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55" r:id="rId2"/>
    <p:sldMasterId id="2147483769" r:id="rId3"/>
    <p:sldMasterId id="2147483781" r:id="rId4"/>
    <p:sldMasterId id="2147483793" r:id="rId5"/>
    <p:sldMasterId id="2147483805" r:id="rId6"/>
    <p:sldMasterId id="2147483819" r:id="rId7"/>
    <p:sldMasterId id="2147483831" r:id="rId8"/>
  </p:sldMasterIdLst>
  <p:notesMasterIdLst>
    <p:notesMasterId r:id="rId147"/>
  </p:notesMasterIdLst>
  <p:sldIdLst>
    <p:sldId id="262" r:id="rId9"/>
    <p:sldId id="714" r:id="rId10"/>
    <p:sldId id="1176" r:id="rId11"/>
    <p:sldId id="1369" r:id="rId12"/>
    <p:sldId id="3843" r:id="rId13"/>
    <p:sldId id="3847" r:id="rId14"/>
    <p:sldId id="3851" r:id="rId15"/>
    <p:sldId id="1394" r:id="rId16"/>
    <p:sldId id="1398" r:id="rId17"/>
    <p:sldId id="1402" r:id="rId18"/>
    <p:sldId id="3874" r:id="rId19"/>
    <p:sldId id="3877" r:id="rId20"/>
    <p:sldId id="3876" r:id="rId21"/>
    <p:sldId id="4249" r:id="rId22"/>
    <p:sldId id="3864" r:id="rId23"/>
    <p:sldId id="3875" r:id="rId24"/>
    <p:sldId id="1807" r:id="rId25"/>
    <p:sldId id="1808" r:id="rId26"/>
    <p:sldId id="3998" r:id="rId27"/>
    <p:sldId id="3999" r:id="rId28"/>
    <p:sldId id="1811" r:id="rId29"/>
    <p:sldId id="1812" r:id="rId30"/>
    <p:sldId id="1813" r:id="rId31"/>
    <p:sldId id="1814" r:id="rId32"/>
    <p:sldId id="1815" r:id="rId33"/>
    <p:sldId id="1816" r:id="rId34"/>
    <p:sldId id="1817" r:id="rId35"/>
    <p:sldId id="1818" r:id="rId36"/>
    <p:sldId id="1819" r:id="rId37"/>
    <p:sldId id="1661" r:id="rId38"/>
    <p:sldId id="1662" r:id="rId39"/>
    <p:sldId id="1663" r:id="rId40"/>
    <p:sldId id="1664" r:id="rId41"/>
    <p:sldId id="1665" r:id="rId42"/>
    <p:sldId id="1666" r:id="rId43"/>
    <p:sldId id="1667" r:id="rId44"/>
    <p:sldId id="1668" r:id="rId45"/>
    <p:sldId id="1669" r:id="rId46"/>
    <p:sldId id="1670" r:id="rId47"/>
    <p:sldId id="1671" r:id="rId48"/>
    <p:sldId id="1672" r:id="rId49"/>
    <p:sldId id="1673" r:id="rId50"/>
    <p:sldId id="1674" r:id="rId51"/>
    <p:sldId id="1675" r:id="rId52"/>
    <p:sldId id="4001" r:id="rId53"/>
    <p:sldId id="1676" r:id="rId54"/>
    <p:sldId id="1677" r:id="rId55"/>
    <p:sldId id="1679" r:id="rId56"/>
    <p:sldId id="1680" r:id="rId57"/>
    <p:sldId id="1681" r:id="rId58"/>
    <p:sldId id="1682" r:id="rId59"/>
    <p:sldId id="1683" r:id="rId60"/>
    <p:sldId id="1684" r:id="rId61"/>
    <p:sldId id="1685" r:id="rId62"/>
    <p:sldId id="1686" r:id="rId63"/>
    <p:sldId id="1688" r:id="rId64"/>
    <p:sldId id="1690" r:id="rId65"/>
    <p:sldId id="1859" r:id="rId66"/>
    <p:sldId id="1691" r:id="rId67"/>
    <p:sldId id="3996" r:id="rId68"/>
    <p:sldId id="1858" r:id="rId69"/>
    <p:sldId id="1855" r:id="rId70"/>
    <p:sldId id="3992" r:id="rId71"/>
    <p:sldId id="3993" r:id="rId72"/>
    <p:sldId id="1856" r:id="rId73"/>
    <p:sldId id="1857" r:id="rId74"/>
    <p:sldId id="3997" r:id="rId75"/>
    <p:sldId id="1826" r:id="rId76"/>
    <p:sldId id="1854" r:id="rId77"/>
    <p:sldId id="1827" r:id="rId78"/>
    <p:sldId id="4245" r:id="rId79"/>
    <p:sldId id="3393" r:id="rId80"/>
    <p:sldId id="3394" r:id="rId81"/>
    <p:sldId id="3395" r:id="rId82"/>
    <p:sldId id="3396" r:id="rId83"/>
    <p:sldId id="4246" r:id="rId84"/>
    <p:sldId id="3398" r:id="rId85"/>
    <p:sldId id="4247" r:id="rId86"/>
    <p:sldId id="4248" r:id="rId87"/>
    <p:sldId id="3401" r:id="rId88"/>
    <p:sldId id="3402" r:id="rId89"/>
    <p:sldId id="3403" r:id="rId90"/>
    <p:sldId id="3404" r:id="rId91"/>
    <p:sldId id="3405" r:id="rId92"/>
    <p:sldId id="3406" r:id="rId93"/>
    <p:sldId id="3407" r:id="rId94"/>
    <p:sldId id="3408" r:id="rId95"/>
    <p:sldId id="3409" r:id="rId96"/>
    <p:sldId id="3410" r:id="rId97"/>
    <p:sldId id="3411" r:id="rId98"/>
    <p:sldId id="3412" r:id="rId99"/>
    <p:sldId id="3413" r:id="rId100"/>
    <p:sldId id="3414" r:id="rId101"/>
    <p:sldId id="4244" r:id="rId102"/>
    <p:sldId id="3947" r:id="rId103"/>
    <p:sldId id="3948" r:id="rId104"/>
    <p:sldId id="3949" r:id="rId105"/>
    <p:sldId id="3950" r:id="rId106"/>
    <p:sldId id="3951" r:id="rId107"/>
    <p:sldId id="3952" r:id="rId108"/>
    <p:sldId id="3953" r:id="rId109"/>
    <p:sldId id="3954" r:id="rId110"/>
    <p:sldId id="3955" r:id="rId111"/>
    <p:sldId id="3956" r:id="rId112"/>
    <p:sldId id="3957" r:id="rId113"/>
    <p:sldId id="3958" r:id="rId114"/>
    <p:sldId id="3959" r:id="rId115"/>
    <p:sldId id="3960" r:id="rId116"/>
    <p:sldId id="3961" r:id="rId117"/>
    <p:sldId id="3962" r:id="rId118"/>
    <p:sldId id="3963" r:id="rId119"/>
    <p:sldId id="3964" r:id="rId120"/>
    <p:sldId id="3965" r:id="rId121"/>
    <p:sldId id="3966" r:id="rId122"/>
    <p:sldId id="3967" r:id="rId123"/>
    <p:sldId id="3968" r:id="rId124"/>
    <p:sldId id="3969" r:id="rId125"/>
    <p:sldId id="3970" r:id="rId126"/>
    <p:sldId id="3971" r:id="rId127"/>
    <p:sldId id="3972" r:id="rId128"/>
    <p:sldId id="3973" r:id="rId129"/>
    <p:sldId id="3974" r:id="rId130"/>
    <p:sldId id="3975" r:id="rId131"/>
    <p:sldId id="3976" r:id="rId132"/>
    <p:sldId id="3978" r:id="rId133"/>
    <p:sldId id="3979" r:id="rId134"/>
    <p:sldId id="3980" r:id="rId135"/>
    <p:sldId id="3981" r:id="rId136"/>
    <p:sldId id="3982" r:id="rId137"/>
    <p:sldId id="3983" r:id="rId138"/>
    <p:sldId id="3984" r:id="rId139"/>
    <p:sldId id="3985" r:id="rId140"/>
    <p:sldId id="3986" r:id="rId141"/>
    <p:sldId id="3987" r:id="rId142"/>
    <p:sldId id="3988" r:id="rId143"/>
    <p:sldId id="3989" r:id="rId144"/>
    <p:sldId id="3990" r:id="rId145"/>
    <p:sldId id="3860" r:id="rId1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DA71FF"/>
    <a:srgbClr val="00C800"/>
    <a:srgbClr val="99FF99"/>
    <a:srgbClr val="D357FF"/>
    <a:srgbClr val="FFB279"/>
    <a:srgbClr val="D1FFD1"/>
    <a:srgbClr val="E1FFE1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65" d="100"/>
          <a:sy n="65" d="100"/>
        </p:scale>
        <p:origin x="59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openxmlformats.org/officeDocument/2006/relationships/slide" Target="slides/slide130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53" Type="http://schemas.openxmlformats.org/officeDocument/2006/relationships/slide" Target="slides/slide45.xml"/><Relationship Id="rId74" Type="http://schemas.openxmlformats.org/officeDocument/2006/relationships/slide" Target="slides/slide66.xml"/><Relationship Id="rId128" Type="http://schemas.openxmlformats.org/officeDocument/2006/relationships/slide" Target="slides/slide120.xml"/><Relationship Id="rId14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slide" Target="slides/slide126.xml"/><Relationship Id="rId139" Type="http://schemas.openxmlformats.org/officeDocument/2006/relationships/slide" Target="slides/slide13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50" Type="http://schemas.openxmlformats.org/officeDocument/2006/relationships/theme" Target="theme/theme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40" Type="http://schemas.openxmlformats.org/officeDocument/2006/relationships/slide" Target="slides/slide132.xml"/><Relationship Id="rId145" Type="http://schemas.openxmlformats.org/officeDocument/2006/relationships/slide" Target="slides/slide13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51" Type="http://schemas.openxmlformats.org/officeDocument/2006/relationships/tableStyles" Target="tableStyles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slide" Target="slides/slide13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openxmlformats.org/officeDocument/2006/relationships/slide" Target="slides/slide135.xml"/><Relationship Id="rId148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6" Type="http://schemas.openxmlformats.org/officeDocument/2006/relationships/slide" Target="slides/slide8.xml"/><Relationship Id="rId37" Type="http://schemas.openxmlformats.org/officeDocument/2006/relationships/slide" Target="slides/slide29.xml"/><Relationship Id="rId58" Type="http://schemas.openxmlformats.org/officeDocument/2006/relationships/slide" Target="slides/slide50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44" Type="http://schemas.openxmlformats.org/officeDocument/2006/relationships/slide" Target="slides/slide136.xml"/><Relationship Id="rId90" Type="http://schemas.openxmlformats.org/officeDocument/2006/relationships/slide" Target="slides/slide8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01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A1145-EB8E-9916-5599-1CEBBEE6D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B1270A79-8675-894E-490F-D11027F8E9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9AC6AFFE-B781-324B-4F30-006BC09FE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22F1C6C7-0F9F-B848-E2C0-302B296BE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766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3B901-1858-0427-BFB2-A4AD737C4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4AD475D5-0649-45F6-9FB0-6C7F61BE5F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CB2E41D3-94E4-CA75-BF19-6D6D60F28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8937D582-6F80-B831-6F94-9783E2A45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022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8DD1B-A108-29B6-DEF2-2BC70A87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8E0FB639-228F-D2BC-6DF5-8C9B8E03B7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AB7CDD8A-A715-7F5D-309D-8FBCB1A6F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859C1B3B-67FA-67DF-1C6B-1CA42E135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348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3B901-1858-0427-BFB2-A4AD737C4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4AD475D5-0649-45F6-9FB0-6C7F61BE5F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CB2E41D3-94E4-CA75-BF19-6D6D60F28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8937D582-6F80-B831-6F94-9783E2A45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022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786F2-36D4-B380-31D9-4CC5BBE88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7545E15E-7A43-652E-81F6-47720AE5B5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8F7C830F-0355-AC67-01F5-E4E0A684D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A2B63C57-A7AC-FAE8-66FC-78C5F5A12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433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07B1A-CE29-7934-123E-406A2CB08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BB372B6D-7BE1-D7B5-2697-D71611B4F0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5BD3F8BD-C978-6929-A7E8-C43D4590B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750D9320-8390-F0C4-72E1-4CAB685443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172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49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19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03C24-2545-5A28-32C2-2ADBDB4CB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E748B1F0-5AB3-FE12-8C94-04A29A2EA6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9C435CC1-B174-8173-425B-A5D18A1E4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233B04EA-0255-5111-0B92-4A15BE1142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69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18006-EB7E-CA94-8D43-EFAC35E96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B40C9AB7-14AF-66AC-8C24-6DA23249F6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232FF89A-C9BA-96C2-11E6-65CA7783B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28907B58-FC9F-580A-E142-2B217EF60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265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BBB0F-17A1-46B9-8B57-F1D83D09093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804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677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221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22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587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718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BBB0F-17A1-46B9-8B57-F1D83D09093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063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48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248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8293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05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228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540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445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8942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884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617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5983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4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3787D8-D395-4557-A552-91B599DF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634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1381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898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5070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5044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232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8444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3051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1485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7345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400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715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3094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5473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8309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234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389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5036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DF12A-476E-2413-6761-F56F1EC65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666971D3-5488-7E48-FC33-E1D1419BDB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CB2E61C3-8FA9-DA2A-7A32-C75D88F5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6672D100-3980-2243-FFCD-AB397A78B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2765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5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1114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86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1806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4163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8473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5317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3A569-7754-C8F6-96D9-AC6FBC77B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5ABEC8D4-BA71-DB84-353E-D490BDBC66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D6AAF08A-14ED-CAF5-58D9-0E9F5FB93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A333F91A-E3FF-6B73-E236-E95C3F0AC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5256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5621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62159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1335C6-141A-4EE8-8C3C-563A22744C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43965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3C9BD2-B715-4636-9E8B-CA05735883A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3184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603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909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B2E2-5D62-4A57-88F2-BCD1CFDFE0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9907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057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23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2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9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60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73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13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73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2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33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2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62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7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58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7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1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82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78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23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43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71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9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4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9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290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08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2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03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66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87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77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9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42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14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5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72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22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60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52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70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19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26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48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28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183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253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81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13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77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11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89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654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88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1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8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019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286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40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735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992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500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27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557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351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233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2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721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815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29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820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389B4-7DEC-4C5F-BA44-1D52004E4C4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98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D614C-CDB2-4E6D-ABB3-F67E5B0082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988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7AC6E-842D-4CF1-B7EE-2B85EFF03D5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775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1DDBC-31B0-4275-990E-5BDDAB780D1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24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7A34-53EB-4809-90F7-54162EBC994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490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F4E65-2D1B-4F08-B103-503330C8401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023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12BAE-8D32-4693-ABED-959E1549508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1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682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20B98-1C30-4CA4-A71B-202AC482DEB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475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D662A-A4AD-4192-88FB-03F6F188F7C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16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5BD31-BEB1-4DA7-A626-34F73C8080E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782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80883-1AA5-46F2-AC0D-D659C5EFA5D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831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FBF0-E04B-49EE-9127-393E287D0F1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206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89CF8-E256-4402-B857-B9C07836CF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504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E4BE-31CD-4C40-B689-6F4ED978E4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577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4120-2BB5-4DE8-8945-AC30484AF68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529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D6B8-80CD-4A1B-8892-62CB4D33403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352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F9F20-B0F7-4562-84BB-179605DC295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7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80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04BC-7528-448F-8992-4DD3F703F27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251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E58A-8C8C-4CC2-A7F1-FB1E45A6C0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173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D6CAA-203A-4F82-A7DF-13F0689B0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465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B303-23B9-4BE2-90F9-91A0833AB8E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1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84B6-69F7-4A92-9D0C-60EB67D5C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5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68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249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054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695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563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B64B50-58F1-45D0-857F-BFFAA7C8676A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3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B06DE3-929E-4BA4-9A79-F8082D5BA9F2}" type="slidenum">
              <a:rPr lang="en-US" altLang="zh-CN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3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3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4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3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3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9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3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39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3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3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39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3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39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9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9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9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9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9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181.png"/><Relationship Id="rId1" Type="http://schemas.openxmlformats.org/officeDocument/2006/relationships/slideLayout" Target="../slideLayouts/slideLayout39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181.png"/><Relationship Id="rId1" Type="http://schemas.openxmlformats.org/officeDocument/2006/relationships/slideLayout" Target="../slideLayouts/slideLayout39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9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39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9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9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9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9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9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10" Type="http://schemas.openxmlformats.org/officeDocument/2006/relationships/image" Target="../media/image1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jpe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61.png"/><Relationship Id="rId4" Type="http://schemas.openxmlformats.org/officeDocument/2006/relationships/image" Target="../media/image25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91.png"/><Relationship Id="rId4" Type="http://schemas.openxmlformats.org/officeDocument/2006/relationships/image" Target="../media/image28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80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3.png"/><Relationship Id="rId1" Type="http://schemas.openxmlformats.org/officeDocument/2006/relationships/slideLayout" Target="../slideLayouts/slideLayout2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510.png"/><Relationship Id="rId1" Type="http://schemas.openxmlformats.org/officeDocument/2006/relationships/slideLayout" Target="../slideLayouts/slideLayout2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300.png"/><Relationship Id="rId1" Type="http://schemas.openxmlformats.org/officeDocument/2006/relationships/slideLayout" Target="../slideLayouts/slideLayout3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3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80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3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𝑰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≈6.3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162301" y="2171698"/>
            <a:ext cx="381002" cy="762002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2133600" y="2743200"/>
            <a:ext cx="1206499" cy="2438400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36835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 log)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 Support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Points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667000" y="4419600"/>
            <a:ext cx="3048000" cy="13716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67000" y="4419600"/>
            <a:ext cx="5715000" cy="13716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4446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 log)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42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 log)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 Increasing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Symmetry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000" y="2768523"/>
            <a:ext cx="2610484" cy="1574877"/>
            <a:chOff x="6096000" y="2768523"/>
            <a:chExt cx="2610484" cy="1574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172200" y="2768523"/>
                  <a:ext cx="2534284" cy="7366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Endpoints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±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Are Converging To 1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2768523"/>
                  <a:ext cx="2534284" cy="736677"/>
                </a:xfrm>
                <a:prstGeom prst="rect">
                  <a:avLst/>
                </a:prstGeom>
                <a:blipFill>
                  <a:blip r:embed="rId4"/>
                  <a:stretch>
                    <a:fillRect l="-2169" b="-12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6096000" y="4343400"/>
              <a:ext cx="68580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7315200" y="4343400"/>
              <a:ext cx="68580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2840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=100,000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Reduces Variation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Recall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Previous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Case,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 is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Zooming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On This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438400" y="5486400"/>
            <a:ext cx="1066800" cy="6858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657600" y="4876800"/>
            <a:ext cx="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001000" y="5562600"/>
            <a:ext cx="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77239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Case: 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/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Called </a:t>
                </a:r>
                <a:r>
                  <a:rPr lang="en-US" i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Medium Dimension High Sample Size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Resulting Density is “Semi-Circle”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Called “Wigner Semi-Circle Distribution”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3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Summary: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Studied Data Matrix Shapes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Observed: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Convergence to 1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Increasing Symmetry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About </a:t>
                </a:r>
                <a:r>
                  <a:rPr lang="en-US" i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Other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Direction  (Larger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38200" y="2514600"/>
            <a:ext cx="978159" cy="9144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14600"/>
            <a:ext cx="1968759" cy="4572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1641" y="2514600"/>
            <a:ext cx="3568959" cy="1524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8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 Growing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Challenge: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Columns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(so rank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Yet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Have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Eigenvalues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239000" y="914400"/>
            <a:ext cx="978159" cy="9144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0" y="2057400"/>
            <a:ext cx="444759" cy="18288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0" y="4191000"/>
            <a:ext cx="216159" cy="25908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90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 With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5021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3001"/>
            <a:ext cx="5057775" cy="57054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200" y="4191000"/>
            <a:ext cx="4343400" cy="1229618"/>
            <a:chOff x="457200" y="4191000"/>
            <a:chExt cx="4343400" cy="1229618"/>
          </a:xfrm>
        </p:grpSpPr>
        <p:sp>
          <p:nvSpPr>
            <p:cNvPr id="3" name="TextBox 2"/>
            <p:cNvSpPr txBox="1"/>
            <p:nvPr/>
          </p:nvSpPr>
          <p:spPr>
            <a:xfrm>
              <a:off x="457200" y="4343400"/>
              <a:ext cx="275908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Proportion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 Eigenvalues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3216289" y="4191000"/>
              <a:ext cx="1584311" cy="691009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03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8600" y="3733800"/>
            <a:ext cx="6172200" cy="1981200"/>
            <a:chOff x="457200" y="3439418"/>
            <a:chExt cx="6172200" cy="1981200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4343400"/>
              <a:ext cx="362471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Spectral Density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Non-0 Eigenvalues</a:t>
              </a: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4081910" y="3439418"/>
              <a:ext cx="2547490" cy="144259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19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9B29DF-6FF6-CA54-7C1D-AEAD9F3B0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0F3B229A-B4DD-10BF-EC91-EDC342F15A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History &amp;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Assum’ns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3E36DC38-F6AC-FA7D-4BD7-B5FDF9D4177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295400"/>
            <a:ext cx="79025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Major Papers: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Hall, Marron and Neeman (2005)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Ahn, Marron, Muller &amp; Chi (2007)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Yata &amp; Aoshima (2009, 2010a, 2010b, 2012, 2013)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CF8042-3BCD-65B2-6713-8C0196BFD540}"/>
              </a:ext>
            </a:extLst>
          </p:cNvPr>
          <p:cNvGrpSpPr/>
          <p:nvPr/>
        </p:nvGrpSpPr>
        <p:grpSpPr>
          <a:xfrm>
            <a:off x="2971800" y="1062335"/>
            <a:ext cx="5486400" cy="537865"/>
            <a:chOff x="2971800" y="1062335"/>
            <a:chExt cx="5486400" cy="5378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65E351-3291-1527-3880-A7B023CFF537}"/>
                </a:ext>
              </a:extLst>
            </p:cNvPr>
            <p:cNvSpPr txBox="1"/>
            <p:nvPr/>
          </p:nvSpPr>
          <p:spPr>
            <a:xfrm>
              <a:off x="3942220" y="1062335"/>
              <a:ext cx="4515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 Geometrical Representation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E52A23C-C95D-282A-02CE-E05AED8864A2}"/>
                </a:ext>
              </a:extLst>
            </p:cNvPr>
            <p:cNvCxnSpPr>
              <a:stCxn id="3" idx="1"/>
            </p:cNvCxnSpPr>
            <p:nvPr/>
          </p:nvCxnSpPr>
          <p:spPr>
            <a:xfrm flipH="1">
              <a:off x="2971800" y="1293168"/>
              <a:ext cx="970420" cy="3070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018490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688" r="3454"/>
          <a:stretch/>
        </p:blipFill>
        <p:spPr>
          <a:xfrm>
            <a:off x="4086225" y="1219199"/>
            <a:ext cx="50577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0813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6581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" y="3352800"/>
            <a:ext cx="5943600" cy="1752600"/>
            <a:chOff x="76200" y="3352800"/>
            <a:chExt cx="5943600" cy="1752600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4028182"/>
              <a:ext cx="39431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Again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Heads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Towards Semi-Circle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743200" y="3352800"/>
              <a:ext cx="3276600" cy="10668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125793" y="4114800"/>
            <a:ext cx="3903407" cy="2362200"/>
            <a:chOff x="1125793" y="4114800"/>
            <a:chExt cx="3903407" cy="2362200"/>
          </a:xfrm>
        </p:grpSpPr>
        <p:sp>
          <p:nvSpPr>
            <p:cNvPr id="6" name="TextBox 5"/>
            <p:cNvSpPr txBox="1"/>
            <p:nvPr/>
          </p:nvSpPr>
          <p:spPr>
            <a:xfrm>
              <a:off x="1125793" y="5399782"/>
              <a:ext cx="207460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But Small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Proportion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971800" y="4114800"/>
              <a:ext cx="2057400" cy="17526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8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Shapes Seem Similar to Above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03384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Dual Covariance Variation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Idea:    Replace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𝜮</m:t>
                        </m:r>
                      </m:e>
                    </m:acc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𝑿</m:t>
                        </m:r>
                      </m:e>
                    </m:acc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𝑿</m:t>
                        </m:r>
                      </m:e>
                    </m:acc>
                  </m:oMath>
                </a14:m>
                <a:endParaRPr lang="en-US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Recall: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Rows as Data Objects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Inner Product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𝑿</m:t>
                        </m:r>
                      </m:e>
                    </m:acc>
                  </m:oMath>
                </a14:m>
                <a:endParaRPr lang="en-US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Different Normalization 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N(0,1)  Avoids Messy Centering Issues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576E376-211D-4D4C-B4DC-CDD474DF7946}"/>
              </a:ext>
            </a:extLst>
          </p:cNvPr>
          <p:cNvGrpSpPr/>
          <p:nvPr/>
        </p:nvGrpSpPr>
        <p:grpSpPr>
          <a:xfrm>
            <a:off x="6019800" y="2743200"/>
            <a:ext cx="2056973" cy="1332131"/>
            <a:chOff x="6019800" y="2743200"/>
            <a:chExt cx="2056973" cy="13321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3AF3116-2A99-4EF6-B483-6499E208FE52}"/>
                </a:ext>
              </a:extLst>
            </p:cNvPr>
            <p:cNvSpPr txBox="1"/>
            <p:nvPr/>
          </p:nvSpPr>
          <p:spPr>
            <a:xfrm>
              <a:off x="6019800" y="3429000"/>
              <a:ext cx="20569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Sometimes Called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Gram Matrix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7A4A7EA-9A7D-4055-B65D-2AEBAA8522B0}"/>
                </a:ext>
              </a:extLst>
            </p:cNvPr>
            <p:cNvCxnSpPr>
              <a:stCxn id="2" idx="0"/>
            </p:cNvCxnSpPr>
            <p:nvPr/>
          </p:nvCxnSpPr>
          <p:spPr>
            <a:xfrm flipH="1" flipV="1">
              <a:off x="6705600" y="2743200"/>
              <a:ext cx="342687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53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Dual Covariance Variation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 to Semi-Circle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3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61315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0610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 to Follow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Pattern</a:t>
            </a:r>
          </a:p>
        </p:txBody>
      </p:sp>
    </p:spTree>
    <p:extLst>
      <p:ext uri="{BB962C8B-B14F-4D97-AF65-F5344CB8AC3E}">
        <p14:creationId xmlns:p14="http://schemas.microsoft.com/office/powerpoint/2010/main" val="29352900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169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4409182"/>
            <a:ext cx="4800600" cy="1077218"/>
            <a:chOff x="1125793" y="5399782"/>
            <a:chExt cx="4800600" cy="1077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125793" y="5399782"/>
                  <a:ext cx="3533340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For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𝑑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&lt;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𝑛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Now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Get 0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Eignevalues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793" y="5399782"/>
                  <a:ext cx="3533340" cy="1077218"/>
                </a:xfrm>
                <a:prstGeom prst="rect">
                  <a:avLst/>
                </a:prstGeom>
                <a:blipFill>
                  <a:blip r:embed="rId3"/>
                  <a:stretch>
                    <a:fillRect l="-4310" t="-7345" r="-3448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V="1">
              <a:off x="4038600" y="5486400"/>
              <a:ext cx="1887793" cy="2286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466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460E6C-A837-E36E-ACB4-1810ABDD6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9AB56870-E1AE-44A6-A793-F47FA148DC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History &amp;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Assum’ns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FEF7AC36-A05B-71C8-6527-F0CEA9E844F5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914400"/>
                <a:ext cx="7902575" cy="5105400"/>
              </a:xfrm>
            </p:spPr>
            <p:txBody>
              <a:bodyPr lIns="92075" tIns="46038" rIns="92075" bIns="46038"/>
              <a:lstStyle/>
              <a:p>
                <a:pPr eaLnBrk="1" hangingPunct="1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   </a:t>
                </a:r>
              </a:p>
              <a:p>
                <a:pPr algn="ctr" eaLnBrk="1" hangingPunct="1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Normal Scale Mixture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~0.5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+0.5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100∗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Cambria Math" panose="02040503050406030204" pitchFamily="18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Can only say: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kumimoji="0" lang="en-US" sz="2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4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  <m:mr>
                                <m:e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10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4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kumimoji="0" lang="en-US" sz="24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kumimoji="0" lang="en-US" sz="2400" b="0" i="1" u="none" strike="noStrike" kern="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2400" b="0" i="1" u="none" strike="noStrike" kern="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2400" b="0" i="1" u="none" strike="noStrike" kern="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</m:m>
                          </m:e>
                        </m:d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     </m:t>
                        </m:r>
                      </m:e>
                    </m:d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  <a:p>
                <a:pPr marL="533400" marR="0" lvl="0" indent="-533400" algn="l" defTabSz="914400" rtl="0" eaLnBrk="1" fontAlgn="base" latinLnBrk="0" hangingPunct="1">
                  <a:lnSpc>
                    <a:spcPct val="14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			</a:t>
                </a:r>
                <a:r>
                  <a:rPr kumimoji="0" lang="en-US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not deterministic</a:t>
                </a:r>
              </a:p>
              <a:p>
                <a:pPr marL="533400" marR="0" lvl="0" indent="-533400" algn="l" defTabSz="914400" rtl="0" eaLnBrk="1" fontAlgn="base" latinLnBrk="0" hangingPunct="1">
                  <a:lnSpc>
                    <a:spcPct val="14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Conclude:   Geometrical Representation  Needs Additional Condition</a:t>
                </a:r>
              </a:p>
              <a:p>
                <a:pPr eaLnBrk="1" hangingPunct="1">
                  <a:lnSpc>
                    <a:spcPct val="120000"/>
                  </a:lnSpc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FEF7AC36-A05B-71C8-6527-F0CEA9E844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914400"/>
                <a:ext cx="7902575" cy="5105400"/>
              </a:xfrm>
              <a:blipFill>
                <a:blip r:embed="rId3"/>
                <a:stretch>
                  <a:fillRect l="-2006" t="-716" b="-14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0469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5180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586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52525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 Heads To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Semi-Circle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Overlaid For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4800" y="3886201"/>
            <a:ext cx="5562600" cy="1904999"/>
            <a:chOff x="1125793" y="4079558"/>
            <a:chExt cx="5562600" cy="1904999"/>
          </a:xfrm>
        </p:grpSpPr>
        <p:sp>
          <p:nvSpPr>
            <p:cNvPr id="6" name="TextBox 5"/>
            <p:cNvSpPr txBox="1"/>
            <p:nvPr/>
          </p:nvSpPr>
          <p:spPr>
            <a:xfrm>
              <a:off x="1125793" y="5399782"/>
              <a:ext cx="1745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Area = 1</a:t>
              </a: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871784" y="4079558"/>
              <a:ext cx="3816609" cy="161261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67155" y="4572000"/>
            <a:ext cx="6057445" cy="1828799"/>
            <a:chOff x="1125793" y="4155758"/>
            <a:chExt cx="6057445" cy="1828799"/>
          </a:xfrm>
        </p:grpSpPr>
        <p:sp>
          <p:nvSpPr>
            <p:cNvPr id="11" name="TextBox 10"/>
            <p:cNvSpPr txBox="1"/>
            <p:nvPr/>
          </p:nvSpPr>
          <p:spPr>
            <a:xfrm>
              <a:off x="1125793" y="5399782"/>
              <a:ext cx="27478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Area = 1 - Bar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036433" y="4155758"/>
              <a:ext cx="5146805" cy="13716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38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917" r="3454"/>
          <a:stretch/>
        </p:blipFill>
        <p:spPr>
          <a:xfrm>
            <a:off x="4086225" y="1371599"/>
            <a:ext cx="50577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723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Primal &amp; Dual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Very Close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Primal &amp; Dual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Very Close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5483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6510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1676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16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C233-FE65-2B33-E75A-09EC19886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C91E7F35-102E-C0B4-8CBE-6DA1BB194C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3A128EA8-7C13-8534-B945-A5C16BCF8662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914400"/>
                <a:ext cx="7902575" cy="5105400"/>
              </a:xfrm>
            </p:spPr>
            <p:txBody>
              <a:bodyPr lIns="92075" tIns="46038" rIns="92075" bIns="46038"/>
              <a:lstStyle/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Ahn, Marron, Muller &amp; Chi (2007)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Weak Is  </a:t>
                </a:r>
                <a:r>
                  <a:rPr lang="en-US" sz="2800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?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   </a:t>
                </a:r>
              </a:p>
              <a:p>
                <a:pPr algn="ctr" eaLnBrk="1" hangingPunct="1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Normal Scale Mixture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~0.5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+0.5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100∗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Don’t get: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3A128EA8-7C13-8534-B945-A5C16BCF8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914400"/>
                <a:ext cx="7902575" cy="5105400"/>
              </a:xfrm>
              <a:blipFill>
                <a:blip r:embed="rId3"/>
                <a:stretch>
                  <a:fillRect l="-2006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http://www1.maths.leeds.ac.uk/images/maths-staff/John-Kent.png">
            <a:extLst>
              <a:ext uri="{FF2B5EF4-FFF2-40B4-BE49-F238E27FC236}">
                <a16:creationId xmlns:a16="http://schemas.microsoft.com/office/drawing/2014/main" id="{4A127589-64E3-E91D-536D-8BBA92687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3"/>
          <a:stretch/>
        </p:blipFill>
        <p:spPr bwMode="auto">
          <a:xfrm>
            <a:off x="6705601" y="3686174"/>
            <a:ext cx="24384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0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Rescaled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Primal &amp; Dual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rad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𝐿𝑆𝐷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(underneath)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𝐷𝑢𝑎𝑙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𝐿𝑆𝐷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7832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3205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5460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197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459" r="3454"/>
          <a:stretch/>
        </p:blipFill>
        <p:spPr>
          <a:xfrm>
            <a:off x="4086225" y="1066799"/>
            <a:ext cx="50577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0282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of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Marcenko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Pastur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Several Interesting Symmetries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17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Parallel Theory: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Largest Eigenvalue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(Assuming Matrix of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i.i.d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N(0,1)s)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Tracey &amp;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Widom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(1994)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Discussion of Statistical Implications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Johnstone (2008)   &amp;   Yao et al. (2015) 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1343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None/>
            </a:pPr>
            <a:r>
              <a:rPr lang="en-US" dirty="0"/>
              <a:t>Will Nenad: </a:t>
            </a:r>
          </a:p>
          <a:p>
            <a:pPr algn="ctr" eaLnBrk="1" hangingPunct="1">
              <a:buNone/>
            </a:pPr>
            <a:endParaRPr lang="en-US" dirty="0"/>
          </a:p>
          <a:p>
            <a:pPr algn="ctr" eaLnBrk="1" hangingPunct="1">
              <a:buNone/>
            </a:pPr>
            <a:r>
              <a:rPr lang="en-US" dirty="0"/>
              <a:t>Shape analysis of Breast Tumors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 Erin Ishikawa</a:t>
            </a:r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460E6C-A837-E36E-ACB4-1810ABDD6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9AB56870-E1AE-44A6-A793-F47FA148DC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FEF7AC36-A05B-71C8-6527-F0CEA9E844F5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914400"/>
                <a:ext cx="7902575" cy="5105400"/>
              </a:xfrm>
            </p:spPr>
            <p:txBody>
              <a:bodyPr lIns="92075" tIns="46038" rIns="92075" bIns="46038"/>
              <a:lstStyle/>
              <a:p>
                <a:pPr eaLnBrk="1" hangingPunct="1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   </a:t>
                </a:r>
              </a:p>
              <a:p>
                <a:pPr algn="ctr" eaLnBrk="1" hangingPunct="1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Normal Scale Mixture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~0.5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+0.5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100∗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Cambria Math" panose="02040503050406030204" pitchFamily="18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Can only say: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kumimoji="0" lang="en-US" sz="2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4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  <m:mr>
                                <m:e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10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4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kumimoji="0" lang="en-US" sz="24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kumimoji="0" lang="en-US" sz="2400" b="0" i="1" u="none" strike="noStrike" kern="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2400" b="0" i="1" u="none" strike="noStrike" kern="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2400" b="0" i="1" u="none" strike="noStrike" kern="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</m:m>
                          </m:e>
                        </m:d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     </m:t>
                        </m:r>
                      </m:e>
                    </m:d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  <a:p>
                <a:pPr marL="533400" marR="0" lvl="0" indent="-533400" algn="l" defTabSz="914400" rtl="0" eaLnBrk="1" fontAlgn="base" latinLnBrk="0" hangingPunct="1">
                  <a:lnSpc>
                    <a:spcPct val="14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			</a:t>
                </a:r>
                <a:r>
                  <a:rPr kumimoji="0" lang="en-US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not deterministic</a:t>
                </a:r>
              </a:p>
              <a:p>
                <a:pPr marL="533400" marR="0" lvl="0" indent="-533400" algn="l" defTabSz="914400" rtl="0" eaLnBrk="1" fontAlgn="base" latinLnBrk="0" hangingPunct="1">
                  <a:lnSpc>
                    <a:spcPct val="14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Conclude:   Geometrical Representation  Needs Additional Condition</a:t>
                </a:r>
              </a:p>
              <a:p>
                <a:pPr eaLnBrk="1" hangingPunct="1">
                  <a:lnSpc>
                    <a:spcPct val="120000"/>
                  </a:lnSpc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FEF7AC36-A05B-71C8-6527-F0CEA9E844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914400"/>
                <a:ext cx="7902575" cy="5105400"/>
              </a:xfrm>
              <a:blipFill>
                <a:blip r:embed="rId3"/>
                <a:stretch>
                  <a:fillRect l="-2006" t="-716" b="-14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587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C024AF-59FA-497A-A180-92989FB46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EEBF7A34-95A7-5755-7D22-17DD9702FF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0EC49259-516D-3C12-2322-47805A8AE96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295400"/>
            <a:ext cx="7902575" cy="5105400"/>
          </a:xfrm>
        </p:spPr>
        <p:txBody>
          <a:bodyPr lIns="92075" tIns="46038" rIns="92075" bIns="46038"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3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Yata &amp; Aoshima (2009, 2010a, 2010b, 2012, 2013)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4" descr="Kazuyoshi YATA">
            <a:extLst>
              <a:ext uri="{FF2B5EF4-FFF2-40B4-BE49-F238E27FC236}">
                <a16:creationId xmlns:a16="http://schemas.microsoft.com/office/drawing/2014/main" id="{783B786E-AC46-8DA8-5B5F-276B6690B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21" y="3505200"/>
            <a:ext cx="271367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koto AOSHIMA">
            <a:extLst>
              <a:ext uri="{FF2B5EF4-FFF2-40B4-BE49-F238E27FC236}">
                <a16:creationId xmlns:a16="http://schemas.microsoft.com/office/drawing/2014/main" id="{B423F13B-ADF9-B384-687A-36916F444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21" y="3505200"/>
            <a:ext cx="271367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49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042562-D875-562C-05AE-60D5419BE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9ED64E40-A37D-025E-C687-C5F46A6DC0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B8DC9A9F-BEA7-E3E4-167A-642350EAEF87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</p:spPr>
            <p:txBody>
              <a:bodyPr lIns="92075" tIns="46038" rIns="92075" bIns="46038"/>
              <a:lstStyle/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Yata &amp; Aoshima (2009, 2010a, 2010b, 2012, 2013)</a:t>
                </a:r>
              </a:p>
              <a:p>
                <a:pPr eaLnBrk="1" hangingPunct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4th Moment Assumption</a:t>
                </a:r>
              </a:p>
              <a:p>
                <a:pPr eaLnBrk="1" hangingPunct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Deeper Covariance Assumptions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Gives Full Geometrical Representation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e>
                      </m:ra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B8DC9A9F-BEA7-E3E4-167A-642350EAE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  <a:blipFill>
                <a:blip r:embed="rId3"/>
                <a:stretch>
                  <a:fillRect l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3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Favorite Conditions: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Tricky Point:  Classical Mixing Conditions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	Require Notion of Time Ordering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Not Always Clear,  e.g. Gene Expression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Geometrical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5580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 from Jung &amp;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(2009):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l-GR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𝜮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where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𝜮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Note:  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Gaussian (Allows Discrete)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Geometric Representation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676400" y="3200400"/>
            <a:ext cx="1295400" cy="1905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222AF2D-776C-468F-8F80-4F4BB9BECC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0" b="34053"/>
          <a:stretch/>
        </p:blipFill>
        <p:spPr>
          <a:xfrm>
            <a:off x="7772400" y="845526"/>
            <a:ext cx="1371600" cy="17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9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B5050E-3859-A20D-5867-CB9399CCB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51B12CC1-A6FF-A31B-36CB-A4A4E144CF89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 from Jung &amp;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(2009):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l-GR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𝜮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where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𝜮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Define: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l-GR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−1/2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𝑼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		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Standardized Version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51B12CC1-A6FF-A31B-36CB-A4A4E144CF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>
                <a:blip r:embed="rId3"/>
                <a:stretch>
                  <a:fillRect l="-1926" b="-8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9D7D7533-D38B-72F5-4021-A7289A69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EF540819-17EA-0E17-B93F-1058B326C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025EF55A-C999-50AC-98EF-8397A27B8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3EE28504-E554-9A3C-0A6B-5852DE75E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5FE1CDC6-8E56-A202-F7A4-DDA2D6D72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882D626F-9179-2BE9-1B23-FB6386B4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9F0A3262-7708-3F7D-7E0C-CDD81DBFA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018BE29C-D222-086A-25FB-EE9D076C2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A8019AA4-6EA0-7D79-8CD9-862DF1006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D1D08376-77A1-3FCC-C0A5-4ED649D4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F4A9BB28-CCB1-E6F2-B69F-87ABB9C04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9E06493D-8995-A048-F3DE-89624270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1C648596-FD3F-1B42-7860-F6931F870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894B98D5-2D3C-FB4A-57D6-415BF34C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676F4AAE-83A8-1690-DB14-39FD94B94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D74DDAD9-0B84-7663-8850-20BCDC0B4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1F5608DE-FC52-A2AC-0665-CF78A8CE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F03958A9-9F91-CAAC-5861-C5E358277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32D7AF11-BBB7-3EB8-F320-9D19FBD17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2364B6B9-2802-49C4-4931-3E86CA6DC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B1D46E73-0877-1F75-C933-E03925AC6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Geometric Representation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9CDA4E-86D3-57C0-5F02-0032C8723340}"/>
              </a:ext>
            </a:extLst>
          </p:cNvPr>
          <p:cNvGrpSpPr/>
          <p:nvPr/>
        </p:nvGrpSpPr>
        <p:grpSpPr>
          <a:xfrm>
            <a:off x="5410200" y="3733800"/>
            <a:ext cx="3657600" cy="597932"/>
            <a:chOff x="5105400" y="3669268"/>
            <a:chExt cx="3657600" cy="597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47E1C2-6D55-9FC3-4222-895079D3E31B}"/>
                    </a:ext>
                  </a:extLst>
                </p:cNvPr>
                <p:cNvSpPr txBox="1"/>
                <p:nvPr/>
              </p:nvSpPr>
              <p:spPr>
                <a:xfrm>
                  <a:off x="5815462" y="3669268"/>
                  <a:ext cx="29475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Only Mean </a:t>
                  </a:r>
                  <a14:m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, Covariance </a:t>
                  </a:r>
                  <a14:m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𝑰</m:t>
                      </m:r>
                    </m:oMath>
                  </a14:m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1E87CB5-FFBD-4C2B-ABE1-89ED34AF89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5462" y="3669268"/>
                  <a:ext cx="294753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860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F409DC5-B252-7AAA-12D7-D0C836499C90}"/>
                </a:ext>
              </a:extLst>
            </p:cNvPr>
            <p:cNvCxnSpPr>
              <a:stCxn id="4" idx="1"/>
            </p:cNvCxnSpPr>
            <p:nvPr/>
          </p:nvCxnSpPr>
          <p:spPr>
            <a:xfrm flipH="1">
              <a:off x="5105400" y="3853934"/>
              <a:ext cx="710062" cy="41326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516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14.2, 14.1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12.1, 12.2,  13.2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0A1090-E0A5-B7F8-01EB-B41C33AA6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64F55118-E62C-B0BC-D9B1-1D81DB3FE237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 from Jung &amp;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(2009):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l-GR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𝜮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where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𝜮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Define: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l-GR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−1/2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𝑼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Ǝ  a permutation,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 ρ-mixing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64F55118-E62C-B0BC-D9B1-1D81DB3FE2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>
                <a:blip r:embed="rId3"/>
                <a:stretch>
                  <a:fillRect l="-1926" b="-8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77D04181-B83F-75F4-A416-DC6012C9C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E3A092FA-BBDE-2DCC-3758-023E53197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5E119372-5FAB-F12D-8B39-5A0CF497A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9F91BE5F-71A3-3DB0-F31C-D95059656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877A6392-EE09-0A86-6062-1D1F64BF0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58DC54EF-DD90-3966-99F7-8813109C6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5280DB27-9DAD-172A-10C3-57465E382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D1DB129B-080D-6188-834E-EDC3591BA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5FDA011C-9969-4EFE-8E57-6F63550E4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7431375A-56C8-914E-DD12-838ACF37C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2F5E8295-D15A-26C6-F1BA-EB087FF51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3F289C89-32E4-1FCB-E726-661215795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EA28153E-B27D-D13E-93E3-64D078E78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2A51611A-C955-27B4-2804-8B69C123B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2B607586-33AD-275D-B901-6FBA18A87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B9699675-0ED9-2FBB-9F55-6C526D321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03A9B6A2-D3DA-9BF4-A577-C030D957E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64769E9A-CA52-43AD-7AC0-8554FC567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5B3C2CC0-AA9B-658E-5BC6-C0A68CF55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A577CCF8-8247-ACB5-5DF0-FF2AC367B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2F7F60D1-43A4-D1E3-A561-2C568B71B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Geometric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702315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3048000"/>
            <a:ext cx="5101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from Jung &amp; Marron (2009)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623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(Study Properties of PCA,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In Estimating Eigen-Directions &amp; -Values)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[Assume Data are Mean Centered]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4406900"/>
            <a:ext cx="2451100" cy="2451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8D3BD4-414B-9B52-76CE-77DEE5C93286}"/>
              </a:ext>
            </a:extLst>
          </p:cNvPr>
          <p:cNvSpPr txBox="1"/>
          <p:nvPr/>
        </p:nvSpPr>
        <p:spPr>
          <a:xfrm>
            <a:off x="450359" y="5726668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So can extend beyond </a:t>
            </a:r>
            <a:r>
              <a:rPr lang="en-US" dirty="0">
                <a:solidFill>
                  <a:srgbClr val="00B050"/>
                </a:solidFill>
              </a:rPr>
              <a:t>HLDSS</a:t>
            </a:r>
            <a:r>
              <a:rPr lang="en-US" dirty="0">
                <a:solidFill>
                  <a:schemeClr val="bg2"/>
                </a:solidFill>
              </a:rPr>
              <a:t> Sphere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27AECE-94E6-1F38-505F-68D10E3B6E3E}"/>
              </a:ext>
            </a:extLst>
          </p:cNvPr>
          <p:cNvGrpSpPr/>
          <p:nvPr/>
        </p:nvGrpSpPr>
        <p:grpSpPr>
          <a:xfrm>
            <a:off x="816089" y="4114800"/>
            <a:ext cx="3107838" cy="1295400"/>
            <a:chOff x="816089" y="4114800"/>
            <a:chExt cx="3107838" cy="12954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491EABA-8516-0147-7765-B6406A52FDC8}"/>
                    </a:ext>
                  </a:extLst>
                </p:cNvPr>
                <p:cNvSpPr txBox="1"/>
                <p:nvPr/>
              </p:nvSpPr>
              <p:spPr>
                <a:xfrm>
                  <a:off x="816089" y="5040868"/>
                  <a:ext cx="31078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/>
                      </a:solidFill>
                    </a:rPr>
                    <a:t>One direction growing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491EABA-8516-0147-7765-B6406A52FD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089" y="5040868"/>
                  <a:ext cx="310783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765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52FC7CA-DF35-2856-6499-6270F2CB4454}"/>
                </a:ext>
              </a:extLst>
            </p:cNvPr>
            <p:cNvCxnSpPr>
              <a:stCxn id="3" idx="0"/>
            </p:cNvCxnSpPr>
            <p:nvPr/>
          </p:nvCxnSpPr>
          <p:spPr>
            <a:xfrm flipV="1">
              <a:off x="2370008" y="4114800"/>
              <a:ext cx="677992" cy="92606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B8FF35D-0FD0-B24A-EE10-D6740D4BA741}"/>
              </a:ext>
            </a:extLst>
          </p:cNvPr>
          <p:cNvSpPr txBox="1"/>
          <p:nvPr/>
        </p:nvSpPr>
        <p:spPr>
          <a:xfrm>
            <a:off x="5174585" y="3212068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Stretched Ellipsoidal Data</a:t>
            </a:r>
          </a:p>
        </p:txBody>
      </p:sp>
    </p:spTree>
    <p:extLst>
      <p:ext uri="{BB962C8B-B14F-4D97-AF65-F5344CB8AC3E}">
        <p14:creationId xmlns:p14="http://schemas.microsoft.com/office/powerpoint/2010/main" val="377423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Note:  Critical 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Parameter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Will Study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00400" y="368458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2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  1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Eigenvector: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Turns out:  Direction Doesn’t Matter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 b="-4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688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  1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Eigenvector: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Good are Empirical Versions,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 Estimates?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082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(big enough spike):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(spike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big enough):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5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  <a:blipFill>
                <a:blip r:embed="rId3"/>
                <a:stretch>
                  <a:fillRect l="-1926" r="-1407" b="-1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4067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Intuition:       Random Noise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(Recall on Scale 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Variance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Pops Out of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Pure Noise Sphere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Contained in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Pure Noise Sphere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Random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Directions are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Orthogonal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  <a:blipFill>
                <a:blip r:embed="rId3"/>
                <a:stretch>
                  <a:fillRect l="-192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8009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of eigenvalues?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𝐿</m:t>
                          </m:r>
                        </m:e>
                      </m:groupCh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Eigenvalues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Known Distribution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as Well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 b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CE1E1E-1719-485F-8864-36F630CFF352}"/>
              </a:ext>
            </a:extLst>
          </p:cNvPr>
          <p:cNvGrpSpPr/>
          <p:nvPr/>
        </p:nvGrpSpPr>
        <p:grpSpPr>
          <a:xfrm>
            <a:off x="5257800" y="3386028"/>
            <a:ext cx="2572340" cy="1200479"/>
            <a:chOff x="5257800" y="3386028"/>
            <a:chExt cx="2572340" cy="120047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73CA160-C2E8-4F6F-A2A7-ADB0096828CA}"/>
                </a:ext>
              </a:extLst>
            </p:cNvPr>
            <p:cNvSpPr txBox="1"/>
            <p:nvPr/>
          </p:nvSpPr>
          <p:spPr>
            <a:xfrm>
              <a:off x="6324600" y="3940176"/>
              <a:ext cx="1505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Consistency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Needs     = 1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7D46CDA-8728-41CE-853F-89D8A7B222F6}"/>
                </a:ext>
              </a:extLst>
            </p:cNvPr>
            <p:cNvCxnSpPr/>
            <p:nvPr/>
          </p:nvCxnSpPr>
          <p:spPr>
            <a:xfrm flipH="1" flipV="1">
              <a:off x="5257800" y="3386028"/>
              <a:ext cx="1981200" cy="103357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39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Strange behavior in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Classificat’n</a:t>
                </a: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GWAS Failure of Spherical PCA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Next Investigate Mathematics Of These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r="-227" b="-5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0AEEE5-F1B0-4F10-BA0A-B53B8E8CE521}"/>
              </a:ext>
            </a:extLst>
          </p:cNvPr>
          <p:cNvCxnSpPr>
            <a:cxnSpLocks/>
          </p:cNvCxnSpPr>
          <p:nvPr/>
        </p:nvCxnSpPr>
        <p:spPr>
          <a:xfrm flipH="1" flipV="1">
            <a:off x="771525" y="4855464"/>
            <a:ext cx="6315075" cy="4762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BCB1C0-F83A-40AB-AEF5-CFE561CA655B}"/>
              </a:ext>
            </a:extLst>
          </p:cNvPr>
          <p:cNvSpPr txBox="1"/>
          <p:nvPr/>
        </p:nvSpPr>
        <p:spPr>
          <a:xfrm>
            <a:off x="6629400" y="909935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Sec. 14.2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1D9D29-A8FF-2A8D-5B6B-4874FE5BB22D}"/>
              </a:ext>
            </a:extLst>
          </p:cNvPr>
          <p:cNvCxnSpPr>
            <a:cxnSpLocks/>
          </p:cNvCxnSpPr>
          <p:nvPr/>
        </p:nvCxnSpPr>
        <p:spPr>
          <a:xfrm flipH="1">
            <a:off x="762000" y="4033838"/>
            <a:ext cx="76200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19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Careful look at: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 Consistency  -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(Reality Check, Suggested by Reviewer)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845346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Careful look at: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 Consistency  -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Independent of Sample Size,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true 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  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(!?!)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Reviewers Conclusion:  Absurd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(???)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3"/>
                <a:stretch>
                  <a:fillRect l="-1926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1916112"/>
            <a:ext cx="6880410" cy="4474508"/>
            <a:chOff x="304800" y="1916112"/>
            <a:chExt cx="6880410" cy="4474508"/>
          </a:xfrm>
        </p:grpSpPr>
        <p:sp>
          <p:nvSpPr>
            <p:cNvPr id="25" name="Oval 24"/>
            <p:cNvSpPr/>
            <p:nvPr/>
          </p:nvSpPr>
          <p:spPr bwMode="auto">
            <a:xfrm>
              <a:off x="4114800" y="1916112"/>
              <a:ext cx="2590800" cy="674688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3505200" y="2590800"/>
              <a:ext cx="1876567" cy="3276600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TextBox 2"/>
            <p:cNvSpPr txBox="1"/>
            <p:nvPr/>
          </p:nvSpPr>
          <p:spPr>
            <a:xfrm>
              <a:off x="304800" y="5867400"/>
              <a:ext cx="6880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Shows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assumption too strong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for practice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5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429838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4582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RNAseq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~1700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=180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458200" cy="5257800"/>
              </a:xfrm>
              <a:blipFill rotWithShape="1">
                <a:blip r:embed="rId4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747546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97889" cy="57912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Brushed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Splicing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Not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Noise!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331247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Theoretical Separation: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spike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967857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Theoretical Separation: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spike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Mathematically Driven Conclusion: </a:t>
                </a:r>
              </a:p>
              <a:p>
                <a:pPr marL="533400" indent="-533400" algn="ctr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Real Data Signals Are 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This Strong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Math. Stat. of PCA</a:t>
            </a:r>
          </a:p>
        </p:txBody>
      </p:sp>
      <p:sp>
        <p:nvSpPr>
          <p:cNvPr id="4" name="Oval 3"/>
          <p:cNvSpPr/>
          <p:nvPr/>
        </p:nvSpPr>
        <p:spPr>
          <a:xfrm>
            <a:off x="3048000" y="3429000"/>
            <a:ext cx="2514600" cy="76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309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Recall,    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Consistency: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Inconsistency: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5849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6450612" cy="1880175"/>
            <a:chOff x="1676400" y="4267200"/>
            <a:chExt cx="6450612" cy="1880175"/>
          </a:xfrm>
        </p:grpSpPr>
        <p:sp>
          <p:nvSpPr>
            <p:cNvPr id="28" name="Oval 27"/>
            <p:cNvSpPr/>
            <p:nvPr/>
          </p:nvSpPr>
          <p:spPr bwMode="auto">
            <a:xfrm>
              <a:off x="2514600" y="4267200"/>
              <a:ext cx="2286000" cy="838200"/>
            </a:xfrm>
            <a:prstGeom prst="ellips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5562600"/>
              <a:ext cx="64506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What we study in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PCA scatterplots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50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Can Show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(Random!)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80019" y="1061874"/>
            <a:ext cx="1954381" cy="2598340"/>
            <a:chOff x="7180019" y="1061874"/>
            <a:chExt cx="1954381" cy="2598340"/>
          </a:xfrm>
        </p:grpSpPr>
        <p:pic>
          <p:nvPicPr>
            <p:cNvPr id="538768" name="Picture 144" descr="Dan  She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5" r="19805" b="12978"/>
            <a:stretch/>
          </p:blipFill>
          <p:spPr bwMode="auto">
            <a:xfrm>
              <a:off x="7315200" y="1061874"/>
              <a:ext cx="1742401" cy="213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180019" y="3290882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Due to Dan Shen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46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Real Reasons: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Approximation provides insights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Can find simple underlying structure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In complex situations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Thus various flavors are fine: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Even desirable!  (find additional insights)</a:t>
                </a: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A347A28C-A16F-442D-945F-689F09B1021B}"/>
              </a:ext>
            </a:extLst>
          </p:cNvPr>
          <p:cNvSpPr/>
          <p:nvPr/>
        </p:nvSpPr>
        <p:spPr>
          <a:xfrm>
            <a:off x="3048000" y="4876800"/>
            <a:ext cx="1066800" cy="76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94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how can PCA find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Useful Signals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Data?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745722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21892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01885" y="4419600"/>
            <a:ext cx="6325386" cy="1600200"/>
            <a:chOff x="1201885" y="4419600"/>
            <a:chExt cx="6325386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201885" y="5435025"/>
                  <a:ext cx="632538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sng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Same Realization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, for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=1,⋯,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885" y="5435025"/>
                  <a:ext cx="6325386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408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>
              <a:stCxn id="4" idx="0"/>
            </p:cNvCxnSpPr>
            <p:nvPr/>
          </p:nvCxnSpPr>
          <p:spPr>
            <a:xfrm flipV="1">
              <a:off x="4364578" y="4419600"/>
              <a:ext cx="2188622" cy="101542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90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Axes have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 Scales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Relationships are Still Useful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1527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02393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 Axes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Are Wrong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Relationships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Are Right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6833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Personal Observations: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charset="0"/>
                    <a:cs typeface="Arial" charset="0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world is…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Surprising (many times!)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Quote from Wainwright (2019):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‘does PCA perform well in the high dimensional regime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  The answer to this question turns out to be a dramatic “no”.’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Recall Earlier Slide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9E136-8A46-3CEC-0D1F-FDF97D37D534}"/>
              </a:ext>
            </a:extLst>
          </p:cNvPr>
          <p:cNvSpPr txBox="1"/>
          <p:nvPr/>
        </p:nvSpPr>
        <p:spPr>
          <a:xfrm>
            <a:off x="2682097" y="6107668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 Dimensional Space is Slippery!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C49A30-334D-99C9-B4BE-BC5E6DDD1836}"/>
              </a:ext>
            </a:extLst>
          </p:cNvPr>
          <p:cNvGrpSpPr/>
          <p:nvPr/>
        </p:nvGrpSpPr>
        <p:grpSpPr>
          <a:xfrm>
            <a:off x="3429000" y="3276600"/>
            <a:ext cx="3340293" cy="762000"/>
            <a:chOff x="3429000" y="3276600"/>
            <a:chExt cx="3340293" cy="762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C43285-CC5D-E92D-7B8F-DB4BC3ABC9DF}"/>
                </a:ext>
              </a:extLst>
            </p:cNvPr>
            <p:cNvSpPr txBox="1"/>
            <p:nvPr/>
          </p:nvSpPr>
          <p:spPr>
            <a:xfrm>
              <a:off x="4648200" y="3276600"/>
              <a:ext cx="21210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Thought Leader in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Machine Learning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5714542-D420-3632-0BBB-136144F712B0}"/>
                </a:ext>
              </a:extLst>
            </p:cNvPr>
            <p:cNvCxnSpPr>
              <a:stCxn id="3" idx="1"/>
            </p:cNvCxnSpPr>
            <p:nvPr/>
          </p:nvCxnSpPr>
          <p:spPr>
            <a:xfrm flipH="1">
              <a:off x="3429000" y="3599766"/>
              <a:ext cx="1219200" cy="43883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298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Consistency  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</p:spTree>
    <p:extLst>
      <p:ext uri="{BB962C8B-B14F-4D97-AF65-F5344CB8AC3E}">
        <p14:creationId xmlns:p14="http://schemas.microsoft.com/office/powerpoint/2010/main" val="2783551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Consistency  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Ǝ interesting Limit </a:t>
                </a:r>
                <a:r>
                  <a:rPr lang="en-US" dirty="0" err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Distn’s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Jung, </a:t>
                </a:r>
                <a:r>
                  <a:rPr lang="en-US" dirty="0" err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Sen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&amp; </a:t>
                </a:r>
                <a:r>
                  <a:rPr lang="en-US" dirty="0" err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(2012)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5809" y="228600"/>
            <a:ext cx="162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Result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flipH="1" flipV="1">
            <a:off x="4038600" y="381000"/>
            <a:ext cx="2819400" cy="30480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7112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Shen et al (2013)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Context:    PCA,  with many 0 entries in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direction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Assumptions: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(as above: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Sparsity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(think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):   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# non-0 entries 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6884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Context: 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(as above: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Sparsity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# non-0 entries 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Compare:</a:t>
                </a:r>
              </a:p>
              <a:p>
                <a:pPr eaLnBrk="1" hangingPunct="1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Conventional Sample PCA</a:t>
                </a:r>
              </a:p>
              <a:p>
                <a:pPr eaLnBrk="1" hangingPunct="1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Sparse PCA:        Shen &amp; Huang (2008)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Parameters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6751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Char char="-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Data lie roughly on surface of sphere,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with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- Yet origin is point 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highest density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???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density w. r. t. Lebesgue Measure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432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4233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2915816" y="5741988"/>
            <a:ext cx="136815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scene3d>
            <a:camera prst="orthographicFront">
              <a:rot lat="5400000" lon="10799999" rev="10799999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/>
              <a:cs typeface="+mn-cs"/>
            </a:endParaRPr>
          </a:p>
        </p:txBody>
      </p:sp>
      <p:cxnSp>
        <p:nvCxnSpPr>
          <p:cNvPr id="52" name="Straight Connector 51"/>
          <p:cNvCxnSpPr>
            <a:stCxn id="2064" idx="0"/>
            <a:endCxn id="2059" idx="0"/>
          </p:cNvCxnSpPr>
          <p:nvPr/>
        </p:nvCxnSpPr>
        <p:spPr>
          <a:xfrm flipV="1">
            <a:off x="720725" y="741363"/>
            <a:ext cx="6350000" cy="4752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53"/>
          <p:cNvGrpSpPr>
            <a:grpSpLocks/>
          </p:cNvGrpSpPr>
          <p:nvPr/>
        </p:nvGrpSpPr>
        <p:grpSpPr bwMode="auto">
          <a:xfrm>
            <a:off x="20638" y="506413"/>
            <a:ext cx="11044237" cy="6162675"/>
            <a:chOff x="20638" y="188642"/>
            <a:chExt cx="11044180" cy="6163144"/>
          </a:xfrm>
        </p:grpSpPr>
        <p:grpSp>
          <p:nvGrpSpPr>
            <p:cNvPr id="2053" name="Group 52"/>
            <p:cNvGrpSpPr>
              <a:grpSpLocks/>
            </p:cNvGrpSpPr>
            <p:nvPr/>
          </p:nvGrpSpPr>
          <p:grpSpPr bwMode="auto">
            <a:xfrm>
              <a:off x="20638" y="188642"/>
              <a:ext cx="11044180" cy="6163144"/>
              <a:chOff x="20638" y="764706"/>
              <a:chExt cx="11044180" cy="616314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5707034" y="3165189"/>
                <a:ext cx="195261" cy="161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2056" name="Group 48"/>
              <p:cNvGrpSpPr>
                <a:grpSpLocks/>
              </p:cNvGrpSpPr>
              <p:nvPr/>
            </p:nvGrpSpPr>
            <p:grpSpPr bwMode="auto">
              <a:xfrm>
                <a:off x="20638" y="764706"/>
                <a:ext cx="11044180" cy="6163144"/>
                <a:chOff x="63060" y="1226274"/>
                <a:chExt cx="10857862" cy="5669608"/>
              </a:xfrm>
            </p:grpSpPr>
            <p:grpSp>
              <p:nvGrpSpPr>
                <p:cNvPr id="2057" name="Group 57"/>
                <p:cNvGrpSpPr>
                  <a:grpSpLocks/>
                </p:cNvGrpSpPr>
                <p:nvPr/>
              </p:nvGrpSpPr>
              <p:grpSpPr bwMode="auto">
                <a:xfrm>
                  <a:off x="63060" y="1226274"/>
                  <a:ext cx="8757409" cy="5669608"/>
                  <a:chOff x="2568073" y="2523916"/>
                  <a:chExt cx="3362459" cy="2553894"/>
                </a:xfrm>
              </p:grpSpPr>
              <p:sp>
                <p:nvSpPr>
                  <p:cNvPr id="2059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052052" y="2399618"/>
                    <a:ext cx="1955800" cy="2398548"/>
                  </a:xfrm>
                  <a:prstGeom prst="rtTriangl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0804" y="4905485"/>
                    <a:ext cx="376238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2061" name="Text Box 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517788" y="3138198"/>
                    <a:ext cx="241722" cy="14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206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6279" y="4784507"/>
                    <a:ext cx="18256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3" name="Line 6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4378784" y="3255667"/>
                    <a:ext cx="0" cy="3096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100" y="4591050"/>
                    <a:ext cx="2411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231113" y="2614704"/>
                    <a:ext cx="638195" cy="197890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767" y="2586837"/>
                    <a:ext cx="2873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3343" y="4803180"/>
                    <a:ext cx="336716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445" y="4508081"/>
                    <a:ext cx="336261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6157" y="3285513"/>
                    <a:ext cx="714375" cy="58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  0 ≤ 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  <a:endPara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261998" y="4547558"/>
                    <a:ext cx="44344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7198" y="351600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30975" y="3517316"/>
                    <a:ext cx="44943" cy="7039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749321" y="4548874"/>
                    <a:ext cx="46741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62597" y="4341641"/>
                    <a:ext cx="44943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261998" y="3919281"/>
                    <a:ext cx="44344" cy="7302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260200" y="3523895"/>
                    <a:ext cx="44943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737198" y="313706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737198" y="4550189"/>
                    <a:ext cx="46142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749321" y="3131798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8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71402" y="3081225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0.7</a:t>
                    </a:r>
                  </a:p>
                </p:txBody>
              </p:sp>
              <p:sp>
                <p:nvSpPr>
                  <p:cNvPr id="208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669572" y="3480040"/>
                    <a:ext cx="264522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0.5</a:t>
                    </a:r>
                  </a:p>
                </p:txBody>
              </p:sp>
              <p:sp>
                <p:nvSpPr>
                  <p:cNvPr id="208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668638" y="3899549"/>
                    <a:ext cx="3762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0.3</a:t>
                    </a:r>
                  </a:p>
                </p:txBody>
              </p:sp>
              <p:sp>
                <p:nvSpPr>
                  <p:cNvPr id="208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76167" y="4280832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0.1</a:t>
                    </a: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4747523" y="3908755"/>
                    <a:ext cx="46142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4801" y="4339009"/>
                    <a:ext cx="47940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230975" y="4550189"/>
                    <a:ext cx="46741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4226780" y="3137061"/>
                    <a:ext cx="45543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230975" y="3913361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748123" y="4343615"/>
                    <a:ext cx="46142" cy="697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9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88928" y="4799360"/>
                    <a:ext cx="4270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209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675728" y="4799817"/>
                    <a:ext cx="3762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209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70606" y="4790539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20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689120" y="4791110"/>
                    <a:ext cx="24888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0.8</a:t>
                    </a:r>
                  </a:p>
                </p:txBody>
              </p:sp>
              <p:sp>
                <p:nvSpPr>
                  <p:cNvPr id="209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7108" y="4919776"/>
                    <a:ext cx="1122349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</a:t>
                    </a:r>
                  </a:p>
                </p:txBody>
              </p:sp>
              <p:sp>
                <p:nvSpPr>
                  <p:cNvPr id="2095" name="Text Box 1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073443" y="3240352"/>
                    <a:ext cx="1109663" cy="115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Sparsity Index </a:t>
                    </a:r>
                  </a:p>
                </p:txBody>
              </p:sp>
              <p:sp>
                <p:nvSpPr>
                  <p:cNvPr id="20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6328" y="2845078"/>
                    <a:ext cx="1130299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α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β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215994" y="4337036"/>
                    <a:ext cx="73108" cy="710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722816" y="3908098"/>
                    <a:ext cx="71310" cy="7302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246417" y="3131798"/>
                    <a:ext cx="73707" cy="736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10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475" y="4061710"/>
                    <a:ext cx="900113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01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1136" y="2523916"/>
                    <a:ext cx="0" cy="23855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</p:grpSp>
            <p:sp>
              <p:nvSpPr>
                <p:cNvPr id="20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52209" y="6255087"/>
                  <a:ext cx="3668713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  <a:ea typeface="宋体" pitchFamily="2" charset="-122"/>
                      <a:cs typeface="+mn-cs"/>
                    </a:rPr>
                    <a:t>Jung and Marron  </a:t>
                  </a:r>
                  <a:endParaRPr kumimoji="0" lang="en-US" altLang="zh-CN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 rot="-2277291">
              <a:off x="3074242" y="1782741"/>
              <a:ext cx="299402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0≤</a:t>
              </a:r>
              <a:r>
                <a:rPr kumimoji="0" lang="el-GR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α 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kumimoji="0" lang="el-GR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β 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≤1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59220" y="6484422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宋体"/>
                <a:cs typeface="+mn-cs"/>
              </a:rPr>
              <a:t>Regular PCA:  Inconsistent &amp; Consistent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4114800" y="4343400"/>
            <a:ext cx="607833" cy="214102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248401" y="4495800"/>
            <a:ext cx="1733716" cy="20574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333189" y="5961333"/>
            <a:ext cx="1506011" cy="32641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8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2915816" y="5741988"/>
            <a:ext cx="136815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scene3d>
            <a:camera prst="orthographicFront">
              <a:rot lat="5400000" lon="10799999" rev="10799999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/>
              <a:cs typeface="+mn-cs"/>
            </a:endParaRPr>
          </a:p>
        </p:txBody>
      </p:sp>
      <p:cxnSp>
        <p:nvCxnSpPr>
          <p:cNvPr id="52" name="Straight Connector 51"/>
          <p:cNvCxnSpPr>
            <a:stCxn id="2064" idx="0"/>
            <a:endCxn id="2059" idx="0"/>
          </p:cNvCxnSpPr>
          <p:nvPr/>
        </p:nvCxnSpPr>
        <p:spPr>
          <a:xfrm flipV="1">
            <a:off x="720725" y="741363"/>
            <a:ext cx="6350000" cy="4752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53"/>
          <p:cNvGrpSpPr>
            <a:grpSpLocks/>
          </p:cNvGrpSpPr>
          <p:nvPr/>
        </p:nvGrpSpPr>
        <p:grpSpPr bwMode="auto">
          <a:xfrm>
            <a:off x="20638" y="506413"/>
            <a:ext cx="11044237" cy="6162675"/>
            <a:chOff x="20638" y="188642"/>
            <a:chExt cx="11044180" cy="6163144"/>
          </a:xfrm>
        </p:grpSpPr>
        <p:grpSp>
          <p:nvGrpSpPr>
            <p:cNvPr id="2053" name="Group 52"/>
            <p:cNvGrpSpPr>
              <a:grpSpLocks/>
            </p:cNvGrpSpPr>
            <p:nvPr/>
          </p:nvGrpSpPr>
          <p:grpSpPr bwMode="auto">
            <a:xfrm>
              <a:off x="20638" y="188642"/>
              <a:ext cx="11044180" cy="6163144"/>
              <a:chOff x="20638" y="764706"/>
              <a:chExt cx="11044180" cy="616314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5707034" y="3165189"/>
                <a:ext cx="195261" cy="161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2056" name="Group 48"/>
              <p:cNvGrpSpPr>
                <a:grpSpLocks/>
              </p:cNvGrpSpPr>
              <p:nvPr/>
            </p:nvGrpSpPr>
            <p:grpSpPr bwMode="auto">
              <a:xfrm>
                <a:off x="20638" y="764706"/>
                <a:ext cx="11044180" cy="6163144"/>
                <a:chOff x="63060" y="1226274"/>
                <a:chExt cx="10857862" cy="5669608"/>
              </a:xfrm>
            </p:grpSpPr>
            <p:grpSp>
              <p:nvGrpSpPr>
                <p:cNvPr id="2057" name="Group 57"/>
                <p:cNvGrpSpPr>
                  <a:grpSpLocks/>
                </p:cNvGrpSpPr>
                <p:nvPr/>
              </p:nvGrpSpPr>
              <p:grpSpPr bwMode="auto">
                <a:xfrm>
                  <a:off x="63060" y="1226274"/>
                  <a:ext cx="8757409" cy="5669608"/>
                  <a:chOff x="2568073" y="2523916"/>
                  <a:chExt cx="3362459" cy="2553894"/>
                </a:xfrm>
              </p:grpSpPr>
              <p:sp>
                <p:nvSpPr>
                  <p:cNvPr id="2059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052052" y="2399618"/>
                    <a:ext cx="1955800" cy="2398548"/>
                  </a:xfrm>
                  <a:prstGeom prst="rtTriangl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0804" y="4905485"/>
                    <a:ext cx="376238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2061" name="Text Box 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517788" y="3138198"/>
                    <a:ext cx="241722" cy="14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206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6279" y="4784507"/>
                    <a:ext cx="18256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3" name="Line 6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4378784" y="3255667"/>
                    <a:ext cx="0" cy="3096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100" y="4591050"/>
                    <a:ext cx="2411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231113" y="2614704"/>
                    <a:ext cx="638195" cy="197890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767" y="2586837"/>
                    <a:ext cx="2873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3343" y="4803180"/>
                    <a:ext cx="336716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445" y="4508081"/>
                    <a:ext cx="336261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6157" y="3285513"/>
                    <a:ext cx="714375" cy="58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  0 ≤ 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  <a:endPara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261998" y="4547558"/>
                    <a:ext cx="44344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7198" y="351600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30975" y="3517316"/>
                    <a:ext cx="44943" cy="7039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749321" y="4548874"/>
                    <a:ext cx="46741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62597" y="4341641"/>
                    <a:ext cx="44943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261998" y="3919281"/>
                    <a:ext cx="44344" cy="7302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260200" y="3523895"/>
                    <a:ext cx="44943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737198" y="313706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737198" y="4550189"/>
                    <a:ext cx="46142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749321" y="3131798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8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71402" y="3081225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0.7</a:t>
                    </a:r>
                  </a:p>
                </p:txBody>
              </p:sp>
              <p:sp>
                <p:nvSpPr>
                  <p:cNvPr id="208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669572" y="3480040"/>
                    <a:ext cx="264522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0.5</a:t>
                    </a:r>
                  </a:p>
                </p:txBody>
              </p:sp>
              <p:sp>
                <p:nvSpPr>
                  <p:cNvPr id="208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668638" y="3899549"/>
                    <a:ext cx="3762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0.3</a:t>
                    </a:r>
                  </a:p>
                </p:txBody>
              </p:sp>
              <p:sp>
                <p:nvSpPr>
                  <p:cNvPr id="208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76167" y="4280832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0.1</a:t>
                    </a: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4747523" y="3908755"/>
                    <a:ext cx="46142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4801" y="4339009"/>
                    <a:ext cx="47940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230975" y="4550189"/>
                    <a:ext cx="46741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4226780" y="3137061"/>
                    <a:ext cx="45543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230975" y="3913361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748123" y="4343615"/>
                    <a:ext cx="46142" cy="697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9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88928" y="4799360"/>
                    <a:ext cx="4270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209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675728" y="4799817"/>
                    <a:ext cx="3762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209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70606" y="4790539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20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689120" y="4791110"/>
                    <a:ext cx="24888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0.8</a:t>
                    </a:r>
                  </a:p>
                </p:txBody>
              </p:sp>
              <p:sp>
                <p:nvSpPr>
                  <p:cNvPr id="209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7108" y="4919776"/>
                    <a:ext cx="1122349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</a:t>
                    </a:r>
                  </a:p>
                </p:txBody>
              </p:sp>
              <p:sp>
                <p:nvSpPr>
                  <p:cNvPr id="2095" name="Text Box 1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073443" y="3240352"/>
                    <a:ext cx="1109663" cy="115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Sparsity Index </a:t>
                    </a:r>
                  </a:p>
                </p:txBody>
              </p:sp>
              <p:sp>
                <p:nvSpPr>
                  <p:cNvPr id="20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6328" y="2845078"/>
                    <a:ext cx="1130299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α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β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215994" y="4337036"/>
                    <a:ext cx="73108" cy="710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722816" y="3908098"/>
                    <a:ext cx="71310" cy="7302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246417" y="3131798"/>
                    <a:ext cx="73707" cy="736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10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475" y="4061710"/>
                    <a:ext cx="900113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01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1136" y="2523916"/>
                    <a:ext cx="0" cy="23855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</p:grpSp>
            <p:sp>
              <p:nvSpPr>
                <p:cNvPr id="20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52209" y="6255087"/>
                  <a:ext cx="3668713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  <a:ea typeface="宋体" pitchFamily="2" charset="-122"/>
                      <a:cs typeface="+mn-cs"/>
                    </a:rPr>
                    <a:t>Jung and Marron  </a:t>
                  </a:r>
                  <a:endParaRPr kumimoji="0" lang="en-US" altLang="zh-CN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 rot="-2277291">
              <a:off x="3074242" y="1782741"/>
              <a:ext cx="299402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0≤</a:t>
              </a:r>
              <a:r>
                <a:rPr kumimoji="0" lang="el-GR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α 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kumimoji="0" lang="el-GR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β 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≤1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5800" y="6484422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宋体"/>
                <a:cs typeface="+mn-cs"/>
              </a:rPr>
              <a:t>Sparse PCA:  Inconsistent &amp; New Consistency Region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514600" y="2667000"/>
            <a:ext cx="228600" cy="381742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48200" y="3825885"/>
            <a:ext cx="381000" cy="272731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61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b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Sparse PCA Opens Up Whole New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Region of 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8397257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Shen et al (2016)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Explores  PCA  Consistency under all of:</a:t>
                </a: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Classical: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fixed,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∞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Portnoy: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≪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Random Matrices: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HDMSS: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≫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Tahoma"/>
                  </a:rPr>
                  <a:t>HDLSS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 fixed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&amp; Other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629807" y="-51770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(A) Single Spike - Example 1.1</a:t>
            </a:r>
          </a:p>
        </p:txBody>
      </p:sp>
      <p:sp>
        <p:nvSpPr>
          <p:cNvPr id="8198" name="TextBox 28"/>
          <p:cNvSpPr txBox="1">
            <a:spLocks noChangeArrowheads="1"/>
          </p:cNvSpPr>
          <p:nvPr/>
        </p:nvSpPr>
        <p:spPr bwMode="auto">
          <a:xfrm>
            <a:off x="5237163" y="-43512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(B) Multi Spike - Example 1.2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-83904" y="257127"/>
            <a:ext cx="4598434" cy="4475799"/>
            <a:chOff x="-151039" y="2276871"/>
            <a:chExt cx="4598434" cy="4475799"/>
          </a:xfrm>
        </p:grpSpPr>
        <p:sp>
          <p:nvSpPr>
            <p:cNvPr id="2" name="Rectangle 1"/>
            <p:cNvSpPr/>
            <p:nvPr/>
          </p:nvSpPr>
          <p:spPr bwMode="auto">
            <a:xfrm>
              <a:off x="497600" y="2714355"/>
              <a:ext cx="3628262" cy="35080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grpSp>
          <p:nvGrpSpPr>
            <p:cNvPr id="8207" name="Group 36"/>
            <p:cNvGrpSpPr>
              <a:grpSpLocks/>
            </p:cNvGrpSpPr>
            <p:nvPr/>
          </p:nvGrpSpPr>
          <p:grpSpPr bwMode="auto">
            <a:xfrm>
              <a:off x="-151039" y="2303106"/>
              <a:ext cx="4598434" cy="4449564"/>
              <a:chOff x="-349674" y="632484"/>
              <a:chExt cx="10001921" cy="5629971"/>
            </a:xfrm>
          </p:grpSpPr>
          <p:grpSp>
            <p:nvGrpSpPr>
              <p:cNvPr id="8209" name="Group 126"/>
              <p:cNvGrpSpPr>
                <a:grpSpLocks/>
              </p:cNvGrpSpPr>
              <p:nvPr/>
            </p:nvGrpSpPr>
            <p:grpSpPr bwMode="auto">
              <a:xfrm>
                <a:off x="-349674" y="669505"/>
                <a:ext cx="9793264" cy="5592950"/>
                <a:chOff x="940105" y="258233"/>
                <a:chExt cx="7032231" cy="5222439"/>
              </a:xfrm>
            </p:grpSpPr>
            <p:sp>
              <p:nvSpPr>
                <p:cNvPr id="126" name="Right Triangle 125"/>
                <p:cNvSpPr/>
                <p:nvPr/>
              </p:nvSpPr>
              <p:spPr>
                <a:xfrm>
                  <a:off x="1969604" y="1571645"/>
                  <a:ext cx="4520064" cy="326344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8216" name="Rectangle 78"/>
                <p:cNvSpPr>
                  <a:spLocks noChangeArrowheads="1"/>
                </p:cNvSpPr>
                <p:nvPr/>
              </p:nvSpPr>
              <p:spPr bwMode="auto">
                <a:xfrm rot="16200000">
                  <a:off x="1046890" y="2874789"/>
                  <a:ext cx="321878" cy="535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γ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8217" name="Group 102"/>
                <p:cNvGrpSpPr>
                  <a:grpSpLocks/>
                </p:cNvGrpSpPr>
                <p:nvPr/>
              </p:nvGrpSpPr>
              <p:grpSpPr bwMode="auto">
                <a:xfrm>
                  <a:off x="1011714" y="258233"/>
                  <a:ext cx="6960622" cy="5222439"/>
                  <a:chOff x="795690" y="786965"/>
                  <a:chExt cx="6960622" cy="5522586"/>
                </a:xfrm>
              </p:grpSpPr>
              <p:sp>
                <p:nvSpPr>
                  <p:cNvPr id="8222" name="Text Box 1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1057707" y="2988022"/>
                    <a:ext cx="4109120" cy="402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Sample Index      (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Johnstone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and Lu (2009))</a:t>
                    </a:r>
                  </a:p>
                </p:txBody>
              </p:sp>
              <p:sp>
                <p:nvSpPr>
                  <p:cNvPr id="5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60112" y="6295772"/>
                    <a:ext cx="136815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scene3d>
                    <a:camera prst="orthographicFront">
                      <a:rot lat="5400000" lon="10799999" rev="10799999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821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136" y="4234772"/>
                    <a:ext cx="1896766" cy="749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0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9" name="Straight Arrow Connector 58"/>
                  <p:cNvCxnSpPr/>
                  <p:nvPr/>
                </p:nvCxnSpPr>
                <p:spPr>
                  <a:xfrm flipV="1">
                    <a:off x="1751279" y="1101940"/>
                    <a:ext cx="0" cy="4560667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1315104" y="5649204"/>
                    <a:ext cx="6277191" cy="0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367" y="2058307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2410" y="5701959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3072" y="6035854"/>
                    <a:ext cx="4743720" cy="229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     (Jung and 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Marron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(2009))</a:t>
                    </a:r>
                  </a:p>
                </p:txBody>
              </p:sp>
              <p:sp>
                <p:nvSpPr>
                  <p:cNvPr id="82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1801" y="5939665"/>
                    <a:ext cx="376237" cy="369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822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5139" y="2635440"/>
                    <a:ext cx="1418331" cy="6001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772025" y="2175862"/>
                    <a:ext cx="4520064" cy="3450999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2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465883" y="786965"/>
                    <a:ext cx="6290429" cy="5092918"/>
                    <a:chOff x="1465883" y="786965"/>
                    <a:chExt cx="6290429" cy="5092918"/>
                  </a:xfrm>
                </p:grpSpPr>
                <p:sp>
                  <p:nvSpPr>
                    <p:cNvPr id="100" name="Left Brace 99"/>
                    <p:cNvSpPr/>
                    <p:nvPr/>
                  </p:nvSpPr>
                  <p:spPr>
                    <a:xfrm rot="16200000">
                      <a:off x="6910994" y="5028178"/>
                      <a:ext cx="226417" cy="1464218"/>
                    </a:xfrm>
                    <a:prstGeom prst="leftBrac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4" name="Left Brace 93"/>
                    <p:cNvSpPr/>
                    <p:nvPr/>
                  </p:nvSpPr>
                  <p:spPr>
                    <a:xfrm>
                      <a:off x="1494229" y="786965"/>
                      <a:ext cx="245854" cy="138889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5" name="Left Brace 94"/>
                    <p:cNvSpPr/>
                    <p:nvPr/>
                  </p:nvSpPr>
                  <p:spPr>
                    <a:xfrm>
                      <a:off x="1465883" y="2178843"/>
                      <a:ext cx="292301" cy="3460258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9" name="Left Brace 98"/>
                    <p:cNvSpPr/>
                    <p:nvPr/>
                  </p:nvSpPr>
                  <p:spPr>
                    <a:xfrm rot="16200000">
                      <a:off x="3896470" y="3501468"/>
                      <a:ext cx="269893" cy="448693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8210" name="Text Box 11"/>
              <p:cNvSpPr txBox="1">
                <a:spLocks noChangeArrowheads="1"/>
              </p:cNvSpPr>
              <p:nvPr/>
            </p:nvSpPr>
            <p:spPr bwMode="auto">
              <a:xfrm>
                <a:off x="7473861" y="5714136"/>
                <a:ext cx="2178386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 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1" name="Text Box 11"/>
              <p:cNvSpPr txBox="1">
                <a:spLocks noChangeArrowheads="1"/>
              </p:cNvSpPr>
              <p:nvPr/>
            </p:nvSpPr>
            <p:spPr bwMode="auto">
              <a:xfrm>
                <a:off x="2316854" y="5748089"/>
                <a:ext cx="3597724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2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217223" y="1080777"/>
                <a:ext cx="1368151" cy="471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3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611250" y="3561023"/>
                <a:ext cx="2220674" cy="602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4" name="TextBox 32"/>
              <p:cNvSpPr txBox="1">
                <a:spLocks noChangeArrowheads="1"/>
              </p:cNvSpPr>
              <p:nvPr/>
            </p:nvSpPr>
            <p:spPr bwMode="auto">
              <a:xfrm>
                <a:off x="201970" y="5580290"/>
                <a:ext cx="1088532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(0,0)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382820" y="2276871"/>
              <a:ext cx="436912" cy="31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8242" y="5930225"/>
              <a:ext cx="145244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44176" y="3390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347864" y="61477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27033" y="287793"/>
            <a:ext cx="5387320" cy="4810747"/>
            <a:chOff x="4696244" y="2299374"/>
            <a:chExt cx="5387320" cy="4810747"/>
          </a:xfrm>
        </p:grpSpPr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 rot="16200000">
              <a:off x="3607066" y="3459765"/>
              <a:ext cx="2573337" cy="25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Sample Index      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5768749" y="6527611"/>
              <a:ext cx="327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Spike Index      (Jung and </a:t>
              </a:r>
              <a:r>
                <a:rPr kumimoji="0" lang="en-US" altLang="zh-CN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Marron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(2009))</a:t>
              </a:r>
            </a:p>
          </p:txBody>
        </p:sp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6581191" y="6463790"/>
              <a:ext cx="242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宋体" pitchFamily="2" charset="-122"/>
                  <a:cs typeface="+mn-cs"/>
                </a:rPr>
                <a:t>a   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96244" y="2570810"/>
              <a:ext cx="5387320" cy="4141906"/>
              <a:chOff x="4454860" y="908685"/>
              <a:chExt cx="5700655" cy="565031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975195" y="1085773"/>
                <a:ext cx="4049773" cy="48133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8195" name="Group 36"/>
              <p:cNvGrpSpPr>
                <a:grpSpLocks/>
              </p:cNvGrpSpPr>
              <p:nvPr/>
            </p:nvGrpSpPr>
            <p:grpSpPr bwMode="auto">
              <a:xfrm>
                <a:off x="4551977" y="908685"/>
                <a:ext cx="5603538" cy="5650315"/>
                <a:chOff x="142627" y="661224"/>
                <a:chExt cx="11150961" cy="5945260"/>
              </a:xfrm>
            </p:grpSpPr>
            <p:grpSp>
              <p:nvGrpSpPr>
                <p:cNvPr id="8234" name="Group 126"/>
                <p:cNvGrpSpPr>
                  <a:grpSpLocks/>
                </p:cNvGrpSpPr>
                <p:nvPr/>
              </p:nvGrpSpPr>
              <p:grpSpPr bwMode="auto">
                <a:xfrm>
                  <a:off x="458848" y="661224"/>
                  <a:ext cx="8802890" cy="5945260"/>
                  <a:chOff x="1520676" y="250505"/>
                  <a:chExt cx="6321077" cy="5551407"/>
                </a:xfrm>
              </p:grpSpPr>
              <p:sp>
                <p:nvSpPr>
                  <p:cNvPr id="144" name="Right Triangle 143"/>
                  <p:cNvSpPr/>
                  <p:nvPr/>
                </p:nvSpPr>
                <p:spPr>
                  <a:xfrm>
                    <a:off x="1895613" y="1573198"/>
                    <a:ext cx="4273698" cy="3586652"/>
                  </a:xfrm>
                  <a:prstGeom prst="rt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grpSp>
                <p:nvGrpSpPr>
                  <p:cNvPr id="8239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520676" y="250505"/>
                    <a:ext cx="6321077" cy="5551407"/>
                    <a:chOff x="1304652" y="736482"/>
                    <a:chExt cx="6321077" cy="5551407"/>
                  </a:xfrm>
                </p:grpSpPr>
                <p:sp>
                  <p:nvSpPr>
                    <p:cNvPr id="14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112" y="6287889"/>
                      <a:ext cx="136815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scene3d>
                      <a:camera prst="orthographicFront">
                        <a:rot lat="5400000" lon="10799999" rev="10799999"/>
                      </a:camera>
                      <a:lightRig rig="threePt" dir="t"/>
                    </a:scene3d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8241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240" y="4132130"/>
                      <a:ext cx="2160401" cy="8044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宋体" pitchFamily="2" charset="-122"/>
                          <a:cs typeface="+mn-cs"/>
                        </a:rPr>
                        <a:t>0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&lt;1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49" name="Straight Arrow Connector 148"/>
                    <p:cNvCxnSpPr/>
                    <p:nvPr/>
                  </p:nvCxnSpPr>
                  <p:spPr>
                    <a:xfrm flipV="1">
                      <a:off x="1682338" y="736482"/>
                      <a:ext cx="0" cy="4904670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Arrow Connector 149"/>
                    <p:cNvCxnSpPr/>
                    <p:nvPr/>
                  </p:nvCxnSpPr>
                  <p:spPr>
                    <a:xfrm>
                      <a:off x="5953286" y="5652065"/>
                      <a:ext cx="1672443" cy="0"/>
                    </a:xfrm>
                    <a:prstGeom prst="straightConnector1">
                      <a:avLst/>
                    </a:prstGeom>
                    <a:ln w="38100" cmpd="sng">
                      <a:solidFill>
                        <a:srgbClr val="FF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44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4652" y="1905503"/>
                      <a:ext cx="287337" cy="371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72578" y="5675297"/>
                      <a:ext cx="287337" cy="371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6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31789" y="2434212"/>
                      <a:ext cx="2021498" cy="589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&gt;1, 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57" name="Straight Connector 156"/>
                    <p:cNvCxnSpPr>
                      <a:stCxn id="144" idx="0"/>
                      <a:endCxn id="144" idx="4"/>
                    </p:cNvCxnSpPr>
                    <p:nvPr/>
                  </p:nvCxnSpPr>
                  <p:spPr>
                    <a:xfrm>
                      <a:off x="1679590" y="2059176"/>
                      <a:ext cx="4273698" cy="3586652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Left Brace 160"/>
                    <p:cNvSpPr/>
                    <p:nvPr/>
                  </p:nvSpPr>
                  <p:spPr bwMode="auto">
                    <a:xfrm rot="16200000">
                      <a:off x="3729951" y="3591975"/>
                      <a:ext cx="175721" cy="4270949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8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208149" y="6125592"/>
                  <a:ext cx="5085439" cy="277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Subspace Consistency </a:t>
                  </a: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 </a:t>
                  </a:r>
                  <a:endPara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2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70840" y="6052936"/>
                  <a:ext cx="3478715" cy="300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Strong  Inconsistency  </a:t>
                  </a:r>
                </a:p>
              </p:txBody>
            </p:sp>
            <p:sp>
              <p:nvSpPr>
                <p:cNvPr id="823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142627" y="5914641"/>
                  <a:ext cx="1053828" cy="397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(0,0)</a:t>
                  </a:r>
                </a:p>
              </p:txBody>
            </p:sp>
          </p:grpSp>
          <p:sp>
            <p:nvSpPr>
              <p:cNvPr id="8205" name="Rectangle 78"/>
              <p:cNvSpPr>
                <a:spLocks noChangeArrowheads="1"/>
              </p:cNvSpPr>
              <p:nvPr/>
            </p:nvSpPr>
            <p:spPr bwMode="auto">
              <a:xfrm rot="16200000">
                <a:off x="4458035" y="2414906"/>
                <a:ext cx="3635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γ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61" name="Left Brace 60"/>
            <p:cNvSpPr/>
            <p:nvPr/>
          </p:nvSpPr>
          <p:spPr bwMode="auto">
            <a:xfrm rot="16200000">
              <a:off x="8549840" y="5698513"/>
              <a:ext cx="136791" cy="118471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cxnSp>
          <p:nvCxnSpPr>
            <p:cNvPr id="168" name="Straight Connector 167"/>
            <p:cNvCxnSpPr>
              <a:endCxn id="144" idx="4"/>
            </p:cNvCxnSpPr>
            <p:nvPr/>
          </p:nvCxnSpPr>
          <p:spPr>
            <a:xfrm>
              <a:off x="4914534" y="6232689"/>
              <a:ext cx="3098046" cy="984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9103858" y="5895745"/>
              <a:ext cx="193675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951265" y="6148381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121714" y="35128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49955" y="4100790"/>
            <a:ext cx="4060675" cy="69060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656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629807" y="-51770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(A) Single Spike - Example 1.1</a:t>
            </a:r>
          </a:p>
        </p:txBody>
      </p:sp>
      <p:sp>
        <p:nvSpPr>
          <p:cNvPr id="8198" name="TextBox 28"/>
          <p:cNvSpPr txBox="1">
            <a:spLocks noChangeArrowheads="1"/>
          </p:cNvSpPr>
          <p:nvPr/>
        </p:nvSpPr>
        <p:spPr bwMode="auto">
          <a:xfrm>
            <a:off x="5237163" y="-43512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(B) Multi Spike - Example 1.2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-83904" y="257127"/>
            <a:ext cx="4598434" cy="4475799"/>
            <a:chOff x="-151039" y="2276871"/>
            <a:chExt cx="4598434" cy="4475799"/>
          </a:xfrm>
        </p:grpSpPr>
        <p:sp>
          <p:nvSpPr>
            <p:cNvPr id="2" name="Rectangle 1"/>
            <p:cNvSpPr/>
            <p:nvPr/>
          </p:nvSpPr>
          <p:spPr bwMode="auto">
            <a:xfrm>
              <a:off x="497600" y="2714355"/>
              <a:ext cx="3628262" cy="35080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grpSp>
          <p:nvGrpSpPr>
            <p:cNvPr id="8207" name="Group 36"/>
            <p:cNvGrpSpPr>
              <a:grpSpLocks/>
            </p:cNvGrpSpPr>
            <p:nvPr/>
          </p:nvGrpSpPr>
          <p:grpSpPr bwMode="auto">
            <a:xfrm>
              <a:off x="-151039" y="2303106"/>
              <a:ext cx="4598434" cy="4449564"/>
              <a:chOff x="-349674" y="632484"/>
              <a:chExt cx="10001921" cy="5629971"/>
            </a:xfrm>
          </p:grpSpPr>
          <p:grpSp>
            <p:nvGrpSpPr>
              <p:cNvPr id="8209" name="Group 126"/>
              <p:cNvGrpSpPr>
                <a:grpSpLocks/>
              </p:cNvGrpSpPr>
              <p:nvPr/>
            </p:nvGrpSpPr>
            <p:grpSpPr bwMode="auto">
              <a:xfrm>
                <a:off x="-349674" y="669505"/>
                <a:ext cx="9793264" cy="5592950"/>
                <a:chOff x="940105" y="258233"/>
                <a:chExt cx="7032231" cy="5222439"/>
              </a:xfrm>
            </p:grpSpPr>
            <p:sp>
              <p:nvSpPr>
                <p:cNvPr id="126" name="Right Triangle 125"/>
                <p:cNvSpPr/>
                <p:nvPr/>
              </p:nvSpPr>
              <p:spPr>
                <a:xfrm>
                  <a:off x="1969604" y="1571645"/>
                  <a:ext cx="4520064" cy="326344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8216" name="Rectangle 78"/>
                <p:cNvSpPr>
                  <a:spLocks noChangeArrowheads="1"/>
                </p:cNvSpPr>
                <p:nvPr/>
              </p:nvSpPr>
              <p:spPr bwMode="auto">
                <a:xfrm rot="16200000">
                  <a:off x="1046890" y="2874789"/>
                  <a:ext cx="321878" cy="535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γ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8217" name="Group 102"/>
                <p:cNvGrpSpPr>
                  <a:grpSpLocks/>
                </p:cNvGrpSpPr>
                <p:nvPr/>
              </p:nvGrpSpPr>
              <p:grpSpPr bwMode="auto">
                <a:xfrm>
                  <a:off x="1011714" y="258233"/>
                  <a:ext cx="6960622" cy="5222439"/>
                  <a:chOff x="795690" y="786965"/>
                  <a:chExt cx="6960622" cy="5522586"/>
                </a:xfrm>
              </p:grpSpPr>
              <p:sp>
                <p:nvSpPr>
                  <p:cNvPr id="8222" name="Text Box 1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1057707" y="2988022"/>
                    <a:ext cx="4109120" cy="402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Sample Index      (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Johnstone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and Lu (2009))</a:t>
                    </a:r>
                  </a:p>
                </p:txBody>
              </p:sp>
              <p:sp>
                <p:nvSpPr>
                  <p:cNvPr id="5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60112" y="6295772"/>
                    <a:ext cx="136815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scene3d>
                    <a:camera prst="orthographicFront">
                      <a:rot lat="5400000" lon="10799999" rev="10799999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821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136" y="4234772"/>
                    <a:ext cx="1896766" cy="749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0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9" name="Straight Arrow Connector 58"/>
                  <p:cNvCxnSpPr/>
                  <p:nvPr/>
                </p:nvCxnSpPr>
                <p:spPr>
                  <a:xfrm flipV="1">
                    <a:off x="1751279" y="1101940"/>
                    <a:ext cx="0" cy="4560667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1315104" y="5649204"/>
                    <a:ext cx="6277191" cy="0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367" y="2058307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2410" y="5701959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3072" y="6035854"/>
                    <a:ext cx="4743720" cy="229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     (Jung and 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Marron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(2009))</a:t>
                    </a:r>
                  </a:p>
                </p:txBody>
              </p:sp>
              <p:sp>
                <p:nvSpPr>
                  <p:cNvPr id="82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1801" y="5939665"/>
                    <a:ext cx="376237" cy="369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822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5139" y="2635440"/>
                    <a:ext cx="1418331" cy="6001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772025" y="2175862"/>
                    <a:ext cx="4520064" cy="3450999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2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465883" y="786965"/>
                    <a:ext cx="6290429" cy="5092918"/>
                    <a:chOff x="1465883" y="786965"/>
                    <a:chExt cx="6290429" cy="5092918"/>
                  </a:xfrm>
                </p:grpSpPr>
                <p:sp>
                  <p:nvSpPr>
                    <p:cNvPr id="100" name="Left Brace 99"/>
                    <p:cNvSpPr/>
                    <p:nvPr/>
                  </p:nvSpPr>
                  <p:spPr>
                    <a:xfrm rot="16200000">
                      <a:off x="6910994" y="5028178"/>
                      <a:ext cx="226417" cy="1464218"/>
                    </a:xfrm>
                    <a:prstGeom prst="leftBrac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4" name="Left Brace 93"/>
                    <p:cNvSpPr/>
                    <p:nvPr/>
                  </p:nvSpPr>
                  <p:spPr>
                    <a:xfrm>
                      <a:off x="1494229" y="786965"/>
                      <a:ext cx="245854" cy="138889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5" name="Left Brace 94"/>
                    <p:cNvSpPr/>
                    <p:nvPr/>
                  </p:nvSpPr>
                  <p:spPr>
                    <a:xfrm>
                      <a:off x="1465883" y="2178843"/>
                      <a:ext cx="292301" cy="3460258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9" name="Left Brace 98"/>
                    <p:cNvSpPr/>
                    <p:nvPr/>
                  </p:nvSpPr>
                  <p:spPr>
                    <a:xfrm rot="16200000">
                      <a:off x="3896470" y="3501468"/>
                      <a:ext cx="269893" cy="448693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8210" name="Text Box 11"/>
              <p:cNvSpPr txBox="1">
                <a:spLocks noChangeArrowheads="1"/>
              </p:cNvSpPr>
              <p:nvPr/>
            </p:nvSpPr>
            <p:spPr bwMode="auto">
              <a:xfrm>
                <a:off x="7473861" y="5714136"/>
                <a:ext cx="2178386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 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1" name="Text Box 11"/>
              <p:cNvSpPr txBox="1">
                <a:spLocks noChangeArrowheads="1"/>
              </p:cNvSpPr>
              <p:nvPr/>
            </p:nvSpPr>
            <p:spPr bwMode="auto">
              <a:xfrm>
                <a:off x="2316854" y="5748089"/>
                <a:ext cx="3597724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2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217223" y="1080777"/>
                <a:ext cx="1368151" cy="471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3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611250" y="3561023"/>
                <a:ext cx="2220674" cy="602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4" name="TextBox 32"/>
              <p:cNvSpPr txBox="1">
                <a:spLocks noChangeArrowheads="1"/>
              </p:cNvSpPr>
              <p:nvPr/>
            </p:nvSpPr>
            <p:spPr bwMode="auto">
              <a:xfrm>
                <a:off x="201970" y="5580290"/>
                <a:ext cx="1088532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(0,0)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382820" y="2276871"/>
              <a:ext cx="436912" cy="31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8242" y="5930225"/>
              <a:ext cx="145244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44176" y="3390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347864" y="61477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27033" y="287793"/>
            <a:ext cx="5387320" cy="4810747"/>
            <a:chOff x="4696244" y="2299374"/>
            <a:chExt cx="5387320" cy="4810747"/>
          </a:xfrm>
        </p:grpSpPr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 rot="16200000">
              <a:off x="3607066" y="3459765"/>
              <a:ext cx="2573337" cy="25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Sample Index      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5768749" y="6527611"/>
              <a:ext cx="327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Spike Index      (Jung and </a:t>
              </a:r>
              <a:r>
                <a:rPr kumimoji="0" lang="en-US" altLang="zh-CN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Marron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(2009))</a:t>
              </a:r>
            </a:p>
          </p:txBody>
        </p:sp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6581191" y="6463790"/>
              <a:ext cx="242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宋体" pitchFamily="2" charset="-122"/>
                  <a:cs typeface="+mn-cs"/>
                </a:rPr>
                <a:t>a   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96244" y="2570810"/>
              <a:ext cx="5387320" cy="4141906"/>
              <a:chOff x="4454860" y="908685"/>
              <a:chExt cx="5700655" cy="565031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975195" y="1085773"/>
                <a:ext cx="4049773" cy="48133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8195" name="Group 36"/>
              <p:cNvGrpSpPr>
                <a:grpSpLocks/>
              </p:cNvGrpSpPr>
              <p:nvPr/>
            </p:nvGrpSpPr>
            <p:grpSpPr bwMode="auto">
              <a:xfrm>
                <a:off x="4551977" y="908685"/>
                <a:ext cx="5603538" cy="5650315"/>
                <a:chOff x="142627" y="661224"/>
                <a:chExt cx="11150961" cy="5945260"/>
              </a:xfrm>
            </p:grpSpPr>
            <p:grpSp>
              <p:nvGrpSpPr>
                <p:cNvPr id="8234" name="Group 126"/>
                <p:cNvGrpSpPr>
                  <a:grpSpLocks/>
                </p:cNvGrpSpPr>
                <p:nvPr/>
              </p:nvGrpSpPr>
              <p:grpSpPr bwMode="auto">
                <a:xfrm>
                  <a:off x="458848" y="661224"/>
                  <a:ext cx="8802890" cy="5945260"/>
                  <a:chOff x="1520676" y="250505"/>
                  <a:chExt cx="6321077" cy="5551407"/>
                </a:xfrm>
              </p:grpSpPr>
              <p:sp>
                <p:nvSpPr>
                  <p:cNvPr id="144" name="Right Triangle 143"/>
                  <p:cNvSpPr/>
                  <p:nvPr/>
                </p:nvSpPr>
                <p:spPr>
                  <a:xfrm>
                    <a:off x="1895613" y="1573198"/>
                    <a:ext cx="4273698" cy="3586652"/>
                  </a:xfrm>
                  <a:prstGeom prst="rt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grpSp>
                <p:nvGrpSpPr>
                  <p:cNvPr id="8239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520676" y="250505"/>
                    <a:ext cx="6321077" cy="5551407"/>
                    <a:chOff x="1304652" y="736482"/>
                    <a:chExt cx="6321077" cy="5551407"/>
                  </a:xfrm>
                </p:grpSpPr>
                <p:sp>
                  <p:nvSpPr>
                    <p:cNvPr id="14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112" y="6287889"/>
                      <a:ext cx="136815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scene3d>
                      <a:camera prst="orthographicFront">
                        <a:rot lat="5400000" lon="10799999" rev="10799999"/>
                      </a:camera>
                      <a:lightRig rig="threePt" dir="t"/>
                    </a:scene3d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8241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240" y="4132130"/>
                      <a:ext cx="2160401" cy="8044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宋体" pitchFamily="2" charset="-122"/>
                          <a:cs typeface="+mn-cs"/>
                        </a:rPr>
                        <a:t>0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&lt;1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49" name="Straight Arrow Connector 148"/>
                    <p:cNvCxnSpPr/>
                    <p:nvPr/>
                  </p:nvCxnSpPr>
                  <p:spPr>
                    <a:xfrm flipV="1">
                      <a:off x="1682338" y="736482"/>
                      <a:ext cx="0" cy="4904670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Arrow Connector 149"/>
                    <p:cNvCxnSpPr/>
                    <p:nvPr/>
                  </p:nvCxnSpPr>
                  <p:spPr>
                    <a:xfrm>
                      <a:off x="5953286" y="5652065"/>
                      <a:ext cx="1672443" cy="0"/>
                    </a:xfrm>
                    <a:prstGeom prst="straightConnector1">
                      <a:avLst/>
                    </a:prstGeom>
                    <a:ln w="38100" cmpd="sng">
                      <a:solidFill>
                        <a:srgbClr val="FF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44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4652" y="1905503"/>
                      <a:ext cx="287337" cy="371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72578" y="5675297"/>
                      <a:ext cx="287337" cy="371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6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31789" y="2434212"/>
                      <a:ext cx="2021498" cy="589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&gt;1, 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57" name="Straight Connector 156"/>
                    <p:cNvCxnSpPr>
                      <a:stCxn id="144" idx="0"/>
                      <a:endCxn id="144" idx="4"/>
                    </p:cNvCxnSpPr>
                    <p:nvPr/>
                  </p:nvCxnSpPr>
                  <p:spPr>
                    <a:xfrm>
                      <a:off x="1679590" y="2059176"/>
                      <a:ext cx="4273698" cy="3586652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Left Brace 160"/>
                    <p:cNvSpPr/>
                    <p:nvPr/>
                  </p:nvSpPr>
                  <p:spPr bwMode="auto">
                    <a:xfrm rot="16200000">
                      <a:off x="3729951" y="3591975"/>
                      <a:ext cx="175721" cy="4270949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8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208149" y="6125592"/>
                  <a:ext cx="5085439" cy="277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Subspace Consistency </a:t>
                  </a: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 </a:t>
                  </a:r>
                  <a:endPara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2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70840" y="6052936"/>
                  <a:ext cx="3478715" cy="300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Strong  Inconsistency  </a:t>
                  </a:r>
                </a:p>
              </p:txBody>
            </p:sp>
            <p:sp>
              <p:nvSpPr>
                <p:cNvPr id="823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142627" y="5914641"/>
                  <a:ext cx="1053828" cy="397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(0,0)</a:t>
                  </a:r>
                </a:p>
              </p:txBody>
            </p:sp>
          </p:grpSp>
          <p:sp>
            <p:nvSpPr>
              <p:cNvPr id="8205" name="Rectangle 78"/>
              <p:cNvSpPr>
                <a:spLocks noChangeArrowheads="1"/>
              </p:cNvSpPr>
              <p:nvPr/>
            </p:nvSpPr>
            <p:spPr bwMode="auto">
              <a:xfrm rot="16200000">
                <a:off x="4458035" y="2414906"/>
                <a:ext cx="3635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γ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61" name="Left Brace 60"/>
            <p:cNvSpPr/>
            <p:nvPr/>
          </p:nvSpPr>
          <p:spPr bwMode="auto">
            <a:xfrm rot="16200000">
              <a:off x="8549840" y="5698513"/>
              <a:ext cx="136791" cy="118471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cxnSp>
          <p:nvCxnSpPr>
            <p:cNvPr id="168" name="Straight Connector 167"/>
            <p:cNvCxnSpPr>
              <a:endCxn id="144" idx="4"/>
            </p:cNvCxnSpPr>
            <p:nvPr/>
          </p:nvCxnSpPr>
          <p:spPr>
            <a:xfrm>
              <a:off x="4914534" y="6232689"/>
              <a:ext cx="3098046" cy="984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9103858" y="5895745"/>
              <a:ext cx="193675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951265" y="6148381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121714" y="35128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0" y="333298"/>
            <a:ext cx="655327" cy="42515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1948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Wei et al (2015)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Background:    </a:t>
                </a:r>
                <a:r>
                  <a:rPr lang="en-US" dirty="0">
                    <a:solidFill>
                      <a:srgbClr val="00B050"/>
                    </a:solidFill>
                    <a:latin typeface="Tahoma"/>
                  </a:rPr>
                  <a:t>HDLSS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Hypothesis Testing</a:t>
                </a: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or</a:t>
                </a: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21200"/>
            <a:ext cx="1752600" cy="2336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1000" y="4191000"/>
            <a:ext cx="6934200" cy="1821597"/>
            <a:chOff x="381000" y="4191000"/>
            <a:chExt cx="6934200" cy="1821597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5181600"/>
              <a:ext cx="55595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Most Generally, But Test is Designed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Maximal Power in Direction of Mean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524000" y="4191000"/>
              <a:ext cx="5791200" cy="762000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6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Wei et al (2015)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Choice 1:  Direction on which to Project?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 Distance Weighted Discrimination (DWD)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 Mean Difference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𝒙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𝒙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𝒙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𝒙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992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Wei et al (2015)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Recall:    N(0,1) data    (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both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classes)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2966" t="40531" r="12867" b="5170"/>
          <a:stretch/>
        </p:blipFill>
        <p:spPr>
          <a:xfrm>
            <a:off x="533400" y="4419601"/>
            <a:ext cx="804333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Choice 2: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Which Statistic to Summarize Projections?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2 – Sample t statistic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Mean Difference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2966" t="40531" r="12867" b="5170"/>
          <a:stretch/>
        </p:blipFill>
        <p:spPr>
          <a:xfrm>
            <a:off x="533400" y="4419601"/>
            <a:ext cx="8043330" cy="228599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828800" y="2438400"/>
            <a:ext cx="4724400" cy="28194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581400" y="2438400"/>
            <a:ext cx="2971800" cy="27432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62600" y="2438400"/>
            <a:ext cx="990600" cy="27432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3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Parents Lament: 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Why Can’t I Have Average Children?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Theorem:   Impossible (over many factors)!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>
                <a:blip r:embed="rId3"/>
                <a:stretch>
                  <a:fillRect l="-1968" r="-379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6731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790CBA-82C2-6574-60F8-6AF631EDD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>
            <a:extLst>
              <a:ext uri="{FF2B5EF4-FFF2-40B4-BE49-F238E27FC236}">
                <a16:creationId xmlns:a16="http://schemas.microsoft.com/office/drawing/2014/main" id="{87FDC524-F182-01B7-83E8-DDE45D2429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Choice 2: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Which Statistic to Summarize Projections?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2 – Sample t statistic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Mean Difference</a:t>
            </a:r>
          </a:p>
          <a:p>
            <a:pPr marL="0" lvl="0" indent="0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B050"/>
                </a:solidFill>
                <a:latin typeface="Tahoma"/>
              </a:rPr>
              <a:t>HDLSS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Asymptotics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, Wei et al. (2015):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Mean Difference is More Powerful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>
            <a:extLst>
              <a:ext uri="{FF2B5EF4-FFF2-40B4-BE49-F238E27FC236}">
                <a16:creationId xmlns:a16="http://schemas.microsoft.com/office/drawing/2014/main" id="{58673BD6-228E-3567-868D-11BCDB2DC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191E0422-A499-0844-A125-1794EB24E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4BC95283-4145-4A43-59E1-A186394F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EE0AC446-7605-4297-01EF-0ECD6EE3C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5560AD3E-D444-D3D5-AD01-A23FA782B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A6805023-64C2-C6AB-8335-3D92D3D31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1CB32A0B-8EAE-3057-5048-84A16B78C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9FCE2832-94CF-75C2-8843-77943371A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F6131837-136F-8551-DE5B-6A708B9AE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8FBF3BF7-B23B-3485-C43A-CBC2F4464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7644AA86-4915-2166-5B85-5B6C21D1D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3EB50EB3-DBB1-700C-4050-3AD90E369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61AE1491-0EC3-6023-E2E9-013C3C280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6AFA7D29-D0A8-7578-4B55-5D1663724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B1A8F26B-EC68-B316-C5DC-D58AC9369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6855BE4C-F8CD-7CED-086F-CAE40AC59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86390951-40EB-8D73-ECAA-1EA7F48A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EE506F76-3D30-50A3-9E19-49DA0C9D5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483800B5-612B-E605-C90D-C3DF7023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16B9828F-DE61-27BB-8CE3-B55C8784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E156B850-C2A2-8EF3-0ED7-74CFBBBF3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Jack Prothero Simulations  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Tahoma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           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1752600"/>
                <a:ext cx="3231590" cy="249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752600"/>
                <a:ext cx="3231590" cy="2494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514600" y="4800600"/>
              <a:ext cx="411480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1970677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820901330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sz="32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sz="32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8294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sz="32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500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sz="32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1000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3175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6893330"/>
                  </p:ext>
                </p:extLst>
              </p:nvPr>
            </p:nvGraphicFramePr>
            <p:xfrm>
              <a:off x="2514600" y="4800600"/>
              <a:ext cx="411480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1970677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820901330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23" t="-2655" r="-109846" b="-105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447" t="-2655" r="-1709" b="-105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8294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23" t="-102655" r="-109846" b="-5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447" t="-102655" r="-1709" b="-5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317541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218" name="Picture 2" descr="Jack Prothero - Burke, Virginia, United States | Professional Profile |  LinkedIn">
            <a:extLst>
              <a:ext uri="{FF2B5EF4-FFF2-40B4-BE49-F238E27FC236}">
                <a16:creationId xmlns:a16="http://schemas.microsoft.com/office/drawing/2014/main" id="{F25BCFFE-9452-4A32-A0BB-8AC303485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6" y="960436"/>
            <a:ext cx="1554164" cy="15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Jack Prothero Simulations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7656" b="4274"/>
          <a:stretch/>
        </p:blipFill>
        <p:spPr>
          <a:xfrm>
            <a:off x="0" y="1752600"/>
            <a:ext cx="9144000" cy="51199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01F53B-87CB-451E-97A6-85388518A710}"/>
              </a:ext>
            </a:extLst>
          </p:cNvPr>
          <p:cNvGrpSpPr/>
          <p:nvPr/>
        </p:nvGrpSpPr>
        <p:grpSpPr>
          <a:xfrm>
            <a:off x="0" y="3036887"/>
            <a:ext cx="5105400" cy="3070225"/>
            <a:chOff x="0" y="3036887"/>
            <a:chExt cx="5105400" cy="307022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4319D74-EB95-44CF-AD42-062CAB1B6E01}"/>
                </a:ext>
              </a:extLst>
            </p:cNvPr>
            <p:cNvSpPr txBox="1"/>
            <p:nvPr/>
          </p:nvSpPr>
          <p:spPr>
            <a:xfrm>
              <a:off x="2514600" y="35814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Each Panel Compares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t-Statistic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80D23A-C8F7-4F2E-BD23-82D6DAAB5A95}"/>
                </a:ext>
              </a:extLst>
            </p:cNvPr>
            <p:cNvSpPr/>
            <p:nvPr/>
          </p:nvSpPr>
          <p:spPr>
            <a:xfrm>
              <a:off x="0" y="3036887"/>
              <a:ext cx="228600" cy="544511"/>
            </a:xfrm>
            <a:prstGeom prst="rect">
              <a:avLst/>
            </a:prstGeom>
            <a:noFill/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40F504-84D9-4129-A3B3-6221EECF261D}"/>
                </a:ext>
              </a:extLst>
            </p:cNvPr>
            <p:cNvSpPr/>
            <p:nvPr/>
          </p:nvSpPr>
          <p:spPr>
            <a:xfrm>
              <a:off x="76200" y="5524500"/>
              <a:ext cx="228600" cy="571500"/>
            </a:xfrm>
            <a:prstGeom prst="rect">
              <a:avLst/>
            </a:prstGeom>
            <a:noFill/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764D10-3E30-4DB5-8DC2-3F504BD23C85}"/>
                </a:ext>
              </a:extLst>
            </p:cNvPr>
            <p:cNvSpPr/>
            <p:nvPr/>
          </p:nvSpPr>
          <p:spPr>
            <a:xfrm>
              <a:off x="4876800" y="5524500"/>
              <a:ext cx="228600" cy="582612"/>
            </a:xfrm>
            <a:prstGeom prst="rect">
              <a:avLst/>
            </a:prstGeom>
            <a:noFill/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3F1FFAD-A41D-4F55-8F84-572094F6A68C}"/>
                </a:ext>
              </a:extLst>
            </p:cNvPr>
            <p:cNvSpPr/>
            <p:nvPr/>
          </p:nvSpPr>
          <p:spPr>
            <a:xfrm>
              <a:off x="4876800" y="3047999"/>
              <a:ext cx="228600" cy="496667"/>
            </a:xfrm>
            <a:prstGeom prst="rect">
              <a:avLst/>
            </a:prstGeom>
            <a:noFill/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16D7EF-06FD-46CA-98C1-4D96C10A94F6}"/>
              </a:ext>
            </a:extLst>
          </p:cNvPr>
          <p:cNvGrpSpPr/>
          <p:nvPr/>
        </p:nvGrpSpPr>
        <p:grpSpPr>
          <a:xfrm>
            <a:off x="1600200" y="4114800"/>
            <a:ext cx="5715000" cy="2743199"/>
            <a:chOff x="1600200" y="4114800"/>
            <a:chExt cx="5715000" cy="274319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1FF4AA-0FE0-413F-8FBE-905199DE1D23}"/>
                </a:ext>
              </a:extLst>
            </p:cNvPr>
            <p:cNvSpPr txBox="1"/>
            <p:nvPr/>
          </p:nvSpPr>
          <p:spPr>
            <a:xfrm>
              <a:off x="2561569" y="4154269"/>
              <a:ext cx="2399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With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 Difference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92033E3-C79B-413A-8123-439A2C5BF82F}"/>
                </a:ext>
              </a:extLst>
            </p:cNvPr>
            <p:cNvSpPr/>
            <p:nvPr/>
          </p:nvSpPr>
          <p:spPr>
            <a:xfrm>
              <a:off x="1600200" y="6629400"/>
              <a:ext cx="838200" cy="22859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76FD0B-5283-47A6-82AA-67F4EF2D327A}"/>
                </a:ext>
              </a:extLst>
            </p:cNvPr>
            <p:cNvSpPr/>
            <p:nvPr/>
          </p:nvSpPr>
          <p:spPr>
            <a:xfrm>
              <a:off x="6477000" y="6629400"/>
              <a:ext cx="838200" cy="22859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85DC4CA-B01A-4890-836F-868693345212}"/>
                </a:ext>
              </a:extLst>
            </p:cNvPr>
            <p:cNvSpPr/>
            <p:nvPr/>
          </p:nvSpPr>
          <p:spPr>
            <a:xfrm>
              <a:off x="6477000" y="4114800"/>
              <a:ext cx="838200" cy="22859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355483-B301-424E-BC97-2F172E54C9A1}"/>
                </a:ext>
              </a:extLst>
            </p:cNvPr>
            <p:cNvSpPr/>
            <p:nvPr/>
          </p:nvSpPr>
          <p:spPr>
            <a:xfrm>
              <a:off x="1600200" y="4114800"/>
              <a:ext cx="838200" cy="22859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5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Jack Prothero Simulations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7656" b="4274"/>
          <a:stretch/>
        </p:blipFill>
        <p:spPr>
          <a:xfrm>
            <a:off x="0" y="1752600"/>
            <a:ext cx="9144000" cy="51199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88783A-ACAB-45CB-BB47-CF6FBE726FE0}"/>
              </a:ext>
            </a:extLst>
          </p:cNvPr>
          <p:cNvSpPr txBox="1"/>
          <p:nvPr/>
        </p:nvSpPr>
        <p:spPr>
          <a:xfrm>
            <a:off x="4114800" y="297894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531A54-C775-404F-A680-8ED0C5E30BF8}"/>
              </a:ext>
            </a:extLst>
          </p:cNvPr>
          <p:cNvGrpSpPr/>
          <p:nvPr/>
        </p:nvGrpSpPr>
        <p:grpSpPr>
          <a:xfrm>
            <a:off x="533400" y="1905000"/>
            <a:ext cx="5181600" cy="3569732"/>
            <a:chOff x="533400" y="1905000"/>
            <a:chExt cx="5181600" cy="35697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C2AD4C-8090-45C7-947D-C6310665E174}"/>
                </a:ext>
              </a:extLst>
            </p:cNvPr>
            <p:cNvSpPr txBox="1"/>
            <p:nvPr/>
          </p:nvSpPr>
          <p:spPr>
            <a:xfrm>
              <a:off x="1600200" y="5105400"/>
              <a:ext cx="2886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Over Different Dimensions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447200-C563-42D4-A645-378BC4AD73BC}"/>
                </a:ext>
              </a:extLst>
            </p:cNvPr>
            <p:cNvSpPr/>
            <p:nvPr/>
          </p:nvSpPr>
          <p:spPr>
            <a:xfrm>
              <a:off x="533400" y="1905000"/>
              <a:ext cx="304800" cy="304801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33D10A-BD0F-4D4A-9B37-4FD8717C2984}"/>
                </a:ext>
              </a:extLst>
            </p:cNvPr>
            <p:cNvSpPr/>
            <p:nvPr/>
          </p:nvSpPr>
          <p:spPr>
            <a:xfrm>
              <a:off x="5410200" y="1905000"/>
              <a:ext cx="304800" cy="304801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6F8204-9FA4-419F-8AFF-ACB01AC2CE69}"/>
                </a:ext>
              </a:extLst>
            </p:cNvPr>
            <p:cNvSpPr/>
            <p:nvPr/>
          </p:nvSpPr>
          <p:spPr>
            <a:xfrm>
              <a:off x="5334000" y="4441825"/>
              <a:ext cx="381000" cy="35877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D6FCFF-7111-49C4-BB02-F1D4FC22499E}"/>
                </a:ext>
              </a:extLst>
            </p:cNvPr>
            <p:cNvSpPr/>
            <p:nvPr/>
          </p:nvSpPr>
          <p:spPr>
            <a:xfrm>
              <a:off x="533400" y="4441825"/>
              <a:ext cx="381000" cy="33655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3C3E2D-21D2-4A81-A9B8-CD872E3230B9}"/>
              </a:ext>
            </a:extLst>
          </p:cNvPr>
          <p:cNvGrpSpPr/>
          <p:nvPr/>
        </p:nvGrpSpPr>
        <p:grpSpPr>
          <a:xfrm>
            <a:off x="2895600" y="1905000"/>
            <a:ext cx="5943600" cy="3581400"/>
            <a:chOff x="2895600" y="1905000"/>
            <a:chExt cx="5943600" cy="3581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0AA2B8-6C12-4A69-9F95-942E6589A0F6}"/>
                </a:ext>
              </a:extLst>
            </p:cNvPr>
            <p:cNvSpPr txBox="1"/>
            <p:nvPr/>
          </p:nvSpPr>
          <p:spPr>
            <a:xfrm>
              <a:off x="5543208" y="5117068"/>
              <a:ext cx="3219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All For The Centroid Direction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7F2224E-B5C4-4DF8-A334-10DDD80B9701}"/>
                </a:ext>
              </a:extLst>
            </p:cNvPr>
            <p:cNvSpPr/>
            <p:nvPr/>
          </p:nvSpPr>
          <p:spPr>
            <a:xfrm>
              <a:off x="7772400" y="1905000"/>
              <a:ext cx="1066800" cy="3127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7B199A9-86AF-44B5-B383-E939D53C48F5}"/>
                </a:ext>
              </a:extLst>
            </p:cNvPr>
            <p:cNvSpPr/>
            <p:nvPr/>
          </p:nvSpPr>
          <p:spPr>
            <a:xfrm>
              <a:off x="7772400" y="4487864"/>
              <a:ext cx="1066800" cy="3127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A967091-D16C-4FB0-B499-6B461C7984ED}"/>
                </a:ext>
              </a:extLst>
            </p:cNvPr>
            <p:cNvSpPr/>
            <p:nvPr/>
          </p:nvSpPr>
          <p:spPr>
            <a:xfrm>
              <a:off x="2895600" y="1905000"/>
              <a:ext cx="1066800" cy="3127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371F2FF-4BF1-4AB2-AAED-6D1033BC3656}"/>
                </a:ext>
              </a:extLst>
            </p:cNvPr>
            <p:cNvSpPr/>
            <p:nvPr/>
          </p:nvSpPr>
          <p:spPr>
            <a:xfrm>
              <a:off x="2895600" y="4487864"/>
              <a:ext cx="1066800" cy="3127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3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Jack Prothero Simulations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7656" b="4274"/>
          <a:stretch/>
        </p:blipFill>
        <p:spPr>
          <a:xfrm>
            <a:off x="0" y="1752600"/>
            <a:ext cx="9144000" cy="51199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4E5511C-D6A7-4397-A440-5D93A92EE6DF}"/>
              </a:ext>
            </a:extLst>
          </p:cNvPr>
          <p:cNvGrpSpPr/>
          <p:nvPr/>
        </p:nvGrpSpPr>
        <p:grpSpPr>
          <a:xfrm>
            <a:off x="1905000" y="2667000"/>
            <a:ext cx="4724400" cy="1207532"/>
            <a:chOff x="1905000" y="2667000"/>
            <a:chExt cx="4724400" cy="1207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93A73BE-99DA-4E94-8BF5-608E1550ACF3}"/>
                    </a:ext>
                  </a:extLst>
                </p:cNvPr>
                <p:cNvSpPr txBox="1"/>
                <p:nvPr/>
              </p:nvSpPr>
              <p:spPr>
                <a:xfrm>
                  <a:off x="2530898" y="3505200"/>
                  <a:ext cx="31079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T-Statistic Better for Lower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93A73BE-99DA-4E94-8BF5-608E1550A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8" y="3505200"/>
                  <a:ext cx="310790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569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AA0CE8F-C754-4333-B0F3-990D62F60078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H="1" flipV="1">
              <a:off x="1905000" y="2667000"/>
              <a:ext cx="2179849" cy="8382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AFF3511-C368-4976-B586-DE0B8386EF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4849" y="2667000"/>
              <a:ext cx="2544551" cy="8382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E4ACCF-93E3-401A-A182-DDED0F6BCD6E}"/>
              </a:ext>
            </a:extLst>
          </p:cNvPr>
          <p:cNvGrpSpPr/>
          <p:nvPr/>
        </p:nvGrpSpPr>
        <p:grpSpPr>
          <a:xfrm>
            <a:off x="3569081" y="4812268"/>
            <a:ext cx="4431919" cy="1055132"/>
            <a:chOff x="3569081" y="4812268"/>
            <a:chExt cx="4431919" cy="1055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D4585D0-0A68-4CB3-B6A2-AA5CC1DEFE91}"/>
                    </a:ext>
                  </a:extLst>
                </p:cNvPr>
                <p:cNvSpPr txBox="1"/>
                <p:nvPr/>
              </p:nvSpPr>
              <p:spPr>
                <a:xfrm>
                  <a:off x="3657600" y="4812268"/>
                  <a:ext cx="38346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Mean Difference Better for Higher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D4585D0-0A68-4CB3-B6A2-AA5CC1DEFE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4812268"/>
                  <a:ext cx="383463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272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8A5FB22-E385-41F5-A6D2-0FFF05F277EA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>
              <a:off x="5574920" y="5181600"/>
              <a:ext cx="2426080" cy="6096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84A22BB-473C-4FD5-AC12-55A3A05949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9081" y="5181600"/>
              <a:ext cx="2069719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9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Jack Prothero Simulations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7627" b="4262"/>
          <a:stretch/>
        </p:blipFill>
        <p:spPr>
          <a:xfrm>
            <a:off x="0" y="1737360"/>
            <a:ext cx="9144000" cy="512064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024C826-B2F1-46EC-82F8-BD8BFFF1B720}"/>
              </a:ext>
            </a:extLst>
          </p:cNvPr>
          <p:cNvGrpSpPr/>
          <p:nvPr/>
        </p:nvGrpSpPr>
        <p:grpSpPr>
          <a:xfrm>
            <a:off x="2819400" y="2971800"/>
            <a:ext cx="4114800" cy="1436132"/>
            <a:chOff x="2057400" y="2438400"/>
            <a:chExt cx="4114800" cy="1436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003131-0FB6-4F7C-B095-86D716818D69}"/>
                    </a:ext>
                  </a:extLst>
                </p:cNvPr>
                <p:cNvSpPr txBox="1"/>
                <p:nvPr/>
              </p:nvSpPr>
              <p:spPr>
                <a:xfrm>
                  <a:off x="2530898" y="3505200"/>
                  <a:ext cx="26589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Both Similar for Lower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003131-0FB6-4F7C-B095-86D716818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8" y="3505200"/>
                  <a:ext cx="265899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835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C512356-EC42-43FD-90FE-5E09E9430227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2057400" y="2438400"/>
              <a:ext cx="1802997" cy="1066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7E74F3C-245D-4627-88EE-8E6831EE0197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3860397" y="2590800"/>
              <a:ext cx="2311803" cy="9144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F87428-DF23-43B0-BE66-17D8C1DB8DE5}"/>
              </a:ext>
            </a:extLst>
          </p:cNvPr>
          <p:cNvGrpSpPr/>
          <p:nvPr/>
        </p:nvGrpSpPr>
        <p:grpSpPr>
          <a:xfrm>
            <a:off x="3200400" y="4495800"/>
            <a:ext cx="4431919" cy="1055132"/>
            <a:chOff x="3569081" y="4812268"/>
            <a:chExt cx="4431919" cy="1055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552EBD2-8D56-4136-A245-60FB60815174}"/>
                    </a:ext>
                  </a:extLst>
                </p:cNvPr>
                <p:cNvSpPr txBox="1"/>
                <p:nvPr/>
              </p:nvSpPr>
              <p:spPr>
                <a:xfrm>
                  <a:off x="3657600" y="4812268"/>
                  <a:ext cx="38346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Mean Difference Better for Higher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552EBD2-8D56-4136-A245-60FB608151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4812268"/>
                  <a:ext cx="383463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431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508A4D1-DEDD-4414-BEDB-F96699AFA3C5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>
              <a:off x="5574920" y="5181600"/>
              <a:ext cx="2426080" cy="6096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8E7B066-E6DA-4398-AC8B-B2CCFDD9D1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9081" y="5181600"/>
              <a:ext cx="2069719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497FA9A-68B0-4F1D-8B9E-F301E4D56198}"/>
              </a:ext>
            </a:extLst>
          </p:cNvPr>
          <p:cNvSpPr txBox="1"/>
          <p:nvPr/>
        </p:nvSpPr>
        <p:spPr>
          <a:xfrm>
            <a:off x="5638800" y="1688068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Change to DWD Direction</a:t>
            </a:r>
          </a:p>
        </p:txBody>
      </p:sp>
    </p:spTree>
    <p:extLst>
      <p:ext uri="{BB962C8B-B14F-4D97-AF65-F5344CB8AC3E}">
        <p14:creationId xmlns:p14="http://schemas.microsoft.com/office/powerpoint/2010/main" val="6551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Jack Prothero Simulations</a:t>
                </a: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MD-Stat Better than t-Stat</a:t>
                </a: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Opposite for Low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MD-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Dir’n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DWD-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MD-Stat Overall Best</a:t>
                </a: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Every Dog Has His Day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7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00DA94-1D6B-46A8-5631-6324F0BEA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>
            <a:extLst>
              <a:ext uri="{FF2B5EF4-FFF2-40B4-BE49-F238E27FC236}">
                <a16:creationId xmlns:a16="http://schemas.microsoft.com/office/drawing/2014/main" id="{487F0391-3994-5156-4FA1-0FB1F3FA65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Recall Yang et al. (2023) Results: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Avoid Power Loss in High Dimensions Using</a:t>
            </a:r>
          </a:p>
          <a:p>
            <a:pPr marL="533400" lvl="0" indent="-533400" algn="ctr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C00000"/>
                </a:solidFill>
                <a:latin typeface="Tahoma"/>
              </a:rPr>
              <a:t>Balanced Permutations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559" name="Rectangle 4">
            <a:extLst>
              <a:ext uri="{FF2B5EF4-FFF2-40B4-BE49-F238E27FC236}">
                <a16:creationId xmlns:a16="http://schemas.microsoft.com/office/drawing/2014/main" id="{7B5DB453-08DF-F02D-4477-C86C7E685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1E2B7C44-B747-A9C1-2A5E-6622DA13E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CF55C1AC-D5B1-60C4-DE36-089CE46C6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8BDD75C4-BF2F-69E2-9EF3-9EC1D8D4F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07098FE7-45E4-7676-9811-C1CD7FB5D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6B693287-F845-D335-CB53-C709C740E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01291922-1FA8-C243-5BFD-983C594E1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50C3C4CC-6E60-8FAC-6297-CA9A8FCC7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47A2C28F-5BF6-3FDC-1CA1-2E90A3324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D4F12913-8B58-DA9C-CDF1-23042586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31D85C38-1AAB-5D9C-0F33-0CD0F2A21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4F064859-046B-C754-EF08-6F79F1C89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C200C8C3-4567-6AAA-DE03-7D1F2AAD4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BDFCD9B4-7E48-8C5B-FB04-F693EA818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4DF47800-D7CB-CCEF-D6F7-EB24BEAA0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5125FAFC-1BB4-D9D8-CD76-B10C5A782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FB0D380C-8ED2-64C1-CD30-0AB270C2C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06BF285B-5104-E40C-6695-19668F7F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F59F78BC-3CD9-B836-8620-13BE3EADE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C9DE2E7D-B312-BF13-C61E-51345DED3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59DD9587-6578-8458-0440-EB5769711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Deeper Look at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D865C-D130-81B3-7D1A-DBE05F18E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18200" r="5833" b="32114"/>
          <a:stretch/>
        </p:blipFill>
        <p:spPr>
          <a:xfrm>
            <a:off x="76200" y="2209807"/>
            <a:ext cx="9052561" cy="22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149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Survey &amp; Introductory Paper: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Aoshima, Shen, Shen, Yata, Zhou &amp; Marron (2018) </a:t>
            </a:r>
            <a:r>
              <a:rPr lang="en-US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&amp; New Zealand Journal of Statistics,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60, 4-19.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116" y="4133850"/>
            <a:ext cx="8442884" cy="2724150"/>
            <a:chOff x="701116" y="4133850"/>
            <a:chExt cx="8442884" cy="272415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4" t="5556" r="18182" b="22223"/>
            <a:stretch/>
          </p:blipFill>
          <p:spPr>
            <a:xfrm>
              <a:off x="6629400" y="4133850"/>
              <a:ext cx="2514600" cy="27241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01116" y="5257800"/>
              <a:ext cx="47852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Memorial to Peter G. Hall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97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9887" y="226142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-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Everything is orthogonal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???</a:t>
                </a:r>
                <a:endParaRPr lang="en-US" sz="2800" dirty="0"/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DDB530C-F92C-450C-BB72-9C73C3B5651D}"/>
              </a:ext>
            </a:extLst>
          </p:cNvPr>
          <p:cNvGrpSpPr/>
          <p:nvPr/>
        </p:nvGrpSpPr>
        <p:grpSpPr>
          <a:xfrm>
            <a:off x="1066800" y="5105400"/>
            <a:ext cx="7086600" cy="1541186"/>
            <a:chOff x="1066800" y="5105400"/>
            <a:chExt cx="7086600" cy="154118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5BEBA7-F8FB-448E-86F7-5E94F9779DF8}"/>
                </a:ext>
              </a:extLst>
            </p:cNvPr>
            <p:cNvSpPr txBox="1"/>
            <p:nvPr/>
          </p:nvSpPr>
          <p:spPr>
            <a:xfrm>
              <a:off x="1066800" y="5638800"/>
              <a:ext cx="53453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Pythagorean Theorem:</a:t>
              </a:r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83AFE4F4-1A3D-4272-9B0C-281E5AEB9E99}"/>
                </a:ext>
              </a:extLst>
            </p:cNvPr>
            <p:cNvSpPr/>
            <p:nvPr/>
          </p:nvSpPr>
          <p:spPr>
            <a:xfrm>
              <a:off x="6934200" y="5105400"/>
              <a:ext cx="1219200" cy="1143000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7A43330-EB2C-4B61-A2CF-8D2B5CD9DAF1}"/>
                    </a:ext>
                  </a:extLst>
                </p:cNvPr>
                <p:cNvSpPr txBox="1"/>
                <p:nvPr/>
              </p:nvSpPr>
              <p:spPr>
                <a:xfrm>
                  <a:off x="7391400" y="5334000"/>
                  <a:ext cx="668966" cy="398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</m:rad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7A43330-EB2C-4B61-A2CF-8D2B5CD9DA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5334000"/>
                  <a:ext cx="668966" cy="3981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E5F764C-25CF-4F2E-8640-EA153F15FABF}"/>
                    </a:ext>
                  </a:extLst>
                </p:cNvPr>
                <p:cNvSpPr txBox="1"/>
                <p:nvPr/>
              </p:nvSpPr>
              <p:spPr>
                <a:xfrm>
                  <a:off x="6400800" y="5562600"/>
                  <a:ext cx="540725" cy="398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</m:rad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E5F764C-25CF-4F2E-8640-EA153F15F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5562600"/>
                  <a:ext cx="540725" cy="3981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41880D-0E01-46FA-A273-33B786BB2A03}"/>
                    </a:ext>
                  </a:extLst>
                </p:cNvPr>
                <p:cNvSpPr txBox="1"/>
                <p:nvPr/>
              </p:nvSpPr>
              <p:spPr>
                <a:xfrm>
                  <a:off x="7231675" y="6248400"/>
                  <a:ext cx="540725" cy="398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</m:rad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41880D-0E01-46FA-A273-33B786BB2A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675" y="6248400"/>
                  <a:ext cx="540725" cy="3981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8FBE0A-5FC8-48B8-AE17-19A7601D98B5}"/>
                    </a:ext>
                  </a:extLst>
                </p:cNvPr>
                <p:cNvSpPr txBox="1"/>
                <p:nvPr/>
              </p:nvSpPr>
              <p:spPr>
                <a:xfrm>
                  <a:off x="6890262" y="5867400"/>
                  <a:ext cx="577338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90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°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8FBE0A-5FC8-48B8-AE17-19A7601D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0262" y="5867400"/>
                  <a:ext cx="577338" cy="3755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365382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520113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The Future of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“Contiguity” in Hypo Testing?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Rates of Convergence?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Improvements of DWD?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(e.g. other functions of distance than inverse)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Many Others?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It is still early days …</a:t>
            </a:r>
          </a:p>
        </p:txBody>
      </p:sp>
    </p:spTree>
    <p:extLst>
      <p:ext uri="{BB962C8B-B14F-4D97-AF65-F5344CB8AC3E}">
        <p14:creationId xmlns:p14="http://schemas.microsoft.com/office/powerpoint/2010/main" val="18446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State of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Research?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3810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Development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Methods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Assessment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…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bg2"/>
                </a:solidFill>
                <a:latin typeface="Arial" charset="0"/>
                <a:cs typeface="Arial" charset="0"/>
              </a:rPr>
              <a:t>(thanks to: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bg2"/>
                </a:solidFill>
                <a:latin typeface="Arial" charset="0"/>
                <a:cs typeface="Arial" charset="0"/>
              </a:rPr>
              <a:t>defiant.corban.edu/</a:t>
            </a:r>
            <a:r>
              <a:rPr lang="en-US" sz="1200" dirty="0" err="1">
                <a:solidFill>
                  <a:schemeClr val="bg2"/>
                </a:solidFill>
                <a:latin typeface="Arial" charset="0"/>
                <a:cs typeface="Arial" charset="0"/>
              </a:rPr>
              <a:t>gtipton</a:t>
            </a:r>
            <a:r>
              <a:rPr lang="en-US" sz="1200" dirty="0">
                <a:solidFill>
                  <a:schemeClr val="bg2"/>
                </a:solidFill>
                <a:latin typeface="Arial" charset="0"/>
                <a:cs typeface="Arial" charset="0"/>
              </a:rPr>
              <a:t>/net-fun/iceberg.html)</a:t>
            </a:r>
          </a:p>
        </p:txBody>
      </p:sp>
      <p:pic>
        <p:nvPicPr>
          <p:cNvPr id="52228" name="Picture 3" descr="icebe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50975"/>
            <a:ext cx="39560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29" name="Straight Arrow Connector 5"/>
          <p:cNvCxnSpPr>
            <a:cxnSpLocks noChangeShapeType="1"/>
          </p:cNvCxnSpPr>
          <p:nvPr/>
        </p:nvCxnSpPr>
        <p:spPr bwMode="auto">
          <a:xfrm>
            <a:off x="3200400" y="1905000"/>
            <a:ext cx="3581400" cy="4572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Straight Arrow Connector 6"/>
          <p:cNvCxnSpPr>
            <a:cxnSpLocks noChangeShapeType="1"/>
          </p:cNvCxnSpPr>
          <p:nvPr/>
        </p:nvCxnSpPr>
        <p:spPr bwMode="auto">
          <a:xfrm flipV="1">
            <a:off x="3124200" y="2514600"/>
            <a:ext cx="3124200" cy="1066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1565085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 Ideas: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Asymptotics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Pure Noise Distribution of PCA Eigenvalues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Usefulness: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Interpretation of Scree Plots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Eigenvalues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of Sample Covariance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Plot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r="-3080" b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C0D73E8-77BD-4352-BD65-EAB58660330A}"/>
              </a:ext>
            </a:extLst>
          </p:cNvPr>
          <p:cNvSpPr txBox="1"/>
          <p:nvPr/>
        </p:nvSpPr>
        <p:spPr>
          <a:xfrm>
            <a:off x="6629400" y="909935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Sec. 14.1</a:t>
            </a:r>
          </a:p>
        </p:txBody>
      </p:sp>
    </p:spTree>
    <p:extLst>
      <p:ext uri="{BB962C8B-B14F-4D97-AF65-F5344CB8AC3E}">
        <p14:creationId xmlns:p14="http://schemas.microsoft.com/office/powerpoint/2010/main" val="13740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 (as %s)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 (%)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Common Terminology: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is Called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“Scree Plot”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Kruskal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(1964)                         Cattell (1966)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  (all but name “scree”)                                           (1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Appearance of name???) 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>
          <a:xfrm>
            <a:off x="685800" y="1979613"/>
            <a:ext cx="7735888" cy="1737360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563465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 (as %s)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 (%)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3200400"/>
            <a:ext cx="2309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Large Values Reflect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Important Structure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648200" y="2438400"/>
            <a:ext cx="1828800" cy="887412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648200" y="3325812"/>
            <a:ext cx="1981200" cy="5715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2554288" y="3783012"/>
            <a:ext cx="2246312" cy="224790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H="1">
            <a:off x="2667000" y="3783012"/>
            <a:ext cx="2133600" cy="46376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723880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 (as %s)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 (%)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7007" y="4724400"/>
            <a:ext cx="4309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Zoom In &amp; Characterize Noise</a:t>
            </a:r>
          </a:p>
        </p:txBody>
      </p:sp>
      <p:sp>
        <p:nvSpPr>
          <p:cNvPr id="3" name="Oval 2"/>
          <p:cNvSpPr/>
          <p:nvPr/>
        </p:nvSpPr>
        <p:spPr>
          <a:xfrm>
            <a:off x="6629400" y="3398837"/>
            <a:ext cx="1219200" cy="2587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cxnSp>
        <p:nvCxnSpPr>
          <p:cNvPr id="5" name="Straight Connector 4"/>
          <p:cNvCxnSpPr>
            <a:stCxn id="3" idx="4"/>
          </p:cNvCxnSpPr>
          <p:nvPr/>
        </p:nvCxnSpPr>
        <p:spPr>
          <a:xfrm flipH="1">
            <a:off x="5486400" y="3657600"/>
            <a:ext cx="1752600" cy="1066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607086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Pure Noise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Matrix: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𝑿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Defined as:    Entries </a:t>
                </a: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i.i.d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(0,1)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48000" y="1981200"/>
            <a:ext cx="3733800" cy="27432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0800" y="4343400"/>
                <a:ext cx="457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343400"/>
                <a:ext cx="45730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77000" y="4719935"/>
                <a:ext cx="457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19935"/>
                <a:ext cx="4573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486400" y="1824335"/>
            <a:ext cx="3505200" cy="3814465"/>
            <a:chOff x="5486400" y="1824335"/>
            <a:chExt cx="3505200" cy="3814465"/>
          </a:xfrm>
        </p:grpSpPr>
        <p:sp>
          <p:nvSpPr>
            <p:cNvPr id="4" name="Rounded Rectangle 3"/>
            <p:cNvSpPr/>
            <p:nvPr/>
          </p:nvSpPr>
          <p:spPr>
            <a:xfrm>
              <a:off x="5486400" y="1824335"/>
              <a:ext cx="381000" cy="3052465"/>
            </a:xfrm>
            <a:prstGeom prst="roundRect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27601" y="4438471"/>
              <a:ext cx="19639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Thinking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Columns 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F429FCE-D180-40D1-8B2D-0F11E716DF7F}"/>
              </a:ext>
            </a:extLst>
          </p:cNvPr>
          <p:cNvSpPr txBox="1"/>
          <p:nvPr/>
        </p:nvSpPr>
        <p:spPr>
          <a:xfrm>
            <a:off x="6324600" y="990600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14.1</a:t>
            </a:r>
          </a:p>
        </p:txBody>
      </p:sp>
    </p:spTree>
    <p:extLst>
      <p:ext uri="{BB962C8B-B14F-4D97-AF65-F5344CB8AC3E}">
        <p14:creationId xmlns:p14="http://schemas.microsoft.com/office/powerpoint/2010/main" val="36435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Clean Notation Version of Sample Covariance Matrix: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𝜮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Simplified by: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 Mean Centering  (using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(0,1)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Roughly OK, By Usual Mean Centering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Also Standardize by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not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den>
                        </m:f>
                      </m:e>
                    </m:box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Easy &amp; Sensible for No Mean Centering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r="-2650" b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962400" y="2895600"/>
            <a:ext cx="1981200" cy="762000"/>
            <a:chOff x="3962400" y="2438400"/>
            <a:chExt cx="19812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078153" y="2738735"/>
                  <a:ext cx="18654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Size =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153" y="2738735"/>
                  <a:ext cx="1865447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5229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 flipV="1">
              <a:off x="3962400" y="2438400"/>
              <a:ext cx="341447" cy="300335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45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Eigenvalues are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diagonal entries of 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𝜦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𝜮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l-GR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𝜦</m:t>
                      </m:r>
                      <m:sSup>
                        <m:sSupPr>
                          <m:ctrlPr>
                            <a:rPr lang="el-G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(Eigen-analysis)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Distribution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81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Eigenvalues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There Is (Chance)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5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𝑰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DWD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Separation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Was Called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“Natural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Variation”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>
                <a:blip r:embed="rId4"/>
                <a:stretch>
                  <a:fillRect l="-1852" t="-1662" b="-14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9042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Boosts Variation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Uncertainty)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405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Boosts Variation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(Even More Uncertainty)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316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Boosts Variation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Can’t Go Negative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Although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Get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18593E-050C-D354-321A-9B8D154CE262}"/>
              </a:ext>
            </a:extLst>
          </p:cNvPr>
          <p:cNvSpPr txBox="1"/>
          <p:nvPr/>
        </p:nvSpPr>
        <p:spPr>
          <a:xfrm>
            <a:off x="4953000" y="3875782"/>
            <a:ext cx="29867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Which Induces </a:t>
            </a:r>
          </a:p>
          <a:p>
            <a:pPr algn="ctr"/>
            <a:r>
              <a:rPr lang="en-US" sz="3200" dirty="0" err="1">
                <a:solidFill>
                  <a:schemeClr val="bg2"/>
                </a:solidFill>
              </a:rPr>
              <a:t>Assymetry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=10,000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Reduces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30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=100,000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Reduces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00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076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Essentially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667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Less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Sampling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Noise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756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Less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Sampling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Noise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806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That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Distribution?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3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simplex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Distance from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Origin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is: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Arial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Familiar “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rule from CLT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535" b="-22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4082647"/>
            <a:ext cx="152400" cy="10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 flipV="1">
            <a:off x="3566160" y="4082647"/>
            <a:ext cx="624840" cy="5655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823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is Captured by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Spectral Density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“Density”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743200" y="3124200"/>
            <a:ext cx="762000" cy="3276600"/>
          </a:xfrm>
          <a:prstGeom prst="leftBrace">
            <a:avLst>
              <a:gd name="adj1" fmla="val 58422"/>
              <a:gd name="adj2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5899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limit 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References: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Marčenko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Pastur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(1967)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Yao et al (2015)</a:t>
                </a: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Dobriban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(2015)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7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limit 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Limit Exists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 Closed Form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But Can Implicitly Define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(Using Integral Equations)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And Numerically Approximate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08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Density, for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Convenient Visualization Interface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By Hyo Young Choi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14" y="3876675"/>
            <a:ext cx="2437086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285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=200,  </m:t>
                    </m:r>
                  </m:oMath>
                </a14:m>
                <a:endParaRPr lang="en-US" b="0" i="1" dirty="0">
                  <a:solidFill>
                    <a:schemeClr val="bg2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endParaRPr lang="en-US" b="0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2743200" y="3124200"/>
            <a:ext cx="762000" cy="3276600"/>
          </a:xfrm>
          <a:prstGeom prst="leftBrace">
            <a:avLst>
              <a:gd name="adj1" fmla="val 58422"/>
              <a:gd name="adj2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539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=200,  </m:t>
                    </m:r>
                  </m:oMath>
                </a14:m>
                <a:endParaRPr lang="en-US" b="0" i="1" dirty="0">
                  <a:solidFill>
                    <a:schemeClr val="bg2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</m:t>
                    </m:r>
                  </m:oMath>
                </a14:m>
                <a:endParaRPr lang="en-US" b="0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=0.5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fun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=−0.301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976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These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Finite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Support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(0,∞)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286000" y="4419600"/>
            <a:ext cx="3429000" cy="12192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86000" y="4419599"/>
            <a:ext cx="6096000" cy="1219201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967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Particular: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76400" y="2819400"/>
            <a:ext cx="4114800" cy="1524000"/>
            <a:chOff x="1676400" y="2819400"/>
            <a:chExt cx="4114800" cy="1524000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733800" y="3352879"/>
              <a:ext cx="2057400" cy="99052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676400" y="2819400"/>
                  <a:ext cx="2215799" cy="533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2819400"/>
                  <a:ext cx="2215799" cy="53347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668733" y="4343400"/>
            <a:ext cx="6713267" cy="1752600"/>
            <a:chOff x="1668733" y="4343400"/>
            <a:chExt cx="6713267" cy="1752600"/>
          </a:xfrm>
        </p:grpSpPr>
        <p:cxnSp>
          <p:nvCxnSpPr>
            <p:cNvPr id="7" name="Straight Arrow Connector 6"/>
            <p:cNvCxnSpPr>
              <a:stCxn id="8" idx="3"/>
            </p:cNvCxnSpPr>
            <p:nvPr/>
          </p:nvCxnSpPr>
          <p:spPr>
            <a:xfrm flipV="1">
              <a:off x="3884532" y="4343400"/>
              <a:ext cx="4497468" cy="148586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668733" y="5562521"/>
                  <a:ext cx="2215799" cy="533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733" y="5562521"/>
                  <a:ext cx="2215799" cy="53347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24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 log)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Think Larger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688" r="3454"/>
          <a:stretch/>
        </p:blipFill>
        <p:spPr>
          <a:xfrm>
            <a:off x="4086225" y="1219199"/>
            <a:ext cx="50577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 log)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7583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21590</TotalTime>
  <Words>4162</Words>
  <Application>Microsoft Office PowerPoint</Application>
  <PresentationFormat>On-screen Show (4:3)</PresentationFormat>
  <Paragraphs>1105</Paragraphs>
  <Slides>138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138</vt:i4>
      </vt:variant>
    </vt:vector>
  </HeadingPairs>
  <TitlesOfParts>
    <vt:vector size="156" baseType="lpstr">
      <vt:lpstr>굴림</vt:lpstr>
      <vt:lpstr>Arial</vt:lpstr>
      <vt:lpstr>Arial Unicode MS</vt:lpstr>
      <vt:lpstr>Cambria Math</vt:lpstr>
      <vt:lpstr>Courier New</vt:lpstr>
      <vt:lpstr>Symbol</vt:lpstr>
      <vt:lpstr>Tahoma</vt:lpstr>
      <vt:lpstr>Times</vt:lpstr>
      <vt:lpstr>Times New Roman</vt:lpstr>
      <vt:lpstr>Wingdings</vt:lpstr>
      <vt:lpstr>2_Default Design</vt:lpstr>
      <vt:lpstr>12_Default Design</vt:lpstr>
      <vt:lpstr>Default Design</vt:lpstr>
      <vt:lpstr>1_Default Design</vt:lpstr>
      <vt:lpstr>4_Default Design</vt:lpstr>
      <vt:lpstr>3_Default Design</vt:lpstr>
      <vt:lpstr>默认设计模板</vt:lpstr>
      <vt:lpstr>1_默认设计模板</vt:lpstr>
      <vt:lpstr>Statistics – O. R. 881 Object Oriented Data Analysis</vt:lpstr>
      <vt:lpstr>Current Sections in Textbook</vt:lpstr>
      <vt:lpstr>Last Class: HDLSS Asymptotics</vt:lpstr>
      <vt:lpstr>Last Class: HDLSS Asymptotics</vt:lpstr>
      <vt:lpstr>Last Class: HDLSS Paradoxes</vt:lpstr>
      <vt:lpstr>Last Class: HDLSS Paradoxes</vt:lpstr>
      <vt:lpstr>Last Class: HDLSS Paradoxes</vt:lpstr>
      <vt:lpstr>Last Class: HDLSS Explanation</vt:lpstr>
      <vt:lpstr>Last Class: HDLSS Explanation</vt:lpstr>
      <vt:lpstr>Last Class: HDLSS Explanation</vt:lpstr>
      <vt:lpstr>Last Class: HDLSS History &amp; Assum’ns</vt:lpstr>
      <vt:lpstr>Last Class: HDLSS History &amp; Assum’ns</vt:lpstr>
      <vt:lpstr>HDLSS Asy’s: History &amp; Assumptions</vt:lpstr>
      <vt:lpstr>HDLSS Asy’s: History &amp; Assumptions</vt:lpstr>
      <vt:lpstr>HDLSS Asy’s: History &amp; Assumptions</vt:lpstr>
      <vt:lpstr>HDLSS Asy’s: History &amp; Assumptions</vt:lpstr>
      <vt:lpstr>HDLSS Geometrical Representation</vt:lpstr>
      <vt:lpstr>HDLSS Geometric Representation</vt:lpstr>
      <vt:lpstr>HDLSS Geometric Representation</vt:lpstr>
      <vt:lpstr>HDLSS Geometric Representation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Functional Data Analysis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Recall Earlier Slide</vt:lpstr>
      <vt:lpstr>HDLSS Deep Open Problem</vt:lpstr>
      <vt:lpstr>HDLSS Deep Open Problem</vt:lpstr>
      <vt:lpstr>HDLSS &amp; Sparsity</vt:lpstr>
      <vt:lpstr>HDLSS &amp; Sparsity</vt:lpstr>
      <vt:lpstr>PowerPoint Presentation</vt:lpstr>
      <vt:lpstr>PowerPoint Presentation</vt:lpstr>
      <vt:lpstr>HDLSS &amp; Sparsity</vt:lpstr>
      <vt:lpstr>HDLSS &amp; Other Asymptotics</vt:lpstr>
      <vt:lpstr>PowerPoint Presentation</vt:lpstr>
      <vt:lpstr>PowerPoint Presentation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Deeper Look at DiProPerm</vt:lpstr>
      <vt:lpstr>HDLSS Asymptotics</vt:lpstr>
      <vt:lpstr>HDLSS Asymptotics</vt:lpstr>
      <vt:lpstr>The Future of HDLSS Asymptotics</vt:lpstr>
      <vt:lpstr>State of HDLSS Research?</vt:lpstr>
      <vt:lpstr>Random Matrix Theory</vt:lpstr>
      <vt:lpstr>PCA Redist’n of Energy (Cont.)</vt:lpstr>
      <vt:lpstr>PCA Redist’n of Energy (Cont.)</vt:lpstr>
      <vt:lpstr>PCA Redist’n of Energy (Cont.)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460</cp:revision>
  <dcterms:created xsi:type="dcterms:W3CDTF">2001-06-08T01:38:43Z</dcterms:created>
  <dcterms:modified xsi:type="dcterms:W3CDTF">2025-11-04T01:30:56Z</dcterms:modified>
</cp:coreProperties>
</file>