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55" r:id="rId2"/>
    <p:sldMasterId id="2147483769" r:id="rId3"/>
    <p:sldMasterId id="2147483781" r:id="rId4"/>
  </p:sldMasterIdLst>
  <p:notesMasterIdLst>
    <p:notesMasterId r:id="rId167"/>
  </p:notesMasterIdLst>
  <p:sldIdLst>
    <p:sldId id="262" r:id="rId5"/>
    <p:sldId id="714" r:id="rId6"/>
    <p:sldId id="1816" r:id="rId7"/>
    <p:sldId id="1817" r:id="rId8"/>
    <p:sldId id="1818" r:id="rId9"/>
    <p:sldId id="1670" r:id="rId10"/>
    <p:sldId id="1674" r:id="rId11"/>
    <p:sldId id="1675" r:id="rId12"/>
    <p:sldId id="1828" r:id="rId13"/>
    <p:sldId id="3397" r:id="rId14"/>
    <p:sldId id="3399" r:id="rId15"/>
    <p:sldId id="3400" r:id="rId16"/>
    <p:sldId id="3946" r:id="rId17"/>
    <p:sldId id="3947" r:id="rId18"/>
    <p:sldId id="3412" r:id="rId19"/>
    <p:sldId id="4165" r:id="rId20"/>
    <p:sldId id="4166" r:id="rId21"/>
    <p:sldId id="4167" r:id="rId22"/>
    <p:sldId id="4168" r:id="rId23"/>
    <p:sldId id="4169" r:id="rId24"/>
    <p:sldId id="4170" r:id="rId25"/>
    <p:sldId id="4171" r:id="rId26"/>
    <p:sldId id="4172" r:id="rId27"/>
    <p:sldId id="4173" r:id="rId28"/>
    <p:sldId id="4174" r:id="rId29"/>
    <p:sldId id="4175" r:id="rId30"/>
    <p:sldId id="4176" r:id="rId31"/>
    <p:sldId id="4177" r:id="rId32"/>
    <p:sldId id="4178" r:id="rId33"/>
    <p:sldId id="4179" r:id="rId34"/>
    <p:sldId id="4180" r:id="rId35"/>
    <p:sldId id="4181" r:id="rId36"/>
    <p:sldId id="4182" r:id="rId37"/>
    <p:sldId id="4183" r:id="rId38"/>
    <p:sldId id="4184" r:id="rId39"/>
    <p:sldId id="4185" r:id="rId40"/>
    <p:sldId id="4186" r:id="rId41"/>
    <p:sldId id="4187" r:id="rId42"/>
    <p:sldId id="4188" r:id="rId43"/>
    <p:sldId id="4189" r:id="rId44"/>
    <p:sldId id="4190" r:id="rId45"/>
    <p:sldId id="4191" r:id="rId46"/>
    <p:sldId id="4192" r:id="rId47"/>
    <p:sldId id="4193" r:id="rId48"/>
    <p:sldId id="4194" r:id="rId49"/>
    <p:sldId id="4195" r:id="rId50"/>
    <p:sldId id="4196" r:id="rId51"/>
    <p:sldId id="4197" r:id="rId52"/>
    <p:sldId id="4198" r:id="rId53"/>
    <p:sldId id="4199" r:id="rId54"/>
    <p:sldId id="4200" r:id="rId55"/>
    <p:sldId id="4201" r:id="rId56"/>
    <p:sldId id="4202" r:id="rId57"/>
    <p:sldId id="4203" r:id="rId58"/>
    <p:sldId id="4204" r:id="rId59"/>
    <p:sldId id="4205" r:id="rId60"/>
    <p:sldId id="4206" r:id="rId61"/>
    <p:sldId id="4207" r:id="rId62"/>
    <p:sldId id="4208" r:id="rId63"/>
    <p:sldId id="4209" r:id="rId64"/>
    <p:sldId id="4210" r:id="rId65"/>
    <p:sldId id="4211" r:id="rId66"/>
    <p:sldId id="4212" r:id="rId67"/>
    <p:sldId id="4213" r:id="rId68"/>
    <p:sldId id="4214" r:id="rId69"/>
    <p:sldId id="4215" r:id="rId70"/>
    <p:sldId id="4216" r:id="rId71"/>
    <p:sldId id="4217" r:id="rId72"/>
    <p:sldId id="4218" r:id="rId73"/>
    <p:sldId id="4219" r:id="rId74"/>
    <p:sldId id="4220" r:id="rId75"/>
    <p:sldId id="4221" r:id="rId76"/>
    <p:sldId id="4222" r:id="rId77"/>
    <p:sldId id="4223" r:id="rId78"/>
    <p:sldId id="4224" r:id="rId79"/>
    <p:sldId id="4225" r:id="rId80"/>
    <p:sldId id="4226" r:id="rId81"/>
    <p:sldId id="4227" r:id="rId82"/>
    <p:sldId id="4228" r:id="rId83"/>
    <p:sldId id="4229" r:id="rId84"/>
    <p:sldId id="4230" r:id="rId85"/>
    <p:sldId id="4231" r:id="rId86"/>
    <p:sldId id="4232" r:id="rId87"/>
    <p:sldId id="4233" r:id="rId88"/>
    <p:sldId id="4234" r:id="rId89"/>
    <p:sldId id="4235" r:id="rId90"/>
    <p:sldId id="4236" r:id="rId91"/>
    <p:sldId id="4237" r:id="rId92"/>
    <p:sldId id="4238" r:id="rId93"/>
    <p:sldId id="4239" r:id="rId94"/>
    <p:sldId id="4035" r:id="rId95"/>
    <p:sldId id="4036" r:id="rId96"/>
    <p:sldId id="4243" r:id="rId97"/>
    <p:sldId id="4038" r:id="rId98"/>
    <p:sldId id="4039" r:id="rId99"/>
    <p:sldId id="4040" r:id="rId100"/>
    <p:sldId id="4041" r:id="rId101"/>
    <p:sldId id="4042" r:id="rId102"/>
    <p:sldId id="4043" r:id="rId103"/>
    <p:sldId id="4044" r:id="rId104"/>
    <p:sldId id="4045" r:id="rId105"/>
    <p:sldId id="4046" r:id="rId106"/>
    <p:sldId id="4047" r:id="rId107"/>
    <p:sldId id="4048" r:id="rId108"/>
    <p:sldId id="4049" r:id="rId109"/>
    <p:sldId id="4050" r:id="rId110"/>
    <p:sldId id="4051" r:id="rId111"/>
    <p:sldId id="4052" r:id="rId112"/>
    <p:sldId id="4053" r:id="rId113"/>
    <p:sldId id="4054" r:id="rId114"/>
    <p:sldId id="4055" r:id="rId115"/>
    <p:sldId id="4244" r:id="rId116"/>
    <p:sldId id="4057" r:id="rId117"/>
    <p:sldId id="3798" r:id="rId118"/>
    <p:sldId id="3799" r:id="rId119"/>
    <p:sldId id="3800" r:id="rId120"/>
    <p:sldId id="3801" r:id="rId121"/>
    <p:sldId id="3802" r:id="rId122"/>
    <p:sldId id="3803" r:id="rId123"/>
    <p:sldId id="3804" r:id="rId124"/>
    <p:sldId id="3805" r:id="rId125"/>
    <p:sldId id="3806" r:id="rId126"/>
    <p:sldId id="3807" r:id="rId127"/>
    <p:sldId id="3808" r:id="rId128"/>
    <p:sldId id="3809" r:id="rId129"/>
    <p:sldId id="4240" r:id="rId130"/>
    <p:sldId id="3810" r:id="rId131"/>
    <p:sldId id="3811" r:id="rId132"/>
    <p:sldId id="3996" r:id="rId133"/>
    <p:sldId id="474" r:id="rId134"/>
    <p:sldId id="487" r:id="rId135"/>
    <p:sldId id="560" r:id="rId136"/>
    <p:sldId id="486" r:id="rId137"/>
    <p:sldId id="475" r:id="rId138"/>
    <p:sldId id="485" r:id="rId139"/>
    <p:sldId id="488" r:id="rId140"/>
    <p:sldId id="476" r:id="rId141"/>
    <p:sldId id="477" r:id="rId142"/>
    <p:sldId id="478" r:id="rId143"/>
    <p:sldId id="479" r:id="rId144"/>
    <p:sldId id="480" r:id="rId145"/>
    <p:sldId id="481" r:id="rId146"/>
    <p:sldId id="482" r:id="rId147"/>
    <p:sldId id="483" r:id="rId148"/>
    <p:sldId id="484" r:id="rId149"/>
    <p:sldId id="489" r:id="rId150"/>
    <p:sldId id="490" r:id="rId151"/>
    <p:sldId id="277" r:id="rId152"/>
    <p:sldId id="491" r:id="rId153"/>
    <p:sldId id="278" r:id="rId154"/>
    <p:sldId id="279" r:id="rId155"/>
    <p:sldId id="280" r:id="rId156"/>
    <p:sldId id="492" r:id="rId157"/>
    <p:sldId id="493" r:id="rId158"/>
    <p:sldId id="494" r:id="rId159"/>
    <p:sldId id="281" r:id="rId160"/>
    <p:sldId id="282" r:id="rId161"/>
    <p:sldId id="283" r:id="rId162"/>
    <p:sldId id="4241" r:id="rId163"/>
    <p:sldId id="4242" r:id="rId164"/>
    <p:sldId id="284" r:id="rId165"/>
    <p:sldId id="3860" r:id="rId1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DA71FF"/>
    <a:srgbClr val="00C800"/>
    <a:srgbClr val="99FF99"/>
    <a:srgbClr val="D357FF"/>
    <a:srgbClr val="FFB279"/>
    <a:srgbClr val="D1FFD1"/>
    <a:srgbClr val="E1FFE1"/>
    <a:srgbClr val="C8C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907" autoAdjust="0"/>
  </p:normalViewPr>
  <p:slideViewPr>
    <p:cSldViewPr>
      <p:cViewPr varScale="1">
        <p:scale>
          <a:sx n="65" d="100"/>
          <a:sy n="65" d="100"/>
        </p:scale>
        <p:origin x="132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slide" Target="slides/slide155.xml"/><Relationship Id="rId170" Type="http://schemas.openxmlformats.org/officeDocument/2006/relationships/theme" Target="theme/theme1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139" Type="http://schemas.openxmlformats.org/officeDocument/2006/relationships/slide" Target="slides/slide135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71" Type="http://schemas.openxmlformats.org/officeDocument/2006/relationships/tableStyles" Target="tableStyles.xml"/><Relationship Id="rId12" Type="http://schemas.openxmlformats.org/officeDocument/2006/relationships/slide" Target="slides/slide8.xml"/><Relationship Id="rId33" Type="http://schemas.openxmlformats.org/officeDocument/2006/relationships/slide" Target="slides/slide29.xml"/><Relationship Id="rId108" Type="http://schemas.openxmlformats.org/officeDocument/2006/relationships/slide" Target="slides/slide104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61" Type="http://schemas.openxmlformats.org/officeDocument/2006/relationships/slide" Target="slides/slide157.xml"/><Relationship Id="rId166" Type="http://schemas.openxmlformats.org/officeDocument/2006/relationships/slide" Target="slides/slide16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51" Type="http://schemas.openxmlformats.org/officeDocument/2006/relationships/slide" Target="slides/slide147.xml"/><Relationship Id="rId156" Type="http://schemas.openxmlformats.org/officeDocument/2006/relationships/slide" Target="slides/slide152.xml"/><Relationship Id="rId172" Type="http://schemas.microsoft.com/office/2016/11/relationships/changesInfo" Target="changesInfos/changesInfo1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167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slide" Target="slides/slide15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slide" Target="slides/slide160.xml"/><Relationship Id="rId16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165" Type="http://schemas.openxmlformats.org/officeDocument/2006/relationships/slide" Target="slides/slide161.xml"/><Relationship Id="rId27" Type="http://schemas.openxmlformats.org/officeDocument/2006/relationships/slide" Target="slides/slide23.xml"/><Relationship Id="rId48" Type="http://schemas.openxmlformats.org/officeDocument/2006/relationships/slide" Target="slides/slide44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34" Type="http://schemas.openxmlformats.org/officeDocument/2006/relationships/slide" Target="slides/slide130.xml"/><Relationship Id="rId80" Type="http://schemas.openxmlformats.org/officeDocument/2006/relationships/slide" Target="slides/slide76.xml"/><Relationship Id="rId155" Type="http://schemas.openxmlformats.org/officeDocument/2006/relationships/slide" Target="slides/slide151.xml"/><Relationship Id="rId17" Type="http://schemas.openxmlformats.org/officeDocument/2006/relationships/slide" Target="slides/slide13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24" Type="http://schemas.openxmlformats.org/officeDocument/2006/relationships/slide" Target="slides/slide12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on, J. S. (Steve)" userId="20014ff9-dcaa-4cdc-a7d0-cff06143b4f6" providerId="ADAL" clId="{EA09C152-36D4-4C79-BEB5-FFAD036D4FD2}"/>
    <pc:docChg chg="undo redo custSel addSld delSld modSld">
      <pc:chgData name="Marron, J. S. (Steve)" userId="20014ff9-dcaa-4cdc-a7d0-cff06143b4f6" providerId="ADAL" clId="{EA09C152-36D4-4C79-BEB5-FFAD036D4FD2}" dt="2025-11-06T00:02:27.543" v="209" actId="1038"/>
      <pc:docMkLst>
        <pc:docMk/>
      </pc:docMkLst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807216101" sldId="277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2203103060" sldId="278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2962339140" sldId="279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2716808141" sldId="280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685172723" sldId="281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2599446924" sldId="282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1354190779" sldId="283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1463541669" sldId="284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2992471272" sldId="474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3018540121" sldId="475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2287061830" sldId="476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1247197996" sldId="477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632822992" sldId="478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320658685" sldId="479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425344086" sldId="480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2317094456" sldId="481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3918355602" sldId="482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3610538062" sldId="483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2276188681" sldId="484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3994353851" sldId="485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3790024535" sldId="486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3482032503" sldId="487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3907055991" sldId="488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3741498994" sldId="489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918666184" sldId="490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2552694916" sldId="491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2543509519" sldId="492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1637284872" sldId="493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1617126843" sldId="494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1808044443" sldId="560"/>
        </pc:sldMkLst>
      </pc:sldChg>
      <pc:sldChg chg="modSp mod">
        <pc:chgData name="Marron, J. S. (Steve)" userId="20014ff9-dcaa-4cdc-a7d0-cff06143b4f6" providerId="ADAL" clId="{EA09C152-36D4-4C79-BEB5-FFAD036D4FD2}" dt="2025-11-05T23:59:16.395" v="53" actId="20577"/>
        <pc:sldMkLst>
          <pc:docMk/>
          <pc:sldMk cId="1834401303" sldId="714"/>
        </pc:sldMkLst>
        <pc:spChg chg="mod">
          <ac:chgData name="Marron, J. S. (Steve)" userId="20014ff9-dcaa-4cdc-a7d0-cff06143b4f6" providerId="ADAL" clId="{EA09C152-36D4-4C79-BEB5-FFAD036D4FD2}" dt="2025-11-05T23:59:16.395" v="53" actId="20577"/>
          <ac:spMkLst>
            <pc:docMk/>
            <pc:sldMk cId="1834401303" sldId="714"/>
            <ac:spMk id="11267" creationId="{00000000-0000-0000-0000-000000000000}"/>
          </ac:spMkLst>
        </pc:spChg>
      </pc:sldChg>
      <pc:sldChg chg="add del setBg">
        <pc:chgData name="Marron, J. S. (Steve)" userId="20014ff9-dcaa-4cdc-a7d0-cff06143b4f6" providerId="ADAL" clId="{EA09C152-36D4-4C79-BEB5-FFAD036D4FD2}" dt="2025-11-05T23:17:45.171" v="27"/>
        <pc:sldMkLst>
          <pc:docMk/>
          <pc:sldMk cId="2228851074" sldId="1828"/>
        </pc:sldMkLst>
      </pc:sldChg>
      <pc:sldChg chg="add del setBg">
        <pc:chgData name="Marron, J. S. (Steve)" userId="20014ff9-dcaa-4cdc-a7d0-cff06143b4f6" providerId="ADAL" clId="{EA09C152-36D4-4C79-BEB5-FFAD036D4FD2}" dt="2025-11-05T23:17:45.171" v="27"/>
        <pc:sldMkLst>
          <pc:docMk/>
          <pc:sldMk cId="1184753161" sldId="3397"/>
        </pc:sldMkLst>
      </pc:sldChg>
      <pc:sldChg chg="add del setBg">
        <pc:chgData name="Marron, J. S. (Steve)" userId="20014ff9-dcaa-4cdc-a7d0-cff06143b4f6" providerId="ADAL" clId="{EA09C152-36D4-4C79-BEB5-FFAD036D4FD2}" dt="2025-11-05T23:17:45.171" v="27"/>
        <pc:sldMkLst>
          <pc:docMk/>
          <pc:sldMk cId="2490720107" sldId="3399"/>
        </pc:sldMkLst>
      </pc:sldChg>
      <pc:sldChg chg="add del setBg">
        <pc:chgData name="Marron, J. S. (Steve)" userId="20014ff9-dcaa-4cdc-a7d0-cff06143b4f6" providerId="ADAL" clId="{EA09C152-36D4-4C79-BEB5-FFAD036D4FD2}" dt="2025-11-05T23:17:45.171" v="27"/>
        <pc:sldMkLst>
          <pc:docMk/>
          <pc:sldMk cId="619163256" sldId="3400"/>
        </pc:sldMkLst>
      </pc:sldChg>
      <pc:sldChg chg="add del setBg">
        <pc:chgData name="Marron, J. S. (Steve)" userId="20014ff9-dcaa-4cdc-a7d0-cff06143b4f6" providerId="ADAL" clId="{EA09C152-36D4-4C79-BEB5-FFAD036D4FD2}" dt="2025-11-05T23:17:45.171" v="27"/>
        <pc:sldMkLst>
          <pc:docMk/>
          <pc:sldMk cId="1955782520" sldId="3412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397235376" sldId="3798"/>
        </pc:sldMkLst>
      </pc:sldChg>
      <pc:sldChg chg="addSp modSp add del mod setBg modAnim">
        <pc:chgData name="Marron, J. S. (Steve)" userId="20014ff9-dcaa-4cdc-a7d0-cff06143b4f6" providerId="ADAL" clId="{EA09C152-36D4-4C79-BEB5-FFAD036D4FD2}" dt="2025-11-06T00:02:27.543" v="209" actId="1038"/>
        <pc:sldMkLst>
          <pc:docMk/>
          <pc:sldMk cId="2887496899" sldId="3799"/>
        </pc:sldMkLst>
        <pc:spChg chg="mod">
          <ac:chgData name="Marron, J. S. (Steve)" userId="20014ff9-dcaa-4cdc-a7d0-cff06143b4f6" providerId="ADAL" clId="{EA09C152-36D4-4C79-BEB5-FFAD036D4FD2}" dt="2025-11-06T00:01:10.027" v="55"/>
          <ac:spMkLst>
            <pc:docMk/>
            <pc:sldMk cId="2887496899" sldId="3799"/>
            <ac:spMk id="2" creationId="{8967F864-85E9-4F63-AF99-657FB8F3B505}"/>
          </ac:spMkLst>
        </pc:spChg>
        <pc:spChg chg="add mod">
          <ac:chgData name="Marron, J. S. (Steve)" userId="20014ff9-dcaa-4cdc-a7d0-cff06143b4f6" providerId="ADAL" clId="{EA09C152-36D4-4C79-BEB5-FFAD036D4FD2}" dt="2025-11-06T00:02:27.543" v="209" actId="1038"/>
          <ac:spMkLst>
            <pc:docMk/>
            <pc:sldMk cId="2887496899" sldId="3799"/>
            <ac:spMk id="4" creationId="{D2E6F268-00A8-8C82-3007-1F5EF68B9CCB}"/>
          </ac:spMkLst>
        </pc:spChg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1269443175" sldId="3800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2673182027" sldId="3801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2594900740" sldId="3802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3223402853" sldId="3803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3457763986" sldId="3804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2864536935" sldId="3805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2831743620" sldId="3806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1835192903" sldId="3807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3978515594" sldId="3808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210875667" sldId="3809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33195001" sldId="3810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4245158534" sldId="3811"/>
        </pc:sldMkLst>
      </pc:sldChg>
      <pc:sldChg chg="modSp mod">
        <pc:chgData name="Marron, J. S. (Steve)" userId="20014ff9-dcaa-4cdc-a7d0-cff06143b4f6" providerId="ADAL" clId="{EA09C152-36D4-4C79-BEB5-FFAD036D4FD2}" dt="2025-11-05T23:14:29.808" v="24"/>
        <pc:sldMkLst>
          <pc:docMk/>
          <pc:sldMk cId="320505523" sldId="3860"/>
        </pc:sldMkLst>
        <pc:spChg chg="mod">
          <ac:chgData name="Marron, J. S. (Steve)" userId="20014ff9-dcaa-4cdc-a7d0-cff06143b4f6" providerId="ADAL" clId="{EA09C152-36D4-4C79-BEB5-FFAD036D4FD2}" dt="2025-11-05T23:14:29.808" v="24"/>
          <ac:spMkLst>
            <pc:docMk/>
            <pc:sldMk cId="320505523" sldId="3860"/>
            <ac:spMk id="7171" creationId="{00000000-0000-0000-0000-000000000000}"/>
          </ac:spMkLst>
        </pc:spChg>
      </pc:sldChg>
      <pc:sldChg chg="del">
        <pc:chgData name="Marron, J. S. (Steve)" userId="20014ff9-dcaa-4cdc-a7d0-cff06143b4f6" providerId="ADAL" clId="{EA09C152-36D4-4C79-BEB5-FFAD036D4FD2}" dt="2025-11-05T23:21:13.052" v="43" actId="47"/>
        <pc:sldMkLst>
          <pc:docMk/>
          <pc:sldMk cId="359604693" sldId="3877"/>
        </pc:sldMkLst>
      </pc:sldChg>
      <pc:sldChg chg="add del setBg">
        <pc:chgData name="Marron, J. S. (Steve)" userId="20014ff9-dcaa-4cdc-a7d0-cff06143b4f6" providerId="ADAL" clId="{EA09C152-36D4-4C79-BEB5-FFAD036D4FD2}" dt="2025-11-05T23:17:45.171" v="27"/>
        <pc:sldMkLst>
          <pc:docMk/>
          <pc:sldMk cId="1111712575" sldId="3946"/>
        </pc:sldMkLst>
      </pc:sldChg>
      <pc:sldChg chg="add del setBg">
        <pc:chgData name="Marron, J. S. (Steve)" userId="20014ff9-dcaa-4cdc-a7d0-cff06143b4f6" providerId="ADAL" clId="{EA09C152-36D4-4C79-BEB5-FFAD036D4FD2}" dt="2025-11-05T23:17:45.171" v="27"/>
        <pc:sldMkLst>
          <pc:docMk/>
          <pc:sldMk cId="2673997672" sldId="3947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4038974469" sldId="3996"/>
        </pc:sldMkLst>
      </pc:sldChg>
      <pc:sldChg chg="add del setBg">
        <pc:chgData name="Marron, J. S. (Steve)" userId="20014ff9-dcaa-4cdc-a7d0-cff06143b4f6" providerId="ADAL" clId="{EA09C152-36D4-4C79-BEB5-FFAD036D4FD2}" dt="2025-11-05T23:18:48.824" v="30"/>
        <pc:sldMkLst>
          <pc:docMk/>
          <pc:sldMk cId="4081409356" sldId="4038"/>
        </pc:sldMkLst>
      </pc:sldChg>
      <pc:sldChg chg="add del setBg">
        <pc:chgData name="Marron, J. S. (Steve)" userId="20014ff9-dcaa-4cdc-a7d0-cff06143b4f6" providerId="ADAL" clId="{EA09C152-36D4-4C79-BEB5-FFAD036D4FD2}" dt="2025-11-05T23:18:48.824" v="30"/>
        <pc:sldMkLst>
          <pc:docMk/>
          <pc:sldMk cId="2398966886" sldId="4039"/>
        </pc:sldMkLst>
      </pc:sldChg>
      <pc:sldChg chg="add del setBg">
        <pc:chgData name="Marron, J. S. (Steve)" userId="20014ff9-dcaa-4cdc-a7d0-cff06143b4f6" providerId="ADAL" clId="{EA09C152-36D4-4C79-BEB5-FFAD036D4FD2}" dt="2025-11-05T23:18:48.824" v="30"/>
        <pc:sldMkLst>
          <pc:docMk/>
          <pc:sldMk cId="303494512" sldId="4040"/>
        </pc:sldMkLst>
      </pc:sldChg>
      <pc:sldChg chg="add del setBg">
        <pc:chgData name="Marron, J. S. (Steve)" userId="20014ff9-dcaa-4cdc-a7d0-cff06143b4f6" providerId="ADAL" clId="{EA09C152-36D4-4C79-BEB5-FFAD036D4FD2}" dt="2025-11-05T23:18:48.824" v="30"/>
        <pc:sldMkLst>
          <pc:docMk/>
          <pc:sldMk cId="3843048396" sldId="4041"/>
        </pc:sldMkLst>
      </pc:sldChg>
      <pc:sldChg chg="add del setBg">
        <pc:chgData name="Marron, J. S. (Steve)" userId="20014ff9-dcaa-4cdc-a7d0-cff06143b4f6" providerId="ADAL" clId="{EA09C152-36D4-4C79-BEB5-FFAD036D4FD2}" dt="2025-11-05T23:18:48.824" v="30"/>
        <pc:sldMkLst>
          <pc:docMk/>
          <pc:sldMk cId="2964188477" sldId="4042"/>
        </pc:sldMkLst>
      </pc:sldChg>
      <pc:sldChg chg="add del setBg">
        <pc:chgData name="Marron, J. S. (Steve)" userId="20014ff9-dcaa-4cdc-a7d0-cff06143b4f6" providerId="ADAL" clId="{EA09C152-36D4-4C79-BEB5-FFAD036D4FD2}" dt="2025-11-05T23:18:48.824" v="30"/>
        <pc:sldMkLst>
          <pc:docMk/>
          <pc:sldMk cId="2103176282" sldId="4043"/>
        </pc:sldMkLst>
      </pc:sldChg>
      <pc:sldChg chg="add del setBg">
        <pc:chgData name="Marron, J. S. (Steve)" userId="20014ff9-dcaa-4cdc-a7d0-cff06143b4f6" providerId="ADAL" clId="{EA09C152-36D4-4C79-BEB5-FFAD036D4FD2}" dt="2025-11-05T23:18:48.824" v="30"/>
        <pc:sldMkLst>
          <pc:docMk/>
          <pc:sldMk cId="1305996940" sldId="4044"/>
        </pc:sldMkLst>
      </pc:sldChg>
      <pc:sldChg chg="add del setBg">
        <pc:chgData name="Marron, J. S. (Steve)" userId="20014ff9-dcaa-4cdc-a7d0-cff06143b4f6" providerId="ADAL" clId="{EA09C152-36D4-4C79-BEB5-FFAD036D4FD2}" dt="2025-11-05T23:18:48.824" v="30"/>
        <pc:sldMkLst>
          <pc:docMk/>
          <pc:sldMk cId="323801265" sldId="4045"/>
        </pc:sldMkLst>
      </pc:sldChg>
      <pc:sldChg chg="add del setBg">
        <pc:chgData name="Marron, J. S. (Steve)" userId="20014ff9-dcaa-4cdc-a7d0-cff06143b4f6" providerId="ADAL" clId="{EA09C152-36D4-4C79-BEB5-FFAD036D4FD2}" dt="2025-11-05T23:18:48.824" v="30"/>
        <pc:sldMkLst>
          <pc:docMk/>
          <pc:sldMk cId="431059576" sldId="4046"/>
        </pc:sldMkLst>
      </pc:sldChg>
      <pc:sldChg chg="add del setBg">
        <pc:chgData name="Marron, J. S. (Steve)" userId="20014ff9-dcaa-4cdc-a7d0-cff06143b4f6" providerId="ADAL" clId="{EA09C152-36D4-4C79-BEB5-FFAD036D4FD2}" dt="2025-11-05T23:18:48.824" v="30"/>
        <pc:sldMkLst>
          <pc:docMk/>
          <pc:sldMk cId="1948881316" sldId="4047"/>
        </pc:sldMkLst>
      </pc:sldChg>
      <pc:sldChg chg="add del setBg">
        <pc:chgData name="Marron, J. S. (Steve)" userId="20014ff9-dcaa-4cdc-a7d0-cff06143b4f6" providerId="ADAL" clId="{EA09C152-36D4-4C79-BEB5-FFAD036D4FD2}" dt="2025-11-05T23:18:48.824" v="30"/>
        <pc:sldMkLst>
          <pc:docMk/>
          <pc:sldMk cId="2465873190" sldId="4048"/>
        </pc:sldMkLst>
      </pc:sldChg>
      <pc:sldChg chg="add del setBg">
        <pc:chgData name="Marron, J. S. (Steve)" userId="20014ff9-dcaa-4cdc-a7d0-cff06143b4f6" providerId="ADAL" clId="{EA09C152-36D4-4C79-BEB5-FFAD036D4FD2}" dt="2025-11-05T23:18:48.824" v="30"/>
        <pc:sldMkLst>
          <pc:docMk/>
          <pc:sldMk cId="2354000982" sldId="4049"/>
        </pc:sldMkLst>
      </pc:sldChg>
      <pc:sldChg chg="add del setBg">
        <pc:chgData name="Marron, J. S. (Steve)" userId="20014ff9-dcaa-4cdc-a7d0-cff06143b4f6" providerId="ADAL" clId="{EA09C152-36D4-4C79-BEB5-FFAD036D4FD2}" dt="2025-11-05T23:18:48.824" v="30"/>
        <pc:sldMkLst>
          <pc:docMk/>
          <pc:sldMk cId="3931181495" sldId="4050"/>
        </pc:sldMkLst>
      </pc:sldChg>
      <pc:sldChg chg="add del setBg">
        <pc:chgData name="Marron, J. S. (Steve)" userId="20014ff9-dcaa-4cdc-a7d0-cff06143b4f6" providerId="ADAL" clId="{EA09C152-36D4-4C79-BEB5-FFAD036D4FD2}" dt="2025-11-05T23:18:48.824" v="30"/>
        <pc:sldMkLst>
          <pc:docMk/>
          <pc:sldMk cId="2063420129" sldId="4051"/>
        </pc:sldMkLst>
      </pc:sldChg>
      <pc:sldChg chg="add del setBg">
        <pc:chgData name="Marron, J. S. (Steve)" userId="20014ff9-dcaa-4cdc-a7d0-cff06143b4f6" providerId="ADAL" clId="{EA09C152-36D4-4C79-BEB5-FFAD036D4FD2}" dt="2025-11-05T23:18:48.824" v="30"/>
        <pc:sldMkLst>
          <pc:docMk/>
          <pc:sldMk cId="3898147898" sldId="4052"/>
        </pc:sldMkLst>
      </pc:sldChg>
      <pc:sldChg chg="add del setBg">
        <pc:chgData name="Marron, J. S. (Steve)" userId="20014ff9-dcaa-4cdc-a7d0-cff06143b4f6" providerId="ADAL" clId="{EA09C152-36D4-4C79-BEB5-FFAD036D4FD2}" dt="2025-11-05T23:18:48.824" v="30"/>
        <pc:sldMkLst>
          <pc:docMk/>
          <pc:sldMk cId="778396899" sldId="4053"/>
        </pc:sldMkLst>
      </pc:sldChg>
      <pc:sldChg chg="add del setBg">
        <pc:chgData name="Marron, J. S. (Steve)" userId="20014ff9-dcaa-4cdc-a7d0-cff06143b4f6" providerId="ADAL" clId="{EA09C152-36D4-4C79-BEB5-FFAD036D4FD2}" dt="2025-11-05T23:18:48.824" v="30"/>
        <pc:sldMkLst>
          <pc:docMk/>
          <pc:sldMk cId="1298659756" sldId="4054"/>
        </pc:sldMkLst>
      </pc:sldChg>
      <pc:sldChg chg="add del setBg">
        <pc:chgData name="Marron, J. S. (Steve)" userId="20014ff9-dcaa-4cdc-a7d0-cff06143b4f6" providerId="ADAL" clId="{EA09C152-36D4-4C79-BEB5-FFAD036D4FD2}" dt="2025-11-05T23:18:48.824" v="30"/>
        <pc:sldMkLst>
          <pc:docMk/>
          <pc:sldMk cId="2194505294" sldId="4055"/>
        </pc:sldMkLst>
      </pc:sldChg>
      <pc:sldChg chg="add del setBg">
        <pc:chgData name="Marron, J. S. (Steve)" userId="20014ff9-dcaa-4cdc-a7d0-cff06143b4f6" providerId="ADAL" clId="{EA09C152-36D4-4C79-BEB5-FFAD036D4FD2}" dt="2025-11-05T23:18:48.824" v="30"/>
        <pc:sldMkLst>
          <pc:docMk/>
          <pc:sldMk cId="3474149052" sldId="4057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843392595" sldId="4240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969330172" sldId="4241"/>
        </pc:sldMkLst>
      </pc:sldChg>
      <pc:sldChg chg="add del setBg">
        <pc:chgData name="Marron, J. S. (Steve)" userId="20014ff9-dcaa-4cdc-a7d0-cff06143b4f6" providerId="ADAL" clId="{EA09C152-36D4-4C79-BEB5-FFAD036D4FD2}" dt="2025-11-05T23:50:12.377" v="46"/>
        <pc:sldMkLst>
          <pc:docMk/>
          <pc:sldMk cId="2168237242" sldId="4242"/>
        </pc:sldMkLst>
      </pc:sldChg>
      <pc:sldChg chg="add del setBg">
        <pc:chgData name="Marron, J. S. (Steve)" userId="20014ff9-dcaa-4cdc-a7d0-cff06143b4f6" providerId="ADAL" clId="{EA09C152-36D4-4C79-BEB5-FFAD036D4FD2}" dt="2025-11-05T23:18:48.824" v="30"/>
        <pc:sldMkLst>
          <pc:docMk/>
          <pc:sldMk cId="2796089260" sldId="4244"/>
        </pc:sldMkLst>
      </pc:sldChg>
      <pc:sldChg chg="del">
        <pc:chgData name="Marron, J. S. (Steve)" userId="20014ff9-dcaa-4cdc-a7d0-cff06143b4f6" providerId="ADAL" clId="{EA09C152-36D4-4C79-BEB5-FFAD036D4FD2}" dt="2025-11-05T23:07:32.680" v="0" actId="47"/>
        <pc:sldMkLst>
          <pc:docMk/>
          <pc:sldMk cId="2809515940" sldId="424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9075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05542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479071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095159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2515389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0273258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364837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6678263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462339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41609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348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1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1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EBFBAD-A957-431D-8E0B-0BCB25F65E0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58300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603029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379949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475460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1653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6011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48743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454688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92178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358435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953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2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2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B07C69-3012-46B7-9F76-A9361AD96CB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960484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424788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258914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77408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19754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69273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624693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183530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820371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160203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602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3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3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F2F0EE-6B8E-4E35-AE11-B3BA41A46D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442101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957366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533524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255369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785014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472470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002842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992566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718039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774974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351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4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4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80B6DE-4151-439A-A75A-5EEB9E7788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321760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005051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336912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951882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72994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39606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074606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055816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959161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27155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005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5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5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A9BDCA-968D-46B2-A0C7-5C7639B6F2D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747445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896363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798952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480629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970065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593651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367934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01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BFD5B-F26D-4907-8AD3-CE64F3CC886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6103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7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7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70F025-5B14-4900-9677-C6EBF933A78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358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8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8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3F8435-E907-46F8-8BDC-10E6FD33796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471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9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D72DB7-82A5-40B7-B329-B043B0E27F0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674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0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0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C28ACA-1071-43FF-BB7B-18136796C0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2903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1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1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C63610-4E6A-4184-91F5-D465D6CAE69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518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2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2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AFB711-3261-44D5-996D-9EB2AB4E436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980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3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3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91C2EF-11AC-4B76-8A0F-D23B15AD4CE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6602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4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4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3C40E2-1DEE-45A9-BD93-EE515042D2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1118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5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5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2FE5B9-8EDF-4AF8-A644-81DAD7E5A95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4424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7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7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E7EB22-818F-45A2-A444-AF2A0BE0D73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2156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8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8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B7A25A-9732-4A86-8728-570FC2BA7BB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2085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9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9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D09A36-DE9D-404A-AF3E-4ACAA8C905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1270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0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0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F3DD25-1C65-43C8-9092-38257C6C025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187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D8B28B-AFC3-4A4C-98E3-E2A70CBD725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7181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1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1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00D897-98ED-4F2C-B1C3-AAAC050ED4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222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2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2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654848-DAC2-4F09-8C51-9665B63AB6B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3761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3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3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28C16E-F006-409F-93D7-B4BF4755436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4442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4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4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8C5CA7-6852-4AAA-83F9-1B40282D406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917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5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5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910CB3-237B-4FC6-8E8F-ACE095E0147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8159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6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45FBAB-2730-4A85-ADAC-6727879DC0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841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7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FAF686-DF56-4BF1-847F-BDA23B53791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8325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9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9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DC70F1-C3BC-43A5-86AA-17AEC7FEAD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9847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0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0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D92DDB-4A88-46ED-AFC7-D8C191DBC0C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3851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1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1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5F7959-5F7A-49B9-83B0-214E854D6E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027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0BBB0F-17A1-46B9-8B57-F1D83D09093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5063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2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2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4EE0DB-8D24-4183-9C1B-79EC91A117D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4420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3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3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305958-5A91-47F2-B3FA-C539738A572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6264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4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4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8E875-BC31-41C0-BF00-DAF17683F44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3112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5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5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4F4371-70AC-48FA-AFA4-6D2A3DA62B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4059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6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6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9B6D1-92B5-489A-90D6-B45536D44EB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7952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7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9756C1-C758-4DAC-BC51-C95187BAA5D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7976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8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8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42307B-04F5-4BA9-A28C-59E0C142CC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5833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9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9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08D389-A050-48D8-9985-35F588F29E0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8210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0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0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08212-700A-44CF-BE17-7B1A921DFDE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8857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1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1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EA2B8C-F027-4B2C-8E4F-2B4A4603A67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924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6486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2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2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44EC43-F8E1-4975-953C-8AD2007FAB5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2891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3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3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DA9258-5766-458A-A4E1-40BD7262860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4147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5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5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029421-DF29-4EB3-8133-1DCA48A62B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76032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6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6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87936A-8621-44E5-A290-9EEADAA6DD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9661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7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FF9D6F-811F-4CE8-82B8-E01F0D308AE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25323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8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8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602691-D214-48C2-A23E-3EA63CA337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39899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9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9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22A39E-8683-4FAA-969A-ECBF79C90E1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36425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0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0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CA3FB5-5AE2-41FC-ACE8-7F3CBDD9D4E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88140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1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1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1275EB-D57E-497C-A7B8-D47DF785240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24730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2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2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09B3A1-A934-4D8C-A878-BA42EB500C2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698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64013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3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3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76843A-A35C-462D-BF91-49EE1115E1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40867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4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4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8A12A0-3EEB-4F3C-B877-711DB800BAE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56597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5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5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D29D31-36A3-4493-958F-29C8A59AE2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5107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6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6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220E4C-2871-4C7E-906B-B5D43ED9CC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54901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7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C9D4AB-7B26-4438-8C45-075EBBA5C3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65410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8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8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9FC247-4D2A-4353-AE45-EC64A9C21F6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17340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9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9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2F7DB9-800D-4538-925B-A80C4C8DA7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19354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0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0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8EF783-7989-4470-AF2E-67924156BF0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32401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1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1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E03F4E-66EB-4F89-B5B1-8189A0BB4F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79422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2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2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308AF9-96CF-4854-AC8F-48F934721E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474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50444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3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3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4DCAE1-4A9C-432B-A816-1CB2FE65045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95415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4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4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12E5BE-0AA1-4C91-8DE9-705B8BF9C07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74627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5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5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74B1B5-B7CB-4FED-8043-6AD6339DD0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75319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231C5E-64B1-4F6C-9909-D6C305B9330D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36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193937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4184EB-CF51-4195-8F6C-ED6CA26F0B2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37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670540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1F192E-B2D8-4CE9-A571-7015CAF437AC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38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331939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8E9D41-4C03-4DA0-A0E9-48D62771AB7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39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227033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1713E4-F860-439E-92BA-4BBC15350C35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0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422334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34649B-95C3-4053-827F-51B1D3353D1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2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334336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B61464-81F3-4E31-BBA5-023AA6127D2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3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9460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82327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10E9B9-82E0-4FE1-964B-4F07B100246D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4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676989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CC4AB9-9E73-4D72-B0FA-C476D301E2A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5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45519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B2BBD-A024-4AF1-ADE0-C2A2E462F0C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6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475433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CDBD72-1C8C-4252-B19E-809670DC1CB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7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978351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48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521E8B-3784-4A14-A181-B0E350EAAC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12245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964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35433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57223B-A978-4EED-B1F4-837E798593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57037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246841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236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3C9BD2-B715-4636-9E8B-CA05735883A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31847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207426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38244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549246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72996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687023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241508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89021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26628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107936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06AEFA-DE13-4C3B-82B6-84C63F58CC80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103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95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5609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0738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35131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0730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7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23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33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2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62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7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5866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71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1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82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78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23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43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71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E6875-8934-4920-BF81-DF558BE7E5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664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5C55C-84CE-4F83-9FC3-5F882F5B50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78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65BB3-AA3D-42C4-8C3E-F650C21961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48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7290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B0ADA-E6D0-40ED-98C4-A3F3F365C7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130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8A713-D345-44EE-A526-4F125DD47B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906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D3F9D-4D0B-4761-A84E-6563FF2CE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08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EB4D3-EBCB-4786-8B2B-5240845611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803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57AB-4C24-4721-9ED4-D5D1168300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52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71605-5A7B-4C93-865A-C994DA3DC2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96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2221E-DEDF-485D-A7C4-484010E0AF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89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6C31D-AB2A-435E-8ACF-A1FC01D8C0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752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E6875-8934-4920-BF81-DF558BE7E56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124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5C55C-84CE-4F83-9FC3-5F882F5B509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5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7472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65BB3-AA3D-42C4-8C3E-F650C21961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874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B0ADA-E6D0-40ED-98C4-A3F3F365C76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260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8A713-D345-44EE-A526-4F125DD47BB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360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D3F9D-4D0B-4761-A84E-6563FF2CEE2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441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EB4D3-EBCB-4786-8B2B-5240845611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217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57AB-4C24-4721-9ED4-D5D1168300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140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71605-5A7B-4C93-865A-C994DA3DC23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8623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2221E-DEDF-485D-A7C4-484010E0AFE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767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6C31D-AB2A-435E-8ACF-A1FC01D8C0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8183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3019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472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168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928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9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683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208B97E-54FA-4032-8654-18D25B4A5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343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208B97E-54FA-4032-8654-18D25B4A5C6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447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1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800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5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7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8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1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0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9.ti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0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9.ti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0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9.ti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tif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0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8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5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5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tif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5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5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5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5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5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5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5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8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5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5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5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5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5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5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5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5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5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39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5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5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5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5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5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5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5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5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5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39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5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8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5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5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5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5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5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5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5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8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0.pn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0.png"/><Relationship Id="rId4" Type="http://schemas.openxmlformats.org/officeDocument/2006/relationships/image" Target="../media/image301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00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00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0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0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0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60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1.png"/><Relationship Id="rId5" Type="http://schemas.openxmlformats.org/officeDocument/2006/relationships/image" Target="../media/image270.png"/><Relationship Id="rId4" Type="http://schemas.openxmlformats.org/officeDocument/2006/relationships/image" Target="../media/image261.pn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5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84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80.png"/><Relationship Id="rId5" Type="http://schemas.openxmlformats.org/officeDocument/2006/relationships/image" Target="../media/image870.png"/><Relationship Id="rId4" Type="http://schemas.openxmlformats.org/officeDocument/2006/relationships/image" Target="../media/image860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143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20.png"/><Relationship Id="rId5" Type="http://schemas.openxmlformats.org/officeDocument/2006/relationships/image" Target="../media/image142.png"/><Relationship Id="rId4" Type="http://schemas.openxmlformats.org/officeDocument/2006/relationships/image" Target="../media/image1400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6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7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1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1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Class: Random Matrix Th.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Pure Noise 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Data Matrix: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Defined as:    Entries </a:t>
                </a:r>
                <a:r>
                  <a:rPr lang="en-US" dirty="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i.i.d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(0,1)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048000" y="1981200"/>
            <a:ext cx="3733800" cy="274320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90800" y="4343400"/>
                <a:ext cx="4573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343400"/>
                <a:ext cx="45730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77000" y="4719935"/>
                <a:ext cx="4573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4719935"/>
                <a:ext cx="4573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486400" y="1824335"/>
            <a:ext cx="3505200" cy="3814465"/>
            <a:chOff x="5486400" y="1824335"/>
            <a:chExt cx="3505200" cy="3814465"/>
          </a:xfrm>
        </p:grpSpPr>
        <p:sp>
          <p:nvSpPr>
            <p:cNvPr id="4" name="Rounded Rectangle 3"/>
            <p:cNvSpPr/>
            <p:nvPr/>
          </p:nvSpPr>
          <p:spPr>
            <a:xfrm>
              <a:off x="5486400" y="1824335"/>
              <a:ext cx="381000" cy="3052465"/>
            </a:xfrm>
            <a:prstGeom prst="roundRect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27601" y="4438471"/>
              <a:ext cx="196399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Thinking of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Columns As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Data Objects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F429FCE-D180-40D1-8B2D-0F11E716DF7F}"/>
              </a:ext>
            </a:extLst>
          </p:cNvPr>
          <p:cNvSpPr txBox="1"/>
          <p:nvPr/>
        </p:nvSpPr>
        <p:spPr>
          <a:xfrm>
            <a:off x="6324600" y="990600"/>
            <a:ext cx="2218428" cy="46166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14.1</a:t>
            </a:r>
          </a:p>
        </p:txBody>
      </p:sp>
    </p:spTree>
    <p:extLst>
      <p:ext uri="{BB962C8B-B14F-4D97-AF65-F5344CB8AC3E}">
        <p14:creationId xmlns:p14="http://schemas.microsoft.com/office/powerpoint/2010/main" val="118475316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Recall Graphical Introduction:</a:t>
                </a:r>
              </a:p>
              <a:p>
                <a:pPr marL="0" indent="0" algn="ctr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𝑆𝑊𝐼𝑆𝑆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800" b="1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800" b="1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800" b="1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altLang="ko-KR" sz="28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l="-2195" t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 l="9999" t="8234" r="10908" b="52934"/>
          <a:stretch>
            <a:fillRect/>
          </a:stretch>
        </p:blipFill>
        <p:spPr bwMode="auto">
          <a:xfrm>
            <a:off x="304800" y="3611880"/>
            <a:ext cx="8556362" cy="32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2057400" y="2057400"/>
            <a:ext cx="4267200" cy="3810000"/>
            <a:chOff x="1676400" y="2362200"/>
            <a:chExt cx="3810000" cy="3581400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3241221" y="2362200"/>
              <a:ext cx="2245179" cy="250698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1676400" y="2362200"/>
              <a:ext cx="3810000" cy="3581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599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Recall Graphical Introduction:</a:t>
                </a:r>
                <a:endParaRPr lang="en-US" altLang="ko-KR" sz="44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𝑆𝑊𝐼𝑆𝑆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800" b="1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800" b="1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800" b="1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altLang="ko-KR" sz="28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sz="36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l="-2195" t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 l="9999" t="8234" r="10908" b="52934"/>
          <a:stretch>
            <a:fillRect/>
          </a:stretch>
        </p:blipFill>
        <p:spPr bwMode="auto">
          <a:xfrm>
            <a:off x="304800" y="3611880"/>
            <a:ext cx="8556362" cy="32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6096000" y="2743200"/>
            <a:ext cx="1143000" cy="2514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0126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Revisit 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9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05957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88131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87319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Now Consider </a:t>
                </a:r>
                <a14:m>
                  <m:oMath xmlns:m="http://schemas.openxmlformats.org/officeDocument/2006/math"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𝐾</m:t>
                    </m:r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&gt;2</m:t>
                    </m:r>
                  </m:oMath>
                </a14:m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: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sz="24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𝑆𝑊𝐼𝑆𝑆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800" b="1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800" b="1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800" b="1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altLang="ko-KR" sz="28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altLang="ko-KR" sz="36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How well does it work?</a:t>
                </a: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l="-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400098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𝐾</m:t>
                    </m:r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=3</m:t>
                    </m:r>
                  </m:oMath>
                </a14:m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Toy Example:</a:t>
                </a: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t="603" r="54079" b="51204"/>
          <a:stretch/>
        </p:blipFill>
        <p:spPr>
          <a:xfrm>
            <a:off x="2327148" y="1887166"/>
            <a:ext cx="5482398" cy="49708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78707" y="3093493"/>
            <a:ext cx="2712493" cy="3355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18149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𝐾</m:t>
                    </m:r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=3</m:t>
                    </m:r>
                  </m:oMath>
                </a14:m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Toy Example:</a:t>
                </a: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2" t="603" r="1968" b="51204"/>
          <a:stretch/>
        </p:blipFill>
        <p:spPr>
          <a:xfrm>
            <a:off x="2327148" y="1887166"/>
            <a:ext cx="5482884" cy="49708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78707" y="3093493"/>
            <a:ext cx="2712493" cy="3355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42012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𝐾</m:t>
                    </m:r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=3</m:t>
                    </m:r>
                  </m:oMath>
                </a14:m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Toy Example:</a:t>
                </a: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t="50964" r="54079" b="843"/>
          <a:stretch/>
        </p:blipFill>
        <p:spPr>
          <a:xfrm>
            <a:off x="2327148" y="1887166"/>
            <a:ext cx="5482398" cy="49708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4907" y="3017293"/>
            <a:ext cx="2712493" cy="3355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14789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t="50964" r="54079" b="843"/>
          <a:stretch/>
        </p:blipFill>
        <p:spPr>
          <a:xfrm>
            <a:off x="2327148" y="1887166"/>
            <a:ext cx="5482398" cy="4970834"/>
          </a:xfrm>
          <a:prstGeom prst="rect">
            <a:avLst/>
          </a:prstGeom>
        </p:spPr>
      </p:pic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𝐾</m:t>
                    </m:r>
                    <m:r>
                      <a:rPr lang="en-US" altLang="ko-KR" sz="3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Gulim" pitchFamily="34" charset="-127"/>
                        <a:cs typeface="Arial" charset="0"/>
                      </a:rPr>
                      <m:t>=3</m:t>
                    </m:r>
                  </m:oMath>
                </a14:m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Toy Example:</a:t>
                </a:r>
              </a:p>
              <a:p>
                <a:pPr marL="0" indent="0" eaLnBrk="1" hangingPunct="1">
                  <a:buNone/>
                </a:pPr>
                <a:endParaRPr lang="en-US" altLang="ko-KR" sz="36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altLang="ko-KR" sz="36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But C</a:t>
                </a:r>
              </a:p>
              <a:p>
                <a:pPr marL="0" indent="0" eaLnBrk="1" hangingPunct="1">
                  <a:buNone/>
                </a:pPr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Seems</a:t>
                </a:r>
              </a:p>
              <a:p>
                <a:pPr marL="0" indent="0" eaLnBrk="1" hangingPunct="1">
                  <a:buNone/>
                </a:pPr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“Better</a:t>
                </a:r>
              </a:p>
              <a:p>
                <a:pPr marL="0" indent="0" eaLnBrk="1" hangingPunct="1">
                  <a:buNone/>
                </a:pPr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 Clustered”</a:t>
                </a: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4"/>
                <a:stretch>
                  <a:fillRect l="-2195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154907" y="3017293"/>
            <a:ext cx="2712493" cy="3355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396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Class: Random Matrix Th.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Eigenvalues are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diagonal entries of  </a:t>
                </a:r>
                <a14:m>
                  <m:oMath xmlns:m="http://schemas.openxmlformats.org/officeDocument/2006/math">
                    <m:r>
                      <a:rPr lang="el-GR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𝜦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in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l-GR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𝜮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𝑼</m:t>
                      </m:r>
                      <m:r>
                        <a:rPr lang="el-GR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𝜦</m:t>
                      </m:r>
                      <m:sSup>
                        <m:sSupPr>
                          <m:ctrlPr>
                            <a:rPr lang="el-G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𝑼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(Eigen-analysis)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Distribution of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72010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K-Class SWISS: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Instead of using K-Class  CI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Use </a:t>
            </a:r>
            <a:r>
              <a:rPr lang="en-US" altLang="ko-KR" sz="3600" i="1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Average of Pairwise</a:t>
            </a: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SWISS Scores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65975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K-Class SWISS: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Instead of using K-Class  CI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Use </a:t>
            </a:r>
            <a:r>
              <a:rPr lang="en-US" altLang="ko-KR" sz="3600" i="1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Average of Pairwise</a:t>
            </a: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SWISS Scores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(Preserves  [0,1] Range)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600200" y="4343400"/>
            <a:ext cx="533400" cy="1447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50529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i="1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Avg. Pairwise</a:t>
            </a: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SWISS – Toy Examples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98701"/>
            <a:ext cx="6087795" cy="515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8926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Additional Feature:</a:t>
            </a:r>
          </a:p>
          <a:p>
            <a:pPr marL="0" indent="0" eaLnBrk="1" hangingPunct="1"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Ǝ  Hypothesis Tests: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 H</a:t>
            </a:r>
            <a:r>
              <a:rPr lang="en-US" altLang="ko-KR" baseline="-25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:    SWISS</a:t>
            </a:r>
            <a:r>
              <a:rPr lang="en-US" altLang="ko-KR" baseline="-25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 &lt;  1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 H</a:t>
            </a:r>
            <a:r>
              <a:rPr lang="en-US" altLang="ko-KR" baseline="-25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:    SWISS</a:t>
            </a:r>
            <a:r>
              <a:rPr lang="en-US" altLang="ko-KR" baseline="-25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1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 &lt;  SWISS</a:t>
            </a:r>
            <a:r>
              <a:rPr lang="en-US" altLang="ko-KR" baseline="-250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2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Permutation Based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See </a:t>
            </a:r>
            <a:r>
              <a:rPr lang="en-US" altLang="ko-KR" dirty="0" err="1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Cabanski</a:t>
            </a: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et al (2010)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14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 Very Large Area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K-Means is Only One Approach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Has its Drawbacks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(Many Toy Examples of This)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Ǝ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Many Other Approaches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Important (And Broad) Class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</p:spTree>
    <p:extLst>
      <p:ext uri="{BB962C8B-B14F-4D97-AF65-F5344CB8AC3E}">
        <p14:creationId xmlns:p14="http://schemas.microsoft.com/office/powerpoint/2010/main" val="39723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Idea:   Consider Either: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Bottom Up Aggregation: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One by One Combine Data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Top Down Splitting: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All Data in One Cluster &amp; Split</a:t>
            </a:r>
          </a:p>
          <a:p>
            <a:pPr marL="0" indent="0" algn="ctr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Through Entire Data Set, to get </a:t>
            </a:r>
            <a:r>
              <a:rPr lang="en-US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67F864-85E9-4F63-AF99-657FB8F3B505}"/>
              </a:ext>
            </a:extLst>
          </p:cNvPr>
          <p:cNvSpPr txBox="1"/>
          <p:nvPr/>
        </p:nvSpPr>
        <p:spPr>
          <a:xfrm>
            <a:off x="5862320" y="3316069"/>
            <a:ext cx="3053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Important Differences From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Computational Perspective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21DD94-B841-66F2-9388-C2CCE603A72C}"/>
              </a:ext>
            </a:extLst>
          </p:cNvPr>
          <p:cNvSpPr txBox="1"/>
          <p:nvPr/>
        </p:nvSpPr>
        <p:spPr>
          <a:xfrm>
            <a:off x="6324600" y="1214735"/>
            <a:ext cx="2218428" cy="46166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12.2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E6F268-00A8-8C82-3007-1F5EF68B9CCB}"/>
              </a:ext>
            </a:extLst>
          </p:cNvPr>
          <p:cNvSpPr txBox="1"/>
          <p:nvPr/>
        </p:nvSpPr>
        <p:spPr>
          <a:xfrm>
            <a:off x="2270973" y="4964668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Note:   K-means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is not hierarchical (not nested)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49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16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1600" dirty="0">
                <a:solidFill>
                  <a:schemeClr val="bg2"/>
                </a:solidFill>
                <a:latin typeface="Arial" charset="0"/>
                <a:cs typeface="Arial" charset="0"/>
              </a:rPr>
              <a:t>Thanks to US EPA:  water.epa.gov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44317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Individuals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48006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2667000" y="3667126"/>
            <a:ext cx="2286000" cy="113347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18202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Individuals,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Move Up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44196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438400" y="4419600"/>
            <a:ext cx="25146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166E814-AD01-45CC-BCDE-BE46086346D9}"/>
              </a:ext>
            </a:extLst>
          </p:cNvPr>
          <p:cNvGrpSpPr/>
          <p:nvPr/>
        </p:nvGrpSpPr>
        <p:grpSpPr>
          <a:xfrm>
            <a:off x="4862170" y="4800600"/>
            <a:ext cx="2300630" cy="1789331"/>
            <a:chOff x="4862170" y="4800600"/>
            <a:chExt cx="2300630" cy="178933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61F1659-D57F-48B0-AC4D-282C3B959A6E}"/>
                </a:ext>
              </a:extLst>
            </p:cNvPr>
            <p:cNvSpPr txBox="1"/>
            <p:nvPr/>
          </p:nvSpPr>
          <p:spPr>
            <a:xfrm>
              <a:off x="4862170" y="5943600"/>
              <a:ext cx="23006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Join Pairs of Objects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That Are “Closest”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25B5312-C6FF-4E66-81B0-B92DBA882726}"/>
                </a:ext>
              </a:extLst>
            </p:cNvPr>
            <p:cNvCxnSpPr>
              <a:stCxn id="2" idx="0"/>
            </p:cNvCxnSpPr>
            <p:nvPr/>
          </p:nvCxnSpPr>
          <p:spPr>
            <a:xfrm flipH="1" flipV="1">
              <a:off x="5334000" y="4800600"/>
              <a:ext cx="678485" cy="11430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490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Individuals,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Move Up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41148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438400" y="4114800"/>
            <a:ext cx="25146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343A0F7F-2F47-4BDC-A274-568E4141B566}"/>
              </a:ext>
            </a:extLst>
          </p:cNvPr>
          <p:cNvGrpSpPr/>
          <p:nvPr/>
        </p:nvGrpSpPr>
        <p:grpSpPr>
          <a:xfrm>
            <a:off x="3331472" y="4343400"/>
            <a:ext cx="3374128" cy="2286000"/>
            <a:chOff x="4515926" y="4026932"/>
            <a:chExt cx="3374128" cy="22860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499D55-7015-4AA1-B5C0-15EC90954CC2}"/>
                </a:ext>
              </a:extLst>
            </p:cNvPr>
            <p:cNvSpPr txBox="1"/>
            <p:nvPr/>
          </p:nvSpPr>
          <p:spPr>
            <a:xfrm>
              <a:off x="4515926" y="5943600"/>
              <a:ext cx="2993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Also Join “Nearby” Clusters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EAA94E3-ED61-49AB-817E-D3C30C73C551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V="1">
              <a:off x="6012490" y="4026932"/>
              <a:ext cx="1877564" cy="191666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340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Class: Random Matrix Th.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Eigenvalues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 There Is (Chance) Variation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6325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Individuals,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Move Up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38100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438400" y="3810000"/>
            <a:ext cx="2514600" cy="685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76398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Individuals,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Move Up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32766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438400" y="3276600"/>
            <a:ext cx="2514600" cy="1219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53693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Aggregate: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Individuals,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Move Up,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End Up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All in 1 Cluster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22860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371850" y="2286000"/>
            <a:ext cx="1809750" cy="396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74362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Split: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All in 1 Cluster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22860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371850" y="2286000"/>
            <a:ext cx="1809750" cy="138112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19290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Split: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All in 1 Cluster,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Move Down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36576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895600" y="3667125"/>
            <a:ext cx="1981200" cy="914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51559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Split: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Start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All in 1 Cluster,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Move Down,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End With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Individuals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38600" y="4800600"/>
            <a:ext cx="487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667000" y="4800600"/>
            <a:ext cx="2209800" cy="1371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7566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Aggregate or Split, to get  </a:t>
            </a:r>
            <a:r>
              <a:rPr lang="en-US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While Result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Is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Same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There Are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Computational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Considerations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1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39259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Vertical Axis in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Dendogram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Based on: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Char char="q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Distance Metric</a:t>
                </a:r>
              </a:p>
              <a:p>
                <a:pPr marL="0" indent="0" algn="ctr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</a:t>
                </a:r>
                <a:r>
                  <a:rPr lang="en-US" altLang="ko-KR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Ǝ  many,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𝐿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𝐿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Gulim" pitchFamily="34" charset="-127"/>
                            <a:cs typeface="Arial" charset="0"/>
                          </a:rPr>
                          <m:t>𝐿</m:t>
                        </m:r>
                      </m:e>
                      <m:sup>
                        <m:r>
                          <a:rPr lang="en-US" altLang="ko-K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altLang="ko-KR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, …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Char char="q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Linkage Function</a:t>
                </a:r>
              </a:p>
              <a:p>
                <a:pPr marL="0" indent="0" algn="ctr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(Reflects Clustering Type)</a:t>
                </a: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3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724400" y="1524000"/>
            <a:ext cx="39624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of “Art” Involved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209510C-53A9-4752-BFA7-8752F001AA30}"/>
              </a:ext>
            </a:extLst>
          </p:cNvPr>
          <p:cNvGrpSpPr/>
          <p:nvPr/>
        </p:nvGrpSpPr>
        <p:grpSpPr>
          <a:xfrm>
            <a:off x="4724400" y="3657600"/>
            <a:ext cx="2342423" cy="1131332"/>
            <a:chOff x="4724400" y="3657600"/>
            <a:chExt cx="2342423" cy="11313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5512A16-B5CE-434F-ABA6-CD8FD65F9A8B}"/>
                </a:ext>
              </a:extLst>
            </p:cNvPr>
            <p:cNvSpPr txBox="1"/>
            <p:nvPr/>
          </p:nvSpPr>
          <p:spPr>
            <a:xfrm>
              <a:off x="4876800" y="4419600"/>
              <a:ext cx="2190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Personal 1</a:t>
              </a:r>
              <a:r>
                <a:rPr kumimoji="0" lang="en-US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Choice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6F9F4AD-068A-469B-AA4B-EFCD209FD265}"/>
                </a:ext>
              </a:extLst>
            </p:cNvPr>
            <p:cNvSpPr/>
            <p:nvPr/>
          </p:nvSpPr>
          <p:spPr>
            <a:xfrm>
              <a:off x="4724400" y="3657600"/>
              <a:ext cx="533400" cy="6858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64FB0C5-9BEE-4301-96F9-C8C9BC569DEE}"/>
              </a:ext>
            </a:extLst>
          </p:cNvPr>
          <p:cNvSpPr txBox="1"/>
          <p:nvPr/>
        </p:nvSpPr>
        <p:spPr>
          <a:xfrm>
            <a:off x="4648200" y="4736068"/>
            <a:ext cx="261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Since =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Visual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Distance</a:t>
            </a:r>
          </a:p>
        </p:txBody>
      </p:sp>
    </p:spTree>
    <p:extLst>
      <p:ext uri="{BB962C8B-B14F-4D97-AF65-F5344CB8AC3E}">
        <p14:creationId xmlns:p14="http://schemas.microsoft.com/office/powerpoint/2010/main" val="3319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Dendogram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 Interpretation</a:t>
            </a:r>
            <a:endParaRPr lang="en-US" i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i="1" u="sng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Branch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Length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Reflects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Cluster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Strength</a:t>
            </a:r>
          </a:p>
        </p:txBody>
      </p:sp>
      <p:pic>
        <p:nvPicPr>
          <p:cNvPr id="286722" name="Picture 2" descr="http://water.epa.gov/scitech/monitoring/rsl/bioassessment/images/fig10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76400"/>
            <a:ext cx="57721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1981200" y="3200400"/>
            <a:ext cx="3886200" cy="46672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81200" y="3667125"/>
            <a:ext cx="4800600" cy="67627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15853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Recall From Before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(When Studying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  K-Means)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699" t="2931" r="19699" b="24504"/>
          <a:stretch/>
        </p:blipFill>
        <p:spPr>
          <a:xfrm>
            <a:off x="4267125" y="1584928"/>
            <a:ext cx="4876875" cy="451107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81000" y="4191000"/>
            <a:ext cx="5105400" cy="461665"/>
            <a:chOff x="381000" y="4191000"/>
            <a:chExt cx="510540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381000" y="4191000"/>
              <a:ext cx="2679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Long Thin Cluster</a:t>
              </a:r>
            </a:p>
          </p:txBody>
        </p:sp>
        <p:cxnSp>
          <p:nvCxnSpPr>
            <p:cNvPr id="5" name="Straight Arrow Connector 4"/>
            <p:cNvCxnSpPr>
              <a:stCxn id="3" idx="3"/>
            </p:cNvCxnSpPr>
            <p:nvPr/>
          </p:nvCxnSpPr>
          <p:spPr>
            <a:xfrm flipV="1">
              <a:off x="3060773" y="4419600"/>
              <a:ext cx="2425627" cy="223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81000" y="4948535"/>
            <a:ext cx="6934200" cy="461665"/>
            <a:chOff x="381000" y="4948535"/>
            <a:chExt cx="6934200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381000" y="4948535"/>
              <a:ext cx="31822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Close Round Clusters</a:t>
              </a:r>
            </a:p>
          </p:txBody>
        </p:sp>
        <p:cxnSp>
          <p:nvCxnSpPr>
            <p:cNvPr id="10" name="Straight Arrow Connector 9"/>
            <p:cNvCxnSpPr>
              <a:stCxn id="6" idx="3"/>
            </p:cNvCxnSpPr>
            <p:nvPr/>
          </p:nvCxnSpPr>
          <p:spPr>
            <a:xfrm flipV="1">
              <a:off x="3563281" y="4948535"/>
              <a:ext cx="3751919" cy="23083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81000" y="3124200"/>
            <a:ext cx="7924800" cy="3052465"/>
            <a:chOff x="381000" y="3124200"/>
            <a:chExt cx="7924800" cy="3052465"/>
          </a:xfrm>
        </p:grpSpPr>
        <p:sp>
          <p:nvSpPr>
            <p:cNvPr id="7" name="TextBox 6"/>
            <p:cNvSpPr txBox="1"/>
            <p:nvPr/>
          </p:nvSpPr>
          <p:spPr>
            <a:xfrm>
              <a:off x="381000" y="5715000"/>
              <a:ext cx="33345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Outliers or Clusters???</a:t>
              </a:r>
            </a:p>
          </p:txBody>
        </p:sp>
        <p:cxnSp>
          <p:nvCxnSpPr>
            <p:cNvPr id="13" name="Straight Arrow Connector 12"/>
            <p:cNvCxnSpPr>
              <a:stCxn id="7" idx="3"/>
            </p:cNvCxnSpPr>
            <p:nvPr/>
          </p:nvCxnSpPr>
          <p:spPr>
            <a:xfrm flipV="1">
              <a:off x="3715567" y="3124200"/>
              <a:ext cx="4590233" cy="282163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897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Class: Random Matrix Th.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Above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Case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=200,  </m:t>
                    </m:r>
                  </m:oMath>
                </a14:m>
                <a:endParaRPr lang="en-US" b="0" i="1" dirty="0">
                  <a:solidFill>
                    <a:schemeClr val="bg2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</m:t>
                    </m:r>
                  </m:oMath>
                </a14:m>
                <a:endParaRPr lang="en-US" b="0" dirty="0">
                  <a:solidFill>
                    <a:schemeClr val="bg2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157" y="2320116"/>
            <a:ext cx="6421843" cy="4537884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>
            <a:off x="2743200" y="3124200"/>
            <a:ext cx="762000" cy="3276600"/>
          </a:xfrm>
          <a:prstGeom prst="leftBrace">
            <a:avLst>
              <a:gd name="adj1" fmla="val 58422"/>
              <a:gd name="adj2" fmla="val 50000"/>
            </a:avLst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71257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Euclidean Distance</a:t>
            </a:r>
          </a:p>
          <a:p>
            <a:pPr marL="0" indent="0" eaLnBrk="1" hangingPunct="1"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Ward’s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Linkage     (Cut at 4 Clusters)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Likes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Balanced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Splits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462" t="4391" r="17044" b="25006"/>
          <a:stretch/>
        </p:blipFill>
        <p:spPr>
          <a:xfrm>
            <a:off x="4114800" y="2468880"/>
            <a:ext cx="502920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7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Euclidean Distance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Linkages:  Distances Between Clusters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362200" y="4114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718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48200" y="3657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343400" y="4343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0" y="4038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95400" y="3733800"/>
            <a:ext cx="5493812" cy="2514600"/>
            <a:chOff x="1295400" y="3733800"/>
            <a:chExt cx="5493812" cy="2514600"/>
          </a:xfrm>
        </p:grpSpPr>
        <p:cxnSp>
          <p:nvCxnSpPr>
            <p:cNvPr id="18" name="Straight Connector 17"/>
            <p:cNvCxnSpPr>
              <a:stCxn id="2" idx="2"/>
              <a:endCxn id="8" idx="6"/>
            </p:cNvCxnSpPr>
            <p:nvPr/>
          </p:nvCxnSpPr>
          <p:spPr>
            <a:xfrm>
              <a:off x="2362200" y="4191000"/>
              <a:ext cx="2133600" cy="228600"/>
            </a:xfrm>
            <a:prstGeom prst="line">
              <a:avLst/>
            </a:prstGeom>
            <a:ln w="25400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6" idx="2"/>
              <a:endCxn id="9" idx="6"/>
            </p:cNvCxnSpPr>
            <p:nvPr/>
          </p:nvCxnSpPr>
          <p:spPr>
            <a:xfrm flipV="1">
              <a:off x="2971800" y="4114800"/>
              <a:ext cx="2514600" cy="533400"/>
            </a:xfrm>
            <a:prstGeom prst="line">
              <a:avLst/>
            </a:prstGeom>
            <a:ln w="25400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6" idx="7"/>
            </p:cNvCxnSpPr>
            <p:nvPr/>
          </p:nvCxnSpPr>
          <p:spPr>
            <a:xfrm flipV="1">
              <a:off x="3101882" y="3733800"/>
              <a:ext cx="1660618" cy="860518"/>
            </a:xfrm>
            <a:prstGeom prst="line">
              <a:avLst/>
            </a:prstGeom>
            <a:ln w="25400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6" idx="2"/>
              <a:endCxn id="8" idx="6"/>
            </p:cNvCxnSpPr>
            <p:nvPr/>
          </p:nvCxnSpPr>
          <p:spPr>
            <a:xfrm flipV="1">
              <a:off x="2971800" y="4419600"/>
              <a:ext cx="1524000" cy="228600"/>
            </a:xfrm>
            <a:prstGeom prst="line">
              <a:avLst/>
            </a:prstGeom>
            <a:ln w="25400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" idx="2"/>
              <a:endCxn id="9" idx="6"/>
            </p:cNvCxnSpPr>
            <p:nvPr/>
          </p:nvCxnSpPr>
          <p:spPr>
            <a:xfrm flipV="1">
              <a:off x="2362200" y="4114800"/>
              <a:ext cx="3124200" cy="76200"/>
            </a:xfrm>
            <a:prstGeom prst="line">
              <a:avLst/>
            </a:prstGeom>
            <a:ln w="25400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stCxn id="2" idx="2"/>
              <a:endCxn id="7" idx="6"/>
            </p:cNvCxnSpPr>
            <p:nvPr/>
          </p:nvCxnSpPr>
          <p:spPr>
            <a:xfrm flipV="1">
              <a:off x="2362200" y="3733800"/>
              <a:ext cx="2438400" cy="457200"/>
            </a:xfrm>
            <a:prstGeom prst="line">
              <a:avLst/>
            </a:prstGeom>
            <a:ln w="25400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1295400" y="5663625"/>
              <a:ext cx="54938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Based on 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Pairwise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Distances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203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>
            <a:stCxn id="6" idx="2"/>
            <a:endCxn id="8" idx="6"/>
          </p:cNvCxnSpPr>
          <p:nvPr/>
        </p:nvCxnSpPr>
        <p:spPr>
          <a:xfrm flipV="1">
            <a:off x="2971800" y="4419600"/>
            <a:ext cx="1524000" cy="228600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2"/>
            <a:endCxn id="8" idx="6"/>
          </p:cNvCxnSpPr>
          <p:nvPr/>
        </p:nvCxnSpPr>
        <p:spPr>
          <a:xfrm>
            <a:off x="2362200" y="4191000"/>
            <a:ext cx="2133600" cy="228600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2"/>
            <a:endCxn id="9" idx="6"/>
          </p:cNvCxnSpPr>
          <p:nvPr/>
        </p:nvCxnSpPr>
        <p:spPr>
          <a:xfrm flipV="1">
            <a:off x="2971800" y="4114800"/>
            <a:ext cx="2514600" cy="533400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" idx="2"/>
            <a:endCxn id="9" idx="6"/>
          </p:cNvCxnSpPr>
          <p:nvPr/>
        </p:nvCxnSpPr>
        <p:spPr>
          <a:xfrm flipV="1">
            <a:off x="2362200" y="4114800"/>
            <a:ext cx="3124200" cy="7620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" idx="2"/>
            <a:endCxn id="7" idx="6"/>
          </p:cNvCxnSpPr>
          <p:nvPr/>
        </p:nvCxnSpPr>
        <p:spPr>
          <a:xfrm flipV="1">
            <a:off x="2362200" y="3733800"/>
            <a:ext cx="2438400" cy="457200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7"/>
          </p:cNvCxnSpPr>
          <p:nvPr/>
        </p:nvCxnSpPr>
        <p:spPr>
          <a:xfrm flipV="1">
            <a:off x="3101882" y="3733800"/>
            <a:ext cx="1660618" cy="860518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Euclidean Distance</a:t>
            </a:r>
          </a:p>
          <a:p>
            <a:pPr marL="0" indent="0" eaLnBrk="1" hangingPunct="1"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Complete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Linkage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Idea:  Cluster Distance = Max Pairwise Dist. 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Feels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Farthest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Points in Clusters</a:t>
            </a:r>
          </a:p>
        </p:txBody>
      </p:sp>
      <p:sp>
        <p:nvSpPr>
          <p:cNvPr id="2" name="Oval 1"/>
          <p:cNvSpPr/>
          <p:nvPr/>
        </p:nvSpPr>
        <p:spPr>
          <a:xfrm>
            <a:off x="2362200" y="4114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718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48200" y="3657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343400" y="4343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0" y="4038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0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Euclidean Distance</a:t>
            </a:r>
          </a:p>
          <a:p>
            <a:pPr marL="0" indent="0" eaLnBrk="1" hangingPunct="1"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Complete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Linkage     (Cut at 4 Clusters)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Clusters Tend To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Avoid Far Away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Members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5204" t="4431" r="19883" b="23279"/>
          <a:stretch/>
        </p:blipFill>
        <p:spPr>
          <a:xfrm>
            <a:off x="4724400" y="2362200"/>
            <a:ext cx="4419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2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>
            <a:stCxn id="6" idx="2"/>
            <a:endCxn id="9" idx="6"/>
          </p:cNvCxnSpPr>
          <p:nvPr/>
        </p:nvCxnSpPr>
        <p:spPr>
          <a:xfrm flipV="1">
            <a:off x="2971800" y="4114800"/>
            <a:ext cx="2514600" cy="5334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" idx="2"/>
            <a:endCxn id="9" idx="6"/>
          </p:cNvCxnSpPr>
          <p:nvPr/>
        </p:nvCxnSpPr>
        <p:spPr>
          <a:xfrm flipV="1">
            <a:off x="2362200" y="4114800"/>
            <a:ext cx="3124200" cy="762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6" idx="2"/>
            <a:endCxn id="8" idx="6"/>
          </p:cNvCxnSpPr>
          <p:nvPr/>
        </p:nvCxnSpPr>
        <p:spPr>
          <a:xfrm flipV="1">
            <a:off x="2971800" y="4419600"/>
            <a:ext cx="1524000" cy="228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2"/>
            <a:endCxn id="8" idx="6"/>
          </p:cNvCxnSpPr>
          <p:nvPr/>
        </p:nvCxnSpPr>
        <p:spPr>
          <a:xfrm>
            <a:off x="2362200" y="4191000"/>
            <a:ext cx="2133600" cy="228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" idx="2"/>
            <a:endCxn id="7" idx="6"/>
          </p:cNvCxnSpPr>
          <p:nvPr/>
        </p:nvCxnSpPr>
        <p:spPr>
          <a:xfrm flipV="1">
            <a:off x="2362200" y="3733800"/>
            <a:ext cx="2438400" cy="4572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7"/>
          </p:cNvCxnSpPr>
          <p:nvPr/>
        </p:nvCxnSpPr>
        <p:spPr>
          <a:xfrm flipV="1">
            <a:off x="3101882" y="3733800"/>
            <a:ext cx="1660618" cy="86051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Euclidean Distance</a:t>
            </a:r>
          </a:p>
          <a:p>
            <a:pPr marL="0" indent="0" eaLnBrk="1" hangingPunct="1"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Average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Linkage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Idea:  Cluster Distance = Avg. Pairwise Dist.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All Cluster Members Are “Involved” 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362200" y="4114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718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48200" y="3657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343400" y="4343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0" y="4038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54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Euclidean Distance</a:t>
            </a:r>
          </a:p>
          <a:p>
            <a:pPr marL="0" indent="0" eaLnBrk="1" hangingPunct="1"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Average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Linkage     (Cut at 4 Clusters)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Allows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Outliers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To Split Off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But Still Groups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Round Clusters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461" t="4391" r="17044" b="25005"/>
          <a:stretch/>
        </p:blipFill>
        <p:spPr>
          <a:xfrm>
            <a:off x="4114800" y="2468880"/>
            <a:ext cx="502920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5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>
            <a:stCxn id="6" idx="2"/>
            <a:endCxn id="9" idx="6"/>
          </p:cNvCxnSpPr>
          <p:nvPr/>
        </p:nvCxnSpPr>
        <p:spPr>
          <a:xfrm flipV="1">
            <a:off x="2971800" y="4114800"/>
            <a:ext cx="2514600" cy="533400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6" idx="2"/>
            <a:endCxn id="8" idx="6"/>
          </p:cNvCxnSpPr>
          <p:nvPr/>
        </p:nvCxnSpPr>
        <p:spPr>
          <a:xfrm flipV="1">
            <a:off x="2971800" y="4419600"/>
            <a:ext cx="1524000" cy="22860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2"/>
            <a:endCxn id="8" idx="6"/>
          </p:cNvCxnSpPr>
          <p:nvPr/>
        </p:nvCxnSpPr>
        <p:spPr>
          <a:xfrm>
            <a:off x="2362200" y="4191000"/>
            <a:ext cx="2133600" cy="228600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" idx="2"/>
            <a:endCxn id="9" idx="6"/>
          </p:cNvCxnSpPr>
          <p:nvPr/>
        </p:nvCxnSpPr>
        <p:spPr>
          <a:xfrm flipV="1">
            <a:off x="2362200" y="4114800"/>
            <a:ext cx="3124200" cy="76200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" idx="2"/>
            <a:endCxn id="7" idx="6"/>
          </p:cNvCxnSpPr>
          <p:nvPr/>
        </p:nvCxnSpPr>
        <p:spPr>
          <a:xfrm flipV="1">
            <a:off x="2362200" y="3733800"/>
            <a:ext cx="2438400" cy="457200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7"/>
          </p:cNvCxnSpPr>
          <p:nvPr/>
        </p:nvCxnSpPr>
        <p:spPr>
          <a:xfrm flipV="1">
            <a:off x="3101882" y="3733800"/>
            <a:ext cx="1660618" cy="860518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Euclidean Distance</a:t>
            </a:r>
          </a:p>
          <a:p>
            <a:pPr marL="0" indent="0" eaLnBrk="1" hangingPunct="1"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Single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Linkage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Idea:  Cluster Distance = Min Pairwise Dist. 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Feels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Closest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Points in Clusters,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Hence </a:t>
            </a:r>
            <a:r>
              <a:rPr lang="en-US" b="1" dirty="0">
                <a:solidFill>
                  <a:schemeClr val="bg2"/>
                </a:solidFill>
                <a:latin typeface="Arial" charset="0"/>
                <a:cs typeface="Arial" charset="0"/>
              </a:rPr>
              <a:t>Gaps Between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Clusters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362200" y="4114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718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48200" y="3657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343400" y="4343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0" y="4038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0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Euclidean Distance</a:t>
            </a:r>
          </a:p>
          <a:p>
            <a:pPr marL="0" indent="0" eaLnBrk="1" hangingPunct="1"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Single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Linkage     (Cut at 4 Clusters)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Gives Intuitively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Natural Result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Good 2-d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Performance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461" t="4391" r="17044" b="25005"/>
          <a:stretch/>
        </p:blipFill>
        <p:spPr>
          <a:xfrm>
            <a:off x="4114800" y="2468880"/>
            <a:ext cx="5029200" cy="43891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80F46C-F472-43F3-99D0-458D6D8D0BCE}"/>
              </a:ext>
            </a:extLst>
          </p:cNvPr>
          <p:cNvSpPr txBox="1"/>
          <p:nvPr/>
        </p:nvSpPr>
        <p:spPr>
          <a:xfrm>
            <a:off x="2572276" y="5791200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Human Eye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Likes Gaps</a:t>
            </a:r>
          </a:p>
        </p:txBody>
      </p:sp>
    </p:spTree>
    <p:extLst>
      <p:ext uri="{BB962C8B-B14F-4D97-AF65-F5344CB8AC3E}">
        <p14:creationId xmlns:p14="http://schemas.microsoft.com/office/powerpoint/2010/main" val="228706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Euclidean Distance</a:t>
            </a:r>
          </a:p>
          <a:p>
            <a:pPr marL="0" indent="0" eaLnBrk="1" hangingPunct="1"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Single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Linkage    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Dendrogram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046" t="8068" r="6627" b="6129"/>
          <a:stretch/>
        </p:blipFill>
        <p:spPr>
          <a:xfrm>
            <a:off x="1524000" y="2008908"/>
            <a:ext cx="6096000" cy="4849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1651" y="3447871"/>
            <a:ext cx="1723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Reveals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Ordering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Clusters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C071043-901F-4B30-A637-CE4D3B87E5CC}"/>
              </a:ext>
            </a:extLst>
          </p:cNvPr>
          <p:cNvGrpSpPr/>
          <p:nvPr/>
        </p:nvGrpSpPr>
        <p:grpSpPr>
          <a:xfrm>
            <a:off x="3810000" y="2895600"/>
            <a:ext cx="3048000" cy="2590800"/>
            <a:chOff x="3810000" y="2895600"/>
            <a:chExt cx="3048000" cy="25908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235B97B-E6B1-407F-9B42-37BF188A76CC}"/>
                </a:ext>
              </a:extLst>
            </p:cNvPr>
            <p:cNvSpPr txBox="1"/>
            <p:nvPr/>
          </p:nvSpPr>
          <p:spPr>
            <a:xfrm>
              <a:off x="5403756" y="3801070"/>
              <a:ext cx="14542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Heights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Correspond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to Gaps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BE865FA-DF2A-4FD8-8A05-4391319F28AA}"/>
                </a:ext>
              </a:extLst>
            </p:cNvPr>
            <p:cNvCxnSpPr/>
            <p:nvPr/>
          </p:nvCxnSpPr>
          <p:spPr>
            <a:xfrm flipH="1" flipV="1">
              <a:off x="3810000" y="2895600"/>
              <a:ext cx="1600200" cy="13716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C36D016-9562-463D-A361-70B128FA72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19600" y="4267200"/>
              <a:ext cx="990600" cy="12192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F25FF1-D46C-49E8-A03F-914ED2816034}"/>
              </a:ext>
            </a:extLst>
          </p:cNvPr>
          <p:cNvGrpSpPr/>
          <p:nvPr/>
        </p:nvGrpSpPr>
        <p:grpSpPr>
          <a:xfrm>
            <a:off x="304800" y="1219200"/>
            <a:ext cx="6437784" cy="4179332"/>
            <a:chOff x="304800" y="1219200"/>
            <a:chExt cx="6437784" cy="417933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4707A2-DE34-4666-A887-92E095475E80}"/>
                </a:ext>
              </a:extLst>
            </p:cNvPr>
            <p:cNvSpPr txBox="1"/>
            <p:nvPr/>
          </p:nvSpPr>
          <p:spPr>
            <a:xfrm>
              <a:off x="5403756" y="5029200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Because of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7089CE4-81A5-421E-95CE-D19B41788A14}"/>
                </a:ext>
              </a:extLst>
            </p:cNvPr>
            <p:cNvSpPr/>
            <p:nvPr/>
          </p:nvSpPr>
          <p:spPr>
            <a:xfrm>
              <a:off x="304800" y="1219200"/>
              <a:ext cx="3200400" cy="78970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719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Euclidean Distance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Single Linkage     (Cut at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3 Clusters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Groups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Closest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Clusters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461" t="4391" r="17044" b="25005"/>
          <a:stretch/>
        </p:blipFill>
        <p:spPr>
          <a:xfrm>
            <a:off x="4114800" y="2468880"/>
            <a:ext cx="502920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2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Class: Random Matrix Th.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LSD: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Above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Case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=200,  </m:t>
                    </m:r>
                  </m:oMath>
                </a14:m>
                <a:endParaRPr lang="en-US" b="0" i="1" dirty="0">
                  <a:solidFill>
                    <a:schemeClr val="bg2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bg2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=100,</m:t>
                    </m:r>
                  </m:oMath>
                </a14:m>
                <a:endParaRPr lang="en-US" b="0" dirty="0">
                  <a:solidFill>
                    <a:schemeClr val="bg2"/>
                  </a:solidFill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=0.5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fun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=−0.301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6574" r="3454"/>
          <a:stretch/>
        </p:blipFill>
        <p:spPr>
          <a:xfrm>
            <a:off x="4086225" y="1142999"/>
            <a:ext cx="505777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9767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Euclidean Distance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Single Linkage     (Cut at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5 Clusters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Splits Long Cluster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But Finds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Gap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,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Not Cut In Half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461" t="4391" r="17044" b="25005"/>
          <a:stretch/>
        </p:blipFill>
        <p:spPr>
          <a:xfrm>
            <a:off x="4114800" y="2468880"/>
            <a:ext cx="502920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2-d Toy Example,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u="sng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u="sng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𝐿</m:t>
                        </m:r>
                      </m:e>
                      <m:sup>
                        <m:r>
                          <a:rPr lang="en-US" b="0" i="1" u="sng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Distance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Single Linkage     (Cut at 4 Clusters)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Rather Similar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This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2-d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Example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3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0461" t="4391" r="17044" b="25005"/>
          <a:stretch/>
        </p:blipFill>
        <p:spPr>
          <a:xfrm>
            <a:off x="4114800" y="2468880"/>
            <a:ext cx="502920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Spearman Distance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Single Linkage     (Cut at 4 Clusters)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Yuck!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Distances Matter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461" t="4391" r="17044" b="25005"/>
          <a:stretch/>
        </p:blipFill>
        <p:spPr>
          <a:xfrm>
            <a:off x="4114800" y="2468880"/>
            <a:ext cx="502920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Cosine Distance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Single Linkage     (Cut at 4 Clusters)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Think “Angle In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Polar Coordinates”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461" t="4391" r="17044" b="14707"/>
          <a:stretch/>
        </p:blipFill>
        <p:spPr>
          <a:xfrm>
            <a:off x="4114800" y="1828800"/>
            <a:ext cx="50292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5562600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Poor Choice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15108" y="4343400"/>
            <a:ext cx="8095492" cy="2057400"/>
            <a:chOff x="515108" y="4343400"/>
            <a:chExt cx="8095492" cy="2057400"/>
          </a:xfrm>
        </p:grpSpPr>
        <p:sp>
          <p:nvSpPr>
            <p:cNvPr id="3" name="TextBox 2"/>
            <p:cNvSpPr txBox="1"/>
            <p:nvPr/>
          </p:nvSpPr>
          <p:spPr>
            <a:xfrm>
              <a:off x="515108" y="4343400"/>
              <a:ext cx="3828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Depends On Center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4343400" y="4648200"/>
              <a:ext cx="4267200" cy="17526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835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Cosine Distance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Single Linkage     (Cut at 4 Clusters)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Better When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Centering At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Mean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Still Not Great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461" t="4392" r="17044" b="14709"/>
          <a:stretch/>
        </p:blipFill>
        <p:spPr>
          <a:xfrm>
            <a:off x="4114800" y="1828800"/>
            <a:ext cx="5029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3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Cosine Distance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Single Linkage     (Cut at 4 Clusters)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Careful Choice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Gives Good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Result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461" t="4392" r="17044" b="14708"/>
          <a:stretch/>
        </p:blipFill>
        <p:spPr>
          <a:xfrm>
            <a:off x="4114800" y="1828800"/>
            <a:ext cx="5029200" cy="50292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52400" y="2551176"/>
            <a:ext cx="8686800" cy="3965448"/>
            <a:chOff x="152400" y="2551176"/>
            <a:chExt cx="8686800" cy="3965448"/>
          </a:xfrm>
        </p:grpSpPr>
        <p:sp>
          <p:nvSpPr>
            <p:cNvPr id="3" name="TextBox 2"/>
            <p:cNvSpPr txBox="1"/>
            <p:nvPr/>
          </p:nvSpPr>
          <p:spPr>
            <a:xfrm>
              <a:off x="152400" y="4953000"/>
              <a:ext cx="26516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Think 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Sectors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in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Polar Coordinates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 flipV="1">
              <a:off x="7239000" y="2551176"/>
              <a:ext cx="685800" cy="1524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924800" y="4078224"/>
              <a:ext cx="914400" cy="3810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4724400" y="4078224"/>
              <a:ext cx="3200400" cy="24384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7790688" y="4078224"/>
              <a:ext cx="152400" cy="21336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618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Cosine Distance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Single Linkage     (Cut at 4 Clusters)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Revisit Mean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Centering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With Sectors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461" t="4392" r="17044" b="14709"/>
          <a:stretch/>
        </p:blipFill>
        <p:spPr>
          <a:xfrm>
            <a:off x="4114800" y="1828800"/>
            <a:ext cx="5029200" cy="50292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 flipV="1">
            <a:off x="4800600" y="3505200"/>
            <a:ext cx="1981200" cy="1371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477000" y="4800600"/>
            <a:ext cx="304800" cy="15240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781800" y="3733800"/>
            <a:ext cx="2209800" cy="11430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781800" y="2438400"/>
            <a:ext cx="533400" cy="24384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49899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 Cosine Distance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Single Linkage     (Cut at 4 Clusters)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Revisit Bad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Centering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With Sectors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461" t="4391" r="17044" b="14707"/>
          <a:stretch/>
        </p:blipFill>
        <p:spPr>
          <a:xfrm>
            <a:off x="4114800" y="1828800"/>
            <a:ext cx="5029200" cy="50292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 flipV="1">
            <a:off x="7086600" y="2438400"/>
            <a:ext cx="1676400" cy="4038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267200" y="5029200"/>
            <a:ext cx="4572000" cy="14478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4191000" y="5638800"/>
            <a:ext cx="4572000" cy="8382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66618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</a:t>
                </a:r>
                <a:r>
                  <a:rPr lang="en-US" dirty="0">
                    <a:solidFill>
                      <a:srgbClr val="00B050"/>
                    </a:solidFill>
                    <a:latin typeface="Arial" charset="0"/>
                    <a:cs typeface="Arial" charset="0"/>
                  </a:rPr>
                  <a:t>HDLSS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Geometry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All Points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From Origin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All Points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From Each Other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All Angles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90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(Expect A Different Story?)</a:t>
                </a: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3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</p:spTree>
    <p:extLst>
      <p:ext uri="{BB962C8B-B14F-4D97-AF65-F5344CB8AC3E}">
        <p14:creationId xmlns:p14="http://schemas.microsoft.com/office/powerpoint/2010/main" val="80721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40" y="1418480"/>
            <a:ext cx="7041460" cy="543952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Single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Peels Off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Points One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At A Time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Usually Less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Useful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 b="-5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419600" y="1981200"/>
            <a:ext cx="3505200" cy="1981200"/>
            <a:chOff x="4419600" y="1981200"/>
            <a:chExt cx="3505200" cy="1981200"/>
          </a:xfrm>
        </p:grpSpPr>
        <p:sp>
          <p:nvSpPr>
            <p:cNvPr id="3" name="TextBox 2"/>
            <p:cNvSpPr txBox="1"/>
            <p:nvPr/>
          </p:nvSpPr>
          <p:spPr>
            <a:xfrm>
              <a:off x="4419600" y="1981200"/>
              <a:ext cx="219726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Explore These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Farthest Three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6629400" y="2819400"/>
              <a:ext cx="1295400" cy="11430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269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9682" y="152400"/>
            <a:ext cx="8509518" cy="762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Class: Random Matrix Th.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Limiting Spectral Density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(in limit 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with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References: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Marčenko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Pastur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(1967)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Yao et al (2015)</a:t>
                </a:r>
              </a:p>
              <a:p>
                <a:pPr marL="0" indent="0"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Dobriban</a:t>
                </a:r>
                <a:r>
                  <a:rPr lang="en-US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(2015)</a:t>
                </a:r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9682" y="1143000"/>
                <a:ext cx="8509518" cy="5410200"/>
              </a:xfrm>
              <a:blipFill>
                <a:blip r:embed="rId2"/>
                <a:stretch>
                  <a:fillRect l="-1791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78252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40" y="1418480"/>
            <a:ext cx="7041460" cy="543952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Single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Visualize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 PCA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Blacks Are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Outliers?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343400" y="3048000"/>
            <a:ext cx="2803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 Clear Patterns?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3400" y="3512403"/>
            <a:ext cx="2743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“Larger Variation”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Dir’ns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Feel Groups</a:t>
            </a:r>
          </a:p>
        </p:txBody>
      </p:sp>
    </p:spTree>
    <p:extLst>
      <p:ext uri="{BB962C8B-B14F-4D97-AF65-F5344CB8AC3E}">
        <p14:creationId xmlns:p14="http://schemas.microsoft.com/office/powerpoint/2010/main" val="220310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40" y="1418480"/>
            <a:ext cx="7041460" cy="543952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Single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Use Outlier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Data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Dir’ns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Better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Impression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Of Outliers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 b="-5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276600" y="3805535"/>
            <a:ext cx="4668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Recall HDLSS Space Is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Very Big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43200" y="4948535"/>
                <a:ext cx="60308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∃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Many Interesting Directions Besides PCs</a:t>
                </a:r>
                <a:endParaRPr kumimoji="0" 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948535"/>
                <a:ext cx="6030818" cy="461665"/>
              </a:xfrm>
              <a:prstGeom prst="rect">
                <a:avLst/>
              </a:prstGeom>
              <a:blipFill>
                <a:blip r:embed="rId5"/>
                <a:stretch>
                  <a:fillRect l="-101" t="-9211" r="-50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33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40" y="1418480"/>
            <a:ext cx="7041460" cy="543952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Average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Get More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Grouping,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Lower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Singletons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680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764" y="1416272"/>
            <a:ext cx="7042236" cy="5441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Complete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Much More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Grouping,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Singletons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Much Lower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</p:spTree>
    <p:extLst>
      <p:ext uri="{BB962C8B-B14F-4D97-AF65-F5344CB8AC3E}">
        <p14:creationId xmlns:p14="http://schemas.microsoft.com/office/powerpoint/2010/main" val="254350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764" y="1416272"/>
            <a:ext cx="7042236" cy="5441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Complete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Explore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 PCA</a:t>
                </a: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5786735"/>
            <a:ext cx="3607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Mostly in Higher PCs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0" y="3657600"/>
            <a:ext cx="7315200" cy="2061865"/>
            <a:chOff x="381000" y="3657600"/>
            <a:chExt cx="7315200" cy="2061865"/>
          </a:xfrm>
        </p:grpSpPr>
        <p:sp>
          <p:nvSpPr>
            <p:cNvPr id="4" name="TextBox 3"/>
            <p:cNvSpPr txBox="1"/>
            <p:nvPr/>
          </p:nvSpPr>
          <p:spPr>
            <a:xfrm>
              <a:off x="381000" y="5257800"/>
              <a:ext cx="32087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Some Patterns Visible</a:t>
              </a:r>
            </a:p>
          </p:txBody>
        </p:sp>
        <p:cxnSp>
          <p:nvCxnSpPr>
            <p:cNvPr id="6" name="Straight Arrow Connector 5"/>
            <p:cNvCxnSpPr>
              <a:stCxn id="4" idx="3"/>
            </p:cNvCxnSpPr>
            <p:nvPr/>
          </p:nvCxnSpPr>
          <p:spPr>
            <a:xfrm flipV="1">
              <a:off x="3589764" y="3657600"/>
              <a:ext cx="4106436" cy="183103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728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764" y="1416272"/>
            <a:ext cx="7042236" cy="5441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Complete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Visualize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 MDs</a:t>
                </a: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8600" y="3429000"/>
            <a:ext cx="3505200" cy="1680865"/>
            <a:chOff x="228600" y="3429000"/>
            <a:chExt cx="3505200" cy="1680865"/>
          </a:xfrm>
        </p:grpSpPr>
        <p:sp>
          <p:nvSpPr>
            <p:cNvPr id="3" name="TextBox 2"/>
            <p:cNvSpPr txBox="1"/>
            <p:nvPr/>
          </p:nvSpPr>
          <p:spPr>
            <a:xfrm>
              <a:off x="228600" y="4648200"/>
              <a:ext cx="25138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Good Separation</a:t>
              </a:r>
            </a:p>
          </p:txBody>
        </p:sp>
        <p:cxnSp>
          <p:nvCxnSpPr>
            <p:cNvPr id="5" name="Straight Arrow Connector 4"/>
            <p:cNvCxnSpPr>
              <a:stCxn id="3" idx="3"/>
            </p:cNvCxnSpPr>
            <p:nvPr/>
          </p:nvCxnSpPr>
          <p:spPr>
            <a:xfrm flipV="1">
              <a:off x="2742430" y="3429000"/>
              <a:ext cx="991370" cy="145003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947311" y="4038600"/>
            <a:ext cx="1691489" cy="2743200"/>
            <a:chOff x="3947311" y="4038600"/>
            <a:chExt cx="1691489" cy="2743200"/>
          </a:xfrm>
        </p:grpSpPr>
        <p:sp>
          <p:nvSpPr>
            <p:cNvPr id="6" name="TextBox 5"/>
            <p:cNvSpPr txBox="1"/>
            <p:nvPr/>
          </p:nvSpPr>
          <p:spPr>
            <a:xfrm>
              <a:off x="3947311" y="6320135"/>
              <a:ext cx="16914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MD spread</a:t>
              </a:r>
            </a:p>
          </p:txBody>
        </p:sp>
        <p:sp>
          <p:nvSpPr>
            <p:cNvPr id="9" name="Left Brace 8"/>
            <p:cNvSpPr/>
            <p:nvPr/>
          </p:nvSpPr>
          <p:spPr>
            <a:xfrm rot="16200000">
              <a:off x="4838701" y="3771901"/>
              <a:ext cx="457200" cy="990598"/>
            </a:xfrm>
            <a:prstGeom prst="leftBrac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1" name="Straight Connector 10"/>
            <p:cNvCxnSpPr>
              <a:stCxn id="6" idx="0"/>
              <a:endCxn id="9" idx="1"/>
            </p:cNvCxnSpPr>
            <p:nvPr/>
          </p:nvCxnSpPr>
          <p:spPr>
            <a:xfrm flipV="1">
              <a:off x="4793056" y="4495800"/>
              <a:ext cx="274245" cy="1824335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647241" y="5181600"/>
            <a:ext cx="2048959" cy="1604665"/>
            <a:chOff x="5647241" y="5181600"/>
            <a:chExt cx="2048959" cy="1604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647241" y="6324600"/>
                  <a:ext cx="204895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≪  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PC spread</a:t>
                  </a: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7241" y="6324600"/>
                  <a:ext cx="2048959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297" t="-9333" r="-3561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Left Brace 11"/>
            <p:cNvSpPr/>
            <p:nvPr/>
          </p:nvSpPr>
          <p:spPr>
            <a:xfrm rot="16200000">
              <a:off x="6210301" y="4914901"/>
              <a:ext cx="457200" cy="990598"/>
            </a:xfrm>
            <a:prstGeom prst="leftBrac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19" name="Straight Connector 18"/>
            <p:cNvCxnSpPr>
              <a:stCxn id="7" idx="0"/>
              <a:endCxn id="12" idx="1"/>
            </p:cNvCxnSpPr>
            <p:nvPr/>
          </p:nvCxnSpPr>
          <p:spPr>
            <a:xfrm flipH="1" flipV="1">
              <a:off x="6438901" y="5638800"/>
              <a:ext cx="232820" cy="68580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712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40" y="1418480"/>
            <a:ext cx="7041460" cy="543952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Ward’s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Likes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Balanced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Cluster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Sizes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461D497-6323-4872-BE74-74FD69FF671E}"/>
              </a:ext>
            </a:extLst>
          </p:cNvPr>
          <p:cNvGrpSpPr/>
          <p:nvPr/>
        </p:nvGrpSpPr>
        <p:grpSpPr>
          <a:xfrm>
            <a:off x="3778708" y="4063425"/>
            <a:ext cx="4253584" cy="1651575"/>
            <a:chOff x="3778708" y="4063425"/>
            <a:chExt cx="4253584" cy="16515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8B7F784-F9F3-4BC9-88A2-1751704B37F9}"/>
                </a:ext>
              </a:extLst>
            </p:cNvPr>
            <p:cNvSpPr txBox="1"/>
            <p:nvPr/>
          </p:nvSpPr>
          <p:spPr>
            <a:xfrm>
              <a:off x="4576606" y="4063425"/>
              <a:ext cx="22813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 Sizes: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1F6A20-A1C7-40BB-9412-2D71726D8F8C}"/>
                </a:ext>
              </a:extLst>
            </p:cNvPr>
            <p:cNvSpPr txBox="1"/>
            <p:nvPr/>
          </p:nvSpPr>
          <p:spPr>
            <a:xfrm>
              <a:off x="3778708" y="5130225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B100F8-92E6-46CE-836A-5E7D42D3F046}"/>
                </a:ext>
              </a:extLst>
            </p:cNvPr>
            <p:cNvSpPr txBox="1"/>
            <p:nvPr/>
          </p:nvSpPr>
          <p:spPr>
            <a:xfrm>
              <a:off x="5075081" y="5130225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14B1B6A-AD82-45B9-BA2B-E26E6011A6A4}"/>
                </a:ext>
              </a:extLst>
            </p:cNvPr>
            <p:cNvSpPr txBox="1"/>
            <p:nvPr/>
          </p:nvSpPr>
          <p:spPr>
            <a:xfrm>
              <a:off x="6599081" y="5130225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C8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B1058C-BCE9-429E-952F-38B694257B02}"/>
                </a:ext>
              </a:extLst>
            </p:cNvPr>
            <p:cNvSpPr txBox="1"/>
            <p:nvPr/>
          </p:nvSpPr>
          <p:spPr>
            <a:xfrm>
              <a:off x="7620000" y="5130225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D357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517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40" y="1418480"/>
            <a:ext cx="7041460" cy="543952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Ward’s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Once Again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Very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Apparent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PCA???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44692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40" y="1418480"/>
            <a:ext cx="7041460" cy="543952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Ward’s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Visualize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 Mean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Differences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Great Separation,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Slightly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BetterThan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Complete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 b="-5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19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tx1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Recall Earlier </a:t>
            </a:r>
            <a:r>
              <a:rPr lang="en-US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990600"/>
                <a:ext cx="8458200" cy="54864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Used Simplex Calculation to Show: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Distance Between Cluster Means</a:t>
                </a:r>
              </a:p>
              <a:p>
                <a:pPr marL="0" indent="0" algn="ctr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have: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Cyan – Magenta: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500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500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≈12.7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Green – Red: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500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500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ra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≈11.0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990600"/>
                <a:ext cx="8458200" cy="5486400"/>
              </a:xfrm>
              <a:blipFill>
                <a:blip r:embed="rId3"/>
                <a:stretch>
                  <a:fillRect l="-1875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33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Idea:    Given data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Assign each object to a class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Of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similar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objects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Completely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data driven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I.e. assign labels to data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“Unsupervised Learning”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Contrast to Classification (Discrimination)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predetermined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given class labels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“Supervised Learning”</a:t>
                </a:r>
              </a:p>
              <a:p>
                <a:pPr eaLnBrk="1" hangingPunct="1"/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>
                <a:blip r:embed="rId3"/>
                <a:stretch>
                  <a:fillRect l="-1926" t="-1506" b="-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9165168-7D95-4629-BA36-6A4810D37C10}"/>
              </a:ext>
            </a:extLst>
          </p:cNvPr>
          <p:cNvSpPr txBox="1"/>
          <p:nvPr/>
        </p:nvSpPr>
        <p:spPr>
          <a:xfrm>
            <a:off x="6974872" y="762000"/>
            <a:ext cx="1178528" cy="830997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Text: </a:t>
            </a:r>
          </a:p>
          <a:p>
            <a:pPr algn="ctr"/>
            <a:r>
              <a:rPr lang="en-US" sz="2400" dirty="0" err="1">
                <a:solidFill>
                  <a:srgbClr val="7030A0"/>
                </a:solidFill>
              </a:rPr>
              <a:t>Chp</a:t>
            </a:r>
            <a:r>
              <a:rPr lang="en-US" sz="2400" dirty="0">
                <a:solidFill>
                  <a:srgbClr val="7030A0"/>
                </a:solidFill>
              </a:rPr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357081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540" y="1418480"/>
            <a:ext cx="7041460" cy="543952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Higher Dimensions,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=500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=30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(0,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Euclidean Dist.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Ward’s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Linkage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Visualize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 Mean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Differences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4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E20A6F1F-5B7E-4ABA-9127-9235D19D41F3}"/>
              </a:ext>
            </a:extLst>
          </p:cNvPr>
          <p:cNvGrpSpPr/>
          <p:nvPr/>
        </p:nvGrpSpPr>
        <p:grpSpPr>
          <a:xfrm>
            <a:off x="3199165" y="2743198"/>
            <a:ext cx="915635" cy="750334"/>
            <a:chOff x="3199165" y="2743198"/>
            <a:chExt cx="915635" cy="750334"/>
          </a:xfrm>
        </p:grpSpPr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id="{53BF8797-F9FF-4D31-9AD7-E01B817FF53E}"/>
                </a:ext>
              </a:extLst>
            </p:cNvPr>
            <p:cNvSpPr/>
            <p:nvPr/>
          </p:nvSpPr>
          <p:spPr>
            <a:xfrm rot="16200000">
              <a:off x="3428999" y="2514599"/>
              <a:ext cx="381001" cy="838200"/>
            </a:xfrm>
            <a:prstGeom prst="leftBrac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8583F32-612F-4465-8AF8-A193B014A187}"/>
                    </a:ext>
                  </a:extLst>
                </p:cNvPr>
                <p:cNvSpPr txBox="1"/>
                <p:nvPr/>
              </p:nvSpPr>
              <p:spPr>
                <a:xfrm>
                  <a:off x="3199165" y="3124200"/>
                  <a:ext cx="9156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≈12.7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8583F32-612F-4465-8AF8-A193B014A1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9165" y="3124200"/>
                  <a:ext cx="91563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8B70FFA-84AB-4AA5-A52E-3540CF3398F4}"/>
              </a:ext>
            </a:extLst>
          </p:cNvPr>
          <p:cNvGrpSpPr/>
          <p:nvPr/>
        </p:nvGrpSpPr>
        <p:grpSpPr>
          <a:xfrm>
            <a:off x="4648200" y="3897866"/>
            <a:ext cx="915635" cy="750334"/>
            <a:chOff x="3199165" y="2743198"/>
            <a:chExt cx="998752" cy="750334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E6AF4CAD-355F-4781-904B-62779C653CE4}"/>
                </a:ext>
              </a:extLst>
            </p:cNvPr>
            <p:cNvSpPr/>
            <p:nvPr/>
          </p:nvSpPr>
          <p:spPr>
            <a:xfrm rot="16200000">
              <a:off x="3428999" y="2514599"/>
              <a:ext cx="381001" cy="838200"/>
            </a:xfrm>
            <a:prstGeom prst="leftBrac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5DC0694-4338-43FD-A03D-616EB7FF222C}"/>
                    </a:ext>
                  </a:extLst>
                </p:cNvPr>
                <p:cNvSpPr txBox="1"/>
                <p:nvPr/>
              </p:nvSpPr>
              <p:spPr>
                <a:xfrm>
                  <a:off x="3199165" y="3124200"/>
                  <a:ext cx="9987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≈11.</m:t>
                        </m:r>
                        <m:r>
                          <a:rPr kumimoji="0" lang="en-US" sz="1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5DC0694-4338-43FD-A03D-616EB7FF22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9165" y="3124200"/>
                  <a:ext cx="99875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6823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Hierarchical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Linkage Observations:</a:t>
                </a:r>
              </a:p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Single Linkage</a:t>
                </a:r>
              </a:p>
              <a:p>
                <a:pPr lvl="1" eaLnBrk="1" hangingPunct="1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Visually Sensible in Low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lvl="1" eaLnBrk="1" hangingPunct="1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Peels Off Singleton’s in High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Average Linkage</a:t>
                </a:r>
              </a:p>
              <a:p>
                <a:pPr lvl="1" eaLnBrk="1" hangingPunct="1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Generally In Between</a:t>
                </a:r>
              </a:p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Ward’s Linkage</a:t>
                </a:r>
              </a:p>
              <a:p>
                <a:pPr lvl="1" eaLnBrk="1" hangingPunct="1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Likes Balanced Cluster Sizes</a:t>
                </a:r>
              </a:p>
              <a:p>
                <a:pPr lvl="1" eaLnBrk="1" hangingPunct="1"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Often Useful in High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buNone/>
                </a:pPr>
                <a:r>
                  <a:rPr lang="en-US" b="1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Every Dog Has His Day</a:t>
                </a: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762000"/>
                <a:ext cx="8458200" cy="5715000"/>
              </a:xfrm>
              <a:blipFill>
                <a:blip r:embed="rId3"/>
                <a:stretch>
                  <a:fillRect l="-1875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038600" y="3752671"/>
            <a:ext cx="4876800" cy="1200329"/>
            <a:chOff x="4038600" y="3752671"/>
            <a:chExt cx="4876800" cy="1200329"/>
          </a:xfrm>
        </p:grpSpPr>
        <p:sp>
          <p:nvSpPr>
            <p:cNvPr id="2" name="TextBox 1"/>
            <p:cNvSpPr txBox="1"/>
            <p:nvPr/>
          </p:nvSpPr>
          <p:spPr>
            <a:xfrm>
              <a:off x="6246080" y="3752671"/>
              <a:ext cx="266932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Complete Linkage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Is Close, But Not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Quite as Good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4038600" y="4343400"/>
              <a:ext cx="2209800" cy="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354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8392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None/>
            </a:pPr>
            <a:r>
              <a:rPr lang="en-US" dirty="0">
                <a:effectLst/>
              </a:rPr>
              <a:t>Erin Ishikawa: </a:t>
            </a:r>
          </a:p>
          <a:p>
            <a:pPr eaLnBrk="1" hangingPunct="1">
              <a:buNone/>
            </a:pPr>
            <a:endParaRPr lang="en-US" dirty="0">
              <a:effectLst/>
            </a:endParaRPr>
          </a:p>
          <a:p>
            <a:pPr algn="ctr" eaLnBrk="1" hangingPunct="1">
              <a:buNone/>
            </a:pPr>
            <a:r>
              <a:rPr lang="en-US" dirty="0">
                <a:effectLst/>
              </a:rPr>
              <a:t>A Survey on the Hierarchical Nuclear Norm</a:t>
            </a:r>
          </a:p>
          <a:p>
            <a:pPr eaLnBrk="1" hangingPunct="1">
              <a:buNone/>
            </a:pPr>
            <a:endParaRPr lang="en-US" dirty="0">
              <a:solidFill>
                <a:srgbClr val="008000"/>
              </a:solidFill>
            </a:endParaRPr>
          </a:p>
          <a:p>
            <a:pPr eaLnBrk="1" hangingPunct="1">
              <a:buNone/>
            </a:pPr>
            <a:endParaRPr lang="en-US" dirty="0"/>
          </a:p>
          <a:p>
            <a:pPr eaLnBrk="1" hangingPunct="1"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Next Class:     </a:t>
            </a:r>
            <a:r>
              <a:rPr lang="en-US" dirty="0" err="1"/>
              <a:t>Srujay</a:t>
            </a:r>
            <a:r>
              <a:rPr lang="en-US" dirty="0"/>
              <a:t> </a:t>
            </a:r>
            <a:r>
              <a:rPr lang="en-US" dirty="0" err="1"/>
              <a:t>Patelu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552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Clustering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Important References:</a:t>
            </a:r>
          </a:p>
          <a:p>
            <a:pPr eaLnBrk="1" hangingPunct="1"/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MacQueen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(1967)</a:t>
            </a:r>
          </a:p>
          <a:p>
            <a:pPr eaLnBrk="1" hangingPunct="1"/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Hartigan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(1975)</a:t>
            </a:r>
          </a:p>
          <a:p>
            <a:pPr eaLnBrk="1" hangingPunct="1"/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Gersho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and Gray (1992)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Kaufman and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Rousseeuw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(2005)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See Also:    Wikipedia</a:t>
            </a:r>
          </a:p>
        </p:txBody>
      </p:sp>
    </p:spTree>
    <p:extLst>
      <p:ext uri="{BB962C8B-B14F-4D97-AF65-F5344CB8AC3E}">
        <p14:creationId xmlns:p14="http://schemas.microsoft.com/office/powerpoint/2010/main" val="425737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Main Idea:   for data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Partition indices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=1,⋯,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	among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classes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Where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Index sets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Partition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⋯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Represent clusters by “class means”</a:t>
                </a:r>
              </a:p>
              <a:p>
                <a:pPr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i.e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#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box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(within class means)   </a:t>
                </a:r>
              </a:p>
              <a:p>
                <a:pPr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0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>
                <a:blip r:embed="rId3"/>
                <a:stretch>
                  <a:fillRect l="-1926" t="-1390" r="-3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200400" y="3131403"/>
            <a:ext cx="4965283" cy="983397"/>
            <a:chOff x="3200400" y="3131403"/>
            <a:chExt cx="4965283" cy="983397"/>
          </a:xfrm>
        </p:grpSpPr>
        <p:sp>
          <p:nvSpPr>
            <p:cNvPr id="2" name="TextBox 1"/>
            <p:cNvSpPr txBox="1"/>
            <p:nvPr/>
          </p:nvSpPr>
          <p:spPr>
            <a:xfrm>
              <a:off x="5943600" y="3131403"/>
              <a:ext cx="22220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Each goes into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exactly 1 class</a:t>
              </a:r>
            </a:p>
          </p:txBody>
        </p:sp>
        <p:cxnSp>
          <p:nvCxnSpPr>
            <p:cNvPr id="4" name="Straight Arrow Connector 3"/>
            <p:cNvCxnSpPr>
              <a:stCxn id="2" idx="1"/>
            </p:cNvCxnSpPr>
            <p:nvPr/>
          </p:nvCxnSpPr>
          <p:spPr>
            <a:xfrm flipH="1">
              <a:off x="3200400" y="3546902"/>
              <a:ext cx="2743200" cy="567898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994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Given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index sets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Measure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how well clustered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using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Within Class Sum of Squares</a:t>
                </a:r>
              </a:p>
              <a:p>
                <a:pPr algn="ctr" eaLnBrk="1" hangingPunct="1">
                  <a:buFontTx/>
                  <a:buNone/>
                </a:pPr>
                <a:endParaRPr lang="en-US" i="1" dirty="0">
                  <a:solidFill>
                    <a:schemeClr val="bg2"/>
                  </a:solidFill>
                  <a:latin typeface="Cambria Math" panose="02040503050406030204" pitchFamily="18" charset="0"/>
                  <a:cs typeface="Arial" charset="0"/>
                </a:endParaRP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𝐾</m:t>
                          </m:r>
                        </m:sup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1" i="1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1" i="1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cs typeface="Arial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buFontTx/>
                  <a:buNone/>
                </a:pPr>
                <a:endParaRPr lang="en-US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endParaRPr lang="en-US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buFontTx/>
                  <a:buNone/>
                </a:pPr>
                <a:endParaRPr lang="en-US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07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>
                <a:blip r:embed="rId3"/>
                <a:stretch>
                  <a:fillRect l="-1926" t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4" cstate="print"/>
          <a:srcRect l="9999" t="8234" r="51673" b="52934"/>
          <a:stretch/>
        </p:blipFill>
        <p:spPr bwMode="auto">
          <a:xfrm>
            <a:off x="3276600" y="4710414"/>
            <a:ext cx="2743200" cy="214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701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12.1, 12.2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 12.2,  13.2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Common Variation: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Put on scale of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proportions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(i.e. in  [0,1])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By dividing “within class SS” 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by “overall SS”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Gives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Cluster Index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1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1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1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1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>
                <a:blip r:embed="rId3"/>
                <a:stretch>
                  <a:fillRect l="-192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286000" y="1066333"/>
            <a:ext cx="6629400" cy="4115267"/>
            <a:chOff x="2286000" y="1066333"/>
            <a:chExt cx="6629400" cy="4115267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 l="9999" t="8234" r="10908" b="52934"/>
            <a:stretch>
              <a:fillRect/>
            </a:stretch>
          </p:blipFill>
          <p:spPr bwMode="auto">
            <a:xfrm>
              <a:off x="2286000" y="1066333"/>
              <a:ext cx="6629400" cy="2515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" name="Straight Arrow Connector 2"/>
            <p:cNvCxnSpPr/>
            <p:nvPr/>
          </p:nvCxnSpPr>
          <p:spPr>
            <a:xfrm flipV="1">
              <a:off x="5181600" y="3048000"/>
              <a:ext cx="1828800" cy="21336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4267200" y="2514600"/>
              <a:ext cx="457200" cy="17526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3733800" y="3200400"/>
              <a:ext cx="533400" cy="1066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142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Notes on Cluster Index:</a:t>
                </a: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800" b="1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800" b="1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800" b="1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800" b="1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cs typeface="Arial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𝐶𝐼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when all data at cluster means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𝐶𝐼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small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are tight clusters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(within SS contains little variation)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𝐶𝐼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big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gives poor clustering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(within SS contains most of variation)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𝐶𝐼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when all cluster means are same</a:t>
                </a:r>
              </a:p>
              <a:p>
                <a:pPr marL="0" indent="0" eaLnBrk="1" hangingPunct="1"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>
                <a:blip r:embed="rId3"/>
                <a:stretch>
                  <a:fillRect l="-1926" t="-1506" r="-1556" b="-5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11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Clustering Goal: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Given data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Choose classes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To minimize</a:t>
                </a: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1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1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1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1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cs typeface="Arial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1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175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Varying Standard Deviation</a:t>
            </a:r>
          </a:p>
        </p:txBody>
      </p:sp>
    </p:spTree>
    <p:extLst>
      <p:ext uri="{BB962C8B-B14F-4D97-AF65-F5344CB8AC3E}">
        <p14:creationId xmlns:p14="http://schemas.microsoft.com/office/powerpoint/2010/main" val="2063483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931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053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743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462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423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809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Last Class: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&amp; Strong Inconsistency: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Covariance Model, Paul (2007)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Eigenvalues: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Denote  1</a:t>
                </a:r>
                <a:r>
                  <a:rPr lang="en-US" baseline="30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Eigenvector: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How Good are Empirical Versions,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 Estimates?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𝒖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15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  <a:blipFill>
                <a:blip r:embed="rId3"/>
                <a:stretch>
                  <a:fillRect l="-1926" b="-5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082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41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581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11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896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3281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Varying Standard Deviation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Varying Mean</a:t>
            </a:r>
          </a:p>
        </p:txBody>
      </p:sp>
    </p:spTree>
    <p:extLst>
      <p:ext uri="{BB962C8B-B14F-4D97-AF65-F5344CB8AC3E}">
        <p14:creationId xmlns:p14="http://schemas.microsoft.com/office/powerpoint/2010/main" val="32099174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42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0699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52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5110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62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5914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72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7838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83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936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53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(big enough spike):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𝐴𝑛𝑔𝑙𝑒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𝒖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→0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 Inconsistency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(spike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big enough):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𝐴𝑛𝑔𝑙𝑒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𝒖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90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253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4768850"/>
              </a:xfrm>
              <a:blipFill>
                <a:blip r:embed="rId3"/>
                <a:stretch>
                  <a:fillRect l="-1926" r="-1407" b="-11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7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0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3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4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5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6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7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8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9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0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1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2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3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4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5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6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Last Class: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</a:t>
            </a:r>
          </a:p>
        </p:txBody>
      </p:sp>
    </p:spTree>
    <p:extLst>
      <p:ext uri="{BB962C8B-B14F-4D97-AF65-F5344CB8AC3E}">
        <p14:creationId xmlns:p14="http://schemas.microsoft.com/office/powerpoint/2010/main" val="24067419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93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3089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03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4732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13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1629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24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9441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34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9164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44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1411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54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7461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Varying Standard Deviation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Varying Mean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Varying Proportion</a:t>
            </a:r>
          </a:p>
        </p:txBody>
      </p:sp>
    </p:spTree>
    <p:extLst>
      <p:ext uri="{BB962C8B-B14F-4D97-AF65-F5344CB8AC3E}">
        <p14:creationId xmlns:p14="http://schemas.microsoft.com/office/powerpoint/2010/main" val="12087034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8377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85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668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066800"/>
                <a:ext cx="8229600" cy="51816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Intuition:       Random Noise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(Recall on Scale of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Variance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Pops Out of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Pure Noise Sphere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Contained in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Pure Noise Sphere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And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Random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Directions are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Orthogonal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066800"/>
                <a:ext cx="8229600" cy="5181600"/>
              </a:xfrm>
              <a:blipFill>
                <a:blip r:embed="rId3"/>
                <a:stretch>
                  <a:fillRect l="-192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Last Class: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</a:t>
            </a:r>
          </a:p>
        </p:txBody>
      </p:sp>
    </p:spTree>
    <p:extLst>
      <p:ext uri="{BB962C8B-B14F-4D97-AF65-F5344CB8AC3E}">
        <p14:creationId xmlns:p14="http://schemas.microsoft.com/office/powerpoint/2010/main" val="8009298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95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011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05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4589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16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8618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26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7174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36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8513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46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2153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57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7074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67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5451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87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6971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98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810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Another Interesting Objection: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Should not Study Angles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PCA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Because PC Scores (i.e. projections)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Scores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𝒖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Can Show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(Random!)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2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Last Class: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180019" y="1061874"/>
            <a:ext cx="1954381" cy="2598340"/>
            <a:chOff x="7180019" y="1061874"/>
            <a:chExt cx="1954381" cy="2598340"/>
          </a:xfrm>
        </p:grpSpPr>
        <p:pic>
          <p:nvPicPr>
            <p:cNvPr id="538768" name="Picture 144" descr="Dan  She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5" r="19805" b="12978"/>
            <a:stretch/>
          </p:blipFill>
          <p:spPr bwMode="auto">
            <a:xfrm>
              <a:off x="7315200" y="1061874"/>
              <a:ext cx="1742401" cy="2138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180019" y="3290882"/>
              <a:ext cx="1954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Due to Dan Shen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84678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08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0929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18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BE162F-D705-CC24-2EAF-215B45964BF5}"/>
              </a:ext>
            </a:extLst>
          </p:cNvPr>
          <p:cNvSpPr txBox="1"/>
          <p:nvPr/>
        </p:nvSpPr>
        <p:spPr>
          <a:xfrm>
            <a:off x="2235474" y="4667071"/>
            <a:ext cx="2565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Important Point:</a:t>
            </a:r>
          </a:p>
          <a:p>
            <a:r>
              <a:rPr lang="en-US" sz="2400" dirty="0">
                <a:solidFill>
                  <a:schemeClr val="bg2"/>
                </a:solidFill>
              </a:rPr>
              <a:t>K-Means Dislikes</a:t>
            </a:r>
          </a:p>
          <a:p>
            <a:r>
              <a:rPr lang="en-US" sz="2400" dirty="0">
                <a:solidFill>
                  <a:schemeClr val="bg2"/>
                </a:solidFill>
              </a:rPr>
              <a:t>Small Clusters</a:t>
            </a:r>
          </a:p>
        </p:txBody>
      </p:sp>
    </p:spTree>
    <p:extLst>
      <p:ext uri="{BB962C8B-B14F-4D97-AF65-F5344CB8AC3E}">
        <p14:creationId xmlns:p14="http://schemas.microsoft.com/office/powerpoint/2010/main" val="286920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Over changing Classes (moving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b’dry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15984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39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525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49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917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59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3959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69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6200" y="2590800"/>
            <a:ext cx="2209800" cy="1200329"/>
            <a:chOff x="76200" y="2590800"/>
            <a:chExt cx="2209800" cy="1200329"/>
          </a:xfrm>
        </p:grpSpPr>
        <p:sp>
          <p:nvSpPr>
            <p:cNvPr id="2" name="TextBox 1"/>
            <p:cNvSpPr txBox="1"/>
            <p:nvPr/>
          </p:nvSpPr>
          <p:spPr>
            <a:xfrm>
              <a:off x="76200" y="2590800"/>
              <a:ext cx="144142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C. Index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for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Clustering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Greens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&amp;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Blues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1517620" y="2590800"/>
              <a:ext cx="768380" cy="600164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275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80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3067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90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9037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00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PC Scores (i.e. projections)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how can PCA find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Useful Signals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Data?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Key is “Proportional Errors”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Axes have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Inconsistent Scales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But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Relationships are Still Useful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r="-1527" b="-2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Last Class: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</a:t>
            </a:r>
          </a:p>
        </p:txBody>
      </p:sp>
    </p:spTree>
    <p:extLst>
      <p:ext uri="{BB962C8B-B14F-4D97-AF65-F5344CB8AC3E}">
        <p14:creationId xmlns:p14="http://schemas.microsoft.com/office/powerpoint/2010/main" val="10023938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1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5434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2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831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3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353500" y="4086225"/>
            <a:ext cx="3776996" cy="2681169"/>
            <a:chOff x="5353500" y="4086225"/>
            <a:chExt cx="3776996" cy="2681169"/>
          </a:xfrm>
        </p:grpSpPr>
        <p:sp>
          <p:nvSpPr>
            <p:cNvPr id="2" name="TextBox 1"/>
            <p:cNvSpPr txBox="1"/>
            <p:nvPr/>
          </p:nvSpPr>
          <p:spPr>
            <a:xfrm>
              <a:off x="5353500" y="5936397"/>
              <a:ext cx="3776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Curve Shows CI for Many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Reasonable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Clusterings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4" name="Straight Arrow Connector 3"/>
            <p:cNvCxnSpPr>
              <a:stCxn id="2" idx="0"/>
            </p:cNvCxnSpPr>
            <p:nvPr/>
          </p:nvCxnSpPr>
          <p:spPr>
            <a:xfrm flipH="1" flipV="1">
              <a:off x="6019802" y="4086225"/>
              <a:ext cx="1222196" cy="185017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7DA1B6-6849-3DFE-8549-B6F41970E7C8}"/>
              </a:ext>
            </a:extLst>
          </p:cNvPr>
          <p:cNvGrpSpPr/>
          <p:nvPr/>
        </p:nvGrpSpPr>
        <p:grpSpPr>
          <a:xfrm>
            <a:off x="1143000" y="4800600"/>
            <a:ext cx="3733800" cy="1828800"/>
            <a:chOff x="1143000" y="4800600"/>
            <a:chExt cx="3733800" cy="18288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1FAAE38-9F1A-C1A9-8B79-C0FC176A75FE}"/>
                </a:ext>
              </a:extLst>
            </p:cNvPr>
            <p:cNvSpPr txBox="1"/>
            <p:nvPr/>
          </p:nvSpPr>
          <p:spPr>
            <a:xfrm>
              <a:off x="1143000" y="6167735"/>
              <a:ext cx="35926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Separated Local Minima!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DF4BA53-03C3-E0BC-B585-591C641ADF16}"/>
                </a:ext>
              </a:extLst>
            </p:cNvPr>
            <p:cNvCxnSpPr>
              <a:stCxn id="3" idx="0"/>
            </p:cNvCxnSpPr>
            <p:nvPr/>
          </p:nvCxnSpPr>
          <p:spPr>
            <a:xfrm flipV="1">
              <a:off x="2939325" y="4800600"/>
              <a:ext cx="870675" cy="1367135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8A57CD8-515F-DF9A-BABC-9D21768E60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71800" y="4800600"/>
              <a:ext cx="1905000" cy="1367135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838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Study CI, using simple 1-d examples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Over changing Classes (moving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b’dry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Multi-modal data 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interesting effects</a:t>
                </a: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Multiple local minima in CI  (large number)</a:t>
                </a: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Maybe disconnected</a:t>
                </a: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Optimization  (over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  can be tricky…</a:t>
                </a:r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(even in 1 dimension,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𝐾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=2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17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>
                <a:blip r:embed="rId3"/>
                <a:stretch>
                  <a:fillRect l="-1926" b="-6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00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4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B0AD1B-DC8B-6254-1DA2-F6F3ABA04A6A}"/>
              </a:ext>
            </a:extLst>
          </p:cNvPr>
          <p:cNvSpPr txBox="1"/>
          <p:nvPr/>
        </p:nvSpPr>
        <p:spPr>
          <a:xfrm>
            <a:off x="5562600" y="4198203"/>
            <a:ext cx="2683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Shows Even More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</a:rPr>
              <a:t>Local Minima</a:t>
            </a:r>
          </a:p>
        </p:txBody>
      </p:sp>
    </p:spTree>
    <p:extLst>
      <p:ext uri="{BB962C8B-B14F-4D97-AF65-F5344CB8AC3E}">
        <p14:creationId xmlns:p14="http://schemas.microsoft.com/office/powerpoint/2010/main" val="402595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Study CI, using simple 1-d examples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Over changing Classes (moving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b’dry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Multi-modal data 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interesting effects</a:t>
                </a: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Can have 4 (or more) local mins</a:t>
                </a:r>
              </a:p>
              <a:p>
                <a:pPr lvl="1" eaLnBrk="1" hangingPunct="1">
                  <a:lnSpc>
                    <a:spcPct val="150000"/>
                  </a:lnSpc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(even in 1 dimension,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𝐾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=2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35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52513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6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77CC58-ACA6-EC6A-3DA1-28C93928DDF4}"/>
              </a:ext>
            </a:extLst>
          </p:cNvPr>
          <p:cNvSpPr txBox="1"/>
          <p:nvPr/>
        </p:nvSpPr>
        <p:spPr>
          <a:xfrm>
            <a:off x="4759193" y="4419600"/>
            <a:ext cx="24036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Shows True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Minimum May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Be Hard To Find</a:t>
            </a:r>
          </a:p>
        </p:txBody>
      </p:sp>
    </p:spTree>
    <p:extLst>
      <p:ext uri="{BB962C8B-B14F-4D97-AF65-F5344CB8AC3E}">
        <p14:creationId xmlns:p14="http://schemas.microsoft.com/office/powerpoint/2010/main" val="9930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2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Study CI, using simple 1-d examples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Over changing Classes (moving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b’dry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Multi-modal data 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interesting effects</a:t>
                </a: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Local mins can be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hard to find</a:t>
                </a:r>
              </a:p>
              <a:p>
                <a:pPr lvl="1" eaLnBrk="1" hangingPunct="1">
                  <a:lnSpc>
                    <a:spcPct val="15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i.e. iterative procedures can “get stuck”</a:t>
                </a:r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(even in 1 dimension,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𝐾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=2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37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219200"/>
                <a:ext cx="8229600" cy="5257800"/>
              </a:xfr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477000" y="5782270"/>
            <a:ext cx="2604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Common, But Slippery,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Approach: Many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Random Restarts</a:t>
            </a:r>
          </a:p>
        </p:txBody>
      </p:sp>
    </p:spTree>
    <p:extLst>
      <p:ext uri="{BB962C8B-B14F-4D97-AF65-F5344CB8AC3E}">
        <p14:creationId xmlns:p14="http://schemas.microsoft.com/office/powerpoint/2010/main" val="149096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Effect of a single </a:t>
            </a:r>
            <a:r>
              <a:rPr lang="en-US" i="1">
                <a:solidFill>
                  <a:schemeClr val="bg2"/>
                </a:solidFill>
                <a:latin typeface="Arial" charset="0"/>
                <a:cs typeface="Arial" charset="0"/>
              </a:rPr>
              <a:t>outlier</a:t>
            </a: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43169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39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657600" y="4800600"/>
            <a:ext cx="1467068" cy="1332131"/>
            <a:chOff x="3657600" y="4800600"/>
            <a:chExt cx="1467068" cy="1332131"/>
          </a:xfrm>
        </p:grpSpPr>
        <p:sp>
          <p:nvSpPr>
            <p:cNvPr id="2" name="TextBox 1"/>
            <p:cNvSpPr txBox="1"/>
            <p:nvPr/>
          </p:nvSpPr>
          <p:spPr>
            <a:xfrm>
              <a:off x="3657600" y="5486400"/>
              <a:ext cx="14670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Minimum CI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Splits in Half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4419600" y="4800600"/>
              <a:ext cx="0" cy="6858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956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4582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Numbers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On Axes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Are Wrong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But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Relationships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Are Right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Last Class: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</a:t>
            </a:r>
          </a:p>
        </p:txBody>
      </p:sp>
    </p:spTree>
    <p:extLst>
      <p:ext uri="{BB962C8B-B14F-4D97-AF65-F5344CB8AC3E}">
        <p14:creationId xmlns:p14="http://schemas.microsoft.com/office/powerpoint/2010/main" val="106833443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0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343400" y="2971800"/>
            <a:ext cx="3505200" cy="2971800"/>
            <a:chOff x="4343400" y="2971800"/>
            <a:chExt cx="3505200" cy="2971800"/>
          </a:xfrm>
        </p:grpSpPr>
        <p:sp>
          <p:nvSpPr>
            <p:cNvPr id="2" name="TextBox 1"/>
            <p:cNvSpPr txBox="1"/>
            <p:nvPr/>
          </p:nvSpPr>
          <p:spPr>
            <a:xfrm>
              <a:off x="5814069" y="5112603"/>
              <a:ext cx="20345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Already Have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Local Minima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4343400" y="4495800"/>
              <a:ext cx="1600200" cy="7620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5943600" y="2971800"/>
              <a:ext cx="152400" cy="22860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5310EF4-85B6-6BF3-DC96-9DB17E383641}"/>
              </a:ext>
            </a:extLst>
          </p:cNvPr>
          <p:cNvSpPr txBox="1"/>
          <p:nvPr/>
        </p:nvSpPr>
        <p:spPr>
          <a:xfrm>
            <a:off x="7043916" y="2057400"/>
            <a:ext cx="12618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Move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</a:rPr>
              <a:t>Outlier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</a:rPr>
              <a:t>Farther </a:t>
            </a:r>
          </a:p>
          <a:p>
            <a:pPr algn="ctr"/>
            <a:r>
              <a:rPr lang="en-US" sz="2400" dirty="0">
                <a:solidFill>
                  <a:srgbClr val="00B050"/>
                </a:solidFill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66627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1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01882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2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266412" y="2353270"/>
            <a:ext cx="1210588" cy="1609130"/>
            <a:chOff x="5266412" y="2353270"/>
            <a:chExt cx="1210588" cy="1609130"/>
          </a:xfrm>
        </p:grpSpPr>
        <p:sp>
          <p:nvSpPr>
            <p:cNvPr id="2" name="TextBox 1"/>
            <p:cNvSpPr txBox="1"/>
            <p:nvPr/>
          </p:nvSpPr>
          <p:spPr>
            <a:xfrm>
              <a:off x="5266412" y="2353270"/>
              <a:ext cx="12105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Global CI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Minimum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Now Here</a:t>
              </a:r>
            </a:p>
          </p:txBody>
        </p:sp>
        <p:cxnSp>
          <p:nvCxnSpPr>
            <p:cNvPr id="5" name="Straight Arrow Connector 4"/>
            <p:cNvCxnSpPr>
              <a:stCxn id="2" idx="2"/>
            </p:cNvCxnSpPr>
            <p:nvPr/>
          </p:nvCxnSpPr>
          <p:spPr>
            <a:xfrm flipH="1">
              <a:off x="5486400" y="3276600"/>
              <a:ext cx="385306" cy="6858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026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3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06253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4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7610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5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29722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6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09355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7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03224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8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86466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9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5726668"/>
            <a:ext cx="4647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Single Outlier Can Make CI Arbitrarily Small</a:t>
            </a:r>
          </a:p>
        </p:txBody>
      </p:sp>
    </p:spTree>
    <p:extLst>
      <p:ext uri="{BB962C8B-B14F-4D97-AF65-F5344CB8AC3E}">
        <p14:creationId xmlns:p14="http://schemas.microsoft.com/office/powerpoint/2010/main" val="410004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Last Class: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Research?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3810000" cy="5181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Development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Of Methods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Mathematical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Assessment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…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solidFill>
                  <a:schemeClr val="bg2"/>
                </a:solidFill>
                <a:latin typeface="Arial" charset="0"/>
                <a:cs typeface="Arial" charset="0"/>
              </a:rPr>
              <a:t>(thanks to: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>
                <a:solidFill>
                  <a:schemeClr val="bg2"/>
                </a:solidFill>
                <a:latin typeface="Arial" charset="0"/>
                <a:cs typeface="Arial" charset="0"/>
              </a:rPr>
              <a:t>defiant.corban.edu/</a:t>
            </a:r>
            <a:r>
              <a:rPr lang="en-US" sz="1200" dirty="0" err="1">
                <a:solidFill>
                  <a:schemeClr val="bg2"/>
                </a:solidFill>
                <a:latin typeface="Arial" charset="0"/>
                <a:cs typeface="Arial" charset="0"/>
              </a:rPr>
              <a:t>gtipton</a:t>
            </a:r>
            <a:r>
              <a:rPr lang="en-US" sz="1200" dirty="0">
                <a:solidFill>
                  <a:schemeClr val="bg2"/>
                </a:solidFill>
                <a:latin typeface="Arial" charset="0"/>
                <a:cs typeface="Arial" charset="0"/>
              </a:rPr>
              <a:t>/net-fun/iceberg.html)</a:t>
            </a:r>
          </a:p>
        </p:txBody>
      </p:sp>
      <p:pic>
        <p:nvPicPr>
          <p:cNvPr id="52228" name="Picture 3" descr="iceber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50975"/>
            <a:ext cx="3956050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229" name="Straight Arrow Connector 5"/>
          <p:cNvCxnSpPr>
            <a:cxnSpLocks noChangeShapeType="1"/>
          </p:cNvCxnSpPr>
          <p:nvPr/>
        </p:nvCxnSpPr>
        <p:spPr bwMode="auto">
          <a:xfrm>
            <a:off x="3200400" y="1905000"/>
            <a:ext cx="3581400" cy="4572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0" name="Straight Arrow Connector 6"/>
          <p:cNvCxnSpPr>
            <a:cxnSpLocks noChangeShapeType="1"/>
          </p:cNvCxnSpPr>
          <p:nvPr/>
        </p:nvCxnSpPr>
        <p:spPr bwMode="auto">
          <a:xfrm flipV="1">
            <a:off x="3124200" y="2514600"/>
            <a:ext cx="3124200" cy="10668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28851074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Effect of a single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outlier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?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Can create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local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minimum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Can also yield a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global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minimum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This gives a one point class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Can make CI arbitrarily small</a:t>
            </a:r>
          </a:p>
          <a:p>
            <a:pPr lvl="1" algn="ctr"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(really a “good clustering”???)</a:t>
            </a:r>
          </a:p>
          <a:p>
            <a:pPr lvl="1" eaLnBrk="1" hangingPunct="1">
              <a:lnSpc>
                <a:spcPct val="150000"/>
              </a:lnSpc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56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699" t="2931" r="19699" b="24504"/>
          <a:stretch/>
        </p:blipFill>
        <p:spPr>
          <a:xfrm>
            <a:off x="4267125" y="1584928"/>
            <a:ext cx="4876875" cy="451107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81000" y="4191000"/>
            <a:ext cx="5105400" cy="461665"/>
            <a:chOff x="381000" y="4191000"/>
            <a:chExt cx="510540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381000" y="4191000"/>
              <a:ext cx="2679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Long Thin Cluster</a:t>
              </a:r>
            </a:p>
          </p:txBody>
        </p:sp>
        <p:cxnSp>
          <p:nvCxnSpPr>
            <p:cNvPr id="5" name="Straight Arrow Connector 4"/>
            <p:cNvCxnSpPr>
              <a:stCxn id="3" idx="3"/>
            </p:cNvCxnSpPr>
            <p:nvPr/>
          </p:nvCxnSpPr>
          <p:spPr>
            <a:xfrm flipV="1">
              <a:off x="3060773" y="4419600"/>
              <a:ext cx="2425627" cy="223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81000" y="4948535"/>
            <a:ext cx="6934200" cy="461665"/>
            <a:chOff x="381000" y="4948535"/>
            <a:chExt cx="6934200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381000" y="4948535"/>
              <a:ext cx="31822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Close Round Clusters</a:t>
              </a:r>
            </a:p>
          </p:txBody>
        </p:sp>
        <p:cxnSp>
          <p:nvCxnSpPr>
            <p:cNvPr id="10" name="Straight Arrow Connector 9"/>
            <p:cNvCxnSpPr>
              <a:stCxn id="6" idx="3"/>
            </p:cNvCxnSpPr>
            <p:nvPr/>
          </p:nvCxnSpPr>
          <p:spPr>
            <a:xfrm flipV="1">
              <a:off x="3563281" y="4948535"/>
              <a:ext cx="3751919" cy="23083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81000" y="3124200"/>
            <a:ext cx="7924800" cy="3052465"/>
            <a:chOff x="381000" y="3124200"/>
            <a:chExt cx="7924800" cy="3052465"/>
          </a:xfrm>
        </p:grpSpPr>
        <p:sp>
          <p:nvSpPr>
            <p:cNvPr id="7" name="TextBox 6"/>
            <p:cNvSpPr txBox="1"/>
            <p:nvPr/>
          </p:nvSpPr>
          <p:spPr>
            <a:xfrm>
              <a:off x="381000" y="5715000"/>
              <a:ext cx="33345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Outliers or Clusters???</a:t>
              </a:r>
            </a:p>
          </p:txBody>
        </p:sp>
        <p:cxnSp>
          <p:nvCxnSpPr>
            <p:cNvPr id="13" name="Straight Arrow Connector 12"/>
            <p:cNvCxnSpPr>
              <a:stCxn id="7" idx="3"/>
            </p:cNvCxnSpPr>
            <p:nvPr/>
          </p:nvCxnSpPr>
          <p:spPr>
            <a:xfrm flipV="1">
              <a:off x="3715567" y="3124200"/>
              <a:ext cx="4590233" cy="282163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390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852" t="4892" r="9095" b="8814"/>
          <a:stretch/>
        </p:blipFill>
        <p:spPr>
          <a:xfrm>
            <a:off x="1219200" y="1493452"/>
            <a:ext cx="6522646" cy="53645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1759803"/>
                <a:ext cx="220445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Groups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All Small Ones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759803"/>
                <a:ext cx="2204450" cy="830997"/>
              </a:xfrm>
              <a:prstGeom prst="rect">
                <a:avLst/>
              </a:prstGeom>
              <a:blipFill>
                <a:blip r:embed="rId4"/>
                <a:stretch>
                  <a:fillRect l="-4144" t="-5147" r="-3315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15750" y="2521803"/>
                <a:ext cx="194200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=3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Splits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Round Ones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750" y="2521803"/>
                <a:ext cx="1942006" cy="830997"/>
              </a:xfrm>
              <a:prstGeom prst="rect">
                <a:avLst/>
              </a:prstGeom>
              <a:blipFill>
                <a:blip r:embed="rId5"/>
                <a:stretch>
                  <a:fillRect l="-5031" t="-5147" r="-4088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86600" y="5105400"/>
                <a:ext cx="208582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=5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Splits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Outliers, Not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Round Ones?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5105400"/>
                <a:ext cx="2085827" cy="1200329"/>
              </a:xfrm>
              <a:prstGeom prst="rect">
                <a:avLst/>
              </a:prstGeom>
              <a:blipFill>
                <a:blip r:embed="rId6"/>
                <a:stretch>
                  <a:fillRect l="-4678" t="-3571" r="-3509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4267200"/>
                <a:ext cx="193193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=4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Splits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Long Cluster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267200"/>
                <a:ext cx="1931939" cy="830997"/>
              </a:xfrm>
              <a:prstGeom prst="rect">
                <a:avLst/>
              </a:prstGeom>
              <a:blipFill>
                <a:blip r:embed="rId7"/>
                <a:stretch>
                  <a:fillRect l="-4732" t="-5147" r="-4101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514600" y="3834825"/>
            <a:ext cx="4900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K-Means Can Be Slippery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05400" y="4648200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Local Minimum?</a:t>
            </a:r>
          </a:p>
        </p:txBody>
      </p:sp>
    </p:spTree>
    <p:extLst>
      <p:ext uri="{BB962C8B-B14F-4D97-AF65-F5344CB8AC3E}">
        <p14:creationId xmlns:p14="http://schemas.microsoft.com/office/powerpoint/2010/main" val="88917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3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4582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2-d Toy Example, More Careful Look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852" t="4892" r="9095" b="8814"/>
          <a:stretch/>
        </p:blipFill>
        <p:spPr>
          <a:xfrm>
            <a:off x="1219200" y="1493452"/>
            <a:ext cx="6522646" cy="53645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53000" y="4415135"/>
                <a:ext cx="26420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=5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𝐶𝐼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=0.063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415135"/>
                <a:ext cx="2642070" cy="461665"/>
              </a:xfrm>
              <a:prstGeom prst="rect">
                <a:avLst/>
              </a:prstGeom>
              <a:blipFill>
                <a:blip r:embed="rId4"/>
                <a:stretch>
                  <a:fillRect l="-693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4267200"/>
                <a:ext cx="26420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=4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 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𝐶𝐼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=0.091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267200"/>
                <a:ext cx="2642070" cy="461665"/>
              </a:xfrm>
              <a:prstGeom prst="rect">
                <a:avLst/>
              </a:prstGeom>
              <a:blipFill>
                <a:blip r:embed="rId5"/>
                <a:stretch>
                  <a:fillRect l="-693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514600" y="3758625"/>
            <a:ext cx="4900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K-Means Can Be Slippery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1F05DF-993F-4FBD-B534-D29815F86823}"/>
                  </a:ext>
                </a:extLst>
              </p:cNvPr>
              <p:cNvSpPr txBox="1"/>
              <p:nvPr/>
            </p:nvSpPr>
            <p:spPr>
              <a:xfrm>
                <a:off x="152400" y="5105400"/>
                <a:ext cx="302153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=4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  Separated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>
                    <a:solidFill>
                      <a:srgbClr val="000000"/>
                    </a:solidFill>
                  </a:rPr>
                  <a:t>Out Pair: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𝐶𝐼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=0.161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1F05DF-993F-4FBD-B534-D29815F86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105400"/>
                <a:ext cx="3021533" cy="830997"/>
              </a:xfrm>
              <a:prstGeom prst="rect">
                <a:avLst/>
              </a:prstGeom>
              <a:blipFill>
                <a:blip r:embed="rId6"/>
                <a:stretch>
                  <a:fillRect l="-3024" t="-5147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571034-F511-4FB1-8C79-176DD51A0470}"/>
                  </a:ext>
                </a:extLst>
              </p:cNvPr>
              <p:cNvSpPr txBox="1"/>
              <p:nvPr/>
            </p:nvSpPr>
            <p:spPr>
              <a:xfrm>
                <a:off x="4953000" y="5177135"/>
                <a:ext cx="287085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=5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  Split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Spheres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𝐶𝐼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=0.059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571034-F511-4FB1-8C79-176DD51A0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5177135"/>
                <a:ext cx="2870851" cy="830997"/>
              </a:xfrm>
              <a:prstGeom prst="rect">
                <a:avLst/>
              </a:prstGeom>
              <a:blipFill>
                <a:blip r:embed="rId7"/>
                <a:stretch>
                  <a:fillRect l="-3404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4D636051-A615-4AB1-84B0-4089067A87CB}"/>
              </a:ext>
            </a:extLst>
          </p:cNvPr>
          <p:cNvGrpSpPr/>
          <p:nvPr/>
        </p:nvGrpSpPr>
        <p:grpSpPr>
          <a:xfrm>
            <a:off x="2286000" y="2743200"/>
            <a:ext cx="2219221" cy="1600200"/>
            <a:chOff x="2286000" y="2743200"/>
            <a:chExt cx="2219221" cy="16002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F4162E4-F0C7-47B9-9BE4-D051CF760AC8}"/>
                </a:ext>
              </a:extLst>
            </p:cNvPr>
            <p:cNvSpPr txBox="1"/>
            <p:nvPr/>
          </p:nvSpPr>
          <p:spPr>
            <a:xfrm>
              <a:off x="2743200" y="2743200"/>
              <a:ext cx="1762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So Global </a:t>
              </a:r>
              <a:r>
                <a:rPr lang="en-US" dirty="0" err="1">
                  <a:solidFill>
                    <a:srgbClr val="FF0000"/>
                  </a:solidFill>
                </a:rPr>
                <a:t>Min’r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6BA7683-5F77-416F-BC1E-F78380A6BDCD}"/>
                </a:ext>
              </a:extLst>
            </p:cNvPr>
            <p:cNvCxnSpPr>
              <a:stCxn id="5" idx="2"/>
            </p:cNvCxnSpPr>
            <p:nvPr/>
          </p:nvCxnSpPr>
          <p:spPr>
            <a:xfrm flipH="1">
              <a:off x="2286000" y="3112532"/>
              <a:ext cx="1338211" cy="123086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B33C9E5-8482-4026-8BF8-D7EEA0840162}"/>
              </a:ext>
            </a:extLst>
          </p:cNvPr>
          <p:cNvGrpSpPr/>
          <p:nvPr/>
        </p:nvGrpSpPr>
        <p:grpSpPr>
          <a:xfrm>
            <a:off x="5897195" y="2743200"/>
            <a:ext cx="1646605" cy="1752600"/>
            <a:chOff x="5897195" y="2743200"/>
            <a:chExt cx="1646605" cy="175260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3050E27-314A-4EB7-912D-0D1FAA3DE673}"/>
                </a:ext>
              </a:extLst>
            </p:cNvPr>
            <p:cNvSpPr txBox="1"/>
            <p:nvPr/>
          </p:nvSpPr>
          <p:spPr>
            <a:xfrm>
              <a:off x="5897195" y="2743200"/>
              <a:ext cx="1646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So Local </a:t>
              </a:r>
              <a:r>
                <a:rPr lang="en-US" dirty="0" err="1">
                  <a:solidFill>
                    <a:srgbClr val="FF0000"/>
                  </a:solidFill>
                </a:rPr>
                <a:t>Min’r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E6D0AAC-F540-4110-94AF-8D2786BA3BD5}"/>
                </a:ext>
              </a:extLst>
            </p:cNvPr>
            <p:cNvCxnSpPr>
              <a:cxnSpLocks/>
            </p:cNvCxnSpPr>
            <p:nvPr/>
          </p:nvCxnSpPr>
          <p:spPr>
            <a:xfrm>
              <a:off x="6705600" y="3200400"/>
              <a:ext cx="381000" cy="1295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FE692BB-37F7-5232-31A4-80F851DD0D00}"/>
              </a:ext>
            </a:extLst>
          </p:cNvPr>
          <p:cNvSpPr txBox="1"/>
          <p:nvPr/>
        </p:nvSpPr>
        <p:spPr>
          <a:xfrm>
            <a:off x="1080682" y="1625025"/>
            <a:ext cx="6844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Recommendation:  Visual Validation!</a:t>
            </a:r>
          </a:p>
        </p:txBody>
      </p:sp>
    </p:spTree>
    <p:extLst>
      <p:ext uri="{BB962C8B-B14F-4D97-AF65-F5344CB8AC3E}">
        <p14:creationId xmlns:p14="http://schemas.microsoft.com/office/powerpoint/2010/main" val="354537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2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Another Application of CI (Cluster Index)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 err="1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Cabanski</a:t>
            </a: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et al (2010)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Idea:   Use CI in bioinformatics to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“measure </a:t>
            </a:r>
            <a:r>
              <a:rPr lang="en-US" altLang="ko-KR" sz="3600" i="1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quality</a:t>
            </a: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of data preprocessing”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endParaRPr lang="en-US" altLang="ko-KR" sz="3600" dirty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Philosophy:  Clusters Are Scientific Goal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So Want to </a:t>
            </a:r>
            <a:r>
              <a:rPr lang="en-US" altLang="ko-KR" sz="3600" u="sng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Accentuate</a:t>
            </a: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 Them</a:t>
            </a:r>
          </a:p>
        </p:txBody>
      </p:sp>
    </p:spTree>
    <p:extLst>
      <p:ext uri="{BB962C8B-B14F-4D97-AF65-F5344CB8AC3E}">
        <p14:creationId xmlns:p14="http://schemas.microsoft.com/office/powerpoint/2010/main" val="408140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9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838200" y="3156466"/>
            <a:ext cx="1031543" cy="50113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45457" y="3124200"/>
            <a:ext cx="1031543" cy="50113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96688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Toy Examples  (2-d):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ko-KR" sz="3600" dirty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Which are “More Clustered?”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0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38200" y="3156466"/>
            <a:ext cx="1031543" cy="50113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6746" r="51869" b="52060"/>
          <a:stretch/>
        </p:blipFill>
        <p:spPr bwMode="auto">
          <a:xfrm>
            <a:off x="4654296" y="2514600"/>
            <a:ext cx="448970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445457" y="3124200"/>
            <a:ext cx="1031543" cy="50113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9451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SWISS = 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Standardized Within class Sum of Squares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𝑆𝑊𝐼𝑆𝑆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800" b="1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800" b="1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800" b="1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altLang="ko-KR" sz="28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l="-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352800" y="2743200"/>
            <a:ext cx="3962400" cy="1524000"/>
            <a:chOff x="3352800" y="2743200"/>
            <a:chExt cx="3962400" cy="15240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352800" y="2743200"/>
              <a:ext cx="31242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5181600" y="2743200"/>
              <a:ext cx="762000" cy="13716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181600" y="2743200"/>
              <a:ext cx="2133600" cy="15240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304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SWISS = 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Standardized Within class Sum of Squares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𝑆𝑊𝐼𝑆𝑆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800" b="1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800" b="1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800" b="1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altLang="ko-KR" sz="28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l="-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562600" y="2743200"/>
            <a:ext cx="3124200" cy="1524000"/>
            <a:chOff x="3352800" y="2743200"/>
            <a:chExt cx="3124200" cy="15240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352800" y="2743200"/>
              <a:ext cx="31242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4267200" y="2743200"/>
              <a:ext cx="914400" cy="15240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181600" y="2743200"/>
              <a:ext cx="762000" cy="12954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6418847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tx1"/>
            </a:gs>
            <a:gs pos="100000">
              <a:schemeClr val="accent6">
                <a:lumMod val="7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SWISS Score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sz="3600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SWISS = 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altLang="ko-KR" dirty="0">
                    <a:solidFill>
                      <a:srgbClr val="000000"/>
                    </a:solidFill>
                    <a:latin typeface="Arial" charset="0"/>
                    <a:ea typeface="Gulim" pitchFamily="34" charset="-127"/>
                    <a:cs typeface="Arial" charset="0"/>
                  </a:rPr>
                  <a:t>Standardized Within class Sum of Squares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𝑆𝑊𝐼𝑆𝑆</m:t>
                      </m:r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𝐶𝐼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𝐾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800" b="1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sz="2800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800" b="1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Arial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/>
                                                  <a:cs typeface="Arial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28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800" b="1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altLang="ko-KR" sz="2800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rgbClr val="000000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ko-KR" dirty="0">
                  <a:solidFill>
                    <a:schemeClr val="bg2"/>
                  </a:solidFill>
                  <a:latin typeface="Arial" charset="0"/>
                  <a:ea typeface="Gulim" pitchFamily="34" charset="-127"/>
                  <a:cs typeface="Arial" charset="0"/>
                </a:endParaRPr>
              </a:p>
            </p:txBody>
          </p:sp>
        </mc:Choice>
        <mc:Fallback xmlns="">
          <p:sp>
            <p:nvSpPr>
              <p:cNvPr id="151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029200"/>
              </a:xfrm>
              <a:blipFill>
                <a:blip r:embed="rId3"/>
                <a:stretch>
                  <a:fillRect l="-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838200" y="2743200"/>
            <a:ext cx="4648200" cy="2209800"/>
            <a:chOff x="3352800" y="2743200"/>
            <a:chExt cx="4648200" cy="22098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352800" y="2743200"/>
              <a:ext cx="2362200" cy="0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724400" y="2743200"/>
              <a:ext cx="3276600" cy="2209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3176282"/>
      </p:ext>
    </p:extLst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21662</TotalTime>
  <Words>3249</Words>
  <Application>Microsoft Office PowerPoint</Application>
  <PresentationFormat>On-screen Show (4:3)</PresentationFormat>
  <Paragraphs>1057</Paragraphs>
  <Slides>162</Slides>
  <Notes>156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162</vt:i4>
      </vt:variant>
    </vt:vector>
  </HeadingPairs>
  <TitlesOfParts>
    <vt:vector size="170" baseType="lpstr">
      <vt:lpstr>Arial</vt:lpstr>
      <vt:lpstr>Cambria Math</vt:lpstr>
      <vt:lpstr>Times New Roman</vt:lpstr>
      <vt:lpstr>Wingdings</vt:lpstr>
      <vt:lpstr>2_Default Design</vt:lpstr>
      <vt:lpstr>12_Default Design</vt:lpstr>
      <vt:lpstr>Default Design</vt:lpstr>
      <vt:lpstr>1_Default Design</vt:lpstr>
      <vt:lpstr>Statistics – O. R. 881 Object Oriented Data Analysis</vt:lpstr>
      <vt:lpstr>Current Sections in Textbook</vt:lpstr>
      <vt:lpstr>Last Class: HDLSS Math. Stat. </vt:lpstr>
      <vt:lpstr>Last Class: HDLSS Math. Stat. </vt:lpstr>
      <vt:lpstr>Last Class: HDLSS Math. Stat.</vt:lpstr>
      <vt:lpstr>Last Class: HDLSS Math. Stat.</vt:lpstr>
      <vt:lpstr>Last Class: HDLSS Math. Stat.</vt:lpstr>
      <vt:lpstr>Last Class: HDLSS Math. Stat.</vt:lpstr>
      <vt:lpstr>Last Class: HDLSS Research?</vt:lpstr>
      <vt:lpstr>Last Class: Random Matrix Th.</vt:lpstr>
      <vt:lpstr>Last Class: Random Matrix Th.</vt:lpstr>
      <vt:lpstr>Last Class: Random Matrix Th.</vt:lpstr>
      <vt:lpstr>Last Class: Random Matrix Th.</vt:lpstr>
      <vt:lpstr>Last Class: Random Matrix Th.</vt:lpstr>
      <vt:lpstr>Last Class: Random Matrix Th.</vt:lpstr>
      <vt:lpstr>Clustering</vt:lpstr>
      <vt:lpstr>Clustering</vt:lpstr>
      <vt:lpstr>K-means Clustering</vt:lpstr>
      <vt:lpstr>K-means Clustering</vt:lpstr>
      <vt:lpstr>K-means Clustering</vt:lpstr>
      <vt:lpstr>K-means Clustering</vt:lpstr>
      <vt:lpstr>K-means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K-Means Clustering</vt:lpstr>
      <vt:lpstr>K-Means Clustering</vt:lpstr>
      <vt:lpstr>K-Means Clustering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SWISS Score</vt:lpstr>
      <vt:lpstr>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Recall Earlier HDLSS Analysis</vt:lpstr>
      <vt:lpstr>Hierarchical Clustering</vt:lpstr>
      <vt:lpstr>Hierarchical Clustering</vt:lpstr>
      <vt:lpstr>Participant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J. S. (Steve)</cp:lastModifiedBy>
  <cp:revision>458</cp:revision>
  <dcterms:created xsi:type="dcterms:W3CDTF">2001-06-08T01:38:43Z</dcterms:created>
  <dcterms:modified xsi:type="dcterms:W3CDTF">2025-11-06T00:19:20Z</dcterms:modified>
</cp:coreProperties>
</file>