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9" r:id="rId2"/>
    <p:sldMasterId id="2147483734" r:id="rId3"/>
  </p:sldMasterIdLst>
  <p:notesMasterIdLst>
    <p:notesMasterId r:id="rId76"/>
  </p:notesMasterIdLst>
  <p:sldIdLst>
    <p:sldId id="262" r:id="rId4"/>
    <p:sldId id="714" r:id="rId5"/>
    <p:sldId id="4165" r:id="rId6"/>
    <p:sldId id="4171" r:id="rId7"/>
    <p:sldId id="4056" r:id="rId8"/>
    <p:sldId id="477" r:id="rId9"/>
    <p:sldId id="281" r:id="rId10"/>
    <p:sldId id="424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741" r:id="rId20"/>
    <p:sldId id="742" r:id="rId21"/>
    <p:sldId id="743" r:id="rId22"/>
    <p:sldId id="744" r:id="rId23"/>
    <p:sldId id="295" r:id="rId24"/>
    <p:sldId id="684" r:id="rId25"/>
    <p:sldId id="685" r:id="rId26"/>
    <p:sldId id="686" r:id="rId27"/>
    <p:sldId id="4243" r:id="rId28"/>
    <p:sldId id="689" r:id="rId29"/>
    <p:sldId id="690" r:id="rId30"/>
    <p:sldId id="691" r:id="rId31"/>
    <p:sldId id="692" r:id="rId32"/>
    <p:sldId id="693" r:id="rId33"/>
    <p:sldId id="694" r:id="rId34"/>
    <p:sldId id="695" r:id="rId35"/>
    <p:sldId id="696" r:id="rId36"/>
    <p:sldId id="697" r:id="rId37"/>
    <p:sldId id="698" r:id="rId38"/>
    <p:sldId id="699" r:id="rId39"/>
    <p:sldId id="701" r:id="rId40"/>
    <p:sldId id="702" r:id="rId41"/>
    <p:sldId id="703" r:id="rId42"/>
    <p:sldId id="704" r:id="rId43"/>
    <p:sldId id="705" r:id="rId44"/>
    <p:sldId id="706" r:id="rId45"/>
    <p:sldId id="707" r:id="rId46"/>
    <p:sldId id="708" r:id="rId47"/>
    <p:sldId id="709" r:id="rId48"/>
    <p:sldId id="710" r:id="rId49"/>
    <p:sldId id="711" r:id="rId50"/>
    <p:sldId id="712" r:id="rId51"/>
    <p:sldId id="713" r:id="rId52"/>
    <p:sldId id="4249" r:id="rId53"/>
    <p:sldId id="715" r:id="rId54"/>
    <p:sldId id="716" r:id="rId55"/>
    <p:sldId id="745" r:id="rId56"/>
    <p:sldId id="746" r:id="rId57"/>
    <p:sldId id="748" r:id="rId58"/>
    <p:sldId id="747" r:id="rId59"/>
    <p:sldId id="749" r:id="rId60"/>
    <p:sldId id="750" r:id="rId61"/>
    <p:sldId id="751" r:id="rId62"/>
    <p:sldId id="752" r:id="rId63"/>
    <p:sldId id="753" r:id="rId64"/>
    <p:sldId id="754" r:id="rId65"/>
    <p:sldId id="755" r:id="rId66"/>
    <p:sldId id="756" r:id="rId67"/>
    <p:sldId id="4246" r:id="rId68"/>
    <p:sldId id="4254" r:id="rId69"/>
    <p:sldId id="4247" r:id="rId70"/>
    <p:sldId id="3577" r:id="rId71"/>
    <p:sldId id="3578" r:id="rId72"/>
    <p:sldId id="3997" r:id="rId73"/>
    <p:sldId id="3590" r:id="rId74"/>
    <p:sldId id="4245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C800"/>
    <a:srgbClr val="0000FF"/>
    <a:srgbClr val="00FF00"/>
    <a:srgbClr val="DA71FF"/>
    <a:srgbClr val="99FF99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on, J. S. (Steve)" userId="20014ff9-dcaa-4cdc-a7d0-cff06143b4f6" providerId="ADAL" clId="{BB8C755F-3CD8-4A60-BBF8-DEA0FA5D49AC}"/>
    <pc:docChg chg="undo custSel addSld delSld modSld delMainMaster">
      <pc:chgData name="Marron, J. S. (Steve)" userId="20014ff9-dcaa-4cdc-a7d0-cff06143b4f6" providerId="ADAL" clId="{BB8C755F-3CD8-4A60-BBF8-DEA0FA5D49AC}" dt="2025-11-05T23:50:00.082" v="31" actId="2696"/>
      <pc:docMkLst>
        <pc:docMk/>
      </pc:docMkLst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807216101" sldId="277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203103060" sldId="278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962339140" sldId="279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716808141" sldId="280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685172723" sldId="281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599446924" sldId="282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354190779" sldId="283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463541669" sldId="284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992471272" sldId="474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018540121" sldId="475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287061830" sldId="476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247197996" sldId="477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632822992" sldId="478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20658685" sldId="479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425344086" sldId="480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317094456" sldId="481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918355602" sldId="482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610538062" sldId="483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276188681" sldId="484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994353851" sldId="485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790024535" sldId="486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482032503" sldId="487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907055991" sldId="488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741498994" sldId="489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918666184" sldId="490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552694916" sldId="491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543509519" sldId="492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637284872" sldId="493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617126843" sldId="494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808044443" sldId="560"/>
        </pc:sldMkLst>
      </pc:sldChg>
      <pc:sldChg chg="del">
        <pc:chgData name="Marron, J. S. (Steve)" userId="20014ff9-dcaa-4cdc-a7d0-cff06143b4f6" providerId="ADAL" clId="{BB8C755F-3CD8-4A60-BBF8-DEA0FA5D49AC}" dt="2025-11-05T23:17:18.797" v="29" actId="2696"/>
        <pc:sldMkLst>
          <pc:docMk/>
          <pc:sldMk cId="2228851074" sldId="1828"/>
        </pc:sldMkLst>
      </pc:sldChg>
      <pc:sldChg chg="del">
        <pc:chgData name="Marron, J. S. (Steve)" userId="20014ff9-dcaa-4cdc-a7d0-cff06143b4f6" providerId="ADAL" clId="{BB8C755F-3CD8-4A60-BBF8-DEA0FA5D49AC}" dt="2025-11-05T23:17:18.797" v="29" actId="2696"/>
        <pc:sldMkLst>
          <pc:docMk/>
          <pc:sldMk cId="1184753161" sldId="3397"/>
        </pc:sldMkLst>
      </pc:sldChg>
      <pc:sldChg chg="del">
        <pc:chgData name="Marron, J. S. (Steve)" userId="20014ff9-dcaa-4cdc-a7d0-cff06143b4f6" providerId="ADAL" clId="{BB8C755F-3CD8-4A60-BBF8-DEA0FA5D49AC}" dt="2025-11-05T23:17:18.797" v="29" actId="2696"/>
        <pc:sldMkLst>
          <pc:docMk/>
          <pc:sldMk cId="2490720107" sldId="3399"/>
        </pc:sldMkLst>
      </pc:sldChg>
      <pc:sldChg chg="del">
        <pc:chgData name="Marron, J. S. (Steve)" userId="20014ff9-dcaa-4cdc-a7d0-cff06143b4f6" providerId="ADAL" clId="{BB8C755F-3CD8-4A60-BBF8-DEA0FA5D49AC}" dt="2025-11-05T23:17:18.797" v="29" actId="2696"/>
        <pc:sldMkLst>
          <pc:docMk/>
          <pc:sldMk cId="619163256" sldId="3400"/>
        </pc:sldMkLst>
      </pc:sldChg>
      <pc:sldChg chg="del">
        <pc:chgData name="Marron, J. S. (Steve)" userId="20014ff9-dcaa-4cdc-a7d0-cff06143b4f6" providerId="ADAL" clId="{BB8C755F-3CD8-4A60-BBF8-DEA0FA5D49AC}" dt="2025-11-05T23:17:18.797" v="29" actId="2696"/>
        <pc:sldMkLst>
          <pc:docMk/>
          <pc:sldMk cId="1955782520" sldId="3412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97235376" sldId="3798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887496899" sldId="3799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269443175" sldId="3800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673182027" sldId="3801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594900740" sldId="3802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223402853" sldId="3803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457763986" sldId="3804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864536935" sldId="3805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831743620" sldId="3806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1835192903" sldId="3807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978515594" sldId="3808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10875667" sldId="3809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33195001" sldId="3810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4245158534" sldId="3811"/>
        </pc:sldMkLst>
      </pc:sldChg>
      <pc:sldChg chg="del">
        <pc:chgData name="Marron, J. S. (Steve)" userId="20014ff9-dcaa-4cdc-a7d0-cff06143b4f6" providerId="ADAL" clId="{BB8C755F-3CD8-4A60-BBF8-DEA0FA5D49AC}" dt="2025-11-05T23:15:05.017" v="3" actId="47"/>
        <pc:sldMkLst>
          <pc:docMk/>
          <pc:sldMk cId="320505523" sldId="3860"/>
        </pc:sldMkLst>
      </pc:sldChg>
      <pc:sldChg chg="del">
        <pc:chgData name="Marron, J. S. (Steve)" userId="20014ff9-dcaa-4cdc-a7d0-cff06143b4f6" providerId="ADAL" clId="{BB8C755F-3CD8-4A60-BBF8-DEA0FA5D49AC}" dt="2025-11-05T23:17:18.797" v="29" actId="2696"/>
        <pc:sldMkLst>
          <pc:docMk/>
          <pc:sldMk cId="1111712575" sldId="3946"/>
        </pc:sldMkLst>
      </pc:sldChg>
      <pc:sldChg chg="del">
        <pc:chgData name="Marron, J. S. (Steve)" userId="20014ff9-dcaa-4cdc-a7d0-cff06143b4f6" providerId="ADAL" clId="{BB8C755F-3CD8-4A60-BBF8-DEA0FA5D49AC}" dt="2025-11-05T23:17:18.797" v="29" actId="2696"/>
        <pc:sldMkLst>
          <pc:docMk/>
          <pc:sldMk cId="2673997672" sldId="3947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4038974469" sldId="3996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4081409356" sldId="4038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398966886" sldId="4039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303494512" sldId="4040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3843048396" sldId="4041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964188477" sldId="4042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103176282" sldId="4043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1305996940" sldId="4044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323801265" sldId="4045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431059576" sldId="4046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1948881316" sldId="4047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465873190" sldId="4048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354000982" sldId="4049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3931181495" sldId="4050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063420129" sldId="4051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3898147898" sldId="4052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778396899" sldId="4053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1298659756" sldId="4054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194505294" sldId="4055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3474149052" sldId="4057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843392595" sldId="4240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969330172" sldId="4241"/>
        </pc:sldMkLst>
      </pc:sldChg>
      <pc:sldChg chg="del">
        <pc:chgData name="Marron, J. S. (Steve)" userId="20014ff9-dcaa-4cdc-a7d0-cff06143b4f6" providerId="ADAL" clId="{BB8C755F-3CD8-4A60-BBF8-DEA0FA5D49AC}" dt="2025-11-05T23:50:00.082" v="31" actId="2696"/>
        <pc:sldMkLst>
          <pc:docMk/>
          <pc:sldMk cId="2168237242" sldId="4242"/>
        </pc:sldMkLst>
      </pc:sldChg>
      <pc:sldChg chg="del">
        <pc:chgData name="Marron, J. S. (Steve)" userId="20014ff9-dcaa-4cdc-a7d0-cff06143b4f6" providerId="ADAL" clId="{BB8C755F-3CD8-4A60-BBF8-DEA0FA5D49AC}" dt="2025-11-05T23:18:34.400" v="30" actId="2696"/>
        <pc:sldMkLst>
          <pc:docMk/>
          <pc:sldMk cId="2796089260" sldId="4244"/>
        </pc:sldMkLst>
      </pc:sldChg>
      <pc:sldChg chg="modSp add mod">
        <pc:chgData name="Marron, J. S. (Steve)" userId="20014ff9-dcaa-4cdc-a7d0-cff06143b4f6" providerId="ADAL" clId="{BB8C755F-3CD8-4A60-BBF8-DEA0FA5D49AC}" dt="2025-11-05T23:16:39.922" v="28"/>
        <pc:sldMkLst>
          <pc:docMk/>
          <pc:sldMk cId="2076252444" sldId="4245"/>
        </pc:sldMkLst>
        <pc:spChg chg="mod">
          <ac:chgData name="Marron, J. S. (Steve)" userId="20014ff9-dcaa-4cdc-a7d0-cff06143b4f6" providerId="ADAL" clId="{BB8C755F-3CD8-4A60-BBF8-DEA0FA5D49AC}" dt="2025-11-05T23:16:39.922" v="28"/>
          <ac:spMkLst>
            <pc:docMk/>
            <pc:sldMk cId="2076252444" sldId="4245"/>
            <ac:spMk id="7171" creationId="{00000000-0000-0000-0000-000000000000}"/>
          </ac:spMkLst>
        </pc:spChg>
      </pc:sldChg>
      <pc:sldChg chg="add del modTransition setBg">
        <pc:chgData name="Marron, J. S. (Steve)" userId="20014ff9-dcaa-4cdc-a7d0-cff06143b4f6" providerId="ADAL" clId="{BB8C755F-3CD8-4A60-BBF8-DEA0FA5D49AC}" dt="2025-11-05T23:15:00.094" v="1"/>
        <pc:sldMkLst>
          <pc:docMk/>
          <pc:sldMk cId="2523205100" sldId="4245"/>
        </pc:sldMkLst>
      </pc:sldChg>
      <pc:sldMasterChg chg="del delSldLayout">
        <pc:chgData name="Marron, J. S. (Steve)" userId="20014ff9-dcaa-4cdc-a7d0-cff06143b4f6" providerId="ADAL" clId="{BB8C755F-3CD8-4A60-BBF8-DEA0FA5D49AC}" dt="2025-11-05T23:17:18.797" v="29" actId="2696"/>
        <pc:sldMasterMkLst>
          <pc:docMk/>
          <pc:sldMasterMk cId="3065487747" sldId="2147483734"/>
        </pc:sldMasterMkLst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4122231271" sldId="2147483735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936792893" sldId="2147483736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1873269923" sldId="2147483737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3136899801" sldId="2147483738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865258963" sldId="2147483739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2775246510" sldId="2147483740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3924211034" sldId="2147483741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4201000013" sldId="2147483742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2732655542" sldId="2147483743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3359270363" sldId="2147483744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3065487747" sldId="2147483734"/>
            <pc:sldLayoutMk cId="975681418" sldId="2147483745"/>
          </pc:sldLayoutMkLst>
        </pc:sldLayoutChg>
      </pc:sldMasterChg>
      <pc:sldMasterChg chg="del delSldLayout">
        <pc:chgData name="Marron, J. S. (Steve)" userId="20014ff9-dcaa-4cdc-a7d0-cff06143b4f6" providerId="ADAL" clId="{BB8C755F-3CD8-4A60-BBF8-DEA0FA5D49AC}" dt="2025-11-05T23:17:18.797" v="29" actId="2696"/>
        <pc:sldMasterMkLst>
          <pc:docMk/>
          <pc:sldMasterMk cId="982869248" sldId="2147483746"/>
        </pc:sldMasterMkLst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217218984" sldId="2147483747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234008434" sldId="2147483748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2667493207" sldId="2147483749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3864576121" sldId="2147483750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3453521835" sldId="2147483751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589293636" sldId="2147483752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282603795" sldId="2147483753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3836796565" sldId="2147483754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2824539886" sldId="2147483755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822265779" sldId="2147483756"/>
          </pc:sldLayoutMkLst>
        </pc:sldLayoutChg>
        <pc:sldLayoutChg chg="del">
          <pc:chgData name="Marron, J. S. (Steve)" userId="20014ff9-dcaa-4cdc-a7d0-cff06143b4f6" providerId="ADAL" clId="{BB8C755F-3CD8-4A60-BBF8-DEA0FA5D49AC}" dt="2025-11-05T23:17:18.797" v="29" actId="2696"/>
          <pc:sldLayoutMkLst>
            <pc:docMk/>
            <pc:sldMasterMk cId="982869248" sldId="2147483746"/>
            <pc:sldLayoutMk cId="521852278" sldId="21474837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DDD64-6C2E-48C4-9BEE-D1DB14796AF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89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B7449-5F0E-4E0A-AE58-802A8745854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64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35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95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093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97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22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459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09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54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641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2C37-98D1-48E4-A741-B1DB85C4886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234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26CB7-7F77-4583-BEA9-9373D6B8DD8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091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E570A-8DAF-4C6D-A84E-4EFF7486472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948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888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073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1664E-F885-438C-B1AD-7CD9C03CF46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680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BC563-019E-4E48-8E35-1FCCE98EBB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426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1BF6E-6298-4931-951F-18D88AC8BD8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656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687A-746C-42D1-8166-77D73747538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35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9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55930-FFE4-4C71-831A-A233FEFB4E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61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23CEF-E768-4970-B38A-A3CAE57EF3F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398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1C656-8FE0-4F8E-BB9A-4CA7FFED0F9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484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999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330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675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5490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4874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840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37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BFD5B-F26D-4907-8AD3-CE64F3CC88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10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F1F1E-E661-4956-9EB8-1F2C7BB904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552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89B21-CE4A-4C03-B4C6-7B2216E472D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197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643DE-C293-4822-9874-F3FAF13CB3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20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26F7-4B46-4DCE-87AF-3411721387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3753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DD387-24A5-4724-B53A-0B15865931A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6036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0E49AC-DAA1-43D1-A918-D352B072D29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6466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0D575-EAD8-4592-A34B-5A48AEEF81B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727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0D575-EAD8-4592-A34B-5A48AEEF81B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2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B10F1-3CE5-4C3C-A118-505E3C6BE79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5744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022C3-3763-4526-9548-3500C5AE7E0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67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78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7295F-AA33-4F96-9C2C-AECBC98BCC6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8797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DBA58-F7D6-4BF5-9E01-9E052CA527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4526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824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7455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144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5645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3006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9757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0103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19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553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8738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6843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1158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1400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735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5315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7248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DBA58-F7D6-4BF5-9E01-9E052CA527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180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84AF1-8CF0-4B74-87DC-0BFD004B3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538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4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963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077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8F542-7E9F-4472-9FB2-81276354D1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323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93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5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9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2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50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1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4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7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00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62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70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7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39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3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75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92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24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43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86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08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1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8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20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46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1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Genomic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6231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 (2000)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= 1161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Zoomed to “relevant”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753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dirty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6114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from Before</a:t>
            </a:r>
          </a:p>
        </p:txBody>
      </p:sp>
    </p:spTree>
    <p:extLst>
      <p:ext uri="{BB962C8B-B14F-4D97-AF65-F5344CB8AC3E}">
        <p14:creationId xmlns:p14="http://schemas.microsoft.com/office/powerpoint/2010/main" val="15441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Separation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644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34133" y="6019800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 to Larger Sample Sizes</a:t>
            </a:r>
          </a:p>
        </p:txBody>
      </p:sp>
    </p:spTree>
    <p:extLst>
      <p:ext uri="{BB962C8B-B14F-4D97-AF65-F5344CB8AC3E}">
        <p14:creationId xmlns:p14="http://schemas.microsoft.com/office/powerpoint/2010/main" val="18988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3913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cannot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indicate clustering</a:t>
            </a:r>
            <a:endParaRPr lang="en-US" altLang="ko-KR" sz="3600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different</a:t>
            </a:r>
          </a:p>
        </p:txBody>
      </p:sp>
    </p:spTree>
    <p:extLst>
      <p:ext uri="{BB962C8B-B14F-4D97-AF65-F5344CB8AC3E}">
        <p14:creationId xmlns:p14="http://schemas.microsoft.com/office/powerpoint/2010/main" val="23995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  <a:endParaRPr lang="en-US" altLang="ko-KR" sz="3600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72262" y="3124200"/>
            <a:ext cx="5843138" cy="1376065"/>
            <a:chOff x="3072262" y="3124200"/>
            <a:chExt cx="5843138" cy="1376065"/>
          </a:xfrm>
        </p:grpSpPr>
        <p:sp>
          <p:nvSpPr>
            <p:cNvPr id="4" name="TextBox 3"/>
            <p:cNvSpPr txBox="1"/>
            <p:nvPr/>
          </p:nvSpPr>
          <p:spPr>
            <a:xfrm>
              <a:off x="3072262" y="4038600"/>
              <a:ext cx="58431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Cluster Means Very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Sig’tly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Different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7505699" y="2705101"/>
              <a:ext cx="381001" cy="12192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5" idx="1"/>
              <a:endCxn id="4" idx="0"/>
            </p:cNvCxnSpPr>
            <p:nvPr/>
          </p:nvCxnSpPr>
          <p:spPr>
            <a:xfrm flipH="1">
              <a:off x="5993831" y="3505202"/>
              <a:ext cx="1702369" cy="5333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4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13.2, 15.1-15.4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15.4, 16.1, 16.2 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By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 </a:t>
            </a:r>
            <a:r>
              <a:rPr lang="en-US" altLang="ko-KR" sz="36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00600" y="4572000"/>
            <a:ext cx="2133600" cy="1821597"/>
            <a:chOff x="4800600" y="4572000"/>
            <a:chExt cx="2133600" cy="1821597"/>
          </a:xfrm>
        </p:grpSpPr>
        <p:sp>
          <p:nvSpPr>
            <p:cNvPr id="4" name="TextBox 3"/>
            <p:cNvSpPr txBox="1"/>
            <p:nvPr/>
          </p:nvSpPr>
          <p:spPr>
            <a:xfrm>
              <a:off x="4800600" y="5562600"/>
              <a:ext cx="20697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Lies in Middle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Null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Pop’n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5835499" y="4572000"/>
              <a:ext cx="1098701" cy="99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8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9079C-785D-3DEB-E438-778675EDA4A9}"/>
              </a:ext>
            </a:extLst>
          </p:cNvPr>
          <p:cNvGrpSpPr/>
          <p:nvPr/>
        </p:nvGrpSpPr>
        <p:grpSpPr>
          <a:xfrm>
            <a:off x="4038600" y="1295400"/>
            <a:ext cx="4081313" cy="1752600"/>
            <a:chOff x="4038600" y="1295400"/>
            <a:chExt cx="4081313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FB1682-CF4D-BACD-1799-B0AB1BD87D21}"/>
                    </a:ext>
                  </a:extLst>
                </p:cNvPr>
                <p:cNvSpPr txBox="1"/>
                <p:nvPr/>
              </p:nvSpPr>
              <p:spPr>
                <a:xfrm>
                  <a:off x="6172200" y="1295400"/>
                  <a:ext cx="19477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u="sng" dirty="0">
                      <a:solidFill>
                        <a:schemeClr val="bg2"/>
                      </a:solidFill>
                    </a:rPr>
                    <a:t>Any</a:t>
                  </a:r>
                  <a:r>
                    <a:rPr lang="en-US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ko-KR" alt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𝝁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,</m:t>
                          </m:r>
                          <m:r>
                            <a:rPr lang="el-GR" altLang="ko-K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𝜮</m:t>
                          </m:r>
                        </m:e>
                      </m:d>
                      <m:r>
                        <a:rPr lang="en-US" altLang="ko-KR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,</m:t>
                      </m:r>
                    </m:oMath>
                  </a14:m>
                  <a:endParaRPr lang="en-US" altLang="ko-KR" b="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" charset="0"/>
                  </a:endParaRPr>
                </a:p>
                <a:p>
                  <a:pPr algn="ctr"/>
                  <a:r>
                    <a:rPr lang="en-US" altLang="ko-KR" dirty="0">
                      <a:solidFill>
                        <a:schemeClr val="bg2"/>
                      </a:solidFill>
                      <a:latin typeface="Arial" charset="0"/>
                      <a:ea typeface="Gulim" pitchFamily="34" charset="-127"/>
                      <a:cs typeface="Arial" charset="0"/>
                    </a:rPr>
                    <a:t>Not Just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𝟎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  <m:t>,</m:t>
                          </m:r>
                          <m:r>
                            <a:rPr lang="en-US" altLang="ko-K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𝑰</m:t>
                          </m:r>
                        </m:e>
                      </m:d>
                    </m:oMath>
                  </a14:m>
                  <a:r>
                    <a:rPr lang="en-US" altLang="ko-KR" dirty="0">
                      <a:solidFill>
                        <a:schemeClr val="bg2"/>
                      </a:solidFill>
                      <a:latin typeface="Arial" charset="0"/>
                      <a:ea typeface="Gulim" pitchFamily="34" charset="-127"/>
                      <a:cs typeface="Arial" charset="0"/>
                    </a:rPr>
                    <a:t> </a:t>
                  </a:r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FB1682-CF4D-BACD-1799-B0AB1BD87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295400"/>
                  <a:ext cx="1947713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508" t="-566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0C24A01-59F8-2969-B195-3AD08809C918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038600" y="1618566"/>
              <a:ext cx="2133600" cy="14294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6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26335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Measure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non-</a:t>
                </a:r>
                <a:r>
                  <a:rPr lang="en-US" altLang="ko-KR" i="1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Gaussianity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2-means Cluster Index: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“Within Class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  / “Total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81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124200"/>
            <a:ext cx="5181600" cy="2286000"/>
            <a:chOff x="304800" y="3124200"/>
            <a:chExt cx="5181600" cy="2286000"/>
          </a:xfrm>
        </p:grpSpPr>
        <p:cxnSp>
          <p:nvCxnSpPr>
            <p:cNvPr id="820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505200" y="3124200"/>
              <a:ext cx="1981200" cy="20574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Box 3"/>
            <p:cNvSpPr txBox="1"/>
            <p:nvPr/>
          </p:nvSpPr>
          <p:spPr>
            <a:xfrm>
              <a:off x="304800" y="4825425"/>
              <a:ext cx="3260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Index Sets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4696" y="3124200"/>
            <a:ext cx="2553904" cy="2261175"/>
            <a:chOff x="5294696" y="3124200"/>
            <a:chExt cx="2553904" cy="2261175"/>
          </a:xfrm>
        </p:grpSpPr>
        <p:cxnSp>
          <p:nvCxnSpPr>
            <p:cNvPr id="8201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934200" y="3124200"/>
              <a:ext cx="9144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5294696" y="4800600"/>
              <a:ext cx="2553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Means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22DDB8-5F12-0E02-CDA8-2FC284B235C1}"/>
              </a:ext>
            </a:extLst>
          </p:cNvPr>
          <p:cNvSpPr txBox="1"/>
          <p:nvPr/>
        </p:nvSpPr>
        <p:spPr>
          <a:xfrm>
            <a:off x="842176" y="3581400"/>
            <a:ext cx="2510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Recall Small for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“2 Strong Clusters”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Big for “Single Cluster”</a:t>
            </a:r>
          </a:p>
        </p:txBody>
      </p:sp>
    </p:spTree>
    <p:extLst>
      <p:ext uri="{BB962C8B-B14F-4D97-AF65-F5344CB8AC3E}">
        <p14:creationId xmlns:p14="http://schemas.microsoft.com/office/powerpoint/2010/main" val="9972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𝝁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l-GR" altLang="ko-K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Especially in </a:t>
                </a:r>
                <a:r>
                  <a:rPr lang="en-US" altLang="ko-KR" dirty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9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1: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𝑑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(Conventional)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Consider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a:rPr lang="ko-KR" alt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a:rPr lang="el-GR" altLang="ko-K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2:    Random Matrix or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l-GR" altLang="ko-KR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is Very Slippery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Better Approach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94160" y="2743200"/>
            <a:ext cx="22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Always Do This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160" y="3163669"/>
            <a:ext cx="22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Can Be Very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Conservative</a:t>
            </a:r>
          </a:p>
        </p:txBody>
      </p:sp>
    </p:spTree>
    <p:extLst>
      <p:ext uri="{BB962C8B-B14F-4D97-AF65-F5344CB8AC3E}">
        <p14:creationId xmlns:p14="http://schemas.microsoft.com/office/powerpoint/2010/main" val="33480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9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a:rPr lang="el-GR" altLang="ko-K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𝜮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=46,797,975</m:t>
                        </m:r>
                      </m:e>
                    </m:box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Impossible in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settings????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Way around this problem?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>
                <a:blip r:embed="rId3"/>
                <a:stretch>
                  <a:fillRect l="-1834" t="-1599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𝜮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𝑴𝑫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𝑴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3A873-CA1C-917B-4027-ACA6BDD513FB}"/>
                  </a:ext>
                </a:extLst>
              </p:cNvPr>
              <p:cNvSpPr txBox="1"/>
              <p:nvPr/>
            </p:nvSpPr>
            <p:spPr>
              <a:xfrm>
                <a:off x="5867400" y="3048000"/>
                <a:ext cx="31213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Rotate Data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to Give Diagonal Covariance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3A873-CA1C-917B-4027-ACA6BDD51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00"/>
                <a:ext cx="3121368" cy="646331"/>
              </a:xfrm>
              <a:prstGeom prst="rect">
                <a:avLst/>
              </a:prstGeom>
              <a:blipFill>
                <a:blip r:embed="rId4"/>
                <a:stretch>
                  <a:fillRect l="-1367" t="-4717" r="-117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BC9BB1-8A45-F5FA-10A4-F4548EF1D86C}"/>
              </a:ext>
            </a:extLst>
          </p:cNvPr>
          <p:cNvSpPr txBox="1"/>
          <p:nvPr/>
        </p:nvSpPr>
        <p:spPr>
          <a:xfrm>
            <a:off x="6096000" y="374546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Much Easier Estimation</a:t>
            </a:r>
          </a:p>
        </p:txBody>
      </p:sp>
    </p:spTree>
    <p:extLst>
      <p:ext uri="{BB962C8B-B14F-4D97-AF65-F5344CB8AC3E}">
        <p14:creationId xmlns:p14="http://schemas.microsoft.com/office/powerpoint/2010/main" val="28152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Only need to estimate diagonal matrix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still have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problems?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 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Sample Size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Still need to estimate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param’s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 labels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1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𝜮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l-GR" altLang="ko-KR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𝜮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l-GR" altLang="ko-KR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Reasonable model (for each gene):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Expression = Signal + Noise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is roughly Gaussian, common var.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terms independent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(across genes)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  <a:blipFill>
                <a:blip r:embed="rId3"/>
                <a:stretch>
                  <a:fillRect l="-183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4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Microarrays: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Model OK, since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come from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light intensities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at colored spots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0961F-D52D-8CCB-9DE4-D10AB7C716BB}"/>
              </a:ext>
            </a:extLst>
          </p:cNvPr>
          <p:cNvSpPr txBox="1"/>
          <p:nvPr/>
        </p:nvSpPr>
        <p:spPr>
          <a:xfrm>
            <a:off x="248895" y="228600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Still OK for </a:t>
            </a:r>
            <a:r>
              <a:rPr lang="en-US" dirty="0" err="1">
                <a:solidFill>
                  <a:srgbClr val="C00000"/>
                </a:solidFill>
              </a:rPr>
              <a:t>RNAseq</a:t>
            </a:r>
            <a:r>
              <a:rPr lang="en-US" dirty="0">
                <a:solidFill>
                  <a:srgbClr val="C00000"/>
                </a:solidFill>
              </a:rPr>
              <a:t> using log counts</a:t>
            </a:r>
          </a:p>
        </p:txBody>
      </p:sp>
    </p:spTree>
    <p:extLst>
      <p:ext uri="{BB962C8B-B14F-4D97-AF65-F5344CB8AC3E}">
        <p14:creationId xmlns:p14="http://schemas.microsoft.com/office/powerpoint/2010/main" val="27100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(Each Entry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 matrix)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9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030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81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 = 533, d = 9456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78CAD-065F-4CF8-A069-FD641FAA2DA8}"/>
              </a:ext>
            </a:extLst>
          </p:cNvPr>
          <p:cNvSpPr txBox="1"/>
          <p:nvPr/>
        </p:nvSpPr>
        <p:spPr>
          <a:xfrm>
            <a:off x="3810000" y="2209800"/>
            <a:ext cx="1312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Too many to plot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A6EDA-65B2-BC5A-B943-D8B592F1F71A}"/>
              </a:ext>
            </a:extLst>
          </p:cNvPr>
          <p:cNvSpPr txBox="1"/>
          <p:nvPr/>
        </p:nvSpPr>
        <p:spPr>
          <a:xfrm>
            <a:off x="2209800" y="1704201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So plot only random subset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609C3-ADD7-E1DC-C734-EDA661797EC4}"/>
              </a:ext>
            </a:extLst>
          </p:cNvPr>
          <p:cNvSpPr txBox="1"/>
          <p:nvPr/>
        </p:nvSpPr>
        <p:spPr>
          <a:xfrm>
            <a:off x="6248400" y="3886200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Only about 1/1000  bigger 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values actually appear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0A4AB-062D-04CD-CD81-EC411D9DAC3E}"/>
              </a:ext>
            </a:extLst>
          </p:cNvPr>
          <p:cNvSpPr txBox="1"/>
          <p:nvPr/>
        </p:nvSpPr>
        <p:spPr>
          <a:xfrm>
            <a:off x="2985051" y="2694801"/>
            <a:ext cx="2077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Mean &amp; median very similar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370A1-5124-33D8-37B4-3E0976A696AD}"/>
              </a:ext>
            </a:extLst>
          </p:cNvPr>
          <p:cNvSpPr txBox="1"/>
          <p:nvPr/>
        </p:nvSpPr>
        <p:spPr>
          <a:xfrm>
            <a:off x="2677455" y="3886200"/>
            <a:ext cx="212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But </a:t>
            </a:r>
            <a:r>
              <a:rPr lang="en-US" sz="1200" dirty="0" err="1">
                <a:solidFill>
                  <a:schemeClr val="accent1"/>
                </a:solidFill>
              </a:rPr>
              <a:t>sd</a:t>
            </a:r>
            <a:r>
              <a:rPr lang="en-US" sz="1200" dirty="0">
                <a:solidFill>
                  <a:schemeClr val="accent1"/>
                </a:solidFill>
              </a:rPr>
              <a:t> &amp; MAD very different,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due to heavy tails</a:t>
            </a:r>
          </a:p>
        </p:txBody>
      </p:sp>
    </p:spTree>
    <p:extLst>
      <p:ext uri="{BB962C8B-B14F-4D97-AF65-F5344CB8AC3E}">
        <p14:creationId xmlns:p14="http://schemas.microsoft.com/office/powerpoint/2010/main" val="6510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4625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05000"/>
            <a:ext cx="1143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3048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59EA01-26C7-45C8-FAFD-01409003A26F}"/>
              </a:ext>
            </a:extLst>
          </p:cNvPr>
          <p:cNvSpPr txBox="1"/>
          <p:nvPr/>
        </p:nvSpPr>
        <p:spPr>
          <a:xfrm>
            <a:off x="2800309" y="3886200"/>
            <a:ext cx="187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With MAD estimate of </a:t>
            </a:r>
            <a:r>
              <a:rPr lang="en-US" sz="1200" dirty="0" err="1">
                <a:solidFill>
                  <a:schemeClr val="accent1"/>
                </a:solidFill>
              </a:rPr>
              <a:t>sd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6917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Few (&lt;&lt; 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Biological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62494" y="5334000"/>
            <a:ext cx="161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2494" y="5334000"/>
            <a:ext cx="542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31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Few (&lt;&lt; 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Biological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to Check?</a:t>
            </a:r>
          </a:p>
        </p:txBody>
      </p:sp>
    </p:spTree>
    <p:extLst>
      <p:ext uri="{BB962C8B-B14F-4D97-AF65-F5344CB8AC3E}">
        <p14:creationId xmlns:p14="http://schemas.microsoft.com/office/powerpoint/2010/main" val="426407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K-means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Cluster’g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miminize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75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16673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But density does not provide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great diagnosis of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Gaussianity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B682C-BE24-4C26-B4CD-5E8E53E3AD8F}"/>
              </a:ext>
            </a:extLst>
          </p:cNvPr>
          <p:cNvSpPr txBox="1"/>
          <p:nvPr/>
        </p:nvSpPr>
        <p:spPr>
          <a:xfrm>
            <a:off x="5082287" y="4507468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Done in Detail This Semester</a:t>
            </a:r>
          </a:p>
        </p:txBody>
      </p:sp>
    </p:spTree>
    <p:extLst>
      <p:ext uri="{BB962C8B-B14F-4D97-AF65-F5344CB8AC3E}">
        <p14:creationId xmlns:p14="http://schemas.microsoft.com/office/powerpoint/2010/main" val="32057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AF106C-5572-6D5B-A5CF-68593769D4E1}"/>
              </a:ext>
            </a:extLst>
          </p:cNvPr>
          <p:cNvGrpSpPr/>
          <p:nvPr/>
        </p:nvGrpSpPr>
        <p:grpSpPr>
          <a:xfrm>
            <a:off x="5410200" y="5105400"/>
            <a:ext cx="1828800" cy="1200329"/>
            <a:chOff x="5410200" y="5105400"/>
            <a:chExt cx="1828800" cy="12003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2842F3E-6B73-67AE-0CC3-BAF21F0AE2C3}"/>
                </a:ext>
              </a:extLst>
            </p:cNvPr>
            <p:cNvSpPr txBox="1"/>
            <p:nvPr/>
          </p:nvSpPr>
          <p:spPr>
            <a:xfrm>
              <a:off x="6029438" y="5105400"/>
              <a:ext cx="12095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Theoretical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Distribution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Uses Fit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Mean &amp; </a:t>
              </a:r>
              <a:r>
                <a:rPr lang="en-US" sz="1200" dirty="0" err="1">
                  <a:solidFill>
                    <a:srgbClr val="00B050"/>
                  </a:solidFill>
                </a:rPr>
                <a:t>sd</a:t>
              </a:r>
              <a:endParaRPr lang="en-US" sz="1200" dirty="0">
                <a:solidFill>
                  <a:srgbClr val="00B05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To Central Part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of Distribution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6ECAF13-3F72-751A-58B7-331668F9626E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5410200" y="5334000"/>
              <a:ext cx="619238" cy="37156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12D3CA2-6749-3814-AC87-6191330124C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5486400" y="5705565"/>
              <a:ext cx="543038" cy="3142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7221DB-F91E-3ED3-D1AD-FC0DC7B0E726}"/>
              </a:ext>
            </a:extLst>
          </p:cNvPr>
          <p:cNvGrpSpPr/>
          <p:nvPr/>
        </p:nvGrpSpPr>
        <p:grpSpPr>
          <a:xfrm>
            <a:off x="1781195" y="1905000"/>
            <a:ext cx="2714605" cy="2057400"/>
            <a:chOff x="1781195" y="1905000"/>
            <a:chExt cx="2714605" cy="2057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C082E7-559A-72FE-768F-ACA98C93C616}"/>
                </a:ext>
              </a:extLst>
            </p:cNvPr>
            <p:cNvSpPr txBox="1"/>
            <p:nvPr/>
          </p:nvSpPr>
          <p:spPr>
            <a:xfrm>
              <a:off x="1781195" y="1905000"/>
              <a:ext cx="1781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Important Diagnostic: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Good Fit in IQR Region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50BEC05-4B4E-990F-80FC-B4708560036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671824" y="2366665"/>
              <a:ext cx="1823976" cy="15957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FFE8A1-0D0A-453E-39A9-A7C16EF2D10D}"/>
              </a:ext>
            </a:extLst>
          </p:cNvPr>
          <p:cNvGrpSpPr/>
          <p:nvPr/>
        </p:nvGrpSpPr>
        <p:grpSpPr>
          <a:xfrm>
            <a:off x="2204216" y="2209800"/>
            <a:ext cx="2672584" cy="3048000"/>
            <a:chOff x="2204216" y="2209800"/>
            <a:chExt cx="2672584" cy="304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A85768-A75E-D2B6-B513-A8FAEDB3F5D4}"/>
                </a:ext>
              </a:extLst>
            </p:cNvPr>
            <p:cNvGrpSpPr/>
            <p:nvPr/>
          </p:nvGrpSpPr>
          <p:grpSpPr>
            <a:xfrm>
              <a:off x="2204216" y="2209800"/>
              <a:ext cx="2672584" cy="1909465"/>
              <a:chOff x="2051816" y="457200"/>
              <a:chExt cx="2672584" cy="190946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1B2DB7-2027-F3E8-1893-97DD288E7696}"/>
                  </a:ext>
                </a:extLst>
              </p:cNvPr>
              <p:cNvSpPr txBox="1"/>
              <p:nvPr/>
            </p:nvSpPr>
            <p:spPr>
              <a:xfrm>
                <a:off x="2051816" y="1905000"/>
                <a:ext cx="1240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B050"/>
                    </a:solidFill>
                  </a:rPr>
                  <a:t>Heavy Tails Are</a:t>
                </a:r>
              </a:p>
              <a:p>
                <a:pPr algn="ctr"/>
                <a:r>
                  <a:rPr lang="en-US" sz="1200" dirty="0">
                    <a:solidFill>
                      <a:srgbClr val="00B050"/>
                    </a:solidFill>
                  </a:rPr>
                  <a:t>Irrelevant to Fit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4141B28-0C3A-AA7D-0E68-75D71B4456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1834" y="457200"/>
                <a:ext cx="1432566" cy="175260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E497FE-BBF5-E28F-0945-9DBB99956039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3962400"/>
              <a:ext cx="685800" cy="12954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1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32915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D22540-1234-FD8C-7149-E224F3CCE443}"/>
              </a:ext>
            </a:extLst>
          </p:cNvPr>
          <p:cNvGrpSpPr/>
          <p:nvPr/>
        </p:nvGrpSpPr>
        <p:grpSpPr>
          <a:xfrm>
            <a:off x="5715000" y="5257800"/>
            <a:ext cx="2069711" cy="762000"/>
            <a:chOff x="5181600" y="5257800"/>
            <a:chExt cx="2069711" cy="762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45A4D7-2728-D603-A677-F93D3F9A6397}"/>
                </a:ext>
              </a:extLst>
            </p:cNvPr>
            <p:cNvSpPr txBox="1"/>
            <p:nvPr/>
          </p:nvSpPr>
          <p:spPr>
            <a:xfrm>
              <a:off x="6017127" y="5373469"/>
              <a:ext cx="1234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Contrast Above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With Sample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Mean &amp; </a:t>
              </a:r>
              <a:r>
                <a:rPr lang="en-US" sz="1200" dirty="0" err="1">
                  <a:solidFill>
                    <a:srgbClr val="00B050"/>
                  </a:solidFill>
                </a:rPr>
                <a:t>sd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25EA7B2-DCDD-FE48-2BD0-98FF8D0EE48B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5486400" y="5257800"/>
              <a:ext cx="530727" cy="4388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19C52FA-4B27-895F-3ABD-42D4C99B1D23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5181600" y="5696635"/>
              <a:ext cx="835527" cy="32316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F2152E-F93D-8B9C-8B8B-A903E9F8250A}"/>
              </a:ext>
            </a:extLst>
          </p:cNvPr>
          <p:cNvGrpSpPr/>
          <p:nvPr/>
        </p:nvGrpSpPr>
        <p:grpSpPr>
          <a:xfrm>
            <a:off x="2012838" y="1905000"/>
            <a:ext cx="2482962" cy="2209800"/>
            <a:chOff x="2012838" y="1905000"/>
            <a:chExt cx="2482962" cy="22098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5521E-1405-1FC8-68E1-18A80243C573}"/>
                </a:ext>
              </a:extLst>
            </p:cNvPr>
            <p:cNvSpPr txBox="1"/>
            <p:nvPr/>
          </p:nvSpPr>
          <p:spPr>
            <a:xfrm>
              <a:off x="2012838" y="1905000"/>
              <a:ext cx="131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Have noticeably 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worse fit to Line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920A106-C366-57E8-6A62-CFAA2DD5959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2671833" y="2366665"/>
              <a:ext cx="1823967" cy="17481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C59EA-903C-E356-66C8-423F20A30855}"/>
              </a:ext>
            </a:extLst>
          </p:cNvPr>
          <p:cNvGrpSpPr/>
          <p:nvPr/>
        </p:nvGrpSpPr>
        <p:grpSpPr>
          <a:xfrm>
            <a:off x="5334000" y="2057400"/>
            <a:ext cx="2501106" cy="1371600"/>
            <a:chOff x="1295400" y="1905000"/>
            <a:chExt cx="2501106" cy="1371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AA5825-D36E-8485-C777-D3D8898E2AB8}"/>
                </a:ext>
              </a:extLst>
            </p:cNvPr>
            <p:cNvSpPr txBox="1"/>
            <p:nvPr/>
          </p:nvSpPr>
          <p:spPr>
            <a:xfrm>
              <a:off x="1547172" y="1905000"/>
              <a:ext cx="2249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Assess Statistical Significance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With</a:t>
              </a:r>
              <a:r>
                <a:rPr lang="en-US" sz="1200" dirty="0">
                  <a:solidFill>
                    <a:schemeClr val="bg1"/>
                  </a:solidFill>
                </a:rPr>
                <a:t> Q-Q Envelope Plot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8649DF-B629-8330-6C7D-BDC2C831754D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295400" y="2366665"/>
              <a:ext cx="1376439" cy="9099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0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Checks that estimation of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matters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 sample </a:t>
                </a:r>
                <a:r>
                  <a:rPr lang="en-US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s.d.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 indeed too large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As expected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Variation assessed by 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Q-Q envelope plot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Shows variation not negligible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surprising with </a:t>
                </a:r>
                <a:r>
                  <a:rPr lang="en-US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 ~ 5 million</a:t>
                </a:r>
              </a:p>
            </p:txBody>
          </p:sp>
        </mc:Choice>
        <mc:Fallback xmlns="">
          <p:sp>
            <p:nvSpPr>
              <p:cNvPr id="3686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  <a:blipFill rotWithShape="1">
                <a:blip r:embed="rId3"/>
                <a:stretch>
                  <a:fillRect l="-172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5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Early Estimation of Biological Covariance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Keep only “large”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Defined as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for null distribution, use eigenvalues:</a:t>
                </a:r>
              </a:p>
              <a:p>
                <a:pPr marL="0" indent="0"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⋯,</m:t>
                      </m:r>
                      <m:func>
                        <m:func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78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r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3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Eigenvalue Estimation:</a:t>
            </a:r>
          </a:p>
          <a:p>
            <a:pPr algn="ctr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Soft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Thresholding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1641506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simulate from null distribution using: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</m:t>
                    </m:r>
                    <m:r>
                      <a:rPr lang="en-US" altLang="ko-KR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(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Again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invariance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makes this work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(and location invariance)</a:t>
                </a:r>
              </a:p>
            </p:txBody>
          </p:sp>
        </mc:Choice>
        <mc:Fallback xmlns="">
          <p:sp>
            <p:nvSpPr>
              <p:cNvPr id="409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  <a:blipFill>
                <a:blip r:embed="rId3"/>
                <a:stretch>
                  <a:fillRect l="-183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448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dirty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significance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8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899383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modes: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dirty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2219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Illustrate Using Earlier 4 Cluster Toy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2346928"/>
            <a:ext cx="4876875" cy="4511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3276600"/>
            <a:ext cx="8989460" cy="3167596"/>
            <a:chOff x="152400" y="3276600"/>
            <a:chExt cx="8989460" cy="3167596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3276600"/>
              <a:ext cx="387458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First Investigate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Two Round Clusters</a:t>
              </a:r>
            </a:p>
          </p:txBody>
        </p:sp>
        <p:sp>
          <p:nvSpPr>
            <p:cNvPr id="4" name="Oval 3"/>
            <p:cNvSpPr/>
            <p:nvPr/>
          </p:nvSpPr>
          <p:spPr>
            <a:xfrm rot="2175034">
              <a:off x="7008596" y="5453596"/>
              <a:ext cx="2133264" cy="990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2"/>
              <a:endCxn id="3" idx="3"/>
            </p:cNvCxnSpPr>
            <p:nvPr/>
          </p:nvCxnSpPr>
          <p:spPr>
            <a:xfrm flipH="1" flipV="1">
              <a:off x="4026987" y="3815209"/>
              <a:ext cx="3188068" cy="150296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284016-9623-D72E-2F5B-D237741E95BB}"/>
              </a:ext>
            </a:extLst>
          </p:cNvPr>
          <p:cNvSpPr txBox="1"/>
          <p:nvPr/>
        </p:nvSpPr>
        <p:spPr>
          <a:xfrm>
            <a:off x="4572000" y="2895600"/>
            <a:ext cx="4224298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kumimoji="0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</p:txBody>
      </p:sp>
    </p:spTree>
    <p:extLst>
      <p:ext uri="{BB962C8B-B14F-4D97-AF65-F5344CB8AC3E}">
        <p14:creationId xmlns:p14="http://schemas.microsoft.com/office/powerpoint/2010/main" val="4101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Investigate Two Round Clusters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837" t="24526" r="17718" b="16388"/>
          <a:stretch/>
        </p:blipFill>
        <p:spPr>
          <a:xfrm>
            <a:off x="304800" y="2197847"/>
            <a:ext cx="4191000" cy="4355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9225CB-71DD-4B3A-AC05-7E98AB113C7A}"/>
              </a:ext>
            </a:extLst>
          </p:cNvPr>
          <p:cNvSpPr txBox="1"/>
          <p:nvPr/>
        </p:nvSpPr>
        <p:spPr>
          <a:xfrm>
            <a:off x="485996" y="2810470"/>
            <a:ext cx="9108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Gray Out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(Ignore)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D1F8A-DA21-437D-84D3-62BBA4DEEA04}"/>
              </a:ext>
            </a:extLst>
          </p:cNvPr>
          <p:cNvSpPr txBox="1"/>
          <p:nvPr/>
        </p:nvSpPr>
        <p:spPr>
          <a:xfrm>
            <a:off x="2315680" y="2206823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Actual Data CI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05F3DB-217A-48B5-982D-DDFDF7D74080}"/>
              </a:ext>
            </a:extLst>
          </p:cNvPr>
          <p:cNvGrpSpPr/>
          <p:nvPr/>
        </p:nvGrpSpPr>
        <p:grpSpPr>
          <a:xfrm>
            <a:off x="2286000" y="3657600"/>
            <a:ext cx="1816523" cy="763813"/>
            <a:chOff x="2286000" y="3657600"/>
            <a:chExt cx="1816523" cy="7638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B1912F-3F42-4B68-BD85-E70F9E7E6956}"/>
                </a:ext>
              </a:extLst>
            </p:cNvPr>
            <p:cNvSpPr txBox="1"/>
            <p:nvPr/>
          </p:nvSpPr>
          <p:spPr>
            <a:xfrm>
              <a:off x="2286000" y="3657600"/>
              <a:ext cx="18165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Fit Gaussian to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3989AB1-DEC1-4A55-9758-06A9C282A0EB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2819400" y="3965377"/>
              <a:ext cx="374862" cy="45603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4B79EB-7441-4D76-999C-B9F858DDC151}"/>
              </a:ext>
            </a:extLst>
          </p:cNvPr>
          <p:cNvGrpSpPr/>
          <p:nvPr/>
        </p:nvGrpSpPr>
        <p:grpSpPr>
          <a:xfrm>
            <a:off x="1155942" y="4876800"/>
            <a:ext cx="2095445" cy="991764"/>
            <a:chOff x="1155942" y="4876800"/>
            <a:chExt cx="2095445" cy="991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8579B9-DFC5-4285-86C3-3B19B1C3FFF1}"/>
                </a:ext>
              </a:extLst>
            </p:cNvPr>
            <p:cNvSpPr txBox="1"/>
            <p:nvPr/>
          </p:nvSpPr>
          <p:spPr>
            <a:xfrm>
              <a:off x="1155942" y="5560787"/>
              <a:ext cx="2095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Simulate from Gaussian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DB3AD0-06F2-42B2-BE0E-829A3704D44E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2203665" y="4876800"/>
              <a:ext cx="990597" cy="683987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EAC0F-42C0-43EC-AC5F-B7C12CB36B6A}"/>
              </a:ext>
            </a:extLst>
          </p:cNvPr>
          <p:cNvGrpSpPr/>
          <p:nvPr/>
        </p:nvGrpSpPr>
        <p:grpSpPr>
          <a:xfrm>
            <a:off x="2286000" y="2209800"/>
            <a:ext cx="6705600" cy="4423227"/>
            <a:chOff x="2286000" y="2209800"/>
            <a:chExt cx="6705600" cy="44232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5407" t="21495" r="9927" b="1582"/>
            <a:stretch/>
          </p:blipFill>
          <p:spPr>
            <a:xfrm>
              <a:off x="4953000" y="2209800"/>
              <a:ext cx="4038600" cy="44232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9CC690-5F15-4E4D-B776-CCEE6A8E718D}"/>
                </a:ext>
              </a:extLst>
            </p:cNvPr>
            <p:cNvSpPr txBox="1"/>
            <p:nvPr/>
          </p:nvSpPr>
          <p:spPr>
            <a:xfrm>
              <a:off x="2743201" y="60198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Record in Diagnostic Plot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EC1B4A-FEE0-4BE5-8B8E-50995FE1D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2999" y="4421413"/>
              <a:ext cx="3276601" cy="175227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CC5CF33-A047-4286-B807-D34A71D1BEC5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2286000" y="6173689"/>
              <a:ext cx="457201" cy="15388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1F691D-5F69-4AB7-B4D2-C0A36E8883FB}"/>
              </a:ext>
            </a:extLst>
          </p:cNvPr>
          <p:cNvGrpSpPr/>
          <p:nvPr/>
        </p:nvGrpSpPr>
        <p:grpSpPr>
          <a:xfrm>
            <a:off x="2895600" y="2514600"/>
            <a:ext cx="2521373" cy="1515024"/>
            <a:chOff x="2895600" y="2514600"/>
            <a:chExt cx="2521373" cy="1515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F2B235-D957-43C9-9D10-E01D52DAF1C9}"/>
                </a:ext>
              </a:extLst>
            </p:cNvPr>
            <p:cNvSpPr txBox="1"/>
            <p:nvPr/>
          </p:nvSpPr>
          <p:spPr>
            <a:xfrm>
              <a:off x="2895600" y="28956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Compare for Significance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9F60D3-2FD7-4BCA-A58A-338753C0886E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4000500" y="3203377"/>
              <a:ext cx="1416473" cy="82624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C658B7-519F-4B58-A5C3-C363951B6AAE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3514725" y="2514600"/>
              <a:ext cx="485775" cy="381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0C60246-6058-4E60-A098-7BA683F2933A}"/>
              </a:ext>
            </a:extLst>
          </p:cNvPr>
          <p:cNvSpPr txBox="1"/>
          <p:nvPr/>
        </p:nvSpPr>
        <p:spPr>
          <a:xfrm>
            <a:off x="5297960" y="4953000"/>
            <a:ext cx="3693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Conclude Clusters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Strongly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4055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Illustrate Using Earlier 4 Cluster Toy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2346928"/>
            <a:ext cx="4876875" cy="4511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3196582"/>
            <a:ext cx="6141639" cy="3829242"/>
            <a:chOff x="152400" y="3196582"/>
            <a:chExt cx="6141639" cy="3829242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3276600"/>
              <a:ext cx="382162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Second Try To Split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Green Cluster</a:t>
              </a:r>
            </a:p>
          </p:txBody>
        </p:sp>
        <p:sp>
          <p:nvSpPr>
            <p:cNvPr id="4" name="Oval 3"/>
            <p:cNvSpPr/>
            <p:nvPr/>
          </p:nvSpPr>
          <p:spPr>
            <a:xfrm rot="7002406">
              <a:off x="3884118" y="4615903"/>
              <a:ext cx="3829242" cy="990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4"/>
              <a:endCxn id="3" idx="3"/>
            </p:cNvCxnSpPr>
            <p:nvPr/>
          </p:nvCxnSpPr>
          <p:spPr>
            <a:xfrm flipH="1" flipV="1">
              <a:off x="3974024" y="3815209"/>
              <a:ext cx="1382254" cy="107339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7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to Split Long Green Cluster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222" t="25277" r="9926" b="9005"/>
          <a:stretch/>
        </p:blipFill>
        <p:spPr>
          <a:xfrm>
            <a:off x="152400" y="2438400"/>
            <a:ext cx="4876801" cy="396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651" t="23670" r="10622" b="1939"/>
          <a:stretch/>
        </p:blipFill>
        <p:spPr>
          <a:xfrm>
            <a:off x="5334001" y="2507228"/>
            <a:ext cx="3657599" cy="3893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3DB4D-7A5E-4A4E-95FB-FC2F8C4AFD14}"/>
              </a:ext>
            </a:extLst>
          </p:cNvPr>
          <p:cNvSpPr txBox="1"/>
          <p:nvPr/>
        </p:nvSpPr>
        <p:spPr>
          <a:xfrm>
            <a:off x="4800600" y="4800600"/>
            <a:ext cx="4217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NOT Conclude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Accept Gaussian Null</a:t>
            </a:r>
          </a:p>
        </p:txBody>
      </p:sp>
    </p:spTree>
    <p:extLst>
      <p:ext uri="{BB962C8B-B14F-4D97-AF65-F5344CB8AC3E}">
        <p14:creationId xmlns:p14="http://schemas.microsoft.com/office/powerpoint/2010/main" val="755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Illustrate Using Earlier 4 Cluster Toy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2346928"/>
            <a:ext cx="4876875" cy="4511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0195" y="2819400"/>
            <a:ext cx="8801244" cy="3026248"/>
            <a:chOff x="629990" y="3276600"/>
            <a:chExt cx="8100674" cy="3026248"/>
          </a:xfrm>
        </p:grpSpPr>
        <p:sp>
          <p:nvSpPr>
            <p:cNvPr id="3" name="TextBox 2"/>
            <p:cNvSpPr txBox="1"/>
            <p:nvPr/>
          </p:nvSpPr>
          <p:spPr>
            <a:xfrm>
              <a:off x="629990" y="3276600"/>
              <a:ext cx="348685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Are Outliers 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Separate Cluster?</a:t>
              </a:r>
            </a:p>
          </p:txBody>
        </p:sp>
        <p:sp>
          <p:nvSpPr>
            <p:cNvPr id="4" name="Oval 3"/>
            <p:cNvSpPr/>
            <p:nvPr/>
          </p:nvSpPr>
          <p:spPr>
            <a:xfrm rot="8507967">
              <a:off x="3913709" y="4201811"/>
              <a:ext cx="4816955" cy="2101037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4"/>
              <a:endCxn id="3" idx="3"/>
            </p:cNvCxnSpPr>
            <p:nvPr/>
          </p:nvCxnSpPr>
          <p:spPr>
            <a:xfrm flipH="1" flipV="1">
              <a:off x="4116842" y="3815209"/>
              <a:ext cx="1607399" cy="61157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09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Outliers A Separate Cluster?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899" t="24166" r="19961" b="16334"/>
          <a:stretch/>
        </p:blipFill>
        <p:spPr>
          <a:xfrm>
            <a:off x="521110" y="2094270"/>
            <a:ext cx="4050890" cy="459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667" t="22860" r="9956" b="1330"/>
          <a:stretch/>
        </p:blipFill>
        <p:spPr>
          <a:xfrm>
            <a:off x="4735095" y="2133600"/>
            <a:ext cx="4180305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4724400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Real CI on right side!?!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5188803"/>
            <a:ext cx="2544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Artifact of Severe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Imbalance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6E6B7-4D37-4E20-9A21-45E4DCB7E8E8}"/>
              </a:ext>
            </a:extLst>
          </p:cNvPr>
          <p:cNvSpPr txBox="1"/>
          <p:nvPr/>
        </p:nvSpPr>
        <p:spPr>
          <a:xfrm>
            <a:off x="1811938" y="5562600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Unbalanced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SigClust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Keefe &amp; Marron (2025)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BBDE5-38AD-4F10-B2BD-15BE37CF7D3D}"/>
              </a:ext>
            </a:extLst>
          </p:cNvPr>
          <p:cNvSpPr txBox="1"/>
          <p:nvPr/>
        </p:nvSpPr>
        <p:spPr>
          <a:xfrm>
            <a:off x="3308057" y="2057400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No Conclusion Available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Random Labels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 CI ≈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Higher Dimensional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RNAseq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From TCGA, random subset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KIRC  (Kidney Cancer) Cases: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Are There Subtypes (Clusters)?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u="sng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Gene Level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RNAseq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log scale, satisfies: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Independent Errors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Common Variances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73661" y="2590800"/>
                <a:ext cx="17607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# genes,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=12478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1" y="2590800"/>
                <a:ext cx="1760739" cy="830997"/>
              </a:xfrm>
              <a:prstGeom prst="rect">
                <a:avLst/>
              </a:prstGeom>
              <a:blipFill>
                <a:blip r:embed="rId4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KIRC Cases?          Diagnostic Plots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333" t="29260" r="17511" b="8230"/>
          <a:stretch/>
        </p:blipFill>
        <p:spPr>
          <a:xfrm>
            <a:off x="380999" y="2209800"/>
            <a:ext cx="3973749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963" t="26849" r="18963" b="6650"/>
          <a:stretch/>
        </p:blipFill>
        <p:spPr>
          <a:xfrm>
            <a:off x="5029200" y="2133600"/>
            <a:ext cx="3733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Dendrogram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46" t="8068" r="6627" b="6129"/>
          <a:stretch/>
        </p:blipFill>
        <p:spPr>
          <a:xfrm>
            <a:off x="1524000" y="2008908"/>
            <a:ext cx="6096000" cy="48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651" y="3447871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Reveals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Clusters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071043-901F-4B30-A637-CE4D3B87E5CC}"/>
              </a:ext>
            </a:extLst>
          </p:cNvPr>
          <p:cNvGrpSpPr/>
          <p:nvPr/>
        </p:nvGrpSpPr>
        <p:grpSpPr>
          <a:xfrm>
            <a:off x="3810000" y="2895600"/>
            <a:ext cx="3048000" cy="2590800"/>
            <a:chOff x="3810000" y="2895600"/>
            <a:chExt cx="3048000" cy="2590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35B97B-E6B1-407F-9B42-37BF188A76CC}"/>
                </a:ext>
              </a:extLst>
            </p:cNvPr>
            <p:cNvSpPr txBox="1"/>
            <p:nvPr/>
          </p:nvSpPr>
          <p:spPr>
            <a:xfrm>
              <a:off x="5403756" y="3801070"/>
              <a:ext cx="1454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Heights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Correspond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Gaps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E865FA-DF2A-4FD8-8A05-4391319F28AA}"/>
                </a:ext>
              </a:extLst>
            </p:cNvPr>
            <p:cNvCxnSpPr/>
            <p:nvPr/>
          </p:nvCxnSpPr>
          <p:spPr>
            <a:xfrm flipH="1" flipV="1">
              <a:off x="3810000" y="2895600"/>
              <a:ext cx="160020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C36D016-9562-463D-A361-70B128FA7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9600" y="4267200"/>
              <a:ext cx="990600" cy="1219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F25FF1-D46C-49E8-A03F-914ED2816034}"/>
              </a:ext>
            </a:extLst>
          </p:cNvPr>
          <p:cNvGrpSpPr/>
          <p:nvPr/>
        </p:nvGrpSpPr>
        <p:grpSpPr>
          <a:xfrm>
            <a:off x="304800" y="1219200"/>
            <a:ext cx="6437784" cy="4179332"/>
            <a:chOff x="304800" y="1219200"/>
            <a:chExt cx="6437784" cy="417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4707A2-DE34-4666-A887-92E095475E80}"/>
                </a:ext>
              </a:extLst>
            </p:cNvPr>
            <p:cNvSpPr txBox="1"/>
            <p:nvPr/>
          </p:nvSpPr>
          <p:spPr>
            <a:xfrm>
              <a:off x="5403756" y="502920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Because of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7089CE4-81A5-421E-95CE-D19B41788A14}"/>
                </a:ext>
              </a:extLst>
            </p:cNvPr>
            <p:cNvSpPr/>
            <p:nvPr/>
          </p:nvSpPr>
          <p:spPr>
            <a:xfrm>
              <a:off x="304800" y="1219200"/>
              <a:ext cx="3200400" cy="78970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197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KIRC Cases?     Check Soft Threshold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066" t="26163" r="13244" b="6006"/>
          <a:stretch/>
        </p:blipFill>
        <p:spPr>
          <a:xfrm>
            <a:off x="2438400" y="1965648"/>
            <a:ext cx="4648199" cy="48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1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KIRC Cases?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913" t="28273" r="15813" b="6557"/>
          <a:stretch/>
        </p:blipFill>
        <p:spPr>
          <a:xfrm>
            <a:off x="762000" y="1981200"/>
            <a:ext cx="3443748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455" y="5791200"/>
            <a:ext cx="320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Yes, using Soft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Thresholded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Est.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9161" y="1981200"/>
            <a:ext cx="3976986" cy="4640997"/>
            <a:chOff x="4819161" y="1981200"/>
            <a:chExt cx="3976986" cy="4640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20540" t="27931" r="15461" b="6899"/>
            <a:stretch/>
          </p:blipFill>
          <p:spPr>
            <a:xfrm>
              <a:off x="4953000" y="1981200"/>
              <a:ext cx="3429000" cy="3733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19161" y="5791200"/>
              <a:ext cx="39769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No, Using Sample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 Est.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Too Conservative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8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Previous LUAD Data,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=180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=1709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RNAseq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at Base Pair Level,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Soft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Thresholding</a:t>
                </a: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Assumptions Fail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Esp’ly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Indepen’ce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/>
          <a:stretch>
            <a:fillRect/>
          </a:stretch>
        </p:blipFill>
        <p:spPr bwMode="auto">
          <a:xfrm>
            <a:off x="4495800" y="3138400"/>
            <a:ext cx="4648200" cy="37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176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Previous LUAD Data,  Diagnostic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z="18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 From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Few Large Pixels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&amp; Gaussian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Sample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. Est.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Soft Threshold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85" t="23288" r="12946" b="2231"/>
          <a:stretch/>
        </p:blipFill>
        <p:spPr>
          <a:xfrm>
            <a:off x="4800601" y="1949053"/>
            <a:ext cx="4343400" cy="49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Previous LUAD Data,  Conclusion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Split LUAD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 Evidence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Clusters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(Recall Seen in PCA)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221" t="22610" r="10401" b="1579"/>
          <a:stretch/>
        </p:blipFill>
        <p:spPr>
          <a:xfrm>
            <a:off x="4572000" y="1981199"/>
            <a:ext cx="4572000" cy="49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652A913-E82B-4605-801F-9E1662312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1280" b="47662"/>
          <a:stretch/>
        </p:blipFill>
        <p:spPr bwMode="auto">
          <a:xfrm>
            <a:off x="4038601" y="2704855"/>
            <a:ext cx="5105400" cy="41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Previous LUAD Data,  Conclusion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Split LUAD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 Evidence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Clusters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(Recall Seen in PCA)</a:t>
            </a:r>
          </a:p>
        </p:txBody>
      </p:sp>
    </p:spTree>
    <p:extLst>
      <p:ext uri="{BB962C8B-B14F-4D97-AF65-F5344CB8AC3E}">
        <p14:creationId xmlns:p14="http://schemas.microsoft.com/office/powerpoint/2010/main" val="39514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Single Cell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RNAseq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Very Sparse Distributions (Non-Gaussian)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Cannot Use Soft Threshold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Again Must Use Sample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Extension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Adaptation to Hierarchical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Kimes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5201762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Illustrates Clustering by Visualization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Enrica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Bellone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066800" lvl="1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Center for Atmospheric Research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quantifying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change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when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into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cloud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839BC-1FB2-5052-5DBE-ACF9BDCA1C92}"/>
              </a:ext>
            </a:extLst>
          </p:cNvPr>
          <p:cNvSpPr txBox="1"/>
          <p:nvPr/>
        </p:nvSpPr>
        <p:spPr>
          <a:xfrm>
            <a:off x="57912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12.3</a:t>
            </a:r>
          </a:p>
        </p:txBody>
      </p:sp>
    </p:spTree>
    <p:extLst>
      <p:ext uri="{BB962C8B-B14F-4D97-AF65-F5344CB8AC3E}">
        <p14:creationId xmlns:p14="http://schemas.microsoft.com/office/powerpoint/2010/main" val="1707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  <p:sp>
        <p:nvSpPr>
          <p:cNvPr id="38" name="TextBox 37"/>
          <p:cNvSpPr txBox="1"/>
          <p:nvPr/>
        </p:nvSpPr>
        <p:spPr>
          <a:xfrm>
            <a:off x="7467600" y="1981200"/>
            <a:ext cx="1691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Enhanced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Smooth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Histogram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79245" y="3886200"/>
            <a:ext cx="536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Clusters “Really There”?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88135" y="42672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Discovery?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68375" y="4267200"/>
            <a:ext cx="2827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Noise Artifact?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762000"/>
            <a:ext cx="4105270" cy="1524000"/>
            <a:chOff x="4419600" y="762000"/>
            <a:chExt cx="4105270" cy="1524000"/>
          </a:xfrm>
        </p:grpSpPr>
        <p:sp>
          <p:nvSpPr>
            <p:cNvPr id="2" name="TextBox 1"/>
            <p:cNvSpPr txBox="1"/>
            <p:nvPr/>
          </p:nvSpPr>
          <p:spPr>
            <a:xfrm>
              <a:off x="6096000" y="762000"/>
              <a:ext cx="24288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Captures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Mountain Shape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4419600" y="1177499"/>
              <a:ext cx="1676400" cy="11085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50281" y="2000071"/>
            <a:ext cx="2445319" cy="1303517"/>
            <a:chOff x="450281" y="2000071"/>
            <a:chExt cx="2445319" cy="1303517"/>
          </a:xfrm>
        </p:grpSpPr>
        <p:sp>
          <p:nvSpPr>
            <p:cNvPr id="35" name="TextBox 34"/>
            <p:cNvSpPr txBox="1"/>
            <p:nvPr/>
          </p:nvSpPr>
          <p:spPr>
            <a:xfrm>
              <a:off x="450281" y="2000071"/>
              <a:ext cx="13785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PC1 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Height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524000" y="2667000"/>
              <a:ext cx="1371600" cy="6365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23458" y="3733800"/>
            <a:ext cx="4067542" cy="1371600"/>
            <a:chOff x="123458" y="3733800"/>
            <a:chExt cx="4067542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Shows Up Well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In Mean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Panel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704" t="-5109" r="-3704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V="1">
              <a:off x="2362200" y="3733800"/>
              <a:ext cx="1828800" cy="838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2800" y="3657600"/>
            <a:ext cx="1905000" cy="2057400"/>
            <a:chOff x="7162800" y="3657600"/>
            <a:chExt cx="1905000" cy="2057400"/>
          </a:xfrm>
        </p:grpSpPr>
        <p:sp>
          <p:nvSpPr>
            <p:cNvPr id="37" name="TextBox 36"/>
            <p:cNvSpPr txBox="1"/>
            <p:nvPr/>
          </p:nvSpPr>
          <p:spPr>
            <a:xfrm>
              <a:off x="7496536" y="4514671"/>
              <a:ext cx="15712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Suggest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 Clusters</a:t>
              </a:r>
            </a:p>
          </p:txBody>
        </p:sp>
        <p:cxnSp>
          <p:nvCxnSpPr>
            <p:cNvPr id="46" name="Straight Arrow Connector 45"/>
            <p:cNvCxnSpPr>
              <a:stCxn id="37" idx="0"/>
            </p:cNvCxnSpPr>
            <p:nvPr/>
          </p:nvCxnSpPr>
          <p:spPr>
            <a:xfrm flipH="1" flipV="1">
              <a:off x="7162800" y="3657600"/>
              <a:ext cx="1119368" cy="85707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6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Likes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Balanced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Sizes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461D497-6323-4872-BE74-74FD69FF671E}"/>
              </a:ext>
            </a:extLst>
          </p:cNvPr>
          <p:cNvGrpSpPr/>
          <p:nvPr/>
        </p:nvGrpSpPr>
        <p:grpSpPr>
          <a:xfrm>
            <a:off x="3778708" y="4063425"/>
            <a:ext cx="4253584" cy="1651575"/>
            <a:chOff x="3778708" y="4063425"/>
            <a:chExt cx="4253584" cy="1651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B7F784-F9F3-4BC9-88A2-1751704B37F9}"/>
                </a:ext>
              </a:extLst>
            </p:cNvPr>
            <p:cNvSpPr txBox="1"/>
            <p:nvPr/>
          </p:nvSpPr>
          <p:spPr>
            <a:xfrm>
              <a:off x="4576606" y="4063425"/>
              <a:ext cx="2281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Sizes: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1F6A20-A1C7-40BB-9412-2D71726D8F8C}"/>
                </a:ext>
              </a:extLst>
            </p:cNvPr>
            <p:cNvSpPr txBox="1"/>
            <p:nvPr/>
          </p:nvSpPr>
          <p:spPr>
            <a:xfrm>
              <a:off x="3778708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B100F8-92E6-46CE-836A-5E7D42D3F046}"/>
                </a:ext>
              </a:extLst>
            </p:cNvPr>
            <p:cNvSpPr txBox="1"/>
            <p:nvPr/>
          </p:nvSpPr>
          <p:spPr>
            <a:xfrm>
              <a:off x="5075081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4B1B6A-AD82-45B9-BA2B-E26E6011A6A4}"/>
                </a:ext>
              </a:extLst>
            </p:cNvPr>
            <p:cNvSpPr txBox="1"/>
            <p:nvPr/>
          </p:nvSpPr>
          <p:spPr>
            <a:xfrm>
              <a:off x="6599081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C8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1058C-BCE9-429E-952F-38B694257B02}"/>
                </a:ext>
              </a:extLst>
            </p:cNvPr>
            <p:cNvSpPr txBox="1"/>
            <p:nvPr/>
          </p:nvSpPr>
          <p:spPr>
            <a:xfrm>
              <a:off x="7620000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727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  <p:grpSp>
        <p:nvGrpSpPr>
          <p:cNvPr id="34" name="Group 33"/>
          <p:cNvGrpSpPr/>
          <p:nvPr/>
        </p:nvGrpSpPr>
        <p:grpSpPr>
          <a:xfrm>
            <a:off x="450281" y="3420883"/>
            <a:ext cx="2445319" cy="1303517"/>
            <a:chOff x="450281" y="2000071"/>
            <a:chExt cx="2445319" cy="1303517"/>
          </a:xfrm>
        </p:grpSpPr>
        <p:sp>
          <p:nvSpPr>
            <p:cNvPr id="35" name="TextBox 34"/>
            <p:cNvSpPr txBox="1"/>
            <p:nvPr/>
          </p:nvSpPr>
          <p:spPr>
            <a:xfrm>
              <a:off x="450281" y="2000071"/>
              <a:ext cx="13500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PC2 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Location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Peak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524000" y="2667000"/>
              <a:ext cx="1371600" cy="6365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23458" y="5029200"/>
            <a:ext cx="4067542" cy="1371600"/>
            <a:chOff x="123458" y="3733800"/>
            <a:chExt cx="4067542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Shows Up Best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In Mean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Panel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704" t="-5147" r="-3704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 flipV="1">
              <a:off x="2362200" y="3733800"/>
              <a:ext cx="1828800" cy="838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67600" y="3535740"/>
                <a:ext cx="126989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Again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Best In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±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Panel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535740"/>
                <a:ext cx="1269899" cy="1569660"/>
              </a:xfrm>
              <a:prstGeom prst="rect">
                <a:avLst/>
              </a:prstGeom>
              <a:blipFill>
                <a:blip r:embed="rId5"/>
                <a:stretch>
                  <a:fillRect l="-7212" t="-2713" r="-2885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495800" y="1600200"/>
            <a:ext cx="4648200" cy="4572000"/>
            <a:chOff x="4495800" y="1600200"/>
            <a:chExt cx="4648200" cy="4572000"/>
          </a:xfrm>
        </p:grpSpPr>
        <p:sp>
          <p:nvSpPr>
            <p:cNvPr id="40" name="TextBox 39"/>
            <p:cNvSpPr txBox="1"/>
            <p:nvPr/>
          </p:nvSpPr>
          <p:spPr>
            <a:xfrm>
              <a:off x="7418848" y="1600200"/>
              <a:ext cx="17251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PC3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Shows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Width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Adjustment</a:t>
              </a:r>
            </a:p>
          </p:txBody>
        </p:sp>
        <p:cxnSp>
          <p:nvCxnSpPr>
            <p:cNvPr id="42" name="Straight Arrow Connector 41"/>
            <p:cNvCxnSpPr>
              <a:stCxn id="40" idx="1"/>
            </p:cNvCxnSpPr>
            <p:nvPr/>
          </p:nvCxnSpPr>
          <p:spPr>
            <a:xfrm flipH="1">
              <a:off x="4495800" y="2385030"/>
              <a:ext cx="2923048" cy="378717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421267" y="2590800"/>
            <a:ext cx="566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Nonlinear Modes of Variation?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CCF19-77DB-D4CC-59D3-6CB615CF4BC0}"/>
              </a:ext>
            </a:extLst>
          </p:cNvPr>
          <p:cNvSpPr txBox="1"/>
          <p:nvPr/>
        </p:nvSpPr>
        <p:spPr>
          <a:xfrm>
            <a:off x="2133600" y="3606225"/>
            <a:ext cx="403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Fisher Rao Analysis?</a:t>
            </a:r>
          </a:p>
        </p:txBody>
      </p:sp>
    </p:spTree>
    <p:extLst>
      <p:ext uri="{BB962C8B-B14F-4D97-AF65-F5344CB8AC3E}">
        <p14:creationId xmlns:p14="http://schemas.microsoft.com/office/powerpoint/2010/main" val="7584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ZERo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 err="1"/>
              <a:t>Srujay</a:t>
            </a:r>
            <a:r>
              <a:rPr lang="en-US" dirty="0"/>
              <a:t> </a:t>
            </a:r>
            <a:r>
              <a:rPr lang="en-US" dirty="0" err="1"/>
              <a:t>Patelu</a:t>
            </a:r>
            <a:r>
              <a:rPr lang="en-US" dirty="0">
                <a:effectLst/>
              </a:rPr>
              <a:t>: </a:t>
            </a:r>
          </a:p>
          <a:p>
            <a:pPr algn="ctr" eaLnBrk="1" hangingPunct="1">
              <a:buNone/>
            </a:pPr>
            <a:endParaRPr lang="en-US" dirty="0">
              <a:effectLst/>
            </a:endParaRPr>
          </a:p>
          <a:p>
            <a:pPr algn="ctr" eaLnBrk="1" hangingPunct="1">
              <a:buNone/>
            </a:pPr>
            <a:r>
              <a:rPr lang="en-US" dirty="0"/>
              <a:t>Big Data / Ethnography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Ruiduo Jia</a:t>
            </a:r>
          </a:p>
        </p:txBody>
      </p:sp>
    </p:spTree>
    <p:extLst>
      <p:ext uri="{BB962C8B-B14F-4D97-AF65-F5344CB8AC3E}">
        <p14:creationId xmlns:p14="http://schemas.microsoft.com/office/powerpoint/2010/main" val="20762524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20A6F1F-5B7E-4ABA-9127-9235D19D41F3}"/>
              </a:ext>
            </a:extLst>
          </p:cNvPr>
          <p:cNvGrpSpPr/>
          <p:nvPr/>
        </p:nvGrpSpPr>
        <p:grpSpPr>
          <a:xfrm>
            <a:off x="3199165" y="2743198"/>
            <a:ext cx="915635" cy="750334"/>
            <a:chOff x="3199165" y="2743198"/>
            <a:chExt cx="915635" cy="750334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53BF8797-F9FF-4D31-9AD7-E01B817FF53E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≈12.7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B70FFA-84AB-4AA5-A52E-3540CF3398F4}"/>
              </a:ext>
            </a:extLst>
          </p:cNvPr>
          <p:cNvGrpSpPr/>
          <p:nvPr/>
        </p:nvGrpSpPr>
        <p:grpSpPr>
          <a:xfrm>
            <a:off x="4648200" y="3897866"/>
            <a:ext cx="915635" cy="750334"/>
            <a:chOff x="3199165" y="2743198"/>
            <a:chExt cx="998752" cy="75033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E6AF4CAD-355F-4781-904B-62779C653CE4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≈11.</m:t>
                        </m:r>
                        <m: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823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Statistical </a:t>
                </a:r>
                <a:r>
                  <a:rPr lang="en-US" altLang="ko-KR" sz="3600" dirty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Sig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nificance of </a:t>
                </a:r>
                <a:r>
                  <a:rPr lang="en-US" altLang="ko-KR" sz="3600" dirty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Clust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ers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 </a:t>
                </a:r>
                <a:r>
                  <a:rPr lang="en-US" altLang="ko-KR" sz="3600" dirty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is a cluster “really there”?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(Simpler Version of “What is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</m:oMath>
                </a14:m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?”)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Liu et al (2008), Huang et al (2014)</a:t>
                </a: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  <a:blipFill>
                <a:blip r:embed="rId3"/>
                <a:stretch>
                  <a:fillRect l="-2195" t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186BDFE-77D6-FBC3-E3C3-FCA0869206EF}"/>
              </a:ext>
            </a:extLst>
          </p:cNvPr>
          <p:cNvSpPr txBox="1"/>
          <p:nvPr/>
        </p:nvSpPr>
        <p:spPr>
          <a:xfrm>
            <a:off x="6324600" y="685800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13.2</a:t>
            </a:r>
          </a:p>
        </p:txBody>
      </p:sp>
    </p:spTree>
    <p:extLst>
      <p:ext uri="{BB962C8B-B14F-4D97-AF65-F5344CB8AC3E}">
        <p14:creationId xmlns:p14="http://schemas.microsoft.com/office/powerpoint/2010/main" val="38898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23071</TotalTime>
  <Words>2430</Words>
  <Application>Microsoft Office PowerPoint</Application>
  <PresentationFormat>On-screen Show (4:3)</PresentationFormat>
  <Paragraphs>661</Paragraphs>
  <Slides>72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Gulim</vt:lpstr>
      <vt:lpstr>Arial</vt:lpstr>
      <vt:lpstr>Arial Unicode MS</vt:lpstr>
      <vt:lpstr>Cambria Math</vt:lpstr>
      <vt:lpstr>Times New Roman</vt:lpstr>
      <vt:lpstr>Wingdings</vt:lpstr>
      <vt:lpstr>2_Default Design</vt:lpstr>
      <vt:lpstr>12_Default Design</vt:lpstr>
      <vt:lpstr>1_Default Design</vt:lpstr>
      <vt:lpstr>Equation</vt:lpstr>
      <vt:lpstr>Statistics – O. R. 881 Object Oriented Data Analysis</vt:lpstr>
      <vt:lpstr>Current Sections in Textbook</vt:lpstr>
      <vt:lpstr>Last Class:  Clustering</vt:lpstr>
      <vt:lpstr>Last Class: K-means Cluster’g</vt:lpstr>
      <vt:lpstr>Last Class: SWISS Score</vt:lpstr>
      <vt:lpstr>Last Class:  Clustering</vt:lpstr>
      <vt:lpstr>Last Class:  Clustering</vt:lpstr>
      <vt:lpstr>Last Class:  Clustering</vt:lpstr>
      <vt:lpstr>SigClust</vt:lpstr>
      <vt:lpstr>Common Genomic Analytic Approach:  Clustering</vt:lpstr>
      <vt:lpstr>Interesting Statistical Problem</vt:lpstr>
      <vt:lpstr>First Approaches:   Hypo Testing</vt:lpstr>
      <vt:lpstr>DiProPerm Hypothesis Test</vt:lpstr>
      <vt:lpstr>DiProPerm Hypothesis Test</vt:lpstr>
      <vt:lpstr>First Approaches:   Hypo Testing</vt:lpstr>
      <vt:lpstr>Clarifying Simple Example</vt:lpstr>
      <vt:lpstr>Clarifying Simple Example</vt:lpstr>
      <vt:lpstr>Clarifying Simple Example</vt:lpstr>
      <vt:lpstr>Clarifying Simple Example</vt:lpstr>
      <vt:lpstr>Clarifying Simple Example</vt:lpstr>
      <vt:lpstr>Statistical Significance of Clusters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Gaussian null distribut’n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Extension</vt:lpstr>
      <vt:lpstr>Mass Flux Data</vt:lpstr>
      <vt:lpstr>Mass Flux Data</vt:lpstr>
      <vt:lpstr>Mass Flux Data</vt:lpstr>
      <vt:lpstr>Mass Flux Data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461</cp:revision>
  <dcterms:created xsi:type="dcterms:W3CDTF">2001-06-08T01:38:43Z</dcterms:created>
  <dcterms:modified xsi:type="dcterms:W3CDTF">2025-11-11T20:20:06Z</dcterms:modified>
</cp:coreProperties>
</file>