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5" r:id="rId1"/>
    <p:sldMasterId id="2147483731" r:id="rId2"/>
    <p:sldMasterId id="2147483746" r:id="rId3"/>
  </p:sldMasterIdLst>
  <p:notesMasterIdLst>
    <p:notesMasterId r:id="rId85"/>
  </p:notesMasterIdLst>
  <p:sldIdLst>
    <p:sldId id="262" r:id="rId4"/>
    <p:sldId id="714" r:id="rId5"/>
    <p:sldId id="285" r:id="rId6"/>
    <p:sldId id="295" r:id="rId7"/>
    <p:sldId id="685" r:id="rId8"/>
    <p:sldId id="4243" r:id="rId9"/>
    <p:sldId id="689" r:id="rId10"/>
    <p:sldId id="691" r:id="rId11"/>
    <p:sldId id="693" r:id="rId12"/>
    <p:sldId id="694" r:id="rId13"/>
    <p:sldId id="698" r:id="rId14"/>
    <p:sldId id="702" r:id="rId15"/>
    <p:sldId id="706" r:id="rId16"/>
    <p:sldId id="712" r:id="rId17"/>
    <p:sldId id="745" r:id="rId18"/>
    <p:sldId id="748" r:id="rId19"/>
    <p:sldId id="753" r:id="rId20"/>
    <p:sldId id="754" r:id="rId21"/>
    <p:sldId id="755" r:id="rId22"/>
    <p:sldId id="756" r:id="rId23"/>
    <p:sldId id="3578" r:id="rId24"/>
    <p:sldId id="3590" r:id="rId25"/>
    <p:sldId id="3591" r:id="rId26"/>
    <p:sldId id="3592" r:id="rId27"/>
    <p:sldId id="3593" r:id="rId28"/>
    <p:sldId id="3594" r:id="rId29"/>
    <p:sldId id="3595" r:id="rId30"/>
    <p:sldId id="3596" r:id="rId31"/>
    <p:sldId id="3597" r:id="rId32"/>
    <p:sldId id="3598" r:id="rId33"/>
    <p:sldId id="3599" r:id="rId34"/>
    <p:sldId id="3600" r:id="rId35"/>
    <p:sldId id="3601" r:id="rId36"/>
    <p:sldId id="3602" r:id="rId37"/>
    <p:sldId id="3603" r:id="rId38"/>
    <p:sldId id="3605" r:id="rId39"/>
    <p:sldId id="3606" r:id="rId40"/>
    <p:sldId id="3607" r:id="rId41"/>
    <p:sldId id="3608" r:id="rId42"/>
    <p:sldId id="3609" r:id="rId43"/>
    <p:sldId id="3610" r:id="rId44"/>
    <p:sldId id="3611" r:id="rId45"/>
    <p:sldId id="3996" r:id="rId46"/>
    <p:sldId id="3612" r:id="rId47"/>
    <p:sldId id="3613" r:id="rId48"/>
    <p:sldId id="3614" r:id="rId49"/>
    <p:sldId id="3615" r:id="rId50"/>
    <p:sldId id="3616" r:id="rId51"/>
    <p:sldId id="3617" r:id="rId52"/>
    <p:sldId id="3618" r:id="rId53"/>
    <p:sldId id="3619" r:id="rId54"/>
    <p:sldId id="3620" r:id="rId55"/>
    <p:sldId id="3621" r:id="rId56"/>
    <p:sldId id="3622" r:id="rId57"/>
    <p:sldId id="3623" r:id="rId58"/>
    <p:sldId id="3624" r:id="rId59"/>
    <p:sldId id="3625" r:id="rId60"/>
    <p:sldId id="3626" r:id="rId61"/>
    <p:sldId id="3627" r:id="rId62"/>
    <p:sldId id="3628" r:id="rId63"/>
    <p:sldId id="4252" r:id="rId64"/>
    <p:sldId id="3630" r:id="rId65"/>
    <p:sldId id="3632" r:id="rId66"/>
    <p:sldId id="3633" r:id="rId67"/>
    <p:sldId id="3634" r:id="rId68"/>
    <p:sldId id="4253" r:id="rId69"/>
    <p:sldId id="3636" r:id="rId70"/>
    <p:sldId id="3637" r:id="rId71"/>
    <p:sldId id="3638" r:id="rId72"/>
    <p:sldId id="3664" r:id="rId73"/>
    <p:sldId id="3665" r:id="rId74"/>
    <p:sldId id="3666" r:id="rId75"/>
    <p:sldId id="3667" r:id="rId76"/>
    <p:sldId id="3668" r:id="rId77"/>
    <p:sldId id="3669" r:id="rId78"/>
    <p:sldId id="3670" r:id="rId79"/>
    <p:sldId id="3671" r:id="rId80"/>
    <p:sldId id="3672" r:id="rId81"/>
    <p:sldId id="3673" r:id="rId82"/>
    <p:sldId id="3674" r:id="rId83"/>
    <p:sldId id="3860" r:id="rId8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A71FF"/>
    <a:srgbClr val="0000FF"/>
    <a:srgbClr val="00FF00"/>
    <a:srgbClr val="00C800"/>
    <a:srgbClr val="99FF99"/>
    <a:srgbClr val="D357FF"/>
    <a:srgbClr val="FFB279"/>
    <a:srgbClr val="D1FFD1"/>
    <a:srgbClr val="E1FFE1"/>
    <a:srgbClr val="C8C8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08" autoAdjust="0"/>
    <p:restoredTop sz="94907" autoAdjust="0"/>
  </p:normalViewPr>
  <p:slideViewPr>
    <p:cSldViewPr>
      <p:cViewPr varScale="1">
        <p:scale>
          <a:sx n="65" d="100"/>
          <a:sy n="65" d="100"/>
        </p:scale>
        <p:origin x="1332" y="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slide" Target="slides/slide81.xml"/><Relationship Id="rId89" Type="http://schemas.openxmlformats.org/officeDocument/2006/relationships/tableStyles" Target="tableStyles.xml"/><Relationship Id="rId16" Type="http://schemas.openxmlformats.org/officeDocument/2006/relationships/slide" Target="slides/slide13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5" Type="http://schemas.openxmlformats.org/officeDocument/2006/relationships/slide" Target="slides/slide2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slide" Target="slides/slide74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slide" Target="slides/slide77.xml"/><Relationship Id="rId85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slide" Target="slides/slide80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viewProps" Target="viewProps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19" Type="http://schemas.openxmlformats.org/officeDocument/2006/relationships/slide" Target="slides/slide1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52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78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78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A4C0FB1F-073C-49F3-B714-73CBCAB95AD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309875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35420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1823CEF-E768-4970-B38A-A3CAE57EF3FB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Gulim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Gulim" pitchFamily="34" charset="-127"/>
              <a:cs typeface="+mn-cs"/>
            </a:endParaRPr>
          </a:p>
        </p:txBody>
      </p:sp>
      <p:sp>
        <p:nvSpPr>
          <p:cNvPr id="366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65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223986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F1DB9EA-BA56-4D77-AE57-70BC43A4D917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Gulim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Gulim" pitchFamily="34" charset="-127"/>
              <a:cs typeface="+mn-cs"/>
            </a:endParaRPr>
          </a:p>
        </p:txBody>
      </p:sp>
      <p:sp>
        <p:nvSpPr>
          <p:cNvPr id="368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246754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F0EE182-EA98-488E-8358-FCD3F87B1C71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Gulim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Gulim" pitchFamily="34" charset="-127"/>
              <a:cs typeface="+mn-cs"/>
            </a:endParaRPr>
          </a:p>
        </p:txBody>
      </p:sp>
      <p:sp>
        <p:nvSpPr>
          <p:cNvPr id="369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96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588401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CE643DE-C293-4822-9874-F3FAF13CB352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Gulim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Gulim" pitchFamily="34" charset="-127"/>
              <a:cs typeface="+mn-cs"/>
            </a:endParaRPr>
          </a:p>
        </p:txBody>
      </p:sp>
      <p:sp>
        <p:nvSpPr>
          <p:cNvPr id="428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8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71205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49B10F1-3CE5-4C3C-A118-505E3C6BE79C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Gulim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Gulim" pitchFamily="34" charset="-127"/>
              <a:cs typeface="+mn-cs"/>
            </a:endParaRPr>
          </a:p>
        </p:txBody>
      </p:sp>
      <p:sp>
        <p:nvSpPr>
          <p:cNvPr id="438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8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235744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F1DB9EA-BA56-4D77-AE57-70BC43A4D917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Gulim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Gulim" pitchFamily="34" charset="-127"/>
              <a:cs typeface="+mn-cs"/>
            </a:endParaRPr>
          </a:p>
        </p:txBody>
      </p:sp>
      <p:sp>
        <p:nvSpPr>
          <p:cNvPr id="368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007455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F1DB9EA-BA56-4D77-AE57-70BC43A4D917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Gulim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Gulim" pitchFamily="34" charset="-127"/>
              <a:cs typeface="+mn-cs"/>
            </a:endParaRPr>
          </a:p>
        </p:txBody>
      </p:sp>
      <p:sp>
        <p:nvSpPr>
          <p:cNvPr id="368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605645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F1DB9EA-BA56-4D77-AE57-70BC43A4D917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Gulim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Gulim" pitchFamily="34" charset="-127"/>
              <a:cs typeface="+mn-cs"/>
            </a:endParaRPr>
          </a:p>
        </p:txBody>
      </p:sp>
      <p:sp>
        <p:nvSpPr>
          <p:cNvPr id="368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586843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F1DB9EA-BA56-4D77-AE57-70BC43A4D917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Gulim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Gulim" pitchFamily="34" charset="-127"/>
              <a:cs typeface="+mn-cs"/>
            </a:endParaRPr>
          </a:p>
        </p:txBody>
      </p:sp>
      <p:sp>
        <p:nvSpPr>
          <p:cNvPr id="368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4211583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F1DB9EA-BA56-4D77-AE57-70BC43A4D917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Gulim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Gulim" pitchFamily="34" charset="-127"/>
              <a:cs typeface="+mn-cs"/>
            </a:endParaRPr>
          </a:p>
        </p:txBody>
      </p:sp>
      <p:sp>
        <p:nvSpPr>
          <p:cNvPr id="368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341400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03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1003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5BC217-645B-46AD-B3F6-B3394EE334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792987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F1DB9EA-BA56-4D77-AE57-70BC43A4D917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Gulim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Gulim" pitchFamily="34" charset="-127"/>
              <a:cs typeface="+mn-cs"/>
            </a:endParaRPr>
          </a:p>
        </p:txBody>
      </p:sp>
      <p:sp>
        <p:nvSpPr>
          <p:cNvPr id="368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687353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05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105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6D45A46-42AE-4BF4-BA2E-E7B4F3E8936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817725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36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136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FA8F542-7E9F-4472-9FB2-81276354D19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335934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90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890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2894AB9-F245-494C-A63B-0972F227813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733574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90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890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2894AB9-F245-494C-A63B-0972F227813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113774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01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8F52EA9-89DA-4846-8698-D6B527338EB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764583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01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8F52EA9-89DA-4846-8698-D6B527338EB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189901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11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11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5876363-8D21-4EBB-A154-DF609EA862E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87057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21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21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49D5B20-882D-4835-AD25-42F64FE61D9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995870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31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31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A010C04-BAB5-44DA-BDF3-5ED9CB0D2D6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92399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B06AEFA-DE13-4C3B-82B6-84C63F58CC80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Gulim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Gulim" pitchFamily="34" charset="-127"/>
              <a:cs typeface="+mn-cs"/>
            </a:endParaRPr>
          </a:p>
        </p:txBody>
      </p:sp>
      <p:sp>
        <p:nvSpPr>
          <p:cNvPr id="349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91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6651192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42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42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2018F98-0EF9-4A10-B3FB-2B8E3E3688B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219299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52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52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E197A55-C69B-40B8-A04D-790D8F564D3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4966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A64478F-60D4-496E-BB08-9CEB8DE1BA0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869137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72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72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1975D12-672B-44E1-A7F9-AC9DAE8DB32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887549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83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83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9F0B9E9-0443-47CC-A9A5-6559C4D4265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388236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93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93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D89F456-5E94-43C6-BDC5-217C21A6FAF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546988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03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003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267879C-6640-4EC3-A403-AAFFFF9BAB3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087359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13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013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B5DDA3D-DC60-4EA5-AE65-9C1A3DE0424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756324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24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024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B66E957-D572-405A-9906-CFB17BAE736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693469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34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034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2E363AF-DC46-447B-8156-0BB1434198E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26867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5B22C37-98D1-48E4-A741-B1DB85C48860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Gulim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Gulim" pitchFamily="34" charset="-127"/>
              <a:cs typeface="+mn-cs"/>
            </a:endParaRPr>
          </a:p>
        </p:txBody>
      </p:sp>
      <p:sp>
        <p:nvSpPr>
          <p:cNvPr id="357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73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423427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44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044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30B8BA7-5CDE-49A1-94BB-C59A9A09317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494174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54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054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69D0D0A-19A5-4371-8688-288D5A4BB38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849042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54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054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69D0D0A-19A5-4371-8688-288D5A4BB38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429337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54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054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69D0D0A-19A5-4371-8688-288D5A4BB38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726351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64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065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BC8751F-08AD-4DC3-8F11-DDC4332AAA7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281768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75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075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B41E9F9-CE9D-4662-BB33-336CDBD77F3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155933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85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085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7FA31D4-F44A-424B-AED9-69B41C4C185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508120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95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095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642ADD3-E5E0-40DF-9098-CBD93BAABE0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642830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05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105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7C66E38-CA3B-4F3B-89B7-F1A29A1D662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47785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05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105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7C66E38-CA3B-4F3B-89B7-F1A29A1D662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77512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AAE570A-8DAF-4C6D-A84E-4EFF7486472A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Gulim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Gulim" pitchFamily="34" charset="-127"/>
              <a:cs typeface="+mn-cs"/>
            </a:endParaRPr>
          </a:p>
        </p:txBody>
      </p:sp>
      <p:sp>
        <p:nvSpPr>
          <p:cNvPr id="359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94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8494866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16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116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DA93761-C05C-4442-8D56-C69E8428B95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87606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26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126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3D77236-4970-4220-B91E-6EC742F24F6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016110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36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136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1F584EC-73D5-43DF-A0CF-3F166007642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650244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46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146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703519A-AD23-4350-864B-E70ADB59450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50950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57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157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2CFA4CD-1923-4C66-B637-DB83057B872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433480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67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167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68021FA-6490-4CDF-935E-8EC77668C6C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6168715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77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177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4E8B1F6-3B6D-4C08-B189-F5C43F85B89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5995728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87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187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AF958FD-D6F8-4C44-BACF-7A17F896944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2242774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98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198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A912F0-7BCC-4771-95A9-13F97C3FD62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1861613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08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208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2D68ED2-2604-4E95-8A39-002D3370C44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87823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761AD22-11EC-4E4F-AA1A-533D7E5BAAA0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Gulim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Gulim" pitchFamily="34" charset="-127"/>
              <a:cs typeface="+mn-cs"/>
            </a:endParaRPr>
          </a:p>
        </p:txBody>
      </p:sp>
      <p:sp>
        <p:nvSpPr>
          <p:cNvPr id="360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04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97073253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18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218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76C263C-7D09-4664-A31D-C922FB24A29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6167666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28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228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C5A7DBD-EB55-4892-BA8F-0AD8233DC94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7947444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39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239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C701814-969D-4FC4-BAA7-744BC79E995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7737199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75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075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B41E9F9-CE9D-4662-BB33-336CDBD77F3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5270333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59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259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D5D26C9-F427-45DD-B621-FE164727678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3404707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69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269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6A49959-196C-40EF-AE5D-5C0929EE467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7677037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80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280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53794A9-50BE-4AA9-96F2-2AC2C7783EF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6199614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90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290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07CC96-8B06-4706-8DED-2777586031B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7888170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13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41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AA0B0B6-FD23-4E5A-B42D-83DC9233B69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804915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13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41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AA0B0B6-FD23-4E5A-B42D-83DC9233B69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2201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611664E-F885-438C-B1AD-7CD9C03CF465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Gulim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Gulim" pitchFamily="34" charset="-127"/>
              <a:cs typeface="+mn-cs"/>
            </a:endParaRPr>
          </a:p>
        </p:txBody>
      </p:sp>
      <p:sp>
        <p:nvSpPr>
          <p:cNvPr id="361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14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22680088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23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423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9812BF6-3BA9-45F1-8417-F6A4BCF38D8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0819807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33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433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39B43E8-8CC8-4582-90D1-CE1635ECF13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2255745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43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443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5245552-4324-4A61-B292-54D792CF8BF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5585614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54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454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3C8ACB9-F7EA-4A21-B7DF-24573C1F305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5034322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64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464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7694424-5E6E-4D57-8C04-C2172F1155E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1726632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74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474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04A6657-4BC3-4EFF-95DE-8245CAC9F96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4662078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84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484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13680B1-777A-4E4E-820C-BC1D60AEB08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9325423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95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495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2BD43C7-5E6B-486D-86C2-21A8002C573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508596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05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505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3AB14-BA00-478F-A9A0-DD4DF2C342F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4536190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15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515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FCBCC83-710D-4A00-B37D-C4DB55D6F15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02918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121BF6E-6298-4931-951F-18D88AC8BD85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Gulim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Gulim" pitchFamily="34" charset="-127"/>
              <a:cs typeface="+mn-cs"/>
            </a:endParaRPr>
          </a:p>
        </p:txBody>
      </p:sp>
      <p:sp>
        <p:nvSpPr>
          <p:cNvPr id="363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35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50656694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25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525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7D4E22F-2CF9-4E73-838B-7476AA5F40A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2005395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39015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6A55930-FFE4-4C71-831A-A233FEFB4E6B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Gulim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Gulim" pitchFamily="34" charset="-127"/>
              <a:cs typeface="+mn-cs"/>
            </a:endParaRPr>
          </a:p>
        </p:txBody>
      </p:sp>
      <p:sp>
        <p:nvSpPr>
          <p:cNvPr id="365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55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853613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6C204E-063C-4EE9-8940-A7589E04F28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7789543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98B6C2-0BE7-40B0-8C6E-D878A5C0BD4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8856092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D7A010-AE76-4916-A07B-A7AF71F5F75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9607389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8533EB-74C5-4C7C-A078-E2FDABED3A2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4351311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1C331E-F313-4595-9770-5193DCA43F5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0007306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C8763F8-1AF8-4A50-94AB-C6DB35655969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13409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7FD7DF-3C4B-4AB9-BD86-3CEB0F832541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92023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C6B893-EDFC-48B3-AAC7-D85D94CFFE43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88859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491235A-FA81-44C3-B16A-C18731E2A401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88268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A80E01D-495C-441E-9DBE-99433E53377A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07163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01B80FE-7FC6-4986-8F8B-52FBBB045E53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84284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60BAD0-2FA2-4CD5-B3B7-96138F8457A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2358664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56BF5F9-363E-4B49-AA84-EBBFCD0CE296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7961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750FB0-9C15-48DA-BBC2-E55DF1DA6F51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01381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B984297-08A1-4B3D-92C1-A437EE787A88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48457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440FEB8-BFDB-456E-AD97-7FF23E54E49A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24562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6E7FA3-1C3A-42CC-95E3-8B1E64E95C0D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89021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88033AF-A7F3-40D2-A18A-FBAB61AEF584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277175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DF5857A-263B-479B-BF83-230F437A480F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390327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457200"/>
            <a:ext cx="7148513" cy="4921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31825" y="1479550"/>
            <a:ext cx="3970338" cy="47688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754563" y="1479550"/>
            <a:ext cx="3971925" cy="23082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754563" y="3940175"/>
            <a:ext cx="3971925" cy="23082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662240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F186F7-960F-4135-90B5-3F97C2F3433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330788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FD2E03-395D-43B7-B781-CF5F8DE1CF4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09663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CDFD86-2316-4429-979D-65D2B0A6786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1072909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151814-6E9D-4ED3-B1A9-87061FD155A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03408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891AE4-F641-4CFA-98AB-BE9EA5E1477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130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482D6C-E386-42C8-9FF2-875C32CDF1E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325267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8A4FD3-08B6-4B18-9685-B19F90A7D27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539813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5A624A-5666-4AF5-AF31-316774A39A9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896380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D7E860-5585-421F-8ED6-C3DBE48BAC8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94633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838342-7A8A-4DB8-8743-E9B75FE0F60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23282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218456-74D4-4D36-B995-1D08E5D0B31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416672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43C58D-F81C-4D04-924D-69930519BEF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773880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B42C35-16AD-4D78-86E9-913C292B48C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20889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08DA27-54EA-406E-8F3B-047F3EFFE64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8374729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B2E4E8-4C69-404E-8CF9-D632E365F16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55355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393B65-3342-4BD7-938C-7072CF849C0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981830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0782B4-4705-4118-A8E7-BBDC4645926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2230190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BFB4EA-E92A-474E-BDBF-C2E2AFD6F94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5847219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7D0C67-A3F0-4447-9F7B-7055110FD4F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3816828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CB2B04-B64A-4DBA-8E18-8D181EDE590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7292808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8C8FF"/>
            </a:gs>
            <a:gs pos="50000">
              <a:schemeClr val="bg1"/>
            </a:gs>
            <a:gs pos="100000">
              <a:srgbClr val="C8C8FF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4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84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84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B3DAB159-1BC5-4B00-8396-DFE35EB83A5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197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18" r:id="rId13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DCF5FF"/>
            </a:gs>
            <a:gs pos="50000">
              <a:schemeClr val="tx1"/>
            </a:gs>
            <a:gs pos="100000">
              <a:srgbClr val="DCF5FF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18" charset="0"/>
              </a:defRPr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18" charset="0"/>
              </a:defRPr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itchFamily="18" charset="0"/>
              </a:defRPr>
            </a:lvl1pPr>
          </a:lstStyle>
          <a:p>
            <a:fld id="{85D47981-B4EA-4968-94AA-A0E452280ED9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619844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DCF5FF"/>
            </a:gs>
            <a:gs pos="50000">
              <a:schemeClr val="tx1"/>
            </a:gs>
            <a:gs pos="100000">
              <a:srgbClr val="DCF5FF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4707A0F7-4FFF-4748-A9B7-E82C91A1925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696601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  <p:sldLayoutId id="2147483759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marron.web.unc.edu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6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0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730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4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4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9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3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9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9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0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0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52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0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9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31.png"/><Relationship Id="rId5" Type="http://schemas.openxmlformats.org/officeDocument/2006/relationships/image" Target="../media/image190.png"/><Relationship Id="rId4" Type="http://schemas.openxmlformats.org/officeDocument/2006/relationships/notesSlide" Target="../notesSlides/notesSlide5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0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9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560.png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32.png"/><Relationship Id="rId5" Type="http://schemas.openxmlformats.org/officeDocument/2006/relationships/image" Target="../media/image1000.png"/><Relationship Id="rId4" Type="http://schemas.openxmlformats.org/officeDocument/2006/relationships/notesSlide" Target="../notesSlides/notesSlide58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image" Target="../media/image33.png"/><Relationship Id="rId5" Type="http://schemas.openxmlformats.org/officeDocument/2006/relationships/image" Target="../media/image1140.png"/><Relationship Id="rId4" Type="http://schemas.openxmlformats.org/officeDocument/2006/relationships/notesSlide" Target="../notesSlides/notesSlide5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9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9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9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video" Target="../media/media9.wmv"/><Relationship Id="rId1" Type="http://schemas.microsoft.com/office/2007/relationships/media" Target="../media/media9.wmv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6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9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9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00.png"/><Relationship Id="rId4" Type="http://schemas.openxmlformats.org/officeDocument/2006/relationships/image" Target="../media/image580.pn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9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9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video" Target="../media/media10.wmv"/><Relationship Id="rId1" Type="http://schemas.microsoft.com/office/2007/relationships/media" Target="../media/media10.wmv"/><Relationship Id="rId5" Type="http://schemas.openxmlformats.org/officeDocument/2006/relationships/image" Target="../media/image35.png"/><Relationship Id="rId4" Type="http://schemas.openxmlformats.org/officeDocument/2006/relationships/notesSlide" Target="../notesSlides/notesSlide70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230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250.pn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9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9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9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9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video" Target="../media/media11.wmv"/><Relationship Id="rId1" Type="http://schemas.microsoft.com/office/2007/relationships/media" Target="../media/media11.wmv"/><Relationship Id="rId5" Type="http://schemas.openxmlformats.org/officeDocument/2006/relationships/image" Target="../media/image39.png"/><Relationship Id="rId4" Type="http://schemas.openxmlformats.org/officeDocument/2006/relationships/notesSlide" Target="../notesSlides/notesSlide7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9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9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706562"/>
          </a:xfrm>
        </p:spPr>
        <p:txBody>
          <a:bodyPr/>
          <a:lstStyle/>
          <a:p>
            <a:pPr eaLnBrk="1" hangingPunct="1"/>
            <a:r>
              <a:rPr lang="en-US" dirty="0"/>
              <a:t>Statistics – O. R. 881</a:t>
            </a:r>
            <a:br>
              <a:rPr lang="en-US" dirty="0"/>
            </a:br>
            <a:r>
              <a:rPr lang="en-US" dirty="0"/>
              <a:t>Object Oriented Data Analysis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2362200"/>
            <a:ext cx="8229600" cy="41148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dirty="0">
                <a:hlinkClick r:id="rId3"/>
              </a:rPr>
              <a:t>Steve Marron</a:t>
            </a:r>
            <a:endParaRPr lang="en-US" dirty="0"/>
          </a:p>
          <a:p>
            <a:pPr algn="ctr" eaLnBrk="1" hangingPunct="1">
              <a:buFontTx/>
              <a:buNone/>
            </a:pPr>
            <a:endParaRPr lang="en-US" dirty="0"/>
          </a:p>
          <a:p>
            <a:pPr algn="ctr" eaLnBrk="1" hangingPunct="1">
              <a:buFontTx/>
              <a:buNone/>
            </a:pPr>
            <a:r>
              <a:rPr lang="en-US" dirty="0"/>
              <a:t>Dept. of Statistics and Operations Research</a:t>
            </a:r>
          </a:p>
          <a:p>
            <a:pPr algn="ctr" eaLnBrk="1" hangingPunct="1">
              <a:buFontTx/>
              <a:buNone/>
            </a:pPr>
            <a:r>
              <a:rPr lang="en-US" dirty="0"/>
              <a:t>University of North Carolina</a:t>
            </a: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60000"/>
                <a:lumOff val="40000"/>
              </a:schemeClr>
            </a:gs>
            <a:gs pos="50000">
              <a:schemeClr val="tx1"/>
            </a:gs>
            <a:gs pos="100000">
              <a:schemeClr val="tx2">
                <a:lumMod val="60000"/>
                <a:lumOff val="4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443913" cy="13716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bg2"/>
                </a:solidFill>
                <a:latin typeface="Arial" charset="0"/>
                <a:cs typeface="Arial" charset="0"/>
              </a:rPr>
              <a:t>Last Class: </a:t>
            </a:r>
            <a:r>
              <a:rPr lang="en-US" altLang="ko-KR" dirty="0" err="1">
                <a:solidFill>
                  <a:srgbClr val="0000FF"/>
                </a:solidFill>
                <a:latin typeface="Arial" charset="0"/>
                <a:ea typeface="Gulim" pitchFamily="34" charset="-127"/>
                <a:cs typeface="Arial" charset="0"/>
              </a:rPr>
              <a:t>SigClust</a:t>
            </a: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Null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317" name="Rectangle 3"/>
              <p:cNvSpPr>
                <a:spLocks noGrp="1" noChangeArrowheads="1"/>
              </p:cNvSpPr>
              <p:nvPr>
                <p:ph type="body" sz="half" idx="1"/>
              </p:nvPr>
            </p:nvSpPr>
            <p:spPr>
              <a:xfrm>
                <a:off x="457200" y="1447800"/>
                <a:ext cx="8305800" cy="5257800"/>
              </a:xfrm>
            </p:spPr>
            <p:txBody>
              <a:bodyPr/>
              <a:lstStyle/>
              <a:p>
                <a:pPr eaLnBrk="1" hangingPunct="1">
                  <a:lnSpc>
                    <a:spcPct val="120000"/>
                  </a:lnSpc>
                  <a:buFont typeface="Wingdings" pitchFamily="2" charset="2"/>
                  <a:buNone/>
                </a:pPr>
                <a:r>
                  <a:rPr lang="en-US" altLang="ko-KR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Estimation of Background Noise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ko-KR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Gulim" pitchFamily="34" charset="-127"/>
                            <a:cs typeface="Arial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altLang="ko-KR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Gulim" pitchFamily="34" charset="-127"/>
                                <a:cs typeface="Arial" charset="0"/>
                              </a:rPr>
                            </m:ctrlPr>
                          </m:sSubPr>
                          <m:e>
                            <m:r>
                              <a:rPr lang="ko-KR" altLang="en-US" i="1">
                                <a:solidFill>
                                  <a:schemeClr val="bg2"/>
                                </a:solidFill>
                                <a:latin typeface="Cambria Math"/>
                                <a:ea typeface="Gulim" pitchFamily="34" charset="-127"/>
                                <a:cs typeface="Arial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altLang="ko-KR" i="1">
                                <a:solidFill>
                                  <a:schemeClr val="bg2"/>
                                </a:solidFill>
                                <a:latin typeface="Cambria Math"/>
                                <a:ea typeface="Gulim" pitchFamily="34" charset="-127"/>
                                <a:cs typeface="Arial" charset="0"/>
                              </a:rPr>
                              <m:t>𝑁</m:t>
                            </m:r>
                          </m:sub>
                        </m:sSub>
                      </m:e>
                      <m:sup>
                        <m:r>
                          <a:rPr lang="en-US" altLang="ko-KR" i="1">
                            <a:solidFill>
                              <a:schemeClr val="bg2"/>
                            </a:solidFill>
                            <a:latin typeface="Cambria Math"/>
                            <a:ea typeface="Gulim" pitchFamily="34" charset="-127"/>
                            <a:cs typeface="Arial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altLang="ko-KR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:</a:t>
                </a:r>
              </a:p>
              <a:p>
                <a:pPr eaLnBrk="1" hangingPunct="1">
                  <a:lnSpc>
                    <a:spcPct val="120000"/>
                  </a:lnSpc>
                  <a:buFont typeface="Wingdings" pitchFamily="2" charset="2"/>
                  <a:buChar char="§"/>
                </a:pPr>
                <a:r>
                  <a:rPr lang="en-US" altLang="ko-KR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Reasonable model (for each gene):</a:t>
                </a:r>
              </a:p>
              <a:p>
                <a:pPr algn="ctr" eaLnBrk="1" hangingPunct="1">
                  <a:lnSpc>
                    <a:spcPct val="120000"/>
                  </a:lnSpc>
                  <a:buFont typeface="Wingdings" pitchFamily="2" charset="2"/>
                  <a:buNone/>
                </a:pPr>
                <a:r>
                  <a:rPr lang="en-US" altLang="ko-KR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Expression = Signal + Noise</a:t>
                </a:r>
              </a:p>
              <a:p>
                <a:pPr eaLnBrk="1" hangingPunct="1">
                  <a:lnSpc>
                    <a:spcPct val="120000"/>
                  </a:lnSpc>
                  <a:buFont typeface="Wingdings" pitchFamily="2" charset="2"/>
                  <a:buChar char="§"/>
                </a:pPr>
                <a:r>
                  <a:rPr lang="en-US" altLang="ko-KR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“noise” is roughly Gaussian, common var.</a:t>
                </a:r>
              </a:p>
              <a:p>
                <a:pPr eaLnBrk="1" hangingPunct="1">
                  <a:lnSpc>
                    <a:spcPct val="120000"/>
                  </a:lnSpc>
                  <a:buFont typeface="Wingdings" pitchFamily="2" charset="2"/>
                  <a:buChar char="§"/>
                </a:pPr>
                <a:r>
                  <a:rPr lang="en-US" altLang="ko-KR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“noise” terms independent</a:t>
                </a:r>
              </a:p>
              <a:p>
                <a:pPr eaLnBrk="1" hangingPunct="1">
                  <a:lnSpc>
                    <a:spcPct val="120000"/>
                  </a:lnSpc>
                  <a:buFont typeface="Wingdings" pitchFamily="2" charset="2"/>
                  <a:buNone/>
                </a:pPr>
                <a:r>
                  <a:rPr lang="en-US" altLang="ko-KR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            (across genes)</a:t>
                </a:r>
              </a:p>
              <a:p>
                <a:pPr eaLnBrk="1" hangingPunct="1">
                  <a:lnSpc>
                    <a:spcPct val="120000"/>
                  </a:lnSpc>
                  <a:buFont typeface="Wingdings" pitchFamily="2" charset="2"/>
                  <a:buNone/>
                </a:pPr>
                <a:endParaRPr lang="en-US" altLang="ko-KR" dirty="0">
                  <a:solidFill>
                    <a:schemeClr val="bg2"/>
                  </a:solidFill>
                  <a:latin typeface="Arial" charset="0"/>
                  <a:ea typeface="Gulim" pitchFamily="34" charset="-127"/>
                  <a:cs typeface="Arial" charset="0"/>
                </a:endParaRPr>
              </a:p>
            </p:txBody>
          </p:sp>
        </mc:Choice>
        <mc:Fallback xmlns="">
          <p:sp>
            <p:nvSpPr>
              <p:cNvPr id="13317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"/>
              </p:nvPr>
            </p:nvSpPr>
            <p:spPr>
              <a:xfrm>
                <a:off x="457200" y="1447800"/>
                <a:ext cx="8305800" cy="5257800"/>
              </a:xfrm>
              <a:blipFill>
                <a:blip r:embed="rId3"/>
                <a:stretch>
                  <a:fillRect l="-1834" t="-6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05466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60000"/>
                <a:lumOff val="40000"/>
              </a:schemeClr>
            </a:gs>
            <a:gs pos="50000">
              <a:schemeClr val="tx1"/>
            </a:gs>
            <a:gs pos="100000">
              <a:schemeClr val="tx2">
                <a:lumMod val="60000"/>
                <a:lumOff val="4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5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520113" cy="12192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bg2"/>
                </a:solidFill>
                <a:latin typeface="Arial" charset="0"/>
                <a:cs typeface="Arial" charset="0"/>
              </a:rPr>
              <a:t>Last Class: </a:t>
            </a:r>
            <a:r>
              <a:rPr lang="en-US" altLang="ko-KR" dirty="0" err="1">
                <a:solidFill>
                  <a:srgbClr val="0000FF"/>
                </a:solidFill>
                <a:latin typeface="Arial" charset="0"/>
                <a:ea typeface="Gulim" pitchFamily="34" charset="-127"/>
                <a:cs typeface="Arial" charset="0"/>
              </a:rPr>
              <a:t>SigClust</a:t>
            </a: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Null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366" name="Rectangle 3"/>
              <p:cNvSpPr>
                <a:spLocks noGrp="1" noChangeArrowheads="1"/>
              </p:cNvSpPr>
              <p:nvPr>
                <p:ph type="body" sz="half" idx="1"/>
              </p:nvPr>
            </p:nvSpPr>
            <p:spPr>
              <a:xfrm>
                <a:off x="457200" y="1371600"/>
                <a:ext cx="8305800" cy="5257800"/>
              </a:xfrm>
            </p:spPr>
            <p:txBody>
              <a:bodyPr/>
              <a:lstStyle/>
              <a:p>
                <a:pPr eaLnBrk="1" hangingPunct="1">
                  <a:lnSpc>
                    <a:spcPct val="120000"/>
                  </a:lnSpc>
                  <a:buFont typeface="Wingdings" pitchFamily="2" charset="2"/>
                  <a:buNone/>
                </a:pPr>
                <a:r>
                  <a:rPr lang="en-US" altLang="ko-KR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Estimation of Background Noise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ko-KR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Gulim" pitchFamily="34" charset="-127"/>
                            <a:cs typeface="Arial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altLang="ko-KR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Gulim" pitchFamily="34" charset="-127"/>
                                <a:cs typeface="Arial" charset="0"/>
                              </a:rPr>
                            </m:ctrlPr>
                          </m:sSubPr>
                          <m:e>
                            <m:r>
                              <a:rPr lang="ko-KR" altLang="en-US" i="1">
                                <a:solidFill>
                                  <a:schemeClr val="bg2"/>
                                </a:solidFill>
                                <a:latin typeface="Cambria Math"/>
                                <a:ea typeface="Gulim" pitchFamily="34" charset="-127"/>
                                <a:cs typeface="Arial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altLang="ko-KR" i="1">
                                <a:solidFill>
                                  <a:schemeClr val="bg2"/>
                                </a:solidFill>
                                <a:latin typeface="Cambria Math"/>
                                <a:ea typeface="Gulim" pitchFamily="34" charset="-127"/>
                                <a:cs typeface="Arial" charset="0"/>
                              </a:rPr>
                              <m:t>𝑁</m:t>
                            </m:r>
                          </m:sub>
                        </m:sSub>
                      </m:e>
                      <m:sup>
                        <m:r>
                          <a:rPr lang="en-US" altLang="ko-KR" i="1">
                            <a:solidFill>
                              <a:schemeClr val="bg2"/>
                            </a:solidFill>
                            <a:latin typeface="Cambria Math"/>
                            <a:ea typeface="Gulim" pitchFamily="34" charset="-127"/>
                            <a:cs typeface="Arial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altLang="ko-KR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:</a:t>
                </a:r>
              </a:p>
              <a:p>
                <a:pPr eaLnBrk="1" hangingPunct="1">
                  <a:lnSpc>
                    <a:spcPct val="120000"/>
                  </a:lnSpc>
                  <a:buFont typeface="Wingdings" pitchFamily="2" charset="2"/>
                  <a:buChar char="n"/>
                </a:pPr>
                <a:r>
                  <a:rPr lang="en-US" altLang="ko-KR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For </a:t>
                </a:r>
                <a:r>
                  <a:rPr lang="en-US" altLang="ko-KR" i="1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all</a:t>
                </a:r>
                <a:r>
                  <a:rPr lang="en-US" altLang="ko-KR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 expression values (as numbers)</a:t>
                </a:r>
              </a:p>
              <a:p>
                <a:pPr eaLnBrk="1" hangingPunct="1">
                  <a:lnSpc>
                    <a:spcPct val="120000"/>
                  </a:lnSpc>
                  <a:buFont typeface="Wingdings" pitchFamily="2" charset="2"/>
                  <a:buChar char="n"/>
                </a:pPr>
                <a:r>
                  <a:rPr lang="en-US" altLang="ko-KR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Use </a:t>
                </a:r>
                <a:r>
                  <a:rPr lang="en-US" altLang="ko-KR" i="1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robust estimate of scale</a:t>
                </a:r>
              </a:p>
              <a:p>
                <a:pPr eaLnBrk="1" hangingPunct="1">
                  <a:lnSpc>
                    <a:spcPct val="120000"/>
                  </a:lnSpc>
                  <a:buFont typeface="Wingdings" pitchFamily="2" charset="2"/>
                  <a:buChar char="n"/>
                </a:pPr>
                <a:r>
                  <a:rPr lang="en-US" altLang="ko-KR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Median Absolute Deviation (MAD)</a:t>
                </a:r>
              </a:p>
              <a:p>
                <a:pPr algn="ctr" eaLnBrk="1" hangingPunct="1">
                  <a:lnSpc>
                    <a:spcPct val="120000"/>
                  </a:lnSpc>
                  <a:buFont typeface="Wingdings" pitchFamily="2" charset="2"/>
                  <a:buNone/>
                </a:pPr>
                <a:r>
                  <a:rPr lang="en-US" altLang="ko-KR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(from the median)</a:t>
                </a:r>
              </a:p>
              <a:p>
                <a:pPr eaLnBrk="1" hangingPunct="1">
                  <a:lnSpc>
                    <a:spcPct val="120000"/>
                  </a:lnSpc>
                  <a:buFont typeface="Wingdings" pitchFamily="2" charset="2"/>
                  <a:buChar char="n"/>
                </a:pPr>
                <a:r>
                  <a:rPr lang="en-US" altLang="ko-KR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Rescale to put on same scale as  s. d.:</a:t>
                </a:r>
              </a:p>
              <a:p>
                <a:pPr marL="0" indent="0" algn="ctr" eaLnBrk="1" hangingPunct="1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ko-KR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Gulim" pitchFamily="34" charset="-127"/>
                              <a:cs typeface="Arial" charset="0"/>
                            </a:rPr>
                          </m:ctrlPr>
                        </m:accPr>
                        <m:e>
                          <m:r>
                            <a:rPr lang="ko-KR" altLang="en-US" i="1" smtClean="0">
                              <a:solidFill>
                                <a:schemeClr val="bg2"/>
                              </a:solidFill>
                              <a:latin typeface="Cambria Math"/>
                              <a:ea typeface="Gulim" pitchFamily="34" charset="-127"/>
                              <a:cs typeface="Arial" charset="0"/>
                            </a:rPr>
                            <m:t>𝜎</m:t>
                          </m:r>
                        </m:e>
                      </m:acc>
                      <m:r>
                        <a:rPr lang="en-US" altLang="ko-KR" b="0" i="1" smtClean="0">
                          <a:solidFill>
                            <a:schemeClr val="bg2"/>
                          </a:solidFill>
                          <a:latin typeface="Cambria Math"/>
                          <a:ea typeface="Gulim" pitchFamily="34" charset="-127"/>
                          <a:cs typeface="Arial" charset="0"/>
                        </a:rPr>
                        <m:t>=</m:t>
                      </m:r>
                      <m:f>
                        <m:fPr>
                          <m:ctrlPr>
                            <a:rPr lang="en-US" altLang="ko-KR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Gulim" pitchFamily="34" charset="-127"/>
                              <a:cs typeface="Arial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ko-KR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Gulim" pitchFamily="34" charset="-127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altLang="ko-KR" b="0" i="1" smtClean="0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Gulim" pitchFamily="34" charset="-127"/>
                                  <a:cs typeface="Arial" charset="0"/>
                                </a:rPr>
                                <m:t>𝑀𝐴𝐷</m:t>
                              </m:r>
                            </m:e>
                            <m:sub>
                              <m:r>
                                <a:rPr lang="en-US" altLang="ko-KR" b="0" i="1" smtClean="0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Gulim" pitchFamily="34" charset="-127"/>
                                  <a:cs typeface="Arial" charset="0"/>
                                </a:rPr>
                                <m:t>𝑑𝑎𝑡𝑎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ko-KR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Gulim" pitchFamily="34" charset="-127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altLang="ko-KR" b="0" i="1" smtClean="0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Gulim" pitchFamily="34" charset="-127"/>
                                  <a:cs typeface="Arial" charset="0"/>
                                </a:rPr>
                                <m:t>𝑀𝐴𝐷</m:t>
                              </m:r>
                            </m:e>
                            <m:sub>
                              <m:r>
                                <a:rPr lang="en-US" altLang="ko-KR" b="0" i="1" smtClean="0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Gulim" pitchFamily="34" charset="-127"/>
                                  <a:cs typeface="Arial" charset="0"/>
                                </a:rPr>
                                <m:t>𝑁</m:t>
                              </m:r>
                              <m:d>
                                <m:dPr>
                                  <m:ctrlPr>
                                    <a:rPr lang="en-US" altLang="ko-KR" b="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Gulim" pitchFamily="34" charset="-127"/>
                                      <a:cs typeface="Arial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ko-KR" b="0" i="1" smtClean="0">
                                      <a:solidFill>
                                        <a:schemeClr val="bg2"/>
                                      </a:solidFill>
                                      <a:latin typeface="Cambria Math"/>
                                      <a:ea typeface="Gulim" pitchFamily="34" charset="-127"/>
                                      <a:cs typeface="Arial" charset="0"/>
                                    </a:rPr>
                                    <m:t>0,1</m:t>
                                  </m:r>
                                </m:e>
                              </m:d>
                            </m:sub>
                          </m:sSub>
                        </m:den>
                      </m:f>
                    </m:oMath>
                  </m:oMathPara>
                </a14:m>
                <a:endParaRPr lang="en-US" altLang="ko-KR" dirty="0">
                  <a:solidFill>
                    <a:schemeClr val="bg2"/>
                  </a:solidFill>
                  <a:latin typeface="Arial" charset="0"/>
                  <a:ea typeface="Gulim" pitchFamily="34" charset="-127"/>
                  <a:cs typeface="Arial" charset="0"/>
                </a:endParaRPr>
              </a:p>
            </p:txBody>
          </p:sp>
        </mc:Choice>
        <mc:Fallback xmlns="">
          <p:sp>
            <p:nvSpPr>
              <p:cNvPr id="15366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"/>
              </p:nvPr>
            </p:nvSpPr>
            <p:spPr>
              <a:xfrm>
                <a:off x="457200" y="1371600"/>
                <a:ext cx="8305800" cy="5257800"/>
              </a:xfrm>
              <a:blipFill rotWithShape="1">
                <a:blip r:embed="rId3"/>
                <a:stretch>
                  <a:fillRect l="-1834" t="-695" b="-1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694819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60000"/>
                <a:lumOff val="40000"/>
              </a:schemeClr>
            </a:gs>
            <a:gs pos="50000">
              <a:schemeClr val="tx1"/>
            </a:gs>
            <a:gs pos="100000">
              <a:schemeClr val="tx2">
                <a:lumMod val="60000"/>
                <a:lumOff val="4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Last Class: </a:t>
            </a:r>
            <a:r>
              <a:rPr lang="en-US" altLang="ko-KR" dirty="0" err="1">
                <a:solidFill>
                  <a:srgbClr val="0000FF"/>
                </a:solidFill>
                <a:latin typeface="Arial" charset="0"/>
                <a:ea typeface="Gulim" pitchFamily="34" charset="-127"/>
                <a:cs typeface="Arial" charset="0"/>
              </a:rPr>
              <a:t>SigClust</a:t>
            </a: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Estimation of Background Noise</a:t>
            </a:r>
          </a:p>
        </p:txBody>
      </p:sp>
      <p:pic>
        <p:nvPicPr>
          <p:cNvPr id="163843" name="Picture 9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7" t="5052" r="7137" b="5052"/>
          <a:stretch>
            <a:fillRect/>
          </a:stretch>
        </p:blipFill>
        <p:spPr>
          <a:xfrm>
            <a:off x="1697038" y="1300163"/>
            <a:ext cx="7446962" cy="5514975"/>
          </a:xfrm>
          <a:noFill/>
        </p:spPr>
      </p:pic>
      <p:sp>
        <p:nvSpPr>
          <p:cNvPr id="2" name="TextBox 1"/>
          <p:cNvSpPr txBox="1"/>
          <p:nvPr/>
        </p:nvSpPr>
        <p:spPr>
          <a:xfrm>
            <a:off x="76200" y="1066800"/>
            <a:ext cx="2691763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Hope:  Most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Entries are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“Pure Noise,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(Gaussian)”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 Few (&lt;&lt; ¼)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Are Biological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Signal –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Outliers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1662494" y="5334000"/>
            <a:ext cx="1614106" cy="914400"/>
          </a:xfrm>
          <a:prstGeom prst="straightConnector1">
            <a:avLst/>
          </a:prstGeom>
          <a:ln w="25400">
            <a:solidFill>
              <a:schemeClr val="bg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1662494" y="5334000"/>
            <a:ext cx="5424106" cy="914400"/>
          </a:xfrm>
          <a:prstGeom prst="straightConnector1">
            <a:avLst/>
          </a:prstGeom>
          <a:ln w="25400">
            <a:solidFill>
              <a:schemeClr val="bg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30311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60000"/>
                <a:lumOff val="40000"/>
              </a:schemeClr>
            </a:gs>
            <a:gs pos="50000">
              <a:schemeClr val="tx1"/>
            </a:gs>
            <a:gs pos="100000">
              <a:schemeClr val="tx2">
                <a:lumMod val="60000"/>
                <a:lumOff val="4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8001000" cy="1143000"/>
          </a:xfrm>
        </p:spPr>
        <p:txBody>
          <a:bodyPr/>
          <a:lstStyle/>
          <a:p>
            <a:pPr eaLnBrk="1" hangingPunct="1"/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Last Class: </a:t>
            </a:r>
            <a:r>
              <a:rPr lang="en-US" altLang="ko-KR" dirty="0" err="1">
                <a:solidFill>
                  <a:srgbClr val="0000FF"/>
                </a:solidFill>
                <a:latin typeface="Arial" charset="0"/>
                <a:ea typeface="Gulim" pitchFamily="34" charset="-127"/>
                <a:cs typeface="Arial" charset="0"/>
              </a:rPr>
              <a:t>SigClust</a:t>
            </a: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Estimation of Background Noise</a:t>
            </a:r>
          </a:p>
        </p:txBody>
      </p:sp>
      <p:pic>
        <p:nvPicPr>
          <p:cNvPr id="45158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80" t="5703" r="20256" b="5704"/>
          <a:stretch/>
        </p:blipFill>
        <p:spPr bwMode="auto">
          <a:xfrm>
            <a:off x="1752600" y="1301404"/>
            <a:ext cx="5556589" cy="5556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31655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60000"/>
                <a:lumOff val="40000"/>
              </a:schemeClr>
            </a:gs>
            <a:gs pos="50000">
              <a:schemeClr val="tx1"/>
            </a:gs>
            <a:gs pos="100000">
              <a:schemeClr val="tx2">
                <a:lumMod val="60000"/>
                <a:lumOff val="4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91513" cy="1219200"/>
          </a:xfrm>
        </p:spPr>
        <p:txBody>
          <a:bodyPr/>
          <a:lstStyle/>
          <a:p>
            <a:pPr eaLnBrk="1" hangingPunct="1"/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Last Class: </a:t>
            </a:r>
            <a:r>
              <a:rPr lang="en-US" altLang="ko-KR" dirty="0" err="1">
                <a:solidFill>
                  <a:srgbClr val="0000FF"/>
                </a:solidFill>
                <a:latin typeface="Arial" charset="0"/>
                <a:ea typeface="Gulim" pitchFamily="34" charset="-127"/>
                <a:cs typeface="Arial" charset="0"/>
              </a:rPr>
              <a:t>SigClust</a:t>
            </a: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Gaussian null distribution - Simulation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966" name="Rectangle 3"/>
              <p:cNvSpPr>
                <a:spLocks noGrp="1" noChangeArrowheads="1"/>
              </p:cNvSpPr>
              <p:nvPr>
                <p:ph type="body" sz="half" idx="1"/>
              </p:nvPr>
            </p:nvSpPr>
            <p:spPr>
              <a:xfrm>
                <a:off x="457200" y="1676400"/>
                <a:ext cx="8305800" cy="4876800"/>
              </a:xfrm>
            </p:spPr>
            <p:txBody>
              <a:bodyPr/>
              <a:lstStyle/>
              <a:p>
                <a:pPr eaLnBrk="1" hangingPunct="1">
                  <a:lnSpc>
                    <a:spcPct val="110000"/>
                  </a:lnSpc>
                  <a:buFont typeface="Wingdings" pitchFamily="2" charset="2"/>
                  <a:buNone/>
                </a:pPr>
                <a:r>
                  <a:rPr lang="en-US" altLang="ko-KR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Now simulate from null distribution using:</a:t>
                </a:r>
              </a:p>
              <a:p>
                <a:pPr eaLnBrk="1" hangingPunct="1">
                  <a:lnSpc>
                    <a:spcPct val="110000"/>
                  </a:lnSpc>
                  <a:buFont typeface="Wingdings" pitchFamily="2" charset="2"/>
                  <a:buNone/>
                </a:pPr>
                <a14:m>
                  <m:oMath xmlns:m="http://schemas.openxmlformats.org/officeDocument/2006/math">
                    <m:d>
                      <m:dPr>
                        <m:ctrlPr>
                          <a:rPr lang="en-US" altLang="ko-KR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Gulim" pitchFamily="34" charset="-127"/>
                            <a:cs typeface="Arial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altLang="ko-KR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Gulim" pitchFamily="34" charset="-127"/>
                                <a:cs typeface="Arial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US" altLang="ko-KR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Gulim" pitchFamily="34" charset="-127"/>
                                      <a:cs typeface="Arial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̃"/>
                                      <m:ctrlPr>
                                        <a:rPr lang="en-US" altLang="ko-KR" b="0" i="1" smtClean="0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Gulim" pitchFamily="34" charset="-127"/>
                                          <a:cs typeface="Arial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ko-KR" b="0" i="1" smtClean="0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Gulim" pitchFamily="34" charset="-127"/>
                                          <a:cs typeface="Arial" charset="0"/>
                                        </a:rPr>
                                        <m:t>𝑥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altLang="ko-KR" b="0" i="1" smtClean="0">
                                      <a:solidFill>
                                        <a:schemeClr val="bg2"/>
                                      </a:solidFill>
                                      <a:latin typeface="Cambria Math"/>
                                      <a:ea typeface="Gulim" pitchFamily="34" charset="-127"/>
                                      <a:cs typeface="Arial" charset="0"/>
                                    </a:rPr>
                                    <m:t>1,</m:t>
                                  </m:r>
                                  <m:r>
                                    <a:rPr lang="en-US" altLang="ko-KR" b="0" i="1" smtClean="0">
                                      <a:solidFill>
                                        <a:schemeClr val="bg2"/>
                                      </a:solidFill>
                                      <a:latin typeface="Cambria Math"/>
                                      <a:ea typeface="Gulim" pitchFamily="34" charset="-127"/>
                                      <a:cs typeface="Arial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r>
                                <a:rPr lang="en-US" altLang="ko-KR" i="1" smtClean="0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Cambria Math"/>
                                  <a:cs typeface="Arial" charset="0"/>
                                </a:rPr>
                                <m:t>⋮</m:t>
                              </m:r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altLang="ko-KR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Gulim" pitchFamily="34" charset="-127"/>
                                      <a:cs typeface="Arial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̃"/>
                                      <m:ctrlPr>
                                        <a:rPr lang="en-US" altLang="ko-KR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Gulim" pitchFamily="34" charset="-127"/>
                                          <a:cs typeface="Arial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ko-KR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Gulim" pitchFamily="34" charset="-127"/>
                                          <a:cs typeface="Arial" charset="0"/>
                                        </a:rPr>
                                        <m:t>𝑥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altLang="ko-KR" b="0" i="1" smtClean="0">
                                      <a:solidFill>
                                        <a:schemeClr val="bg2"/>
                                      </a:solidFill>
                                      <a:latin typeface="Cambria Math"/>
                                      <a:ea typeface="Gulim" pitchFamily="34" charset="-127"/>
                                      <a:cs typeface="Arial" charset="0"/>
                                    </a:rPr>
                                    <m:t>𝑑</m:t>
                                  </m:r>
                                  <m:r>
                                    <a:rPr lang="en-US" altLang="ko-KR" b="0" i="1" smtClean="0">
                                      <a:solidFill>
                                        <a:schemeClr val="bg2"/>
                                      </a:solidFill>
                                      <a:latin typeface="Cambria Math"/>
                                      <a:ea typeface="Gulim" pitchFamily="34" charset="-127"/>
                                      <a:cs typeface="Arial" charset="0"/>
                                    </a:rPr>
                                    <m:t>,</m:t>
                                  </m:r>
                                  <m:r>
                                    <a:rPr lang="en-US" altLang="ko-KR" b="0" i="1" smtClean="0">
                                      <a:solidFill>
                                        <a:schemeClr val="bg2"/>
                                      </a:solidFill>
                                      <a:latin typeface="Cambria Math"/>
                                      <a:ea typeface="Gulim" pitchFamily="34" charset="-127"/>
                                      <a:cs typeface="Arial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</m:oMath>
                </a14:m>
                <a:r>
                  <a:rPr lang="en-US" altLang="ko-KR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  where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Gulim" pitchFamily="34" charset="-127"/>
                            <a:cs typeface="Arial" charset="0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lang="en-US" altLang="ko-KR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Gulim" pitchFamily="34" charset="-127"/>
                                <a:cs typeface="Arial" charset="0"/>
                              </a:rPr>
                            </m:ctrlPr>
                          </m:accPr>
                          <m:e>
                            <m:r>
                              <a:rPr lang="en-US" altLang="ko-KR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Gulim" pitchFamily="34" charset="-127"/>
                                <a:cs typeface="Arial" charset="0"/>
                              </a:rPr>
                              <m:t>𝑥</m:t>
                            </m:r>
                          </m:e>
                        </m:acc>
                      </m:e>
                      <m:sub>
                        <m:r>
                          <a:rPr lang="en-US" altLang="ko-KR" b="0" i="1" smtClean="0">
                            <a:solidFill>
                              <a:schemeClr val="bg2"/>
                            </a:solidFill>
                            <a:latin typeface="Cambria Math"/>
                            <a:ea typeface="Gulim" pitchFamily="34" charset="-127"/>
                            <a:cs typeface="Arial" charset="0"/>
                          </a:rPr>
                          <m:t>𝑗</m:t>
                        </m:r>
                        <m:r>
                          <a:rPr lang="en-US" altLang="ko-KR" b="0" i="1" smtClean="0">
                            <a:solidFill>
                              <a:schemeClr val="bg2"/>
                            </a:solidFill>
                            <a:latin typeface="Cambria Math"/>
                            <a:ea typeface="Gulim" pitchFamily="34" charset="-127"/>
                            <a:cs typeface="Arial" charset="0"/>
                          </a:rPr>
                          <m:t>,</m:t>
                        </m:r>
                        <m:r>
                          <a:rPr lang="en-US" altLang="ko-KR" b="0" i="1" smtClean="0">
                            <a:solidFill>
                              <a:schemeClr val="bg2"/>
                            </a:solidFill>
                            <a:latin typeface="Cambria Math"/>
                            <a:ea typeface="Gulim" pitchFamily="34" charset="-127"/>
                            <a:cs typeface="Arial" charset="0"/>
                          </a:rPr>
                          <m:t>𝑖</m:t>
                        </m:r>
                      </m:sub>
                    </m:sSub>
                    <m:r>
                      <a:rPr lang="en-US" altLang="ko-KR" b="0" i="1" smtClean="0">
                        <a:solidFill>
                          <a:schemeClr val="bg2"/>
                        </a:solidFill>
                        <a:latin typeface="Cambria Math"/>
                        <a:ea typeface="Gulim" pitchFamily="34" charset="-127"/>
                        <a:cs typeface="Arial" charset="0"/>
                      </a:rPr>
                      <m:t> </m:t>
                    </m:r>
                    <m:r>
                      <a:rPr lang="en-US" altLang="ko-KR" i="1" smtClean="0">
                        <a:solidFill>
                          <a:schemeClr val="bg2"/>
                        </a:solidFill>
                        <a:latin typeface="Cambria Math"/>
                        <a:ea typeface="Cambria Math"/>
                        <a:cs typeface="Arial" charset="0"/>
                      </a:rPr>
                      <m:t>~</m:t>
                    </m:r>
                    <m:r>
                      <a:rPr lang="en-US" altLang="ko-KR" b="0" i="1" smtClean="0">
                        <a:solidFill>
                          <a:schemeClr val="bg2"/>
                        </a:solidFill>
                        <a:latin typeface="Cambria Math"/>
                        <a:ea typeface="Cambria Math"/>
                        <a:cs typeface="Arial" charset="0"/>
                      </a:rPr>
                      <m:t> </m:t>
                    </m:r>
                    <m:r>
                      <a:rPr lang="en-US" altLang="ko-KR" b="0" i="1" smtClean="0">
                        <a:solidFill>
                          <a:schemeClr val="bg2"/>
                        </a:solidFill>
                        <a:latin typeface="Cambria Math"/>
                        <a:ea typeface="Cambria Math"/>
                        <a:cs typeface="Arial" charset="0"/>
                      </a:rPr>
                      <m:t>𝑁</m:t>
                    </m:r>
                    <m:d>
                      <m:dPr>
                        <m:ctrlPr>
                          <a:rPr lang="en-US" altLang="ko-KR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/>
                            <a:cs typeface="Arial" charset="0"/>
                          </a:rPr>
                        </m:ctrlPr>
                      </m:dPr>
                      <m:e>
                        <m:r>
                          <a:rPr lang="en-US" altLang="ko-KR" b="0" i="1" smtClean="0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  <a:cs typeface="Arial" charset="0"/>
                          </a:rPr>
                          <m:t>0,</m:t>
                        </m:r>
                        <m:sSub>
                          <m:sSubPr>
                            <m:ctrlPr>
                              <a:rPr lang="en-US" altLang="ko-KR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/>
                                <a:cs typeface="Arial" charset="0"/>
                              </a:rPr>
                            </m:ctrlPr>
                          </m:sSubPr>
                          <m:e>
                            <m:r>
                              <a:rPr lang="ko-KR" altLang="en-US" i="1">
                                <a:solidFill>
                                  <a:schemeClr val="bg2"/>
                                </a:solidFill>
                                <a:latin typeface="Cambria Math"/>
                                <a:ea typeface="Gulim" pitchFamily="34" charset="-127"/>
                                <a:cs typeface="Arial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en-US" altLang="ko-KR" b="0" i="1" smtClean="0">
                                <a:solidFill>
                                  <a:schemeClr val="bg2"/>
                                </a:solidFill>
                                <a:latin typeface="Cambria Math"/>
                                <a:ea typeface="Cambria Math"/>
                                <a:cs typeface="Arial" charset="0"/>
                              </a:rPr>
                              <m:t>𝑗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altLang="ko-KR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   (</a:t>
                </a:r>
                <a:r>
                  <a:rPr lang="en-US" altLang="ko-KR" dirty="0" err="1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indep</a:t>
                </a:r>
                <a:r>
                  <a:rPr lang="en-US" altLang="ko-KR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.)</a:t>
                </a:r>
              </a:p>
              <a:p>
                <a:pPr eaLnBrk="1" hangingPunct="1">
                  <a:lnSpc>
                    <a:spcPct val="110000"/>
                  </a:lnSpc>
                  <a:buFont typeface="Wingdings" pitchFamily="2" charset="2"/>
                  <a:buNone/>
                </a:pPr>
                <a:endParaRPr lang="en-US" altLang="ko-KR" dirty="0">
                  <a:solidFill>
                    <a:schemeClr val="bg2"/>
                  </a:solidFill>
                  <a:latin typeface="Arial" charset="0"/>
                  <a:ea typeface="Gulim" pitchFamily="34" charset="-127"/>
                  <a:cs typeface="Arial" charset="0"/>
                </a:endParaRPr>
              </a:p>
              <a:p>
                <a:pPr eaLnBrk="1" hangingPunct="1">
                  <a:lnSpc>
                    <a:spcPct val="110000"/>
                  </a:lnSpc>
                  <a:buFont typeface="Wingdings" pitchFamily="2" charset="2"/>
                  <a:buNone/>
                </a:pPr>
                <a:r>
                  <a:rPr lang="en-US" altLang="ko-KR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Again </a:t>
                </a:r>
                <a:r>
                  <a:rPr lang="en-US" altLang="ko-KR" i="1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rotation invariance </a:t>
                </a:r>
                <a:r>
                  <a:rPr lang="en-US" altLang="ko-KR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makes this work</a:t>
                </a:r>
              </a:p>
              <a:p>
                <a:pPr eaLnBrk="1" hangingPunct="1">
                  <a:lnSpc>
                    <a:spcPct val="110000"/>
                  </a:lnSpc>
                  <a:buFont typeface="Wingdings" pitchFamily="2" charset="2"/>
                  <a:buNone/>
                </a:pPr>
                <a:r>
                  <a:rPr lang="en-US" altLang="ko-KR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(and location invariance)</a:t>
                </a:r>
              </a:p>
            </p:txBody>
          </p:sp>
        </mc:Choice>
        <mc:Fallback xmlns="">
          <p:sp>
            <p:nvSpPr>
              <p:cNvPr id="40966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"/>
              </p:nvPr>
            </p:nvSpPr>
            <p:spPr>
              <a:xfrm>
                <a:off x="457200" y="1676400"/>
                <a:ext cx="8305800" cy="4876800"/>
              </a:xfrm>
              <a:blipFill>
                <a:blip r:embed="rId3"/>
                <a:stretch>
                  <a:fillRect l="-1834" t="-1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414483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2D050"/>
            </a:gs>
            <a:gs pos="50000">
              <a:schemeClr val="tx1"/>
            </a:gs>
            <a:gs pos="100000">
              <a:srgbClr val="92D050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5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520113" cy="1219200"/>
          </a:xfrm>
        </p:spPr>
        <p:txBody>
          <a:bodyPr/>
          <a:lstStyle/>
          <a:p>
            <a:pPr eaLnBrk="1" hangingPunct="1"/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Last Class: </a:t>
            </a:r>
            <a:r>
              <a:rPr lang="en-US" altLang="ko-KR" dirty="0" err="1">
                <a:solidFill>
                  <a:srgbClr val="0000FF"/>
                </a:solidFill>
                <a:latin typeface="Arial" charset="0"/>
                <a:ea typeface="Gulim" pitchFamily="34" charset="-127"/>
                <a:cs typeface="Arial" charset="0"/>
              </a:rPr>
              <a:t>SigClust</a:t>
            </a: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Examples</a:t>
            </a:r>
          </a:p>
        </p:txBody>
      </p:sp>
      <p:sp>
        <p:nvSpPr>
          <p:cNvPr id="1536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371600"/>
            <a:ext cx="8305800" cy="5257800"/>
          </a:xfrm>
        </p:spPr>
        <p:txBody>
          <a:bodyPr/>
          <a:lstStyle/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Investigate Two Round Clusters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1837" t="24526" r="17718" b="16388"/>
          <a:stretch/>
        </p:blipFill>
        <p:spPr>
          <a:xfrm>
            <a:off x="304800" y="2197847"/>
            <a:ext cx="4191000" cy="435535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E9225CB-71DD-4B3A-AC05-7E98AB113C7A}"/>
              </a:ext>
            </a:extLst>
          </p:cNvPr>
          <p:cNvSpPr txBox="1"/>
          <p:nvPr/>
        </p:nvSpPr>
        <p:spPr>
          <a:xfrm>
            <a:off x="485996" y="2810470"/>
            <a:ext cx="91082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Gray Out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(Ignore)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Others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19D1F8A-DA21-437D-84D3-62BBA4DEEA04}"/>
              </a:ext>
            </a:extLst>
          </p:cNvPr>
          <p:cNvSpPr txBox="1"/>
          <p:nvPr/>
        </p:nvSpPr>
        <p:spPr>
          <a:xfrm>
            <a:off x="2315680" y="2206823"/>
            <a:ext cx="14943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= Actual Data CI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805F3DB-217A-48B5-982D-DDFDF7D74080}"/>
              </a:ext>
            </a:extLst>
          </p:cNvPr>
          <p:cNvGrpSpPr/>
          <p:nvPr/>
        </p:nvGrpSpPr>
        <p:grpSpPr>
          <a:xfrm>
            <a:off x="2286000" y="3657600"/>
            <a:ext cx="1816523" cy="763813"/>
            <a:chOff x="2286000" y="3657600"/>
            <a:chExt cx="1816523" cy="763813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BB1912F-3F42-4B68-BD85-E70F9E7E6956}"/>
                </a:ext>
              </a:extLst>
            </p:cNvPr>
            <p:cNvSpPr txBox="1"/>
            <p:nvPr/>
          </p:nvSpPr>
          <p:spPr>
            <a:xfrm>
              <a:off x="2286000" y="3657600"/>
              <a:ext cx="181652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Fit Gaussian to Data</a:t>
              </a:r>
            </a:p>
          </p:txBody>
        </p:sp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63989AB1-DEC1-4A55-9758-06A9C282A0EB}"/>
                </a:ext>
              </a:extLst>
            </p:cNvPr>
            <p:cNvCxnSpPr>
              <a:stCxn id="8" idx="2"/>
            </p:cNvCxnSpPr>
            <p:nvPr/>
          </p:nvCxnSpPr>
          <p:spPr>
            <a:xfrm flipH="1">
              <a:off x="2819400" y="3965377"/>
              <a:ext cx="374862" cy="456036"/>
            </a:xfrm>
            <a:prstGeom prst="straightConnector1">
              <a:avLst/>
            </a:prstGeom>
            <a:ln w="25400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14B79EB-7441-4D76-999C-B9F858DDC151}"/>
              </a:ext>
            </a:extLst>
          </p:cNvPr>
          <p:cNvGrpSpPr/>
          <p:nvPr/>
        </p:nvGrpSpPr>
        <p:grpSpPr>
          <a:xfrm>
            <a:off x="1155942" y="4876800"/>
            <a:ext cx="2095445" cy="991764"/>
            <a:chOff x="1155942" y="4876800"/>
            <a:chExt cx="2095445" cy="991764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E8579B9-DFC5-4285-86C3-3B19B1C3FFF1}"/>
                </a:ext>
              </a:extLst>
            </p:cNvPr>
            <p:cNvSpPr txBox="1"/>
            <p:nvPr/>
          </p:nvSpPr>
          <p:spPr>
            <a:xfrm>
              <a:off x="1155942" y="5560787"/>
              <a:ext cx="209544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Simulate from Gaussian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40DB3AD0-06F2-42B2-BE0E-829A3704D44E}"/>
                </a:ext>
              </a:extLst>
            </p:cNvPr>
            <p:cNvCxnSpPr>
              <a:cxnSpLocks/>
              <a:stCxn id="13" idx="0"/>
            </p:cNvCxnSpPr>
            <p:nvPr/>
          </p:nvCxnSpPr>
          <p:spPr>
            <a:xfrm flipV="1">
              <a:off x="2203665" y="4876800"/>
              <a:ext cx="990597" cy="683987"/>
            </a:xfrm>
            <a:prstGeom prst="straightConnector1">
              <a:avLst/>
            </a:prstGeom>
            <a:ln w="25400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7FEAC0F-42C0-43EC-AC5F-B7C12CB36B6A}"/>
              </a:ext>
            </a:extLst>
          </p:cNvPr>
          <p:cNvGrpSpPr/>
          <p:nvPr/>
        </p:nvGrpSpPr>
        <p:grpSpPr>
          <a:xfrm>
            <a:off x="2286000" y="2209800"/>
            <a:ext cx="6705600" cy="4423227"/>
            <a:chOff x="2286000" y="2209800"/>
            <a:chExt cx="6705600" cy="4423227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/>
            <a:srcRect l="15407" t="21495" r="9927" b="1582"/>
            <a:stretch/>
          </p:blipFill>
          <p:spPr>
            <a:xfrm>
              <a:off x="4953000" y="2209800"/>
              <a:ext cx="4038600" cy="4423227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F9CC690-5F15-4E4D-B776-CCEE6A8E718D}"/>
                </a:ext>
              </a:extLst>
            </p:cNvPr>
            <p:cNvSpPr txBox="1"/>
            <p:nvPr/>
          </p:nvSpPr>
          <p:spPr>
            <a:xfrm>
              <a:off x="2743201" y="6019800"/>
              <a:ext cx="22098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Record in Diagnostic Plot</a:t>
              </a:r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8AEC1B4A-FEE0-4BE5-8B8E-50995FE1D4E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52999" y="4421413"/>
              <a:ext cx="3276601" cy="1752276"/>
            </a:xfrm>
            <a:prstGeom prst="straightConnector1">
              <a:avLst/>
            </a:prstGeom>
            <a:ln w="25400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ACC5CF33-A047-4286-B807-D34A71D1BEC5}"/>
                </a:ext>
              </a:extLst>
            </p:cNvPr>
            <p:cNvCxnSpPr>
              <a:cxnSpLocks/>
              <a:stCxn id="19" idx="1"/>
            </p:cNvCxnSpPr>
            <p:nvPr/>
          </p:nvCxnSpPr>
          <p:spPr>
            <a:xfrm flipH="1">
              <a:off x="2286000" y="6173689"/>
              <a:ext cx="457201" cy="153888"/>
            </a:xfrm>
            <a:prstGeom prst="straightConnector1">
              <a:avLst/>
            </a:prstGeom>
            <a:ln w="25400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3B1F691D-5F69-4AB7-B4D2-C0A36E8883FB}"/>
              </a:ext>
            </a:extLst>
          </p:cNvPr>
          <p:cNvGrpSpPr/>
          <p:nvPr/>
        </p:nvGrpSpPr>
        <p:grpSpPr>
          <a:xfrm>
            <a:off x="2895600" y="2514600"/>
            <a:ext cx="2521373" cy="1515024"/>
            <a:chOff x="2895600" y="2514600"/>
            <a:chExt cx="2521373" cy="1515024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7F2B235-D957-43C9-9D10-E01D52DAF1C9}"/>
                </a:ext>
              </a:extLst>
            </p:cNvPr>
            <p:cNvSpPr txBox="1"/>
            <p:nvPr/>
          </p:nvSpPr>
          <p:spPr>
            <a:xfrm>
              <a:off x="2895600" y="2895600"/>
              <a:ext cx="22098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Compare for Significance</a:t>
              </a:r>
            </a:p>
          </p:txBody>
        </p: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649F60D3-2FD7-4BCA-A58A-338753C0886E}"/>
                </a:ext>
              </a:extLst>
            </p:cNvPr>
            <p:cNvCxnSpPr>
              <a:cxnSpLocks/>
              <a:stCxn id="27" idx="2"/>
            </p:cNvCxnSpPr>
            <p:nvPr/>
          </p:nvCxnSpPr>
          <p:spPr>
            <a:xfrm>
              <a:off x="4000500" y="3203377"/>
              <a:ext cx="1416473" cy="826247"/>
            </a:xfrm>
            <a:prstGeom prst="straightConnector1">
              <a:avLst/>
            </a:prstGeom>
            <a:ln w="254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AAC658B7-519F-4B58-A5C3-C363951B6AAE}"/>
                </a:ext>
              </a:extLst>
            </p:cNvPr>
            <p:cNvCxnSpPr>
              <a:cxnSpLocks/>
              <a:stCxn id="27" idx="0"/>
            </p:cNvCxnSpPr>
            <p:nvPr/>
          </p:nvCxnSpPr>
          <p:spPr>
            <a:xfrm flipH="1" flipV="1">
              <a:off x="3514725" y="2514600"/>
              <a:ext cx="485775" cy="381000"/>
            </a:xfrm>
            <a:prstGeom prst="straightConnector1">
              <a:avLst/>
            </a:prstGeom>
            <a:ln w="254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F0C60246-6058-4E60-A098-7BA683F2933A}"/>
              </a:ext>
            </a:extLst>
          </p:cNvPr>
          <p:cNvSpPr txBox="1"/>
          <p:nvPr/>
        </p:nvSpPr>
        <p:spPr>
          <a:xfrm>
            <a:off x="5297960" y="4953000"/>
            <a:ext cx="369364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Conclude Clusters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Strongly Significant</a:t>
            </a:r>
          </a:p>
        </p:txBody>
      </p:sp>
    </p:spTree>
    <p:extLst>
      <p:ext uri="{BB962C8B-B14F-4D97-AF65-F5344CB8AC3E}">
        <p14:creationId xmlns:p14="http://schemas.microsoft.com/office/powerpoint/2010/main" val="34055021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2D050"/>
            </a:gs>
            <a:gs pos="50000">
              <a:schemeClr val="tx1"/>
            </a:gs>
            <a:gs pos="100000">
              <a:srgbClr val="92D050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5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520113" cy="1219200"/>
          </a:xfrm>
        </p:spPr>
        <p:txBody>
          <a:bodyPr/>
          <a:lstStyle/>
          <a:p>
            <a:pPr eaLnBrk="1" hangingPunct="1"/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Last Class: </a:t>
            </a:r>
            <a:r>
              <a:rPr lang="en-US" altLang="ko-KR" dirty="0" err="1">
                <a:solidFill>
                  <a:srgbClr val="0000FF"/>
                </a:solidFill>
                <a:latin typeface="Arial" charset="0"/>
                <a:ea typeface="Gulim" pitchFamily="34" charset="-127"/>
                <a:cs typeface="Arial" charset="0"/>
              </a:rPr>
              <a:t>SigClust</a:t>
            </a: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Examples</a:t>
            </a:r>
          </a:p>
        </p:txBody>
      </p:sp>
      <p:sp>
        <p:nvSpPr>
          <p:cNvPr id="1536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371600"/>
            <a:ext cx="8305800" cy="5257800"/>
          </a:xfrm>
        </p:spPr>
        <p:txBody>
          <a:bodyPr/>
          <a:lstStyle/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Try to Split Long Green Cluster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4222" t="25277" r="9926" b="9005"/>
          <a:stretch/>
        </p:blipFill>
        <p:spPr>
          <a:xfrm>
            <a:off x="152400" y="2438400"/>
            <a:ext cx="4876801" cy="39624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4651" t="23670" r="10622" b="1939"/>
          <a:stretch/>
        </p:blipFill>
        <p:spPr>
          <a:xfrm>
            <a:off x="5334001" y="2507228"/>
            <a:ext cx="3657599" cy="389357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DB3DB4D-7A5E-4A4E-95FB-FC2F8C4AFD14}"/>
              </a:ext>
            </a:extLst>
          </p:cNvPr>
          <p:cNvSpPr txBox="1"/>
          <p:nvPr/>
        </p:nvSpPr>
        <p:spPr>
          <a:xfrm>
            <a:off x="4800600" y="4800600"/>
            <a:ext cx="421782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Can NOT Conclude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Two Clusters,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Accept Gaussian Null</a:t>
            </a:r>
          </a:p>
        </p:txBody>
      </p:sp>
    </p:spTree>
    <p:extLst>
      <p:ext uri="{BB962C8B-B14F-4D97-AF65-F5344CB8AC3E}">
        <p14:creationId xmlns:p14="http://schemas.microsoft.com/office/powerpoint/2010/main" val="755870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2D050"/>
            </a:gs>
            <a:gs pos="50000">
              <a:schemeClr val="tx1"/>
            </a:gs>
            <a:gs pos="100000">
              <a:srgbClr val="92D050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5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520113" cy="1219200"/>
          </a:xfrm>
        </p:spPr>
        <p:txBody>
          <a:bodyPr/>
          <a:lstStyle/>
          <a:p>
            <a:pPr eaLnBrk="1" hangingPunct="1"/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Last Class: </a:t>
            </a:r>
            <a:r>
              <a:rPr lang="en-US" altLang="ko-KR" dirty="0" err="1">
                <a:solidFill>
                  <a:srgbClr val="0000FF"/>
                </a:solidFill>
                <a:latin typeface="Arial" charset="0"/>
                <a:ea typeface="Gulim" pitchFamily="34" charset="-127"/>
                <a:cs typeface="Arial" charset="0"/>
              </a:rPr>
              <a:t>SigClust</a:t>
            </a: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Examples</a:t>
            </a:r>
          </a:p>
        </p:txBody>
      </p:sp>
      <p:sp>
        <p:nvSpPr>
          <p:cNvPr id="1536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371600"/>
            <a:ext cx="8305800" cy="5257800"/>
          </a:xfrm>
        </p:spPr>
        <p:txBody>
          <a:bodyPr/>
          <a:lstStyle/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Split KIRC Cases? </a:t>
            </a:r>
          </a:p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endParaRPr lang="en-US" altLang="ko-KR" dirty="0">
              <a:solidFill>
                <a:schemeClr val="bg2"/>
              </a:solidFill>
              <a:latin typeface="Arial" charset="0"/>
              <a:ea typeface="Gulim" pitchFamily="34" charset="-127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9913" t="28273" r="15813" b="6557"/>
          <a:stretch/>
        </p:blipFill>
        <p:spPr>
          <a:xfrm>
            <a:off x="762000" y="1981200"/>
            <a:ext cx="3443748" cy="3733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83455" y="5791200"/>
            <a:ext cx="320754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Yes, using Soft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Thresholded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Cov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 Est.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4819161" y="1981200"/>
            <a:ext cx="3976986" cy="4640997"/>
            <a:chOff x="4819161" y="1981200"/>
            <a:chExt cx="3976986" cy="4640997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4"/>
            <a:srcRect l="20540" t="27931" r="15461" b="6899"/>
            <a:stretch/>
          </p:blipFill>
          <p:spPr>
            <a:xfrm>
              <a:off x="4953000" y="1981200"/>
              <a:ext cx="3429000" cy="3733800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4819161" y="5791200"/>
              <a:ext cx="3976986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No, Using Sample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Cov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. Est.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Too Conservative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588866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2D050"/>
            </a:gs>
            <a:gs pos="50000">
              <a:schemeClr val="tx1"/>
            </a:gs>
            <a:gs pos="100000">
              <a:srgbClr val="92D050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5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520113" cy="1219200"/>
          </a:xfrm>
        </p:spPr>
        <p:txBody>
          <a:bodyPr/>
          <a:lstStyle/>
          <a:p>
            <a:pPr eaLnBrk="1" hangingPunct="1"/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Last Class: </a:t>
            </a:r>
            <a:r>
              <a:rPr lang="en-US" altLang="ko-KR" dirty="0" err="1">
                <a:solidFill>
                  <a:srgbClr val="0000FF"/>
                </a:solidFill>
                <a:latin typeface="Arial" charset="0"/>
                <a:ea typeface="Gulim" pitchFamily="34" charset="-127"/>
                <a:cs typeface="Arial" charset="0"/>
              </a:rPr>
              <a:t>SigClust</a:t>
            </a: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Examples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366" name="Rectangle 3"/>
              <p:cNvSpPr>
                <a:spLocks noGrp="1" noChangeArrowheads="1"/>
              </p:cNvSpPr>
              <p:nvPr>
                <p:ph type="body" sz="half" idx="1"/>
              </p:nvPr>
            </p:nvSpPr>
            <p:spPr>
              <a:xfrm>
                <a:off x="457200" y="1371600"/>
                <a:ext cx="8305800" cy="5257800"/>
              </a:xfrm>
            </p:spPr>
            <p:txBody>
              <a:bodyPr/>
              <a:lstStyle/>
              <a:p>
                <a:pPr eaLnBrk="1" hangingPunct="1">
                  <a:lnSpc>
                    <a:spcPct val="120000"/>
                  </a:lnSpc>
                  <a:buFont typeface="Wingdings" pitchFamily="2" charset="2"/>
                  <a:buNone/>
                </a:pPr>
                <a:r>
                  <a:rPr lang="en-US" altLang="ko-KR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Previous LUAD Data,   </a:t>
                </a:r>
                <a14:m>
                  <m:oMath xmlns:m="http://schemas.openxmlformats.org/officeDocument/2006/math">
                    <m:r>
                      <a:rPr lang="en-US" altLang="ko-KR" i="1" dirty="0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Gulim" pitchFamily="34" charset="-127"/>
                        <a:cs typeface="Arial" charset="0"/>
                      </a:rPr>
                      <m:t>𝑛</m:t>
                    </m:r>
                    <m:r>
                      <a:rPr lang="en-US" altLang="ko-KR" i="1" dirty="0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Gulim" pitchFamily="34" charset="-127"/>
                        <a:cs typeface="Arial" charset="0"/>
                      </a:rPr>
                      <m:t>=180</m:t>
                    </m:r>
                  </m:oMath>
                </a14:m>
                <a:r>
                  <a:rPr lang="en-US" altLang="ko-KR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altLang="ko-KR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Gulim" pitchFamily="34" charset="-127"/>
                        <a:cs typeface="Arial" charset="0"/>
                      </a:rPr>
                      <m:t>𝑑</m:t>
                    </m:r>
                    <m:r>
                      <a:rPr lang="en-US" altLang="ko-KR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Gulim" pitchFamily="34" charset="-127"/>
                        <a:cs typeface="Arial" charset="0"/>
                      </a:rPr>
                      <m:t>=1709</m:t>
                    </m:r>
                  </m:oMath>
                </a14:m>
                <a:r>
                  <a:rPr lang="en-US" altLang="ko-KR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   </a:t>
                </a:r>
              </a:p>
              <a:p>
                <a:pPr eaLnBrk="1" hangingPunct="1">
                  <a:lnSpc>
                    <a:spcPct val="120000"/>
                  </a:lnSpc>
                  <a:buFont typeface="Wingdings" pitchFamily="2" charset="2"/>
                  <a:buNone/>
                </a:pPr>
                <a:r>
                  <a:rPr lang="en-US" altLang="ko-KR" dirty="0" err="1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RNAseq</a:t>
                </a:r>
                <a:r>
                  <a:rPr lang="en-US" altLang="ko-KR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, at Base Pair Level,</a:t>
                </a:r>
              </a:p>
              <a:p>
                <a:pPr eaLnBrk="1" hangingPunct="1">
                  <a:lnSpc>
                    <a:spcPct val="120000"/>
                  </a:lnSpc>
                  <a:buFont typeface="Wingdings" pitchFamily="2" charset="2"/>
                  <a:buNone/>
                </a:pPr>
                <a:endParaRPr lang="en-US" altLang="ko-KR" dirty="0">
                  <a:solidFill>
                    <a:schemeClr val="bg2"/>
                  </a:solidFill>
                  <a:latin typeface="Arial" charset="0"/>
                  <a:ea typeface="Gulim" pitchFamily="34" charset="-127"/>
                  <a:cs typeface="Arial" charset="0"/>
                </a:endParaRPr>
              </a:p>
              <a:p>
                <a:pPr eaLnBrk="1" hangingPunct="1">
                  <a:lnSpc>
                    <a:spcPct val="120000"/>
                  </a:lnSpc>
                  <a:buFont typeface="Wingdings" pitchFamily="2" charset="2"/>
                  <a:buNone/>
                </a:pPr>
                <a:r>
                  <a:rPr lang="en-US" altLang="ko-KR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Soft </a:t>
                </a:r>
                <a:r>
                  <a:rPr lang="en-US" altLang="ko-KR" dirty="0" err="1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Thresholding</a:t>
                </a:r>
                <a:endParaRPr lang="en-US" altLang="ko-KR" dirty="0">
                  <a:solidFill>
                    <a:schemeClr val="bg2"/>
                  </a:solidFill>
                  <a:latin typeface="Arial" charset="0"/>
                  <a:ea typeface="Gulim" pitchFamily="34" charset="-127"/>
                  <a:cs typeface="Arial" charset="0"/>
                </a:endParaRPr>
              </a:p>
              <a:p>
                <a:pPr eaLnBrk="1" hangingPunct="1">
                  <a:lnSpc>
                    <a:spcPct val="120000"/>
                  </a:lnSpc>
                  <a:buFont typeface="Wingdings" pitchFamily="2" charset="2"/>
                  <a:buNone/>
                </a:pPr>
                <a:r>
                  <a:rPr lang="en-US" altLang="ko-KR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Assumptions Fail</a:t>
                </a:r>
              </a:p>
              <a:p>
                <a:pPr eaLnBrk="1" hangingPunct="1">
                  <a:lnSpc>
                    <a:spcPct val="120000"/>
                  </a:lnSpc>
                  <a:buFont typeface="Wingdings" pitchFamily="2" charset="2"/>
                  <a:buNone/>
                </a:pPr>
                <a:r>
                  <a:rPr lang="en-US" altLang="ko-KR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(</a:t>
                </a:r>
                <a:r>
                  <a:rPr lang="en-US" altLang="ko-KR" dirty="0" err="1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Esp’ly</a:t>
                </a:r>
                <a:r>
                  <a:rPr lang="en-US" altLang="ko-KR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 </a:t>
                </a:r>
                <a:r>
                  <a:rPr lang="en-US" altLang="ko-KR" dirty="0" err="1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Indepen’ce</a:t>
                </a:r>
                <a:r>
                  <a:rPr lang="en-US" altLang="ko-KR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) </a:t>
                </a:r>
              </a:p>
            </p:txBody>
          </p:sp>
        </mc:Choice>
        <mc:Fallback xmlns="">
          <p:sp>
            <p:nvSpPr>
              <p:cNvPr id="15366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"/>
              </p:nvPr>
            </p:nvSpPr>
            <p:spPr>
              <a:xfrm>
                <a:off x="457200" y="1371600"/>
                <a:ext cx="8305800" cy="5257800"/>
              </a:xfrm>
              <a:blipFill>
                <a:blip r:embed="rId3"/>
                <a:stretch>
                  <a:fillRect l="-1834" t="-6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 l="8546" t="6052" r="8546"/>
          <a:stretch>
            <a:fillRect/>
          </a:stretch>
        </p:blipFill>
        <p:spPr bwMode="auto">
          <a:xfrm>
            <a:off x="4495800" y="3138400"/>
            <a:ext cx="4648200" cy="37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401763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2D050"/>
            </a:gs>
            <a:gs pos="50000">
              <a:schemeClr val="tx1"/>
            </a:gs>
            <a:gs pos="100000">
              <a:srgbClr val="92D050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5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520113" cy="1219200"/>
          </a:xfrm>
        </p:spPr>
        <p:txBody>
          <a:bodyPr/>
          <a:lstStyle/>
          <a:p>
            <a:pPr eaLnBrk="1" hangingPunct="1"/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Last Class: </a:t>
            </a:r>
            <a:r>
              <a:rPr lang="en-US" altLang="ko-KR" dirty="0" err="1">
                <a:solidFill>
                  <a:srgbClr val="0000FF"/>
                </a:solidFill>
                <a:latin typeface="Arial" charset="0"/>
                <a:ea typeface="Gulim" pitchFamily="34" charset="-127"/>
                <a:cs typeface="Arial" charset="0"/>
              </a:rPr>
              <a:t>SigClust</a:t>
            </a: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Examples</a:t>
            </a:r>
          </a:p>
        </p:txBody>
      </p:sp>
      <p:sp>
        <p:nvSpPr>
          <p:cNvPr id="1536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371600"/>
            <a:ext cx="8305800" cy="5257800"/>
          </a:xfrm>
        </p:spPr>
        <p:txBody>
          <a:bodyPr/>
          <a:lstStyle/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Previous LUAD Data,  Diagnostic</a:t>
            </a:r>
          </a:p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endParaRPr lang="en-US" altLang="ko-KR" sz="1800" dirty="0">
              <a:solidFill>
                <a:schemeClr val="bg2"/>
              </a:solidFill>
              <a:latin typeface="Arial" charset="0"/>
              <a:ea typeface="Gulim" pitchFamily="34" charset="-127"/>
              <a:cs typeface="Arial" charset="0"/>
            </a:endParaRPr>
          </a:p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Far From </a:t>
            </a:r>
          </a:p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Few Large Pixels</a:t>
            </a:r>
          </a:p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&amp; Gaussian</a:t>
            </a:r>
          </a:p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Background Noise</a:t>
            </a:r>
          </a:p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Use Sample </a:t>
            </a:r>
            <a:r>
              <a:rPr lang="en-US" altLang="ko-KR" dirty="0" err="1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Cov</a:t>
            </a: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. Est.</a:t>
            </a:r>
          </a:p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r>
              <a:rPr lang="en-US" altLang="ko-KR" u="sng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Not</a:t>
            </a: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Soft Threshold</a:t>
            </a:r>
          </a:p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endParaRPr lang="en-US" altLang="ko-KR" dirty="0">
              <a:solidFill>
                <a:schemeClr val="bg2"/>
              </a:solidFill>
              <a:latin typeface="Arial" charset="0"/>
              <a:ea typeface="Gulim" pitchFamily="34" charset="-127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6585" t="23288" r="12946" b="2231"/>
          <a:stretch/>
        </p:blipFill>
        <p:spPr>
          <a:xfrm>
            <a:off x="4800601" y="1949053"/>
            <a:ext cx="4343400" cy="4908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9030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A700D5"/>
            </a:gs>
            <a:gs pos="50000">
              <a:schemeClr val="bg1"/>
            </a:gs>
            <a:gs pos="100000">
              <a:srgbClr val="A700D5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914400"/>
          </a:xfrm>
        </p:spPr>
        <p:txBody>
          <a:bodyPr/>
          <a:lstStyle/>
          <a:p>
            <a:pPr eaLnBrk="1" hangingPunct="1"/>
            <a:r>
              <a:rPr lang="en-US" dirty="0"/>
              <a:t>Current Sections in Textbook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990600"/>
            <a:ext cx="8229600" cy="5638800"/>
          </a:xfrm>
        </p:spPr>
        <p:txBody>
          <a:bodyPr/>
          <a:lstStyle/>
          <a:p>
            <a:pPr eaLnBrk="1" hangingPunct="1">
              <a:lnSpc>
                <a:spcPct val="150000"/>
              </a:lnSpc>
              <a:buFontTx/>
              <a:buNone/>
            </a:pPr>
            <a:r>
              <a:rPr lang="en-US" dirty="0"/>
              <a:t>Today:</a:t>
            </a:r>
          </a:p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en-US" dirty="0"/>
              <a:t>Sections  15.4, 16.1, 16.2  </a:t>
            </a:r>
          </a:p>
          <a:p>
            <a:pPr eaLnBrk="1" hangingPunct="1">
              <a:lnSpc>
                <a:spcPct val="150000"/>
              </a:lnSpc>
              <a:buFontTx/>
              <a:buNone/>
            </a:pPr>
            <a:endParaRPr lang="en-US" dirty="0"/>
          </a:p>
          <a:p>
            <a:pPr eaLnBrk="1" hangingPunct="1">
              <a:lnSpc>
                <a:spcPct val="150000"/>
              </a:lnSpc>
              <a:buFontTx/>
              <a:buNone/>
            </a:pPr>
            <a:r>
              <a:rPr lang="en-US" dirty="0"/>
              <a:t>Next Class:</a:t>
            </a:r>
          </a:p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en-US" dirty="0"/>
              <a:t>Sections  16.2, 16.3,  11.1</a:t>
            </a:r>
          </a:p>
          <a:p>
            <a:pPr eaLnBrk="1" hangingPunct="1">
              <a:lnSpc>
                <a:spcPct val="150000"/>
              </a:lnSpc>
              <a:buFontTx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4401303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2D050"/>
            </a:gs>
            <a:gs pos="50000">
              <a:schemeClr val="tx1"/>
            </a:gs>
            <a:gs pos="100000">
              <a:srgbClr val="92D050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5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520113" cy="1219200"/>
          </a:xfrm>
        </p:spPr>
        <p:txBody>
          <a:bodyPr/>
          <a:lstStyle/>
          <a:p>
            <a:pPr eaLnBrk="1" hangingPunct="1"/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Last Class: </a:t>
            </a:r>
            <a:r>
              <a:rPr lang="en-US" altLang="ko-KR" dirty="0" err="1">
                <a:solidFill>
                  <a:srgbClr val="0000FF"/>
                </a:solidFill>
                <a:latin typeface="Arial" charset="0"/>
                <a:ea typeface="Gulim" pitchFamily="34" charset="-127"/>
                <a:cs typeface="Arial" charset="0"/>
              </a:rPr>
              <a:t>SigClust</a:t>
            </a: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Examples</a:t>
            </a:r>
          </a:p>
        </p:txBody>
      </p:sp>
      <p:sp>
        <p:nvSpPr>
          <p:cNvPr id="1536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371600"/>
            <a:ext cx="8305800" cy="5257800"/>
          </a:xfrm>
        </p:spPr>
        <p:txBody>
          <a:bodyPr/>
          <a:lstStyle/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Previous LUAD Data,  Conclusion</a:t>
            </a:r>
          </a:p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endParaRPr lang="en-US" altLang="ko-KR" dirty="0">
              <a:solidFill>
                <a:schemeClr val="bg2"/>
              </a:solidFill>
              <a:latin typeface="Arial" charset="0"/>
              <a:ea typeface="Gulim" pitchFamily="34" charset="-127"/>
              <a:cs typeface="Arial" charset="0"/>
            </a:endParaRPr>
          </a:p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Can Split LUAD</a:t>
            </a:r>
          </a:p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Strong Evidence</a:t>
            </a:r>
          </a:p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For Clusters</a:t>
            </a:r>
          </a:p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(Recall Seen in PCA)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4221" t="22610" r="10401" b="1579"/>
          <a:stretch/>
        </p:blipFill>
        <p:spPr>
          <a:xfrm>
            <a:off x="4572000" y="1981199"/>
            <a:ext cx="4572000" cy="4917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8714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>
                <a:lumMod val="75000"/>
                <a:lumOff val="25000"/>
              </a:schemeClr>
            </a:gs>
            <a:gs pos="50000">
              <a:schemeClr val="tx1"/>
            </a:gs>
            <a:gs pos="100000">
              <a:schemeClr val="bg2">
                <a:lumMod val="75000"/>
                <a:lumOff val="25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marL="711200" indent="-711200" algn="ctr" eaLnBrk="1" hangingPunct="1">
              <a:lnSpc>
                <a:spcPct val="120000"/>
              </a:lnSpc>
              <a:buFontTx/>
              <a:buNone/>
            </a:pP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Last Class: 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Mass Flux Data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990600"/>
            <a:ext cx="8382000" cy="5181600"/>
          </a:xfrm>
        </p:spPr>
        <p:txBody>
          <a:bodyPr/>
          <a:lstStyle/>
          <a:p>
            <a:pPr marL="711200" indent="-711200" eaLnBrk="1" hangingPunct="1">
              <a:lnSpc>
                <a:spcPct val="110000"/>
              </a:lnSpc>
              <a:buFontTx/>
              <a:buNone/>
            </a:pPr>
            <a:r>
              <a:rPr lang="en-US" sz="28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PCA of Mass Flux Data:</a:t>
            </a:r>
          </a:p>
        </p:txBody>
      </p:sp>
      <p:sp>
        <p:nvSpPr>
          <p:cNvPr id="54276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4277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4278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4279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4280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4281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4282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4283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4284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4285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4286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4287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4288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4289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4290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4291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4292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4293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4294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4295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4296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4297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4298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4299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4300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4301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4302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4303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4304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54305" name="Picture 3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4" t="12489" r="7579"/>
          <a:stretch>
            <a:fillRect/>
          </a:stretch>
        </p:blipFill>
        <p:spPr>
          <a:xfrm>
            <a:off x="2443163" y="1531938"/>
            <a:ext cx="5005387" cy="7535862"/>
          </a:xfrm>
          <a:noFill/>
        </p:spPr>
      </p:pic>
      <p:sp>
        <p:nvSpPr>
          <p:cNvPr id="38" name="TextBox 37"/>
          <p:cNvSpPr txBox="1"/>
          <p:nvPr/>
        </p:nvSpPr>
        <p:spPr>
          <a:xfrm>
            <a:off x="7467600" y="1981200"/>
            <a:ext cx="169148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Impression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Enhanced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By Smooth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Histogram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2479245" y="3886200"/>
            <a:ext cx="53693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Are Clusters “Really There”?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2588135" y="4267200"/>
            <a:ext cx="22124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Discovery?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4868375" y="4267200"/>
            <a:ext cx="28278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Noise Artifact?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4419600" y="762000"/>
            <a:ext cx="4105270" cy="1524000"/>
            <a:chOff x="4419600" y="762000"/>
            <a:chExt cx="4105270" cy="1524000"/>
          </a:xfrm>
        </p:grpSpPr>
        <p:sp>
          <p:nvSpPr>
            <p:cNvPr id="2" name="TextBox 1"/>
            <p:cNvSpPr txBox="1"/>
            <p:nvPr/>
          </p:nvSpPr>
          <p:spPr>
            <a:xfrm>
              <a:off x="6096000" y="762000"/>
              <a:ext cx="242887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Mean Captures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Mountain Shape</a:t>
              </a:r>
            </a:p>
          </p:txBody>
        </p:sp>
        <p:cxnSp>
          <p:nvCxnSpPr>
            <p:cNvPr id="4" name="Straight Arrow Connector 3"/>
            <p:cNvCxnSpPr>
              <a:stCxn id="2" idx="1"/>
            </p:cNvCxnSpPr>
            <p:nvPr/>
          </p:nvCxnSpPr>
          <p:spPr>
            <a:xfrm flipH="1">
              <a:off x="4419600" y="1177499"/>
              <a:ext cx="1676400" cy="1108501"/>
            </a:xfrm>
            <a:prstGeom prst="straightConnector1">
              <a:avLst/>
            </a:prstGeom>
            <a:ln w="38100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/>
          <p:nvPr/>
        </p:nvGrpSpPr>
        <p:grpSpPr>
          <a:xfrm>
            <a:off x="450281" y="2000071"/>
            <a:ext cx="2445319" cy="1303517"/>
            <a:chOff x="450281" y="2000071"/>
            <a:chExt cx="2445319" cy="1303517"/>
          </a:xfrm>
        </p:grpSpPr>
        <p:sp>
          <p:nvSpPr>
            <p:cNvPr id="35" name="TextBox 34"/>
            <p:cNvSpPr txBox="1"/>
            <p:nvPr/>
          </p:nvSpPr>
          <p:spPr>
            <a:xfrm>
              <a:off x="450281" y="2000071"/>
              <a:ext cx="1378519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PC1 is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Height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Variation</a:t>
              </a:r>
            </a:p>
          </p:txBody>
        </p:sp>
        <p:cxnSp>
          <p:nvCxnSpPr>
            <p:cNvPr id="44" name="Straight Arrow Connector 43"/>
            <p:cNvCxnSpPr/>
            <p:nvPr/>
          </p:nvCxnSpPr>
          <p:spPr>
            <a:xfrm>
              <a:off x="1524000" y="2667000"/>
              <a:ext cx="1371600" cy="636588"/>
            </a:xfrm>
            <a:prstGeom prst="straightConnector1">
              <a:avLst/>
            </a:prstGeom>
            <a:ln w="38100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/>
          <p:cNvGrpSpPr/>
          <p:nvPr/>
        </p:nvGrpSpPr>
        <p:grpSpPr>
          <a:xfrm>
            <a:off x="123458" y="3733800"/>
            <a:ext cx="4067542" cy="1371600"/>
            <a:chOff x="123458" y="3733800"/>
            <a:chExt cx="4067542" cy="137160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/>
                <p:cNvSpPr txBox="1"/>
                <p:nvPr/>
              </p:nvSpPr>
              <p:spPr>
                <a:xfrm>
                  <a:off x="123458" y="4274403"/>
                  <a:ext cx="2467342" cy="83099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Shows Up Well </a:t>
                  </a:r>
                </a:p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In Mean </a:t>
                  </a:r>
                  <a14:m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±</m:t>
                      </m:r>
                    </m:oMath>
                  </a14:m>
                  <a:r>
                    <a: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 Panel</a:t>
                  </a:r>
                </a:p>
              </p:txBody>
            </p:sp>
          </mc:Choice>
          <mc:Fallback xmlns="">
            <p:sp>
              <p:nvSpPr>
                <p:cNvPr id="36" name="TextBox 3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3458" y="4274403"/>
                  <a:ext cx="2467342" cy="830997"/>
                </a:xfrm>
                <a:prstGeom prst="rect">
                  <a:avLst/>
                </a:prstGeom>
                <a:blipFill>
                  <a:blip r:embed="rId4"/>
                  <a:stretch>
                    <a:fillRect l="-3704" t="-5109" r="-3704" b="-1605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5" name="Straight Arrow Connector 44"/>
            <p:cNvCxnSpPr/>
            <p:nvPr/>
          </p:nvCxnSpPr>
          <p:spPr>
            <a:xfrm flipV="1">
              <a:off x="2362200" y="3733800"/>
              <a:ext cx="1828800" cy="838200"/>
            </a:xfrm>
            <a:prstGeom prst="straightConnector1">
              <a:avLst/>
            </a:prstGeom>
            <a:ln w="38100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/>
          <p:cNvGrpSpPr/>
          <p:nvPr/>
        </p:nvGrpSpPr>
        <p:grpSpPr>
          <a:xfrm>
            <a:off x="7162800" y="3657600"/>
            <a:ext cx="1905000" cy="2057400"/>
            <a:chOff x="7162800" y="3657600"/>
            <a:chExt cx="1905000" cy="2057400"/>
          </a:xfrm>
        </p:grpSpPr>
        <p:sp>
          <p:nvSpPr>
            <p:cNvPr id="37" name="TextBox 36"/>
            <p:cNvSpPr txBox="1"/>
            <p:nvPr/>
          </p:nvSpPr>
          <p:spPr>
            <a:xfrm>
              <a:off x="7496536" y="4514671"/>
              <a:ext cx="1571264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Scores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Suggest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3 Clusters</a:t>
              </a:r>
            </a:p>
          </p:txBody>
        </p:sp>
        <p:cxnSp>
          <p:nvCxnSpPr>
            <p:cNvPr id="46" name="Straight Arrow Connector 45"/>
            <p:cNvCxnSpPr>
              <a:stCxn id="37" idx="0"/>
            </p:cNvCxnSpPr>
            <p:nvPr/>
          </p:nvCxnSpPr>
          <p:spPr>
            <a:xfrm flipH="1" flipV="1">
              <a:off x="7162800" y="3657600"/>
              <a:ext cx="1119368" cy="857071"/>
            </a:xfrm>
            <a:prstGeom prst="straightConnector1">
              <a:avLst/>
            </a:prstGeom>
            <a:ln w="38100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900288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>
                <a:lumMod val="75000"/>
                <a:lumOff val="25000"/>
              </a:schemeClr>
            </a:gs>
            <a:gs pos="50000">
              <a:schemeClr val="tx1"/>
            </a:gs>
            <a:gs pos="100000">
              <a:schemeClr val="bg2">
                <a:lumMod val="75000"/>
                <a:lumOff val="25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marL="711200" indent="-711200" algn="ctr" eaLnBrk="1" hangingPunct="1">
              <a:lnSpc>
                <a:spcPct val="120000"/>
              </a:lnSpc>
              <a:buFontTx/>
              <a:buNone/>
            </a:pP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Last Class: 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Mass Flux Data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305800" cy="5867400"/>
          </a:xfrm>
        </p:spPr>
        <p:txBody>
          <a:bodyPr/>
          <a:lstStyle/>
          <a:p>
            <a:pPr marL="711200" indent="-7112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Return to Investigation of PC1 Clusters:</a:t>
            </a:r>
          </a:p>
          <a:p>
            <a:pPr marL="711200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Can see </a:t>
            </a:r>
            <a:r>
              <a:rPr lang="en-US" i="1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3 bumps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in smooth histogram</a:t>
            </a:r>
          </a:p>
          <a:p>
            <a:pPr marL="711200" indent="-7112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Main Question:  </a:t>
            </a:r>
          </a:p>
          <a:p>
            <a:pPr marL="711200" indent="-711200" algn="ctr" eaLnBrk="1" hangingPunct="1">
              <a:buFontTx/>
              <a:buNone/>
            </a:pPr>
            <a:r>
              <a:rPr lang="en-US" i="1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Important structure</a:t>
            </a: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algn="ctr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or</a:t>
            </a:r>
          </a:p>
          <a:p>
            <a:pPr marL="711200" indent="-711200" algn="ctr" eaLnBrk="1" hangingPunct="1">
              <a:buFontTx/>
              <a:buNone/>
            </a:pPr>
            <a:r>
              <a:rPr lang="en-US" i="1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sampling variability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?</a:t>
            </a:r>
          </a:p>
          <a:p>
            <a:pPr marL="711200" indent="-711200" eaLnBrk="1" hangingPunct="1">
              <a:buFontTx/>
              <a:buNone/>
            </a:pP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Approach:     </a:t>
            </a:r>
            <a:r>
              <a:rPr lang="en-US" dirty="0" err="1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</a:t>
            </a:r>
            <a:r>
              <a:rPr lang="en-US" dirty="0" err="1">
                <a:solidFill>
                  <a:srgbClr val="FF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Z</a:t>
            </a:r>
            <a:r>
              <a:rPr lang="en-US" dirty="0" err="1">
                <a:solidFill>
                  <a:schemeClr val="hlin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er</a:t>
            </a: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algn="ctr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</a:t>
            </a:r>
            <a:r>
              <a:rPr lang="en-US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SIgnificance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of </a:t>
            </a:r>
            <a:r>
              <a:rPr lang="en-US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ZERo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crossings of deriv.)</a:t>
            </a:r>
          </a:p>
        </p:txBody>
      </p:sp>
      <p:sp>
        <p:nvSpPr>
          <p:cNvPr id="57348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49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50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51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52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53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54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55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56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57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58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59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60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61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62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63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64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65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66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67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68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69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70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71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72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73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74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75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76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75043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Statistical Smoothing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305800" cy="5867400"/>
          </a:xfrm>
        </p:spPr>
        <p:txBody>
          <a:bodyPr/>
          <a:lstStyle/>
          <a:p>
            <a:pPr marL="711200" indent="-7112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In 1 Dimension</a:t>
            </a:r>
          </a:p>
          <a:p>
            <a:pPr marL="711200" indent="-711200" eaLnBrk="1" hangingPunct="1">
              <a:buFontTx/>
              <a:buNone/>
            </a:pP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eaLnBrk="1" hangingPunct="1">
              <a:buFontTx/>
              <a:buNone/>
            </a:pP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eaLnBrk="1" hangingPunct="1">
              <a:buFontTx/>
              <a:buNone/>
            </a:pP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algn="ctr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(Numbers as Data Objects)</a:t>
            </a:r>
          </a:p>
        </p:txBody>
      </p:sp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3317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3318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3319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3320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3321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3322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3323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3324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3325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3326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3327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3328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3329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3330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3331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3332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3333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3334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3335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3336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3337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3338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3339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3340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3341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3342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3343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3344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7D1CF57-3728-6C3B-5F52-418C7B4CABB0}"/>
              </a:ext>
            </a:extLst>
          </p:cNvPr>
          <p:cNvSpPr txBox="1"/>
          <p:nvPr/>
        </p:nvSpPr>
        <p:spPr>
          <a:xfrm>
            <a:off x="6553200" y="990600"/>
            <a:ext cx="19972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7030A0"/>
                </a:solidFill>
              </a:rPr>
              <a:t>Text: </a:t>
            </a:r>
            <a:r>
              <a:rPr lang="en-US" sz="2400" dirty="0" err="1">
                <a:solidFill>
                  <a:srgbClr val="7030A0"/>
                </a:solidFill>
              </a:rPr>
              <a:t>Chp</a:t>
            </a:r>
            <a:r>
              <a:rPr lang="en-US" sz="2400" dirty="0">
                <a:solidFill>
                  <a:srgbClr val="7030A0"/>
                </a:solidFill>
              </a:rPr>
              <a:t>. 15</a:t>
            </a:r>
          </a:p>
        </p:txBody>
      </p:sp>
    </p:spTree>
    <p:extLst>
      <p:ext uri="{BB962C8B-B14F-4D97-AF65-F5344CB8AC3E}">
        <p14:creationId xmlns:p14="http://schemas.microsoft.com/office/powerpoint/2010/main" val="1136222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Statistical Smoothing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305800" cy="5867400"/>
          </a:xfrm>
        </p:spPr>
        <p:txBody>
          <a:bodyPr/>
          <a:lstStyle/>
          <a:p>
            <a:pPr marL="711200" indent="-7112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In 1 Dimension,  2 Major Settings:</a:t>
            </a:r>
          </a:p>
          <a:p>
            <a:pPr marL="711200" indent="-711200" eaLnBrk="1" hangingPunct="1">
              <a:buFontTx/>
              <a:buNone/>
            </a:pP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Density Estimation</a:t>
            </a:r>
          </a:p>
          <a:p>
            <a:pPr marL="711200" indent="-711200" algn="ctr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“Histograms”</a:t>
            </a:r>
          </a:p>
          <a:p>
            <a:pPr marL="711200" indent="-711200" eaLnBrk="1" hangingPunct="1"/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Nonparametric Regression</a:t>
            </a:r>
          </a:p>
          <a:p>
            <a:pPr marL="711200" indent="-711200" algn="ctr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“Scatterplot Smoothing”</a:t>
            </a:r>
          </a:p>
          <a:p>
            <a:pPr marL="711200" indent="-711200" eaLnBrk="1" hangingPunct="1">
              <a:buFontTx/>
              <a:buNone/>
            </a:pP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3317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3318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3319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3320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3321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3322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3323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3324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3325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3326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3327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3328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3329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3330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3331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3332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3333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3334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3335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3336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3337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3338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3339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3340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3341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3342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3343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3344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9AE8827-EE17-3EA2-CF0B-E0CC3998CC1E}"/>
              </a:ext>
            </a:extLst>
          </p:cNvPr>
          <p:cNvSpPr txBox="1"/>
          <p:nvPr/>
        </p:nvSpPr>
        <p:spPr>
          <a:xfrm>
            <a:off x="6553200" y="2362200"/>
            <a:ext cx="22184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7030A0"/>
                </a:solidFill>
              </a:rPr>
              <a:t>Text: Sec. 15.1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35073F3-17C9-DE71-8729-8CD0FCFB0A4D}"/>
              </a:ext>
            </a:extLst>
          </p:cNvPr>
          <p:cNvSpPr txBox="1"/>
          <p:nvPr/>
        </p:nvSpPr>
        <p:spPr>
          <a:xfrm>
            <a:off x="6553200" y="3881735"/>
            <a:ext cx="22184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7030A0"/>
                </a:solidFill>
              </a:rPr>
              <a:t>Text: Sec. 15.2</a:t>
            </a:r>
          </a:p>
        </p:txBody>
      </p:sp>
    </p:spTree>
    <p:extLst>
      <p:ext uri="{BB962C8B-B14F-4D97-AF65-F5344CB8AC3E}">
        <p14:creationId xmlns:p14="http://schemas.microsoft.com/office/powerpoint/2010/main" val="1571206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Density Estimation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305800" cy="5867400"/>
          </a:xfrm>
        </p:spPr>
        <p:txBody>
          <a:bodyPr/>
          <a:lstStyle/>
          <a:p>
            <a:pPr marL="711200" indent="-7112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E.g.    Hidalgo Stamp Data</a:t>
            </a:r>
          </a:p>
          <a:p>
            <a:pPr marL="711200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Thicknesses of Postage Stamps </a:t>
            </a:r>
          </a:p>
          <a:p>
            <a:pPr marL="711200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Produced in Mexico</a:t>
            </a:r>
          </a:p>
          <a:p>
            <a:pPr marL="711200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Over ~ 70 years</a:t>
            </a:r>
          </a:p>
          <a:p>
            <a:pPr marL="711200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During 1800s</a:t>
            </a:r>
          </a:p>
          <a:p>
            <a:pPr marL="711200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Paper produced in several factories?</a:t>
            </a:r>
          </a:p>
          <a:p>
            <a:pPr marL="711200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How many factories?   (Records lost)</a:t>
            </a:r>
          </a:p>
          <a:p>
            <a:pPr marL="711200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Brought to statistical literature by:</a:t>
            </a:r>
          </a:p>
          <a:p>
            <a:pPr marL="711200" indent="-711200" algn="ctr" eaLnBrk="1" hangingPunct="1">
              <a:buFontTx/>
              <a:buNone/>
            </a:pPr>
            <a:r>
              <a:rPr lang="en-US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Izenman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and </a:t>
            </a:r>
            <a:r>
              <a:rPr lang="en-US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Sommer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(1988)</a:t>
            </a:r>
          </a:p>
        </p:txBody>
      </p:sp>
      <p:sp>
        <p:nvSpPr>
          <p:cNvPr id="14340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341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342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343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344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345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346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347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348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349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350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351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352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353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354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355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356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357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358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359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360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361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362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363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364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365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366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367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368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2" name="Picture 1" descr="A close-up of a logo&#10;&#10;Description automatically generated with low confidence">
            <a:extLst>
              <a:ext uri="{FF2B5EF4-FFF2-40B4-BE49-F238E27FC236}">
                <a16:creationId xmlns:a16="http://schemas.microsoft.com/office/drawing/2014/main" id="{2062515A-1FDD-8053-7C44-E50F989B49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1098" y="838200"/>
            <a:ext cx="1160502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721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Density Estimation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305800" cy="5867400"/>
          </a:xfrm>
        </p:spPr>
        <p:txBody>
          <a:bodyPr/>
          <a:lstStyle/>
          <a:p>
            <a:pPr marL="711200" indent="-7112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E.g.    Hidalgo Stamp Data</a:t>
            </a:r>
          </a:p>
          <a:p>
            <a:pPr marL="711200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Thicknesses of Postage Stamps </a:t>
            </a:r>
          </a:p>
          <a:p>
            <a:pPr marL="711200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Produced in Mexico</a:t>
            </a:r>
          </a:p>
          <a:p>
            <a:pPr marL="711200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Over ~ 70 years</a:t>
            </a:r>
          </a:p>
          <a:p>
            <a:pPr marL="711200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During 1800s</a:t>
            </a:r>
          </a:p>
          <a:p>
            <a:pPr marL="711200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Paper produced in several factories?</a:t>
            </a:r>
          </a:p>
          <a:p>
            <a:pPr marL="0" indent="0" eaLnBrk="1" hangingPunct="1">
              <a:buNone/>
            </a:pP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0" indent="0" eaLnBrk="1" hangingPunct="1">
              <a:buNone/>
            </a:pP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0" indent="0" algn="ctr" eaLnBrk="1" hangingPunct="1"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(Thicknesses vary by up to factor of 2)</a:t>
            </a:r>
          </a:p>
        </p:txBody>
      </p:sp>
      <p:sp>
        <p:nvSpPr>
          <p:cNvPr id="14340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341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342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343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344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345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346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347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348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349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350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351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352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353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354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355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356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357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358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359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360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361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362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363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364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365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366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367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368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9595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Density Estimation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305800" cy="5867400"/>
          </a:xfrm>
        </p:spPr>
        <p:txBody>
          <a:bodyPr/>
          <a:lstStyle/>
          <a:p>
            <a:pPr marL="711200" indent="-7112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E.g.    Hidalgo Stamp Data</a:t>
            </a:r>
          </a:p>
          <a:p>
            <a:pPr marL="711200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 histogram</a:t>
            </a:r>
          </a:p>
          <a:p>
            <a:pPr marL="711200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“</a:t>
            </a:r>
            <a:r>
              <a:rPr lang="en-US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Oversmoothed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”</a:t>
            </a:r>
          </a:p>
          <a:p>
            <a:pPr marL="711200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Bin Width too</a:t>
            </a:r>
          </a:p>
          <a:p>
            <a:pPr marL="711200" indent="-7112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			large?</a:t>
            </a:r>
          </a:p>
          <a:p>
            <a:pPr marL="711200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Miss important</a:t>
            </a:r>
          </a:p>
          <a:p>
            <a:pPr marL="711200" indent="-7112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			structure?</a:t>
            </a:r>
          </a:p>
        </p:txBody>
      </p:sp>
      <p:sp>
        <p:nvSpPr>
          <p:cNvPr id="15364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365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366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367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368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369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370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371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372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373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374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375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376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377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378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379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380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381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382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383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384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385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386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387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388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389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390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391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392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15393" name="Picture 38" descr="StampsHistBWidth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124200"/>
            <a:ext cx="4114800" cy="319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28575" y="5417403"/>
            <a:ext cx="29386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Hard to Say Much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About # of Factories</a:t>
            </a:r>
          </a:p>
        </p:txBody>
      </p:sp>
    </p:spTree>
    <p:extLst>
      <p:ext uri="{BB962C8B-B14F-4D97-AF65-F5344CB8AC3E}">
        <p14:creationId xmlns:p14="http://schemas.microsoft.com/office/powerpoint/2010/main" val="3272871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Density Estimation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305800" cy="5867400"/>
          </a:xfrm>
        </p:spPr>
        <p:txBody>
          <a:bodyPr/>
          <a:lstStyle/>
          <a:p>
            <a:pPr marL="711200" indent="-7112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E.g.    Hidalgo Stamp Data</a:t>
            </a:r>
          </a:p>
          <a:p>
            <a:pPr marL="711200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Another histogram</a:t>
            </a:r>
          </a:p>
          <a:p>
            <a:pPr marL="711200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Smaller </a:t>
            </a:r>
            <a:r>
              <a:rPr lang="en-US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binwidth</a:t>
            </a: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Suggests 2 modes?</a:t>
            </a:r>
          </a:p>
          <a:p>
            <a:pPr marL="711200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2 factories making</a:t>
            </a:r>
          </a:p>
          <a:p>
            <a:pPr marL="711200" indent="-7112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			the paper?</a:t>
            </a:r>
          </a:p>
        </p:txBody>
      </p:sp>
      <p:sp>
        <p:nvSpPr>
          <p:cNvPr id="16388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6389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6390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6391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6392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6393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6394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6395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6396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6397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6398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6399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6400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6401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6402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6403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6404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6405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6406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6407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6408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6409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6410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6411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6412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6413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6414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6415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6416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16417" name="Picture 32" descr="StampsHistBWidth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200400"/>
            <a:ext cx="4114800" cy="320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7349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Density Estimation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305800" cy="5867400"/>
          </a:xfrm>
        </p:spPr>
        <p:txBody>
          <a:bodyPr/>
          <a:lstStyle/>
          <a:p>
            <a:pPr marL="711200" indent="-7112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E.g.    Hidalgo Stamp Data</a:t>
            </a:r>
          </a:p>
          <a:p>
            <a:pPr marL="711200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Another histogram</a:t>
            </a:r>
          </a:p>
          <a:p>
            <a:pPr marL="711200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Smaller </a:t>
            </a:r>
            <a:r>
              <a:rPr lang="en-US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binwidth</a:t>
            </a: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Suggests 6 modes?</a:t>
            </a:r>
          </a:p>
          <a:p>
            <a:pPr marL="711200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6 factories making</a:t>
            </a:r>
          </a:p>
          <a:p>
            <a:pPr marL="711200" indent="-7112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			the paper?</a:t>
            </a:r>
          </a:p>
        </p:txBody>
      </p:sp>
      <p:sp>
        <p:nvSpPr>
          <p:cNvPr id="17412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7413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7414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7415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7416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7417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7418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7419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7420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7421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7422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7423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7424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7425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7426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7427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7428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7429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7430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7431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7432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7433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7434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7435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7436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7437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7438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7439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7440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17441" name="Picture 34" descr="StampsHistBWidth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200400"/>
            <a:ext cx="4114800" cy="320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7629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60000"/>
                <a:lumOff val="40000"/>
              </a:schemeClr>
            </a:gs>
            <a:gs pos="50000">
              <a:schemeClr val="tx1"/>
            </a:gs>
            <a:gs pos="100000">
              <a:schemeClr val="tx2">
                <a:lumMod val="60000"/>
                <a:lumOff val="4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152400"/>
            <a:ext cx="8229600" cy="9906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bg2"/>
                </a:solidFill>
                <a:latin typeface="Arial" charset="0"/>
                <a:cs typeface="Arial" charset="0"/>
              </a:rPr>
              <a:t>Last Class:  </a:t>
            </a:r>
            <a:r>
              <a:rPr lang="en-US" altLang="ko-KR" dirty="0" err="1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SigClust</a:t>
            </a:r>
            <a:endParaRPr lang="en-US" altLang="ko-KR" dirty="0">
              <a:solidFill>
                <a:schemeClr val="bg2"/>
              </a:solidFill>
              <a:latin typeface="Arial" charset="0"/>
              <a:ea typeface="Gulim" pitchFamily="34" charset="-127"/>
              <a:cs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1555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381000" y="1447800"/>
                <a:ext cx="8610600" cy="4648200"/>
              </a:xfrm>
            </p:spPr>
            <p:txBody>
              <a:bodyPr/>
              <a:lstStyle/>
              <a:p>
                <a:pPr eaLnBrk="1" hangingPunct="1">
                  <a:lnSpc>
                    <a:spcPct val="90000"/>
                  </a:lnSpc>
                </a:pPr>
                <a:r>
                  <a:rPr lang="en-US" altLang="ko-KR" sz="3600" dirty="0">
                    <a:solidFill>
                      <a:srgbClr val="000000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Statistical </a:t>
                </a:r>
                <a:r>
                  <a:rPr lang="en-US" altLang="ko-KR" sz="3600" dirty="0">
                    <a:solidFill>
                      <a:srgbClr val="3333FF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Sig</a:t>
                </a:r>
                <a:r>
                  <a:rPr lang="en-US" altLang="ko-KR" sz="3600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nificance of </a:t>
                </a:r>
                <a:r>
                  <a:rPr lang="en-US" altLang="ko-KR" sz="3600" dirty="0">
                    <a:solidFill>
                      <a:srgbClr val="3333FF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Clust</a:t>
                </a:r>
                <a:r>
                  <a:rPr lang="en-US" altLang="ko-KR" sz="3600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ers</a:t>
                </a:r>
              </a:p>
              <a:p>
                <a:pPr eaLnBrk="1" hangingPunct="1">
                  <a:lnSpc>
                    <a:spcPct val="90000"/>
                  </a:lnSpc>
                </a:pPr>
                <a:r>
                  <a:rPr lang="en-US" altLang="ko-KR" sz="3600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in </a:t>
                </a:r>
                <a:r>
                  <a:rPr lang="en-US" altLang="ko-KR" sz="3600" dirty="0">
                    <a:solidFill>
                      <a:srgbClr val="00FF00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HDLSS</a:t>
                </a:r>
                <a:r>
                  <a:rPr lang="en-US" altLang="ko-KR" sz="3600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 Data</a:t>
                </a:r>
              </a:p>
              <a:p>
                <a:pPr eaLnBrk="1" hangingPunct="1">
                  <a:lnSpc>
                    <a:spcPct val="90000"/>
                  </a:lnSpc>
                </a:pPr>
                <a:r>
                  <a:rPr lang="en-US" altLang="ko-KR" sz="3600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When is a cluster “really there”?</a:t>
                </a:r>
              </a:p>
              <a:p>
                <a:pPr eaLnBrk="1" hangingPunct="1">
                  <a:lnSpc>
                    <a:spcPct val="90000"/>
                  </a:lnSpc>
                </a:pPr>
                <a:endParaRPr lang="en-US" altLang="ko-KR" sz="3600" dirty="0">
                  <a:solidFill>
                    <a:schemeClr val="bg2"/>
                  </a:solidFill>
                  <a:latin typeface="Arial" charset="0"/>
                  <a:ea typeface="Gulim" pitchFamily="34" charset="-127"/>
                  <a:cs typeface="Arial" charset="0"/>
                </a:endParaRPr>
              </a:p>
              <a:p>
                <a:pPr marL="0" indent="0" algn="ctr" eaLnBrk="1" hangingPunct="1">
                  <a:lnSpc>
                    <a:spcPct val="90000"/>
                  </a:lnSpc>
                  <a:buNone/>
                </a:pPr>
                <a:r>
                  <a:rPr lang="en-US" altLang="ko-KR" sz="3600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(Simpler Version of “What is </a:t>
                </a:r>
                <a14:m>
                  <m:oMath xmlns:m="http://schemas.openxmlformats.org/officeDocument/2006/math">
                    <m:r>
                      <a:rPr lang="en-US" altLang="ko-KR" sz="3600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Gulim" pitchFamily="34" charset="-127"/>
                        <a:cs typeface="Arial" charset="0"/>
                      </a:rPr>
                      <m:t>𝐾</m:t>
                    </m:r>
                  </m:oMath>
                </a14:m>
                <a:r>
                  <a:rPr lang="en-US" altLang="ko-KR" sz="3600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?”)</a:t>
                </a:r>
              </a:p>
              <a:p>
                <a:pPr marL="0" indent="0" eaLnBrk="1" hangingPunct="1">
                  <a:lnSpc>
                    <a:spcPct val="90000"/>
                  </a:lnSpc>
                  <a:buNone/>
                </a:pPr>
                <a:endParaRPr lang="en-US" altLang="ko-KR" sz="3600" dirty="0">
                  <a:solidFill>
                    <a:schemeClr val="bg2"/>
                  </a:solidFill>
                  <a:latin typeface="Arial" charset="0"/>
                  <a:ea typeface="Gulim" pitchFamily="34" charset="-127"/>
                  <a:cs typeface="Arial" charset="0"/>
                </a:endParaRPr>
              </a:p>
              <a:p>
                <a:pPr marL="0" indent="0" eaLnBrk="1" hangingPunct="1">
                  <a:lnSpc>
                    <a:spcPct val="90000"/>
                  </a:lnSpc>
                  <a:buNone/>
                </a:pPr>
                <a:r>
                  <a:rPr lang="en-US" altLang="ko-KR" sz="3600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Liu et al (2007), Huang et al (2014)</a:t>
                </a:r>
              </a:p>
            </p:txBody>
          </p:sp>
        </mc:Choice>
        <mc:Fallback xmlns="">
          <p:sp>
            <p:nvSpPr>
              <p:cNvPr id="151555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81000" y="1447800"/>
                <a:ext cx="8610600" cy="4648200"/>
              </a:xfrm>
              <a:blipFill>
                <a:blip r:embed="rId3"/>
                <a:stretch>
                  <a:fillRect l="-2195" t="-32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8982111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Density Estimation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305800" cy="5867400"/>
          </a:xfrm>
        </p:spPr>
        <p:txBody>
          <a:bodyPr/>
          <a:lstStyle/>
          <a:p>
            <a:pPr marL="711200" indent="-7112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E.g.    Hidalgo Stamp Data</a:t>
            </a:r>
          </a:p>
          <a:p>
            <a:pPr marL="711200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Another histogram</a:t>
            </a:r>
          </a:p>
          <a:p>
            <a:pPr marL="711200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Even smaller </a:t>
            </a:r>
            <a:r>
              <a:rPr lang="en-US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binwidth</a:t>
            </a: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Suggests many modes?</a:t>
            </a:r>
          </a:p>
          <a:p>
            <a:pPr marL="711200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Really believe</a:t>
            </a:r>
          </a:p>
          <a:p>
            <a:pPr marL="711200" indent="-7112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		modes are “there”?</a:t>
            </a:r>
          </a:p>
          <a:p>
            <a:pPr marL="711200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Or just sampling</a:t>
            </a:r>
          </a:p>
          <a:p>
            <a:pPr marL="711200" indent="-7112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		variation?</a:t>
            </a:r>
          </a:p>
        </p:txBody>
      </p:sp>
      <p:sp>
        <p:nvSpPr>
          <p:cNvPr id="18436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8437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8438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8439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8440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8441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8442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8443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8444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8445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8446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8447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8448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8449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8450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8451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8452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8453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8454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8455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8456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8457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8458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8459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8460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8461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8462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8463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8464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18465" name="Picture 34" descr="StampsHistBWidth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209925"/>
            <a:ext cx="4114800" cy="319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5549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Density Estimation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305800" cy="5867400"/>
          </a:xfrm>
        </p:spPr>
        <p:txBody>
          <a:bodyPr/>
          <a:lstStyle/>
          <a:p>
            <a:pPr marL="711200" indent="-7112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E.g.    Hidalgo Stamp Data</a:t>
            </a:r>
          </a:p>
          <a:p>
            <a:pPr marL="711200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Critical Issue for histograms:</a:t>
            </a:r>
          </a:p>
          <a:p>
            <a:pPr marL="711200" indent="-711200" algn="ctr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Choice of </a:t>
            </a:r>
            <a:r>
              <a:rPr lang="en-US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binwidth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(well understood?)</a:t>
            </a:r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9461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9462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9463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9464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9465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9466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9467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9468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9469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9470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9471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9472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9473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9474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9475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9476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9477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9478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9479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9480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9481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9482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9483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9484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9485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9486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9487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9488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2" name="StampsHistBWidt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86000" y="2574120"/>
            <a:ext cx="4724400" cy="3674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675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Histograms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305800" cy="5867400"/>
          </a:xfrm>
        </p:spPr>
        <p:txBody>
          <a:bodyPr/>
          <a:lstStyle/>
          <a:p>
            <a:pPr marL="711200" indent="-7112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Less Well Understood Issue:</a:t>
            </a:r>
          </a:p>
          <a:p>
            <a:pPr marL="711200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Choice of bin location</a:t>
            </a:r>
          </a:p>
          <a:p>
            <a:pPr marL="711200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Major impact on number of modes (2-7)</a:t>
            </a:r>
          </a:p>
          <a:p>
            <a:pPr marL="711200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All for </a:t>
            </a:r>
            <a:r>
              <a:rPr lang="en-US" i="1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same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binwidth</a:t>
            </a: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0485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0486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0487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0488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0489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0490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0491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0492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0493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0494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0495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0496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0497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0498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0499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0500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0501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0502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0503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0504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0505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0506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0507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0508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0509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0510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0511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0512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2" name="StampsHistLo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43200" y="3230562"/>
            <a:ext cx="3880345" cy="3017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897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Histograms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305800" cy="5867400"/>
          </a:xfrm>
        </p:spPr>
        <p:txBody>
          <a:bodyPr/>
          <a:lstStyle/>
          <a:p>
            <a:pPr marL="711200" indent="-711200" eaLnBrk="1" hangingPunct="1">
              <a:buFontTx/>
              <a:buNone/>
            </a:pPr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Choice of bin location:</a:t>
            </a:r>
          </a:p>
          <a:p>
            <a:pPr marL="711200" indent="-711200"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What is going on?</a:t>
            </a:r>
          </a:p>
          <a:p>
            <a:pPr marL="711200" indent="-711200"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Compare with </a:t>
            </a:r>
            <a:r>
              <a:rPr lang="en-US" i="1">
                <a:solidFill>
                  <a:srgbClr val="00FF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Average Histogram</a:t>
            </a:r>
          </a:p>
        </p:txBody>
      </p:sp>
      <p:sp>
        <p:nvSpPr>
          <p:cNvPr id="21508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1509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1510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1511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1512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1513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1514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1515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1516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1517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1518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1519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1520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1521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1522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1523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1524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1525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1526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1527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1528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1529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1530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1531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1532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1533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1534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1535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1536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2" name="StampsHistLocKD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86000" y="2667000"/>
            <a:ext cx="4572000" cy="3555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327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Density Estimation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305800" cy="5867400"/>
          </a:xfrm>
        </p:spPr>
        <p:txBody>
          <a:bodyPr/>
          <a:lstStyle/>
          <a:p>
            <a:pPr marL="711200" indent="-7112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Compare shifts with </a:t>
            </a:r>
            <a:r>
              <a:rPr lang="en-US" i="1" dirty="0">
                <a:solidFill>
                  <a:srgbClr val="00FF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Average Histogram</a:t>
            </a:r>
          </a:p>
          <a:p>
            <a:pPr marL="711200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For 7 mode shift</a:t>
            </a:r>
          </a:p>
          <a:p>
            <a:pPr marL="711200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Peaks </a:t>
            </a:r>
            <a:r>
              <a:rPr lang="en-US" i="1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line up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with bin centers</a:t>
            </a:r>
          </a:p>
          <a:p>
            <a:pPr marL="711200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So shifted </a:t>
            </a:r>
            <a:r>
              <a:rPr lang="en-US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histo’s</a:t>
            </a: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		find peaks</a:t>
            </a:r>
          </a:p>
        </p:txBody>
      </p:sp>
      <p:sp>
        <p:nvSpPr>
          <p:cNvPr id="22532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2533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2534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2535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2536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2537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2538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2539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2540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2541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2542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2543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2544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2545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2546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2547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2548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2549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2550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2551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2552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2553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2554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2555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2556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2557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2558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2559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2560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22561" name="Picture 34" descr="StampsHistBWidth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211513"/>
            <a:ext cx="4114800" cy="318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7391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Density Estimation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305800" cy="5867400"/>
          </a:xfrm>
        </p:spPr>
        <p:txBody>
          <a:bodyPr/>
          <a:lstStyle/>
          <a:p>
            <a:pPr marL="711200" indent="-7112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Compare shifts with </a:t>
            </a:r>
            <a:r>
              <a:rPr lang="en-US" i="1" dirty="0">
                <a:solidFill>
                  <a:srgbClr val="00FF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Average Histogram</a:t>
            </a:r>
          </a:p>
          <a:p>
            <a:pPr marL="711200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For 2 (3?) mode shift</a:t>
            </a:r>
          </a:p>
          <a:p>
            <a:pPr marL="711200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Peaks </a:t>
            </a:r>
            <a:r>
              <a:rPr lang="en-US" i="1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split between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bins</a:t>
            </a:r>
          </a:p>
          <a:p>
            <a:pPr marL="711200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So shifted </a:t>
            </a:r>
            <a:r>
              <a:rPr lang="en-US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histo’s</a:t>
            </a: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		miss peaks</a:t>
            </a:r>
          </a:p>
        </p:txBody>
      </p:sp>
      <p:sp>
        <p:nvSpPr>
          <p:cNvPr id="23556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57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58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59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0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1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2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3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4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5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6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7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8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9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0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1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2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3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4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5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6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7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8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9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80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81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82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83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84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23585" name="Picture 34" descr="StampsHistBWidth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1088" y="3211513"/>
            <a:ext cx="4086225" cy="318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TextBox 33"/>
          <p:cNvSpPr txBox="1"/>
          <p:nvPr/>
        </p:nvSpPr>
        <p:spPr>
          <a:xfrm>
            <a:off x="0" y="4267200"/>
            <a:ext cx="4604146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This Is Why Histograms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Were </a:t>
            </a:r>
            <a:r>
              <a:rPr kumimoji="0" lang="en-US" sz="3200" b="0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Not Used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in Many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Displays of 1-d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Dist’ns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Earlier in Course</a:t>
            </a:r>
          </a:p>
        </p:txBody>
      </p:sp>
    </p:spTree>
    <p:extLst>
      <p:ext uri="{BB962C8B-B14F-4D97-AF65-F5344CB8AC3E}">
        <p14:creationId xmlns:p14="http://schemas.microsoft.com/office/powerpoint/2010/main" val="3028049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Density Estimation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305800" cy="5867400"/>
          </a:xfrm>
        </p:spPr>
        <p:txBody>
          <a:bodyPr/>
          <a:lstStyle/>
          <a:p>
            <a:pPr marL="711200" indent="-7112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Histogram Drawbacks:</a:t>
            </a:r>
          </a:p>
          <a:p>
            <a:pPr marL="711200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Need to choose bin width</a:t>
            </a:r>
          </a:p>
          <a:p>
            <a:pPr marL="711200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Need to choose bin location</a:t>
            </a:r>
          </a:p>
          <a:p>
            <a:pPr marL="711200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But </a:t>
            </a:r>
            <a:r>
              <a:rPr lang="en-US" i="1" dirty="0">
                <a:solidFill>
                  <a:srgbClr val="00FF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Average Histogram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reveals structure </a:t>
            </a:r>
          </a:p>
          <a:p>
            <a:pPr marL="711200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So should use that, instead of </a:t>
            </a:r>
            <a:r>
              <a:rPr lang="en-US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histo</a:t>
            </a: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eaLnBrk="1" hangingPunct="1"/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Name:  Kernel Density Estimate</a:t>
            </a:r>
          </a:p>
        </p:txBody>
      </p:sp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4581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4582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4583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4584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4585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4586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4587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4588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4589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4590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4591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4592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4593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4594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4595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4596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4597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4598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4599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4600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4601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4602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4603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4604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4605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4606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4607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4608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8819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Density Estimation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305800" cy="5867400"/>
          </a:xfrm>
        </p:spPr>
        <p:txBody>
          <a:bodyPr/>
          <a:lstStyle/>
          <a:p>
            <a:pPr marL="711200" indent="-711200" eaLnBrk="1" hangingPunct="1">
              <a:buFontTx/>
              <a:buNone/>
            </a:pPr>
            <a:r>
              <a:rPr lang="en-US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Chondrite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Data:</a:t>
            </a:r>
          </a:p>
          <a:p>
            <a:pPr marL="711200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Stony (</a:t>
            </a:r>
            <a:r>
              <a:rPr lang="en-US" strike="sngStrike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metal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) Meteor</a:t>
            </a:r>
            <a:r>
              <a:rPr lang="en-US" u="sng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ites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(hit the earth)</a:t>
            </a:r>
          </a:p>
          <a:p>
            <a:pPr marL="711200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So have a chunk of rock</a:t>
            </a:r>
          </a:p>
          <a:p>
            <a:pPr marL="711200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Study “% of silica”</a:t>
            </a:r>
          </a:p>
          <a:p>
            <a:pPr marL="711200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From how many sources?</a:t>
            </a:r>
          </a:p>
          <a:p>
            <a:pPr marL="711200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Only 22 rocks…</a:t>
            </a:r>
          </a:p>
          <a:p>
            <a:pPr marL="711200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Histogram hopeless?</a:t>
            </a:r>
          </a:p>
          <a:p>
            <a:pPr marL="711200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Brought to statistical literature by:</a:t>
            </a:r>
          </a:p>
          <a:p>
            <a:pPr marL="711200" indent="-711200" algn="ctr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Good and Gaskins (1980)</a:t>
            </a:r>
          </a:p>
          <a:p>
            <a:pPr marL="711200" indent="-711200" eaLnBrk="1" hangingPunct="1">
              <a:buFontTx/>
              <a:buNone/>
            </a:pP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06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07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08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09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10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11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12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13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14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15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16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17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18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19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20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21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22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23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24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25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26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27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28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29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30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31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32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1257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Density Estimation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305800" cy="5867400"/>
          </a:xfrm>
        </p:spPr>
        <p:txBody>
          <a:bodyPr/>
          <a:lstStyle/>
          <a:p>
            <a:pPr marL="711200" indent="-7112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Chondrite Data:</a:t>
            </a:r>
          </a:p>
          <a:p>
            <a:pPr marL="711200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Represent points by </a:t>
            </a:r>
            <a:r>
              <a:rPr lang="en-US" dirty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red bars</a:t>
            </a:r>
          </a:p>
          <a:p>
            <a:pPr marL="711200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Where are data “more dense”?</a:t>
            </a:r>
          </a:p>
          <a:p>
            <a:pPr marL="711200" indent="-711200" eaLnBrk="1" hangingPunct="1">
              <a:buFontTx/>
              <a:buNone/>
            </a:pP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6628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29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30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31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32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33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34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35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36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37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38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39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40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41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42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43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44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45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46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47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48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49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50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51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52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53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54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55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56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2665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514600"/>
            <a:ext cx="6418263" cy="453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9556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Density Estimation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305800" cy="5867400"/>
          </a:xfrm>
        </p:spPr>
        <p:txBody>
          <a:bodyPr/>
          <a:lstStyle/>
          <a:p>
            <a:pPr marL="711200" indent="-7112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Chondrite Data:</a:t>
            </a:r>
          </a:p>
          <a:p>
            <a:pPr marL="711200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Put </a:t>
            </a:r>
            <a:r>
              <a:rPr lang="en-US" dirty="0">
                <a:solidFill>
                  <a:srgbClr val="00FF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probability mass 1/n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at each point</a:t>
            </a:r>
            <a:endParaRPr lang="en-US" dirty="0">
              <a:solidFill>
                <a:srgbClr val="FF0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Smooth piece of “density”</a:t>
            </a:r>
          </a:p>
          <a:p>
            <a:pPr marL="711200" indent="-711200" eaLnBrk="1" hangingPunct="1">
              <a:buFontTx/>
              <a:buNone/>
            </a:pP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7652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7653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7654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7655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7656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7657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7658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7659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7660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7661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7662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7663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7664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7665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7666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7667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7668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7669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7670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7671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7672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7673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7674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7675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7676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7677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7678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7679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7680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2768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8575" y="2514600"/>
            <a:ext cx="6418263" cy="453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1716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60000"/>
                <a:lumOff val="40000"/>
              </a:schemeClr>
            </a:gs>
            <a:gs pos="50000">
              <a:schemeClr val="tx1"/>
            </a:gs>
            <a:gs pos="100000">
              <a:schemeClr val="tx2">
                <a:lumMod val="60000"/>
                <a:lumOff val="4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367713" cy="12192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bg2"/>
                </a:solidFill>
                <a:latin typeface="Arial" charset="0"/>
                <a:cs typeface="Arial" charset="0"/>
              </a:rPr>
              <a:t>Last Class:  </a:t>
            </a:r>
            <a:r>
              <a:rPr lang="en-US" altLang="ko-KR" dirty="0" err="1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SigClust</a:t>
            </a:r>
            <a:endParaRPr lang="en-US" altLang="ko-KR" dirty="0">
              <a:solidFill>
                <a:schemeClr val="bg2"/>
              </a:solidFill>
              <a:latin typeface="Arial" charset="0"/>
              <a:ea typeface="Gulim" pitchFamily="34" charset="-127"/>
              <a:cs typeface="Arial" charset="0"/>
            </a:endParaRPr>
          </a:p>
        </p:txBody>
      </p:sp>
      <p:sp>
        <p:nvSpPr>
          <p:cNvPr id="15974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1371600"/>
            <a:ext cx="8458200" cy="53340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Basis of </a:t>
            </a:r>
            <a:r>
              <a:rPr lang="en-US" altLang="ko-KR" dirty="0" err="1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SigClust</a:t>
            </a: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Approach: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ko-KR" dirty="0">
              <a:solidFill>
                <a:schemeClr val="bg2"/>
              </a:solidFill>
              <a:latin typeface="Arial" charset="0"/>
              <a:ea typeface="Gulim" pitchFamily="34" charset="-127"/>
              <a:cs typeface="Arial" charset="0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Char char="n"/>
            </a:pP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What defines:   </a:t>
            </a:r>
            <a:r>
              <a:rPr lang="en-US" altLang="ko-KR" i="1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A Single Cluster</a:t>
            </a: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?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Char char="n"/>
            </a:pP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A Gaussian distribution  (</a:t>
            </a:r>
            <a:r>
              <a:rPr lang="en-US" altLang="ko-KR" dirty="0" err="1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Sarle</a:t>
            </a: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&amp; Kou 1993)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n"/>
            </a:pPr>
            <a:endParaRPr lang="en-US" altLang="ko-KR" dirty="0">
              <a:solidFill>
                <a:schemeClr val="bg2"/>
              </a:solidFill>
              <a:latin typeface="Arial" charset="0"/>
              <a:ea typeface="Gulim" pitchFamily="34" charset="-127"/>
              <a:cs typeface="Arial" charset="0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Char char="n"/>
            </a:pP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So define </a:t>
            </a:r>
            <a:r>
              <a:rPr lang="en-US" altLang="ko-KR" dirty="0" err="1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SigClust</a:t>
            </a: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test based on: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Char char="n"/>
            </a:pP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2-means cluster index (measure) as </a:t>
            </a:r>
            <a:r>
              <a:rPr lang="en-US" altLang="ko-KR" i="1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statistic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Char char="n"/>
            </a:pPr>
            <a:r>
              <a:rPr lang="en-US" altLang="ko-KR" i="1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Gaussian</a:t>
            </a: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null distribution</a:t>
            </a:r>
            <a:endParaRPr lang="en-US" altLang="ko-KR" i="1" dirty="0">
              <a:solidFill>
                <a:schemeClr val="bg2"/>
              </a:solidFill>
              <a:latin typeface="Arial" charset="0"/>
              <a:ea typeface="Gulim" pitchFamily="34" charset="-127"/>
              <a:cs typeface="Arial" charset="0"/>
            </a:endParaRPr>
          </a:p>
          <a:p>
            <a:pPr lvl="1" eaLnBrk="1" hangingPunct="1">
              <a:lnSpc>
                <a:spcPct val="90000"/>
              </a:lnSpc>
              <a:buFont typeface="Wingdings" pitchFamily="2" charset="2"/>
              <a:buChar char="n"/>
            </a:pP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Currently compute by simulation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Char char="n"/>
            </a:pP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Possible to do this analytically???</a:t>
            </a:r>
          </a:p>
        </p:txBody>
      </p:sp>
    </p:spTree>
    <p:extLst>
      <p:ext uri="{BB962C8B-B14F-4D97-AF65-F5344CB8AC3E}">
        <p14:creationId xmlns:p14="http://schemas.microsoft.com/office/powerpoint/2010/main" val="20163384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Density Estimation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305800" cy="5867400"/>
          </a:xfrm>
        </p:spPr>
        <p:txBody>
          <a:bodyPr/>
          <a:lstStyle/>
          <a:p>
            <a:pPr marL="711200" indent="-7112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Chondrite Data:</a:t>
            </a:r>
          </a:p>
          <a:p>
            <a:pPr marL="711200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Sum </a:t>
            </a:r>
            <a:r>
              <a:rPr lang="en-US" dirty="0">
                <a:solidFill>
                  <a:srgbClr val="00FF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pieces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to estimate </a:t>
            </a:r>
            <a:r>
              <a:rPr lang="en-US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density</a:t>
            </a:r>
          </a:p>
          <a:p>
            <a:pPr marL="711200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Suggests 3 modes (rock sources)</a:t>
            </a:r>
          </a:p>
          <a:p>
            <a:pPr marL="711200" indent="-711200" eaLnBrk="1" hangingPunct="1">
              <a:buFontTx/>
              <a:buNone/>
            </a:pP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8676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677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678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679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680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681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682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683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684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685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686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687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688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689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690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691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692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693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694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695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696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697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698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699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700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701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702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703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704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2870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8575" y="2514600"/>
            <a:ext cx="6418263" cy="453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8880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Density Estimation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31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457200" y="838200"/>
                <a:ext cx="8305800" cy="5867400"/>
              </a:xfrm>
            </p:spPr>
            <p:txBody>
              <a:bodyPr/>
              <a:lstStyle/>
              <a:p>
                <a:pPr marL="711200" indent="-711200" eaLnBrk="1" hangingPunct="1"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Mathematical Notation:</a:t>
                </a:r>
              </a:p>
              <a:p>
                <a:pPr marL="711200" indent="-711200" eaLnBrk="1" hangingPunct="1">
                  <a:buFontTx/>
                  <a:buNone/>
                </a:pPr>
                <a:endParaRPr lang="en-US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711200" indent="-711200" algn="ctr" eaLnBrk="1" hangingPunct="1"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𝑓</m:t>
                              </m:r>
                            </m:e>
                          </m:acc>
                        </m:e>
                        <m:sub>
                          <m: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/>
                              <a:ea typeface="Arial Unicode MS" pitchFamily="34" charset="-128"/>
                              <a:cs typeface="Arial Unicode MS" pitchFamily="34" charset="-128"/>
                            </a:rPr>
                            <m:t>h</m:t>
                          </m:r>
                        </m:sub>
                      </m:sSub>
                      <m:d>
                        <m:dPr>
                          <m:ctrlPr>
                            <a:rPr lang="en-US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/>
                              <a:ea typeface="Arial Unicode MS" pitchFamily="34" charset="-128"/>
                              <a:cs typeface="Arial Unicode MS" pitchFamily="34" charset="-128"/>
                            </a:rPr>
                            <m:t>𝑥</m:t>
                          </m:r>
                        </m:e>
                      </m:d>
                      <m:r>
                        <a:rPr lang="en-US" b="0" i="1" smtClean="0">
                          <a:solidFill>
                            <a:schemeClr val="bg2"/>
                          </a:solidFill>
                          <a:latin typeface="Cambria Math"/>
                          <a:ea typeface="Arial Unicode MS" pitchFamily="34" charset="-128"/>
                          <a:cs typeface="Arial Unicode MS" pitchFamily="34" charset="-128"/>
                        </a:rPr>
                        <m:t>=</m:t>
                      </m:r>
                      <m:box>
                        <m:boxPr>
                          <m:ctrlP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boxPr>
                        <m:e>
                          <m:argPr>
                            <m:argSz m:val="-1"/>
                          </m:argPr>
                          <m:f>
                            <m:fPr>
                              <m:ctrlPr>
                                <a:rPr lang="en-US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b="0" i="1" smtClean="0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𝑛</m:t>
                              </m:r>
                            </m:den>
                          </m:f>
                          <m:nary>
                            <m:naryPr>
                              <m:chr m:val="∑"/>
                              <m:ctrlPr>
                                <a:rPr lang="en-US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b="0" i="1" smtClean="0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𝑖</m:t>
                              </m:r>
                              <m:r>
                                <a:rPr lang="en-US" b="0" i="1" smtClean="0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b="0" i="1" smtClean="0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𝑛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chemeClr val="bg2"/>
                                      </a:solidFill>
                                      <a:latin typeface="Cambria Math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  <m:t>𝐾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chemeClr val="bg2"/>
                                      </a:solidFill>
                                      <a:latin typeface="Cambria Math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  <m:t>h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b="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solidFill>
                                        <a:schemeClr val="bg2"/>
                                      </a:solidFill>
                                      <a:latin typeface="Cambria Math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  <m:t>𝑥</m:t>
                                  </m:r>
                                  <m:r>
                                    <a:rPr lang="en-US" b="0" i="1" smtClean="0">
                                      <a:solidFill>
                                        <a:schemeClr val="bg2"/>
                                      </a:solidFill>
                                      <a:latin typeface="Cambria Math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b="0" i="1" smtClean="0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Arial Unicode MS" pitchFamily="34" charset="-128"/>
                                          <a:cs typeface="Arial Unicode MS" pitchFamily="34" charset="-128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̃"/>
                                          <m:ctrlPr>
                                            <a:rPr lang="en-US" b="0" i="1" smtClean="0">
                                              <a:solidFill>
                                                <a:schemeClr val="bg2"/>
                                              </a:solidFill>
                                              <a:latin typeface="Cambria Math" panose="02040503050406030204" pitchFamily="18" charset="0"/>
                                              <a:ea typeface="Arial Unicode MS" pitchFamily="34" charset="-128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b="0" i="1" smtClean="0">
                                              <a:solidFill>
                                                <a:schemeClr val="bg2"/>
                                              </a:solidFill>
                                              <a:latin typeface="Cambria Math" panose="02040503050406030204" pitchFamily="18" charset="0"/>
                                              <a:ea typeface="Arial Unicode MS" pitchFamily="34" charset="-128"/>
                                            </a:rPr>
                                            <m:t>𝑥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b="0" i="1" smtClean="0">
                                          <a:solidFill>
                                            <a:schemeClr val="bg2"/>
                                          </a:solidFill>
                                          <a:latin typeface="Cambria Math"/>
                                          <a:ea typeface="Arial Unicode MS" pitchFamily="34" charset="-128"/>
                                          <a:cs typeface="Arial Unicode MS" pitchFamily="34" charset="-128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nary>
                        </m:e>
                      </m:box>
                    </m:oMath>
                  </m:oMathPara>
                </a14:m>
                <a:endParaRPr lang="en-US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711200" indent="-711200" eaLnBrk="1" hangingPunct="1">
                  <a:buFontTx/>
                  <a:buNone/>
                </a:pPr>
                <a:endParaRPr lang="en-US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711200" indent="-711200" eaLnBrk="1" hangingPunct="1"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Where</a:t>
                </a:r>
              </a:p>
              <a:p>
                <a:pPr marL="711200" indent="-711200" eaLnBrk="1" hangingPunct="1"/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Window shape given by “kernel”,</a:t>
                </a:r>
              </a:p>
              <a:p>
                <a:pPr marL="0" indent="0" eaLnBrk="1" hangingPunct="1">
                  <a:buNone/>
                </a:pPr>
                <a:endParaRPr lang="en-US" sz="16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711200" indent="-711200" algn="ctr" eaLnBrk="1" hangingPunct="1"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/>
                              <a:ea typeface="Arial Unicode MS" pitchFamily="34" charset="-128"/>
                              <a:cs typeface="Arial Unicode MS" pitchFamily="34" charset="-128"/>
                            </a:rPr>
                            <m:t>𝐾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/>
                              <a:ea typeface="Arial Unicode MS" pitchFamily="34" charset="-128"/>
                              <a:cs typeface="Arial Unicode MS" pitchFamily="34" charset="-128"/>
                            </a:rPr>
                            <m:t>h</m:t>
                          </m:r>
                        </m:sub>
                      </m:sSub>
                      <m:d>
                        <m:dPr>
                          <m:ctrlPr>
                            <a:rPr lang="en-US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dPr>
                        <m:e>
                          <m:r>
                            <a:rPr lang="en-US" i="1" smtClean="0">
                              <a:solidFill>
                                <a:schemeClr val="bg2"/>
                              </a:solidFill>
                              <a:latin typeface="Cambria Math"/>
                              <a:ea typeface="Cambria Math"/>
                              <a:cs typeface="Arial Unicode MS" pitchFamily="34" charset="-128"/>
                            </a:rPr>
                            <m:t>∙</m:t>
                          </m:r>
                        </m:e>
                      </m:d>
                      <m:r>
                        <a:rPr lang="en-US" b="0" i="1" smtClean="0">
                          <a:solidFill>
                            <a:schemeClr val="bg2"/>
                          </a:solidFill>
                          <a:latin typeface="Cambria Math"/>
                          <a:ea typeface="Arial Unicode MS" pitchFamily="34" charset="-128"/>
                          <a:cs typeface="Arial Unicode MS" pitchFamily="34" charset="-128"/>
                        </a:rPr>
                        <m:t>=</m:t>
                      </m:r>
                      <m:box>
                        <m:boxPr>
                          <m:ctrlP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boxPr>
                        <m:e>
                          <m:argPr>
                            <m:argSz m:val="-1"/>
                          </m:argPr>
                          <m:f>
                            <m:fPr>
                              <m:ctrlPr>
                                <a:rPr lang="en-US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b="0" i="1" smtClean="0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h</m:t>
                              </m:r>
                            </m:den>
                          </m:f>
                          <m: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/>
                              <a:ea typeface="Arial Unicode MS" pitchFamily="34" charset="-128"/>
                              <a:cs typeface="Arial Unicode MS" pitchFamily="34" charset="-128"/>
                            </a:rPr>
                            <m:t>𝐾</m:t>
                          </m:r>
                          <m:d>
                            <m:dPr>
                              <m:ctrlPr>
                                <a:rPr lang="en-US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dPr>
                            <m:e>
                              <m:box>
                                <m:boxPr>
                                  <m:ctrlPr>
                                    <a:rPr lang="en-US" b="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boxPr>
                                <m:e>
                                  <m:argPr>
                                    <m:argSz m:val="-1"/>
                                  </m:argPr>
                                  <m:f>
                                    <m:fPr>
                                      <m:ctrlPr>
                                        <a:rPr lang="en-US" b="0" i="1" smtClean="0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Arial Unicode MS" pitchFamily="34" charset="-128"/>
                                          <a:cs typeface="Arial Unicode MS" pitchFamily="34" charset="-128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b="0" i="1" smtClean="0">
                                          <a:solidFill>
                                            <a:schemeClr val="bg2"/>
                                          </a:solidFill>
                                          <a:latin typeface="Cambria Math"/>
                                          <a:ea typeface="Cambria Math"/>
                                          <a:cs typeface="Arial Unicode MS" pitchFamily="34" charset="-128"/>
                                        </a:rPr>
                                        <m:t>∙</m:t>
                                      </m:r>
                                    </m:num>
                                    <m:den>
                                      <m:r>
                                        <a:rPr lang="en-US" b="0" i="1" smtClean="0">
                                          <a:solidFill>
                                            <a:schemeClr val="bg2"/>
                                          </a:solidFill>
                                          <a:latin typeface="Cambria Math"/>
                                          <a:ea typeface="Arial Unicode MS" pitchFamily="34" charset="-128"/>
                                          <a:cs typeface="Arial Unicode MS" pitchFamily="34" charset="-128"/>
                                        </a:rPr>
                                        <m:t>h</m:t>
                                      </m:r>
                                    </m:den>
                                  </m:f>
                                </m:e>
                              </m:box>
                            </m:e>
                          </m:d>
                        </m:e>
                      </m:box>
                    </m:oMath>
                  </m:oMathPara>
                </a14:m>
                <a:endParaRPr lang="en-US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711200" indent="-711200" eaLnBrk="1" hangingPunct="1">
                  <a:buFontTx/>
                  <a:buNone/>
                </a:pPr>
                <a:endParaRPr lang="en-US" sz="1600" dirty="0">
                  <a:solidFill>
                    <a:schemeClr val="bg1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711200" indent="-711200" eaLnBrk="1" hangingPunct="1"/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Window width given by “bandwidth”,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h</m:t>
                    </m:r>
                  </m:oMath>
                </a14:m>
                <a:endParaRPr lang="en-US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711200" indent="-711200" eaLnBrk="1" hangingPunct="1"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</a:t>
                </a:r>
              </a:p>
            </p:txBody>
          </p:sp>
        </mc:Choice>
        <mc:Fallback xmlns="">
          <p:sp>
            <p:nvSpPr>
              <p:cNvPr id="1031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457200" y="838200"/>
                <a:ext cx="8305800" cy="5867400"/>
              </a:xfrm>
              <a:blipFill>
                <a:blip r:embed="rId3"/>
                <a:stretch>
                  <a:fillRect l="-1834" t="-13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32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33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34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35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36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37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38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39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40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41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42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43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44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45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46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47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48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49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50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51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52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53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54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55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56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57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58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59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60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7245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Density Estimation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31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457200" y="838200"/>
                <a:ext cx="8305800" cy="5867400"/>
              </a:xfrm>
            </p:spPr>
            <p:txBody>
              <a:bodyPr/>
              <a:lstStyle/>
              <a:p>
                <a:pPr marL="711200" indent="-711200" eaLnBrk="1" hangingPunct="1"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Mathematical Notation:</a:t>
                </a:r>
              </a:p>
              <a:p>
                <a:pPr marL="711200" indent="-711200" eaLnBrk="1" hangingPunct="1">
                  <a:buFontTx/>
                  <a:buNone/>
                </a:pPr>
                <a:endParaRPr lang="en-US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711200" indent="-711200" algn="ctr" eaLnBrk="1" hangingPunct="1"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𝑓</m:t>
                              </m:r>
                            </m:e>
                          </m:acc>
                        </m:e>
                        <m:sub>
                          <m:r>
                            <a:rPr lang="en-US" i="1">
                              <a:solidFill>
                                <a:schemeClr val="bg2"/>
                              </a:solidFill>
                              <a:latin typeface="Cambria Math"/>
                              <a:ea typeface="Arial Unicode MS" pitchFamily="34" charset="-128"/>
                              <a:cs typeface="Arial Unicode MS" pitchFamily="34" charset="-128"/>
                            </a:rPr>
                            <m:t>h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chemeClr val="bg2"/>
                              </a:solidFill>
                              <a:latin typeface="Cambria Math"/>
                              <a:ea typeface="Arial Unicode MS" pitchFamily="34" charset="-128"/>
                              <a:cs typeface="Arial Unicode MS" pitchFamily="34" charset="-128"/>
                            </a:rPr>
                            <m:t>𝑥</m:t>
                          </m:r>
                        </m:e>
                      </m:d>
                      <m:r>
                        <a:rPr lang="en-US" i="1">
                          <a:solidFill>
                            <a:schemeClr val="bg2"/>
                          </a:solidFill>
                          <a:latin typeface="Cambria Math"/>
                          <a:ea typeface="Arial Unicode MS" pitchFamily="34" charset="-128"/>
                          <a:cs typeface="Arial Unicode MS" pitchFamily="34" charset="-128"/>
                        </a:rPr>
                        <m:t>=</m:t>
                      </m:r>
                      <m:box>
                        <m:boxPr>
                          <m:ctrlPr>
                            <a:rPr lang="en-US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boxPr>
                        <m:e>
                          <m:argPr>
                            <m:argSz m:val="-1"/>
                          </m:argPr>
                          <m:f>
                            <m:fPr>
                              <m:ctrlPr>
                                <a:rPr lang="en-US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i="1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𝑛</m:t>
                              </m:r>
                            </m:den>
                          </m:f>
                          <m:nary>
                            <m:naryPr>
                              <m:chr m:val="∑"/>
                              <m:ctrlPr>
                                <a:rPr lang="en-US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i="1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𝑖</m:t>
                              </m:r>
                              <m:r>
                                <a:rPr lang="en-US" i="1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i="1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𝑛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chemeClr val="bg2"/>
                                      </a:solidFill>
                                      <a:latin typeface="Cambria Math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  <m:t>𝐾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bg2"/>
                                      </a:solidFill>
                                      <a:latin typeface="Cambria Math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  <m:t>h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solidFill>
                                        <a:schemeClr val="bg2"/>
                                      </a:solidFill>
                                      <a:latin typeface="Cambria Math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  <m:t>𝑥</m:t>
                                  </m:r>
                                  <m:r>
                                    <a:rPr lang="en-US" i="1">
                                      <a:solidFill>
                                        <a:schemeClr val="bg2"/>
                                      </a:solidFill>
                                      <a:latin typeface="Cambria Math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Arial Unicode MS" pitchFamily="34" charset="-128"/>
                                          <a:cs typeface="Arial Unicode MS" pitchFamily="34" charset="-128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̃"/>
                                          <m:ctrlPr>
                                            <a:rPr lang="en-US" i="1">
                                              <a:solidFill>
                                                <a:schemeClr val="bg2"/>
                                              </a:solidFill>
                                              <a:latin typeface="Cambria Math" panose="02040503050406030204" pitchFamily="18" charset="0"/>
                                              <a:ea typeface="Arial Unicode MS" pitchFamily="34" charset="-128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i="1">
                                              <a:solidFill>
                                                <a:schemeClr val="bg2"/>
                                              </a:solidFill>
                                              <a:latin typeface="Cambria Math" panose="02040503050406030204" pitchFamily="18" charset="0"/>
                                              <a:ea typeface="Arial Unicode MS" pitchFamily="34" charset="-128"/>
                                            </a:rPr>
                                            <m:t>𝑥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chemeClr val="bg2"/>
                                          </a:solidFill>
                                          <a:latin typeface="Cambria Math"/>
                                          <a:ea typeface="Arial Unicode MS" pitchFamily="34" charset="-128"/>
                                          <a:cs typeface="Arial Unicode MS" pitchFamily="34" charset="-128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nary>
                        </m:e>
                      </m:box>
                    </m:oMath>
                  </m:oMathPara>
                </a14:m>
                <a:endParaRPr lang="en-US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711200" indent="-711200" eaLnBrk="1" hangingPunct="1">
                  <a:buFontTx/>
                  <a:buNone/>
                </a:pPr>
                <a:endParaRPr lang="en-US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711200" indent="-711200" eaLnBrk="1" hangingPunct="1"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This</a:t>
                </a:r>
              </a:p>
              <a:p>
                <a:pPr marL="711200" indent="-711200" eaLnBrk="1" hangingPunct="1"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Was </a:t>
                </a:r>
              </a:p>
              <a:p>
                <a:pPr marL="711200" indent="-711200" eaLnBrk="1" hangingPunct="1"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Used </a:t>
                </a:r>
              </a:p>
              <a:p>
                <a:pPr marL="711200" indent="-711200" eaLnBrk="1" hangingPunct="1"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In PCA </a:t>
                </a:r>
              </a:p>
              <a:p>
                <a:pPr marL="711200" indent="-711200" eaLnBrk="1" hangingPunct="1"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Graphics</a:t>
                </a:r>
              </a:p>
              <a:p>
                <a:pPr marL="711200" indent="-711200" eaLnBrk="1" hangingPunct="1">
                  <a:buFontTx/>
                  <a:buNone/>
                </a:pPr>
                <a:endParaRPr lang="en-US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</p:txBody>
          </p:sp>
        </mc:Choice>
        <mc:Fallback xmlns="">
          <p:sp>
            <p:nvSpPr>
              <p:cNvPr id="1031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457200" y="838200"/>
                <a:ext cx="8305800" cy="5867400"/>
              </a:xfrm>
              <a:blipFill>
                <a:blip r:embed="rId3"/>
                <a:stretch>
                  <a:fillRect l="-1834" t="-13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32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33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34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35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36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37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38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39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40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41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42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43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44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45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46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47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48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49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50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51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52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53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54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55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56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57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58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59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60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36" name="Picture 3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4" t="12489" r="7579"/>
          <a:stretch>
            <a:fillRect/>
          </a:stretch>
        </p:blipFill>
        <p:spPr>
          <a:xfrm>
            <a:off x="4038600" y="2667000"/>
            <a:ext cx="5005387" cy="7535862"/>
          </a:xfrm>
          <a:prstGeom prst="rect">
            <a:avLst/>
          </a:prstGeom>
          <a:noFill/>
        </p:spPr>
      </p:pic>
      <p:cxnSp>
        <p:nvCxnSpPr>
          <p:cNvPr id="3" name="Straight Arrow Connector 2"/>
          <p:cNvCxnSpPr/>
          <p:nvPr/>
        </p:nvCxnSpPr>
        <p:spPr>
          <a:xfrm flipV="1">
            <a:off x="2209800" y="4724400"/>
            <a:ext cx="5943600" cy="1066800"/>
          </a:xfrm>
          <a:prstGeom prst="straightConnector1">
            <a:avLst/>
          </a:prstGeom>
          <a:ln w="25400"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>
            <a:off x="2209800" y="5791200"/>
            <a:ext cx="6019800" cy="381000"/>
          </a:xfrm>
          <a:prstGeom prst="straightConnector1">
            <a:avLst/>
          </a:prstGeom>
          <a:ln w="25400"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566052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Density Estimation</a:t>
            </a:r>
          </a:p>
        </p:txBody>
      </p:sp>
      <p:sp>
        <p:nvSpPr>
          <p:cNvPr id="10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305800" cy="5867400"/>
          </a:xfrm>
        </p:spPr>
        <p:txBody>
          <a:bodyPr/>
          <a:lstStyle/>
          <a:p>
            <a:pPr marL="711200" indent="-7112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Recall </a:t>
            </a:r>
            <a:r>
              <a:rPr lang="en-US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Subdensities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For Different Groups</a:t>
            </a:r>
          </a:p>
        </p:txBody>
      </p:sp>
      <p:sp>
        <p:nvSpPr>
          <p:cNvPr id="1032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33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34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35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36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37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38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39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40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41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42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43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44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45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46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47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48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49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50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51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52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53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54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55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56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57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58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59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60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3"/>
          <a:srcRect l="6864" t="40908" r="24510" b="4547"/>
          <a:stretch/>
        </p:blipFill>
        <p:spPr>
          <a:xfrm>
            <a:off x="3886200" y="1449976"/>
            <a:ext cx="5257800" cy="5408023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304800" y="4495800"/>
            <a:ext cx="300037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Use Same Window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Width, So They Sum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574119" y="1524000"/>
            <a:ext cx="4531281" cy="830997"/>
            <a:chOff x="574119" y="1524000"/>
            <a:chExt cx="4531281" cy="830997"/>
          </a:xfrm>
        </p:grpSpPr>
        <p:sp>
          <p:nvSpPr>
            <p:cNvPr id="2" name="TextBox 1"/>
            <p:cNvSpPr txBox="1"/>
            <p:nvPr/>
          </p:nvSpPr>
          <p:spPr>
            <a:xfrm>
              <a:off x="574119" y="1524000"/>
              <a:ext cx="2092881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Black Curves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have Area = 1</a:t>
              </a:r>
            </a:p>
          </p:txBody>
        </p:sp>
        <p:cxnSp>
          <p:nvCxnSpPr>
            <p:cNvPr id="4" name="Straight Arrow Connector 3"/>
            <p:cNvCxnSpPr>
              <a:stCxn id="2" idx="3"/>
            </p:cNvCxnSpPr>
            <p:nvPr/>
          </p:nvCxnSpPr>
          <p:spPr>
            <a:xfrm>
              <a:off x="2667000" y="1939499"/>
              <a:ext cx="2438400" cy="41701"/>
            </a:xfrm>
            <a:prstGeom prst="straightConnector1">
              <a:avLst/>
            </a:prstGeom>
            <a:ln w="38100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/>
          <p:cNvGrpSpPr/>
          <p:nvPr/>
        </p:nvGrpSpPr>
        <p:grpSpPr>
          <a:xfrm>
            <a:off x="457200" y="2743200"/>
            <a:ext cx="4648200" cy="1108303"/>
            <a:chOff x="457200" y="2743200"/>
            <a:chExt cx="4648200" cy="110830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/>
                <p:cNvSpPr txBox="1"/>
                <p:nvPr/>
              </p:nvSpPr>
              <p:spPr>
                <a:xfrm>
                  <a:off x="457200" y="2895600"/>
                  <a:ext cx="2411238" cy="95590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Colored Curves </a:t>
                  </a:r>
                </a:p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have Area =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𝑛</m:t>
                              </m:r>
                            </m:e>
                            <m:sub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𝑘</m:t>
                              </m:r>
                            </m:sub>
                          </m:sSub>
                        </m:num>
                        <m:den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𝑛</m:t>
                          </m:r>
                        </m:den>
                      </m:f>
                    </m:oMath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6" name="TextBox 3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7200" y="2895600"/>
                  <a:ext cx="2411238" cy="955903"/>
                </a:xfrm>
                <a:prstGeom prst="rect">
                  <a:avLst/>
                </a:prstGeom>
                <a:blipFill>
                  <a:blip r:embed="rId4"/>
                  <a:stretch>
                    <a:fillRect l="-3788" t="-4459" r="-2778" b="-509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0" name="Straight Arrow Connector 39"/>
            <p:cNvCxnSpPr>
              <a:stCxn id="36" idx="3"/>
            </p:cNvCxnSpPr>
            <p:nvPr/>
          </p:nvCxnSpPr>
          <p:spPr>
            <a:xfrm flipV="1">
              <a:off x="2868438" y="2743200"/>
              <a:ext cx="2236962" cy="630352"/>
            </a:xfrm>
            <a:prstGeom prst="straightConnector1">
              <a:avLst/>
            </a:prstGeom>
            <a:ln w="38100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53467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Density Estimation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305800" cy="5867400"/>
          </a:xfrm>
        </p:spPr>
        <p:txBody>
          <a:bodyPr/>
          <a:lstStyle/>
          <a:p>
            <a:pPr marL="711200" indent="-7112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Choice of kernel (window shape)?</a:t>
            </a:r>
          </a:p>
          <a:p>
            <a:pPr marL="711200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Controversial issue</a:t>
            </a:r>
          </a:p>
          <a:p>
            <a:pPr marL="711200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Want Computational Speed?</a:t>
            </a:r>
          </a:p>
          <a:p>
            <a:pPr marL="711200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Want Statistical Efficiency?</a:t>
            </a:r>
          </a:p>
          <a:p>
            <a:pPr marL="711200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Want Smooth Estimates?</a:t>
            </a:r>
          </a:p>
          <a:p>
            <a:pPr marL="711200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There is more, but personal choice:    </a:t>
            </a:r>
          </a:p>
          <a:p>
            <a:pPr marL="711200" indent="-711200" algn="ctr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Gaussian</a:t>
            </a:r>
          </a:p>
          <a:p>
            <a:pPr marL="711200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Good Overall Reference:   </a:t>
            </a:r>
          </a:p>
          <a:p>
            <a:pPr marL="711200" indent="-711200" algn="ctr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Wand and Jones (1994)</a:t>
            </a:r>
          </a:p>
          <a:p>
            <a:pPr marL="711200" indent="-711200" eaLnBrk="1" hangingPunct="1">
              <a:buFontTx/>
              <a:buNone/>
            </a:pP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9700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9701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9702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9703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9704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9705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9706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9707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9708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9709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9710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9711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9712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9713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9714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9715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9716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9717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9718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9719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9720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9721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9722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9723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9724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9725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9726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9727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9728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3581400" y="4286071"/>
            <a:ext cx="5378743" cy="1200329"/>
            <a:chOff x="3581400" y="4286071"/>
            <a:chExt cx="5378743" cy="1200329"/>
          </a:xfrm>
        </p:grpSpPr>
        <p:sp>
          <p:nvSpPr>
            <p:cNvPr id="2" name="TextBox 1"/>
            <p:cNvSpPr txBox="1"/>
            <p:nvPr/>
          </p:nvSpPr>
          <p:spPr>
            <a:xfrm>
              <a:off x="6172200" y="4286071"/>
              <a:ext cx="2787943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Looks the Best,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Minimal Distracting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Small Scale Noise</a:t>
              </a:r>
            </a:p>
          </p:txBody>
        </p:sp>
        <p:sp>
          <p:nvSpPr>
            <p:cNvPr id="3" name="Rounded Rectangle 2"/>
            <p:cNvSpPr/>
            <p:nvPr/>
          </p:nvSpPr>
          <p:spPr>
            <a:xfrm>
              <a:off x="3581400" y="4419600"/>
              <a:ext cx="1988574" cy="457200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cxnSp>
          <p:nvCxnSpPr>
            <p:cNvPr id="5" name="Straight Connector 4"/>
            <p:cNvCxnSpPr>
              <a:stCxn id="3" idx="3"/>
              <a:endCxn id="2" idx="1"/>
            </p:cNvCxnSpPr>
            <p:nvPr/>
          </p:nvCxnSpPr>
          <p:spPr>
            <a:xfrm>
              <a:off x="5569974" y="4648200"/>
              <a:ext cx="602226" cy="238036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1772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Density Estimation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305800" cy="5867400"/>
          </a:xfrm>
        </p:spPr>
        <p:txBody>
          <a:bodyPr/>
          <a:lstStyle/>
          <a:p>
            <a:pPr marL="711200" indent="-7112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Choice of bandwidth (window width)?</a:t>
            </a:r>
          </a:p>
          <a:p>
            <a:pPr marL="711200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Very important to performance</a:t>
            </a:r>
          </a:p>
          <a:p>
            <a:pPr marL="711200" indent="-711200" eaLnBrk="1" hangingPunct="1"/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eaLnBrk="1" hangingPunct="1"/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eaLnBrk="1" hangingPunct="1"/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eaLnBrk="1" hangingPunct="1"/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eaLnBrk="1" hangingPunct="1"/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0" indent="0" eaLnBrk="1" hangingPunct="1">
              <a:buNone/>
            </a:pPr>
            <a:endParaRPr lang="en-US" sz="16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Fundamental Issue:</a:t>
            </a:r>
          </a:p>
          <a:p>
            <a:pPr marL="711200" indent="-711200" algn="ctr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Which modes are “really there”?</a:t>
            </a:r>
          </a:p>
          <a:p>
            <a:pPr marL="711200" indent="-711200" eaLnBrk="1" hangingPunct="1">
              <a:buFontTx/>
              <a:buNone/>
            </a:pP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0724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0725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0726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0727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0728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0729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0730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0731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0732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0733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0734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0735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0736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0737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0738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0739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0740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0741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0742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0743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0744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0745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0746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0747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0748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0749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0750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0751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0752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34" name="StampsKDE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14600" y="2057400"/>
            <a:ext cx="41148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991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4"/>
                </p:tgtEl>
              </p:cMediaNode>
            </p:vide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Density Estimation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305800" cy="5867400"/>
          </a:xfrm>
        </p:spPr>
        <p:txBody>
          <a:bodyPr/>
          <a:lstStyle/>
          <a:p>
            <a:pPr marL="711200" indent="-7112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How to use histograms if you must:</a:t>
            </a:r>
          </a:p>
          <a:p>
            <a:pPr marL="711200" indent="-711200" eaLnBrk="1" hangingPunct="1"/>
            <a:r>
              <a:rPr lang="en-US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Undersmooth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(minimizes bin edge effect)</a:t>
            </a:r>
          </a:p>
          <a:p>
            <a:pPr marL="711200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Human eye is OK at “post-smoothing”</a:t>
            </a:r>
          </a:p>
        </p:txBody>
      </p:sp>
      <p:sp>
        <p:nvSpPr>
          <p:cNvPr id="31748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1749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1750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1751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1752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1753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1754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1755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1756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1757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1758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1759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1760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1761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1762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1763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1764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1765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1766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1767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1768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1769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1770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1771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1772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1773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1774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1775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1776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3" name="StampsHistBWidt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86000" y="2574120"/>
            <a:ext cx="4724400" cy="3674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673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Statistical Smoothing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305800" cy="5867400"/>
          </a:xfrm>
        </p:spPr>
        <p:txBody>
          <a:bodyPr/>
          <a:lstStyle/>
          <a:p>
            <a:pPr marL="711200" indent="-711200" eaLnBrk="1" hangingPunct="1">
              <a:buFontTx/>
              <a:buNone/>
            </a:pPr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2 Major Settings:</a:t>
            </a:r>
          </a:p>
          <a:p>
            <a:pPr marL="711200" indent="-711200" eaLnBrk="1" hangingPunct="1">
              <a:buFontTx/>
              <a:buNone/>
            </a:pPr>
            <a:endParaRPr lang="en-US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Density Estimation</a:t>
            </a:r>
          </a:p>
          <a:p>
            <a:pPr marL="711200" indent="-711200" algn="ctr" eaLnBrk="1" hangingPunct="1">
              <a:buFontTx/>
              <a:buNone/>
            </a:pPr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“Histograms”</a:t>
            </a:r>
          </a:p>
          <a:p>
            <a:pPr marL="711200" indent="-711200" eaLnBrk="1" hangingPunct="1"/>
            <a:endParaRPr lang="en-US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Nonparametric Regression</a:t>
            </a:r>
          </a:p>
          <a:p>
            <a:pPr marL="711200" indent="-711200" algn="ctr" eaLnBrk="1" hangingPunct="1">
              <a:buFontTx/>
              <a:buNone/>
            </a:pPr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“Scatterplot Smoothing”</a:t>
            </a:r>
          </a:p>
          <a:p>
            <a:pPr marL="711200" indent="-711200" eaLnBrk="1" hangingPunct="1">
              <a:buFontTx/>
              <a:buNone/>
            </a:pPr>
            <a:endParaRPr lang="en-US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2772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2773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2774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2775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2776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2777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2778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2779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2780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2781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2782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2783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2784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2785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2786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2787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2788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2789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2790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2791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2792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2793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2794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2795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2796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2797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2798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2799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2800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A6CA327-8A7E-3E37-6F2A-9CFC73EF7953}"/>
              </a:ext>
            </a:extLst>
          </p:cNvPr>
          <p:cNvSpPr txBox="1"/>
          <p:nvPr/>
        </p:nvSpPr>
        <p:spPr>
          <a:xfrm>
            <a:off x="6553200" y="3881735"/>
            <a:ext cx="22184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7030A0"/>
                </a:solidFill>
              </a:rPr>
              <a:t>Text: Sec. 15.2</a:t>
            </a:r>
          </a:p>
        </p:txBody>
      </p:sp>
    </p:spTree>
    <p:extLst>
      <p:ext uri="{BB962C8B-B14F-4D97-AF65-F5344CB8AC3E}">
        <p14:creationId xmlns:p14="http://schemas.microsoft.com/office/powerpoint/2010/main" val="1037410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Scatterplot Smoothing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305800" cy="5867400"/>
          </a:xfrm>
        </p:spPr>
        <p:txBody>
          <a:bodyPr/>
          <a:lstStyle/>
          <a:p>
            <a:pPr marL="711200" indent="-7112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E.g. </a:t>
            </a:r>
            <a:r>
              <a:rPr lang="en-US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Bralower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Fossil Data</a:t>
            </a:r>
          </a:p>
          <a:p>
            <a:pPr marL="711200" indent="-711200" eaLnBrk="1" hangingPunct="1">
              <a:buFontTx/>
              <a:buNone/>
            </a:pP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eaLnBrk="1" hangingPunct="1">
              <a:buFontTx/>
              <a:buNone/>
            </a:pP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eaLnBrk="1" hangingPunct="1">
              <a:buFontTx/>
              <a:buNone/>
            </a:pP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Prof. of Geosciences</a:t>
            </a:r>
          </a:p>
          <a:p>
            <a:pPr marL="711200" indent="-7112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Penn. State Univ.</a:t>
            </a:r>
          </a:p>
          <a:p>
            <a:pPr marL="0" indent="0" eaLnBrk="1" hangingPunct="1">
              <a:buNone/>
            </a:pP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0" indent="0" eaLnBrk="1" hangingPunct="1">
              <a:buNone/>
            </a:pP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0" indent="0" eaLnBrk="1" hangingPunct="1">
              <a:buNone/>
            </a:pP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eaLnBrk="1" hangingPunct="1">
              <a:buFontTx/>
              <a:buNone/>
            </a:pP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3796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3797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3798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3799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3800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3801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3802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3803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3804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3805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3806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3807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3808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3809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3810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3811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3812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3813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3814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3815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3816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3817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3818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3819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3820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3821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3822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3823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3824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164866" name="Picture 2" descr="http://www3.geosc.psu.edu/people/faculty/personalpages/tbralower/images/Copy2ofTimothy_Bralower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2209800"/>
            <a:ext cx="2943225" cy="2886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096447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Scatterplot Smoothing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305800" cy="5867400"/>
          </a:xfrm>
        </p:spPr>
        <p:txBody>
          <a:bodyPr/>
          <a:lstStyle/>
          <a:p>
            <a:pPr marL="711200" indent="-7112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E.g. </a:t>
            </a:r>
            <a:r>
              <a:rPr lang="en-US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Bralower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Fossil Data</a:t>
            </a:r>
          </a:p>
          <a:p>
            <a:pPr marL="711200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Study Global Climate</a:t>
            </a:r>
          </a:p>
          <a:p>
            <a:pPr marL="711200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Time scale of millions of years</a:t>
            </a:r>
          </a:p>
          <a:p>
            <a:pPr marL="711200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Data points are fossil shells</a:t>
            </a:r>
          </a:p>
          <a:p>
            <a:pPr marL="711200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Dated by surrounding material</a:t>
            </a:r>
          </a:p>
          <a:p>
            <a:pPr marL="711200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Ratio of Isotopes of Strontium</a:t>
            </a:r>
          </a:p>
          <a:p>
            <a:pPr marL="711200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Surrogate for Sea Level (Ice Ages)</a:t>
            </a:r>
          </a:p>
          <a:p>
            <a:pPr marL="0" indent="0" eaLnBrk="1" hangingPunct="1">
              <a:buNone/>
            </a:pP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eaLnBrk="1" hangingPunct="1">
              <a:buFontTx/>
              <a:buNone/>
            </a:pP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3796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3797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3798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3799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3800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3801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3802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3803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3804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3805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3806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3807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3808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3809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3810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3811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3812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3813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3814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3815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3816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3817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3818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3819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3820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3821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3822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3823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3824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5013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60000"/>
                <a:lumOff val="40000"/>
              </a:schemeClr>
            </a:gs>
            <a:gs pos="50000">
              <a:schemeClr val="tx1"/>
            </a:gs>
            <a:gs pos="100000">
              <a:schemeClr val="tx2">
                <a:lumMod val="60000"/>
                <a:lumOff val="4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52400"/>
            <a:ext cx="8291513" cy="12192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bg2"/>
                </a:solidFill>
                <a:latin typeface="Arial" charset="0"/>
                <a:cs typeface="Arial" charset="0"/>
              </a:rPr>
              <a:t>Last Class: </a:t>
            </a:r>
            <a:r>
              <a:rPr lang="en-US" altLang="ko-KR" dirty="0" err="1">
                <a:solidFill>
                  <a:srgbClr val="0000FF"/>
                </a:solidFill>
                <a:latin typeface="Arial" charset="0"/>
                <a:ea typeface="Gulim" pitchFamily="34" charset="-127"/>
                <a:cs typeface="Arial" charset="0"/>
              </a:rPr>
              <a:t>SigClust</a:t>
            </a: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Statistic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198" name="Rectangle 3"/>
              <p:cNvSpPr>
                <a:spLocks noGrp="1" noChangeArrowheads="1"/>
              </p:cNvSpPr>
              <p:nvPr>
                <p:ph type="body" sz="half" idx="1"/>
              </p:nvPr>
            </p:nvSpPr>
            <p:spPr>
              <a:xfrm>
                <a:off x="457200" y="1371600"/>
                <a:ext cx="8305800" cy="5257800"/>
              </a:xfrm>
            </p:spPr>
            <p:txBody>
              <a:bodyPr/>
              <a:lstStyle/>
              <a:p>
                <a:pPr eaLnBrk="1" hangingPunct="1">
                  <a:lnSpc>
                    <a:spcPct val="110000"/>
                  </a:lnSpc>
                  <a:buFont typeface="Wingdings" pitchFamily="2" charset="2"/>
                  <a:buNone/>
                </a:pPr>
                <a:r>
                  <a:rPr lang="en-US" altLang="ko-KR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Measure of </a:t>
                </a:r>
                <a:r>
                  <a:rPr lang="en-US" altLang="ko-KR" i="1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non-</a:t>
                </a:r>
                <a:r>
                  <a:rPr lang="en-US" altLang="ko-KR" i="1" dirty="0" err="1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Gaussianity</a:t>
                </a:r>
                <a:r>
                  <a:rPr lang="en-US" altLang="ko-KR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:</a:t>
                </a:r>
              </a:p>
              <a:p>
                <a:pPr eaLnBrk="1" hangingPunct="1">
                  <a:lnSpc>
                    <a:spcPct val="110000"/>
                  </a:lnSpc>
                  <a:buFont typeface="Wingdings" pitchFamily="2" charset="2"/>
                  <a:buChar char="n"/>
                </a:pPr>
                <a:r>
                  <a:rPr lang="en-US" altLang="ko-KR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2-means Cluster Index:</a:t>
                </a:r>
              </a:p>
              <a:p>
                <a:pPr marL="0" indent="0" algn="ctr" eaLnBrk="1" hangingPunct="1">
                  <a:lnSpc>
                    <a:spcPct val="9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cs typeface="Arial" charset="0"/>
                        </a:rPr>
                        <m:t>𝐶𝐼</m:t>
                      </m:r>
                      <m:d>
                        <m:dPr>
                          <m:ctrlPr>
                            <a:rPr lang="en-US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,</m:t>
                          </m:r>
                          <m:r>
                            <a:rPr lang="en-US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charset="0"/>
                            </a:rPr>
                            <m:t>⋯,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charset="0"/>
                                </a:rPr>
                                <m:t>𝐾</m:t>
                              </m:r>
                            </m:sub>
                          </m:sSub>
                        </m:e>
                      </m:d>
                      <m:r>
                        <a:rPr lang="en-US" i="1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cs typeface="Arial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limLoc m:val="subSup"/>
                              <m:ctrlPr>
                                <a:rPr lang="en-US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5"/>
                                </m:rPr>
                                <a:rPr lang="en-US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𝑗</m:t>
                              </m:r>
                              <m:r>
                                <a:rPr lang="en-US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𝐾</m:t>
                              </m:r>
                            </m:sup>
                            <m:e>
                              <m:nary>
                                <m:naryPr>
                                  <m:chr m:val="∑"/>
                                  <m:limLoc m:val="subSup"/>
                                  <m:supHide m:val="on"/>
                                  <m:ctrlPr>
                                    <a:rPr lang="en-US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cs typeface="Arial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9"/>
                                    </m:rPr>
                                    <a:rPr lang="en-US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cs typeface="Arial" charset="0"/>
                                    </a:rPr>
                                    <m:t>𝑖</m:t>
                                  </m:r>
                                  <m:r>
                                    <a:rPr lang="en-US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charset="0"/>
                                    </a:rPr>
                                    <m:t>∈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Arial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Arial" charset="0"/>
                                        </a:rPr>
                                        <m:t>𝐶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Arial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</m:sub>
                                <m:sup/>
                                <m:e>
                                  <m:sSup>
                                    <m:sSupPr>
                                      <m:ctrlPr>
                                        <a:rPr lang="en-US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cs typeface="Arial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begChr m:val="‖"/>
                                          <m:endChr m:val="‖"/>
                                          <m:ctrlPr>
                                            <a:rPr lang="en-US" i="1">
                                              <a:solidFill>
                                                <a:schemeClr val="bg2"/>
                                              </a:solidFill>
                                              <a:latin typeface="Cambria Math" panose="02040503050406030204" pitchFamily="18" charset="0"/>
                                              <a:cs typeface="Arial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i="1">
                                                  <a:solidFill>
                                                    <a:schemeClr val="bg2"/>
                                                  </a:solidFill>
                                                  <a:latin typeface="Cambria Math" panose="02040503050406030204" pitchFamily="18" charset="0"/>
                                                  <a:cs typeface="Arial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acc>
                                                <m:accPr>
                                                  <m:chr m:val="̃"/>
                                                  <m:ctrlPr>
                                                    <a:rPr lang="en-US" i="1" smtClean="0">
                                                      <a:solidFill>
                                                        <a:schemeClr val="bg2"/>
                                                      </a:solidFill>
                                                      <a:latin typeface="Cambria Math" panose="02040503050406030204" pitchFamily="18" charset="0"/>
                                                      <a:cs typeface="Arial" charset="0"/>
                                                    </a:rPr>
                                                  </m:ctrlPr>
                                                </m:accPr>
                                                <m:e>
                                                  <m:r>
                                                    <a:rPr lang="en-US" b="1" i="1" smtClean="0">
                                                      <a:solidFill>
                                                        <a:schemeClr val="bg2"/>
                                                      </a:solidFill>
                                                      <a:latin typeface="Cambria Math" panose="02040503050406030204" pitchFamily="18" charset="0"/>
                                                      <a:cs typeface="Arial" charset="0"/>
                                                    </a:rPr>
                                                    <m:t>𝒙</m:t>
                                                  </m:r>
                                                </m:e>
                                              </m:acc>
                                            </m:e>
                                            <m:sub>
                                              <m:r>
                                                <a:rPr lang="en-US" i="1">
                                                  <a:solidFill>
                                                    <a:schemeClr val="bg2"/>
                                                  </a:solidFill>
                                                  <a:latin typeface="Cambria Math" panose="02040503050406030204" pitchFamily="18" charset="0"/>
                                                  <a:cs typeface="Arial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  <m:r>
                                            <a:rPr lang="en-US" i="1">
                                              <a:solidFill>
                                                <a:schemeClr val="bg2"/>
                                              </a:solidFill>
                                              <a:latin typeface="Cambria Math" panose="02040503050406030204" pitchFamily="18" charset="0"/>
                                              <a:cs typeface="Arial" charset="0"/>
                                            </a:rPr>
                                            <m:t>−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i="1">
                                                  <a:solidFill>
                                                    <a:schemeClr val="bg2"/>
                                                  </a:solidFill>
                                                  <a:latin typeface="Cambria Math" panose="02040503050406030204" pitchFamily="18" charset="0"/>
                                                  <a:cs typeface="Arial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acc>
                                                <m:accPr>
                                                  <m:chr m:val="̅"/>
                                                  <m:ctrlPr>
                                                    <a:rPr lang="en-US" i="1" smtClean="0">
                                                      <a:solidFill>
                                                        <a:schemeClr val="bg2"/>
                                                      </a:solidFill>
                                                      <a:latin typeface="Cambria Math" panose="02040503050406030204" pitchFamily="18" charset="0"/>
                                                      <a:cs typeface="Arial" charset="0"/>
                                                    </a:rPr>
                                                  </m:ctrlPr>
                                                </m:accPr>
                                                <m:e>
                                                  <m:r>
                                                    <a:rPr lang="en-US" b="1" i="1" smtClean="0">
                                                      <a:solidFill>
                                                        <a:schemeClr val="bg2"/>
                                                      </a:solidFill>
                                                      <a:latin typeface="Cambria Math" panose="02040503050406030204" pitchFamily="18" charset="0"/>
                                                      <a:cs typeface="Arial" charset="0"/>
                                                    </a:rPr>
                                                    <m:t>𝒙</m:t>
                                                  </m:r>
                                                </m:e>
                                              </m:acc>
                                            </m:e>
                                            <m:sub>
                                              <m:r>
                                                <a:rPr lang="en-US" i="1">
                                                  <a:solidFill>
                                                    <a:schemeClr val="bg2"/>
                                                  </a:solidFill>
                                                  <a:latin typeface="Cambria Math" panose="02040503050406030204" pitchFamily="18" charset="0"/>
                                                  <a:cs typeface="Arial" charset="0"/>
                                                </a:rPr>
                                                <m:t>𝑗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cs typeface="Arial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nary>
                            </m:e>
                          </m:nary>
                        </m:num>
                        <m:den>
                          <m:nary>
                            <m:naryPr>
                              <m:chr m:val="∑"/>
                              <m:limLoc m:val="subSup"/>
                              <m:ctrlPr>
                                <a:rPr lang="en-US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5"/>
                                </m:rPr>
                                <a:rPr lang="en-US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𝑖</m:t>
                              </m:r>
                              <m:r>
                                <a:rPr lang="en-US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𝑛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cs typeface="Arial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‖"/>
                                      <m:endChr m:val="‖"/>
                                      <m:ctrlPr>
                                        <a:rPr lang="en-US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cs typeface="Arial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i="1">
                                              <a:solidFill>
                                                <a:schemeClr val="bg2"/>
                                              </a:solidFill>
                                              <a:latin typeface="Cambria Math" panose="02040503050406030204" pitchFamily="18" charset="0"/>
                                              <a:cs typeface="Arial" charset="0"/>
                                            </a:rPr>
                                          </m:ctrlPr>
                                        </m:sSubPr>
                                        <m:e>
                                          <m:acc>
                                            <m:accPr>
                                              <m:chr m:val="̃"/>
                                              <m:ctrlPr>
                                                <a:rPr lang="en-US" i="1">
                                                  <a:solidFill>
                                                    <a:schemeClr val="bg2"/>
                                                  </a:solidFill>
                                                  <a:latin typeface="Cambria Math" panose="02040503050406030204" pitchFamily="18" charset="0"/>
                                                  <a:cs typeface="Arial" charset="0"/>
                                                </a:rPr>
                                              </m:ctrlPr>
                                            </m:accPr>
                                            <m:e>
                                              <m:r>
                                                <a:rPr lang="en-US" b="1" i="1">
                                                  <a:solidFill>
                                                    <a:schemeClr val="bg2"/>
                                                  </a:solidFill>
                                                  <a:latin typeface="Cambria Math" panose="02040503050406030204" pitchFamily="18" charset="0"/>
                                                  <a:cs typeface="Arial" charset="0"/>
                                                </a:rPr>
                                                <m:t>𝒙</m:t>
                                              </m:r>
                                            </m:e>
                                          </m:acc>
                                        </m:e>
                                        <m:sub>
                                          <m:r>
                                            <a:rPr lang="en-US" i="1">
                                              <a:solidFill>
                                                <a:schemeClr val="bg2"/>
                                              </a:solidFill>
                                              <a:latin typeface="Cambria Math" panose="02040503050406030204" pitchFamily="18" charset="0"/>
                                              <a:cs typeface="Arial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r>
                                        <a:rPr lang="en-US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cs typeface="Arial" charset="0"/>
                                        </a:rPr>
                                        <m:t>−</m:t>
                                      </m:r>
                                      <m:acc>
                                        <m:accPr>
                                          <m:chr m:val="̅"/>
                                          <m:ctrlPr>
                                            <a:rPr lang="en-US" i="1">
                                              <a:solidFill>
                                                <a:schemeClr val="bg2"/>
                                              </a:solidFill>
                                              <a:latin typeface="Cambria Math" panose="02040503050406030204" pitchFamily="18" charset="0"/>
                                              <a:cs typeface="Arial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b="1" i="1">
                                              <a:solidFill>
                                                <a:schemeClr val="bg2"/>
                                              </a:solidFill>
                                              <a:latin typeface="Cambria Math" panose="02040503050406030204" pitchFamily="18" charset="0"/>
                                              <a:cs typeface="Arial" charset="0"/>
                                            </a:rPr>
                                            <m:t>𝒙</m:t>
                                          </m:r>
                                        </m:e>
                                      </m:acc>
                                    </m:e>
                                  </m:d>
                                </m:e>
                                <m:sup>
                                  <m:r>
                                    <a:rPr lang="en-US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cs typeface="Arial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nary>
                        </m:den>
                      </m:f>
                    </m:oMath>
                  </m:oMathPara>
                </a14:m>
                <a:endParaRPr lang="en-US" altLang="ko-KR" dirty="0">
                  <a:solidFill>
                    <a:srgbClr val="000000"/>
                  </a:solidFill>
                  <a:latin typeface="Arial" charset="0"/>
                  <a:ea typeface="Gulim" pitchFamily="34" charset="-127"/>
                  <a:cs typeface="Arial" charset="0"/>
                </a:endParaRPr>
              </a:p>
              <a:p>
                <a:pPr marL="0" indent="0" algn="ctr" eaLnBrk="1" hangingPunct="1">
                  <a:lnSpc>
                    <a:spcPct val="110000"/>
                  </a:lnSpc>
                  <a:buNone/>
                </a:pPr>
                <a:endParaRPr lang="en-US" altLang="ko-KR" dirty="0">
                  <a:solidFill>
                    <a:schemeClr val="bg2"/>
                  </a:solidFill>
                  <a:latin typeface="Arial" charset="0"/>
                  <a:ea typeface="Gulim" pitchFamily="34" charset="-127"/>
                  <a:cs typeface="Arial" charset="0"/>
                </a:endParaRPr>
              </a:p>
              <a:p>
                <a:pPr eaLnBrk="1" hangingPunct="1">
                  <a:lnSpc>
                    <a:spcPct val="200000"/>
                  </a:lnSpc>
                  <a:buFont typeface="Wingdings" pitchFamily="2" charset="2"/>
                  <a:buNone/>
                </a:pPr>
                <a:endParaRPr lang="en-US" altLang="ko-KR" dirty="0">
                  <a:solidFill>
                    <a:schemeClr val="bg2"/>
                  </a:solidFill>
                  <a:latin typeface="Arial" charset="0"/>
                  <a:ea typeface="Gulim" pitchFamily="34" charset="-127"/>
                  <a:cs typeface="Arial" charset="0"/>
                </a:endParaRPr>
              </a:p>
              <a:p>
                <a:pPr eaLnBrk="1" hangingPunct="1">
                  <a:lnSpc>
                    <a:spcPct val="200000"/>
                  </a:lnSpc>
                  <a:buFont typeface="Wingdings" pitchFamily="2" charset="2"/>
                  <a:buNone/>
                </a:pPr>
                <a:r>
                  <a:rPr lang="en-US" altLang="ko-KR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“Within Class </a:t>
                </a:r>
                <a:r>
                  <a:rPr lang="en-US" altLang="ko-KR" dirty="0" err="1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Var’n</a:t>
                </a:r>
                <a:r>
                  <a:rPr lang="en-US" altLang="ko-KR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”  / “Total </a:t>
                </a:r>
                <a:r>
                  <a:rPr lang="en-US" altLang="ko-KR" dirty="0" err="1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Var’n</a:t>
                </a:r>
                <a:r>
                  <a:rPr lang="en-US" altLang="ko-KR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”</a:t>
                </a:r>
              </a:p>
            </p:txBody>
          </p:sp>
        </mc:Choice>
        <mc:Fallback xmlns="">
          <p:sp>
            <p:nvSpPr>
              <p:cNvPr id="8198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"/>
              </p:nvPr>
            </p:nvSpPr>
            <p:spPr>
              <a:xfrm>
                <a:off x="457200" y="1371600"/>
                <a:ext cx="8305800" cy="5257800"/>
              </a:xfrm>
              <a:blipFill>
                <a:blip r:embed="rId4"/>
                <a:stretch>
                  <a:fillRect l="-1834" t="-13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8194" name="Object 2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14120" imgH="215640" progId="Equation.3">
                  <p:embed/>
                </p:oleObj>
              </mc:Choice>
              <mc:Fallback>
                <p:oleObj name="Equation" r:id="rId5" imgW="114120" imgH="215640" progId="Equation.3">
                  <p:embed/>
                  <p:pic>
                    <p:nvPicPr>
                      <p:cNvPr id="8194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9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04800" y="3200400"/>
            <a:ext cx="5410200" cy="2209800"/>
            <a:chOff x="304800" y="3200400"/>
            <a:chExt cx="5410200" cy="2209800"/>
          </a:xfrm>
        </p:grpSpPr>
        <p:cxnSp>
          <p:nvCxnSpPr>
            <p:cNvPr id="8200" name="Straight Arrow Connector 7"/>
            <p:cNvCxnSpPr>
              <a:cxnSpLocks noChangeShapeType="1"/>
            </p:cNvCxnSpPr>
            <p:nvPr/>
          </p:nvCxnSpPr>
          <p:spPr bwMode="auto">
            <a:xfrm flipV="1">
              <a:off x="3505200" y="3200400"/>
              <a:ext cx="2209800" cy="1981200"/>
            </a:xfrm>
            <a:prstGeom prst="straightConnector1">
              <a:avLst/>
            </a:prstGeom>
            <a:noFill/>
            <a:ln w="9525" algn="ctr">
              <a:solidFill>
                <a:srgbClr val="00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" name="TextBox 3"/>
            <p:cNvSpPr txBox="1"/>
            <p:nvPr/>
          </p:nvSpPr>
          <p:spPr>
            <a:xfrm>
              <a:off x="304800" y="4825425"/>
              <a:ext cx="326082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Gulim" pitchFamily="34" charset="-127"/>
                  <a:cs typeface="Arial" charset="0"/>
                </a:rPr>
                <a:t>Class Index Sets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5294696" y="3124200"/>
            <a:ext cx="2553904" cy="2261175"/>
            <a:chOff x="5294696" y="3124200"/>
            <a:chExt cx="2553904" cy="2261175"/>
          </a:xfrm>
        </p:grpSpPr>
        <p:cxnSp>
          <p:nvCxnSpPr>
            <p:cNvPr id="8201" name="Straight Arrow Connector 8"/>
            <p:cNvCxnSpPr>
              <a:cxnSpLocks noChangeShapeType="1"/>
            </p:cNvCxnSpPr>
            <p:nvPr/>
          </p:nvCxnSpPr>
          <p:spPr bwMode="auto">
            <a:xfrm flipH="1" flipV="1">
              <a:off x="7315200" y="3124200"/>
              <a:ext cx="533400" cy="1981200"/>
            </a:xfrm>
            <a:prstGeom prst="straightConnector1">
              <a:avLst/>
            </a:prstGeom>
            <a:noFill/>
            <a:ln w="9525" algn="ctr">
              <a:solidFill>
                <a:srgbClr val="00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2" name="TextBox 11"/>
            <p:cNvSpPr txBox="1"/>
            <p:nvPr/>
          </p:nvSpPr>
          <p:spPr>
            <a:xfrm>
              <a:off x="5294696" y="4800600"/>
              <a:ext cx="255390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Gulim" pitchFamily="34" charset="-127"/>
                  <a:cs typeface="Arial" charset="0"/>
                </a:rPr>
                <a:t>Class Means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D9EE27BB-CC72-3296-E952-D91A59E3CCA3}"/>
              </a:ext>
            </a:extLst>
          </p:cNvPr>
          <p:cNvSpPr txBox="1"/>
          <p:nvPr/>
        </p:nvSpPr>
        <p:spPr>
          <a:xfrm>
            <a:off x="842176" y="3581400"/>
            <a:ext cx="25106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Recall Small for </a:t>
            </a:r>
          </a:p>
          <a:p>
            <a:pPr algn="ctr"/>
            <a:r>
              <a:rPr lang="en-US" dirty="0">
                <a:solidFill>
                  <a:srgbClr val="C00000"/>
                </a:solidFill>
              </a:rPr>
              <a:t>“2 Strong Clusters”</a:t>
            </a:r>
          </a:p>
          <a:p>
            <a:pPr algn="ctr"/>
            <a:r>
              <a:rPr lang="en-US" dirty="0">
                <a:solidFill>
                  <a:srgbClr val="C00000"/>
                </a:solidFill>
              </a:rPr>
              <a:t>Big for “Single Cluster”</a:t>
            </a:r>
          </a:p>
        </p:txBody>
      </p:sp>
    </p:spTree>
    <p:extLst>
      <p:ext uri="{BB962C8B-B14F-4D97-AF65-F5344CB8AC3E}">
        <p14:creationId xmlns:p14="http://schemas.microsoft.com/office/powerpoint/2010/main" val="99722049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Scatterplot Smoothing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305800" cy="5867400"/>
          </a:xfrm>
        </p:spPr>
        <p:txBody>
          <a:bodyPr/>
          <a:lstStyle/>
          <a:p>
            <a:pPr marL="711200" indent="-7112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E.g. </a:t>
            </a:r>
            <a:r>
              <a:rPr lang="en-US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Bralower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Fossil Data</a:t>
            </a:r>
          </a:p>
          <a:p>
            <a:pPr marL="711200" indent="-711200" eaLnBrk="1" hangingPunct="1">
              <a:buFontTx/>
              <a:buNone/>
            </a:pP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4820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821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822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823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824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825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826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827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828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829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830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831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832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833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834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835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836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837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838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839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840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841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842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843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844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845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846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847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848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3484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46" b="47009"/>
          <a:stretch>
            <a:fillRect/>
          </a:stretch>
        </p:blipFill>
        <p:spPr bwMode="auto">
          <a:xfrm>
            <a:off x="762000" y="1752600"/>
            <a:ext cx="7553325" cy="475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1371600" y="1411069"/>
            <a:ext cx="1975862" cy="2246531"/>
            <a:chOff x="1371600" y="1411069"/>
            <a:chExt cx="1975862" cy="2246531"/>
          </a:xfrm>
        </p:grpSpPr>
        <p:sp>
          <p:nvSpPr>
            <p:cNvPr id="2" name="TextBox 1"/>
            <p:cNvSpPr txBox="1"/>
            <p:nvPr/>
          </p:nvSpPr>
          <p:spPr>
            <a:xfrm>
              <a:off x="1371600" y="1411069"/>
              <a:ext cx="197586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Differences in 4</a:t>
              </a:r>
              <a:r>
                <a:rPr kumimoji="0" lang="en-US" sz="18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th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Decimal Place!</a:t>
              </a:r>
            </a:p>
          </p:txBody>
        </p:sp>
        <p:cxnSp>
          <p:nvCxnSpPr>
            <p:cNvPr id="4" name="Straight Arrow Connector 3"/>
            <p:cNvCxnSpPr>
              <a:stCxn id="2" idx="2"/>
            </p:cNvCxnSpPr>
            <p:nvPr/>
          </p:nvCxnSpPr>
          <p:spPr>
            <a:xfrm flipH="1">
              <a:off x="1905000" y="2057400"/>
              <a:ext cx="454531" cy="762000"/>
            </a:xfrm>
            <a:prstGeom prst="straightConnector1">
              <a:avLst/>
            </a:prstGeom>
            <a:ln w="38100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/>
            <p:nvPr/>
          </p:nvCxnSpPr>
          <p:spPr>
            <a:xfrm flipH="1">
              <a:off x="1905000" y="2057400"/>
              <a:ext cx="454532" cy="1600200"/>
            </a:xfrm>
            <a:prstGeom prst="straightConnector1">
              <a:avLst/>
            </a:prstGeom>
            <a:ln w="38100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TextBox 39"/>
          <p:cNvSpPr txBox="1"/>
          <p:nvPr/>
        </p:nvSpPr>
        <p:spPr>
          <a:xfrm>
            <a:off x="2590800" y="2438400"/>
            <a:ext cx="48237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No Parametric (e.g. Linear) Model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5464020" y="5734050"/>
            <a:ext cx="3298980" cy="655082"/>
            <a:chOff x="5464020" y="5734050"/>
            <a:chExt cx="3298980" cy="655082"/>
          </a:xfrm>
        </p:grpSpPr>
        <p:sp>
          <p:nvSpPr>
            <p:cNvPr id="39" name="TextBox 38"/>
            <p:cNvSpPr txBox="1"/>
            <p:nvPr/>
          </p:nvSpPr>
          <p:spPr>
            <a:xfrm>
              <a:off x="5464020" y="6019800"/>
              <a:ext cx="32989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Humans on Earth ~1mil. Years</a:t>
              </a:r>
            </a:p>
          </p:txBody>
        </p:sp>
        <p:sp>
          <p:nvSpPr>
            <p:cNvPr id="7" name="Left Brace 6"/>
            <p:cNvSpPr/>
            <p:nvPr/>
          </p:nvSpPr>
          <p:spPr>
            <a:xfrm rot="16200000">
              <a:off x="6744658" y="5847392"/>
              <a:ext cx="361950" cy="135266"/>
            </a:xfrm>
            <a:prstGeom prst="leftBrace">
              <a:avLst>
                <a:gd name="adj1" fmla="val 8333"/>
                <a:gd name="adj2" fmla="val 47814"/>
              </a:avLst>
            </a:prstGeom>
            <a:ln w="381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7543801" y="2900064"/>
            <a:ext cx="1277398" cy="2433935"/>
            <a:chOff x="7543801" y="2900064"/>
            <a:chExt cx="1277398" cy="2433935"/>
          </a:xfrm>
        </p:grpSpPr>
        <p:sp>
          <p:nvSpPr>
            <p:cNvPr id="43" name="Left Brace 42"/>
            <p:cNvSpPr/>
            <p:nvPr/>
          </p:nvSpPr>
          <p:spPr>
            <a:xfrm rot="10800000">
              <a:off x="7543801" y="2900064"/>
              <a:ext cx="357844" cy="2433935"/>
            </a:xfrm>
            <a:prstGeom prst="leftBrace">
              <a:avLst/>
            </a:prstGeom>
            <a:ln w="381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7924800" y="3505200"/>
              <a:ext cx="896399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~50 m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Sea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Level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Diff.</a:t>
              </a:r>
            </a:p>
          </p:txBody>
        </p:sp>
      </p:grpSp>
      <p:sp>
        <p:nvSpPr>
          <p:cNvPr id="48" name="TextBox 47"/>
          <p:cNvSpPr txBox="1"/>
          <p:nvPr/>
        </p:nvSpPr>
        <p:spPr>
          <a:xfrm>
            <a:off x="2958314" y="4343400"/>
            <a:ext cx="168988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Yet Clear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Systematic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Structure</a:t>
            </a:r>
          </a:p>
        </p:txBody>
      </p:sp>
    </p:spTree>
    <p:extLst>
      <p:ext uri="{BB962C8B-B14F-4D97-AF65-F5344CB8AC3E}">
        <p14:creationId xmlns:p14="http://schemas.microsoft.com/office/powerpoint/2010/main" val="1128968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8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Scatterplot Smoothing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305800" cy="5867400"/>
          </a:xfrm>
        </p:spPr>
        <p:txBody>
          <a:bodyPr/>
          <a:lstStyle/>
          <a:p>
            <a:pPr marL="711200" indent="-7112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E.g. </a:t>
            </a:r>
            <a:r>
              <a:rPr lang="en-US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Bralower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Fossil Data</a:t>
            </a:r>
          </a:p>
          <a:p>
            <a:pPr marL="711200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Way to bring out structure:</a:t>
            </a:r>
          </a:p>
          <a:p>
            <a:pPr marL="711200" indent="-711200" algn="ctr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Smooth the data</a:t>
            </a:r>
          </a:p>
          <a:p>
            <a:pPr marL="711200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Methods of smoothing?</a:t>
            </a:r>
          </a:p>
          <a:p>
            <a:pPr marL="1111250" lvl="1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Local Averages</a:t>
            </a:r>
          </a:p>
          <a:p>
            <a:pPr marL="1111250" lvl="1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Splines (several types)</a:t>
            </a:r>
          </a:p>
          <a:p>
            <a:pPr marL="1111250" lvl="1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Fourier – trim high frequencies</a:t>
            </a:r>
          </a:p>
          <a:p>
            <a:pPr marL="1111250" lvl="1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Other bases</a:t>
            </a:r>
          </a:p>
          <a:p>
            <a:pPr marL="1111250" lvl="1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…</a:t>
            </a:r>
          </a:p>
          <a:p>
            <a:pPr marL="1111250" lvl="1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Also controversial</a:t>
            </a:r>
          </a:p>
          <a:p>
            <a:pPr marL="711200" indent="-711200" eaLnBrk="1" hangingPunct="1"/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eaLnBrk="1" hangingPunct="1">
              <a:buFontTx/>
              <a:buNone/>
            </a:pP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5844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5845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5846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5847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5848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5849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5850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5851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5852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5853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5854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5855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5856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5857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5858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5859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5860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5861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5862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5863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5864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5865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5866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5867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5868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5869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5870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5871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5872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0074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Scatterplot Smoothing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305800" cy="5867400"/>
          </a:xfrm>
        </p:spPr>
        <p:txBody>
          <a:bodyPr/>
          <a:lstStyle/>
          <a:p>
            <a:pPr marL="711200" indent="-711200" eaLnBrk="1" hangingPunct="1">
              <a:buFontTx/>
              <a:buNone/>
            </a:pPr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E.g. Bralower Fossil Data – some smooths</a:t>
            </a:r>
          </a:p>
          <a:p>
            <a:pPr marL="711200" indent="-711200" eaLnBrk="1" hangingPunct="1">
              <a:buFontTx/>
              <a:buNone/>
            </a:pPr>
            <a:endParaRPr lang="en-US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6868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6869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6870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6871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6872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6873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6874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6875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6876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6877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6878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6879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6880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6881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6882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6883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6884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6885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6886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6887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6888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6889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6890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6891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6892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6893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6894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6895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6896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3689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83" b="4274"/>
          <a:stretch>
            <a:fillRect/>
          </a:stretch>
        </p:blipFill>
        <p:spPr bwMode="auto">
          <a:xfrm>
            <a:off x="838200" y="1676400"/>
            <a:ext cx="7553325" cy="475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990266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Scatterplot Smoothing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55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457200" y="838200"/>
                <a:ext cx="8305800" cy="5867400"/>
              </a:xfrm>
            </p:spPr>
            <p:txBody>
              <a:bodyPr/>
              <a:lstStyle/>
              <a:p>
                <a:pPr marL="711200" indent="-711200" eaLnBrk="1" hangingPunct="1"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A simple approach:  local averages</a:t>
                </a:r>
              </a:p>
              <a:p>
                <a:pPr marL="711200" indent="-711200" eaLnBrk="1" hangingPunct="1">
                  <a:buFontTx/>
                  <a:buNone/>
                </a:pPr>
                <a:endParaRPr lang="en-US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711200" indent="-711200" eaLnBrk="1" hangingPunct="1"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Given data:   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sSubPr>
                          <m:e>
                            <m:acc>
                              <m:accPr>
                                <m:chr m:val="̃"/>
                                <m:ctrlPr>
                                  <a:rPr lang="en-US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</a:rPr>
                                </m:ctrlPr>
                              </m:accPr>
                              <m:e>
                                <m:r>
                                  <a:rPr lang="en-US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</a:rPr>
                                  <m:t>𝑥</m:t>
                                </m:r>
                              </m:e>
                            </m:acc>
                          </m:e>
                          <m:sub>
                            <m:r>
                              <a:rPr lang="en-US" b="0" i="1" smtClean="0">
                                <a:solidFill>
                                  <a:schemeClr val="bg2"/>
                                </a:solidFill>
                                <a:latin typeface="Cambria Math"/>
                                <a:ea typeface="Arial Unicode MS" pitchFamily="34" charset="-128"/>
                                <a:cs typeface="Arial Unicode MS" pitchFamily="34" charset="-128"/>
                              </a:rPr>
                              <m:t>1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,</m:t>
                        </m:r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sSubPr>
                          <m:e>
                            <m:acc>
                              <m:accPr>
                                <m:chr m:val="̃"/>
                                <m:ctrlPr>
                                  <a:rPr lang="en-US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</a:rPr>
                                </m:ctrlPr>
                              </m:accPr>
                              <m:e>
                                <m:r>
                                  <a:rPr lang="en-US" b="0" i="1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</a:rPr>
                                  <m:t>𝑦</m:t>
                                </m:r>
                              </m:e>
                            </m:acc>
                          </m:e>
                          <m:sub>
                            <m:r>
                              <a:rPr lang="en-US" b="0" i="1" smtClean="0">
                                <a:solidFill>
                                  <a:schemeClr val="bg2"/>
                                </a:solidFill>
                                <a:latin typeface="Cambria Math"/>
                                <a:ea typeface="Arial Unicode MS" pitchFamily="34" charset="-128"/>
                                <a:cs typeface="Arial Unicode MS" pitchFamily="34" charset="-128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,</m:t>
                    </m:r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/>
                        <a:ea typeface="Cambria Math"/>
                        <a:cs typeface="Arial Unicode MS" pitchFamily="34" charset="-128"/>
                      </a:rPr>
                      <m:t>⋯,</m:t>
                    </m:r>
                    <m:d>
                      <m:dPr>
                        <m:ctrlPr>
                          <a:rPr lang="en-US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sSubPr>
                          <m:e>
                            <m:acc>
                              <m:accPr>
                                <m:chr m:val="̃"/>
                                <m:ctrlPr>
                                  <a:rPr lang="en-US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</a:rPr>
                                </m:ctrlPr>
                              </m:accPr>
                              <m:e>
                                <m:r>
                                  <a:rPr lang="en-US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</a:rPr>
                                  <m:t>𝑥</m:t>
                                </m:r>
                              </m:e>
                            </m:acc>
                          </m:e>
                          <m:sub>
                            <m:r>
                              <a:rPr lang="en-US" b="0" i="1" smtClean="0">
                                <a:solidFill>
                                  <a:schemeClr val="bg2"/>
                                </a:solidFill>
                                <a:latin typeface="Cambria Math"/>
                                <a:ea typeface="Arial Unicode MS" pitchFamily="34" charset="-128"/>
                                <a:cs typeface="Arial Unicode MS" pitchFamily="34" charset="-128"/>
                              </a:rPr>
                              <m:t>𝑛</m:t>
                            </m:r>
                          </m:sub>
                        </m:sSub>
                        <m:r>
                          <a:rPr lang="en-US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sSubPr>
                          <m:e>
                            <m:acc>
                              <m:accPr>
                                <m:chr m:val="̃"/>
                                <m:ctrlPr>
                                  <a:rPr lang="en-US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</a:rPr>
                                </m:ctrlPr>
                              </m:accPr>
                              <m:e>
                                <m:r>
                                  <a:rPr lang="en-US" b="0" i="1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</a:rPr>
                                  <m:t>𝑦</m:t>
                                </m:r>
                              </m:e>
                            </m:acc>
                          </m:e>
                          <m:sub>
                            <m:r>
                              <a:rPr lang="en-US" b="0" i="1" smtClean="0">
                                <a:solidFill>
                                  <a:schemeClr val="bg2"/>
                                </a:solidFill>
                                <a:latin typeface="Cambria Math"/>
                                <a:ea typeface="Arial Unicode MS" pitchFamily="34" charset="-128"/>
                                <a:cs typeface="Arial Unicode MS" pitchFamily="34" charset="-128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endParaRPr lang="en-US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711200" indent="-711200" eaLnBrk="1" hangingPunct="1">
                  <a:buFontTx/>
                  <a:buNone/>
                </a:pPr>
                <a:endParaRPr lang="en-US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711200" indent="-711200" eaLnBrk="1" hangingPunct="1"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Model in regression form:</a:t>
                </a:r>
              </a:p>
              <a:p>
                <a:pPr marL="711200" indent="-711200" eaLnBrk="1" hangingPunct="1">
                  <a:buFontTx/>
                  <a:buNone/>
                </a:pPr>
                <a:endParaRPr lang="en-US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711200" indent="-711200" algn="ctr" eaLnBrk="1" hangingPunct="1"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bg2"/>
                          </a:solidFill>
                          <a:latin typeface="Cambria Math"/>
                          <a:ea typeface="Arial Unicode MS" pitchFamily="34" charset="-128"/>
                          <a:cs typeface="Arial Unicode MS" pitchFamily="34" charset="-128"/>
                        </a:rPr>
                        <m:t>𝐸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̃"/>
                                  <m:ctrlPr>
                                    <a:rPr lang="en-US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</a:rPr>
                                  </m:ctrlPr>
                                </m:accPr>
                                <m:e>
                                  <m:r>
                                    <a:rPr lang="en-US" b="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</a:rPr>
                                    <m:t>𝑦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|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̃"/>
                                  <m:ctrlPr>
                                    <a:rPr lang="en-US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</a:rPr>
                                    <m:t>𝑥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i="1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solidFill>
                            <a:schemeClr val="bg2"/>
                          </a:solidFill>
                          <a:latin typeface="Cambria Math"/>
                          <a:ea typeface="Arial Unicode MS" pitchFamily="34" charset="-128"/>
                          <a:cs typeface="Arial Unicode MS" pitchFamily="34" charset="-128"/>
                        </a:rPr>
                        <m:t>=</m:t>
                      </m:r>
                      <m:r>
                        <a:rPr lang="en-US" b="0" i="1" smtClean="0">
                          <a:solidFill>
                            <a:schemeClr val="bg2"/>
                          </a:solidFill>
                          <a:latin typeface="Cambria Math"/>
                          <a:ea typeface="Arial Unicode MS" pitchFamily="34" charset="-128"/>
                          <a:cs typeface="Arial Unicode MS" pitchFamily="34" charset="-128"/>
                        </a:rPr>
                        <m:t>𝑚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̃"/>
                                  <m:ctrlPr>
                                    <a:rPr lang="en-US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</a:rPr>
                                    <m:t>𝑥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solidFill>
                            <a:schemeClr val="bg2"/>
                          </a:solidFill>
                          <a:latin typeface="Cambria Math"/>
                          <a:ea typeface="Arial Unicode MS" pitchFamily="34" charset="-128"/>
                          <a:cs typeface="Arial Unicode MS" pitchFamily="34" charset="-128"/>
                        </a:rPr>
                        <m:t>,  </m:t>
                      </m:r>
                      <m:r>
                        <a:rPr lang="en-US" b="0" i="1" smtClean="0">
                          <a:solidFill>
                            <a:schemeClr val="bg2"/>
                          </a:solidFill>
                          <a:latin typeface="Cambria Math"/>
                          <a:ea typeface="Arial Unicode MS" pitchFamily="34" charset="-128"/>
                          <a:cs typeface="Arial Unicode MS" pitchFamily="34" charset="-128"/>
                        </a:rPr>
                        <m:t>𝑖</m:t>
                      </m:r>
                      <m:r>
                        <a:rPr lang="en-US" b="0" i="1" smtClean="0">
                          <a:solidFill>
                            <a:schemeClr val="bg2"/>
                          </a:solidFill>
                          <a:latin typeface="Cambria Math"/>
                          <a:ea typeface="Arial Unicode MS" pitchFamily="34" charset="-128"/>
                          <a:cs typeface="Arial Unicode MS" pitchFamily="34" charset="-128"/>
                        </a:rPr>
                        <m:t>=1,⋯,</m:t>
                      </m:r>
                      <m:r>
                        <a:rPr lang="en-US" b="0" i="1" smtClean="0">
                          <a:solidFill>
                            <a:schemeClr val="bg2"/>
                          </a:solidFill>
                          <a:latin typeface="Cambria Math"/>
                          <a:ea typeface="Cambria Math"/>
                          <a:cs typeface="Arial Unicode MS" pitchFamily="34" charset="-128"/>
                        </a:rPr>
                        <m:t>𝑛</m:t>
                      </m:r>
                    </m:oMath>
                  </m:oMathPara>
                </a14:m>
                <a:endParaRPr lang="en-US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711200" indent="-711200" eaLnBrk="1" hangingPunct="1">
                  <a:buFontTx/>
                  <a:buNone/>
                </a:pPr>
                <a:endParaRPr lang="en-US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711200" indent="-711200" eaLnBrk="1" hangingPunct="1"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How to estimate 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𝑚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?</a:t>
                </a:r>
              </a:p>
            </p:txBody>
          </p:sp>
        </mc:Choice>
        <mc:Fallback xmlns="">
          <p:sp>
            <p:nvSpPr>
              <p:cNvPr id="2055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457200" y="838200"/>
                <a:ext cx="8305800" cy="5867400"/>
              </a:xfrm>
              <a:blipFill>
                <a:blip r:embed="rId3"/>
                <a:stretch>
                  <a:fillRect l="-1834" t="-13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56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057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058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059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060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061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062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063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064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065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066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067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068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069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070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071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072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073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074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075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076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077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078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079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080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081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082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083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084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9639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Scatterplot Smoothing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80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457200" y="838200"/>
                <a:ext cx="8305800" cy="5867400"/>
              </a:xfrm>
            </p:spPr>
            <p:txBody>
              <a:bodyPr/>
              <a:lstStyle/>
              <a:p>
                <a:pPr marL="711200" indent="-711200" eaLnBrk="1" hangingPunct="1"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A simple approach:  local averages</a:t>
                </a:r>
              </a:p>
              <a:p>
                <a:pPr marL="711200" indent="-711200" eaLnBrk="1" hangingPunct="1"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Given a kernel</a:t>
                </a:r>
                <a:r>
                  <a:rPr lang="en-US" i="1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window</a:t>
                </a: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function:</a:t>
                </a:r>
              </a:p>
              <a:p>
                <a:pPr marL="711200" indent="-711200" eaLnBrk="1" hangingPunct="1">
                  <a:buFontTx/>
                  <a:buNone/>
                </a:pPr>
                <a:endParaRPr lang="en-US" sz="1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711200" indent="-711200" algn="ctr" eaLnBrk="1" hangingPunct="1"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/>
                              <a:ea typeface="Arial Unicode MS" pitchFamily="34" charset="-128"/>
                              <a:cs typeface="Arial Unicode MS" pitchFamily="34" charset="-128"/>
                            </a:rPr>
                            <m:t>𝐾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/>
                              <a:ea typeface="Arial Unicode MS" pitchFamily="34" charset="-128"/>
                              <a:cs typeface="Arial Unicode MS" pitchFamily="34" charset="-128"/>
                            </a:rPr>
                            <m:t>h</m:t>
                          </m:r>
                        </m:sub>
                      </m:sSub>
                      <m:d>
                        <m:dPr>
                          <m:ctrlPr>
                            <a:rPr lang="en-US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/>
                              <a:ea typeface="Arial Unicode MS" pitchFamily="34" charset="-128"/>
                              <a:cs typeface="Arial Unicode MS" pitchFamily="34" charset="-128"/>
                            </a:rPr>
                            <m:t>𝑥</m:t>
                          </m:r>
                        </m:e>
                      </m:d>
                      <m:r>
                        <a:rPr lang="en-US" b="0" i="1" smtClean="0">
                          <a:solidFill>
                            <a:schemeClr val="bg2"/>
                          </a:solidFill>
                          <a:latin typeface="Cambria Math"/>
                          <a:ea typeface="Arial Unicode MS" pitchFamily="34" charset="-128"/>
                          <a:cs typeface="Arial Unicode MS" pitchFamily="34" charset="-128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/>
                              <a:ea typeface="Arial Unicode MS" pitchFamily="34" charset="-128"/>
                              <a:cs typeface="Arial Unicode MS" pitchFamily="34" charset="-128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/>
                              <a:ea typeface="Arial Unicode MS" pitchFamily="34" charset="-128"/>
                              <a:cs typeface="Arial Unicode MS" pitchFamily="34" charset="-128"/>
                            </a:rPr>
                            <m:t>h</m:t>
                          </m:r>
                        </m:den>
                      </m:f>
                      <m:r>
                        <a:rPr lang="en-US" b="0" i="1" smtClean="0">
                          <a:solidFill>
                            <a:schemeClr val="bg2"/>
                          </a:solidFill>
                          <a:latin typeface="Cambria Math"/>
                          <a:ea typeface="Arial Unicode MS" pitchFamily="34" charset="-128"/>
                          <a:cs typeface="Arial Unicode MS" pitchFamily="34" charset="-128"/>
                        </a:rPr>
                        <m:t>𝐾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𝑥</m:t>
                              </m:r>
                            </m:num>
                            <m:den>
                              <m:r>
                                <a:rPr lang="en-US" b="0" i="1" smtClean="0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h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711200" indent="-711200" eaLnBrk="1" hangingPunct="1">
                  <a:buFontTx/>
                  <a:buNone/>
                </a:pPr>
                <a:endParaRPr lang="en-US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711200" indent="-711200" eaLnBrk="1" hangingPunct="1"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Estimate the curve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𝑚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    </a:t>
                </a:r>
              </a:p>
              <a:p>
                <a:pPr marL="711200" indent="-711200" algn="ctr" eaLnBrk="1" hangingPunct="1"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by a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𝐾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h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</a:t>
                </a:r>
                <a:r>
                  <a:rPr lang="en-US" i="1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weighted</a:t>
                </a: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local average:</a:t>
                </a:r>
              </a:p>
              <a:p>
                <a:pPr marL="711200" indent="-711200" algn="ctr" eaLnBrk="1" hangingPunct="1">
                  <a:buFontTx/>
                  <a:buNone/>
                </a:pPr>
                <a:endParaRPr lang="en-US" sz="1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711200" indent="-711200" algn="ctr" eaLnBrk="1" hangingPunct="1"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𝑚</m:t>
                              </m:r>
                            </m:e>
                          </m:acc>
                        </m:e>
                        <m:sub>
                          <m: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/>
                              <a:ea typeface="Arial Unicode MS" pitchFamily="34" charset="-128"/>
                              <a:cs typeface="Arial Unicode MS" pitchFamily="34" charset="-128"/>
                            </a:rPr>
                            <m:t>h</m:t>
                          </m:r>
                        </m:sub>
                      </m:sSub>
                      <m:d>
                        <m:dPr>
                          <m:ctrlPr>
                            <a:rPr lang="en-US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/>
                              <a:ea typeface="Arial Unicode MS" pitchFamily="34" charset="-128"/>
                              <a:cs typeface="Arial Unicode MS" pitchFamily="34" charset="-128"/>
                            </a:rPr>
                            <m:t>𝑥</m:t>
                          </m:r>
                        </m:e>
                      </m:d>
                      <m:r>
                        <a:rPr lang="en-US" b="0" i="1" smtClean="0">
                          <a:solidFill>
                            <a:schemeClr val="bg2"/>
                          </a:solidFill>
                          <a:latin typeface="Cambria Math"/>
                          <a:ea typeface="Arial Unicode MS" pitchFamily="34" charset="-128"/>
                          <a:cs typeface="Arial Unicode MS" pitchFamily="34" charset="-128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ctrlPr>
                                <a:rPr lang="en-US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b="0" i="1" smtClean="0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𝑖</m:t>
                              </m:r>
                              <m:r>
                                <a:rPr lang="en-US" b="0" i="1" smtClean="0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b="0" i="1" smtClean="0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𝑛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chemeClr val="bg2"/>
                                      </a:solidFill>
                                      <a:latin typeface="Cambria Math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  <m:t>𝐾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chemeClr val="bg2"/>
                                      </a:solidFill>
                                      <a:latin typeface="Cambria Math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  <m:t>h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b="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solidFill>
                                        <a:schemeClr val="bg2"/>
                                      </a:solidFill>
                                      <a:latin typeface="Cambria Math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  <m:t>𝑥</m:t>
                                  </m:r>
                                  <m:r>
                                    <a:rPr lang="en-US" b="0" i="1" smtClean="0">
                                      <a:solidFill>
                                        <a:schemeClr val="bg2"/>
                                      </a:solidFill>
                                      <a:latin typeface="Cambria Math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b="0" i="1" smtClean="0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Arial Unicode MS" pitchFamily="34" charset="-128"/>
                                          <a:cs typeface="Arial Unicode MS" pitchFamily="34" charset="-128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̃"/>
                                          <m:ctrlPr>
                                            <a:rPr lang="en-US" i="1">
                                              <a:solidFill>
                                                <a:schemeClr val="bg2"/>
                                              </a:solidFill>
                                              <a:latin typeface="Cambria Math" panose="02040503050406030204" pitchFamily="18" charset="0"/>
                                              <a:ea typeface="Arial Unicode MS" pitchFamily="34" charset="-128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i="1">
                                              <a:solidFill>
                                                <a:schemeClr val="bg2"/>
                                              </a:solidFill>
                                              <a:latin typeface="Cambria Math" panose="02040503050406030204" pitchFamily="18" charset="0"/>
                                              <a:ea typeface="Arial Unicode MS" pitchFamily="34" charset="-128"/>
                                            </a:rPr>
                                            <m:t>𝑥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b="0" i="1" smtClean="0">
                                          <a:solidFill>
                                            <a:schemeClr val="bg2"/>
                                          </a:solidFill>
                                          <a:latin typeface="Cambria Math"/>
                                          <a:ea typeface="Arial Unicode MS" pitchFamily="34" charset="-128"/>
                                          <a:cs typeface="Arial Unicode MS" pitchFamily="34" charset="-128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̃"/>
                                      <m:ctrlPr>
                                        <a:rPr lang="en-US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Arial Unicode MS" pitchFamily="34" charset="-128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Arial Unicode MS" pitchFamily="34" charset="-128"/>
                                        </a:rPr>
                                        <m:t>𝑦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chemeClr val="bg2"/>
                                      </a:solidFill>
                                      <a:latin typeface="Cambria Math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nary>
                        </m:num>
                        <m:den>
                          <m:nary>
                            <m:naryPr>
                              <m:chr m:val="∑"/>
                              <m:ctrlPr>
                                <a:rPr lang="en-US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i="1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𝑖</m:t>
                              </m:r>
                              <m:r>
                                <a:rPr lang="en-US" i="1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i="1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𝑛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chemeClr val="bg2"/>
                                      </a:solidFill>
                                      <a:latin typeface="Cambria Math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  <m:t>𝐾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bg2"/>
                                      </a:solidFill>
                                      <a:latin typeface="Cambria Math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  <m:t>h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solidFill>
                                        <a:schemeClr val="bg2"/>
                                      </a:solidFill>
                                      <a:latin typeface="Cambria Math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  <m:t>𝑥</m:t>
                                  </m:r>
                                  <m:r>
                                    <a:rPr lang="en-US" i="1">
                                      <a:solidFill>
                                        <a:schemeClr val="bg2"/>
                                      </a:solidFill>
                                      <a:latin typeface="Cambria Math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Arial Unicode MS" pitchFamily="34" charset="-128"/>
                                          <a:cs typeface="Arial Unicode MS" pitchFamily="34" charset="-128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̃"/>
                                          <m:ctrlPr>
                                            <a:rPr lang="en-US" i="1">
                                              <a:solidFill>
                                                <a:schemeClr val="bg2"/>
                                              </a:solidFill>
                                              <a:latin typeface="Cambria Math" panose="02040503050406030204" pitchFamily="18" charset="0"/>
                                              <a:ea typeface="Arial Unicode MS" pitchFamily="34" charset="-128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i="1">
                                              <a:solidFill>
                                                <a:schemeClr val="bg2"/>
                                              </a:solidFill>
                                              <a:latin typeface="Cambria Math" panose="02040503050406030204" pitchFamily="18" charset="0"/>
                                              <a:ea typeface="Arial Unicode MS" pitchFamily="34" charset="-128"/>
                                            </a:rPr>
                                            <m:t>𝑥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chemeClr val="bg2"/>
                                          </a:solidFill>
                                          <a:latin typeface="Cambria Math"/>
                                          <a:ea typeface="Arial Unicode MS" pitchFamily="34" charset="-128"/>
                                          <a:cs typeface="Arial Unicode MS" pitchFamily="34" charset="-128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nary>
                        </m:den>
                      </m:f>
                    </m:oMath>
                  </m:oMathPara>
                </a14:m>
                <a:endParaRPr lang="en-US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</p:txBody>
          </p:sp>
        </mc:Choice>
        <mc:Fallback xmlns="">
          <p:sp>
            <p:nvSpPr>
              <p:cNvPr id="3080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457200" y="838200"/>
                <a:ext cx="8305800" cy="5867400"/>
              </a:xfrm>
              <a:blipFill>
                <a:blip r:embed="rId3"/>
                <a:stretch>
                  <a:fillRect l="-1834" t="-13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81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082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083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084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085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086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087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088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089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090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091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092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093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094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095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096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097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098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099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100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101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102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103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104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105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106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107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108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109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2B58D3C-809E-B55E-D535-407A2F2EB4D3}"/>
              </a:ext>
            </a:extLst>
          </p:cNvPr>
          <p:cNvSpPr txBox="1"/>
          <p:nvPr/>
        </p:nvSpPr>
        <p:spPr>
          <a:xfrm>
            <a:off x="6934200" y="2057400"/>
            <a:ext cx="17107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Same Form As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Kernel Density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3C26FB1-CF22-D00B-ECDB-6F13228ED753}"/>
                  </a:ext>
                </a:extLst>
              </p:cNvPr>
              <p:cNvSpPr txBox="1"/>
              <p:nvPr/>
            </p:nvSpPr>
            <p:spPr>
              <a:xfrm>
                <a:off x="6858000" y="2782669"/>
                <a:ext cx="1890261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Width Controlled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By Bandwidth 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h</m:t>
                    </m:r>
                  </m:oMath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3C26FB1-CF22-D00B-ECDB-6F13228ED7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0" y="2782669"/>
                <a:ext cx="1890261" cy="646331"/>
              </a:xfrm>
              <a:prstGeom prst="rect">
                <a:avLst/>
              </a:prstGeom>
              <a:blipFill>
                <a:blip r:embed="rId4"/>
                <a:stretch>
                  <a:fillRect l="-2581" t="-4673" r="-2258" b="-130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5">
            <a:extLst>
              <a:ext uri="{FF2B5EF4-FFF2-40B4-BE49-F238E27FC236}">
                <a16:creationId xmlns:a16="http://schemas.microsoft.com/office/drawing/2014/main" id="{37B3B0DA-E63B-2544-1D99-3041C2FEF386}"/>
              </a:ext>
            </a:extLst>
          </p:cNvPr>
          <p:cNvGrpSpPr/>
          <p:nvPr/>
        </p:nvGrpSpPr>
        <p:grpSpPr>
          <a:xfrm>
            <a:off x="3581400" y="5486400"/>
            <a:ext cx="4841796" cy="923330"/>
            <a:chOff x="3581400" y="5486400"/>
            <a:chExt cx="4841796" cy="923330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9128A52-9242-AAC9-E9F2-638D04936E7B}"/>
                </a:ext>
              </a:extLst>
            </p:cNvPr>
            <p:cNvSpPr txBox="1"/>
            <p:nvPr/>
          </p:nvSpPr>
          <p:spPr>
            <a:xfrm>
              <a:off x="7315200" y="5486400"/>
              <a:ext cx="1107996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Makes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Weights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Sum to 1</a:t>
              </a: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4F920B7-F438-4FE7-0599-DB774A5E10A9}"/>
                </a:ext>
              </a:extLst>
            </p:cNvPr>
            <p:cNvSpPr/>
            <p:nvPr/>
          </p:nvSpPr>
          <p:spPr>
            <a:xfrm>
              <a:off x="3581400" y="5715016"/>
              <a:ext cx="2971800" cy="457184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01947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Scatterplot Smoothing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02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457200" y="838200"/>
                <a:ext cx="8305800" cy="5867400"/>
              </a:xfrm>
            </p:spPr>
            <p:txBody>
              <a:bodyPr/>
              <a:lstStyle/>
              <a:p>
                <a:pPr marL="711200" indent="-711200" eaLnBrk="1" hangingPunct="1"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Interesting representation of local average:</a:t>
                </a:r>
              </a:p>
              <a:p>
                <a:pPr marL="711200" indent="-711200" eaLnBrk="1" hangingPunct="1">
                  <a:buFontTx/>
                  <a:buNone/>
                </a:pPr>
                <a:endParaRPr lang="en-US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711200" indent="-711200" eaLnBrk="1" hangingPunct="1"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Given kernel window weights,</a:t>
                </a:r>
              </a:p>
              <a:p>
                <a:pPr marL="711200" indent="-711200" eaLnBrk="1" hangingPunct="1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bg2"/>
                              </a:solidFill>
                              <a:latin typeface="Cambria Math"/>
                              <a:ea typeface="Arial Unicode MS" pitchFamily="34" charset="-128"/>
                              <a:cs typeface="Arial Unicode MS" pitchFamily="34" charset="-128"/>
                            </a:rPr>
                            <m:t>𝐾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bg2"/>
                              </a:solidFill>
                              <a:latin typeface="Cambria Math"/>
                              <a:ea typeface="Arial Unicode MS" pitchFamily="34" charset="-128"/>
                              <a:cs typeface="Arial Unicode MS" pitchFamily="34" charset="-128"/>
                            </a:rPr>
                            <m:t>h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chemeClr val="bg2"/>
                              </a:solidFill>
                              <a:latin typeface="Cambria Math"/>
                              <a:ea typeface="Arial Unicode MS" pitchFamily="34" charset="-128"/>
                              <a:cs typeface="Arial Unicode MS" pitchFamily="34" charset="-128"/>
                            </a:rPr>
                            <m:t>𝑥</m:t>
                          </m:r>
                        </m:e>
                      </m:d>
                      <m:r>
                        <a:rPr lang="en-US" i="1">
                          <a:solidFill>
                            <a:schemeClr val="bg2"/>
                          </a:solidFill>
                          <a:latin typeface="Cambria Math"/>
                          <a:ea typeface="Arial Unicode MS" pitchFamily="34" charset="-128"/>
                          <a:cs typeface="Arial Unicode MS" pitchFamily="34" charset="-128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chemeClr val="bg2"/>
                              </a:solidFill>
                              <a:latin typeface="Cambria Math"/>
                              <a:ea typeface="Arial Unicode MS" pitchFamily="34" charset="-128"/>
                              <a:cs typeface="Arial Unicode MS" pitchFamily="34" charset="-128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solidFill>
                                <a:schemeClr val="bg2"/>
                              </a:solidFill>
                              <a:latin typeface="Cambria Math"/>
                              <a:ea typeface="Arial Unicode MS" pitchFamily="34" charset="-128"/>
                              <a:cs typeface="Arial Unicode MS" pitchFamily="34" charset="-128"/>
                            </a:rPr>
                            <m:t>h</m:t>
                          </m:r>
                        </m:den>
                      </m:f>
                      <m:r>
                        <a:rPr lang="en-US" i="1">
                          <a:solidFill>
                            <a:schemeClr val="bg2"/>
                          </a:solidFill>
                          <a:latin typeface="Cambria Math"/>
                          <a:ea typeface="Arial Unicode MS" pitchFamily="34" charset="-128"/>
                          <a:cs typeface="Arial Unicode MS" pitchFamily="34" charset="-128"/>
                        </a:rPr>
                        <m:t>𝐾</m:t>
                      </m:r>
                      <m:d>
                        <m:dPr>
                          <m:ctrlPr>
                            <a:rPr lang="en-US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𝑥</m:t>
                              </m:r>
                            </m:num>
                            <m:den>
                              <m:r>
                                <a:rPr lang="en-US" i="1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h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711200" indent="-711200" eaLnBrk="1" hangingPunct="1">
                  <a:buFontTx/>
                  <a:buNone/>
                </a:pPr>
                <a:endParaRPr lang="en-US" sz="24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711200" indent="-711200" eaLnBrk="1" hangingPunct="1">
                  <a:buFontTx/>
                  <a:buNone/>
                </a:pPr>
                <a:r>
                  <a:rPr lang="en-US" u="sng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Local Constant</a:t>
                </a: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Least Squares Fit to Data:</a:t>
                </a:r>
              </a:p>
              <a:p>
                <a:pPr marL="711200" indent="-711200" algn="ctr" eaLnBrk="1" hangingPunct="1">
                  <a:buFontTx/>
                  <a:buNone/>
                </a:pPr>
                <a:endParaRPr lang="en-US" sz="1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711200" indent="-711200" algn="ctr" eaLnBrk="1" hangingPunct="1"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𝑚</m:t>
                              </m:r>
                            </m:e>
                          </m:acc>
                        </m:e>
                        <m:sub>
                          <m:r>
                            <a:rPr lang="en-US" i="1">
                              <a:solidFill>
                                <a:schemeClr val="bg2"/>
                              </a:solidFill>
                              <a:latin typeface="Cambria Math"/>
                              <a:ea typeface="Arial Unicode MS" pitchFamily="34" charset="-128"/>
                              <a:cs typeface="Arial Unicode MS" pitchFamily="34" charset="-128"/>
                            </a:rPr>
                            <m:t>h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chemeClr val="bg2"/>
                              </a:solidFill>
                              <a:latin typeface="Cambria Math"/>
                              <a:ea typeface="Arial Unicode MS" pitchFamily="34" charset="-128"/>
                              <a:cs typeface="Arial Unicode MS" pitchFamily="34" charset="-128"/>
                            </a:rPr>
                            <m:t>𝑥</m:t>
                          </m:r>
                        </m:e>
                      </m:d>
                      <m:r>
                        <a:rPr lang="en-US" i="1">
                          <a:solidFill>
                            <a:schemeClr val="bg2"/>
                          </a:solidFill>
                          <a:latin typeface="Cambria Math"/>
                          <a:ea typeface="Arial Unicode MS" pitchFamily="34" charset="-128"/>
                          <a:cs typeface="Arial Unicode MS" pitchFamily="34" charset="-128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bg2"/>
                              </a:solidFill>
                              <a:latin typeface="Cambria Math"/>
                              <a:ea typeface="Arial Unicode MS" pitchFamily="34" charset="-128"/>
                              <a:cs typeface="Arial Unicode MS" pitchFamily="34" charset="-128"/>
                            </a:rPr>
                            <m:t>𝑎𝑟𝑔𝑚𝑖𝑛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/>
                              <a:ea typeface="Arial Unicode MS" pitchFamily="34" charset="-128"/>
                              <a:cs typeface="Arial Unicode MS" pitchFamily="34" charset="-128"/>
                            </a:rPr>
                            <m:t>𝑎</m:t>
                          </m:r>
                        </m:sub>
                      </m:sSub>
                      <m:nary>
                        <m:naryPr>
                          <m:chr m:val="∑"/>
                          <m:ctrlPr>
                            <a:rPr lang="en-US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/>
                              <a:ea typeface="Arial Unicode MS" pitchFamily="34" charset="-128"/>
                              <a:cs typeface="Arial Unicode MS" pitchFamily="34" charset="-128"/>
                            </a:rPr>
                            <m:t>𝑖</m:t>
                          </m:r>
                          <m: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/>
                              <a:ea typeface="Arial Unicode MS" pitchFamily="34" charset="-128"/>
                              <a:cs typeface="Arial Unicode MS" pitchFamily="34" charset="-128"/>
                            </a:rPr>
                            <m:t>=1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/>
                              <a:ea typeface="Arial Unicode MS" pitchFamily="34" charset="-128"/>
                              <a:cs typeface="Arial Unicode MS" pitchFamily="34" charset="-128"/>
                            </a:rPr>
                            <m:t>𝑛</m:t>
                          </m:r>
                        </m:sup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h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𝑥</m:t>
                              </m:r>
                              <m:r>
                                <a:rPr lang="en-US" i="1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̃"/>
                                      <m:ctrlPr>
                                        <a:rPr lang="en-US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Arial Unicode MS" pitchFamily="34" charset="-128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Arial Unicode MS" pitchFamily="34" charset="-128"/>
                                        </a:rPr>
                                        <m:t>𝑥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bg2"/>
                                      </a:solidFill>
                                      <a:latin typeface="Cambria Math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  <m:sSup>
                            <m:sSupPr>
                              <m:ctrlPr>
                                <a:rPr lang="en-US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 smtClean="0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Arial Unicode MS" pitchFamily="34" charset="-128"/>
                                          <a:cs typeface="Arial Unicode MS" pitchFamily="34" charset="-128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̃"/>
                                          <m:ctrlPr>
                                            <a:rPr lang="en-US" i="1">
                                              <a:solidFill>
                                                <a:schemeClr val="bg2"/>
                                              </a:solidFill>
                                              <a:latin typeface="Cambria Math" panose="02040503050406030204" pitchFamily="18" charset="0"/>
                                              <a:ea typeface="Arial Unicode MS" pitchFamily="34" charset="-128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b="0" i="1" smtClean="0">
                                              <a:solidFill>
                                                <a:schemeClr val="bg2"/>
                                              </a:solidFill>
                                              <a:latin typeface="Cambria Math" panose="02040503050406030204" pitchFamily="18" charset="0"/>
                                              <a:ea typeface="Arial Unicode MS" pitchFamily="34" charset="-128"/>
                                            </a:rPr>
                                            <m:t>𝑦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b="0" i="1" smtClean="0">
                                          <a:solidFill>
                                            <a:schemeClr val="bg2"/>
                                          </a:solidFill>
                                          <a:latin typeface="Cambria Math"/>
                                          <a:ea typeface="Arial Unicode MS" pitchFamily="34" charset="-128"/>
                                          <a:cs typeface="Arial Unicode MS" pitchFamily="34" charset="-128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b="0" i="1" smtClean="0">
                                      <a:solidFill>
                                        <a:schemeClr val="bg2"/>
                                      </a:solidFill>
                                      <a:latin typeface="Cambria Math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  <m:t>−</m:t>
                                  </m:r>
                                  <m:r>
                                    <a:rPr lang="en-US" b="0" i="1" smtClean="0">
                                      <a:solidFill>
                                        <a:schemeClr val="bg2"/>
                                      </a:solidFill>
                                      <a:latin typeface="Cambria Math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  <m:t>𝑎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b="0" i="1" smtClean="0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711200" indent="-711200" eaLnBrk="1" hangingPunct="1">
                  <a:buFontTx/>
                  <a:buNone/>
                </a:pPr>
                <a:endParaRPr lang="en-US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711200" indent="-711200" algn="ctr" eaLnBrk="1" hangingPunct="1">
                  <a:buFontTx/>
                  <a:buNone/>
                </a:pPr>
                <a:endParaRPr lang="en-US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711200" indent="-711200" algn="ctr" eaLnBrk="1" hangingPunct="1">
                  <a:buFontTx/>
                  <a:buNone/>
                </a:pPr>
                <a:endParaRPr lang="en-US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</p:txBody>
          </p:sp>
        </mc:Choice>
        <mc:Fallback xmlns="">
          <p:sp>
            <p:nvSpPr>
              <p:cNvPr id="4102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457200" y="838200"/>
                <a:ext cx="8305800" cy="5867400"/>
              </a:xfrm>
              <a:blipFill>
                <a:blip r:embed="rId3"/>
                <a:stretch>
                  <a:fillRect l="-1834" t="-13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03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104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105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106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107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108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109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110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111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112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113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114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115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116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117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118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119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120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121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122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123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124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125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126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127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128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129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130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131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843883" y="6019800"/>
            <a:ext cx="51571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Kernel Weighted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Fréchet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Mean</a:t>
            </a:r>
          </a:p>
        </p:txBody>
      </p:sp>
    </p:spTree>
    <p:extLst>
      <p:ext uri="{BB962C8B-B14F-4D97-AF65-F5344CB8AC3E}">
        <p14:creationId xmlns:p14="http://schemas.microsoft.com/office/powerpoint/2010/main" val="3386224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Scatterplot Smoothing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25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457200" y="838200"/>
                <a:ext cx="8305800" cy="5867400"/>
              </a:xfrm>
            </p:spPr>
            <p:txBody>
              <a:bodyPr/>
              <a:lstStyle/>
              <a:p>
                <a:pPr marL="711200" indent="-711200" eaLnBrk="1" hangingPunct="1"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Local Constant Fits (visually):</a:t>
                </a:r>
              </a:p>
              <a:p>
                <a:pPr marL="711200" indent="-711200" eaLnBrk="1" hangingPunct="1"/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“Moving Average”</a:t>
                </a:r>
              </a:p>
              <a:p>
                <a:pPr marL="711200" indent="-711200" eaLnBrk="1" hangingPunct="1"/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Window width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h</m:t>
                    </m:r>
                  </m:oMath>
                </a14:m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is critical (~ </a:t>
                </a:r>
                <a:r>
                  <a:rPr lang="en-US" dirty="0" err="1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k.d.e</a:t>
                </a: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.)</a:t>
                </a:r>
              </a:p>
            </p:txBody>
          </p:sp>
        </mc:Choice>
        <mc:Fallback xmlns="">
          <p:sp>
            <p:nvSpPr>
              <p:cNvPr id="5125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457200" y="838200"/>
                <a:ext cx="8305800" cy="5867400"/>
              </a:xfrm>
              <a:blipFill>
                <a:blip r:embed="rId5"/>
                <a:stretch>
                  <a:fillRect l="-2201" t="-13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26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27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28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29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30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31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32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33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34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35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36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37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38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39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40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41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42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43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44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45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46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47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48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49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50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51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52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53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54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3" name="NPRMovie2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57400" y="2568661"/>
            <a:ext cx="4953000" cy="367973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51140" y="3115270"/>
            <a:ext cx="128753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Goldilocks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Smoothing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Levels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2612172" y="3276600"/>
            <a:ext cx="1197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Too Small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943876" y="3288268"/>
            <a:ext cx="1390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About Right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5522828" y="3276600"/>
            <a:ext cx="954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Too Big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52400" y="4495800"/>
            <a:ext cx="178766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Recommended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For Manual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Window Choice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533400" y="5862935"/>
            <a:ext cx="9348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Thanks to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Brad Davis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286BB5-FE6B-586C-09B2-DBEC73FBF66B}"/>
              </a:ext>
            </a:extLst>
          </p:cNvPr>
          <p:cNvSpPr txBox="1"/>
          <p:nvPr/>
        </p:nvSpPr>
        <p:spPr>
          <a:xfrm>
            <a:off x="3869977" y="5209401"/>
            <a:ext cx="29118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Graphics Relevant to Smoothing Theory</a:t>
            </a:r>
          </a:p>
        </p:txBody>
      </p:sp>
    </p:spTree>
    <p:extLst>
      <p:ext uri="{BB962C8B-B14F-4D97-AF65-F5344CB8AC3E}">
        <p14:creationId xmlns:p14="http://schemas.microsoft.com/office/powerpoint/2010/main" val="3833732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4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" grpId="0"/>
      <p:bldP spid="35" grpId="0"/>
      <p:bldP spid="36" grpId="0"/>
      <p:bldP spid="37" grpId="0"/>
      <p:bldP spid="38" grpId="0"/>
      <p:bldP spid="39" grpId="0"/>
      <p:bldP spid="4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9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Scatterplot Smoothing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150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152400" y="838200"/>
                <a:ext cx="8839200" cy="5867400"/>
              </a:xfrm>
            </p:spPr>
            <p:txBody>
              <a:bodyPr/>
              <a:lstStyle/>
              <a:p>
                <a:pPr marL="711200" indent="-711200" eaLnBrk="1" hangingPunct="1"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Interesting variation:</a:t>
                </a:r>
              </a:p>
              <a:p>
                <a:pPr marL="711200" indent="-711200" algn="ctr" eaLnBrk="1" hangingPunct="1">
                  <a:buFontTx/>
                  <a:buNone/>
                </a:pPr>
                <a:r>
                  <a:rPr lang="en-US" u="sng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Local linear</a:t>
                </a: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fit to data:</a:t>
                </a:r>
              </a:p>
              <a:p>
                <a:pPr marL="711200" indent="-711200" eaLnBrk="1" hangingPunct="1">
                  <a:buFontTx/>
                  <a:buNone/>
                </a:pPr>
                <a:endParaRPr lang="en-US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711200" indent="-711200" eaLnBrk="1" hangingPunct="1"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Given kernel window weights,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𝐾</m:t>
                        </m:r>
                      </m:e>
                      <m:sub>
                        <m:r>
                          <a:rPr lang="en-US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h</m:t>
                        </m:r>
                      </m:sub>
                    </m:sSub>
                    <m:d>
                      <m:dPr>
                        <m:ctrlPr>
                          <a:rPr lang="en-US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𝑥</m:t>
                        </m:r>
                      </m:e>
                    </m:d>
                    <m:r>
                      <a:rPr lang="en-US" i="1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=</m:t>
                    </m:r>
                    <m:f>
                      <m:fPr>
                        <m:ctrlPr>
                          <a:rPr lang="en-US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fPr>
                      <m:num>
                        <m:r>
                          <a:rPr lang="en-US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1</m:t>
                        </m:r>
                      </m:num>
                      <m:den>
                        <m:r>
                          <a:rPr lang="en-US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h</m:t>
                        </m:r>
                      </m:den>
                    </m:f>
                    <m:r>
                      <a:rPr lang="en-US" i="1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𝐾</m:t>
                    </m:r>
                    <m:d>
                      <m:dPr>
                        <m:ctrlPr>
                          <a:rPr lang="en-US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fPr>
                          <m:num>
                            <m:r>
                              <a:rPr lang="en-US" i="1">
                                <a:solidFill>
                                  <a:schemeClr val="bg2"/>
                                </a:solidFill>
                                <a:latin typeface="Cambria Math"/>
                                <a:ea typeface="Arial Unicode MS" pitchFamily="34" charset="-128"/>
                                <a:cs typeface="Arial Unicode MS" pitchFamily="34" charset="-128"/>
                              </a:rPr>
                              <m:t>𝑥</m:t>
                            </m:r>
                          </m:num>
                          <m:den>
                            <m:r>
                              <a:rPr lang="en-US" i="1">
                                <a:solidFill>
                                  <a:schemeClr val="bg2"/>
                                </a:solidFill>
                                <a:latin typeface="Cambria Math"/>
                                <a:ea typeface="Arial Unicode MS" pitchFamily="34" charset="-128"/>
                                <a:cs typeface="Arial Unicode MS" pitchFamily="34" charset="-128"/>
                              </a:rPr>
                              <m:t>h</m:t>
                            </m:r>
                          </m:den>
                        </m:f>
                      </m:e>
                    </m:d>
                  </m:oMath>
                </a14:m>
                <a:endParaRPr lang="en-US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711200" indent="-711200" algn="ctr" eaLnBrk="1" hangingPunct="1"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</a:t>
                </a:r>
                <a:endParaRPr lang="en-US" sz="2800" i="1" dirty="0">
                  <a:solidFill>
                    <a:schemeClr val="bg2"/>
                  </a:solidFill>
                  <a:latin typeface="Cambria Math" panose="02040503050406030204" pitchFamily="18" charset="0"/>
                  <a:ea typeface="Arial Unicode MS" pitchFamily="34" charset="-128"/>
                  <a:cs typeface="Arial Unicode MS" pitchFamily="34" charset="-128"/>
                </a:endParaRPr>
              </a:p>
              <a:p>
                <a:pPr marL="711200" indent="-711200" algn="ctr" eaLnBrk="1" hangingPunct="1"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8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accPr>
                            <m:e>
                              <m:r>
                                <a:rPr lang="en-US" sz="2800" i="1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𝑚</m:t>
                              </m:r>
                            </m:e>
                          </m:acc>
                        </m:e>
                        <m:sub>
                          <m:r>
                            <a:rPr lang="en-US" sz="2800" i="1">
                              <a:solidFill>
                                <a:schemeClr val="bg2"/>
                              </a:solidFill>
                              <a:latin typeface="Cambria Math"/>
                              <a:ea typeface="Arial Unicode MS" pitchFamily="34" charset="-128"/>
                              <a:cs typeface="Arial Unicode MS" pitchFamily="34" charset="-128"/>
                            </a:rPr>
                            <m:t>h</m:t>
                          </m:r>
                        </m:sub>
                      </m:sSub>
                      <m:d>
                        <m:dPr>
                          <m:ctrlPr>
                            <a:rPr lang="en-US" sz="28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dPr>
                        <m:e>
                          <m:r>
                            <a:rPr lang="en-US" sz="2800" i="1">
                              <a:solidFill>
                                <a:schemeClr val="bg2"/>
                              </a:solidFill>
                              <a:latin typeface="Cambria Math"/>
                              <a:ea typeface="Arial Unicode MS" pitchFamily="34" charset="-128"/>
                              <a:cs typeface="Arial Unicode MS" pitchFamily="34" charset="-128"/>
                            </a:rPr>
                            <m:t>𝑥</m:t>
                          </m:r>
                        </m:e>
                      </m:d>
                      <m:r>
                        <a:rPr lang="en-US" sz="2800" i="1">
                          <a:solidFill>
                            <a:schemeClr val="bg2"/>
                          </a:solidFill>
                          <a:latin typeface="Cambria Math"/>
                          <a:ea typeface="Arial Unicode MS" pitchFamily="34" charset="-128"/>
                          <a:cs typeface="Arial Unicode MS" pitchFamily="34" charset="-128"/>
                        </a:rPr>
                        <m:t>=</m:t>
                      </m:r>
                      <m:sSub>
                        <m:sSubPr>
                          <m:ctrlPr>
                            <a:rPr lang="en-US" sz="28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bPr>
                        <m:e>
                          <m:r>
                            <a:rPr lang="en-US" sz="2800" i="1">
                              <a:solidFill>
                                <a:schemeClr val="bg2"/>
                              </a:solidFill>
                              <a:latin typeface="Cambria Math"/>
                              <a:ea typeface="Arial Unicode MS" pitchFamily="34" charset="-128"/>
                              <a:cs typeface="Arial Unicode MS" pitchFamily="34" charset="-128"/>
                            </a:rPr>
                            <m:t>𝑎𝑟𝑔𝑚𝑖𝑛</m:t>
                          </m:r>
                        </m:e>
                        <m:sub>
                          <m:r>
                            <a:rPr lang="en-US" sz="2800" i="1">
                              <a:solidFill>
                                <a:schemeClr val="bg2"/>
                              </a:solidFill>
                              <a:latin typeface="Cambria Math"/>
                              <a:ea typeface="Arial Unicode MS" pitchFamily="34" charset="-128"/>
                              <a:cs typeface="Arial Unicode MS" pitchFamily="34" charset="-128"/>
                            </a:rPr>
                            <m:t>𝑎</m:t>
                          </m:r>
                        </m:sub>
                      </m:sSub>
                      <m:nary>
                        <m:naryPr>
                          <m:chr m:val="∑"/>
                          <m:ctrlPr>
                            <a:rPr lang="en-US" sz="28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800" i="1">
                              <a:solidFill>
                                <a:schemeClr val="bg2"/>
                              </a:solidFill>
                              <a:latin typeface="Cambria Math"/>
                              <a:ea typeface="Arial Unicode MS" pitchFamily="34" charset="-128"/>
                              <a:cs typeface="Arial Unicode MS" pitchFamily="34" charset="-128"/>
                            </a:rPr>
                            <m:t>𝑖</m:t>
                          </m:r>
                          <m:r>
                            <a:rPr lang="en-US" sz="2800" i="1">
                              <a:solidFill>
                                <a:schemeClr val="bg2"/>
                              </a:solidFill>
                              <a:latin typeface="Cambria Math"/>
                              <a:ea typeface="Arial Unicode MS" pitchFamily="34" charset="-128"/>
                              <a:cs typeface="Arial Unicode MS" pitchFamily="34" charset="-128"/>
                            </a:rPr>
                            <m:t>=1</m:t>
                          </m:r>
                        </m:sub>
                        <m:sup>
                          <m:r>
                            <a:rPr lang="en-US" sz="2800" i="1">
                              <a:solidFill>
                                <a:schemeClr val="bg2"/>
                              </a:solidFill>
                              <a:latin typeface="Cambria Math"/>
                              <a:ea typeface="Arial Unicode MS" pitchFamily="34" charset="-128"/>
                              <a:cs typeface="Arial Unicode MS" pitchFamily="34" charset="-128"/>
                            </a:rPr>
                            <m:t>𝑛</m:t>
                          </m:r>
                        </m:sup>
                        <m:e>
                          <m:sSub>
                            <m:sSubPr>
                              <m:ctrlPr>
                                <a:rPr lang="en-US" sz="28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en-US" sz="2800" i="1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h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8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dPr>
                            <m:e>
                              <m:r>
                                <a:rPr lang="en-US" sz="2800" i="1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𝑥</m:t>
                              </m:r>
                              <m:r>
                                <a:rPr lang="en-US" sz="2800" i="1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8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̃"/>
                                      <m:ctrlPr>
                                        <a:rPr lang="en-US" sz="2800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Arial Unicode MS" pitchFamily="34" charset="-128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800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Arial Unicode MS" pitchFamily="34" charset="-128"/>
                                        </a:rPr>
                                        <m:t>𝑥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2800" i="1">
                                      <a:solidFill>
                                        <a:schemeClr val="bg2"/>
                                      </a:solidFill>
                                      <a:latin typeface="Cambria Math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  <m:sSup>
                            <m:sSupPr>
                              <m:ctrlPr>
                                <a:rPr lang="en-US" sz="28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8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800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Arial Unicode MS" pitchFamily="34" charset="-128"/>
                                          <a:cs typeface="Arial Unicode MS" pitchFamily="34" charset="-128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̃"/>
                                          <m:ctrlPr>
                                            <a:rPr lang="en-US" sz="2800" i="1">
                                              <a:solidFill>
                                                <a:schemeClr val="bg2"/>
                                              </a:solidFill>
                                              <a:latin typeface="Cambria Math" panose="02040503050406030204" pitchFamily="18" charset="0"/>
                                              <a:ea typeface="Arial Unicode MS" pitchFamily="34" charset="-128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sz="2800" b="0" i="1" smtClean="0">
                                              <a:solidFill>
                                                <a:schemeClr val="bg2"/>
                                              </a:solidFill>
                                              <a:latin typeface="Cambria Math" panose="02040503050406030204" pitchFamily="18" charset="0"/>
                                              <a:ea typeface="Arial Unicode MS" pitchFamily="34" charset="-128"/>
                                            </a:rPr>
                                            <m:t>𝑦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sz="2800" i="1">
                                          <a:solidFill>
                                            <a:schemeClr val="bg2"/>
                                          </a:solidFill>
                                          <a:latin typeface="Cambria Math"/>
                                          <a:ea typeface="Arial Unicode MS" pitchFamily="34" charset="-128"/>
                                          <a:cs typeface="Arial Unicode MS" pitchFamily="34" charset="-128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sz="2800" i="1">
                                      <a:solidFill>
                                        <a:schemeClr val="bg2"/>
                                      </a:solidFill>
                                      <a:latin typeface="Cambria Math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  <m:t>−</m:t>
                                  </m:r>
                                  <m:d>
                                    <m:dPr>
                                      <m:ctrlPr>
                                        <a:rPr lang="en-US" sz="2800" i="1" smtClean="0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Arial Unicode MS" pitchFamily="34" charset="-128"/>
                                          <a:cs typeface="Arial Unicode MS" pitchFamily="34" charset="-128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800" b="0" i="1" smtClean="0">
                                          <a:solidFill>
                                            <a:schemeClr val="bg2"/>
                                          </a:solidFill>
                                          <a:latin typeface="Cambria Math"/>
                                          <a:ea typeface="Arial Unicode MS" pitchFamily="34" charset="-128"/>
                                          <a:cs typeface="Arial Unicode MS" pitchFamily="34" charset="-128"/>
                                        </a:rPr>
                                        <m:t>𝑏</m:t>
                                      </m:r>
                                      <m:sSub>
                                        <m:sSubPr>
                                          <m:ctrlPr>
                                            <a:rPr lang="en-US" sz="2800" b="0" i="1" smtClean="0">
                                              <a:solidFill>
                                                <a:schemeClr val="bg2"/>
                                              </a:solidFill>
                                              <a:latin typeface="Cambria Math" panose="02040503050406030204" pitchFamily="18" charset="0"/>
                                              <a:ea typeface="Arial Unicode MS" pitchFamily="34" charset="-128"/>
                                              <a:cs typeface="Arial Unicode MS" pitchFamily="34" charset="-128"/>
                                            </a:rPr>
                                          </m:ctrlPr>
                                        </m:sSubPr>
                                        <m:e>
                                          <m:acc>
                                            <m:accPr>
                                              <m:chr m:val="̃"/>
                                              <m:ctrlPr>
                                                <a:rPr lang="en-US" sz="2800" i="1">
                                                  <a:solidFill>
                                                    <a:schemeClr val="bg2"/>
                                                  </a:solidFill>
                                                  <a:latin typeface="Cambria Math" panose="02040503050406030204" pitchFamily="18" charset="0"/>
                                                  <a:ea typeface="Arial Unicode MS" pitchFamily="34" charset="-128"/>
                                                </a:rPr>
                                              </m:ctrlPr>
                                            </m:accPr>
                                            <m:e>
                                              <m:r>
                                                <a:rPr lang="en-US" sz="2800" i="1">
                                                  <a:solidFill>
                                                    <a:schemeClr val="bg2"/>
                                                  </a:solidFill>
                                                  <a:latin typeface="Cambria Math" panose="02040503050406030204" pitchFamily="18" charset="0"/>
                                                  <a:ea typeface="Arial Unicode MS" pitchFamily="34" charset="-128"/>
                                                </a:rPr>
                                                <m:t>𝑥</m:t>
                                              </m:r>
                                            </m:e>
                                          </m:acc>
                                        </m:e>
                                        <m:sub>
                                          <m:r>
                                            <a:rPr lang="en-US" sz="2800" b="0" i="1" smtClean="0">
                                              <a:solidFill>
                                                <a:schemeClr val="bg2"/>
                                              </a:solidFill>
                                              <a:latin typeface="Cambria Math"/>
                                              <a:ea typeface="Arial Unicode MS" pitchFamily="34" charset="-128"/>
                                              <a:cs typeface="Arial Unicode MS" pitchFamily="34" charset="-128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r>
                                        <a:rPr lang="en-US" sz="2800" b="0" i="1" smtClean="0">
                                          <a:solidFill>
                                            <a:schemeClr val="bg2"/>
                                          </a:solidFill>
                                          <a:latin typeface="Cambria Math"/>
                                          <a:ea typeface="Arial Unicode MS" pitchFamily="34" charset="-128"/>
                                          <a:cs typeface="Arial Unicode MS" pitchFamily="34" charset="-128"/>
                                        </a:rPr>
                                        <m:t>+</m:t>
                                      </m:r>
                                      <m:r>
                                        <a:rPr lang="en-US" sz="2800" b="0" i="1" smtClean="0">
                                          <a:solidFill>
                                            <a:schemeClr val="bg2"/>
                                          </a:solidFill>
                                          <a:latin typeface="Cambria Math"/>
                                          <a:ea typeface="Arial Unicode MS" pitchFamily="34" charset="-128"/>
                                          <a:cs typeface="Arial Unicode MS" pitchFamily="34" charset="-128"/>
                                        </a:rPr>
                                        <m:t>𝑎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sz="2800" i="1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sz="28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711200" indent="-711200" algn="ctr" eaLnBrk="1" hangingPunct="1">
                  <a:buFontTx/>
                  <a:buNone/>
                </a:pPr>
                <a:endParaRPr lang="en-US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711200" indent="-711200" algn="ctr" eaLnBrk="1" hangingPunct="1">
                  <a:buFontTx/>
                  <a:buNone/>
                </a:pPr>
                <a:endParaRPr lang="en-US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</p:txBody>
          </p:sp>
        </mc:Choice>
        <mc:Fallback xmlns="">
          <p:sp>
            <p:nvSpPr>
              <p:cNvPr id="6150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152400" y="838200"/>
                <a:ext cx="8839200" cy="5867400"/>
              </a:xfrm>
              <a:blipFill>
                <a:blip r:embed="rId3"/>
                <a:stretch>
                  <a:fillRect l="-1724" t="-13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151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152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153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154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155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156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157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158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159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160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161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162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163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164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165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166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167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168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169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170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171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172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173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174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175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176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177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178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179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0DF5C0D-C4F4-2820-A14F-00F569EE554B}"/>
              </a:ext>
            </a:extLst>
          </p:cNvPr>
          <p:cNvGrpSpPr/>
          <p:nvPr/>
        </p:nvGrpSpPr>
        <p:grpSpPr>
          <a:xfrm>
            <a:off x="4394999" y="5029200"/>
            <a:ext cx="4063201" cy="674132"/>
            <a:chOff x="4394999" y="5029200"/>
            <a:chExt cx="4063201" cy="674132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4FC01EFF-4B5C-AD39-B9C7-9E81685D2089}"/>
                </a:ext>
              </a:extLst>
            </p:cNvPr>
            <p:cNvSpPr txBox="1"/>
            <p:nvPr/>
          </p:nvSpPr>
          <p:spPr>
            <a:xfrm>
              <a:off x="4394999" y="5334000"/>
              <a:ext cx="375840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Kernel Weighted Least Squares Fit</a:t>
              </a:r>
            </a:p>
          </p:txBody>
        </p: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C0EEF49E-CB2B-B7AC-B727-3119ED598148}"/>
                </a:ext>
              </a:extLst>
            </p:cNvPr>
            <p:cNvCxnSpPr/>
            <p:nvPr/>
          </p:nvCxnSpPr>
          <p:spPr>
            <a:xfrm>
              <a:off x="6019800" y="5029200"/>
              <a:ext cx="2438400" cy="0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A365418-8DFC-1BCF-3F46-BFB0E6BA8A60}"/>
              </a:ext>
            </a:extLst>
          </p:cNvPr>
          <p:cNvSpPr txBox="1"/>
          <p:nvPr/>
        </p:nvSpPr>
        <p:spPr>
          <a:xfrm>
            <a:off x="3018825" y="6183868"/>
            <a:ext cx="2924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Local Linear Value Added?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7430365-C865-F4D9-752C-A123C0C912A7}"/>
              </a:ext>
            </a:extLst>
          </p:cNvPr>
          <p:cNvGrpSpPr/>
          <p:nvPr/>
        </p:nvGrpSpPr>
        <p:grpSpPr>
          <a:xfrm>
            <a:off x="1905000" y="4800600"/>
            <a:ext cx="1676400" cy="1143000"/>
            <a:chOff x="1905000" y="4800600"/>
            <a:chExt cx="1676400" cy="1143000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8BFD0D7-5E58-191D-33AF-3CD53D909481}"/>
                </a:ext>
              </a:extLst>
            </p:cNvPr>
            <p:cNvSpPr txBox="1"/>
            <p:nvPr/>
          </p:nvSpPr>
          <p:spPr>
            <a:xfrm>
              <a:off x="1905000" y="5297269"/>
              <a:ext cx="132600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Only Keep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Intercept</a:t>
              </a:r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0EFEC545-F595-7389-CC87-050F07BC69DE}"/>
                </a:ext>
              </a:extLst>
            </p:cNvPr>
            <p:cNvCxnSpPr>
              <a:stCxn id="5" idx="0"/>
            </p:cNvCxnSpPr>
            <p:nvPr/>
          </p:nvCxnSpPr>
          <p:spPr>
            <a:xfrm flipV="1">
              <a:off x="2568002" y="4800600"/>
              <a:ext cx="1013398" cy="496669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12232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Scatterplot Smoothing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73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457200" y="838200"/>
                <a:ext cx="8305800" cy="5867400"/>
              </a:xfrm>
            </p:spPr>
            <p:txBody>
              <a:bodyPr/>
              <a:lstStyle/>
              <a:p>
                <a:pPr marL="711200" indent="-711200" eaLnBrk="1" hangingPunct="1"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Local Linear Fits (visually):</a:t>
                </a:r>
              </a:p>
              <a:p>
                <a:pPr marL="711200" indent="-711200" eaLnBrk="1" hangingPunct="1"/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“Intercept of Moving Fit Line”</a:t>
                </a:r>
              </a:p>
              <a:p>
                <a:pPr marL="711200" indent="-711200" eaLnBrk="1" hangingPunct="1"/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Window width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h</m:t>
                    </m:r>
                  </m:oMath>
                </a14:m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is critical (~ </a:t>
                </a:r>
                <a:r>
                  <a:rPr lang="en-US" dirty="0" err="1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k.d.e</a:t>
                </a: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.)</a:t>
                </a:r>
              </a:p>
            </p:txBody>
          </p:sp>
        </mc:Choice>
        <mc:Fallback xmlns="">
          <p:sp>
            <p:nvSpPr>
              <p:cNvPr id="7173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457200" y="838200"/>
                <a:ext cx="8305800" cy="5867400"/>
              </a:xfrm>
              <a:blipFill rotWithShape="1">
                <a:blip r:embed="rId5"/>
                <a:stretch>
                  <a:fillRect l="-2201" t="-13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174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75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76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77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78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79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80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81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82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83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84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85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86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87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88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89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90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91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92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93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94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95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96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97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98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99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200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201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202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3" name="NPRMovie2b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57400" y="2544764"/>
            <a:ext cx="4953000" cy="367974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F0321B2-CEBC-7986-FCE1-345CB8033202}"/>
                  </a:ext>
                </a:extLst>
              </p:cNvPr>
              <p:cNvSpPr txBox="1"/>
              <p:nvPr/>
            </p:nvSpPr>
            <p:spPr>
              <a:xfrm>
                <a:off x="3733800" y="5345668"/>
                <a:ext cx="327871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And for Not Equally Spaced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b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𝑖</m:t>
                        </m:r>
                      </m:sub>
                    </m:sSub>
                  </m:oMath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F0321B2-CEBC-7986-FCE1-345CB80332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3800" y="5345668"/>
                <a:ext cx="3278718" cy="369332"/>
              </a:xfrm>
              <a:prstGeom prst="rect">
                <a:avLst/>
              </a:prstGeom>
              <a:blipFill>
                <a:blip r:embed="rId7"/>
                <a:stretch>
                  <a:fillRect l="-1676" t="-9836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>
            <a:extLst>
              <a:ext uri="{FF2B5EF4-FFF2-40B4-BE49-F238E27FC236}">
                <a16:creationId xmlns:a16="http://schemas.microsoft.com/office/drawing/2014/main" id="{EA76BB57-207A-4637-5B06-7ECC436F4F7F}"/>
              </a:ext>
            </a:extLst>
          </p:cNvPr>
          <p:cNvGrpSpPr/>
          <p:nvPr/>
        </p:nvGrpSpPr>
        <p:grpSpPr>
          <a:xfrm>
            <a:off x="3429000" y="3886200"/>
            <a:ext cx="2209800" cy="1295400"/>
            <a:chOff x="3429000" y="3886200"/>
            <a:chExt cx="2209800" cy="1295400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871BB3C1-D036-081F-00A3-240DE1441AF3}"/>
                </a:ext>
              </a:extLst>
            </p:cNvPr>
            <p:cNvSpPr txBox="1"/>
            <p:nvPr/>
          </p:nvSpPr>
          <p:spPr>
            <a:xfrm>
              <a:off x="3512449" y="4495800"/>
              <a:ext cx="212635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Main Difference at Boundary</a:t>
              </a:r>
            </a:p>
          </p:txBody>
        </p: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44ED8CC6-B95A-6508-53EB-62D0395CEDA8}"/>
                </a:ext>
              </a:extLst>
            </p:cNvPr>
            <p:cNvCxnSpPr>
              <a:stCxn id="2" idx="0"/>
            </p:cNvCxnSpPr>
            <p:nvPr/>
          </p:nvCxnSpPr>
          <p:spPr>
            <a:xfrm flipV="1">
              <a:off x="4575625" y="3886200"/>
              <a:ext cx="834575" cy="60960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42A1EC27-016B-1FE0-02AD-56EC20B52EF4}"/>
                </a:ext>
              </a:extLst>
            </p:cNvPr>
            <p:cNvCxnSpPr>
              <a:cxnSpLocks/>
              <a:stCxn id="2" idx="2"/>
            </p:cNvCxnSpPr>
            <p:nvPr/>
          </p:nvCxnSpPr>
          <p:spPr>
            <a:xfrm flipH="1">
              <a:off x="3429000" y="4772799"/>
              <a:ext cx="1146625" cy="408801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99761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Scatterplot Smoothing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197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419100" y="810126"/>
                <a:ext cx="8305800" cy="5867400"/>
              </a:xfrm>
            </p:spPr>
            <p:txBody>
              <a:bodyPr/>
              <a:lstStyle/>
              <a:p>
                <a:pPr marL="711200" indent="-711200" eaLnBrk="1" hangingPunct="1"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Another variation:</a:t>
                </a:r>
              </a:p>
              <a:p>
                <a:pPr marL="711200" indent="-711200" eaLnBrk="1" hangingPunct="1"/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“Intercept of Moving </a:t>
                </a:r>
                <a:r>
                  <a:rPr lang="en-US" u="sng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Polynomial</a:t>
                </a: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Fit”</a:t>
                </a:r>
              </a:p>
              <a:p>
                <a:pPr marL="711200" indent="-711200" eaLnBrk="1" hangingPunct="1"/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Window width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h</m:t>
                    </m:r>
                  </m:oMath>
                </a14:m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is critical (~ </a:t>
                </a:r>
                <a:r>
                  <a:rPr lang="en-US" dirty="0" err="1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k.d.e</a:t>
                </a: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.)</a:t>
                </a:r>
              </a:p>
            </p:txBody>
          </p:sp>
        </mc:Choice>
        <mc:Fallback xmlns="">
          <p:sp>
            <p:nvSpPr>
              <p:cNvPr id="8197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419100" y="810126"/>
                <a:ext cx="8305800" cy="5867400"/>
              </a:xfrm>
              <a:blipFill>
                <a:blip r:embed="rId5"/>
                <a:stretch>
                  <a:fillRect l="-2276" t="-13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198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199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200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201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202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203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204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205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206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207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208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209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210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211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212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213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214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215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216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217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218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219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220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221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222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223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224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225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226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3" name="NPRMovie2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57400" y="2590800"/>
            <a:ext cx="4882600" cy="362743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823417E-6480-CEE6-A017-393A2031B891}"/>
              </a:ext>
            </a:extLst>
          </p:cNvPr>
          <p:cNvSpPr txBox="1"/>
          <p:nvPr/>
        </p:nvSpPr>
        <p:spPr>
          <a:xfrm>
            <a:off x="2514600" y="4343400"/>
            <a:ext cx="41088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Higher Degree Gives More Flexible Fit</a:t>
            </a:r>
          </a:p>
        </p:txBody>
      </p:sp>
    </p:spTree>
    <p:extLst>
      <p:ext uri="{BB962C8B-B14F-4D97-AF65-F5344CB8AC3E}">
        <p14:creationId xmlns:p14="http://schemas.microsoft.com/office/powerpoint/2010/main" val="2732250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60000"/>
                <a:lumOff val="40000"/>
              </a:schemeClr>
            </a:gs>
            <a:gs pos="50000">
              <a:schemeClr val="tx1"/>
            </a:gs>
            <a:gs pos="100000">
              <a:schemeClr val="tx2">
                <a:lumMod val="60000"/>
                <a:lumOff val="4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763000" cy="12954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bg2"/>
                </a:solidFill>
                <a:latin typeface="Arial" charset="0"/>
                <a:cs typeface="Arial" charset="0"/>
              </a:rPr>
              <a:t>Last Class: </a:t>
            </a:r>
            <a:r>
              <a:rPr lang="en-US" altLang="ko-KR" dirty="0" err="1">
                <a:solidFill>
                  <a:srgbClr val="0000FF"/>
                </a:solidFill>
                <a:latin typeface="Arial" charset="0"/>
                <a:ea typeface="Gulim" pitchFamily="34" charset="-127"/>
                <a:cs typeface="Arial" charset="0"/>
              </a:rPr>
              <a:t>SigClust</a:t>
            </a: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Null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1795" name="Rectangle 3"/>
              <p:cNvSpPr>
                <a:spLocks noGrp="1" noChangeArrowheads="1"/>
              </p:cNvSpPr>
              <p:nvPr>
                <p:ph type="body" sz="half" idx="1"/>
              </p:nvPr>
            </p:nvSpPr>
            <p:spPr>
              <a:xfrm>
                <a:off x="381000" y="1371600"/>
                <a:ext cx="8458200" cy="5334000"/>
              </a:xfrm>
            </p:spPr>
            <p:txBody>
              <a:bodyPr/>
              <a:lstStyle/>
              <a:p>
                <a:pPr eaLnBrk="1" hangingPunct="1">
                  <a:buFont typeface="Wingdings" pitchFamily="2" charset="2"/>
                  <a:buChar char="n"/>
                </a:pPr>
                <a:r>
                  <a:rPr lang="en-US" altLang="ko-KR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Challenge:  </a:t>
                </a:r>
                <a:r>
                  <a:rPr lang="en-US" altLang="ko-KR" i="1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Parameter Estimation</a:t>
                </a:r>
              </a:p>
              <a:p>
                <a:pPr marL="0" indent="0" eaLnBrk="1" hangingPunct="1">
                  <a:buNone/>
                </a:pPr>
                <a:endParaRPr lang="en-US" altLang="ko-KR" dirty="0">
                  <a:solidFill>
                    <a:schemeClr val="bg2"/>
                  </a:solidFill>
                  <a:latin typeface="Arial" charset="0"/>
                  <a:ea typeface="Gulim" pitchFamily="34" charset="-127"/>
                  <a:cs typeface="Arial" charset="0"/>
                </a:endParaRPr>
              </a:p>
              <a:p>
                <a:pPr marL="0" indent="0" eaLnBrk="1" hangingPunct="1">
                  <a:buNone/>
                </a:pPr>
                <a:r>
                  <a:rPr lang="en-US" altLang="ko-KR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Case 1:   </a:t>
                </a:r>
                <a14:m>
                  <m:oMath xmlns:m="http://schemas.openxmlformats.org/officeDocument/2006/math">
                    <m:r>
                      <a:rPr lang="en-US" altLang="ko-KR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Gulim" pitchFamily="34" charset="-127"/>
                        <a:cs typeface="Arial" charset="0"/>
                      </a:rPr>
                      <m:t>𝑛</m:t>
                    </m:r>
                    <m:r>
                      <a:rPr lang="en-US" altLang="ko-KR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charset="0"/>
                      </a:rPr>
                      <m:t>&gt;</m:t>
                    </m:r>
                    <m:r>
                      <a:rPr lang="en-US" altLang="ko-KR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Gulim" pitchFamily="34" charset="-127"/>
                        <a:cs typeface="Arial" charset="0"/>
                      </a:rPr>
                      <m:t>𝑑</m:t>
                    </m:r>
                  </m:oMath>
                </a14:m>
                <a:r>
                  <a:rPr lang="en-US" altLang="ko-KR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     (Conventional)</a:t>
                </a:r>
              </a:p>
              <a:p>
                <a:pPr marL="0" indent="0" algn="ctr" eaLnBrk="1" hangingPunct="1">
                  <a:buNone/>
                </a:pPr>
                <a:r>
                  <a:rPr lang="en-US" altLang="ko-KR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Consider 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ko-KR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Gulim" pitchFamily="34" charset="-127"/>
                            <a:cs typeface="Arial" charset="0"/>
                          </a:rPr>
                        </m:ctrlPr>
                      </m:accPr>
                      <m:e>
                        <m:r>
                          <a:rPr lang="ko-KR" altLang="en-US" b="1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Gulim" pitchFamily="34" charset="-127"/>
                            <a:cs typeface="Arial" charset="0"/>
                          </a:rPr>
                          <m:t>𝝁</m:t>
                        </m:r>
                      </m:e>
                    </m:acc>
                  </m:oMath>
                </a14:m>
                <a:r>
                  <a:rPr lang="en-US" altLang="ko-KR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  and 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ko-KR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Gulim" pitchFamily="34" charset="-127"/>
                            <a:cs typeface="Arial" charset="0"/>
                          </a:rPr>
                        </m:ctrlPr>
                      </m:accPr>
                      <m:e>
                        <m:r>
                          <a:rPr lang="el-GR" altLang="ko-KR" b="1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charset="0"/>
                          </a:rPr>
                          <m:t>𝜮</m:t>
                        </m:r>
                      </m:e>
                    </m:acc>
                  </m:oMath>
                </a14:m>
                <a:r>
                  <a:rPr lang="en-US" altLang="ko-KR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 </a:t>
                </a:r>
              </a:p>
              <a:p>
                <a:pPr marL="0" indent="0" eaLnBrk="1" hangingPunct="1">
                  <a:buNone/>
                </a:pPr>
                <a:endParaRPr lang="en-US" altLang="ko-KR" dirty="0">
                  <a:solidFill>
                    <a:schemeClr val="bg2"/>
                  </a:solidFill>
                  <a:latin typeface="Arial" charset="0"/>
                  <a:ea typeface="Gulim" pitchFamily="34" charset="-127"/>
                  <a:cs typeface="Arial" charset="0"/>
                </a:endParaRPr>
              </a:p>
              <a:p>
                <a:pPr marL="0" indent="0" eaLnBrk="1" hangingPunct="1">
                  <a:buNone/>
                </a:pPr>
                <a:r>
                  <a:rPr lang="en-US" altLang="ko-KR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Case 2:    Random Matrix or </a:t>
                </a:r>
                <a:r>
                  <a:rPr lang="en-US" altLang="ko-KR" dirty="0">
                    <a:solidFill>
                      <a:srgbClr val="00B050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HDLSS</a:t>
                </a:r>
              </a:p>
              <a:p>
                <a:pPr marL="0" indent="0" algn="ctr" eaLnBrk="1" hangingPunct="1">
                  <a:buNone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altLang="ko-KR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Gulim" pitchFamily="34" charset="-127"/>
                            <a:cs typeface="Arial" charset="0"/>
                          </a:rPr>
                        </m:ctrlPr>
                      </m:sSupPr>
                      <m:e>
                        <m:acc>
                          <m:accPr>
                            <m:chr m:val="̂"/>
                            <m:ctrlPr>
                              <a:rPr lang="en-US" altLang="ko-KR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Gulim" pitchFamily="34" charset="-127"/>
                                <a:cs typeface="Arial" charset="0"/>
                              </a:rPr>
                            </m:ctrlPr>
                          </m:accPr>
                          <m:e>
                            <m:r>
                              <a:rPr lang="el-GR" altLang="ko-KR" b="1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charset="0"/>
                              </a:rPr>
                              <m:t>𝜮</m:t>
                            </m:r>
                          </m:e>
                        </m:acc>
                      </m:e>
                      <m:sup>
                        <m:r>
                          <a:rPr lang="en-US" altLang="ko-KR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Gulim" pitchFamily="34" charset="-127"/>
                            <a:cs typeface="Arial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altLang="ko-KR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 is Very Slippery </a:t>
                </a:r>
              </a:p>
              <a:p>
                <a:pPr marL="0" indent="0" algn="ctr" eaLnBrk="1" hangingPunct="1">
                  <a:buNone/>
                </a:pPr>
                <a:r>
                  <a:rPr lang="en-US" altLang="ko-KR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Need Better Approach</a:t>
                </a:r>
              </a:p>
            </p:txBody>
          </p:sp>
        </mc:Choice>
        <mc:Fallback xmlns="">
          <p:sp>
            <p:nvSpPr>
              <p:cNvPr id="161795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"/>
              </p:nvPr>
            </p:nvSpPr>
            <p:spPr>
              <a:xfrm>
                <a:off x="381000" y="1371600"/>
                <a:ext cx="8458200" cy="5334000"/>
              </a:xfrm>
              <a:blipFill>
                <a:blip r:embed="rId3"/>
                <a:stretch>
                  <a:fillRect l="-1875" t="-14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/>
          <p:cNvSpPr txBox="1"/>
          <p:nvPr/>
        </p:nvSpPr>
        <p:spPr>
          <a:xfrm>
            <a:off x="6694160" y="2743200"/>
            <a:ext cx="2297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Can Always Do This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694160" y="3163669"/>
            <a:ext cx="2297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But Can Be Very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Conservative</a:t>
            </a:r>
          </a:p>
        </p:txBody>
      </p:sp>
    </p:spTree>
    <p:extLst>
      <p:ext uri="{BB962C8B-B14F-4D97-AF65-F5344CB8AC3E}">
        <p14:creationId xmlns:p14="http://schemas.microsoft.com/office/powerpoint/2010/main" val="334800476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Scatterplot Smoothing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305800" cy="5867400"/>
          </a:xfrm>
        </p:spPr>
        <p:txBody>
          <a:bodyPr/>
          <a:lstStyle/>
          <a:p>
            <a:pPr marL="711200" indent="-7112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Local Polynomial Smoothing</a:t>
            </a:r>
          </a:p>
          <a:p>
            <a:pPr marL="711200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What is best polynomial degree?</a:t>
            </a:r>
          </a:p>
          <a:p>
            <a:pPr marL="711200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Once again controversial…</a:t>
            </a:r>
          </a:p>
          <a:p>
            <a:pPr marL="711200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Advocates for all of  0, 1, 2, 3.</a:t>
            </a:r>
          </a:p>
          <a:p>
            <a:pPr marL="711200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Depends on personal weighting of factors involved</a:t>
            </a:r>
          </a:p>
          <a:p>
            <a:pPr marL="711200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Good reference:</a:t>
            </a:r>
          </a:p>
          <a:p>
            <a:pPr marL="400050" lvl="1" indent="0" algn="ctr" eaLnBrk="1" hangingPunct="1"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Fan &amp; </a:t>
            </a:r>
            <a:r>
              <a:rPr lang="en-US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Gijbels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(1995)</a:t>
            </a:r>
          </a:p>
          <a:p>
            <a:pPr marL="711200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Personal choice:  degree 1, local linear</a:t>
            </a:r>
          </a:p>
        </p:txBody>
      </p:sp>
      <p:sp>
        <p:nvSpPr>
          <p:cNvPr id="37892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7893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7894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7895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7896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7897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7898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7899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7900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7901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7902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7903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7904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7905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7906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7907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7908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7909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7910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7911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7912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7913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7914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7915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7916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7917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7918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7919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7920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2172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Scatterplot Smoothing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305800" cy="5867400"/>
          </a:xfrm>
        </p:spPr>
        <p:txBody>
          <a:bodyPr/>
          <a:lstStyle/>
          <a:p>
            <a:pPr marL="711200" indent="-711200" eaLnBrk="1" hangingPunct="1">
              <a:buFontTx/>
              <a:buNone/>
            </a:pPr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E.g. Bralower Fossils – local linear smooths</a:t>
            </a:r>
          </a:p>
          <a:p>
            <a:pPr marL="711200" indent="-711200" eaLnBrk="1" hangingPunct="1">
              <a:buFontTx/>
              <a:buNone/>
            </a:pPr>
            <a:endParaRPr lang="en-US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8916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8917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8918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8919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8920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8921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8922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8923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8924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8925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8926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8927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8928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8929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8930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8931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8932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8933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8934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8935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8936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8937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8938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8939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8940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8941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8942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8943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8944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3894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83" b="4274"/>
          <a:stretch>
            <a:fillRect/>
          </a:stretch>
        </p:blipFill>
        <p:spPr bwMode="auto">
          <a:xfrm>
            <a:off x="838200" y="1676400"/>
            <a:ext cx="7553325" cy="475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80E5DAD-34FF-5E82-654E-B12B98070C13}"/>
              </a:ext>
            </a:extLst>
          </p:cNvPr>
          <p:cNvSpPr txBox="1"/>
          <p:nvPr/>
        </p:nvSpPr>
        <p:spPr>
          <a:xfrm>
            <a:off x="6477000" y="1762780"/>
            <a:ext cx="1981200" cy="523220"/>
          </a:xfrm>
          <a:prstGeom prst="rect">
            <a:avLst/>
          </a:prstGeom>
          <a:noFill/>
          <a:ln w="25400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9900">
                    <a:lumMod val="75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Goldilocks Smoothing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9900">
                    <a:lumMod val="75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Parameter Selection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E8EEB4B-45F2-8D57-4C1D-512999E88E09}"/>
              </a:ext>
            </a:extLst>
          </p:cNvPr>
          <p:cNvGrpSpPr/>
          <p:nvPr/>
        </p:nvGrpSpPr>
        <p:grpSpPr>
          <a:xfrm>
            <a:off x="5257800" y="2819400"/>
            <a:ext cx="1354858" cy="1078707"/>
            <a:chOff x="5257800" y="2819400"/>
            <a:chExt cx="1354858" cy="1078707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B80A1886-5707-7917-1D7A-7A04EFB0C0D9}"/>
                </a:ext>
              </a:extLst>
            </p:cNvPr>
            <p:cNvSpPr txBox="1"/>
            <p:nvPr/>
          </p:nvSpPr>
          <p:spPr>
            <a:xfrm>
              <a:off x="5257800" y="2819400"/>
              <a:ext cx="135485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Oversmoothed,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Misses Important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Structure</a:t>
              </a: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30D3EFAD-417B-1974-90DC-DE13A23C2112}"/>
                </a:ext>
              </a:extLst>
            </p:cNvPr>
            <p:cNvCxnSpPr>
              <a:cxnSpLocks/>
              <a:stCxn id="2" idx="2"/>
            </p:cNvCxnSpPr>
            <p:nvPr/>
          </p:nvCxnSpPr>
          <p:spPr>
            <a:xfrm>
              <a:off x="5935229" y="3465731"/>
              <a:ext cx="668481" cy="432376"/>
            </a:xfrm>
            <a:prstGeom prst="straightConnector1">
              <a:avLst/>
            </a:prstGeom>
            <a:ln w="38100">
              <a:solidFill>
                <a:schemeClr val="bg2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8879903-0913-E6DC-6E09-27688CCF2186}"/>
              </a:ext>
            </a:extLst>
          </p:cNvPr>
          <p:cNvGrpSpPr/>
          <p:nvPr/>
        </p:nvGrpSpPr>
        <p:grpSpPr>
          <a:xfrm>
            <a:off x="1447800" y="4441825"/>
            <a:ext cx="4144543" cy="392529"/>
            <a:chOff x="1447800" y="4441825"/>
            <a:chExt cx="4144543" cy="392529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74EE500-739F-7DE4-221E-09F3554B6CD6}"/>
                </a:ext>
              </a:extLst>
            </p:cNvPr>
            <p:cNvSpPr txBox="1"/>
            <p:nvPr/>
          </p:nvSpPr>
          <p:spPr>
            <a:xfrm>
              <a:off x="1447800" y="4495800"/>
              <a:ext cx="353494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About Right? Seems Good Balance?</a:t>
              </a:r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51670895-582C-64EE-A919-0F221F13D4BE}"/>
                </a:ext>
              </a:extLst>
            </p:cNvPr>
            <p:cNvCxnSpPr>
              <a:cxnSpLocks/>
              <a:stCxn id="4" idx="3"/>
            </p:cNvCxnSpPr>
            <p:nvPr/>
          </p:nvCxnSpPr>
          <p:spPr>
            <a:xfrm flipV="1">
              <a:off x="4982743" y="4441825"/>
              <a:ext cx="609600" cy="223252"/>
            </a:xfrm>
            <a:prstGeom prst="straightConnector1">
              <a:avLst/>
            </a:prstGeom>
            <a:ln w="38100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17F37DA-8B6C-AAF5-3F90-53EA87327DFB}"/>
              </a:ext>
            </a:extLst>
          </p:cNvPr>
          <p:cNvGrpSpPr/>
          <p:nvPr/>
        </p:nvGrpSpPr>
        <p:grpSpPr>
          <a:xfrm>
            <a:off x="2895600" y="2466201"/>
            <a:ext cx="3623080" cy="276999"/>
            <a:chOff x="2895600" y="2466201"/>
            <a:chExt cx="3623080" cy="276999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EADAF67A-33E3-6185-BF60-95F9CB9429C4}"/>
                </a:ext>
              </a:extLst>
            </p:cNvPr>
            <p:cNvSpPr txBox="1"/>
            <p:nvPr/>
          </p:nvSpPr>
          <p:spPr>
            <a:xfrm>
              <a:off x="3464831" y="2466201"/>
              <a:ext cx="305384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Undersmoothed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, Feels Sampling Variation</a:t>
              </a: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EA3C480B-E2D7-9B92-AF58-570138238755}"/>
                </a:ext>
              </a:extLst>
            </p:cNvPr>
            <p:cNvCxnSpPr>
              <a:cxnSpLocks/>
              <a:stCxn id="3" idx="1"/>
            </p:cNvCxnSpPr>
            <p:nvPr/>
          </p:nvCxnSpPr>
          <p:spPr>
            <a:xfrm flipH="1">
              <a:off x="2895600" y="2604701"/>
              <a:ext cx="569231" cy="55270"/>
            </a:xfrm>
            <a:prstGeom prst="straightConnector1">
              <a:avLst/>
            </a:prstGeom>
            <a:ln w="38100">
              <a:solidFill>
                <a:schemeClr val="bg2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A649E61-6EB8-8AC2-0FDD-AF83F88D034A}"/>
              </a:ext>
            </a:extLst>
          </p:cNvPr>
          <p:cNvGrpSpPr/>
          <p:nvPr/>
        </p:nvGrpSpPr>
        <p:grpSpPr>
          <a:xfrm>
            <a:off x="2659776" y="3574148"/>
            <a:ext cx="1526636" cy="665251"/>
            <a:chOff x="2659776" y="3574148"/>
            <a:chExt cx="1526636" cy="665251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3BB4693-E156-C969-8E43-F3BE57B8FB18}"/>
                </a:ext>
              </a:extLst>
            </p:cNvPr>
            <p:cNvSpPr txBox="1"/>
            <p:nvPr/>
          </p:nvSpPr>
          <p:spPr>
            <a:xfrm>
              <a:off x="2659776" y="3962400"/>
              <a:ext cx="152663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Is This Valley Real?</a:t>
              </a:r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815EC2EF-3EE1-2D34-6D92-7DAB09B8E17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352800" y="3574148"/>
              <a:ext cx="70294" cy="384860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A9E287E-8494-21F6-0103-C1E3CE15DE8D}"/>
              </a:ext>
            </a:extLst>
          </p:cNvPr>
          <p:cNvGrpSpPr/>
          <p:nvPr/>
        </p:nvGrpSpPr>
        <p:grpSpPr>
          <a:xfrm>
            <a:off x="4202818" y="4746625"/>
            <a:ext cx="1694325" cy="772041"/>
            <a:chOff x="4202818" y="4746625"/>
            <a:chExt cx="1694325" cy="772041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83BCCB8-E536-3094-35C8-75D9303ECC2A}"/>
                </a:ext>
              </a:extLst>
            </p:cNvPr>
            <p:cNvSpPr txBox="1"/>
            <p:nvPr/>
          </p:nvSpPr>
          <p:spPr>
            <a:xfrm>
              <a:off x="4202818" y="5057001"/>
              <a:ext cx="120738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Nicely Follows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Deep Valley</a:t>
              </a:r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432AD566-54F4-DFEE-8734-46774DDF1EC0}"/>
                </a:ext>
              </a:extLst>
            </p:cNvPr>
            <p:cNvCxnSpPr>
              <a:cxnSpLocks/>
              <a:stCxn id="6" idx="3"/>
            </p:cNvCxnSpPr>
            <p:nvPr/>
          </p:nvCxnSpPr>
          <p:spPr>
            <a:xfrm flipV="1">
              <a:off x="5410200" y="4746625"/>
              <a:ext cx="486943" cy="541209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8850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Scatterplot Smoothing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305800" cy="5867400"/>
          </a:xfrm>
        </p:spPr>
        <p:txBody>
          <a:bodyPr/>
          <a:lstStyle/>
          <a:p>
            <a:pPr marL="711200" indent="-7112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Smooths of </a:t>
            </a:r>
            <a:r>
              <a:rPr lang="en-US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Bralower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Fossil Data:</a:t>
            </a:r>
          </a:p>
          <a:p>
            <a:pPr marL="711200" indent="-711200" eaLnBrk="1" hangingPunct="1"/>
            <a:r>
              <a:rPr lang="en-US" u="sng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Oversmoothed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misses structure</a:t>
            </a:r>
          </a:p>
          <a:p>
            <a:pPr marL="711200" indent="-711200" eaLnBrk="1" hangingPunct="1"/>
            <a:r>
              <a:rPr lang="en-US" u="sng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Undersmoothed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feels sampling noise?</a:t>
            </a:r>
          </a:p>
          <a:p>
            <a:pPr marL="711200" indent="-711200" eaLnBrk="1" hangingPunct="1"/>
            <a:r>
              <a:rPr lang="en-US" u="sng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About right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shows 2 valleys:</a:t>
            </a:r>
          </a:p>
          <a:p>
            <a:pPr marL="1111250" lvl="1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One seems clear</a:t>
            </a:r>
          </a:p>
          <a:p>
            <a:pPr marL="1111250" lvl="1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Is other one really there?</a:t>
            </a:r>
          </a:p>
          <a:p>
            <a:pPr marL="1111250" lvl="1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Same question as above…</a:t>
            </a:r>
          </a:p>
          <a:p>
            <a:pPr marL="711200" indent="-711200" eaLnBrk="1" hangingPunct="1">
              <a:buFontTx/>
              <a:buNone/>
            </a:pP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9940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9941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9942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9943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9944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9945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9946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9947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9948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9949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9950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9951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9952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9953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9954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9955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9956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9957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9958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9959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9960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9961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9962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9963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9964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9965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9966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9967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9968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945678" y="5029200"/>
            <a:ext cx="544572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Needs “Statistical Inference”,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i.e. Confirmatory Analysis</a:t>
            </a:r>
          </a:p>
        </p:txBody>
      </p:sp>
    </p:spTree>
    <p:extLst>
      <p:ext uri="{BB962C8B-B14F-4D97-AF65-F5344CB8AC3E}">
        <p14:creationId xmlns:p14="http://schemas.microsoft.com/office/powerpoint/2010/main" val="113479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Density Estimation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305800" cy="5867400"/>
          </a:xfrm>
        </p:spPr>
        <p:txBody>
          <a:bodyPr/>
          <a:lstStyle/>
          <a:p>
            <a:pPr marL="711200" indent="-7112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Choice of bandwidth (window width)?</a:t>
            </a:r>
          </a:p>
          <a:p>
            <a:pPr marL="711200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Very important to performance</a:t>
            </a:r>
          </a:p>
          <a:p>
            <a:pPr marL="711200" indent="-711200" eaLnBrk="1" hangingPunct="1"/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eaLnBrk="1" hangingPunct="1"/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eaLnBrk="1" hangingPunct="1"/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eaLnBrk="1" hangingPunct="1"/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eaLnBrk="1" hangingPunct="1"/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eaLnBrk="1" hangingPunct="1"/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Fundamental Issue:</a:t>
            </a:r>
          </a:p>
          <a:p>
            <a:pPr marL="711200" indent="-711200" algn="ctr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Which modes are “really there”?</a:t>
            </a:r>
          </a:p>
          <a:p>
            <a:pPr marL="711200" indent="-711200" eaLnBrk="1" hangingPunct="1">
              <a:buFontTx/>
              <a:buNone/>
            </a:pP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0724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0725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0726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0727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0728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0729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0730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0731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0732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0733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0734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0735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0736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0737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0738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0739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0740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0741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0742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0743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0744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0745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0746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0747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0748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0749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0750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0751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0752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34" name="StampsKDE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14600" y="2057400"/>
            <a:ext cx="41148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238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34"/>
                </p:tgtEl>
              </p:cMediaNode>
            </p:video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Density Estimation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305800" cy="5867400"/>
          </a:xfrm>
        </p:spPr>
        <p:txBody>
          <a:bodyPr/>
          <a:lstStyle/>
          <a:p>
            <a:pPr marL="711200" indent="-7112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Choice of bandwidth (window width)?</a:t>
            </a:r>
          </a:p>
          <a:p>
            <a:pPr marL="711200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Very important to performance</a:t>
            </a:r>
          </a:p>
          <a:p>
            <a:pPr marL="711200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Data Based Choice?</a:t>
            </a:r>
          </a:p>
          <a:p>
            <a:pPr marL="711200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Controversial Issue</a:t>
            </a:r>
          </a:p>
          <a:p>
            <a:pPr marL="711200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Many recommendations</a:t>
            </a:r>
          </a:p>
          <a:p>
            <a:pPr marL="711200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Suggested Reference:</a:t>
            </a:r>
          </a:p>
          <a:p>
            <a:pPr marL="711200" indent="-711200" algn="ctr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Jones, </a:t>
            </a:r>
            <a:r>
              <a:rPr lang="en-US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Marron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&amp; </a:t>
            </a:r>
            <a:r>
              <a:rPr lang="en-US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Sheather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(1996)</a:t>
            </a:r>
          </a:p>
          <a:p>
            <a:pPr marL="711200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Never a consensus…</a:t>
            </a:r>
          </a:p>
          <a:p>
            <a:pPr marL="711200" indent="-711200" eaLnBrk="1" hangingPunct="1">
              <a:buFontTx/>
              <a:buNone/>
            </a:pP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1988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1989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1990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1991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1992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1993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1994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1995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1996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1997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1998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1999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2000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2001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2002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2003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2004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2005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2006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2007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2008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2009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2010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2011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2012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2013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2014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2015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2016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4770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Density Estimation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305800" cy="5867400"/>
          </a:xfrm>
        </p:spPr>
        <p:txBody>
          <a:bodyPr/>
          <a:lstStyle/>
          <a:p>
            <a:pPr marL="711200" indent="-7112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Choice of bandwidth (window width)?</a:t>
            </a:r>
          </a:p>
          <a:p>
            <a:pPr marL="711200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Alternate Choice:</a:t>
            </a:r>
          </a:p>
          <a:p>
            <a:pPr marL="1111250" lvl="1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Consider all of them!</a:t>
            </a:r>
          </a:p>
          <a:p>
            <a:pPr marL="1111250" lvl="1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I.e. look at whole spectrum of smooths</a:t>
            </a:r>
          </a:p>
          <a:p>
            <a:pPr marL="1111250" lvl="1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Can see different structure</a:t>
            </a:r>
          </a:p>
          <a:p>
            <a:pPr marL="1111250" lvl="1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At different smoothing levels</a:t>
            </a:r>
          </a:p>
          <a:p>
            <a:pPr marL="1111250" lvl="1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Connection to </a:t>
            </a:r>
            <a:r>
              <a:rPr lang="en-US" u="sng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Scale Space</a:t>
            </a:r>
          </a:p>
          <a:p>
            <a:pPr marL="711200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E.g. Stamps data</a:t>
            </a:r>
          </a:p>
          <a:p>
            <a:pPr marL="1111250" lvl="1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How many modes?</a:t>
            </a:r>
          </a:p>
          <a:p>
            <a:pPr marL="1111250" lvl="1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All answers are there….</a:t>
            </a:r>
          </a:p>
          <a:p>
            <a:pPr marL="711200" indent="-711200" eaLnBrk="1" hangingPunct="1">
              <a:buFontTx/>
              <a:buNone/>
            </a:pP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3012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3013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3014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3015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3016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3017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3018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3019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3020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3021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3022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3023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3024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3025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3026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3027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3028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3029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3030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3031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3032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3033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3034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3035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3036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3037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3038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3039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3040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0459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Density Estimation</a:t>
            </a:r>
          </a:p>
        </p:txBody>
      </p:sp>
      <p:sp>
        <p:nvSpPr>
          <p:cNvPr id="44035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4036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4037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4038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4039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4040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4041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4042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4043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4044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4045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4046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4047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4048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4049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4050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4051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4052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4053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4054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4055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4056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4057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4058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4059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4060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4061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4062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4063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4406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066800"/>
            <a:ext cx="7488238" cy="528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A6FDEA9-FC67-9556-84A4-C2D2D930DA1B}"/>
                  </a:ext>
                </a:extLst>
              </p:cNvPr>
              <p:cNvSpPr txBox="1"/>
              <p:nvPr/>
            </p:nvSpPr>
            <p:spPr>
              <a:xfrm>
                <a:off x="907349" y="1143000"/>
                <a:ext cx="2140651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Rainbow Color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Scheme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𝑙𝑜𝑔</m:t>
                        </m:r>
                      </m:e>
                      <m:sub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10</m:t>
                        </m:r>
                      </m:sub>
                    </m:sSub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h</m:t>
                    </m:r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A6FDEA9-FC67-9556-84A4-C2D2D930DA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7349" y="1143000"/>
                <a:ext cx="2140651" cy="646331"/>
              </a:xfrm>
              <a:prstGeom prst="rect">
                <a:avLst/>
              </a:prstGeom>
              <a:blipFill>
                <a:blip r:embed="rId4"/>
                <a:stretch>
                  <a:fillRect l="-2279" t="-5660"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BDA55D97-468D-BD93-7A7E-7076D6419764}"/>
              </a:ext>
            </a:extLst>
          </p:cNvPr>
          <p:cNvSpPr txBox="1"/>
          <p:nvPr/>
        </p:nvSpPr>
        <p:spPr>
          <a:xfrm>
            <a:off x="1355273" y="2173069"/>
            <a:ext cx="9541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1 Mode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B7B776B-187E-3A54-3BBA-C093C2FD65DC}"/>
              </a:ext>
            </a:extLst>
          </p:cNvPr>
          <p:cNvSpPr txBox="1"/>
          <p:nvPr/>
        </p:nvSpPr>
        <p:spPr>
          <a:xfrm>
            <a:off x="1292675" y="2678668"/>
            <a:ext cx="10695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highlight>
                  <a:srgbClr val="808080"/>
                </a:highlight>
                <a:uLnTx/>
                <a:uFillTx/>
                <a:latin typeface="Arial" charset="0"/>
                <a:ea typeface="+mn-ea"/>
                <a:cs typeface="+mn-cs"/>
              </a:rPr>
              <a:t>2 Modes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9CE3D6D-2BA5-CF5B-4713-04CAA3FD33E0}"/>
              </a:ext>
            </a:extLst>
          </p:cNvPr>
          <p:cNvSpPr txBox="1"/>
          <p:nvPr/>
        </p:nvSpPr>
        <p:spPr>
          <a:xfrm>
            <a:off x="1295400" y="3200400"/>
            <a:ext cx="10695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C8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5 Modes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CD43798-FAF6-0165-10EA-AAA10EC60A06}"/>
              </a:ext>
            </a:extLst>
          </p:cNvPr>
          <p:cNvSpPr txBox="1"/>
          <p:nvPr/>
        </p:nvSpPr>
        <p:spPr>
          <a:xfrm>
            <a:off x="1295400" y="3669268"/>
            <a:ext cx="10695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FFFF">
                    <a:lumMod val="40000"/>
                    <a:lumOff val="60000"/>
                  </a:srgbClr>
                </a:solidFill>
                <a:effectLst/>
                <a:highlight>
                  <a:srgbClr val="808080"/>
                </a:highlight>
                <a:uLnTx/>
                <a:uFillTx/>
                <a:latin typeface="Arial" charset="0"/>
                <a:ea typeface="+mn-ea"/>
                <a:cs typeface="+mn-cs"/>
              </a:rPr>
              <a:t>7 Modes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71B7186-F52E-7F55-24D1-76556D26AAD1}"/>
              </a:ext>
            </a:extLst>
          </p:cNvPr>
          <p:cNvSpPr txBox="1"/>
          <p:nvPr/>
        </p:nvSpPr>
        <p:spPr>
          <a:xfrm>
            <a:off x="1327461" y="4191000"/>
            <a:ext cx="10054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D357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More …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482FB53-554C-D69E-FE9C-BDEF23968CBB}"/>
              </a:ext>
            </a:extLst>
          </p:cNvPr>
          <p:cNvGrpSpPr/>
          <p:nvPr/>
        </p:nvGrpSpPr>
        <p:grpSpPr>
          <a:xfrm>
            <a:off x="2895600" y="1676400"/>
            <a:ext cx="5046955" cy="1447800"/>
            <a:chOff x="2895600" y="1676400"/>
            <a:chExt cx="5046955" cy="144780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72D05BB6-B68C-9639-F454-E5D4192C4C49}"/>
                    </a:ext>
                  </a:extLst>
                </p:cNvPr>
                <p:cNvSpPr txBox="1"/>
                <p:nvPr/>
              </p:nvSpPr>
              <p:spPr>
                <a:xfrm>
                  <a:off x="5556324" y="2200870"/>
                  <a:ext cx="2386231" cy="92333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Use 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𝑙𝑜𝑔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10</m:t>
                          </m:r>
                        </m:sub>
                      </m:sSub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h</m:t>
                      </m:r>
                    </m:oMath>
                  </a14:m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 Scaling </a:t>
                  </a:r>
                </a:p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Since Bandwidth </a:t>
                  </a:r>
                </a:p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Works Multiplicatively</a:t>
                  </a:r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72D05BB6-B68C-9639-F454-E5D4192C4C4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56324" y="2200870"/>
                  <a:ext cx="2386231" cy="923330"/>
                </a:xfrm>
                <a:prstGeom prst="rect">
                  <a:avLst/>
                </a:prstGeom>
                <a:blipFill>
                  <a:blip r:embed="rId5"/>
                  <a:stretch>
                    <a:fillRect l="-2041" t="-3289" r="-2041" b="-921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FC1B3DBD-89BA-2B7B-DC85-5860AFC93CC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895600" y="1676400"/>
              <a:ext cx="2667000" cy="1002268"/>
            </a:xfrm>
            <a:prstGeom prst="straightConnector1">
              <a:avLst/>
            </a:prstGeom>
            <a:ln w="25400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65267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Statistical Smoothing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305800" cy="5867400"/>
          </a:xfrm>
        </p:spPr>
        <p:txBody>
          <a:bodyPr/>
          <a:lstStyle/>
          <a:p>
            <a:pPr marL="711200" indent="-7112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Fundamental Question</a:t>
            </a:r>
          </a:p>
          <a:p>
            <a:pPr marL="711200" indent="-7112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	For both of</a:t>
            </a:r>
          </a:p>
          <a:p>
            <a:pPr marL="711200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Density Estimation:   “Histograms”</a:t>
            </a:r>
          </a:p>
          <a:p>
            <a:pPr marL="711200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Regression:    “Scatterplot Smoothing”</a:t>
            </a:r>
          </a:p>
          <a:p>
            <a:pPr marL="711200" indent="-711200" eaLnBrk="1" hangingPunct="1">
              <a:buFontTx/>
              <a:buNone/>
            </a:pP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algn="ctr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Which bumps are “really there”?</a:t>
            </a:r>
          </a:p>
          <a:p>
            <a:pPr marL="711200" indent="-711200" algn="ctr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vs.  “artifacts of sampling noise”?</a:t>
            </a:r>
          </a:p>
        </p:txBody>
      </p:sp>
      <p:sp>
        <p:nvSpPr>
          <p:cNvPr id="45060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61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62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63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64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65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66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67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68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69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70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71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72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73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74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75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76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77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78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79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80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81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82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83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84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85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86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87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88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0855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</a:t>
            </a:r>
            <a:r>
              <a:rPr lang="en-US">
                <a:solidFill>
                  <a:srgbClr val="FF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Z</a:t>
            </a:r>
            <a:r>
              <a:rPr lang="en-US">
                <a:solidFill>
                  <a:schemeClr val="hlin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er</a:t>
            </a:r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Background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305800" cy="5867400"/>
          </a:xfrm>
        </p:spPr>
        <p:txBody>
          <a:bodyPr/>
          <a:lstStyle/>
          <a:p>
            <a:pPr marL="711200" indent="-711200" eaLnBrk="1" hangingPunct="1">
              <a:buFontTx/>
              <a:buNone/>
            </a:pPr>
            <a:r>
              <a:rPr lang="en-US" i="1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Scale Space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dirty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–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Idea from Computer Vision </a:t>
            </a:r>
          </a:p>
          <a:p>
            <a:pPr marL="711200" indent="-711200" eaLnBrk="1" hangingPunct="1">
              <a:buFontTx/>
              <a:buNone/>
            </a:pP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eaLnBrk="1" hangingPunct="1">
              <a:buFontTx/>
              <a:buNone/>
            </a:pP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Goal:   Teach Computers to “See”</a:t>
            </a:r>
          </a:p>
          <a:p>
            <a:pPr marL="711200" indent="-711200" eaLnBrk="1" hangingPunct="1">
              <a:buFontTx/>
              <a:buNone/>
            </a:pP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Modern Research:   </a:t>
            </a:r>
          </a:p>
          <a:p>
            <a:pPr marL="711200" indent="-711200" algn="ctr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Extract “Information” from Images</a:t>
            </a:r>
          </a:p>
          <a:p>
            <a:pPr marL="711200" indent="-711200" eaLnBrk="1" hangingPunct="1">
              <a:buFontTx/>
              <a:buNone/>
            </a:pP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eaLnBrk="1" hangingPunct="1">
              <a:buFontTx/>
              <a:buNone/>
            </a:pP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7348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49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50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51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52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53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54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55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56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57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58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59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60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61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62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63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64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65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66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67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68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69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70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71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72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73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74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75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76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77" name="Rectangle 33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569377" y="1600200"/>
            <a:ext cx="4231223" cy="4559587"/>
            <a:chOff x="569377" y="1600200"/>
            <a:chExt cx="4231223" cy="4559587"/>
          </a:xfrm>
        </p:grpSpPr>
        <p:cxnSp>
          <p:nvCxnSpPr>
            <p:cNvPr id="3" name="Straight Arrow Connector 2"/>
            <p:cNvCxnSpPr>
              <a:stCxn id="2" idx="0"/>
            </p:cNvCxnSpPr>
            <p:nvPr/>
          </p:nvCxnSpPr>
          <p:spPr>
            <a:xfrm flipH="1" flipV="1">
              <a:off x="2133600" y="1600200"/>
              <a:ext cx="551389" cy="3974812"/>
            </a:xfrm>
            <a:prstGeom prst="straightConnector1">
              <a:avLst/>
            </a:prstGeom>
            <a:ln w="25400">
              <a:solidFill>
                <a:srgbClr val="0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" name="TextBox 1"/>
            <p:cNvSpPr txBox="1"/>
            <p:nvPr/>
          </p:nvSpPr>
          <p:spPr>
            <a:xfrm>
              <a:off x="569377" y="5575012"/>
              <a:ext cx="423122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Early Theoretical work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9448C42B-D489-BB66-B507-0E7198985ABA}"/>
              </a:ext>
            </a:extLst>
          </p:cNvPr>
          <p:cNvSpPr txBox="1"/>
          <p:nvPr/>
        </p:nvSpPr>
        <p:spPr>
          <a:xfrm>
            <a:off x="6553200" y="1752600"/>
            <a:ext cx="22184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7030A0"/>
                </a:solidFill>
              </a:rPr>
              <a:t>Text: Sec. 15.2</a:t>
            </a:r>
          </a:p>
        </p:txBody>
      </p:sp>
    </p:spTree>
    <p:extLst>
      <p:ext uri="{BB962C8B-B14F-4D97-AF65-F5344CB8AC3E}">
        <p14:creationId xmlns:p14="http://schemas.microsoft.com/office/powerpoint/2010/main" val="808448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</a:t>
            </a:r>
            <a:r>
              <a:rPr lang="en-US">
                <a:solidFill>
                  <a:srgbClr val="FF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Z</a:t>
            </a:r>
            <a:r>
              <a:rPr lang="en-US">
                <a:solidFill>
                  <a:schemeClr val="hlin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er</a:t>
            </a:r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Background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305800" cy="5867400"/>
          </a:xfrm>
        </p:spPr>
        <p:txBody>
          <a:bodyPr/>
          <a:lstStyle/>
          <a:p>
            <a:pPr marL="711200" indent="-711200" eaLnBrk="1" hangingPunct="1">
              <a:buFontTx/>
              <a:buNone/>
            </a:pPr>
            <a:r>
              <a:rPr lang="en-US" i="1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Scale Space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dirty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–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Idea from Computer Vision </a:t>
            </a:r>
          </a:p>
          <a:p>
            <a:pPr marL="711200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Conceptual basis: </a:t>
            </a:r>
          </a:p>
          <a:p>
            <a:pPr marL="711200" indent="-711200" algn="ctr" eaLnBrk="1" hangingPunct="1">
              <a:buFontTx/>
              <a:buNone/>
            </a:pPr>
            <a:r>
              <a:rPr lang="en-US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Oversmoothing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= </a:t>
            </a:r>
            <a:r>
              <a:rPr lang="en-US" dirty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“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view from afar</a:t>
            </a:r>
            <a:r>
              <a:rPr lang="en-US" dirty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”</a:t>
            </a: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algn="ctr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(macroscopic)</a:t>
            </a:r>
          </a:p>
          <a:p>
            <a:pPr marL="711200" indent="-711200" algn="ctr" eaLnBrk="1" hangingPunct="1">
              <a:buFontTx/>
              <a:buNone/>
            </a:pPr>
            <a:r>
              <a:rPr lang="en-US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Undersmoothing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= </a:t>
            </a:r>
            <a:r>
              <a:rPr lang="en-US" dirty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“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zoomed in view</a:t>
            </a:r>
            <a:r>
              <a:rPr lang="en-US" dirty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”</a:t>
            </a: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algn="ctr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(microscopic) </a:t>
            </a:r>
          </a:p>
          <a:p>
            <a:pPr marL="711200" indent="-7112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Main idea: all </a:t>
            </a:r>
            <a:r>
              <a:rPr lang="en-US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smooths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contain useful information, so study </a:t>
            </a:r>
            <a:r>
              <a:rPr lang="en-US" dirty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“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full spectrum</a:t>
            </a:r>
            <a:r>
              <a:rPr lang="en-US" dirty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”</a:t>
            </a: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algn="ctr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</a:t>
            </a:r>
            <a:r>
              <a:rPr lang="en-US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. e. all smoothing levels)</a:t>
            </a:r>
          </a:p>
          <a:p>
            <a:pPr marL="711200" indent="-7112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Recommended reference: </a:t>
            </a:r>
            <a:r>
              <a:rPr lang="en-US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Lindeberg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(1994) </a:t>
            </a:r>
          </a:p>
        </p:txBody>
      </p:sp>
      <p:sp>
        <p:nvSpPr>
          <p:cNvPr id="57348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49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50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51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52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53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54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55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56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57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58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59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60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61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62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63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64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65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66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67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68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69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70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71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72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73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74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75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76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77" name="Rectangle 33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4615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60000"/>
                <a:lumOff val="40000"/>
              </a:schemeClr>
            </a:gs>
            <a:gs pos="50000">
              <a:schemeClr val="tx1"/>
            </a:gs>
            <a:gs pos="100000">
              <a:schemeClr val="tx2">
                <a:lumMod val="60000"/>
                <a:lumOff val="4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686800" cy="12954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bg2"/>
                </a:solidFill>
                <a:latin typeface="Arial" charset="0"/>
                <a:cs typeface="Arial" charset="0"/>
              </a:rPr>
              <a:t>Last Class: </a:t>
            </a:r>
            <a:r>
              <a:rPr lang="en-US" altLang="ko-KR" dirty="0" err="1">
                <a:solidFill>
                  <a:srgbClr val="0000FF"/>
                </a:solidFill>
                <a:latin typeface="Arial" charset="0"/>
                <a:ea typeface="Gulim" pitchFamily="34" charset="-127"/>
                <a:cs typeface="Arial" charset="0"/>
              </a:rPr>
              <a:t>SigClust</a:t>
            </a: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Null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2819" name="Rectangle 3"/>
              <p:cNvSpPr>
                <a:spLocks noGrp="1" noChangeArrowheads="1"/>
              </p:cNvSpPr>
              <p:nvPr>
                <p:ph type="body" sz="half" idx="1"/>
              </p:nvPr>
            </p:nvSpPr>
            <p:spPr>
              <a:xfrm>
                <a:off x="381000" y="1600200"/>
                <a:ext cx="8458200" cy="5105400"/>
              </a:xfrm>
            </p:spPr>
            <p:txBody>
              <a:bodyPr/>
              <a:lstStyle/>
              <a:p>
                <a:pPr eaLnBrk="1" hangingPunct="1">
                  <a:buFont typeface="Wingdings" pitchFamily="2" charset="2"/>
                  <a:buNone/>
                </a:pPr>
                <a:r>
                  <a:rPr lang="en-US" altLang="ko-KR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Estimated Mean, </a:t>
                </a:r>
                <a14:m>
                  <m:oMath xmlns:m="http://schemas.openxmlformats.org/officeDocument/2006/math">
                    <m:r>
                      <a:rPr lang="ko-KR" altLang="en-US" i="1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Gulim" pitchFamily="34" charset="-127"/>
                        <a:cs typeface="Arial" charset="0"/>
                      </a:rPr>
                      <m:t>𝜇</m:t>
                    </m:r>
                  </m:oMath>
                </a14:m>
                <a:r>
                  <a:rPr lang="en-US" altLang="ko-KR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  (of Gaussian </a:t>
                </a:r>
                <a:r>
                  <a:rPr lang="en-US" altLang="ko-KR" dirty="0" err="1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dist’n</a:t>
                </a:r>
                <a:r>
                  <a:rPr lang="en-US" altLang="ko-KR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)?</a:t>
                </a:r>
              </a:p>
              <a:p>
                <a:pPr eaLnBrk="1" hangingPunct="1">
                  <a:buFont typeface="Wingdings" pitchFamily="2" charset="2"/>
                  <a:buChar char="n"/>
                </a:pPr>
                <a:r>
                  <a:rPr lang="en-US" altLang="ko-KR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1</a:t>
                </a:r>
                <a:r>
                  <a:rPr lang="en-US" altLang="ko-KR" baseline="30000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st</a:t>
                </a:r>
                <a:r>
                  <a:rPr lang="en-US" altLang="ko-KR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 Key Idea:   Can ignore this</a:t>
                </a:r>
              </a:p>
              <a:p>
                <a:pPr eaLnBrk="1" hangingPunct="1">
                  <a:buFont typeface="Wingdings" pitchFamily="2" charset="2"/>
                  <a:buChar char="n"/>
                </a:pPr>
                <a:r>
                  <a:rPr lang="en-US" altLang="ko-KR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By appealing to </a:t>
                </a:r>
                <a:r>
                  <a:rPr lang="en-US" altLang="ko-KR" i="1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shift invariance</a:t>
                </a:r>
                <a:r>
                  <a:rPr lang="en-US" altLang="ko-KR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 of CI</a:t>
                </a:r>
              </a:p>
              <a:p>
                <a:pPr lvl="1" eaLnBrk="1" hangingPunct="1">
                  <a:buFont typeface="Wingdings" pitchFamily="2" charset="2"/>
                  <a:buChar char="n"/>
                </a:pPr>
                <a:r>
                  <a:rPr lang="en-US" altLang="ko-KR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When Data are (rigidly) shifted</a:t>
                </a:r>
              </a:p>
              <a:p>
                <a:pPr lvl="1" eaLnBrk="1" hangingPunct="1">
                  <a:buFont typeface="Wingdings" pitchFamily="2" charset="2"/>
                  <a:buChar char="n"/>
                </a:pPr>
                <a:r>
                  <a:rPr lang="en-US" altLang="ko-KR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CI remains the same</a:t>
                </a:r>
              </a:p>
              <a:p>
                <a:pPr eaLnBrk="1" hangingPunct="1">
                  <a:buFont typeface="Wingdings" pitchFamily="2" charset="2"/>
                  <a:buChar char="n"/>
                </a:pPr>
                <a:r>
                  <a:rPr lang="en-US" altLang="ko-KR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So enough to simulate with mean 0</a:t>
                </a:r>
              </a:p>
              <a:p>
                <a:pPr eaLnBrk="1" hangingPunct="1">
                  <a:buFont typeface="Wingdings" pitchFamily="2" charset="2"/>
                  <a:buChar char="n"/>
                </a:pPr>
                <a:r>
                  <a:rPr lang="en-US" altLang="ko-KR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Other uses of invariance ideas?</a:t>
                </a:r>
              </a:p>
            </p:txBody>
          </p:sp>
        </mc:Choice>
        <mc:Fallback xmlns="">
          <p:sp>
            <p:nvSpPr>
              <p:cNvPr id="162819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"/>
              </p:nvPr>
            </p:nvSpPr>
            <p:spPr>
              <a:xfrm>
                <a:off x="381000" y="1600200"/>
                <a:ext cx="8458200" cy="5105400"/>
              </a:xfrm>
              <a:blipFill rotWithShape="0">
                <a:blip r:embed="rId3"/>
                <a:stretch>
                  <a:fillRect l="-1875" t="-15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0599086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</a:t>
            </a:r>
            <a:r>
              <a:rPr lang="en-US">
                <a:solidFill>
                  <a:srgbClr val="FF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Z</a:t>
            </a:r>
            <a:r>
              <a:rPr lang="en-US">
                <a:solidFill>
                  <a:schemeClr val="hlin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er</a:t>
            </a:r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Background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305800" cy="5867400"/>
          </a:xfrm>
        </p:spPr>
        <p:txBody>
          <a:bodyPr/>
          <a:lstStyle/>
          <a:p>
            <a:pPr marL="711200" indent="-7112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Fun Scale Space Views</a:t>
            </a:r>
          </a:p>
          <a:p>
            <a:pPr marL="711200" indent="-711200" algn="ctr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(of Family Incomes Data)</a:t>
            </a:r>
          </a:p>
          <a:p>
            <a:pPr marL="711200" indent="-711200" eaLnBrk="1" hangingPunct="1">
              <a:buFontTx/>
              <a:buNone/>
            </a:pP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8372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73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74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75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76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77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78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79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80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81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82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83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84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85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86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87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88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89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90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91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92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93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94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95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96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97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98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99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400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401" name="Rectangle 33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2" name="IncomesKDEspect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0" y="1981200"/>
            <a:ext cx="6280484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804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dirty="0" err="1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</a:t>
            </a:r>
            <a:r>
              <a:rPr lang="en-US" dirty="0" err="1">
                <a:solidFill>
                  <a:srgbClr val="FF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Z</a:t>
            </a:r>
            <a:r>
              <a:rPr lang="en-US" dirty="0" err="1">
                <a:solidFill>
                  <a:schemeClr val="hlin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er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Background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990600"/>
            <a:ext cx="8153400" cy="4191000"/>
          </a:xfrm>
        </p:spPr>
        <p:txBody>
          <a:bodyPr/>
          <a:lstStyle/>
          <a:p>
            <a:pPr marL="711200" indent="-711200" eaLnBrk="1" hangingPunct="1">
              <a:lnSpc>
                <a:spcPct val="90000"/>
              </a:lnSpc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Fun Scale Space Views (Incomes Data)</a:t>
            </a:r>
          </a:p>
          <a:p>
            <a:pPr marL="711200" indent="-711200" algn="ctr" eaLnBrk="1" hangingPunct="1">
              <a:lnSpc>
                <a:spcPct val="90000"/>
              </a:lnSpc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Spectrum Overlay</a:t>
            </a:r>
          </a:p>
        </p:txBody>
      </p:sp>
      <p:sp>
        <p:nvSpPr>
          <p:cNvPr id="59396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9397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9398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9399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9400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9401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9402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9403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9404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9405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9406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9407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9408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9409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9410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9411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9412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9413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9414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9415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9416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9417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9418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9419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9420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9421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9422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9423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9424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9425" name="Rectangle 33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59426" name="Picture 3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98" t="6316" r="8922"/>
          <a:stretch>
            <a:fillRect/>
          </a:stretch>
        </p:blipFill>
        <p:spPr>
          <a:xfrm>
            <a:off x="1371600" y="2057400"/>
            <a:ext cx="5995988" cy="4992688"/>
          </a:xfrm>
          <a:noFill/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84E71D9-6020-B26B-2A44-70E37BB9F4A1}"/>
                  </a:ext>
                </a:extLst>
              </p:cNvPr>
              <p:cNvSpPr txBox="1"/>
              <p:nvPr/>
            </p:nvSpPr>
            <p:spPr>
              <a:xfrm>
                <a:off x="5457057" y="2297668"/>
                <a:ext cx="300114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∃</m:t>
                    </m:r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 Many Parametric Models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84E71D9-6020-B26B-2A44-70E37BB9F4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57057" y="2297668"/>
                <a:ext cx="3001143" cy="369332"/>
              </a:xfrm>
              <a:prstGeom prst="rect">
                <a:avLst/>
              </a:prstGeom>
              <a:blipFill>
                <a:blip r:embed="rId4"/>
                <a:stretch>
                  <a:fillRect t="-9836" r="-811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A38DACAD-3E4D-807F-7A20-E547961120FD}"/>
              </a:ext>
            </a:extLst>
          </p:cNvPr>
          <p:cNvSpPr txBox="1"/>
          <p:nvPr/>
        </p:nvSpPr>
        <p:spPr>
          <a:xfrm>
            <a:off x="6164947" y="2831068"/>
            <a:ext cx="1531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All </a:t>
            </a: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Unimodal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B73E923-4243-4A55-C306-F96E425F1C44}"/>
              </a:ext>
            </a:extLst>
          </p:cNvPr>
          <p:cNvSpPr txBox="1"/>
          <p:nvPr/>
        </p:nvSpPr>
        <p:spPr>
          <a:xfrm>
            <a:off x="5257800" y="4050268"/>
            <a:ext cx="34547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Bimodality is a Major Discovery</a:t>
            </a:r>
            <a:endParaRPr kumimoji="0" lang="en-US" sz="1800" b="0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B83DE15-916F-651F-CAD4-B3EEC6F85CF8}"/>
              </a:ext>
            </a:extLst>
          </p:cNvPr>
          <p:cNvSpPr txBox="1"/>
          <p:nvPr/>
        </p:nvSpPr>
        <p:spPr>
          <a:xfrm>
            <a:off x="5604649" y="4715470"/>
            <a:ext cx="300595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PhD Dissertation, U. Bonn: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Confirmed Bimodality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By Stratification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526EB3E-A270-ABC3-B332-AF9036394F69}"/>
              </a:ext>
            </a:extLst>
          </p:cNvPr>
          <p:cNvSpPr txBox="1"/>
          <p:nvPr/>
        </p:nvSpPr>
        <p:spPr>
          <a:xfrm>
            <a:off x="5029200" y="3440668"/>
            <a:ext cx="3942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Bimodality is Persistent, So Real???</a:t>
            </a:r>
            <a:endParaRPr kumimoji="0" lang="en-US" sz="1800" b="0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5924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</a:t>
            </a:r>
            <a:r>
              <a:rPr lang="en-US">
                <a:solidFill>
                  <a:srgbClr val="FF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Z</a:t>
            </a:r>
            <a:r>
              <a:rPr lang="en-US">
                <a:solidFill>
                  <a:schemeClr val="hlin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er</a:t>
            </a:r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Background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990600"/>
            <a:ext cx="8153400" cy="4191000"/>
          </a:xfrm>
        </p:spPr>
        <p:txBody>
          <a:bodyPr/>
          <a:lstStyle/>
          <a:p>
            <a:pPr marL="711200" indent="-711200" eaLnBrk="1" hangingPunct="1">
              <a:lnSpc>
                <a:spcPct val="90000"/>
              </a:lnSpc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Fun Scale Space Views (Incomes Data)</a:t>
            </a:r>
          </a:p>
          <a:p>
            <a:pPr marL="711200" indent="-711200" algn="ctr" eaLnBrk="1" hangingPunct="1">
              <a:lnSpc>
                <a:spcPct val="90000"/>
              </a:lnSpc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Surface View</a:t>
            </a:r>
          </a:p>
        </p:txBody>
      </p:sp>
      <p:sp>
        <p:nvSpPr>
          <p:cNvPr id="60420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0421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0422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0423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0424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0425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0426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0427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0428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0429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0430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0431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0432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0433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0434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0435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0436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0437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0438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0439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0440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0441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0442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0443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0444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0445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0446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0447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0448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0449" name="Rectangle 33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60450" name="Picture 3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98" t="6316" r="8922"/>
          <a:stretch>
            <a:fillRect/>
          </a:stretch>
        </p:blipFill>
        <p:spPr>
          <a:xfrm>
            <a:off x="1371600" y="2057400"/>
            <a:ext cx="5995988" cy="4992688"/>
          </a:xfrm>
          <a:noFill/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B3BB884B-C32D-3B0E-A067-0F2F4E03322A}"/>
                  </a:ext>
                </a:extLst>
              </p:cNvPr>
              <p:cNvSpPr txBox="1"/>
              <p:nvPr/>
            </p:nvSpPr>
            <p:spPr>
              <a:xfrm>
                <a:off x="4648200" y="2438400"/>
                <a:ext cx="2238113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𝑙𝑜𝑔</m:t>
                        </m:r>
                      </m:e>
                      <m:sub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10</m:t>
                        </m:r>
                      </m:sub>
                    </m:sSub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h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 Scaling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Important Here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B3BB884B-C32D-3B0E-A067-0F2F4E0332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8200" y="2438400"/>
                <a:ext cx="2238113" cy="830997"/>
              </a:xfrm>
              <a:prstGeom prst="rect">
                <a:avLst/>
              </a:prstGeom>
              <a:blipFill>
                <a:blip r:embed="rId4"/>
                <a:stretch>
                  <a:fillRect l="-4087" t="-5147" r="-3542" b="-169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82876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</a:t>
            </a:r>
            <a:r>
              <a:rPr lang="en-US">
                <a:solidFill>
                  <a:srgbClr val="FF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Z</a:t>
            </a:r>
            <a:r>
              <a:rPr lang="en-US">
                <a:solidFill>
                  <a:schemeClr val="hlin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er</a:t>
            </a:r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Background</a:t>
            </a:r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305800" cy="5867400"/>
          </a:xfrm>
        </p:spPr>
        <p:txBody>
          <a:bodyPr/>
          <a:lstStyle/>
          <a:p>
            <a:pPr marL="711200" indent="-7112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Fun Scale Space Views</a:t>
            </a:r>
          </a:p>
          <a:p>
            <a:pPr marL="711200" indent="-711200" algn="ctr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(of Family Incomes Data)</a:t>
            </a:r>
          </a:p>
          <a:p>
            <a:pPr marL="711200" indent="-711200" eaLnBrk="1" hangingPunct="1">
              <a:buFontTx/>
              <a:buNone/>
            </a:pP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eaLnBrk="1" hangingPunct="1">
              <a:lnSpc>
                <a:spcPct val="90000"/>
              </a:lnSpc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Note: </a:t>
            </a:r>
          </a:p>
          <a:p>
            <a:pPr marL="711200" indent="-711200" eaLnBrk="1" hangingPunct="1">
              <a:lnSpc>
                <a:spcPct val="90000"/>
              </a:lnSpc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The scale space viewpoint makes </a:t>
            </a:r>
          </a:p>
          <a:p>
            <a:pPr marL="711200" indent="-711200" algn="ctr" eaLnBrk="1" hangingPunct="1">
              <a:lnSpc>
                <a:spcPct val="90000"/>
              </a:lnSpc>
              <a:buFontTx/>
              <a:buNone/>
            </a:pPr>
            <a:r>
              <a:rPr lang="en-US" i="1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Data </a:t>
            </a:r>
            <a:r>
              <a:rPr lang="en-US" i="1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Dased</a:t>
            </a:r>
            <a:r>
              <a:rPr lang="en-US" i="1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Bandwidth Selection</a:t>
            </a:r>
          </a:p>
          <a:p>
            <a:pPr marL="711200" indent="-711200" eaLnBrk="1" hangingPunct="1">
              <a:lnSpc>
                <a:spcPct val="90000"/>
              </a:lnSpc>
              <a:buFontTx/>
              <a:buNone/>
            </a:pPr>
            <a:r>
              <a:rPr lang="en-US" dirty="0">
                <a:solidFill>
                  <a:schemeClr val="hlin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Much less important</a:t>
            </a:r>
          </a:p>
          <a:p>
            <a:pPr marL="711200" indent="-711200" algn="ctr" eaLnBrk="1" hangingPunct="1">
              <a:lnSpc>
                <a:spcPct val="90000"/>
              </a:lnSpc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(than I once thought</a:t>
            </a:r>
            <a:r>
              <a:rPr lang="en-US" dirty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…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.) </a:t>
            </a:r>
          </a:p>
        </p:txBody>
      </p:sp>
      <p:sp>
        <p:nvSpPr>
          <p:cNvPr id="61444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1445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1446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1447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1448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1449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1450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1451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1452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1453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1454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1455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1456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1457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1458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1459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1460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1461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1462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1463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1464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1465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1466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1467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1468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1469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1470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1471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1472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1473" name="Rectangle 33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5849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</a:t>
            </a:r>
            <a:r>
              <a:rPr lang="en-US">
                <a:solidFill>
                  <a:srgbClr val="FF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Z</a:t>
            </a:r>
            <a:r>
              <a:rPr lang="en-US">
                <a:solidFill>
                  <a:schemeClr val="hlin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er</a:t>
            </a:r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Background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305800" cy="5867400"/>
          </a:xfrm>
        </p:spPr>
        <p:txBody>
          <a:bodyPr/>
          <a:lstStyle/>
          <a:p>
            <a:pPr marL="711200" indent="-711200" eaLnBrk="1" hangingPunct="1">
              <a:lnSpc>
                <a:spcPct val="90000"/>
              </a:lnSpc>
              <a:buFontTx/>
              <a:buNone/>
            </a:pPr>
            <a:r>
              <a:rPr lang="en-US" dirty="0" err="1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</a:t>
            </a:r>
            <a:r>
              <a:rPr lang="en-US" dirty="0" err="1">
                <a:solidFill>
                  <a:srgbClr val="FF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Z</a:t>
            </a:r>
            <a:r>
              <a:rPr lang="en-US" dirty="0" err="1">
                <a:solidFill>
                  <a:schemeClr val="hlin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er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: </a:t>
            </a:r>
          </a:p>
          <a:p>
            <a:pPr marL="711200" indent="-711200" eaLnBrk="1" hangingPunct="1"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gnificance of </a:t>
            </a:r>
            <a:r>
              <a:rPr lang="en-US" dirty="0">
                <a:solidFill>
                  <a:srgbClr val="FF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Z</a:t>
            </a:r>
            <a:r>
              <a:rPr lang="en-US" dirty="0">
                <a:solidFill>
                  <a:schemeClr val="hlin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er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 crossings, of the derivative, in scale space</a:t>
            </a:r>
          </a:p>
          <a:p>
            <a:pPr marL="711200" indent="-711200" eaLnBrk="1" hangingPunct="1">
              <a:lnSpc>
                <a:spcPct val="90000"/>
              </a:lnSpc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Combines: </a:t>
            </a:r>
          </a:p>
          <a:p>
            <a:pPr marL="1066800" lvl="1" indent="-609600" eaLnBrk="1" hangingPunct="1">
              <a:lnSpc>
                <a:spcPct val="90000"/>
              </a:lnSpc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needed statistical inference </a:t>
            </a:r>
          </a:p>
          <a:p>
            <a:pPr marL="1066800" lvl="1" indent="-609600" eaLnBrk="1" hangingPunct="1">
              <a:lnSpc>
                <a:spcPct val="90000"/>
              </a:lnSpc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novel visualization </a:t>
            </a:r>
          </a:p>
          <a:p>
            <a:pPr marL="711200" indent="-711200" eaLnBrk="1" hangingPunct="1">
              <a:lnSpc>
                <a:spcPct val="90000"/>
              </a:lnSpc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To get: a powerful exploratory + confirmatory data analysis method </a:t>
            </a:r>
          </a:p>
          <a:p>
            <a:pPr marL="711200" indent="-711200" eaLnBrk="1" hangingPunct="1">
              <a:lnSpc>
                <a:spcPct val="90000"/>
              </a:lnSpc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Main references:</a:t>
            </a:r>
          </a:p>
          <a:p>
            <a:pPr marL="711200" indent="-711200" algn="ctr" eaLnBrk="1" hangingPunct="1">
              <a:lnSpc>
                <a:spcPct val="90000"/>
              </a:lnSpc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Chaudhuri &amp; Marron (1999) </a:t>
            </a:r>
          </a:p>
          <a:p>
            <a:pPr marL="711200" indent="-711200" algn="ctr" eaLnBrk="1" hangingPunct="1">
              <a:lnSpc>
                <a:spcPct val="90000"/>
              </a:lnSpc>
              <a:buFontTx/>
              <a:buNone/>
            </a:pPr>
            <a:r>
              <a:rPr lang="en-US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Hannig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&amp; Marron (2006)</a:t>
            </a:r>
          </a:p>
        </p:txBody>
      </p:sp>
      <p:sp>
        <p:nvSpPr>
          <p:cNvPr id="62468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2469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2470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2471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2472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2473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2474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2475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2476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2477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2478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2479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2480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2481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2482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2483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2484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2485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2486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2487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2488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2489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2490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2491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2492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2493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2494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2495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2496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2497" name="Rectangle 33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2487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</a:t>
            </a:r>
            <a:r>
              <a:rPr lang="en-US">
                <a:solidFill>
                  <a:srgbClr val="FF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Z</a:t>
            </a:r>
            <a:r>
              <a:rPr lang="en-US">
                <a:solidFill>
                  <a:schemeClr val="hlin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er</a:t>
            </a:r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Background</a:t>
            </a:r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305800" cy="5867400"/>
          </a:xfrm>
        </p:spPr>
        <p:txBody>
          <a:bodyPr/>
          <a:lstStyle/>
          <a:p>
            <a:pPr marL="711200" indent="-711200" eaLnBrk="1" hangingPunct="1">
              <a:lnSpc>
                <a:spcPct val="80000"/>
              </a:lnSpc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Basic idea: a </a:t>
            </a:r>
            <a:r>
              <a:rPr lang="en-US" i="1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bump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is characterized by: </a:t>
            </a:r>
          </a:p>
          <a:p>
            <a:pPr marL="711200" indent="-711200" eaLnBrk="1" hangingPunct="1">
              <a:lnSpc>
                <a:spcPct val="80000"/>
              </a:lnSpc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an </a:t>
            </a:r>
            <a:r>
              <a:rPr lang="en-US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increase</a:t>
            </a:r>
          </a:p>
          <a:p>
            <a:pPr marL="711200" indent="-711200" eaLnBrk="1" hangingPunct="1">
              <a:lnSpc>
                <a:spcPct val="80000"/>
              </a:lnSpc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followed by a </a:t>
            </a:r>
            <a:r>
              <a:rPr lang="en-US" dirty="0">
                <a:solidFill>
                  <a:schemeClr val="hlin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decrease</a:t>
            </a:r>
          </a:p>
          <a:p>
            <a:pPr marL="711200" indent="-711200" eaLnBrk="1" hangingPunct="1">
              <a:lnSpc>
                <a:spcPct val="80000"/>
              </a:lnSpc>
              <a:buFontTx/>
              <a:buNone/>
            </a:pP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eaLnBrk="1" hangingPunct="1">
              <a:lnSpc>
                <a:spcPct val="80000"/>
              </a:lnSpc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Generalization: </a:t>
            </a:r>
          </a:p>
          <a:p>
            <a:pPr marL="711200" indent="-711200" algn="ctr" eaLnBrk="1" hangingPunct="1">
              <a:lnSpc>
                <a:spcPct val="80000"/>
              </a:lnSpc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Many </a:t>
            </a:r>
            <a:r>
              <a:rPr lang="en-US" i="1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features of interest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captured </a:t>
            </a:r>
          </a:p>
          <a:p>
            <a:pPr marL="711200" indent="-711200" algn="ctr" eaLnBrk="1" hangingPunct="1">
              <a:lnSpc>
                <a:spcPct val="80000"/>
              </a:lnSpc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by </a:t>
            </a:r>
            <a:r>
              <a:rPr lang="en-US" u="sng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sign of the slope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of the smooth</a:t>
            </a:r>
          </a:p>
          <a:p>
            <a:pPr marL="711200" indent="-711200" eaLnBrk="1" hangingPunct="1">
              <a:lnSpc>
                <a:spcPct val="80000"/>
              </a:lnSpc>
              <a:buFontTx/>
              <a:buNone/>
            </a:pP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eaLnBrk="1" hangingPunct="1">
              <a:lnSpc>
                <a:spcPct val="80000"/>
              </a:lnSpc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Foundation of </a:t>
            </a:r>
            <a:r>
              <a:rPr lang="en-US" dirty="0" err="1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</a:t>
            </a:r>
            <a:r>
              <a:rPr lang="en-US" dirty="0" err="1">
                <a:solidFill>
                  <a:srgbClr val="FF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Z</a:t>
            </a:r>
            <a:r>
              <a:rPr lang="en-US" dirty="0" err="1">
                <a:solidFill>
                  <a:schemeClr val="hlin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er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: </a:t>
            </a:r>
          </a:p>
          <a:p>
            <a:pPr marL="711200" indent="-711200" algn="ctr" eaLnBrk="1" hangingPunct="1">
              <a:lnSpc>
                <a:spcPct val="80000"/>
              </a:lnSpc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Statistical inference on </a:t>
            </a:r>
            <a:r>
              <a:rPr lang="en-US" u="sng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slopes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 </a:t>
            </a:r>
          </a:p>
          <a:p>
            <a:pPr marL="711200" indent="-711200" algn="ctr" eaLnBrk="1" hangingPunct="1">
              <a:lnSpc>
                <a:spcPct val="80000"/>
              </a:lnSpc>
              <a:buFontTx/>
              <a:buNone/>
            </a:pPr>
            <a:r>
              <a:rPr lang="en-US" i="1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over scale space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</a:p>
        </p:txBody>
      </p:sp>
      <p:sp>
        <p:nvSpPr>
          <p:cNvPr id="63492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3493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3494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3495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3496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3497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3498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3499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3500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3501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3502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3503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3504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3505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3506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3507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3508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3509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3510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3511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3512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3513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3514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3515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3516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3517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3518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3519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3520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3521" name="Rectangle 33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9856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</a:t>
            </a:r>
            <a:r>
              <a:rPr lang="en-US">
                <a:solidFill>
                  <a:srgbClr val="FF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Z</a:t>
            </a:r>
            <a:r>
              <a:rPr lang="en-US">
                <a:solidFill>
                  <a:schemeClr val="hlin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er</a:t>
            </a:r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Background</a:t>
            </a:r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305800" cy="5867400"/>
          </a:xfrm>
        </p:spPr>
        <p:txBody>
          <a:bodyPr/>
          <a:lstStyle/>
          <a:p>
            <a:pPr marL="711200" indent="-711200" eaLnBrk="1" hangingPunct="1">
              <a:buFontTx/>
              <a:buNone/>
            </a:pPr>
            <a:r>
              <a:rPr lang="en-US" dirty="0" err="1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</a:t>
            </a:r>
            <a:r>
              <a:rPr lang="en-US" dirty="0" err="1">
                <a:solidFill>
                  <a:srgbClr val="FF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Z</a:t>
            </a:r>
            <a:r>
              <a:rPr lang="en-US" dirty="0" err="1">
                <a:solidFill>
                  <a:schemeClr val="hlin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er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Visual presentation: </a:t>
            </a:r>
          </a:p>
          <a:p>
            <a:pPr marL="711200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Color map over scale space:  </a:t>
            </a:r>
          </a:p>
          <a:p>
            <a:pPr marL="711200" indent="-711200" eaLnBrk="1" hangingPunct="1"/>
            <a:r>
              <a:rPr lang="en-US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Blue: slope significantly upwards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</a:p>
          <a:p>
            <a:pPr marL="711200" indent="-711200" algn="ctr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(derivative CI above 0) </a:t>
            </a:r>
          </a:p>
          <a:p>
            <a:pPr marL="711200" indent="-711200" eaLnBrk="1" hangingPunct="1"/>
            <a:r>
              <a:rPr lang="en-US" dirty="0">
                <a:solidFill>
                  <a:schemeClr val="hlin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Red: slope significantly downwards </a:t>
            </a:r>
          </a:p>
          <a:p>
            <a:pPr marL="711200" indent="-711200" algn="ctr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(derivative CI below 0) </a:t>
            </a:r>
          </a:p>
          <a:p>
            <a:pPr marL="711200" indent="-711200" eaLnBrk="1" hangingPunct="1"/>
            <a:r>
              <a:rPr lang="en-US" dirty="0">
                <a:solidFill>
                  <a:srgbClr val="FF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Purple: slope insignificant</a:t>
            </a:r>
          </a:p>
          <a:p>
            <a:pPr marL="711200" indent="-711200" algn="ctr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(derivative CI contains 0) </a:t>
            </a:r>
          </a:p>
        </p:txBody>
      </p:sp>
      <p:sp>
        <p:nvSpPr>
          <p:cNvPr id="64516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4517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4518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4519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4520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4521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4522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4523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4524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4525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4526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4527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4528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4529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4530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4531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4532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4533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4534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4535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4536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4537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4538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4539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4540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4541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4542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4543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4544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4545" name="Rectangle 33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F49244C-654D-38BA-25E2-70C53793F45A}"/>
              </a:ext>
            </a:extLst>
          </p:cNvPr>
          <p:cNvSpPr txBox="1"/>
          <p:nvPr/>
        </p:nvSpPr>
        <p:spPr>
          <a:xfrm>
            <a:off x="7166203" y="4648200"/>
            <a:ext cx="174919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Color Scheme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Motivated by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Economic Data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F1B6512-56CE-68FB-87AD-C5B4F9C28F67}"/>
              </a:ext>
            </a:extLst>
          </p:cNvPr>
          <p:cNvSpPr txBox="1"/>
          <p:nvPr/>
        </p:nvSpPr>
        <p:spPr>
          <a:xfrm>
            <a:off x="914400" y="5879068"/>
            <a:ext cx="7122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For Climatology Data:  Reverse Colors, </a:t>
            </a: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Erästö &amp; Holmström (2005)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2207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</a:t>
            </a:r>
            <a:r>
              <a:rPr lang="en-US">
                <a:solidFill>
                  <a:srgbClr val="FF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Z</a:t>
            </a:r>
            <a:r>
              <a:rPr lang="en-US">
                <a:solidFill>
                  <a:schemeClr val="hlin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er</a:t>
            </a:r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Background</a:t>
            </a:r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305800" cy="5867400"/>
          </a:xfrm>
        </p:spPr>
        <p:txBody>
          <a:bodyPr/>
          <a:lstStyle/>
          <a:p>
            <a:pPr marL="711200" indent="-711200" eaLnBrk="1" hangingPunct="1">
              <a:lnSpc>
                <a:spcPct val="90000"/>
              </a:lnSpc>
              <a:buFontTx/>
              <a:buNone/>
            </a:pPr>
            <a:r>
              <a:rPr lang="en-US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</a:t>
            </a:r>
            <a:r>
              <a:rPr lang="en-US">
                <a:solidFill>
                  <a:srgbClr val="FF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Z</a:t>
            </a:r>
            <a:r>
              <a:rPr lang="en-US">
                <a:solidFill>
                  <a:schemeClr val="hlin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er</a:t>
            </a:r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analysis of Fossils data: </a:t>
            </a:r>
          </a:p>
        </p:txBody>
      </p:sp>
      <p:sp>
        <p:nvSpPr>
          <p:cNvPr id="65540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5541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5542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5543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5544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5545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5546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5547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5548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5549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5550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5551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5552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5553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5554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5555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5556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5557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5558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5559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5560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5561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5562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5563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5564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5565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5566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5567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5568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5569" name="Rectangle 33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2" name="Sizer2Eg_Fossil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57300" y="1447800"/>
            <a:ext cx="6667500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993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</a:t>
            </a:r>
            <a:r>
              <a:rPr lang="en-US">
                <a:solidFill>
                  <a:srgbClr val="FF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Z</a:t>
            </a:r>
            <a:r>
              <a:rPr lang="en-US">
                <a:solidFill>
                  <a:schemeClr val="hlin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er</a:t>
            </a:r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Background</a:t>
            </a:r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305800" cy="5867400"/>
          </a:xfrm>
        </p:spPr>
        <p:txBody>
          <a:bodyPr/>
          <a:lstStyle/>
          <a:p>
            <a:pPr marL="711200" indent="-711200" eaLnBrk="1" hangingPunct="1">
              <a:lnSpc>
                <a:spcPct val="90000"/>
              </a:lnSpc>
              <a:buFontTx/>
              <a:buNone/>
            </a:pPr>
            <a:r>
              <a:rPr lang="en-US" dirty="0" err="1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</a:t>
            </a:r>
            <a:r>
              <a:rPr lang="en-US" dirty="0" err="1">
                <a:solidFill>
                  <a:srgbClr val="FF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Z</a:t>
            </a:r>
            <a:r>
              <a:rPr lang="en-US" dirty="0" err="1">
                <a:solidFill>
                  <a:schemeClr val="hlin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er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analysis of Fossils data:</a:t>
            </a:r>
          </a:p>
          <a:p>
            <a:pPr marL="711200" indent="-711200" eaLnBrk="1" hangingPunct="1">
              <a:lnSpc>
                <a:spcPct val="90000"/>
              </a:lnSpc>
            </a:pPr>
            <a:r>
              <a:rPr lang="en-US" i="1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Upper Left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: Scatterplot, family of smooths, 1 highlighted</a:t>
            </a:r>
          </a:p>
          <a:p>
            <a:pPr marL="711200" indent="-711200" eaLnBrk="1" hangingPunct="1">
              <a:lnSpc>
                <a:spcPct val="90000"/>
              </a:lnSpc>
            </a:pPr>
            <a:r>
              <a:rPr lang="en-US" i="1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Upper Right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: Scale space </a:t>
            </a:r>
            <a:r>
              <a:rPr lang="en-US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rep</a:t>
            </a:r>
            <a:r>
              <a:rPr lang="en-US" dirty="0" err="1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en-US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of family, with </a:t>
            </a:r>
            <a:r>
              <a:rPr lang="en-US" dirty="0" err="1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</a:t>
            </a:r>
            <a:r>
              <a:rPr lang="en-US" dirty="0" err="1">
                <a:solidFill>
                  <a:srgbClr val="FF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Z</a:t>
            </a:r>
            <a:r>
              <a:rPr lang="en-US" dirty="0" err="1">
                <a:solidFill>
                  <a:schemeClr val="hlin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er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colors   </a:t>
            </a:r>
          </a:p>
          <a:p>
            <a:pPr marL="711200" indent="-711200" eaLnBrk="1" hangingPunct="1">
              <a:lnSpc>
                <a:spcPct val="90000"/>
              </a:lnSpc>
            </a:pPr>
            <a:r>
              <a:rPr lang="en-US" i="1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Lower Left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: </a:t>
            </a:r>
            <a:r>
              <a:rPr lang="en-US" dirty="0" err="1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</a:t>
            </a:r>
            <a:r>
              <a:rPr lang="en-US" dirty="0" err="1">
                <a:solidFill>
                  <a:srgbClr val="FF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Z</a:t>
            </a:r>
            <a:r>
              <a:rPr lang="en-US" dirty="0" err="1">
                <a:solidFill>
                  <a:schemeClr val="hlin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er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map, more easy to view </a:t>
            </a:r>
          </a:p>
          <a:p>
            <a:pPr marL="711200" indent="-711200" eaLnBrk="1" hangingPunct="1">
              <a:lnSpc>
                <a:spcPct val="90000"/>
              </a:lnSpc>
            </a:pPr>
            <a:r>
              <a:rPr lang="en-US" i="1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Lower Right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: </a:t>
            </a:r>
            <a:r>
              <a:rPr lang="en-US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SiCon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map </a:t>
            </a:r>
            <a:r>
              <a:rPr lang="en-US" dirty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–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replace </a:t>
            </a:r>
            <a:r>
              <a:rPr lang="en-US" i="1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slope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by </a:t>
            </a:r>
            <a:r>
              <a:rPr lang="en-US" i="1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curvature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</a:p>
          <a:p>
            <a:pPr marL="711200" indent="-711200" eaLnBrk="1" hangingPunct="1">
              <a:lnSpc>
                <a:spcPct val="90000"/>
              </a:lnSpc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Slider (in movie viewer) highlights </a:t>
            </a:r>
            <a:r>
              <a:rPr lang="en-US" u="sng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different smoothing levels 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</a:p>
        </p:txBody>
      </p:sp>
      <p:sp>
        <p:nvSpPr>
          <p:cNvPr id="66564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6565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6566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6567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6568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6569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6570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6571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6572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6573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6574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6575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6576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6577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6578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6579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6580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6581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6582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6583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6584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6585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6586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6587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6588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6589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6590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6591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6592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6593" name="Rectangle 33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693092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</a:t>
            </a:r>
            <a:r>
              <a:rPr lang="en-US">
                <a:solidFill>
                  <a:srgbClr val="FF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Z</a:t>
            </a:r>
            <a:r>
              <a:rPr lang="en-US">
                <a:solidFill>
                  <a:schemeClr val="hlin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er</a:t>
            </a:r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Background</a:t>
            </a:r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305800" cy="5867400"/>
          </a:xfrm>
        </p:spPr>
        <p:txBody>
          <a:bodyPr/>
          <a:lstStyle/>
          <a:p>
            <a:pPr marL="711200" indent="-711200" eaLnBrk="1" hangingPunct="1">
              <a:lnSpc>
                <a:spcPct val="90000"/>
              </a:lnSpc>
              <a:buFontTx/>
              <a:buNone/>
            </a:pPr>
            <a:r>
              <a:rPr lang="en-US" dirty="0" err="1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</a:t>
            </a:r>
            <a:r>
              <a:rPr lang="en-US" dirty="0" err="1">
                <a:solidFill>
                  <a:srgbClr val="FF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Z</a:t>
            </a:r>
            <a:r>
              <a:rPr lang="en-US" dirty="0" err="1">
                <a:solidFill>
                  <a:schemeClr val="hlin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er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analysis of Fossils data (cont.): </a:t>
            </a:r>
          </a:p>
          <a:p>
            <a:pPr marL="711200" indent="-711200" eaLnBrk="1" hangingPunct="1">
              <a:lnSpc>
                <a:spcPct val="90000"/>
              </a:lnSpc>
              <a:buFontTx/>
              <a:buNone/>
            </a:pPr>
            <a:r>
              <a:rPr lang="en-US" i="1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Oversmoothed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(top of </a:t>
            </a:r>
            <a:r>
              <a:rPr lang="en-US" dirty="0" err="1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</a:t>
            </a:r>
            <a:r>
              <a:rPr lang="en-US" dirty="0" err="1">
                <a:solidFill>
                  <a:srgbClr val="FF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Z</a:t>
            </a:r>
            <a:r>
              <a:rPr lang="en-US" dirty="0" err="1">
                <a:solidFill>
                  <a:schemeClr val="hlin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er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map): </a:t>
            </a:r>
          </a:p>
          <a:p>
            <a:pPr marL="711200" indent="-711200" eaLnBrk="1" hangingPunct="1">
              <a:lnSpc>
                <a:spcPct val="90000"/>
              </a:lnSpc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Decreases at left, not on right </a:t>
            </a:r>
          </a:p>
          <a:p>
            <a:pPr marL="711200" indent="-711200" eaLnBrk="1" hangingPunct="1">
              <a:lnSpc>
                <a:spcPct val="90000"/>
              </a:lnSpc>
              <a:buFontTx/>
              <a:buNone/>
            </a:pPr>
            <a:r>
              <a:rPr lang="en-US" i="1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Medium smoothed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(middle of </a:t>
            </a:r>
            <a:r>
              <a:rPr lang="en-US" dirty="0" err="1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</a:t>
            </a:r>
            <a:r>
              <a:rPr lang="en-US" dirty="0" err="1">
                <a:solidFill>
                  <a:srgbClr val="FF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Z</a:t>
            </a:r>
            <a:r>
              <a:rPr lang="en-US" dirty="0" err="1">
                <a:solidFill>
                  <a:schemeClr val="hlin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er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map): </a:t>
            </a:r>
          </a:p>
          <a:p>
            <a:pPr marL="711200" indent="-711200" eaLnBrk="1" hangingPunct="1">
              <a:lnSpc>
                <a:spcPct val="90000"/>
              </a:lnSpc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Main valley significant, and left most increase </a:t>
            </a:r>
          </a:p>
          <a:p>
            <a:pPr marL="711200" indent="-711200" eaLnBrk="1" hangingPunct="1">
              <a:lnSpc>
                <a:spcPct val="90000"/>
              </a:lnSpc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Smaller valley not statistically significant </a:t>
            </a:r>
          </a:p>
          <a:p>
            <a:pPr marL="711200" indent="-711200" eaLnBrk="1" hangingPunct="1">
              <a:lnSpc>
                <a:spcPct val="90000"/>
              </a:lnSpc>
              <a:buFontTx/>
              <a:buNone/>
            </a:pPr>
            <a:r>
              <a:rPr lang="en-US" i="1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Undersmoothed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(bottom of </a:t>
            </a:r>
            <a:r>
              <a:rPr lang="en-US" dirty="0" err="1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</a:t>
            </a:r>
            <a:r>
              <a:rPr lang="en-US" dirty="0" err="1">
                <a:solidFill>
                  <a:srgbClr val="FF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Z</a:t>
            </a:r>
            <a:r>
              <a:rPr lang="en-US" dirty="0" err="1">
                <a:solidFill>
                  <a:schemeClr val="hlin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er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map): </a:t>
            </a:r>
          </a:p>
          <a:p>
            <a:pPr marL="711200" indent="-711200" eaLnBrk="1" hangingPunct="1">
              <a:lnSpc>
                <a:spcPct val="90000"/>
              </a:lnSpc>
            </a:pPr>
            <a:r>
              <a:rPr lang="en-US" dirty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“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noise wiggles</a:t>
            </a:r>
            <a:r>
              <a:rPr lang="en-US" dirty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”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not significant </a:t>
            </a:r>
          </a:p>
          <a:p>
            <a:pPr marL="711200" indent="-711200" eaLnBrk="1" hangingPunct="1">
              <a:lnSpc>
                <a:spcPct val="90000"/>
              </a:lnSpc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Additional </a:t>
            </a:r>
            <a:r>
              <a:rPr lang="en-US" dirty="0" err="1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</a:t>
            </a:r>
            <a:r>
              <a:rPr lang="en-US" dirty="0" err="1">
                <a:solidFill>
                  <a:srgbClr val="FF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Z</a:t>
            </a:r>
            <a:r>
              <a:rPr lang="en-US" dirty="0" err="1">
                <a:solidFill>
                  <a:schemeClr val="hlin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er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color: </a:t>
            </a:r>
            <a:r>
              <a:rPr lang="en-US" dirty="0">
                <a:solidFill>
                  <a:srgbClr val="5F5F5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gray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- </a:t>
            </a:r>
            <a:r>
              <a:rPr lang="en-US" u="sng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not enough data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for inference </a:t>
            </a:r>
          </a:p>
        </p:txBody>
      </p:sp>
      <p:sp>
        <p:nvSpPr>
          <p:cNvPr id="67588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589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590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591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592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593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594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595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596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597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598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599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600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601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602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603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604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605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606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607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608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609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610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611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612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613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614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615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616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617" name="Rectangle 33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4914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60000"/>
                <a:lumOff val="40000"/>
              </a:schemeClr>
            </a:gs>
            <a:gs pos="50000">
              <a:schemeClr val="tx1"/>
            </a:gs>
            <a:gs pos="100000">
              <a:schemeClr val="tx2">
                <a:lumMod val="60000"/>
                <a:lumOff val="4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152400"/>
            <a:ext cx="8839200" cy="10668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bg2"/>
                </a:solidFill>
                <a:latin typeface="Arial" charset="0"/>
                <a:cs typeface="Arial" charset="0"/>
              </a:rPr>
              <a:t>Last Class: </a:t>
            </a:r>
            <a:r>
              <a:rPr lang="en-US" altLang="ko-KR" dirty="0" err="1">
                <a:solidFill>
                  <a:srgbClr val="0000FF"/>
                </a:solidFill>
                <a:latin typeface="Arial" charset="0"/>
                <a:ea typeface="Gulim" pitchFamily="34" charset="-127"/>
                <a:cs typeface="Arial" charset="0"/>
              </a:rPr>
              <a:t>SigClust</a:t>
            </a: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Null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245" name="Rectangle 3"/>
              <p:cNvSpPr>
                <a:spLocks noGrp="1" noChangeArrowheads="1"/>
              </p:cNvSpPr>
              <p:nvPr>
                <p:ph type="body" sz="half" idx="1"/>
              </p:nvPr>
            </p:nvSpPr>
            <p:spPr>
              <a:xfrm>
                <a:off x="457200" y="1371600"/>
                <a:ext cx="8305800" cy="5257800"/>
              </a:xfrm>
            </p:spPr>
            <p:txBody>
              <a:bodyPr/>
              <a:lstStyle/>
              <a:p>
                <a:pPr eaLnBrk="1" hangingPunct="1">
                  <a:buFont typeface="Wingdings" pitchFamily="2" charset="2"/>
                  <a:buNone/>
                </a:pPr>
                <a:r>
                  <a:rPr lang="en-US" altLang="ko-KR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2</a:t>
                </a:r>
                <a:r>
                  <a:rPr lang="en-US" altLang="ko-KR" baseline="30000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nd</a:t>
                </a:r>
                <a:r>
                  <a:rPr lang="en-US" altLang="ko-KR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 Key Idea:    Mod Out Rotations</a:t>
                </a:r>
              </a:p>
              <a:p>
                <a:pPr eaLnBrk="1" hangingPunct="1">
                  <a:buFont typeface="Wingdings" pitchFamily="2" charset="2"/>
                  <a:buChar char="n"/>
                </a:pPr>
                <a:r>
                  <a:rPr lang="en-US" altLang="ko-KR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Replace full </a:t>
                </a:r>
                <a:r>
                  <a:rPr lang="en-US" altLang="ko-KR" dirty="0" err="1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Cov</a:t>
                </a:r>
                <a:r>
                  <a:rPr lang="en-US" altLang="ko-KR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. by diagonal matrix</a:t>
                </a:r>
              </a:p>
              <a:p>
                <a:pPr eaLnBrk="1" hangingPunct="1">
                  <a:buFont typeface="Wingdings" pitchFamily="2" charset="2"/>
                  <a:buChar char="n"/>
                </a:pPr>
                <a:r>
                  <a:rPr lang="en-US" altLang="ko-KR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As done in PCA </a:t>
                </a:r>
                <a:r>
                  <a:rPr lang="en-US" altLang="ko-KR" dirty="0" err="1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eigen</a:t>
                </a:r>
                <a:r>
                  <a:rPr lang="en-US" altLang="ko-KR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-analysis</a:t>
                </a:r>
              </a:p>
              <a:p>
                <a:pPr marL="0" indent="0" algn="ctr" eaLnBrk="1" hangingPunct="1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altLang="ko-KR" b="1" i="1" smtClean="0">
                          <a:solidFill>
                            <a:schemeClr val="bg2"/>
                          </a:solidFill>
                          <a:latin typeface="Cambria Math"/>
                          <a:ea typeface="Cambria Math"/>
                          <a:cs typeface="Arial" charset="0"/>
                        </a:rPr>
                        <m:t>𝜮</m:t>
                      </m:r>
                      <m:r>
                        <a:rPr lang="en-US" altLang="ko-KR" b="0" i="1" smtClean="0">
                          <a:solidFill>
                            <a:schemeClr val="bg2"/>
                          </a:solidFill>
                          <a:latin typeface="Cambria Math"/>
                          <a:ea typeface="Cambria Math"/>
                          <a:cs typeface="Arial" charset="0"/>
                        </a:rPr>
                        <m:t>=</m:t>
                      </m:r>
                      <m:r>
                        <a:rPr lang="en-US" altLang="ko-KR" b="1" i="1" smtClean="0">
                          <a:solidFill>
                            <a:schemeClr val="bg2"/>
                          </a:solidFill>
                          <a:latin typeface="Cambria Math"/>
                          <a:ea typeface="Cambria Math"/>
                          <a:cs typeface="Arial" charset="0"/>
                        </a:rPr>
                        <m:t>𝑴𝑫</m:t>
                      </m:r>
                      <m:sSup>
                        <m:sSupPr>
                          <m:ctrlPr>
                            <a:rPr lang="en-US" altLang="ko-KR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/>
                              <a:cs typeface="Arial" charset="0"/>
                            </a:rPr>
                          </m:ctrlPr>
                        </m:sSupPr>
                        <m:e>
                          <m:r>
                            <a:rPr lang="en-US" altLang="ko-KR" b="1" i="1" smtClean="0">
                              <a:solidFill>
                                <a:schemeClr val="bg2"/>
                              </a:solidFill>
                              <a:latin typeface="Cambria Math"/>
                              <a:ea typeface="Cambria Math"/>
                              <a:cs typeface="Arial" charset="0"/>
                            </a:rPr>
                            <m:t>𝑴</m:t>
                          </m:r>
                        </m:e>
                        <m:sup>
                          <m:r>
                            <a:rPr lang="en-US" altLang="ko-KR" b="0" i="1" smtClean="0">
                              <a:solidFill>
                                <a:schemeClr val="bg2"/>
                              </a:solidFill>
                              <a:latin typeface="Cambria Math"/>
                              <a:ea typeface="Cambria Math"/>
                              <a:cs typeface="Arial" charset="0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en-US" altLang="ko-KR" dirty="0">
                  <a:solidFill>
                    <a:schemeClr val="bg2"/>
                  </a:solidFill>
                  <a:latin typeface="Arial" charset="0"/>
                  <a:ea typeface="Gulim" pitchFamily="34" charset="-127"/>
                  <a:cs typeface="Arial" charset="0"/>
                </a:endParaRPr>
              </a:p>
              <a:p>
                <a:pPr eaLnBrk="1" hangingPunct="1">
                  <a:buFont typeface="Wingdings" pitchFamily="2" charset="2"/>
                  <a:buChar char="n"/>
                </a:pPr>
                <a:r>
                  <a:rPr lang="en-US" altLang="ko-KR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But then “not like data”???</a:t>
                </a:r>
              </a:p>
              <a:p>
                <a:pPr eaLnBrk="1" hangingPunct="1">
                  <a:buFont typeface="Wingdings" pitchFamily="2" charset="2"/>
                  <a:buChar char="n"/>
                </a:pPr>
                <a:r>
                  <a:rPr lang="en-US" altLang="ko-KR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OK, since k-means clustering (i.e. CI) is</a:t>
                </a:r>
              </a:p>
              <a:p>
                <a:pPr eaLnBrk="1" hangingPunct="1">
                  <a:buFont typeface="Wingdings" pitchFamily="2" charset="2"/>
                  <a:buNone/>
                </a:pPr>
                <a:r>
                  <a:rPr lang="en-US" altLang="ko-KR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 </a:t>
                </a:r>
                <a:r>
                  <a:rPr lang="en-US" altLang="ko-KR" i="1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rotation invariant</a:t>
                </a:r>
              </a:p>
              <a:p>
                <a:pPr eaLnBrk="1" hangingPunct="1">
                  <a:buFont typeface="Wingdings" pitchFamily="2" charset="2"/>
                  <a:buNone/>
                </a:pPr>
                <a:r>
                  <a:rPr lang="en-US" altLang="ko-KR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	(assuming e.g. Euclidean Distance)</a:t>
                </a:r>
              </a:p>
              <a:p>
                <a:pPr eaLnBrk="1" hangingPunct="1">
                  <a:buFont typeface="Wingdings" pitchFamily="2" charset="2"/>
                  <a:buChar char="n"/>
                </a:pPr>
                <a:endParaRPr lang="en-US" altLang="ko-KR" dirty="0">
                  <a:solidFill>
                    <a:schemeClr val="bg2"/>
                  </a:solidFill>
                  <a:latin typeface="Arial" charset="0"/>
                  <a:ea typeface="Gulim" pitchFamily="34" charset="-127"/>
                  <a:cs typeface="Arial" charset="0"/>
                </a:endParaRPr>
              </a:p>
            </p:txBody>
          </p:sp>
        </mc:Choice>
        <mc:Fallback xmlns="">
          <p:sp>
            <p:nvSpPr>
              <p:cNvPr id="10245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"/>
              </p:nvPr>
            </p:nvSpPr>
            <p:spPr>
              <a:xfrm>
                <a:off x="457200" y="1371600"/>
                <a:ext cx="8305800" cy="5257800"/>
              </a:xfrm>
              <a:blipFill>
                <a:blip r:embed="rId3"/>
                <a:stretch>
                  <a:fillRect l="-1834" t="-15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1527701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</a:t>
            </a:r>
            <a:r>
              <a:rPr lang="en-US">
                <a:solidFill>
                  <a:srgbClr val="FF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Z</a:t>
            </a:r>
            <a:r>
              <a:rPr lang="en-US">
                <a:solidFill>
                  <a:schemeClr val="hlin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er</a:t>
            </a:r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Background</a:t>
            </a:r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305800" cy="5867400"/>
          </a:xfrm>
        </p:spPr>
        <p:txBody>
          <a:bodyPr/>
          <a:lstStyle/>
          <a:p>
            <a:pPr marL="711200" indent="-711200" eaLnBrk="1" hangingPunct="1">
              <a:lnSpc>
                <a:spcPct val="90000"/>
              </a:lnSpc>
              <a:buFontTx/>
              <a:buNone/>
            </a:pPr>
            <a:r>
              <a:rPr lang="en-US" dirty="0" err="1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</a:t>
            </a:r>
            <a:r>
              <a:rPr lang="en-US" dirty="0" err="1">
                <a:solidFill>
                  <a:srgbClr val="FF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Z</a:t>
            </a:r>
            <a:r>
              <a:rPr lang="en-US" dirty="0" err="1">
                <a:solidFill>
                  <a:schemeClr val="hlin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er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analysis of Fossils data (cont.): </a:t>
            </a:r>
          </a:p>
          <a:p>
            <a:pPr marL="711200" indent="-711200" eaLnBrk="1" hangingPunct="1">
              <a:lnSpc>
                <a:spcPct val="90000"/>
              </a:lnSpc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Common Question:  Which is </a:t>
            </a:r>
            <a:r>
              <a:rPr lang="en-US" i="1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right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?</a:t>
            </a:r>
          </a:p>
          <a:p>
            <a:pPr marL="711200" indent="-711200" eaLnBrk="1" hangingPunct="1">
              <a:lnSpc>
                <a:spcPct val="90000"/>
              </a:lnSpc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Decreases on left, then flat </a:t>
            </a:r>
          </a:p>
          <a:p>
            <a:pPr marL="711200" indent="-711200" algn="ctr" eaLnBrk="1" hangingPunct="1">
              <a:lnSpc>
                <a:spcPct val="90000"/>
              </a:lnSpc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(top of </a:t>
            </a:r>
            <a:r>
              <a:rPr lang="en-US" dirty="0" err="1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</a:t>
            </a:r>
            <a:r>
              <a:rPr lang="en-US" dirty="0" err="1">
                <a:solidFill>
                  <a:srgbClr val="FF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Z</a:t>
            </a:r>
            <a:r>
              <a:rPr lang="en-US" dirty="0" err="1">
                <a:solidFill>
                  <a:schemeClr val="hlin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er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map)</a:t>
            </a:r>
          </a:p>
          <a:p>
            <a:pPr marL="711200" indent="-711200" eaLnBrk="1" hangingPunct="1">
              <a:lnSpc>
                <a:spcPct val="90000"/>
              </a:lnSpc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Up, then down, then up again </a:t>
            </a:r>
          </a:p>
          <a:p>
            <a:pPr marL="711200" indent="-711200" algn="ctr" eaLnBrk="1" hangingPunct="1">
              <a:lnSpc>
                <a:spcPct val="90000"/>
              </a:lnSpc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(middle of </a:t>
            </a:r>
            <a:r>
              <a:rPr lang="en-US" dirty="0" err="1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</a:t>
            </a:r>
            <a:r>
              <a:rPr lang="en-US" dirty="0" err="1">
                <a:solidFill>
                  <a:srgbClr val="FF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Z</a:t>
            </a:r>
            <a:r>
              <a:rPr lang="en-US" dirty="0" err="1">
                <a:solidFill>
                  <a:schemeClr val="hlin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er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map)</a:t>
            </a:r>
          </a:p>
          <a:p>
            <a:pPr marL="711200" indent="-711200" eaLnBrk="1" hangingPunct="1">
              <a:lnSpc>
                <a:spcPct val="90000"/>
              </a:lnSpc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No significant features </a:t>
            </a:r>
          </a:p>
          <a:p>
            <a:pPr marL="711200" indent="-711200" algn="ctr" eaLnBrk="1" hangingPunct="1">
              <a:lnSpc>
                <a:spcPct val="90000"/>
              </a:lnSpc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(bottom of </a:t>
            </a:r>
            <a:r>
              <a:rPr lang="en-US" dirty="0" err="1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</a:t>
            </a:r>
            <a:r>
              <a:rPr lang="en-US" dirty="0" err="1">
                <a:solidFill>
                  <a:srgbClr val="FF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Z</a:t>
            </a:r>
            <a:r>
              <a:rPr lang="en-US" dirty="0" err="1">
                <a:solidFill>
                  <a:schemeClr val="hlin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er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map)</a:t>
            </a:r>
          </a:p>
          <a:p>
            <a:pPr marL="711200" indent="-711200" eaLnBrk="1" hangingPunct="1">
              <a:lnSpc>
                <a:spcPct val="90000"/>
              </a:lnSpc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Answer:   </a:t>
            </a:r>
            <a:r>
              <a:rPr lang="en-US" u="sng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All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are </a:t>
            </a:r>
            <a:r>
              <a:rPr lang="en-US" i="1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right</a:t>
            </a:r>
          </a:p>
          <a:p>
            <a:pPr marL="711200" indent="-711200" eaLnBrk="1" hangingPunct="1">
              <a:lnSpc>
                <a:spcPct val="90000"/>
              </a:lnSpc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Just different </a:t>
            </a:r>
            <a:r>
              <a:rPr lang="en-US" i="1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scales of view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 </a:t>
            </a:r>
          </a:p>
          <a:p>
            <a:pPr marL="711200" indent="-711200" eaLnBrk="1" hangingPunct="1">
              <a:lnSpc>
                <a:spcPct val="90000"/>
              </a:lnSpc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i.e. </a:t>
            </a:r>
            <a:r>
              <a:rPr lang="en-US" i="1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levels of resolution of data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</a:p>
        </p:txBody>
      </p:sp>
      <p:sp>
        <p:nvSpPr>
          <p:cNvPr id="68612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8613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8614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8615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8616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8617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8618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8619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8620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8621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8622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8623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8624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8625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8626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8627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8628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8629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8630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8631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8632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8633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8634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8635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8636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8637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8638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8639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8640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8641" name="Rectangle 33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5695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0000"/>
            </a:gs>
            <a:gs pos="50000">
              <a:schemeClr val="bg1"/>
            </a:gs>
            <a:gs pos="100000">
              <a:srgbClr val="FF0000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Participant Presentation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219200"/>
            <a:ext cx="8839200" cy="5257800"/>
          </a:xfrm>
        </p:spPr>
        <p:txBody>
          <a:bodyPr/>
          <a:lstStyle/>
          <a:p>
            <a:pPr eaLnBrk="1" hangingPunct="1">
              <a:buFontTx/>
              <a:buNone/>
            </a:pPr>
            <a:endParaRPr lang="en-US" dirty="0"/>
          </a:p>
          <a:p>
            <a:pPr eaLnBrk="1" hangingPunct="1">
              <a:buFontTx/>
              <a:buNone/>
            </a:pPr>
            <a:endParaRPr lang="en-US" dirty="0"/>
          </a:p>
          <a:p>
            <a:pPr eaLnBrk="1" hangingPunct="1">
              <a:buNone/>
            </a:pPr>
            <a:r>
              <a:rPr lang="en-US" dirty="0"/>
              <a:t>Ruiduo Jia</a:t>
            </a:r>
          </a:p>
          <a:p>
            <a:pPr algn="ctr" eaLnBrk="1" hangingPunct="1">
              <a:buNone/>
            </a:pPr>
            <a:r>
              <a:rPr lang="en-US" dirty="0" err="1"/>
              <a:t>CosMX</a:t>
            </a:r>
            <a:r>
              <a:rPr lang="en-US" dirty="0"/>
              <a:t> Data Analysis from 5 Samples</a:t>
            </a:r>
          </a:p>
          <a:p>
            <a:pPr eaLnBrk="1" hangingPunct="1">
              <a:buFontTx/>
              <a:buNone/>
            </a:pPr>
            <a:endParaRPr lang="en-US" dirty="0"/>
          </a:p>
          <a:p>
            <a:pPr eaLnBrk="1" hangingPunct="1">
              <a:buFontTx/>
              <a:buNone/>
            </a:pPr>
            <a:endParaRPr lang="en-US" dirty="0"/>
          </a:p>
          <a:p>
            <a:pPr eaLnBrk="1" hangingPunct="1">
              <a:buFontTx/>
              <a:buNone/>
            </a:pPr>
            <a:r>
              <a:rPr lang="en-US" dirty="0"/>
              <a:t>Next Class:    </a:t>
            </a:r>
            <a:r>
              <a:rPr lang="en-US" dirty="0">
                <a:solidFill>
                  <a:schemeClr val="tx2"/>
                </a:solidFill>
              </a:rPr>
              <a:t>Andrew Walker</a:t>
            </a:r>
          </a:p>
          <a:p>
            <a:pPr algn="ctr" eaLnBrk="1" hangingPunct="1">
              <a:buFontTx/>
              <a:buNone/>
            </a:pPr>
            <a:r>
              <a:rPr lang="en-US" dirty="0">
                <a:solidFill>
                  <a:schemeClr val="tx2"/>
                </a:solidFill>
              </a:rPr>
              <a:t>Topological Data Analysis</a:t>
            </a:r>
          </a:p>
        </p:txBody>
      </p:sp>
    </p:spTree>
    <p:extLst>
      <p:ext uri="{BB962C8B-B14F-4D97-AF65-F5344CB8AC3E}">
        <p14:creationId xmlns:p14="http://schemas.microsoft.com/office/powerpoint/2010/main" val="320505523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60000"/>
                <a:lumOff val="40000"/>
              </a:schemeClr>
            </a:gs>
            <a:gs pos="50000">
              <a:schemeClr val="tx1"/>
            </a:gs>
            <a:gs pos="100000">
              <a:schemeClr val="tx2">
                <a:lumMod val="60000"/>
                <a:lumOff val="4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228600"/>
            <a:ext cx="8520113" cy="12192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bg2"/>
                </a:solidFill>
                <a:latin typeface="Arial" charset="0"/>
                <a:cs typeface="Arial" charset="0"/>
              </a:rPr>
              <a:t>Last Class: </a:t>
            </a:r>
            <a:r>
              <a:rPr lang="en-US" altLang="ko-KR" dirty="0" err="1">
                <a:solidFill>
                  <a:srgbClr val="0000FF"/>
                </a:solidFill>
                <a:latin typeface="Arial" charset="0"/>
                <a:ea typeface="Gulim" pitchFamily="34" charset="-127"/>
                <a:cs typeface="Arial" charset="0"/>
              </a:rPr>
              <a:t>SigClust</a:t>
            </a: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Null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295" name="Rectangle 3"/>
              <p:cNvSpPr>
                <a:spLocks noGrp="1" noChangeArrowheads="1"/>
              </p:cNvSpPr>
              <p:nvPr>
                <p:ph type="body" sz="half" idx="1"/>
              </p:nvPr>
            </p:nvSpPr>
            <p:spPr>
              <a:xfrm>
                <a:off x="457200" y="1371600"/>
                <a:ext cx="8305800" cy="5257800"/>
              </a:xfrm>
            </p:spPr>
            <p:txBody>
              <a:bodyPr/>
              <a:lstStyle/>
              <a:p>
                <a:pPr eaLnBrk="1" hangingPunct="1">
                  <a:lnSpc>
                    <a:spcPct val="120000"/>
                  </a:lnSpc>
                  <a:buFont typeface="Wingdings" pitchFamily="2" charset="2"/>
                  <a:buNone/>
                </a:pPr>
                <a:r>
                  <a:rPr lang="en-US" altLang="ko-KR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3</a:t>
                </a:r>
                <a:r>
                  <a:rPr lang="en-US" altLang="ko-KR" baseline="30000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rd</a:t>
                </a:r>
                <a:r>
                  <a:rPr lang="en-US" altLang="ko-KR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 Key Idea:   Factor Analysis Model</a:t>
                </a:r>
              </a:p>
              <a:p>
                <a:pPr eaLnBrk="1" hangingPunct="1">
                  <a:lnSpc>
                    <a:spcPct val="120000"/>
                  </a:lnSpc>
                  <a:buFont typeface="Wingdings" pitchFamily="2" charset="2"/>
                  <a:buChar char="n"/>
                </a:pPr>
                <a:r>
                  <a:rPr lang="en-US" altLang="ko-KR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  Model Covariance as:    Biology + Noise</a:t>
                </a:r>
              </a:p>
              <a:p>
                <a:pPr marL="0" indent="0" eaLnBrk="1" hangingPunct="1">
                  <a:lnSpc>
                    <a:spcPct val="120000"/>
                  </a:lnSpc>
                  <a:buNone/>
                </a:pPr>
                <a:endParaRPr lang="en-US" altLang="ko-KR" sz="1200" dirty="0">
                  <a:solidFill>
                    <a:schemeClr val="bg2"/>
                  </a:solidFill>
                  <a:latin typeface="Arial" charset="0"/>
                  <a:ea typeface="Gulim" pitchFamily="34" charset="-127"/>
                  <a:cs typeface="Arial" charset="0"/>
                </a:endParaRPr>
              </a:p>
              <a:p>
                <a:pPr marL="0" indent="0" algn="ctr" eaLnBrk="1" hangingPunct="1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altLang="ko-KR" b="1" i="1" smtClean="0">
                          <a:solidFill>
                            <a:schemeClr val="bg2"/>
                          </a:solidFill>
                          <a:latin typeface="Cambria Math"/>
                          <a:ea typeface="Cambria Math"/>
                          <a:cs typeface="Arial" charset="0"/>
                        </a:rPr>
                        <m:t>𝜮</m:t>
                      </m:r>
                      <m:r>
                        <a:rPr lang="en-US" altLang="ko-KR" b="0" i="1" smtClean="0">
                          <a:solidFill>
                            <a:schemeClr val="bg2"/>
                          </a:solidFill>
                          <a:latin typeface="Cambria Math"/>
                          <a:ea typeface="Cambria Math"/>
                          <a:cs typeface="Arial" charset="0"/>
                        </a:rPr>
                        <m:t>=</m:t>
                      </m:r>
                      <m:sSub>
                        <m:sSubPr>
                          <m:ctrlPr>
                            <a:rPr lang="en-US" altLang="ko-KR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/>
                              <a:cs typeface="Arial" charset="0"/>
                            </a:rPr>
                          </m:ctrlPr>
                        </m:sSubPr>
                        <m:e>
                          <m:r>
                            <a:rPr lang="el-GR" altLang="ko-KR" b="1" i="1" smtClean="0">
                              <a:solidFill>
                                <a:schemeClr val="bg2"/>
                              </a:solidFill>
                              <a:latin typeface="Cambria Math"/>
                              <a:ea typeface="Cambria Math"/>
                              <a:cs typeface="Arial" charset="0"/>
                            </a:rPr>
                            <m:t>𝜮</m:t>
                          </m:r>
                        </m:e>
                        <m:sub>
                          <m:r>
                            <a:rPr lang="en-US" altLang="ko-KR" b="0" i="1" smtClean="0">
                              <a:solidFill>
                                <a:schemeClr val="bg2"/>
                              </a:solidFill>
                              <a:latin typeface="Cambria Math"/>
                              <a:ea typeface="Cambria Math"/>
                              <a:cs typeface="Arial" charset="0"/>
                            </a:rPr>
                            <m:t>𝐵</m:t>
                          </m:r>
                        </m:sub>
                      </m:sSub>
                      <m:r>
                        <a:rPr lang="en-US" altLang="ko-KR" b="0" i="1" smtClean="0">
                          <a:solidFill>
                            <a:schemeClr val="bg2"/>
                          </a:solidFill>
                          <a:latin typeface="Cambria Math"/>
                          <a:ea typeface="Cambria Math"/>
                          <a:cs typeface="Arial" charset="0"/>
                        </a:rPr>
                        <m:t>+</m:t>
                      </m:r>
                      <m:sSup>
                        <m:sSupPr>
                          <m:ctrlPr>
                            <a:rPr lang="en-US" altLang="ko-KR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/>
                              <a:cs typeface="Arial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altLang="ko-KR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ko-KR" altLang="en-US" b="0" i="1" smtClean="0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Cambria Math"/>
                                  <a:cs typeface="Arial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altLang="ko-KR" b="0" i="1" smtClean="0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Cambria Math"/>
                                  <a:cs typeface="Arial" charset="0"/>
                                </a:rPr>
                                <m:t>𝑁</m:t>
                              </m:r>
                            </m:sub>
                          </m:sSub>
                        </m:e>
                        <m:sup>
                          <m:r>
                            <a:rPr lang="en-US" altLang="ko-KR" b="0" i="1" smtClean="0">
                              <a:solidFill>
                                <a:schemeClr val="bg2"/>
                              </a:solidFill>
                              <a:latin typeface="Cambria Math"/>
                              <a:ea typeface="Cambria Math"/>
                              <a:cs typeface="Arial" charset="0"/>
                            </a:rPr>
                            <m:t>2</m:t>
                          </m:r>
                        </m:sup>
                      </m:sSup>
                      <m:r>
                        <a:rPr lang="en-US" altLang="ko-KR" b="0" i="1" smtClean="0">
                          <a:solidFill>
                            <a:schemeClr val="bg2"/>
                          </a:solidFill>
                          <a:latin typeface="Cambria Math"/>
                          <a:ea typeface="Cambria Math"/>
                          <a:cs typeface="Arial" charset="0"/>
                        </a:rPr>
                        <m:t>×</m:t>
                      </m:r>
                      <m:r>
                        <a:rPr lang="en-US" altLang="ko-KR" b="0" i="1" smtClean="0">
                          <a:solidFill>
                            <a:schemeClr val="bg2"/>
                          </a:solidFill>
                          <a:latin typeface="Cambria Math"/>
                          <a:ea typeface="Cambria Math"/>
                          <a:cs typeface="Arial" charset="0"/>
                        </a:rPr>
                        <m:t>𝐼</m:t>
                      </m:r>
                    </m:oMath>
                  </m:oMathPara>
                </a14:m>
                <a:endParaRPr lang="en-US" altLang="ko-KR" dirty="0">
                  <a:solidFill>
                    <a:schemeClr val="bg2"/>
                  </a:solidFill>
                  <a:latin typeface="Arial" charset="0"/>
                  <a:ea typeface="Gulim" pitchFamily="34" charset="-127"/>
                  <a:cs typeface="Arial" charset="0"/>
                </a:endParaRPr>
              </a:p>
              <a:p>
                <a:pPr marL="0" indent="0" eaLnBrk="1" hangingPunct="1">
                  <a:lnSpc>
                    <a:spcPct val="120000"/>
                  </a:lnSpc>
                  <a:buNone/>
                </a:pPr>
                <a:endParaRPr lang="en-US" altLang="ko-KR" sz="1200" dirty="0">
                  <a:solidFill>
                    <a:schemeClr val="bg2"/>
                  </a:solidFill>
                  <a:latin typeface="Arial" charset="0"/>
                  <a:ea typeface="Gulim" pitchFamily="34" charset="-127"/>
                  <a:cs typeface="Arial" charset="0"/>
                </a:endParaRPr>
              </a:p>
              <a:p>
                <a:pPr eaLnBrk="1" hangingPunct="1">
                  <a:lnSpc>
                    <a:spcPct val="120000"/>
                  </a:lnSpc>
                  <a:buFont typeface="Wingdings" pitchFamily="2" charset="2"/>
                  <a:buNone/>
                </a:pPr>
                <a:r>
                  <a:rPr lang="en-US" altLang="ko-KR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Where </a:t>
                </a:r>
              </a:p>
              <a:p>
                <a:pPr eaLnBrk="1" hangingPunct="1">
                  <a:lnSpc>
                    <a:spcPct val="120000"/>
                  </a:lnSpc>
                  <a:buFont typeface="Wingdings" pitchFamily="2" charset="2"/>
                  <a:buChar char="n"/>
                </a:pPr>
                <a:r>
                  <a:rPr lang="en-US" altLang="ko-KR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Gulim" pitchFamily="34" charset="-127"/>
                            <a:cs typeface="Arial" charset="0"/>
                          </a:rPr>
                        </m:ctrlPr>
                      </m:sSubPr>
                      <m:e>
                        <m:r>
                          <a:rPr lang="el-GR" altLang="ko-KR" b="1" i="1" smtClean="0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  <a:cs typeface="Arial" charset="0"/>
                          </a:rPr>
                          <m:t>𝜮</m:t>
                        </m:r>
                      </m:e>
                      <m:sub>
                        <m:r>
                          <a:rPr lang="en-US" altLang="ko-KR" b="0" i="1" smtClean="0">
                            <a:solidFill>
                              <a:schemeClr val="bg2"/>
                            </a:solidFill>
                            <a:latin typeface="Cambria Math"/>
                            <a:ea typeface="Gulim" pitchFamily="34" charset="-127"/>
                            <a:cs typeface="Arial" charset="0"/>
                          </a:rPr>
                          <m:t>𝐵</m:t>
                        </m:r>
                      </m:sub>
                    </m:sSub>
                  </m:oMath>
                </a14:m>
                <a:r>
                  <a:rPr lang="en-US" altLang="ko-KR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  is “fairly low dimensional”</a:t>
                </a:r>
              </a:p>
              <a:p>
                <a:pPr eaLnBrk="1" hangingPunct="1">
                  <a:lnSpc>
                    <a:spcPct val="120000"/>
                  </a:lnSpc>
                  <a:buFont typeface="Wingdings" pitchFamily="2" charset="2"/>
                  <a:buChar char="n"/>
                </a:pPr>
                <a:r>
                  <a:rPr lang="en-US" altLang="ko-KR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ko-KR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Gulim" pitchFamily="34" charset="-127"/>
                            <a:cs typeface="Arial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altLang="ko-KR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Gulim" pitchFamily="34" charset="-127"/>
                                <a:cs typeface="Arial" charset="0"/>
                              </a:rPr>
                            </m:ctrlPr>
                          </m:sSubPr>
                          <m:e>
                            <m:r>
                              <a:rPr lang="ko-KR" altLang="en-US" i="1" smtClean="0">
                                <a:solidFill>
                                  <a:schemeClr val="bg2"/>
                                </a:solidFill>
                                <a:latin typeface="Cambria Math"/>
                                <a:ea typeface="Gulim" pitchFamily="34" charset="-127"/>
                                <a:cs typeface="Arial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altLang="ko-KR" b="0" i="1" smtClean="0">
                                <a:solidFill>
                                  <a:schemeClr val="bg2"/>
                                </a:solidFill>
                                <a:latin typeface="Cambria Math"/>
                                <a:ea typeface="Gulim" pitchFamily="34" charset="-127"/>
                                <a:cs typeface="Arial" charset="0"/>
                              </a:rPr>
                              <m:t>𝑁</m:t>
                            </m:r>
                          </m:sub>
                        </m:sSub>
                      </m:e>
                      <m:sup>
                        <m:r>
                          <a:rPr lang="en-US" altLang="ko-KR" b="0" i="1" smtClean="0">
                            <a:solidFill>
                              <a:schemeClr val="bg2"/>
                            </a:solidFill>
                            <a:latin typeface="Cambria Math"/>
                            <a:ea typeface="Gulim" pitchFamily="34" charset="-127"/>
                            <a:cs typeface="Arial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altLang="ko-KR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  is estimated from background noise</a:t>
                </a:r>
              </a:p>
            </p:txBody>
          </p:sp>
        </mc:Choice>
        <mc:Fallback xmlns="">
          <p:sp>
            <p:nvSpPr>
              <p:cNvPr id="12295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"/>
              </p:nvPr>
            </p:nvSpPr>
            <p:spPr>
              <a:xfrm>
                <a:off x="457200" y="1371600"/>
                <a:ext cx="8305800" cy="5257800"/>
              </a:xfrm>
              <a:blipFill>
                <a:blip r:embed="rId3"/>
                <a:stretch>
                  <a:fillRect l="-1834" t="-6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35047706"/>
      </p:ext>
    </p:extLst>
  </p:cSld>
  <p:clrMapOvr>
    <a:masterClrMapping/>
  </p:clrMapOvr>
</p:sld>
</file>

<file path=ppt/theme/theme1.xml><?xml version="1.0" encoding="utf-8"?>
<a:theme xmlns:a="http://schemas.openxmlformats.org/drawingml/2006/main" name="2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2_Default Design">
  <a:themeElements>
    <a:clrScheme name="Default Design 1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25672</TotalTime>
  <Words>2947</Words>
  <Application>Microsoft Office PowerPoint</Application>
  <PresentationFormat>On-screen Show (4:3)</PresentationFormat>
  <Paragraphs>786</Paragraphs>
  <Slides>81</Slides>
  <Notes>81</Notes>
  <HiddenSlides>0</HiddenSlides>
  <MMClips>11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81</vt:i4>
      </vt:variant>
    </vt:vector>
  </HeadingPairs>
  <TitlesOfParts>
    <vt:vector size="90" baseType="lpstr">
      <vt:lpstr>Arial</vt:lpstr>
      <vt:lpstr>Arial Unicode MS</vt:lpstr>
      <vt:lpstr>Cambria Math</vt:lpstr>
      <vt:lpstr>Times New Roman</vt:lpstr>
      <vt:lpstr>Wingdings</vt:lpstr>
      <vt:lpstr>2_Default Design</vt:lpstr>
      <vt:lpstr>12_Default Design</vt:lpstr>
      <vt:lpstr>Default Design</vt:lpstr>
      <vt:lpstr>Equation</vt:lpstr>
      <vt:lpstr>Statistics – O. R. 881 Object Oriented Data Analysis</vt:lpstr>
      <vt:lpstr>Current Sections in Textbook</vt:lpstr>
      <vt:lpstr>Last Class:  SigClust</vt:lpstr>
      <vt:lpstr>Last Class:  SigClust</vt:lpstr>
      <vt:lpstr>Last Class: SigClust Statistic</vt:lpstr>
      <vt:lpstr>Last Class: SigClust Null</vt:lpstr>
      <vt:lpstr>Last Class: SigClust Null</vt:lpstr>
      <vt:lpstr>Last Class: SigClust Null</vt:lpstr>
      <vt:lpstr>Last Class: SigClust Null</vt:lpstr>
      <vt:lpstr>Last Class: SigClust Null</vt:lpstr>
      <vt:lpstr>Last Class: SigClust Null</vt:lpstr>
      <vt:lpstr>Last Class: SigClust Estimation of Background Noise</vt:lpstr>
      <vt:lpstr>Last Class: SigClust Estimation of Background Noise</vt:lpstr>
      <vt:lpstr>Last Class: SigClust Gaussian null distribution - Simulation</vt:lpstr>
      <vt:lpstr>Last Class: SigClust Examples</vt:lpstr>
      <vt:lpstr>Last Class: SigClust Examples</vt:lpstr>
      <vt:lpstr>Last Class: SigClust Examples</vt:lpstr>
      <vt:lpstr>Last Class: SigClust Examples</vt:lpstr>
      <vt:lpstr>Last Class: SigClust Examples</vt:lpstr>
      <vt:lpstr>Last Class: SigClust Examples</vt:lpstr>
      <vt:lpstr>Last Class: Mass Flux Data</vt:lpstr>
      <vt:lpstr>Last Class: Mass Flux Data</vt:lpstr>
      <vt:lpstr>Statistical Smoothing</vt:lpstr>
      <vt:lpstr>Statistical Smoothing</vt:lpstr>
      <vt:lpstr>Density Estimation</vt:lpstr>
      <vt:lpstr>Density Estimation</vt:lpstr>
      <vt:lpstr>Density Estimation</vt:lpstr>
      <vt:lpstr>Density Estimation</vt:lpstr>
      <vt:lpstr>Density Estimation</vt:lpstr>
      <vt:lpstr>Density Estimation</vt:lpstr>
      <vt:lpstr>Density Estimation</vt:lpstr>
      <vt:lpstr>Histograms</vt:lpstr>
      <vt:lpstr>Histograms</vt:lpstr>
      <vt:lpstr>Density Estimation</vt:lpstr>
      <vt:lpstr>Density Estimation</vt:lpstr>
      <vt:lpstr>Density Estimation</vt:lpstr>
      <vt:lpstr>Kernel Density Estimation</vt:lpstr>
      <vt:lpstr>Kernel Density Estimation</vt:lpstr>
      <vt:lpstr>Kernel Density Estimation</vt:lpstr>
      <vt:lpstr>Kernel Density Estimation</vt:lpstr>
      <vt:lpstr>Kernel Density Estimation</vt:lpstr>
      <vt:lpstr>Kernel Density Estimation</vt:lpstr>
      <vt:lpstr>Kernel Density Estimation</vt:lpstr>
      <vt:lpstr>Kernel Density Estimation</vt:lpstr>
      <vt:lpstr>Kernel Density Estimation</vt:lpstr>
      <vt:lpstr>Density Estimation</vt:lpstr>
      <vt:lpstr>Statistical Smoothing</vt:lpstr>
      <vt:lpstr>Scatterplot Smoothing</vt:lpstr>
      <vt:lpstr>Scatterplot Smoothing</vt:lpstr>
      <vt:lpstr>Scatterplot Smoothing</vt:lpstr>
      <vt:lpstr>Scatterplot Smoothing</vt:lpstr>
      <vt:lpstr>Scatterplot Smoothing</vt:lpstr>
      <vt:lpstr>Scatterplot Smoothing</vt:lpstr>
      <vt:lpstr>Scatterplot Smoothing</vt:lpstr>
      <vt:lpstr>Scatterplot Smoothing</vt:lpstr>
      <vt:lpstr>Scatterplot Smoothing</vt:lpstr>
      <vt:lpstr>Scatterplot Smoothing</vt:lpstr>
      <vt:lpstr>Scatterplot Smoothing</vt:lpstr>
      <vt:lpstr>Scatterplot Smoothing</vt:lpstr>
      <vt:lpstr>Scatterplot Smoothing</vt:lpstr>
      <vt:lpstr>Scatterplot Smoothing</vt:lpstr>
      <vt:lpstr>Scatterplot Smoothing</vt:lpstr>
      <vt:lpstr>Kernel Density Estimation</vt:lpstr>
      <vt:lpstr>Kernel Density Estimation</vt:lpstr>
      <vt:lpstr>Kernel Density Estimation</vt:lpstr>
      <vt:lpstr>Kernel Density Estimation</vt:lpstr>
      <vt:lpstr>Statistical Smoothing</vt:lpstr>
      <vt:lpstr>SiZer Background</vt:lpstr>
      <vt:lpstr>SiZer Background</vt:lpstr>
      <vt:lpstr>SiZer Background</vt:lpstr>
      <vt:lpstr>SiZer Background</vt:lpstr>
      <vt:lpstr>SiZer Background</vt:lpstr>
      <vt:lpstr>SiZer Background</vt:lpstr>
      <vt:lpstr>SiZer Background</vt:lpstr>
      <vt:lpstr>SiZer Background</vt:lpstr>
      <vt:lpstr>SiZer Background</vt:lpstr>
      <vt:lpstr>SiZer Background</vt:lpstr>
      <vt:lpstr>SiZer Background</vt:lpstr>
      <vt:lpstr>SiZer Background</vt:lpstr>
      <vt:lpstr>SiZer Background</vt:lpstr>
      <vt:lpstr>Participant Presentation</vt:lpstr>
    </vt:vector>
  </TitlesOfParts>
  <Company>Dell Computer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Preferred Customer</dc:creator>
  <cp:lastModifiedBy>Marron, J. S. (Steve)</cp:lastModifiedBy>
  <cp:revision>466</cp:revision>
  <dcterms:created xsi:type="dcterms:W3CDTF">2001-06-08T01:38:43Z</dcterms:created>
  <dcterms:modified xsi:type="dcterms:W3CDTF">2025-11-19T20:07:55Z</dcterms:modified>
</cp:coreProperties>
</file>