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852" r:id="rId2"/>
    <p:sldMasterId id="2147483878" r:id="rId3"/>
  </p:sldMasterIdLst>
  <p:notesMasterIdLst>
    <p:notesMasterId r:id="rId78"/>
  </p:notesMasterIdLst>
  <p:sldIdLst>
    <p:sldId id="262" r:id="rId4"/>
    <p:sldId id="714" r:id="rId5"/>
    <p:sldId id="3592" r:id="rId6"/>
    <p:sldId id="3609" r:id="rId7"/>
    <p:sldId id="3620" r:id="rId8"/>
    <p:sldId id="3622" r:id="rId9"/>
    <p:sldId id="3623" r:id="rId10"/>
    <p:sldId id="4248" r:id="rId11"/>
    <p:sldId id="3666" r:id="rId12"/>
    <p:sldId id="3669" r:id="rId13"/>
    <p:sldId id="3675" r:id="rId14"/>
    <p:sldId id="3676" r:id="rId15"/>
    <p:sldId id="4090" r:id="rId16"/>
    <p:sldId id="4091" r:id="rId17"/>
    <p:sldId id="4105" r:id="rId18"/>
    <p:sldId id="4106" r:id="rId19"/>
    <p:sldId id="4269" r:id="rId20"/>
    <p:sldId id="4108" r:id="rId21"/>
    <p:sldId id="4109" r:id="rId22"/>
    <p:sldId id="4110" r:id="rId23"/>
    <p:sldId id="4111" r:id="rId24"/>
    <p:sldId id="4112" r:id="rId25"/>
    <p:sldId id="4113" r:id="rId26"/>
    <p:sldId id="4114" r:id="rId27"/>
    <p:sldId id="2473" r:id="rId28"/>
    <p:sldId id="2474" r:id="rId29"/>
    <p:sldId id="2475" r:id="rId30"/>
    <p:sldId id="2476" r:id="rId31"/>
    <p:sldId id="2477" r:id="rId32"/>
    <p:sldId id="2478" r:id="rId33"/>
    <p:sldId id="2479" r:id="rId34"/>
    <p:sldId id="2480" r:id="rId35"/>
    <p:sldId id="2481" r:id="rId36"/>
    <p:sldId id="2482" r:id="rId37"/>
    <p:sldId id="2483" r:id="rId38"/>
    <p:sldId id="2484" r:id="rId39"/>
    <p:sldId id="3655" r:id="rId40"/>
    <p:sldId id="3656" r:id="rId41"/>
    <p:sldId id="3657" r:id="rId42"/>
    <p:sldId id="3658" r:id="rId43"/>
    <p:sldId id="3659" r:id="rId44"/>
    <p:sldId id="3679" r:id="rId45"/>
    <p:sldId id="3680" r:id="rId46"/>
    <p:sldId id="3660" r:id="rId47"/>
    <p:sldId id="3654" r:id="rId48"/>
    <p:sldId id="2485" r:id="rId49"/>
    <p:sldId id="2486" r:id="rId50"/>
    <p:sldId id="3663" r:id="rId51"/>
    <p:sldId id="2487" r:id="rId52"/>
    <p:sldId id="2488" r:id="rId53"/>
    <p:sldId id="2489" r:id="rId54"/>
    <p:sldId id="2490" r:id="rId55"/>
    <p:sldId id="2491" r:id="rId56"/>
    <p:sldId id="2492" r:id="rId57"/>
    <p:sldId id="2493" r:id="rId58"/>
    <p:sldId id="2494" r:id="rId59"/>
    <p:sldId id="2323" r:id="rId60"/>
    <p:sldId id="2324" r:id="rId61"/>
    <p:sldId id="2325" r:id="rId62"/>
    <p:sldId id="2326" r:id="rId63"/>
    <p:sldId id="2327" r:id="rId64"/>
    <p:sldId id="2328" r:id="rId65"/>
    <p:sldId id="2329" r:id="rId66"/>
    <p:sldId id="2330" r:id="rId67"/>
    <p:sldId id="2333" r:id="rId68"/>
    <p:sldId id="3662" r:id="rId69"/>
    <p:sldId id="3661" r:id="rId70"/>
    <p:sldId id="2334" r:id="rId71"/>
    <p:sldId id="2335" r:id="rId72"/>
    <p:sldId id="2336" r:id="rId73"/>
    <p:sldId id="3873" r:id="rId74"/>
    <p:sldId id="2339" r:id="rId75"/>
    <p:sldId id="2340" r:id="rId76"/>
    <p:sldId id="3860" r:id="rId7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57FF"/>
    <a:srgbClr val="99FF99"/>
    <a:srgbClr val="FFB279"/>
    <a:srgbClr val="DA71FF"/>
    <a:srgbClr val="D1FFD1"/>
    <a:srgbClr val="E1FFE1"/>
    <a:srgbClr val="C8C8FF"/>
    <a:srgbClr val="E1E0FF"/>
    <a:srgbClr val="C8F4FF"/>
    <a:srgbClr val="FFD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4A6657-4BC3-4EFF-95DE-8245CAC9F96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662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A0593A-FFFA-4E47-B1A0-4527F438ED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513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E77B3F-B39A-46A1-A54D-81BECB654E4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156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5F3CE3-AC50-4091-9E76-9BB03721DE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113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E488EF-C6D9-4767-B206-4984D09543D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343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446795-5ABB-4C9A-AD64-41C3CC1732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244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446795-5ABB-4C9A-AD64-41C3CC1732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068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BC92D6-A429-42DC-AF49-6EEAD79D045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090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B5FBC9-C1B1-483E-B3A8-75507E5284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MassFlux1d1p1.ps</a:t>
            </a:r>
          </a:p>
        </p:txBody>
      </p:sp>
    </p:spTree>
    <p:extLst>
      <p:ext uri="{BB962C8B-B14F-4D97-AF65-F5344CB8AC3E}">
        <p14:creationId xmlns:p14="http://schemas.microsoft.com/office/powerpoint/2010/main" val="2874159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9DE51-BF25-4B69-9919-D248F070DAC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MassFlux1d1p1s.ps</a:t>
            </a:r>
          </a:p>
        </p:txBody>
      </p:sp>
    </p:spTree>
    <p:extLst>
      <p:ext uri="{BB962C8B-B14F-4D97-AF65-F5344CB8AC3E}">
        <p14:creationId xmlns:p14="http://schemas.microsoft.com/office/powerpoint/2010/main" val="70649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9DE51-BF25-4B69-9919-D248F070DAC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MassFlux1d1p1s.ps</a:t>
            </a:r>
          </a:p>
        </p:txBody>
      </p:sp>
    </p:spTree>
    <p:extLst>
      <p:ext uri="{BB962C8B-B14F-4D97-AF65-F5344CB8AC3E}">
        <p14:creationId xmlns:p14="http://schemas.microsoft.com/office/powerpoint/2010/main" val="4159167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9DE51-BF25-4B69-9919-D248F070DAC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MassFlux1d1p1s.ps</a:t>
            </a:r>
          </a:p>
        </p:txBody>
      </p:sp>
    </p:spTree>
    <p:extLst>
      <p:ext uri="{BB962C8B-B14F-4D97-AF65-F5344CB8AC3E}">
        <p14:creationId xmlns:p14="http://schemas.microsoft.com/office/powerpoint/2010/main" val="1225988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9DE51-BF25-4B69-9919-D248F070DAC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MassFlux1d1p1s.ps</a:t>
            </a:r>
          </a:p>
        </p:txBody>
      </p:sp>
    </p:spTree>
    <p:extLst>
      <p:ext uri="{BB962C8B-B14F-4D97-AF65-F5344CB8AC3E}">
        <p14:creationId xmlns:p14="http://schemas.microsoft.com/office/powerpoint/2010/main" val="2640327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F7AA52-4F5B-4CC4-9DCC-BE060DFD33A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3552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07CC96-8B06-4706-8DED-2777586031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1233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73D8A6-A1D2-486D-AC2C-BE80BD2079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1819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3095DD-01FA-48A9-8904-08EFD1BE10B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1521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BCF19F-8607-4AC3-8A9F-501517EF618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9299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56A0A-739A-4EEE-A456-ED8688BBBC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3130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071774-B70F-4EC5-BA5E-1D382683780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84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894AB9-F245-494C-A63B-0972F22781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1377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071774-B70F-4EC5-BA5E-1D382683780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8355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F4DC5C-B9E2-4C56-A3F8-4A916A4802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9406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F1980B-E908-47D6-9276-2F2419B62D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2510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B64D22-117E-4615-AD2D-2BD18C598C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3843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DC108-4AB9-4FDB-9154-33A35DFEFF9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830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59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7DABF3-BBB0-438C-B06F-36EECD6EA5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8108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36399790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38452697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36662756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19887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0B8BA7-5CDE-49A1-94BB-C59A9A09317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9417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4189337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21871613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24463287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28517028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13144935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3BEDC1-947E-49FC-AD7C-814A21AAA5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HDLSStmbRaw.ps</a:t>
            </a:r>
          </a:p>
        </p:txBody>
      </p:sp>
    </p:spTree>
    <p:extLst>
      <p:ext uri="{BB962C8B-B14F-4D97-AF65-F5344CB8AC3E}">
        <p14:creationId xmlns:p14="http://schemas.microsoft.com/office/powerpoint/2010/main" val="15330180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673C01-E4FD-484C-AB0B-0FB84C09A7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0494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B33774-33E2-4F98-9DA9-D713ADB3A60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HDLSStmbMdif.ps</a:t>
            </a:r>
          </a:p>
        </p:txBody>
      </p:sp>
    </p:spTree>
    <p:extLst>
      <p:ext uri="{BB962C8B-B14F-4D97-AF65-F5344CB8AC3E}">
        <p14:creationId xmlns:p14="http://schemas.microsoft.com/office/powerpoint/2010/main" val="27113253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673C01-E4FD-484C-AB0B-0FB84C09A7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7963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75E6A5-1001-4839-8DEA-0D5DBC4D471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HDLSStmbPCA.ps</a:t>
            </a:r>
          </a:p>
        </p:txBody>
      </p:sp>
    </p:spTree>
    <p:extLst>
      <p:ext uri="{BB962C8B-B14F-4D97-AF65-F5344CB8AC3E}">
        <p14:creationId xmlns:p14="http://schemas.microsoft.com/office/powerpoint/2010/main" val="3073240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F584EC-73D5-43DF-A0CF-3F166007642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5024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2F6975-C4FB-45E5-971B-9BFE96F9B3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HDLSSod1Raw.ps</a:t>
            </a:r>
          </a:p>
        </p:txBody>
      </p:sp>
    </p:spTree>
    <p:extLst>
      <p:ext uri="{BB962C8B-B14F-4D97-AF65-F5344CB8AC3E}">
        <p14:creationId xmlns:p14="http://schemas.microsoft.com/office/powerpoint/2010/main" val="19834631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F837C4-A4D9-4D4E-ABE5-68917499EC7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HDLSSod1PCA.ps</a:t>
            </a:r>
          </a:p>
        </p:txBody>
      </p:sp>
    </p:spTree>
    <p:extLst>
      <p:ext uri="{BB962C8B-B14F-4D97-AF65-F5344CB8AC3E}">
        <p14:creationId xmlns:p14="http://schemas.microsoft.com/office/powerpoint/2010/main" val="9825858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469B08-2C70-4EBE-8726-7E985CD3D0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HDLSSod1Mdif.ps</a:t>
            </a:r>
          </a:p>
        </p:txBody>
      </p:sp>
    </p:spTree>
    <p:extLst>
      <p:ext uri="{BB962C8B-B14F-4D97-AF65-F5344CB8AC3E}">
        <p14:creationId xmlns:p14="http://schemas.microsoft.com/office/powerpoint/2010/main" val="149956332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9980C1-F8F6-4FFC-B0FE-D5E5FC4AFCB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33804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5890B3-50C1-4FE1-8169-C0AA861A14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13319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3A179-9117-4450-834E-CB37C3862C6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HDLSSod1Raw.ps</a:t>
            </a:r>
          </a:p>
        </p:txBody>
      </p:sp>
    </p:spTree>
    <p:extLst>
      <p:ext uri="{BB962C8B-B14F-4D97-AF65-F5344CB8AC3E}">
        <p14:creationId xmlns:p14="http://schemas.microsoft.com/office/powerpoint/2010/main" val="28085247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F23D72-3037-4B50-B9B7-AA03543E54B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HDLSSod1FLD.ps</a:t>
            </a:r>
          </a:p>
        </p:txBody>
      </p:sp>
    </p:spTree>
    <p:extLst>
      <p:ext uri="{BB962C8B-B14F-4D97-AF65-F5344CB8AC3E}">
        <p14:creationId xmlns:p14="http://schemas.microsoft.com/office/powerpoint/2010/main" val="300026345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7A2905-A7A6-410E-A2DD-AA2EE5CEF0E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49108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9E071D-5C45-41FC-B0D8-C7BFFC3944F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44692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5BBA23-A255-456F-A2CA-A422A41A5A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872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CFA4CD-1923-4C66-B637-DB83057B872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33480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29098E-0B73-4E04-97C3-3EC9DB2A48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79542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0E409-A9CF-4956-8A0A-B0E54EC2F77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HDLSSod1Raw.ps</a:t>
            </a:r>
          </a:p>
        </p:txBody>
      </p:sp>
    </p:spTree>
    <p:extLst>
      <p:ext uri="{BB962C8B-B14F-4D97-AF65-F5344CB8AC3E}">
        <p14:creationId xmlns:p14="http://schemas.microsoft.com/office/powerpoint/2010/main" val="2803505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40ACE2-7C4D-4903-9870-657CE99221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343018717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40ACE2-7C4D-4903-9870-657CE992215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4812861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47F35-FF0D-4BE6-A632-88D78E0CE1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156002692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176A60-3044-4B80-8ABE-BBD6488EAD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57541570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176A60-3044-4B80-8ABE-BBD6488EAD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127870934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176A60-3044-4B80-8ABE-BBD6488EAD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167238214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B9E970-A6E5-4E9D-843F-0205B458B0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81804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B9E970-A6E5-4E9D-843F-0205B458B0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92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8021FA-6490-4CDF-935E-8EC77668C6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16871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B9E970-A6E5-4E9D-843F-0205B458B0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58506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6EB5B6-02A4-484A-9890-023613D9C33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HDLSSod1egFLD.ps</a:t>
            </a:r>
          </a:p>
        </p:txBody>
      </p:sp>
    </p:spTree>
    <p:extLst>
      <p:ext uri="{BB962C8B-B14F-4D97-AF65-F5344CB8AC3E}">
        <p14:creationId xmlns:p14="http://schemas.microsoft.com/office/powerpoint/2010/main" val="30113500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26591-4E0F-4FD4-A058-94A2C1E150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87134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26591-4E0F-4FD4-A058-94A2C1E150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60833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5A7DBD-EB55-4892-BA8F-0AD8233DC9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947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245552-4324-4A61-B292-54D792CF8B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58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3801F-20D4-4556-823C-027B25E8000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121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2223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8022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99816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5581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888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0084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0786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6128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9803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9114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808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37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6798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942D3-519C-48E9-8145-599F34957D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46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CCE8E-874F-4403-9C19-1D3BCDF1C0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1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EEEAD-7BC6-48E3-BDCC-646BB06A2F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13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07729-40F3-4768-ACD5-14112E5608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086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5C9F0-5D55-4DFE-9092-5F963555994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73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6B039-2E22-4E6E-8E2D-1A5D1DAEAE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219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4B4B7-75B4-49CD-963A-3110696356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253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381DC-3D06-4E4E-B126-911431B7EB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378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EEA0B-AC12-4912-9E4B-D934B8DE90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82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CACD0-9EF4-4C67-9333-ADDDC38948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80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6CA3C-6BCC-4649-B494-F0EB3BD10B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945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51D58-6A53-44CA-B606-18A1483F8E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68AAF-21D2-433C-B979-2FB62395BA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1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90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8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FB628BB-C1A7-4DE7-9E5D-D1EBF6A2E9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3573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Relationship Id="rId4" Type="http://schemas.openxmlformats.org/officeDocument/2006/relationships/image" Target="NUL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4" Type="http://schemas.openxmlformats.org/officeDocument/2006/relationships/image" Target="NUL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4" Type="http://schemas.openxmlformats.org/officeDocument/2006/relationships/image" Target="NUL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4.xml"/><Relationship Id="rId4" Type="http://schemas.openxmlformats.org/officeDocument/2006/relationships/image" Target="NUL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Relationship Id="rId9" Type="http://schemas.openxmlformats.org/officeDocument/2006/relationships/image" Target="NUL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</a:t>
            </a:r>
            <a:r>
              <a:rPr lang="en-US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Basic idea: a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bump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characterized by: </a:t>
            </a:r>
          </a:p>
          <a:p>
            <a:pPr marL="711200" indent="-711200" eaLnBrk="1" hangingPunct="1">
              <a:lnSpc>
                <a:spcPct val="8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increase</a:t>
            </a:r>
          </a:p>
          <a:p>
            <a:pPr marL="711200" indent="-711200" eaLnBrk="1" hangingPunct="1">
              <a:lnSpc>
                <a:spcPct val="8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followed by a </a:t>
            </a:r>
            <a:r>
              <a:rPr lang="en-US" dirty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decrease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Generalization: </a:t>
            </a:r>
          </a:p>
          <a:p>
            <a:pPr marL="711200" indent="-711200" algn="ctr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Many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features of interest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captured </a:t>
            </a:r>
          </a:p>
          <a:p>
            <a:pPr marL="711200" indent="-711200" algn="ctr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 of the slope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the smooth</a:t>
            </a: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Foundation of </a:t>
            </a:r>
            <a:r>
              <a:rPr lang="en-US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</a:p>
          <a:p>
            <a:pPr marL="711200" indent="-711200" algn="ctr" eaLnBrk="1" hangingPunct="1"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inference on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slopes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algn="ctr" eaLnBrk="1" hangingPunct="1">
              <a:lnSpc>
                <a:spcPct val="80000"/>
              </a:lnSpc>
              <a:buFontTx/>
              <a:buNone/>
            </a:pP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 scale space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856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British Incomes data: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6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6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6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6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65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Sizer2Eg_Incomes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1447799"/>
            <a:ext cx="6629400" cy="492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1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British Incomes data: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Oversmoothed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Only one mode 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Medium smoothed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Two modes, statistically significant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Confirmed by Schmitz &amp;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(1992)</a:t>
            </a:r>
          </a:p>
          <a:p>
            <a:pPr marL="711200" indent="-711200" eaLnBrk="1" hangingPunct="1">
              <a:lnSpc>
                <a:spcPct val="110000"/>
              </a:lnSpc>
            </a:pPr>
            <a:r>
              <a:rPr lang="en-US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Undersmoothed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many 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noise wiggles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not significant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Again: all are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correct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algn="ctr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just different 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8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8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8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8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8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89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0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8229600" cy="5105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E.g.  -  Marron &amp; Wand (1992) 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Trimodal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#9</a:t>
                </a: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Increasing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Only 1 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Signif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Mode</a:t>
                </a: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Now 2 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Signif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Modes</a:t>
                </a: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Finally all 3 Modes</a:t>
                </a:r>
              </a:p>
              <a:p>
                <a:pPr marL="711200" indent="-711200" eaLnBrk="1" hangingPunct="1">
                  <a:lnSpc>
                    <a:spcPct val="11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727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8229600" cy="5105400"/>
              </a:xfrm>
              <a:blipFill>
                <a:blip r:embed="rId3"/>
                <a:stretch>
                  <a:fillRect l="-1852" t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1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2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2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2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2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2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3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3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3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3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3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3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37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2738" name="Picture 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9813" r="6316"/>
          <a:stretch>
            <a:fillRect/>
          </a:stretch>
        </p:blipFill>
        <p:spPr>
          <a:xfrm>
            <a:off x="5275263" y="1741488"/>
            <a:ext cx="3597275" cy="5497512"/>
          </a:xfrm>
          <a:noFill/>
        </p:spPr>
      </p:pic>
      <p:sp>
        <p:nvSpPr>
          <p:cNvPr id="72739" name="Line 36"/>
          <p:cNvSpPr>
            <a:spLocks noChangeShapeType="1"/>
          </p:cNvSpPr>
          <p:nvPr/>
        </p:nvSpPr>
        <p:spPr bwMode="auto">
          <a:xfrm flipV="1">
            <a:off x="4267200" y="2667000"/>
            <a:ext cx="3733800" cy="685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40" name="Line 37"/>
          <p:cNvSpPr>
            <a:spLocks noChangeShapeType="1"/>
          </p:cNvSpPr>
          <p:nvPr/>
        </p:nvSpPr>
        <p:spPr bwMode="auto">
          <a:xfrm flipV="1">
            <a:off x="4495800" y="4343400"/>
            <a:ext cx="3505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741" name="Line 38"/>
          <p:cNvSpPr>
            <a:spLocks noChangeShapeType="1"/>
          </p:cNvSpPr>
          <p:nvPr/>
        </p:nvSpPr>
        <p:spPr bwMode="auto">
          <a:xfrm>
            <a:off x="4038600" y="5257800"/>
            <a:ext cx="4038600" cy="914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42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73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143000"/>
                <a:ext cx="8229600" cy="5105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E.g. - Marron &amp; Wand Discrete Comb #15</a:t>
                </a: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Increasing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Coarse Bumps Only</a:t>
                </a: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Now Fine bumps too</a:t>
                </a: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Someday: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draw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local</a:t>
                </a:r>
              </a:p>
              <a:p>
                <a:pPr marL="711200" indent="-7112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Bandwidth on </a:t>
                </a:r>
                <a:r>
                  <a:rPr lang="en-US" sz="2800" dirty="0" err="1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</a:t>
                </a:r>
                <a:r>
                  <a:rPr lang="en-US" sz="2800" dirty="0" err="1">
                    <a:solidFill>
                      <a:srgbClr val="FF00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Z</a:t>
                </a:r>
                <a:r>
                  <a:rPr lang="en-US" sz="2800" dirty="0" err="1">
                    <a:solidFill>
                      <a:schemeClr val="hlin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er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map</a:t>
                </a:r>
              </a:p>
            </p:txBody>
          </p:sp>
        </mc:Choice>
        <mc:Fallback xmlns="">
          <p:sp>
            <p:nvSpPr>
              <p:cNvPr id="737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143000"/>
                <a:ext cx="8229600" cy="5105400"/>
              </a:xfrm>
              <a:blipFill>
                <a:blip r:embed="rId3"/>
                <a:stretch>
                  <a:fillRect l="-1852" t="-3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4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4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4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4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5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5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5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5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5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5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5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5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5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5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60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61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3762" name="Picture 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9813" r="6316"/>
          <a:stretch>
            <a:fillRect/>
          </a:stretch>
        </p:blipFill>
        <p:spPr>
          <a:xfrm>
            <a:off x="5275263" y="1741488"/>
            <a:ext cx="3597275" cy="5497512"/>
          </a:xfrm>
          <a:noFill/>
        </p:spPr>
      </p:pic>
      <p:sp>
        <p:nvSpPr>
          <p:cNvPr id="73763" name="Line 35"/>
          <p:cNvSpPr>
            <a:spLocks noChangeShapeType="1"/>
          </p:cNvSpPr>
          <p:nvPr/>
        </p:nvSpPr>
        <p:spPr bwMode="auto">
          <a:xfrm flipV="1">
            <a:off x="4191000" y="2667000"/>
            <a:ext cx="3810000" cy="685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64" name="Line 36"/>
          <p:cNvSpPr>
            <a:spLocks noChangeShapeType="1"/>
          </p:cNvSpPr>
          <p:nvPr/>
        </p:nvSpPr>
        <p:spPr bwMode="auto">
          <a:xfrm>
            <a:off x="4343400" y="4343400"/>
            <a:ext cx="4267200" cy="381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765" name="Line 37"/>
          <p:cNvSpPr>
            <a:spLocks noChangeShapeType="1"/>
          </p:cNvSpPr>
          <p:nvPr/>
        </p:nvSpPr>
        <p:spPr bwMode="auto">
          <a:xfrm>
            <a:off x="4343400" y="4343400"/>
            <a:ext cx="4343400" cy="1981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54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Historical Note &amp; Acknowledgements: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 Space:     S. M.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Pizer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Probal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Chaudhuri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References: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Chaudhuri &amp; Marron (1999)</a:t>
            </a:r>
          </a:p>
          <a:p>
            <a:pPr marL="711200" indent="-71120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Chaudhuri &amp; Marron (2000)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Hannig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Marron (2006)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1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7D4784-1BC8-0325-005E-4737085DFD0A}"/>
              </a:ext>
            </a:extLst>
          </p:cNvPr>
          <p:cNvSpPr txBox="1"/>
          <p:nvPr/>
        </p:nvSpPr>
        <p:spPr>
          <a:xfrm>
            <a:off x="5943600" y="6183868"/>
            <a:ext cx="288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Gave Truly Valid Inference</a:t>
            </a:r>
          </a:p>
        </p:txBody>
      </p:sp>
    </p:spTree>
    <p:extLst>
      <p:ext uri="{BB962C8B-B14F-4D97-AF65-F5344CB8AC3E}">
        <p14:creationId xmlns:p14="http://schemas.microsoft.com/office/powerpoint/2010/main" val="80099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Extension to 2-d: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Significance in Scale Space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Challenge: Visualization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References: </a:t>
            </a:r>
          </a:p>
          <a:p>
            <a:pPr marL="711200" indent="-711200" eaLnBrk="1" hangingPunct="1">
              <a:buFontTx/>
              <a:buNone/>
            </a:pP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Godtliebsen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et al (2002, 2004, 2006)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0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1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1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13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95400" y="2652346"/>
            <a:ext cx="6444383" cy="2876747"/>
            <a:chOff x="1295400" y="2652346"/>
            <a:chExt cx="6444383" cy="2876747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57" t="18120" r="18422" b="18873"/>
            <a:stretch/>
          </p:blipFill>
          <p:spPr bwMode="auto">
            <a:xfrm>
              <a:off x="1295400" y="2667000"/>
              <a:ext cx="3301800" cy="286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18" t="14581" r="20459" b="11474"/>
            <a:stretch/>
          </p:blipFill>
          <p:spPr bwMode="auto">
            <a:xfrm>
              <a:off x="4876800" y="2652346"/>
              <a:ext cx="2862983" cy="2876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76200" y="1295400"/>
            <a:ext cx="1752600" cy="1356946"/>
            <a:chOff x="76200" y="1295400"/>
            <a:chExt cx="1752600" cy="1356946"/>
          </a:xfrm>
        </p:grpSpPr>
        <p:sp>
          <p:nvSpPr>
            <p:cNvPr id="38" name="TextBox 37"/>
            <p:cNvSpPr txBox="1"/>
            <p:nvPr/>
          </p:nvSpPr>
          <p:spPr>
            <a:xfrm>
              <a:off x="76200" y="1295400"/>
              <a:ext cx="133882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Significant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Gradients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&amp;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357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Contours</a:t>
              </a:r>
            </a:p>
          </p:txBody>
        </p:sp>
        <p:cxnSp>
          <p:nvCxnSpPr>
            <p:cNvPr id="39" name="Straight Arrow Connector 38"/>
            <p:cNvCxnSpPr>
              <a:stCxn id="38" idx="3"/>
            </p:cNvCxnSpPr>
            <p:nvPr/>
          </p:nvCxnSpPr>
          <p:spPr>
            <a:xfrm>
              <a:off x="1415028" y="1757065"/>
              <a:ext cx="413772" cy="895281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876800" y="914400"/>
            <a:ext cx="3733800" cy="1219200"/>
            <a:chOff x="3502997" y="914400"/>
            <a:chExt cx="3733800" cy="1219200"/>
          </a:xfrm>
        </p:grpSpPr>
        <p:sp>
          <p:nvSpPr>
            <p:cNvPr id="41" name="TextBox 40"/>
            <p:cNvSpPr txBox="1"/>
            <p:nvPr/>
          </p:nvSpPr>
          <p:spPr>
            <a:xfrm>
              <a:off x="3886200" y="914400"/>
              <a:ext cx="3350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What Is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Up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and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Down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?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H="1">
              <a:off x="3502997" y="1447800"/>
              <a:ext cx="2059603" cy="6858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7576572" y="5529093"/>
            <a:ext cx="1313180" cy="1176507"/>
            <a:chOff x="7576572" y="5529093"/>
            <a:chExt cx="1313180" cy="1176507"/>
          </a:xfrm>
        </p:grpSpPr>
        <p:sp>
          <p:nvSpPr>
            <p:cNvPr id="44" name="TextBox 43"/>
            <p:cNvSpPr txBox="1"/>
            <p:nvPr/>
          </p:nvSpPr>
          <p:spPr>
            <a:xfrm>
              <a:off x="7576572" y="6059269"/>
              <a:ext cx="13131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Significant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Curvature</a:t>
              </a:r>
            </a:p>
          </p:txBody>
        </p:sp>
        <p:cxnSp>
          <p:nvCxnSpPr>
            <p:cNvPr id="45" name="Straight Arrow Connector 44"/>
            <p:cNvCxnSpPr>
              <a:stCxn id="44" idx="0"/>
            </p:cNvCxnSpPr>
            <p:nvPr/>
          </p:nvCxnSpPr>
          <p:spPr>
            <a:xfrm flipH="1" flipV="1">
              <a:off x="7739783" y="5529093"/>
              <a:ext cx="493379" cy="530176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930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Overview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5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Would you like to try smoothing &amp; </a:t>
            </a:r>
            <a:r>
              <a:rPr lang="en-US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 </a:t>
            </a:r>
          </a:p>
          <a:p>
            <a:pPr marL="711200" indent="-711200" eaLnBrk="1" hangingPunct="1">
              <a:lnSpc>
                <a:spcPct val="150000"/>
              </a:lnSpc>
            </a:pPr>
            <a:r>
              <a:rPr lang="en-US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Website as Before</a:t>
            </a:r>
          </a:p>
          <a:p>
            <a:pPr marL="711200" indent="-711200"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“Smoothing” Directory:</a:t>
            </a:r>
          </a:p>
          <a:p>
            <a:pPr marL="1111250" lvl="1" indent="-711200" eaLnBrk="1" hangingPunct="1">
              <a:lnSpc>
                <a:spcPct val="150000"/>
              </a:lnSpc>
            </a:pP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kdeSM.m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11250" lvl="1" indent="-711200" eaLnBrk="1" hangingPunct="1">
              <a:lnSpc>
                <a:spcPct val="150000"/>
              </a:lnSpc>
            </a:pP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nprSM.m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11250" lvl="1" indent="-711200" eaLnBrk="1" hangingPunct="1">
              <a:lnSpc>
                <a:spcPct val="150000"/>
              </a:lnSpc>
            </a:pP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sizerSM.m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Recall:     “&gt;&gt; help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sizerSM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    for usage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987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51816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sz="28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PCA of Mass Flux Data: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4609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2489" r="7579"/>
          <a:stretch>
            <a:fillRect/>
          </a:stretch>
        </p:blipFill>
        <p:spPr>
          <a:xfrm>
            <a:off x="1090613" y="1531938"/>
            <a:ext cx="5005387" cy="7535862"/>
          </a:xfrm>
          <a:noFill/>
        </p:spPr>
      </p:pic>
      <p:grpSp>
        <p:nvGrpSpPr>
          <p:cNvPr id="9" name="Group 8"/>
          <p:cNvGrpSpPr/>
          <p:nvPr/>
        </p:nvGrpSpPr>
        <p:grpSpPr>
          <a:xfrm>
            <a:off x="5334000" y="1466671"/>
            <a:ext cx="3140789" cy="2419529"/>
            <a:chOff x="5334000" y="1466671"/>
            <a:chExt cx="3140789" cy="2419529"/>
          </a:xfrm>
        </p:grpSpPr>
        <p:sp>
          <p:nvSpPr>
            <p:cNvPr id="2" name="TextBox 1"/>
            <p:cNvSpPr txBox="1"/>
            <p:nvPr/>
          </p:nvSpPr>
          <p:spPr>
            <a:xfrm>
              <a:off x="6858000" y="1466671"/>
              <a:ext cx="161678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Big Question: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Are The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3 Clusters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Really There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?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5334000" y="2525713"/>
              <a:ext cx="1600200" cy="777875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5562600" y="2525713"/>
              <a:ext cx="1371600" cy="1284287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5867400" y="2525713"/>
              <a:ext cx="1066800" cy="1360487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519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Mass Flux,  PC1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563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3789" r="8029"/>
          <a:stretch>
            <a:fillRect/>
          </a:stretch>
        </p:blipFill>
        <p:spPr>
          <a:xfrm>
            <a:off x="2324100" y="1371600"/>
            <a:ext cx="6824663" cy="5903913"/>
          </a:xfrm>
          <a:noFill/>
        </p:spPr>
      </p:pic>
    </p:spTree>
    <p:extLst>
      <p:ext uri="{BB962C8B-B14F-4D97-AF65-F5344CB8AC3E}">
        <p14:creationId xmlns:p14="http://schemas.microsoft.com/office/powerpoint/2010/main" val="88230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16.2,  11.1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11.1, 11.2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Mass Flux,  PC1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3</a:t>
            </a:r>
          </a:p>
          <a:p>
            <a:pPr marL="711200" indent="-711200" eaLnBrk="1" hangingPunct="1">
              <a:buFontTx/>
              <a:buNone/>
            </a:pP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Signif’t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563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3789" r="8029"/>
          <a:stretch>
            <a:fillRect/>
          </a:stretch>
        </p:blipFill>
        <p:spPr>
          <a:xfrm>
            <a:off x="2324100" y="1371600"/>
            <a:ext cx="6824663" cy="5903913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1447800" y="1752600"/>
            <a:ext cx="1752600" cy="1676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447800" y="1752600"/>
            <a:ext cx="2133600" cy="16764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447800" y="1752600"/>
            <a:ext cx="2514600" cy="1600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924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Mass Flux,  PC1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Also in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Curvature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563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3789" r="8029"/>
          <a:stretch>
            <a:fillRect/>
          </a:stretch>
        </p:blipFill>
        <p:spPr>
          <a:xfrm>
            <a:off x="2324100" y="1371600"/>
            <a:ext cx="6824663" cy="5903913"/>
          </a:xfrm>
          <a:noFill/>
        </p:spPr>
      </p:pic>
      <p:cxnSp>
        <p:nvCxnSpPr>
          <p:cNvPr id="36" name="Straight Arrow Connector 35"/>
          <p:cNvCxnSpPr/>
          <p:nvPr/>
        </p:nvCxnSpPr>
        <p:spPr>
          <a:xfrm>
            <a:off x="2514600" y="2982913"/>
            <a:ext cx="914400" cy="1665287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514600" y="2982913"/>
            <a:ext cx="1219200" cy="1665287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17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Mass Flux,  PC1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in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</a:t>
            </a: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Comp’s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29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32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5633" name="Picture 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2" t="3789" r="8029"/>
          <a:stretch>
            <a:fillRect/>
          </a:stretch>
        </p:blipFill>
        <p:spPr>
          <a:xfrm>
            <a:off x="2324100" y="1371600"/>
            <a:ext cx="6824663" cy="5903913"/>
          </a:xfrm>
          <a:noFill/>
        </p:spPr>
      </p:pic>
      <p:cxnSp>
        <p:nvCxnSpPr>
          <p:cNvPr id="36" name="Straight Arrow Connector 35"/>
          <p:cNvCxnSpPr/>
          <p:nvPr/>
        </p:nvCxnSpPr>
        <p:spPr>
          <a:xfrm flipV="1">
            <a:off x="1981200" y="4648200"/>
            <a:ext cx="6248400" cy="1219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981200" y="4724400"/>
            <a:ext cx="4419600" cy="11430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625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to find clusters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3600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sz="3600" dirty="0" err="1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sz="3600" dirty="0" err="1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z="3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analysis of Mass Flux,  PC1</a:t>
            </a:r>
          </a:p>
          <a:p>
            <a:pPr marL="711200" indent="-7112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Conclusion:   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Found 3 significant clusters!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Worth deeper investigation </a:t>
            </a:r>
          </a:p>
          <a:p>
            <a:pPr marL="711200" indent="-711200" eaLnBrk="1" hangingPunct="1">
              <a:lnSpc>
                <a:spcPct val="12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Correspond to 3 known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cloud types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5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67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066800"/>
                <a:ext cx="8305800" cy="5867400"/>
              </a:xfrm>
            </p:spPr>
            <p:txBody>
              <a:bodyPr/>
              <a:lstStyle/>
              <a:p>
                <a:pPr eaLnBrk="1" hangingPunct="1"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Usefulness of </a:t>
                </a:r>
                <a:r>
                  <a:rPr lang="en-US" dirty="0" err="1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</a:t>
                </a:r>
                <a:r>
                  <a:rPr lang="en-US" dirty="0" err="1">
                    <a:solidFill>
                      <a:srgbClr val="FF00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Z</a:t>
                </a:r>
                <a:r>
                  <a:rPr lang="en-US" dirty="0" err="1">
                    <a:solidFill>
                      <a:schemeClr val="hlin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er</a:t>
                </a:r>
                <a:r>
                  <a:rPr lang="en-US" dirty="0">
                    <a:solidFill>
                      <a:schemeClr val="hlink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0" indent="0" algn="ctr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Detailed &amp; Insightful Analysis of </a:t>
                </a:r>
                <a:r>
                  <a:rPr lang="en-US" u="sng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1 Dataset</a:t>
                </a:r>
              </a:p>
              <a:p>
                <a:pPr eaLnBrk="1" hangingPunct="1"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To Analyze Many Data Sets</a:t>
                </a:r>
              </a:p>
              <a:p>
                <a:pPr marL="0" indent="0" algn="ctr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Need Automatic Choice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h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Reference:</a:t>
                </a:r>
              </a:p>
              <a:p>
                <a:pPr marL="0" indent="0" algn="ctr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Jones, et al. (1996)</a:t>
                </a:r>
              </a:p>
              <a:p>
                <a:pPr eaLnBrk="1" hangingPunct="1">
                  <a:buFont typeface="Wingdings" panose="05000000000000000000" pitchFamily="2" charset="2"/>
                  <a:buChar char="q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Also Recall Goldilocks Visual Approach</a:t>
                </a:r>
              </a:p>
              <a:p>
                <a:pPr marL="0" indent="0" algn="ctr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Too Small, Too Big,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Just Right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066800"/>
                <a:ext cx="8305800" cy="5867400"/>
              </a:xfrm>
              <a:blipFill>
                <a:blip r:embed="rId3"/>
                <a:stretch>
                  <a:fillRect l="-1614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6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tx1"/>
            </a:gs>
            <a:gs pos="100000">
              <a:srgbClr val="92D05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Big Picture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statistical goals of OODA: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structure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Projections, PCA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Discrimination)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2+ populations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Data Objects</a:t>
            </a:r>
          </a:p>
          <a:p>
            <a:pPr lvl="1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Chemical Spectra, Mortality Data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“Vertical Integration” of Data Types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2971800"/>
            <a:ext cx="7086600" cy="1066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79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Background:  Two Class (Binary) version: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training data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+1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and    </a:t>
            </a:r>
            <a:r>
              <a:rPr lang="en-US" sz="3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-1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Develop a 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rule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assigning new data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a Class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Canonical Example:  Disease Diagnosis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Patients are 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Healthy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or 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Ill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Determine based on measurements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D95450-FE09-48CA-94CB-72050412C555}"/>
              </a:ext>
            </a:extLst>
          </p:cNvPr>
          <p:cNvSpPr txBox="1"/>
          <p:nvPr/>
        </p:nvSpPr>
        <p:spPr>
          <a:xfrm>
            <a:off x="7147764" y="1764268"/>
            <a:ext cx="1462836" cy="3693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Text,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Chp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32782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Distinction: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vs. Clustering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labels are </a:t>
            </a:r>
            <a:r>
              <a:rPr lang="en-US" sz="3200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known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Goal: understand differences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Clustering: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Goal: </a:t>
            </a:r>
            <a:r>
              <a:rPr lang="en-US" sz="3200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class labels (to be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Both are about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clumps of similar data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but much </a:t>
            </a:r>
            <a:r>
              <a:rPr lang="en-US" sz="3200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goals</a:t>
            </a:r>
          </a:p>
        </p:txBody>
      </p:sp>
    </p:spTree>
    <p:extLst>
      <p:ext uri="{BB962C8B-B14F-4D97-AF65-F5344CB8AC3E}">
        <p14:creationId xmlns:p14="http://schemas.microsoft.com/office/powerpoint/2010/main" val="34763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0668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Distinction: </a:t>
            </a:r>
          </a:p>
          <a:p>
            <a:pPr marL="609600" indent="-609600" algn="ctr" eaLnBrk="1" hangingPunct="1">
              <a:lnSpc>
                <a:spcPct val="15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vs. Clustering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terminology: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Classification:   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supervised learning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Clustering:   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unsupervised learning</a:t>
            </a:r>
          </a:p>
        </p:txBody>
      </p:sp>
    </p:spTree>
    <p:extLst>
      <p:ext uri="{BB962C8B-B14F-4D97-AF65-F5344CB8AC3E}">
        <p14:creationId xmlns:p14="http://schemas.microsoft.com/office/powerpoint/2010/main" val="110537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Terminology: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statisticians, these are synonyms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048000" y="914400"/>
            <a:ext cx="9906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038600" y="914400"/>
            <a:ext cx="17526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922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Last Class: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Statist’l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Smoothing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1 Dimension,  2 Major Settings: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 Estimation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“Histograms”</a:t>
            </a:r>
          </a:p>
          <a:p>
            <a:pPr marL="711200" indent="-711200" eaLnBrk="1" hangingPunct="1"/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Nonparametric Regression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“Scatterplot Smoothing”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206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- Discrimination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Terminology: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statisticians, these are synonyms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biologists,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means: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Constructing taxonomies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sorting organisms into them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(maybe this is why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discrimination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was used, until politically incorrect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48C770-3A45-4B94-AAB3-F2114275671E}"/>
              </a:ext>
            </a:extLst>
          </p:cNvPr>
          <p:cNvGrpSpPr/>
          <p:nvPr/>
        </p:nvGrpSpPr>
        <p:grpSpPr>
          <a:xfrm>
            <a:off x="5638800" y="2970074"/>
            <a:ext cx="2819400" cy="1754326"/>
            <a:chOff x="5638800" y="2970074"/>
            <a:chExt cx="2819400" cy="175432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2C88949-F132-42C9-8B4E-AC1ECF4FCCCC}"/>
                </a:ext>
              </a:extLst>
            </p:cNvPr>
            <p:cNvSpPr txBox="1"/>
            <p:nvPr/>
          </p:nvSpPr>
          <p:spPr>
            <a:xfrm>
              <a:off x="7363028" y="2970074"/>
              <a:ext cx="1095172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Kingdom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Phylum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Class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Order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Genus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Species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A83459A-51E4-4F84-B3CA-BD4975488872}"/>
                </a:ext>
              </a:extLst>
            </p:cNvPr>
            <p:cNvCxnSpPr>
              <a:endCxn id="2" idx="1"/>
            </p:cNvCxnSpPr>
            <p:nvPr/>
          </p:nvCxnSpPr>
          <p:spPr>
            <a:xfrm flipV="1">
              <a:off x="5638800" y="3847237"/>
              <a:ext cx="1724228" cy="419963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437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 a number of: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Approaches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Philosophies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Schools of Thought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often cast as: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Statistics vs. EE - CS</a:t>
            </a:r>
          </a:p>
        </p:txBody>
      </p:sp>
    </p:spTree>
    <p:extLst>
      <p:ext uri="{BB962C8B-B14F-4D97-AF65-F5344CB8AC3E}">
        <p14:creationId xmlns:p14="http://schemas.microsoft.com/office/powerpoint/2010/main" val="53593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EE 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CS variations: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Pattern Recognition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Artificial Intelligence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Neural Networks  (Deep Learning)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Mining</a:t>
            </a:r>
          </a:p>
          <a:p>
            <a:pPr marL="609600" indent="-609600" eaLnBrk="1" hangingPunct="1">
              <a:lnSpc>
                <a:spcPct val="13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575765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Early Differing Viewpoints: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 Classes with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 </a:t>
            </a:r>
            <a:r>
              <a:rPr lang="en-US" sz="3200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Distribut</a:t>
            </a:r>
            <a:r>
              <a:rPr lang="en-US" sz="3200" i="1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to study class diff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&amp; find rules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EE </a:t>
            </a:r>
            <a:r>
              <a:rPr lang="en-US" sz="3200" u="sng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3200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are just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Sets of Numbers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Optimize Separation Rules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Current thought:    </a:t>
            </a:r>
            <a:r>
              <a:rPr lang="en-US" sz="3200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combine these</a:t>
            </a:r>
          </a:p>
        </p:txBody>
      </p:sp>
    </p:spTree>
    <p:extLst>
      <p:ext uri="{BB962C8B-B14F-4D97-AF65-F5344CB8AC3E}">
        <p14:creationId xmlns:p14="http://schemas.microsoft.com/office/powerpoint/2010/main" val="418150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Overview Reference: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Duda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Hart and Stork (2001)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much about neural nets???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Pizer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disagrees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Update of 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Duda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Hart (1973)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614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(i.e. discrimination)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a more classical statistical view: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600" dirty="0">
                <a:solidFill>
                  <a:schemeClr val="bg2"/>
                </a:solidFill>
                <a:latin typeface="Arial" charset="0"/>
              </a:rPr>
              <a:t>McLachlan  (2004).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sz="3600" dirty="0">
              <a:solidFill>
                <a:schemeClr val="bg2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 Likelihood theory, etc.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well tuned to </a:t>
            </a: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958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5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Generally Number of Classes 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𝐾</m:t>
                    </m:r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Important Case: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𝐾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endParaRPr lang="en-US" sz="3200" b="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Binary Classification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Convenient Class Labels: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+1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and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−1</m:t>
                    </m:r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(Turns Out to Give Elegant Notation)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38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Binary Classification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Start with Training Data: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⋯,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+1,−1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for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𝑖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=1,⋯,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𝑛</m:t>
                    </m:r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049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Binary Classification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Goal: Use Training Data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⋯,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 Classify New Case: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0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 Use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0</m:t>
                        </m:r>
                      </m:sub>
                    </m:sSub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to Predict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0</m:t>
                        </m:r>
                      </m:sub>
                    </m:sSub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+1,−1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72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Statistical Approach: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Model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320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320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</a:rPr>
                      <m:t>,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as 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i.i.d.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from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Probability Density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𝑦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General Classification Rule: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𝑐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+1,−1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8B636511-E0FD-44ED-8CF3-4591BE05498D}"/>
              </a:ext>
            </a:extLst>
          </p:cNvPr>
          <p:cNvGrpSpPr/>
          <p:nvPr/>
        </p:nvGrpSpPr>
        <p:grpSpPr>
          <a:xfrm>
            <a:off x="4038600" y="1182469"/>
            <a:ext cx="2604686" cy="1332131"/>
            <a:chOff x="4038600" y="1182469"/>
            <a:chExt cx="2604686" cy="13321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766EBF4-1ED8-4BE7-A384-E40375654C6C}"/>
                </a:ext>
              </a:extLst>
            </p:cNvPr>
            <p:cNvSpPr txBox="1"/>
            <p:nvPr/>
          </p:nvSpPr>
          <p:spPr>
            <a:xfrm>
              <a:off x="4419600" y="1182469"/>
              <a:ext cx="22236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Use tildes to denote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random variables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78C66A53-A69A-47F6-B4F6-816846ECEF28}"/>
                </a:ext>
              </a:extLst>
            </p:cNvPr>
            <p:cNvCxnSpPr>
              <a:stCxn id="2" idx="2"/>
            </p:cNvCxnSpPr>
            <p:nvPr/>
          </p:nvCxnSpPr>
          <p:spPr>
            <a:xfrm flipH="1">
              <a:off x="4038600" y="1828800"/>
              <a:ext cx="1492843" cy="685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183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Last Class: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Chondrite Data: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 </a:t>
            </a:r>
            <a:r>
              <a:rPr lang="en-US" dirty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pieces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estimate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density</a:t>
            </a:r>
          </a:p>
          <a:p>
            <a:pPr marL="711200" indent="-711200"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Suggests 3 modes (rock sources)</a:t>
            </a:r>
          </a:p>
          <a:p>
            <a:pPr marL="711200" indent="-7112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87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2514600"/>
            <a:ext cx="6418263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8800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Performance Measure of a Rule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𝑐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Bayes Risk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𝑐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</m:d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≠</m:t>
                        </m:r>
                        <m:acc>
                          <m:accPr>
                            <m:chr m:val="̃"/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𝑦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Risk = Expected Loss (0 for right, 1 for wrong)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371" r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5605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Bayes Risk Optimal Rule: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𝐿𝑅</m:t>
                          </m:r>
                        </m:sub>
                      </m:sSub>
                      <m:d>
                        <m:d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𝒙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1,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3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32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1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𝒙</m:t>
                                        </m:r>
                                        <m:r>
                                          <a:rPr lang="en-US" sz="32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,+1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3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1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𝒙</m:t>
                                        </m:r>
                                        <m: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,</m:t>
                                        </m:r>
                                        <m:r>
                                          <a:rPr lang="en-US" sz="32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−</m:t>
                                        </m:r>
                                        <m: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−1,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1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𝒙</m:t>
                                        </m:r>
                                        <m: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,+1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200" b="1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𝒙</m:t>
                                        </m:r>
                                        <m: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</a:rPr>
                                          <m:t>,−1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&lt;</m:t>
                                </m:r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Called </a:t>
                </a: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Likelihood Ratio Rule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Need to Know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𝑓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(Can Consider Estimation)</a:t>
                </a: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371" b="-2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245BAEC-AC6E-416A-A373-D1A4B3D5FEAD}"/>
              </a:ext>
            </a:extLst>
          </p:cNvPr>
          <p:cNvSpPr txBox="1"/>
          <p:nvPr/>
        </p:nvSpPr>
        <p:spPr>
          <a:xfrm>
            <a:off x="6019800" y="4754940"/>
            <a:ext cx="26228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Provides 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Important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Upper Bound</a:t>
            </a:r>
          </a:p>
        </p:txBody>
      </p:sp>
    </p:spTree>
    <p:extLst>
      <p:ext uri="{BB962C8B-B14F-4D97-AF65-F5344CB8AC3E}">
        <p14:creationId xmlns:p14="http://schemas.microsoft.com/office/powerpoint/2010/main" val="206464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Very Simple, Yet Appealing, Method: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Nearest Neighbor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 Label of Nearest Neighbor: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𝑐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𝒙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𝑦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𝑗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</a:rPr>
                        <m:t>,</m:t>
                      </m:r>
                    </m:oMath>
                  </m:oMathPara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𝑗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∗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𝑎𝑟𝑔𝑚𝑖𝑛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𝑗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=1,⋯,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</a:rPr>
                      <m:t> 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Problem:    High Variation</a:t>
                </a: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537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Important Class of Methods: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𝑘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- Nearest Neighbors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Idea:  Vote Among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𝑘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Nearest Neighbors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𝒙</m:t>
                    </m:r>
                  </m:oMath>
                </a14:m>
                <a:endParaRPr lang="en-US" sz="3200" b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Challenge:   Choice of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𝑘</m:t>
                    </m:r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10000"/>
                  </a:lnSpc>
                  <a:buFont typeface="Wingdings" panose="05000000000000000000" pitchFamily="2" charset="2"/>
                  <a:buChar char="v"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Too Small:   High Variation</a:t>
                </a:r>
              </a:p>
              <a:p>
                <a:pPr eaLnBrk="1" hangingPunct="1">
                  <a:lnSpc>
                    <a:spcPct val="110000"/>
                  </a:lnSpc>
                  <a:buFont typeface="Wingdings" panose="05000000000000000000" pitchFamily="2" charset="2"/>
                  <a:buChar char="v"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Too Large:   Creates Bias</a:t>
                </a: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A1280DB-7A7D-C3A5-D6E2-DD6C302E2366}"/>
              </a:ext>
            </a:extLst>
          </p:cNvPr>
          <p:cNvSpPr txBox="1"/>
          <p:nvPr/>
        </p:nvSpPr>
        <p:spPr>
          <a:xfrm>
            <a:off x="6400800" y="5181600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Essentially a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Smoothing Problem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56EF25-B97F-5931-0B6C-09F967623C0A}"/>
              </a:ext>
            </a:extLst>
          </p:cNvPr>
          <p:cNvSpPr txBox="1"/>
          <p:nvPr/>
        </p:nvSpPr>
        <p:spPr>
          <a:xfrm>
            <a:off x="6782906" y="1295400"/>
            <a:ext cx="19800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Major Advantage: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Works in Any 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Metric Space</a:t>
            </a:r>
          </a:p>
        </p:txBody>
      </p:sp>
    </p:spTree>
    <p:extLst>
      <p:ext uri="{BB962C8B-B14F-4D97-AF65-F5344CB8AC3E}">
        <p14:creationId xmlns:p14="http://schemas.microsoft.com/office/powerpoint/2010/main" val="39618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Important General Class: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Linear Classifiers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a </a:t>
                </a: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Direction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</a:rPr>
                      <m:t>𝒘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𝒘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</a:rPr>
                      <m:t>=1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And an </a:t>
                </a: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Intercept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𝛽</m:t>
                    </m:r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𝑐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𝒘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d>
                      <m:d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</a:rPr>
                      <m:t>=1−2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32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sub>
                    </m:sSub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Separating Surface:  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Hyperplane with Normal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𝒘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and Intercept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𝛽</m:t>
                    </m:r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371" b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E662D77-4385-4DA8-B686-AE603B5883A7}"/>
              </a:ext>
            </a:extLst>
          </p:cNvPr>
          <p:cNvGrpSpPr/>
          <p:nvPr/>
        </p:nvGrpSpPr>
        <p:grpSpPr>
          <a:xfrm>
            <a:off x="5562600" y="3505200"/>
            <a:ext cx="2018501" cy="762000"/>
            <a:chOff x="5562600" y="3810000"/>
            <a:chExt cx="2018501" cy="7620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D08B465-CE3C-47FA-ABC6-2AC61BAD38E4}"/>
                </a:ext>
              </a:extLst>
            </p:cNvPr>
            <p:cNvSpPr txBox="1"/>
            <p:nvPr/>
          </p:nvSpPr>
          <p:spPr>
            <a:xfrm>
              <a:off x="5562600" y="3810000"/>
              <a:ext cx="2018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Indicator Function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0F7CB55-E825-497A-846C-9A18AF78A4EB}"/>
                </a:ext>
              </a:extLst>
            </p:cNvPr>
            <p:cNvCxnSpPr/>
            <p:nvPr/>
          </p:nvCxnSpPr>
          <p:spPr>
            <a:xfrm flipH="1">
              <a:off x="6019800" y="4191000"/>
              <a:ext cx="533400" cy="3810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550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 Viewpoint:     Point Clouds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z="3200" u="sng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(In Data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Object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Space)</a:t>
            </a:r>
          </a:p>
        </p:txBody>
      </p:sp>
      <p:pic>
        <p:nvPicPr>
          <p:cNvPr id="378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2527" r="16058" b="13893"/>
          <a:stretch>
            <a:fillRect/>
          </a:stretch>
        </p:blipFill>
        <p:spPr>
          <a:xfrm>
            <a:off x="2112963" y="1752600"/>
            <a:ext cx="4986337" cy="4991100"/>
          </a:xfrm>
          <a:noFill/>
        </p:spPr>
      </p:pic>
    </p:spTree>
    <p:extLst>
      <p:ext uri="{BB962C8B-B14F-4D97-AF65-F5344CB8AC3E}">
        <p14:creationId xmlns:p14="http://schemas.microsoft.com/office/powerpoint/2010/main" val="23212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and Natural Linear Classifier: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a.k.a.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Centroid Method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skewer through two meatballs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131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Simple Toy Example: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MD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Split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 Center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1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(Assume Equal Numbers for Simplicity)</a:t>
            </a:r>
          </a:p>
        </p:txBody>
      </p:sp>
    </p:spTree>
    <p:extLst>
      <p:ext uri="{BB962C8B-B14F-4D97-AF65-F5344CB8AC3E}">
        <p14:creationId xmlns:p14="http://schemas.microsoft.com/office/powerpoint/2010/main" val="254893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Note, for Shifts of the Standard Normal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is Bayes Risk Optimal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Since Likelihood Ratio Solution</a:t>
            </a: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(Either Theoretical or Estimated)</a:t>
            </a:r>
          </a:p>
        </p:txBody>
      </p:sp>
    </p:spTree>
    <p:extLst>
      <p:ext uri="{BB962C8B-B14F-4D97-AF65-F5344CB8AC3E}">
        <p14:creationId xmlns:p14="http://schemas.microsoft.com/office/powerpoint/2010/main" val="25930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not use PCA?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Reasonable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Result?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use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labels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Good?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Bad?</a:t>
            </a:r>
          </a:p>
        </p:txBody>
      </p:sp>
      <p:pic>
        <p:nvPicPr>
          <p:cNvPr id="4096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7377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Last Class: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Bralower Fossil Data – some smooths</a:t>
            </a:r>
          </a:p>
          <a:p>
            <a:pPr marL="711200" indent="-711200" eaLnBrk="1" hangingPunct="1">
              <a:buFontTx/>
              <a:buNone/>
            </a:pPr>
            <a:endParaRPr lang="en-US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9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68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3" b="4274"/>
          <a:stretch>
            <a:fillRect/>
          </a:stretch>
        </p:blipFill>
        <p:spPr bwMode="auto">
          <a:xfrm>
            <a:off x="838200" y="1676400"/>
            <a:ext cx="7553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9026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Harder Example (slanted clouds):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endParaRPr lang="en-US" sz="3200" u="sng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2527" r="16058" b="13893"/>
          <a:stretch>
            <a:fillRect/>
          </a:stretch>
        </p:blipFill>
        <p:spPr>
          <a:xfrm>
            <a:off x="2112963" y="1752600"/>
            <a:ext cx="4986337" cy="4991100"/>
          </a:xfrm>
          <a:noFill/>
        </p:spPr>
      </p:pic>
    </p:spTree>
    <p:extLst>
      <p:ext uri="{BB962C8B-B14F-4D97-AF65-F5344CB8AC3E}">
        <p14:creationId xmlns:p14="http://schemas.microsoft.com/office/powerpoint/2010/main" val="14414671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for slanted clouds: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terrible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PC2 better?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misses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</a:t>
            </a:r>
            <a:r>
              <a:rPr lang="en-US" sz="3200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i="1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6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use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 Labels</a:t>
            </a:r>
          </a:p>
        </p:txBody>
      </p:sp>
      <p:pic>
        <p:nvPicPr>
          <p:cNvPr id="430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170941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for slanted clouds: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little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better?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misses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</a:t>
            </a:r>
            <a:r>
              <a:rPr lang="en-US" sz="3200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i="1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6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Want to</a:t>
            </a:r>
          </a:p>
          <a:p>
            <a:pPr marL="609600" indent="-609600" eaLnBrk="1" hangingPunct="1">
              <a:lnSpc>
                <a:spcPct val="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account for</a:t>
            </a:r>
          </a:p>
          <a:p>
            <a:pPr marL="609600" indent="-609600" eaLnBrk="1" hangingPunct="1">
              <a:lnSpc>
                <a:spcPct val="70000"/>
              </a:lnSpc>
              <a:buFontTx/>
              <a:buNone/>
            </a:pP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</a:t>
            </a:r>
          </a:p>
        </p:txBody>
      </p:sp>
      <p:pic>
        <p:nvPicPr>
          <p:cNvPr id="440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27648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 Difference &amp; Covariance,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Simplest Approach: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Rescale (standardize) coordinate axes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e. replace (full) data matrix: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𝑋</m:t>
                      </m:r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𝑑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  </m:t>
                      </m:r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→ 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𝑋</m:t>
                      </m:r>
                      <m:r>
                        <a:rPr lang="en-US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sz="20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sz="20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Then do Mean Difference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Called </a:t>
                </a:r>
                <a:r>
                  <a:rPr lang="en-US" sz="32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Na</a:t>
                </a:r>
                <a:r>
                  <a:rPr lang="en-US" sz="32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ï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 Bayes Approach</a:t>
                </a:r>
                <a:r>
                  <a:rPr lang="en-US" sz="32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45BE9B-66E1-4E4E-B49F-15CD13ABEE60}"/>
              </a:ext>
            </a:extLst>
          </p:cNvPr>
          <p:cNvSpPr txBox="1"/>
          <p:nvPr/>
        </p:nvSpPr>
        <p:spPr>
          <a:xfrm>
            <a:off x="3756437" y="6248400"/>
            <a:ext cx="500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Name Seems to Be From Above MD Optimality</a:t>
            </a:r>
          </a:p>
        </p:txBody>
      </p:sp>
    </p:spTree>
    <p:extLst>
      <p:ext uri="{BB962C8B-B14F-4D97-AF65-F5344CB8AC3E}">
        <p14:creationId xmlns:p14="http://schemas.microsoft.com/office/powerpoint/2010/main" val="35357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Bayes Reference:</a:t>
            </a:r>
            <a:endParaRPr lang="en-US" sz="3200" dirty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 dirty="0" err="1">
                <a:solidFill>
                  <a:schemeClr val="bg2"/>
                </a:solidFill>
                <a:latin typeface="Arial" charset="0"/>
                <a:cs typeface="Arial" charset="0"/>
              </a:rPr>
              <a:t>Domingos</a:t>
            </a:r>
            <a:r>
              <a:rPr lang="en-US" sz="3200" dirty="0">
                <a:solidFill>
                  <a:schemeClr val="bg2"/>
                </a:solidFill>
                <a:latin typeface="Arial" charset="0"/>
                <a:cs typeface="Arial" charset="0"/>
              </a:rPr>
              <a:t> &amp; </a:t>
            </a:r>
            <a:r>
              <a:rPr lang="en-US" sz="3200" dirty="0" err="1">
                <a:solidFill>
                  <a:schemeClr val="bg2"/>
                </a:solidFill>
                <a:latin typeface="Arial" charset="0"/>
                <a:cs typeface="Arial" charset="0"/>
              </a:rPr>
              <a:t>Pazzani</a:t>
            </a:r>
            <a:r>
              <a:rPr lang="en-US" sz="3200" dirty="0">
                <a:solidFill>
                  <a:schemeClr val="bg2"/>
                </a:solidFill>
                <a:latin typeface="Arial" charset="0"/>
                <a:cs typeface="Arial" charset="0"/>
              </a:rPr>
              <a:t> (1997)</a:t>
            </a:r>
          </a:p>
          <a:p>
            <a:pPr marL="609600" indent="-609600" algn="ctr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" charset="0"/>
              </a:rPr>
              <a:t>Most sensible contexts:</a:t>
            </a:r>
          </a:p>
          <a:p>
            <a:pPr marL="609600" indent="-609600" eaLnBrk="1" hangingPunct="1"/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" charset="0"/>
              </a:rPr>
              <a:t>Non-comparable data</a:t>
            </a:r>
          </a:p>
          <a:p>
            <a:pPr marL="609600" indent="-609600" eaLnBrk="1" hangingPunct="1"/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" charset="0"/>
              </a:rPr>
              <a:t>E.g. different units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29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with Na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Bayes: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u="sng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 adjusts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Variances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Covariances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sz="3200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solve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problem</a:t>
            </a:r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t="2527" r="16058" b="13893"/>
          <a:stretch>
            <a:fillRect/>
          </a:stretch>
        </p:blipFill>
        <p:spPr>
          <a:xfrm>
            <a:off x="3886200" y="1752600"/>
            <a:ext cx="4986338" cy="4991100"/>
          </a:xfrm>
          <a:noFill/>
        </p:spPr>
      </p:pic>
    </p:spTree>
    <p:extLst>
      <p:ext uri="{BB962C8B-B14F-4D97-AF65-F5344CB8AC3E}">
        <p14:creationId xmlns:p14="http://schemas.microsoft.com/office/powerpoint/2010/main" val="127041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Basics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9906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Solution: Linear Discriminant Analysis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Gets the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 </a:t>
            </a:r>
            <a:r>
              <a:rPr lang="en-US" sz="3200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i="1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does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work?</a:t>
            </a: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2527" r="8922" b="10104"/>
          <a:stretch>
            <a:fillRect/>
          </a:stretch>
        </p:blipFill>
        <p:spPr>
          <a:xfrm>
            <a:off x="2743200" y="1600200"/>
            <a:ext cx="6175375" cy="5078413"/>
          </a:xfrm>
          <a:noFill/>
        </p:spPr>
      </p:pic>
    </p:spTree>
    <p:extLst>
      <p:ext uri="{BB962C8B-B14F-4D97-AF65-F5344CB8AC3E}">
        <p14:creationId xmlns:p14="http://schemas.microsoft.com/office/powerpoint/2010/main" val="31872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common terminology (for LDA):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Fisher Linear Discrimination</a:t>
            </a:r>
          </a:p>
          <a:p>
            <a:pPr marL="609600" indent="-609600" algn="ctr" eaLnBrk="1" hangingPunct="1">
              <a:lnSpc>
                <a:spcPct val="13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Paper:     Fisher (1936)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61DEB9-A37F-4404-B350-B11D2ED22E0B}"/>
              </a:ext>
            </a:extLst>
          </p:cNvPr>
          <p:cNvSpPr txBox="1"/>
          <p:nvPr/>
        </p:nvSpPr>
        <p:spPr>
          <a:xfrm>
            <a:off x="3657600" y="4114800"/>
            <a:ext cx="369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Published in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Annals of Eugenics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99582F-ABD1-4595-B6E2-01F2DB8B5A1B}"/>
              </a:ext>
            </a:extLst>
          </p:cNvPr>
          <p:cNvSpPr txBox="1"/>
          <p:nvPr/>
        </p:nvSpPr>
        <p:spPr>
          <a:xfrm>
            <a:off x="2314854" y="4800600"/>
            <a:ext cx="5673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Founding Father of Both Statistics and Genetics, Now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Discredited Over Eugenics = Racist Pseudo-Science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B27F6-A790-48EA-B146-9E5306E7D5B6}"/>
              </a:ext>
            </a:extLst>
          </p:cNvPr>
          <p:cNvSpPr txBox="1"/>
          <p:nvPr/>
        </p:nvSpPr>
        <p:spPr>
          <a:xfrm>
            <a:off x="2362200" y="5791200"/>
            <a:ext cx="598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(Also Tried to Disprove Evidence of Harm from Smoking)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 descr="A person with a beard and glasses&#10;&#10;Description automatically generated with medium confidence">
            <a:extLst>
              <a:ext uri="{FF2B5EF4-FFF2-40B4-BE49-F238E27FC236}">
                <a16:creationId xmlns:a16="http://schemas.microsoft.com/office/drawing/2014/main" id="{99E6C5F5-2CBD-4D10-9CC7-FA7BB2AF4A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2" t="1849" r="18333" b="36062"/>
          <a:stretch/>
        </p:blipFill>
        <p:spPr>
          <a:xfrm>
            <a:off x="398106" y="4191000"/>
            <a:ext cx="1735494" cy="23622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6541B45-CA19-E9FA-D594-185F33DD10AC}"/>
              </a:ext>
            </a:extLst>
          </p:cNvPr>
          <p:cNvGrpSpPr/>
          <p:nvPr/>
        </p:nvGrpSpPr>
        <p:grpSpPr>
          <a:xfrm>
            <a:off x="3505200" y="2754868"/>
            <a:ext cx="5139548" cy="826532"/>
            <a:chOff x="3505200" y="2754868"/>
            <a:chExt cx="5139548" cy="8265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84B371-1150-1554-3034-3A3E2D154103}"/>
                </a:ext>
              </a:extLst>
            </p:cNvPr>
            <p:cNvSpPr txBox="1"/>
            <p:nvPr/>
          </p:nvSpPr>
          <p:spPr>
            <a:xfrm>
              <a:off x="3505200" y="2754868"/>
              <a:ext cx="5139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Same in Fisher-Rao, and popularized “p-value”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C1BCB0E-4810-1BAE-9F5B-53C2D684B5CB}"/>
                </a:ext>
              </a:extLst>
            </p:cNvPr>
            <p:cNvCxnSpPr>
              <a:stCxn id="8" idx="2"/>
            </p:cNvCxnSpPr>
            <p:nvPr/>
          </p:nvCxnSpPr>
          <p:spPr>
            <a:xfrm flipH="1">
              <a:off x="4419600" y="3124200"/>
              <a:ext cx="1655374" cy="4572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622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0668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Careful development:</a:t>
                </a: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Useful notation (data vectors of length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):</a:t>
                </a: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+1:                      Class -1:</a:t>
                </a: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ea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SupPr>
                      <m:e>
                        <m:r>
                          <a:rPr lang="en-US" sz="32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+</m:t>
                        </m:r>
                      </m:sup>
                    </m:sSubSup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⋯,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</m:sub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</a:rPr>
                      <m:t>                            </m:t>
                    </m:r>
                    <m:sSubSup>
                      <m:sSub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SupPr>
                      <m:e>
                        <m:r>
                          <a:rPr lang="en-US" sz="32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−</m:t>
                        </m:r>
                      </m:sup>
                    </m:sSubSup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⋯,</m:t>
                    </m:r>
                    <m:sSubSup>
                      <m:sSub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SupPr>
                      <m:e>
                        <m:r>
                          <a:rPr lang="en-US" sz="32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b>
                        </m:sSub>
                      </m:sub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−</m:t>
                        </m:r>
                      </m:sup>
                    </m:sSubSup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endParaRPr lang="en-US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Centerpoints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609600" indent="-609600" algn="ctr" eaLnBrk="1" hangingPunct="1">
                  <a:lnSpc>
                    <a:spcPct val="130000"/>
                  </a:lnSpc>
                  <a:buFontTx/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+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box>
                      <m:box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+</m:t>
                                </m:r>
                              </m:sub>
                            </m:sSub>
                          </m:den>
                        </m:f>
                      </m:e>
                    </m:box>
                    <m:nary>
                      <m:naryPr>
                        <m:chr m:val="∑"/>
                        <m:limLoc m:val="subSup"/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b>
                        </m:sSub>
                      </m:sup>
                      <m:e>
                        <m:sSubSup>
                          <m:sSubSup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SupPr>
                          <m:e>
                            <m: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+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and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−</m:t>
                        </m:r>
                      </m:sup>
                    </m:sSup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box>
                      <m:box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</m:t>
                                </m:r>
                              </m:sub>
                            </m:sSub>
                          </m:den>
                        </m:f>
                      </m:e>
                    </m:box>
                    <m:nary>
                      <m:naryPr>
                        <m:chr m:val="∑"/>
                        <m:limLoc m:val="subSup"/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b>
                        </m:sSub>
                      </m:sup>
                      <m:e>
                        <m:sSubSup>
                          <m:sSubSup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SupPr>
                          <m:e>
                            <m: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−</m:t>
                            </m:r>
                          </m:sup>
                        </m:sSubSup>
                      </m:e>
                    </m:nary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05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066800"/>
                <a:ext cx="8534400" cy="5334000"/>
              </a:xfrm>
              <a:blipFill>
                <a:blip r:embed="rId3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60" name="Rectangle 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61" name="Rectangle 1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62" name="Rectangle 13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3EF008-AF87-4CD4-9DCA-DFBF5ECE7C62}"/>
              </a:ext>
            </a:extLst>
          </p:cNvPr>
          <p:cNvSpPr txBox="1"/>
          <p:nvPr/>
        </p:nvSpPr>
        <p:spPr>
          <a:xfrm>
            <a:off x="6324600" y="1143000"/>
            <a:ext cx="1693669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11.1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0223A3-8178-03E8-1287-C9F91389DA00}"/>
                  </a:ext>
                </a:extLst>
              </p:cNvPr>
              <p:cNvSpPr txBox="1"/>
              <p:nvPr/>
            </p:nvSpPr>
            <p:spPr>
              <a:xfrm>
                <a:off x="2286000" y="4034135"/>
                <a:ext cx="23843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For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0223A3-8178-03E8-1287-C9F91389D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034135"/>
                <a:ext cx="2384307" cy="461665"/>
              </a:xfrm>
              <a:prstGeom prst="rect">
                <a:avLst/>
              </a:prstGeom>
              <a:blipFill>
                <a:blip r:embed="rId4"/>
                <a:stretch>
                  <a:fillRect l="-383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10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228600" y="10668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Covariances,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l-GR" sz="32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𝜮</m:t>
                            </m:r>
                          </m:e>
                        </m:acc>
                      </m:e>
                      <m:sup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⨀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̆"/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𝑿</m:t>
                            </m:r>
                          </m:e>
                        </m:acc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⨀</m:t>
                        </m:r>
                      </m:sup>
                    </m:sSup>
                    <m:sSup>
                      <m:sSup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̆"/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𝑿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⨀</m:t>
                            </m:r>
                          </m:sup>
                        </m:sSup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for   </a:t>
                </a:r>
                <a:r>
                  <a:rPr lang="en-US" sz="3200" dirty="0">
                    <a:solidFill>
                      <a:schemeClr val="bg2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⨀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= +,-</a:t>
                </a:r>
              </a:p>
              <a:p>
                <a:pPr marL="609600" indent="-609600" algn="ctr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(outer products)</a:t>
                </a: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Based on centered, normalized data matrices:</a:t>
                </a:r>
              </a:p>
              <a:p>
                <a:pPr marL="609600" indent="-609600" algn="ctr" eaLnBrk="1" hangingPunct="1">
                  <a:lnSpc>
                    <a:spcPct val="13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sz="32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⨀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⨀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box>
                      <m:d>
                        <m:d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32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⨀</m:t>
                              </m:r>
                            </m:sup>
                          </m:sSub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⨀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⋯,</m:t>
                          </m:r>
                          <m:sSubSup>
                            <m:sSubSup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SupPr>
                            <m:e>
                              <m:r>
                                <a:rPr lang="en-US" sz="32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⨀</m:t>
                              </m:r>
                            </m:sup>
                          </m:sSubSup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⨀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0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8600" y="1066800"/>
                <a:ext cx="8534400" cy="5334000"/>
              </a:xfrm>
              <a:blipFill>
                <a:blip r:embed="rId3"/>
                <a:stretch>
                  <a:fillRect l="-1857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600" y="3886200"/>
            <a:ext cx="7539243" cy="2223767"/>
            <a:chOff x="609600" y="3886200"/>
            <a:chExt cx="7539243" cy="2223767"/>
          </a:xfrm>
        </p:grpSpPr>
        <p:sp>
          <p:nvSpPr>
            <p:cNvPr id="2" name="Oval 1"/>
            <p:cNvSpPr/>
            <p:nvPr/>
          </p:nvSpPr>
          <p:spPr>
            <a:xfrm>
              <a:off x="2438400" y="3886200"/>
              <a:ext cx="838200" cy="533395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09600" y="5032749"/>
              <a:ext cx="753924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Note:  use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  <a:cs typeface="Arial Unicode MS" pitchFamily="34" charset="-128"/>
                </a:rPr>
                <a:t>“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MLE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  <a:cs typeface="Arial Unicode MS" pitchFamily="34" charset="-128"/>
                </a:rPr>
                <a:t>”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version of estimated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covariance matrices, for simpler notation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75FF1D-A6C2-FB9B-30DF-738C78FD696A}"/>
              </a:ext>
            </a:extLst>
          </p:cNvPr>
          <p:cNvGrpSpPr/>
          <p:nvPr/>
        </p:nvGrpSpPr>
        <p:grpSpPr>
          <a:xfrm>
            <a:off x="5029200" y="2020669"/>
            <a:ext cx="3298845" cy="1713131"/>
            <a:chOff x="5029200" y="2020669"/>
            <a:chExt cx="3298845" cy="17131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456DDC-6A36-CA9C-2500-69DA0AE50BCB}"/>
                </a:ext>
              </a:extLst>
            </p:cNvPr>
            <p:cNvSpPr txBox="1"/>
            <p:nvPr/>
          </p:nvSpPr>
          <p:spPr>
            <a:xfrm>
              <a:off x="6553200" y="2020669"/>
              <a:ext cx="177484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Column Object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Mean Centered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8F3728F-F58A-2B2D-DA32-17A64CD529AD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 flipH="1">
              <a:off x="6934200" y="2667000"/>
              <a:ext cx="506423" cy="1066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56BEAF5-567C-C7D7-3FD3-2EC4A2B0CB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9200" y="2667000"/>
              <a:ext cx="2411423" cy="10668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639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Last Class: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8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 simple approach:  local averages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a kernel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window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function: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sz="1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𝐾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h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Estimate the curve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by 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weighted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local average:</a:t>
                </a:r>
              </a:p>
              <a:p>
                <a:pPr marL="711200" indent="-711200" algn="ctr" eaLnBrk="1" hangingPunct="1">
                  <a:buFontTx/>
                  <a:buNone/>
                </a:pPr>
                <a:endParaRPr lang="en-US" sz="1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h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08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8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3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6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7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8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9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90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9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92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93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94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95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96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97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98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99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00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01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02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03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04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05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06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07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08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09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B58D3C-809E-B55E-D535-407A2F2EB4D3}"/>
              </a:ext>
            </a:extLst>
          </p:cNvPr>
          <p:cNvSpPr txBox="1"/>
          <p:nvPr/>
        </p:nvSpPr>
        <p:spPr>
          <a:xfrm>
            <a:off x="6934200" y="2057400"/>
            <a:ext cx="1710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Same Form 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Kernel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C26FB1-CF22-D00B-ECDB-6F13228ED753}"/>
                  </a:ext>
                </a:extLst>
              </p:cNvPr>
              <p:cNvSpPr txBox="1"/>
              <p:nvPr/>
            </p:nvSpPr>
            <p:spPr>
              <a:xfrm>
                <a:off x="6858000" y="2782669"/>
                <a:ext cx="18902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Width Controlled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By Bandwidth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h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C26FB1-CF22-D00B-ECDB-6F13228ED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2782669"/>
                <a:ext cx="1890261" cy="646331"/>
              </a:xfrm>
              <a:prstGeom prst="rect">
                <a:avLst/>
              </a:prstGeom>
              <a:blipFill>
                <a:blip r:embed="rId4"/>
                <a:stretch>
                  <a:fillRect l="-2581" t="-4673" r="-2258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7B3B0DA-E63B-2544-1D99-3041C2FEF386}"/>
              </a:ext>
            </a:extLst>
          </p:cNvPr>
          <p:cNvGrpSpPr/>
          <p:nvPr/>
        </p:nvGrpSpPr>
        <p:grpSpPr>
          <a:xfrm>
            <a:off x="3581400" y="5486400"/>
            <a:ext cx="4841796" cy="923330"/>
            <a:chOff x="3581400" y="5486400"/>
            <a:chExt cx="4841796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9128A52-9242-AAC9-E9F2-638D04936E7B}"/>
                </a:ext>
              </a:extLst>
            </p:cNvPr>
            <p:cNvSpPr txBox="1"/>
            <p:nvPr/>
          </p:nvSpPr>
          <p:spPr>
            <a:xfrm>
              <a:off x="7315200" y="5486400"/>
              <a:ext cx="110799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Makes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Weights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Sum to 1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4F920B7-F438-4FE7-0599-DB774A5E10A9}"/>
                </a:ext>
              </a:extLst>
            </p:cNvPr>
            <p:cNvSpPr/>
            <p:nvPr/>
          </p:nvSpPr>
          <p:spPr>
            <a:xfrm>
              <a:off x="3581400" y="5715016"/>
              <a:ext cx="2971800" cy="45718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19474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Good estimate of (common) within class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cov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?</a:t>
                </a: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Pooled (weighted average) within class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cov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609600" indent="-609600" algn="ctr" eaLnBrk="1" hangingPunct="1">
                  <a:lnSpc>
                    <a:spcPct val="13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l-GR" sz="320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𝜮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𝑤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l-GR" sz="32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𝜮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l-GR" sz="32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𝜮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acc>
                        <m:accPr>
                          <m:chr m:val="̆"/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accPr>
                        <m:e>
                          <m:acc>
                            <m:accPr>
                              <m:chr m:val="̆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sz="32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𝑿</m:t>
                              </m:r>
                            </m:e>
                          </m:acc>
                        </m:e>
                      </m:acc>
                      <m:sSup>
                        <m:sSup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̆"/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𝑿</m:t>
                                  </m:r>
                                </m:e>
                              </m:acc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Outer Product of </a:t>
                </a: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combined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full data matrix:</a:t>
                </a:r>
              </a:p>
              <a:p>
                <a:pPr marL="609600" indent="-609600" algn="ctr" eaLnBrk="1" hangingPunct="1">
                  <a:lnSpc>
                    <a:spcPct val="130000"/>
                  </a:lnSpc>
                  <a:buFontTx/>
                  <a:buNone/>
                </a:pP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accPr>
                      <m:e>
                        <m:acc>
                          <m:accPr>
                            <m:chr m:val="̆"/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32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𝑿</m:t>
                            </m:r>
                          </m:e>
                        </m:acc>
                      </m:e>
                    </m:acc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20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radPr>
                              <m:deg/>
                              <m:e>
                                <m:sSub>
                                  <m:sSubPr>
                                    <m:ctrlPr>
                                      <a:rPr lang="en-US" sz="3200" i="1" dirty="0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dirty="0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  <m:t>+</m:t>
                                    </m:r>
                                  </m:sub>
                                </m:sSub>
                                <m:r>
                                  <a:rPr lang="en-US" sz="32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3200" i="1" dirty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 dirty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  <m:t>−</m:t>
                                    </m:r>
                                  </m:sub>
                                </m:sSub>
                              </m:e>
                            </m:rad>
                          </m:den>
                        </m:f>
                      </m:e>
                    </m:box>
                    <m:d>
                      <m:dPr>
                        <m:ctrlPr>
                          <a:rPr lang="en-US" sz="32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3200" i="1" dirty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320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2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+</m:t>
                                </m:r>
                              </m:sub>
                            </m:sSub>
                          </m:e>
                        </m:rad>
                        <m:sSup>
                          <m:sSup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̆"/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𝑿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3200" b="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     </m:t>
                        </m:r>
                        <m:rad>
                          <m:radPr>
                            <m:degHide m:val="on"/>
                            <m:ctrlPr>
                              <a:rPr lang="en-US" sz="3200" i="1" dirty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3200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3200" i="1" dirty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3200" b="0" i="1" dirty="0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</m:t>
                                </m:r>
                              </m:sub>
                            </m:sSub>
                          </m:e>
                        </m:rad>
                        <m:sSup>
                          <m:sSup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̆"/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𝑿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04029" y="5867400"/>
            <a:ext cx="4511171" cy="838200"/>
            <a:chOff x="2362200" y="5791200"/>
            <a:chExt cx="4511171" cy="838200"/>
          </a:xfrm>
        </p:grpSpPr>
        <p:sp>
          <p:nvSpPr>
            <p:cNvPr id="2" name="TextBox 1"/>
            <p:cNvSpPr txBox="1"/>
            <p:nvPr/>
          </p:nvSpPr>
          <p:spPr>
            <a:xfrm>
              <a:off x="2362200" y="6044625"/>
              <a:ext cx="45111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Note:    Different Means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5105400" y="5791200"/>
              <a:ext cx="762000" cy="381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cxnSpLocks/>
            </p:cNvCxnSpPr>
            <p:nvPr/>
          </p:nvCxnSpPr>
          <p:spPr>
            <a:xfrm flipH="1" flipV="1">
              <a:off x="4511171" y="5791200"/>
              <a:ext cx="594229" cy="381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BB4B33D-DA47-DA50-4E5B-6FAB6980DCFE}"/>
              </a:ext>
            </a:extLst>
          </p:cNvPr>
          <p:cNvGrpSpPr/>
          <p:nvPr/>
        </p:nvGrpSpPr>
        <p:grpSpPr>
          <a:xfrm>
            <a:off x="1164265" y="2590800"/>
            <a:ext cx="2036135" cy="685800"/>
            <a:chOff x="1164265" y="2590800"/>
            <a:chExt cx="2036135" cy="6858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92EDF66-BD1D-74AC-2D81-D9BA2D212C12}"/>
                </a:ext>
              </a:extLst>
            </p:cNvPr>
            <p:cNvSpPr txBox="1"/>
            <p:nvPr/>
          </p:nvSpPr>
          <p:spPr>
            <a:xfrm>
              <a:off x="1164265" y="2590800"/>
              <a:ext cx="2036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For “Within Class”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10E66EF-EFFC-67B9-43C0-626C46EEB02B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>
              <a:off x="2182333" y="2960132"/>
              <a:ext cx="408467" cy="316468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BDE5840-ADD0-B4DD-33F7-F51323E23D5D}"/>
              </a:ext>
            </a:extLst>
          </p:cNvPr>
          <p:cNvSpPr txBox="1"/>
          <p:nvPr/>
        </p:nvSpPr>
        <p:spPr>
          <a:xfrm>
            <a:off x="1219200" y="4038600"/>
            <a:ext cx="6689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Thinking About Similar, But Shifted Distributions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5BE888-ED56-833B-FE70-5BBC5845D39E}"/>
              </a:ext>
            </a:extLst>
          </p:cNvPr>
          <p:cNvGrpSpPr/>
          <p:nvPr/>
        </p:nvGrpSpPr>
        <p:grpSpPr>
          <a:xfrm>
            <a:off x="3581400" y="926068"/>
            <a:ext cx="5029200" cy="826532"/>
            <a:chOff x="3581400" y="926068"/>
            <a:chExt cx="5029200" cy="8265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4106453-9237-91D6-7E38-AF4C3D07EE02}"/>
                </a:ext>
              </a:extLst>
            </p:cNvPr>
            <p:cNvSpPr txBox="1"/>
            <p:nvPr/>
          </p:nvSpPr>
          <p:spPr>
            <a:xfrm>
              <a:off x="4331792" y="926068"/>
              <a:ext cx="32882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Fundamental LDA Assumption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A1B8243-A8FE-8C18-4161-644057D457C5}"/>
                </a:ext>
              </a:extLst>
            </p:cNvPr>
            <p:cNvCxnSpPr>
              <a:cxnSpLocks/>
            </p:cNvCxnSpPr>
            <p:nvPr/>
          </p:nvCxnSpPr>
          <p:spPr>
            <a:xfrm>
              <a:off x="3581400" y="1752600"/>
              <a:ext cx="5029200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103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l-GR" sz="3200" b="1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𝜮</m:t>
                            </m:r>
                          </m:e>
                        </m:acc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𝑤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is similar to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l-GR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𝜮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from before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covariance matrix </a:t>
                </a: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ignoring class labels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Important Difference: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sz="3200" u="sng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by Class Centering</a:t>
                </a: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Will be important later</a:t>
                </a:r>
              </a:p>
            </p:txBody>
          </p:sp>
        </mc:Choice>
        <mc:Fallback xmlns="">
          <p:sp>
            <p:nvSpPr>
              <p:cNvPr id="512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7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9" r="16949" b="10104"/>
          <a:stretch>
            <a:fillRect/>
          </a:stretch>
        </p:blipFill>
        <p:spPr>
          <a:xfrm>
            <a:off x="5257800" y="2819400"/>
            <a:ext cx="3551238" cy="3886200"/>
          </a:xfrm>
          <a:noFill/>
        </p:spPr>
      </p:pic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84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990600"/>
                <a:ext cx="8534400" cy="56388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way to find </a:t>
                </a:r>
                <a:r>
                  <a:rPr lang="en-US" sz="32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correct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cov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adjustment</a:t>
                </a:r>
                <a:r>
                  <a:rPr lang="en-US" sz="32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Individually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transform subpopulations so</a:t>
                </a: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spherical</a:t>
                </a:r>
                <a:r>
                  <a:rPr lang="en-US" sz="32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about their means</a:t>
                </a: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90000"/>
                  </a:lnSpc>
                  <a:buFontTx/>
                  <a:buNone/>
                </a:pPr>
                <a:endParaRPr lang="en-US" sz="16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   </a:t>
                </a:r>
                <a:r>
                  <a:rPr lang="en-US" sz="3200" dirty="0">
                    <a:solidFill>
                      <a:schemeClr val="bg2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⨀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= +,-    define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sz="32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⨀</m:t>
                        </m:r>
                      </m:sup>
                    </m:sSubSup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3200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bSup>
                      <m:sSub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SupPr>
                      <m:e>
                        <m:r>
                          <a:rPr lang="en-US" sz="32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𝑖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⨀</m:t>
                        </m:r>
                      </m:sup>
                    </m:sSubSup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61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990600"/>
                <a:ext cx="8534400" cy="5638800"/>
              </a:xfrm>
              <a:blipFill>
                <a:blip r:embed="rId3"/>
                <a:stretch>
                  <a:fillRect l="-1857" t="-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152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3789" r="12489" b="56837"/>
          <a:stretch>
            <a:fillRect/>
          </a:stretch>
        </p:blipFill>
        <p:spPr>
          <a:xfrm>
            <a:off x="1371600" y="2590800"/>
            <a:ext cx="6808788" cy="2901950"/>
          </a:xfrm>
          <a:noFill/>
        </p:spPr>
      </p:pic>
      <p:sp>
        <p:nvSpPr>
          <p:cNvPr id="6153" name="Rectangle 1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4" name="Line 17"/>
          <p:cNvSpPr>
            <a:spLocks noChangeShapeType="1"/>
          </p:cNvSpPr>
          <p:nvPr/>
        </p:nvSpPr>
        <p:spPr bwMode="auto">
          <a:xfrm>
            <a:off x="3505200" y="3505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5" name="Line 18"/>
          <p:cNvSpPr>
            <a:spLocks noChangeShapeType="1"/>
          </p:cNvSpPr>
          <p:nvPr/>
        </p:nvSpPr>
        <p:spPr bwMode="auto">
          <a:xfrm>
            <a:off x="3886200" y="3962400"/>
            <a:ext cx="16764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20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7468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990600"/>
                <a:ext cx="8534400" cy="56388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50000"/>
                  </a:lnSpc>
                  <a:buNone/>
                </a:pPr>
                <a:endParaRPr lang="en-US" sz="16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50000"/>
                  </a:lnSpc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   </a:t>
                </a:r>
                <a:r>
                  <a:rPr lang="en-US" sz="3200" dirty="0">
                    <a:solidFill>
                      <a:schemeClr val="bg2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⨀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= +,-    define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SupPr>
                      <m:e>
                        <m:r>
                          <a:rPr lang="en-US" sz="32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𝒛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⨀</m:t>
                        </m:r>
                      </m:sup>
                    </m:sSubSup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3200" b="1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bSup>
                      <m:sSub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SupPr>
                      <m:e>
                        <m:r>
                          <a:rPr lang="en-US" sz="3200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𝑖</m:t>
                        </m:r>
                      </m:sub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⨀</m:t>
                        </m:r>
                      </m:sup>
                    </m:sSubSup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Note:  This </a:t>
                </a: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spheres the data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in the sense that</a:t>
                </a:r>
              </a:p>
              <a:p>
                <a:pPr marL="609600" indent="-609600" algn="ctr" eaLnBrk="1" hangingPunct="1">
                  <a:lnSpc>
                    <a:spcPct val="15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𝒁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𝒁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l-GR" sz="320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𝜮</m:t>
                              </m:r>
                            </m:e>
                          </m:acc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acc>
                        <m:accPr>
                          <m:chr m:val="̆"/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accPr>
                        <m:e>
                          <m:r>
                            <a:rPr lang="en-US" sz="32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𝑿</m:t>
                          </m:r>
                        </m:e>
                      </m:acc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sz="3200" b="1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𝜮</m:t>
                                      </m:r>
                                    </m:e>
                                  </m:acc>
                                </m:e>
                                <m:sup>
                                  <m:f>
                                    <m:fPr>
                                      <m:type m:val="lin"/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acc>
                                <m:accPr>
                                  <m:chr m:val="̆"/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𝑿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</m:oMath>
                  </m:oMathPara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15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l-GR" sz="32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𝜮</m:t>
                              </m:r>
                            </m:e>
                          </m:acc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acc>
                        <m:accPr>
                          <m:chr m:val="̆"/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</m:ctrlPr>
                        </m:accPr>
                        <m:e>
                          <m:r>
                            <a:rPr lang="en-US" sz="32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</a:rPr>
                            <m:t>𝑿</m:t>
                          </m:r>
                        </m:e>
                      </m:acc>
                      <m:sSup>
                        <m:sSupPr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acc>
                            <m:accPr>
                              <m:chr m:val="̆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sz="32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𝑿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l-GR" sz="32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𝜮</m:t>
                              </m:r>
                            </m:e>
                          </m:acc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3200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r>
                        <a:rPr lang="en-US" sz="3200" b="1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𝐈</m:t>
                      </m:r>
                    </m:oMath>
                  </m:oMathPara>
                </a14:m>
                <a:endParaRPr lang="en-US" sz="3200" b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61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990600"/>
                <a:ext cx="8534400" cy="5638800"/>
              </a:xfrm>
              <a:blipFill>
                <a:blip r:embed="rId3"/>
                <a:stretch>
                  <a:fillRect l="-1857" r="-1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3" name="Rectangle 16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20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flipV="1">
            <a:off x="2286000" y="2286000"/>
            <a:ext cx="3657600" cy="14478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6934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90600"/>
            <a:ext cx="5943600" cy="5638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Then:</a:t>
            </a:r>
          </a:p>
          <a:p>
            <a:pPr marL="609600" indent="-609600" eaLnBrk="1" hangingPunct="1">
              <a:buFontTx/>
              <a:buNone/>
            </a:pP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Transformed Space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separating </a:t>
            </a: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hyperplane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is</a:t>
            </a:r>
          </a:p>
          <a:p>
            <a:pPr marL="609600" indent="-609600" eaLnBrk="1" hangingPunct="1">
              <a:buFontTx/>
              <a:buNone/>
            </a:pPr>
            <a:r>
              <a:rPr lang="en-US" sz="3200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Perpendicular bisector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 between means 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018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4" t="2527" r="11598" b="11368"/>
          <a:stretch>
            <a:fillRect/>
          </a:stretch>
        </p:blipFill>
        <p:spPr>
          <a:xfrm>
            <a:off x="6170613" y="1073150"/>
            <a:ext cx="2473325" cy="5421313"/>
          </a:xfrm>
          <a:noFill/>
        </p:spPr>
      </p:pic>
      <p:sp>
        <p:nvSpPr>
          <p:cNvPr id="50182" name="Line 7"/>
          <p:cNvSpPr>
            <a:spLocks noChangeShapeType="1"/>
          </p:cNvSpPr>
          <p:nvPr/>
        </p:nvSpPr>
        <p:spPr bwMode="auto">
          <a:xfrm flipV="1">
            <a:off x="7010400" y="4724400"/>
            <a:ext cx="1143000" cy="1447800"/>
          </a:xfrm>
          <a:prstGeom prst="line">
            <a:avLst/>
          </a:prstGeom>
          <a:noFill/>
          <a:ln w="34925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Line 8"/>
          <p:cNvSpPr>
            <a:spLocks noChangeShapeType="1"/>
          </p:cNvSpPr>
          <p:nvPr/>
        </p:nvSpPr>
        <p:spPr bwMode="auto">
          <a:xfrm>
            <a:off x="5486400" y="2514600"/>
            <a:ext cx="2362200" cy="2514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27E451-BA15-4429-8340-CF40B222E4EC}"/>
              </a:ext>
            </a:extLst>
          </p:cNvPr>
          <p:cNvGrpSpPr/>
          <p:nvPr/>
        </p:nvGrpSpPr>
        <p:grpSpPr>
          <a:xfrm>
            <a:off x="1739174" y="3886200"/>
            <a:ext cx="2967479" cy="2133600"/>
            <a:chOff x="1739174" y="3886200"/>
            <a:chExt cx="2967479" cy="21336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C6EC916-583F-4457-9517-588EB2214BBE}"/>
                </a:ext>
              </a:extLst>
            </p:cNvPr>
            <p:cNvSpPr txBox="1"/>
            <p:nvPr/>
          </p:nvSpPr>
          <p:spPr>
            <a:xfrm>
              <a:off x="1739174" y="5373469"/>
              <a:ext cx="29674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Again Assuming Equal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Sample Sizes for Simplicity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75C567E-15F4-4802-8152-07853AB7EFDE}"/>
                </a:ext>
              </a:extLst>
            </p:cNvPr>
            <p:cNvCxnSpPr>
              <a:stCxn id="2" idx="0"/>
            </p:cNvCxnSpPr>
            <p:nvPr/>
          </p:nvCxnSpPr>
          <p:spPr>
            <a:xfrm flipV="1">
              <a:off x="3222914" y="3886200"/>
              <a:ext cx="510886" cy="1487269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478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4" t="2527" r="11598" b="11368"/>
          <a:stretch>
            <a:fillRect/>
          </a:stretch>
        </p:blipFill>
        <p:spPr>
          <a:xfrm>
            <a:off x="6170613" y="1073150"/>
            <a:ext cx="2473325" cy="5421313"/>
          </a:xfrm>
          <a:noFill/>
        </p:spPr>
      </p:pic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52400" y="990600"/>
                <a:ext cx="6248400" cy="56388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 Transformed Space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Separating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Hyperplane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has: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Transformed Normal Vector: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solidFill>
                      <a:srgbClr val="D357FF"/>
                    </a:solidFill>
                    <a:ea typeface="Arial Unicode MS" pitchFamily="34" charset="-128"/>
                    <a:cs typeface="Arial Unicode MS" pitchFamily="34" charset="-128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𝒏</m:t>
                        </m:r>
                      </m:e>
                      <m:sub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𝑇𝐿𝐷</m:t>
                        </m:r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−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71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400" y="990600"/>
                <a:ext cx="6248400" cy="5638800"/>
              </a:xfrm>
              <a:blipFill>
                <a:blip r:embed="rId4"/>
                <a:stretch>
                  <a:fillRect l="-2439" t="-3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7010400" y="4724400"/>
            <a:ext cx="1143000" cy="1447800"/>
          </a:xfrm>
          <a:prstGeom prst="line">
            <a:avLst/>
          </a:prstGeom>
          <a:noFill/>
          <a:ln w="34925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D729FF70-EACF-4357-9148-683786C904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438400"/>
            <a:ext cx="2133600" cy="3124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7568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4" t="2527" r="11598" b="11368"/>
          <a:stretch>
            <a:fillRect/>
          </a:stretch>
        </p:blipFill>
        <p:spPr>
          <a:xfrm>
            <a:off x="6170613" y="1073150"/>
            <a:ext cx="2473325" cy="5421313"/>
          </a:xfrm>
          <a:noFill/>
        </p:spPr>
      </p:pic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52400" y="990600"/>
                <a:ext cx="6248400" cy="56388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 Transformed Space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Separating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Hyperplane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has: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Transformed Normal Vector: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solidFill>
                      <a:srgbClr val="D357FF"/>
                    </a:solidFill>
                    <a:ea typeface="Arial Unicode MS" pitchFamily="34" charset="-128"/>
                    <a:cs typeface="Arial Unicode MS" pitchFamily="34" charset="-128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𝒏</m:t>
                        </m:r>
                      </m:e>
                      <m:sub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𝑇𝐿𝐷</m:t>
                        </m:r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−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Transformed Intercept: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solidFill>
                      <a:srgbClr val="D357FF"/>
                    </a:solidFill>
                    <a:ea typeface="Arial Unicode MS" pitchFamily="34" charset="-128"/>
                    <a:cs typeface="Arial Unicode MS" pitchFamily="34" charset="-128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𝝁</m:t>
                        </m:r>
                      </m:e>
                      <m:sub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𝑇𝐿𝐷</m:t>
                        </m:r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−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71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400" y="990600"/>
                <a:ext cx="6248400" cy="5638800"/>
              </a:xfrm>
              <a:blipFill>
                <a:blip r:embed="rId4"/>
                <a:stretch>
                  <a:fillRect l="-2439" t="-3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7010400" y="4724400"/>
            <a:ext cx="1143000" cy="1447800"/>
          </a:xfrm>
          <a:prstGeom prst="line">
            <a:avLst/>
          </a:prstGeom>
          <a:noFill/>
          <a:ln w="34925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BFE94F06-2B97-46C3-B8CB-E9DDCEF05B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4724400"/>
            <a:ext cx="1905000" cy="6858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6199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4" t="2527" r="11598" b="11368"/>
          <a:stretch>
            <a:fillRect/>
          </a:stretch>
        </p:blipFill>
        <p:spPr>
          <a:xfrm>
            <a:off x="6170613" y="1073150"/>
            <a:ext cx="2473325" cy="5421313"/>
          </a:xfrm>
          <a:noFill/>
        </p:spPr>
      </p:pic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152400" y="990600"/>
                <a:ext cx="6248400" cy="56388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 Transformed Space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Separating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Hyperplane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has: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Transformed Normal Vector: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solidFill>
                      <a:srgbClr val="D357FF"/>
                    </a:solidFill>
                    <a:ea typeface="Arial Unicode MS" pitchFamily="34" charset="-128"/>
                    <a:cs typeface="Arial Unicode MS" pitchFamily="34" charset="-128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𝒏</m:t>
                        </m:r>
                      </m:e>
                      <m:sub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𝑇𝐿𝐷</m:t>
                        </m:r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−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Transformed Intercept: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solidFill>
                      <a:srgbClr val="D357FF"/>
                    </a:solidFill>
                    <a:ea typeface="Arial Unicode MS" pitchFamily="34" charset="-128"/>
                    <a:cs typeface="Arial Unicode MS" pitchFamily="34" charset="-128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𝝁</m:t>
                        </m:r>
                      </m:e>
                      <m:sub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𝑇𝐿𝐷</m:t>
                        </m:r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+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−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D357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400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400" b="1" i="1">
                                        <a:solidFill>
                                          <a:srgbClr val="D357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Separating Hyperplane Has Eqn.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400" dirty="0">
                    <a:solidFill>
                      <a:srgbClr val="D357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𝒛</m:t>
                        </m:r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: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400" b="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𝒛</m:t>
                            </m:r>
                            <m:r>
                              <a:rPr lang="en-US" sz="2400" b="0" i="1" smtClean="0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𝑇𝐿𝐷𝐴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rgbClr val="D357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=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𝑇𝐿𝐷</m:t>
                                </m:r>
                                <m:r>
                                  <a:rPr lang="en-US" sz="2400" b="0" i="1" smtClean="0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D357FF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𝑇𝐿𝐷</m:t>
                                </m:r>
                                <m:r>
                                  <a:rPr lang="en-US" sz="2400" b="0" i="1" smtClean="0">
                                    <a:solidFill>
                                      <a:srgbClr val="D357FF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71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52400" y="990600"/>
                <a:ext cx="6248400" cy="5638800"/>
              </a:xfrm>
              <a:blipFill>
                <a:blip r:embed="rId4"/>
                <a:stretch>
                  <a:fillRect l="-2439" t="-3135" r="-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0" name="Rectangle 7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1" name="Rectangle 9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0" y="3173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2" name="Line 10"/>
          <p:cNvSpPr>
            <a:spLocks noChangeShapeType="1"/>
          </p:cNvSpPr>
          <p:nvPr/>
        </p:nvSpPr>
        <p:spPr bwMode="auto">
          <a:xfrm flipV="1">
            <a:off x="4648200" y="5867400"/>
            <a:ext cx="2590800" cy="3873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V="1">
            <a:off x="7010400" y="4724400"/>
            <a:ext cx="1143000" cy="1447800"/>
          </a:xfrm>
          <a:prstGeom prst="line">
            <a:avLst/>
          </a:prstGeom>
          <a:noFill/>
          <a:ln w="34925">
            <a:solidFill>
              <a:srgbClr val="FF00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37101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Thus discrimination rule is: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a new data vector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Choose Class +1 when: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l-GR" sz="2400" b="1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 Unicode MS" pitchFamily="34" charset="-128"/>
                                            </a:rPr>
                                            <m:t>𝜮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𝑤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−1/2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𝑇𝐿𝐷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≥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𝑇𝐿𝐷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𝑇𝐿𝐷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2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  <a:blipFill>
                <a:blip r:embed="rId3"/>
                <a:stretch>
                  <a:fillRect l="-1891" t="-3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7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15692" y="3036888"/>
            <a:ext cx="6845079" cy="2541330"/>
            <a:chOff x="1115692" y="3036888"/>
            <a:chExt cx="6845079" cy="2541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115692" y="5116553"/>
                  <a:ext cx="684507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Using Boundary:  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𝒛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: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r>
                                <a:rPr kumimoji="0" lang="en-US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𝒛</m:t>
                              </m:r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𝑇𝐿𝐷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𝑇𝐿𝐷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𝑇𝐿𝐷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92" y="5116553"/>
                  <a:ext cx="6845079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336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/>
            <p:nvPr/>
          </p:nvCxnSpPr>
          <p:spPr>
            <a:xfrm flipV="1">
              <a:off x="1981200" y="3036888"/>
              <a:ext cx="2895600" cy="2144712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004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Thus discrimination rule is: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a new data vector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Choose Class +1 when: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l-GR" sz="2400" b="1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 Unicode MS" pitchFamily="34" charset="-128"/>
                                            </a:rPr>
                                            <m:t>𝜮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𝑤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−1/2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𝑇𝐿𝐷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≥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𝑇𝐿𝐷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𝑇𝐿𝐷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(transforming </a:t>
                </a:r>
                <a:r>
                  <a:rPr lang="en-US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back to original space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l-GR" sz="2400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 Unicode MS" pitchFamily="34" charset="-128"/>
                                            </a:rPr>
                                            <m:t>𝜮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𝑤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−1/2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𝑇𝐿𝐷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≥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l-GR" sz="2400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 Unicode MS" pitchFamily="34" charset="-128"/>
                                            </a:rPr>
                                            <m:t>𝜮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𝑤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1/2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𝑇𝐿𝐷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l-GR" sz="2400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 Unicode MS" pitchFamily="34" charset="-128"/>
                                            </a:rPr>
                                            <m:t>𝜮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𝑤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−1/2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𝑇𝐿𝐷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𝐿𝐷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≥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𝐿𝐷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𝐿𝐷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where: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𝐿𝐷</m:t>
                          </m:r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sz="2400" b="1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𝜮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−1/2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𝑇𝐿𝐷</m:t>
                          </m:r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sz="2400" b="1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𝜮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𝐿𝐷</m:t>
                          </m:r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𝐴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b="1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l-GR" sz="2400" b="1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𝜮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1/2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𝝁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𝑇𝐿𝐷</m:t>
                          </m:r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𝐴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2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181600"/>
              </a:xfrm>
              <a:blipFill>
                <a:blip r:embed="rId3"/>
                <a:stretch>
                  <a:fillRect l="-1891" t="-3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7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DAA044-87E6-BF56-6951-DDC807C804AD}"/>
              </a:ext>
            </a:extLst>
          </p:cNvPr>
          <p:cNvGrpSpPr/>
          <p:nvPr/>
        </p:nvGrpSpPr>
        <p:grpSpPr>
          <a:xfrm>
            <a:off x="6858000" y="5181600"/>
            <a:ext cx="2057400" cy="722531"/>
            <a:chOff x="6858000" y="5181600"/>
            <a:chExt cx="2057400" cy="7225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2C1D9B3-E1DC-2E61-436D-F75D2F896D3A}"/>
                </a:ext>
              </a:extLst>
            </p:cNvPr>
            <p:cNvSpPr txBox="1"/>
            <p:nvPr/>
          </p:nvSpPr>
          <p:spPr>
            <a:xfrm>
              <a:off x="7820228" y="5257800"/>
              <a:ext cx="10951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Modified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Direction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68C13A9-3D36-2205-DFDE-8E7DD3C18F96}"/>
                </a:ext>
              </a:extLst>
            </p:cNvPr>
            <p:cNvCxnSpPr/>
            <p:nvPr/>
          </p:nvCxnSpPr>
          <p:spPr>
            <a:xfrm flipH="1" flipV="1">
              <a:off x="6858000" y="5181600"/>
              <a:ext cx="914400" cy="3810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FFE53B-9C14-11CC-D3C5-BCC18AF0382E}"/>
              </a:ext>
            </a:extLst>
          </p:cNvPr>
          <p:cNvGrpSpPr/>
          <p:nvPr/>
        </p:nvGrpSpPr>
        <p:grpSpPr>
          <a:xfrm>
            <a:off x="5943600" y="5791200"/>
            <a:ext cx="2590800" cy="762000"/>
            <a:chOff x="7162800" y="4989731"/>
            <a:chExt cx="2590800" cy="7620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BD226B-AABF-2086-39FA-9EDAEAA6CEF1}"/>
                </a:ext>
              </a:extLst>
            </p:cNvPr>
            <p:cNvSpPr txBox="1"/>
            <p:nvPr/>
          </p:nvSpPr>
          <p:spPr>
            <a:xfrm>
              <a:off x="7799219" y="5382399"/>
              <a:ext cx="1954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But Same Center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171D340-62E9-0C29-3A4F-6B6B91324B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62800" y="4989731"/>
              <a:ext cx="609600" cy="572869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6C2431-A2E9-1C2E-0419-F605235D37DA}"/>
              </a:ext>
            </a:extLst>
          </p:cNvPr>
          <p:cNvGrpSpPr/>
          <p:nvPr/>
        </p:nvGrpSpPr>
        <p:grpSpPr>
          <a:xfrm>
            <a:off x="5257800" y="922337"/>
            <a:ext cx="2819400" cy="2659063"/>
            <a:chOff x="5257800" y="922337"/>
            <a:chExt cx="2819400" cy="265906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CF74177-C70C-6775-B65A-05DD80C3CB46}"/>
                </a:ext>
              </a:extLst>
            </p:cNvPr>
            <p:cNvGrpSpPr/>
            <p:nvPr/>
          </p:nvGrpSpPr>
          <p:grpSpPr>
            <a:xfrm>
              <a:off x="5257800" y="922337"/>
              <a:ext cx="2819400" cy="2582863"/>
              <a:chOff x="6186427" y="4549434"/>
              <a:chExt cx="2366971" cy="2279865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F93038-985C-F3C3-B25F-BEC712CD12E9}"/>
                  </a:ext>
                </a:extLst>
              </p:cNvPr>
              <p:cNvSpPr txBox="1"/>
              <p:nvPr/>
            </p:nvSpPr>
            <p:spPr>
              <a:xfrm>
                <a:off x="6547656" y="4549434"/>
                <a:ext cx="200574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Multiply and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srgbClr val="000000"/>
                    </a:solidFill>
                  </a:rPr>
                  <a:t>Divide to Return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To </a:t>
                </a:r>
                <a:r>
                  <a:rPr kumimoji="0" lang="en-US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Origina</a:t>
                </a:r>
                <a:r>
                  <a:rPr lang="en-US" dirty="0">
                    <a:solidFill>
                      <a:srgbClr val="000000"/>
                    </a:solidFill>
                  </a:rPr>
                  <a:t>l Space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C52FDCFC-97F7-FC32-3900-E208281C4383}"/>
                  </a:ext>
                </a:extLst>
              </p:cNvPr>
              <p:cNvCxnSpPr>
                <a:cxnSpLocks/>
                <a:stCxn id="9" idx="2"/>
              </p:cNvCxnSpPr>
              <p:nvPr/>
            </p:nvCxnSpPr>
            <p:spPr>
              <a:xfrm flipH="1">
                <a:off x="6186427" y="5472764"/>
                <a:ext cx="1364100" cy="1356535"/>
              </a:xfrm>
              <a:prstGeom prst="straightConnector1">
                <a:avLst/>
              </a:prstGeom>
              <a:ln w="25400">
                <a:solidFill>
                  <a:schemeClr val="bg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CE3FE16-1693-8AB0-ABC2-262B3C4C83D9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>
              <a:off x="6580019" y="1968379"/>
              <a:ext cx="302619" cy="1613021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348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Last Class: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Scatterplot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Interesting representation of local average: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kernel window weights,</a:t>
                </a:r>
              </a:p>
              <a:p>
                <a:pPr marL="711200" indent="-71120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den>
                      </m:f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𝐾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h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Local Constant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Least Squares Fit to Data:</a:t>
                </a:r>
              </a:p>
              <a:p>
                <a:pPr marL="711200" indent="-711200" algn="ctr" eaLnBrk="1" hangingPunct="1">
                  <a:buFontTx/>
                  <a:buNone/>
                </a:pPr>
                <a:endParaRPr lang="en-US" sz="1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𝑎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h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5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6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7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8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9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0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1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2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4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5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6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7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8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9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0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1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2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3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4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5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6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7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8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9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30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31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83" y="6019800"/>
            <a:ext cx="5157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Kernel Weighted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Fréchet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Mean</a:t>
            </a:r>
          </a:p>
        </p:txBody>
      </p:sp>
    </p:spTree>
    <p:extLst>
      <p:ext uri="{BB962C8B-B14F-4D97-AF65-F5344CB8AC3E}">
        <p14:creationId xmlns:p14="http://schemas.microsoft.com/office/powerpoint/2010/main" val="33862240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074821"/>
                <a:ext cx="8382000" cy="51816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Thus discrimination rule is: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Classify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to Class +1 when: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𝑛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𝐿𝐷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≥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𝜇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𝐿𝐷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𝑛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𝐿𝐷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𝒏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𝐿𝐷𝐴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b="1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𝒏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𝑇𝐿𝐷𝐴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b="1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i="1" dirty="0">
                  <a:solidFill>
                    <a:schemeClr val="bg2"/>
                  </a:solidFill>
                  <a:latin typeface="Cambria Math" panose="02040503050406030204" pitchFamily="18" charset="0"/>
                  <a:ea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𝐿𝐷𝐴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1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b="1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1/2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𝑇𝐿𝐷𝐴</m:t>
                        </m:r>
                      </m:sub>
                    </m:sSub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>
                    <a:solidFill>
                      <a:schemeClr val="bg2"/>
                    </a:solidFill>
                    <a:ea typeface="Arial Unicode MS" pitchFamily="34" charset="-128"/>
                    <a:cs typeface="Arial Unicode MS" pitchFamily="34" charset="-128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0</m:t>
                            </m:r>
                          </m:sub>
                        </m:sSub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sz="2800" b="1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𝜮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28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≥</m:t>
                    </m:r>
                  </m:oMath>
                </a14:m>
                <a:endParaRPr lang="en-US" sz="2800" i="1" dirty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800" dirty="0">
                    <a:solidFill>
                      <a:schemeClr val="bg2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≥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box>
                          <m:box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</m:ctrlPr>
                              </m:fPr>
                              <m:num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  <m:d>
                          <m:d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2"/>
                    </a:solidFill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sz="28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2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074821"/>
                <a:ext cx="8382000" cy="5181600"/>
              </a:xfrm>
              <a:blipFill>
                <a:blip r:embed="rId3"/>
                <a:stretch>
                  <a:fillRect l="-1891" t="-3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Rectangle 10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7" name="Rectangle 1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9" name="Rectangle 1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4641" y="5029200"/>
            <a:ext cx="4274959" cy="1484531"/>
            <a:chOff x="144641" y="5029200"/>
            <a:chExt cx="4274959" cy="1484531"/>
          </a:xfrm>
        </p:grpSpPr>
        <p:sp>
          <p:nvSpPr>
            <p:cNvPr id="2" name="Rounded Rectangle 1"/>
            <p:cNvSpPr/>
            <p:nvPr/>
          </p:nvSpPr>
          <p:spPr>
            <a:xfrm>
              <a:off x="838200" y="5029200"/>
              <a:ext cx="3581400" cy="685800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4641" y="5867400"/>
              <a:ext cx="29033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Inner Product of New Data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Point &amp;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Transf’d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Direction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57600" y="4840069"/>
            <a:ext cx="5029200" cy="1597462"/>
            <a:chOff x="3657600" y="4840069"/>
            <a:chExt cx="5029200" cy="1597462"/>
          </a:xfrm>
        </p:grpSpPr>
        <p:sp>
          <p:nvSpPr>
            <p:cNvPr id="5" name="Rounded Rectangle 4"/>
            <p:cNvSpPr/>
            <p:nvPr/>
          </p:nvSpPr>
          <p:spPr>
            <a:xfrm>
              <a:off x="3657600" y="5638800"/>
              <a:ext cx="5029200" cy="798731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05170" y="4840069"/>
              <a:ext cx="23006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Same Inner Product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Of Center 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401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9906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 (in 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orig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space) have 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separ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ting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hyperplane with: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Normal vector: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DC00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DC00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𝒏</m:t>
                        </m:r>
                      </m:e>
                      <m:sub>
                        <m:r>
                          <a:rPr lang="en-US" i="1">
                            <a:solidFill>
                              <a:srgbClr val="DC00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𝐿𝐷𝐴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        Intercept: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DC00FF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    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DC00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DC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solidFill>
                              <a:srgbClr val="DC00FF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𝐿𝐷𝐴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922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990600"/>
                <a:ext cx="8458200" cy="5486400"/>
              </a:xfrm>
              <a:blipFill>
                <a:blip r:embed="rId3"/>
                <a:stretch>
                  <a:fillRect l="-144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22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45470" r="11598" b="11368"/>
          <a:stretch>
            <a:fillRect/>
          </a:stretch>
        </p:blipFill>
        <p:spPr>
          <a:xfrm>
            <a:off x="1219200" y="2895600"/>
            <a:ext cx="6686550" cy="3041650"/>
          </a:xfrm>
          <a:noFill/>
        </p:spPr>
      </p:pic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2895600" y="2057400"/>
            <a:ext cx="457200" cy="2819400"/>
          </a:xfrm>
          <a:prstGeom prst="line">
            <a:avLst/>
          </a:prstGeom>
          <a:noFill/>
          <a:ln w="25400">
            <a:solidFill>
              <a:srgbClr val="D357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3733800" y="1447800"/>
            <a:ext cx="2667000" cy="2057400"/>
          </a:xfrm>
          <a:prstGeom prst="line">
            <a:avLst/>
          </a:prstGeom>
          <a:noFill/>
          <a:ln w="25400">
            <a:solidFill>
              <a:srgbClr val="D357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2730000" y="2514600"/>
            <a:ext cx="4800600" cy="2057400"/>
          </a:xfrm>
          <a:prstGeom prst="line">
            <a:avLst/>
          </a:prstGeom>
          <a:noFill/>
          <a:ln w="25400">
            <a:solidFill>
              <a:srgbClr val="D357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30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  <p:bldP spid="9228" grpId="0" animBg="1"/>
      <p:bldP spid="922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Relationship to </a:t>
                </a:r>
                <a:r>
                  <a:rPr lang="en-US" sz="2800" u="sng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Mahalanobis</a:t>
                </a:r>
                <a:r>
                  <a:rPr lang="en-US" sz="2800" u="sng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distance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Idea:   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𝝁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,</m:t>
                        </m:r>
                        <m:r>
                          <a:rPr lang="el-GR" sz="2800" b="1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𝜮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a </a:t>
                </a:r>
                <a:r>
                  <a:rPr lang="en-US" sz="28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natural distance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measure </a:t>
                </a: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𝑀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𝑡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l-GR" sz="28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 Unicode MS" pitchFamily="34" charset="-128"/>
                                  </a:rPr>
                                  <m:t>𝜮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1/2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2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>
                <a:blip r:embed="rId3"/>
                <a:stretch>
                  <a:fillRect l="-1527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2" r="15292"/>
          <a:stretch/>
        </p:blipFill>
        <p:spPr bwMode="auto">
          <a:xfrm>
            <a:off x="2685978" y="3048000"/>
            <a:ext cx="3714822" cy="378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543389" y="3733800"/>
            <a:ext cx="2543211" cy="1727775"/>
            <a:chOff x="4543389" y="3733800"/>
            <a:chExt cx="2543211" cy="1727775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4572000" y="3733800"/>
              <a:ext cx="838200" cy="10668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543389" y="4938786"/>
              <a:ext cx="181011" cy="16661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410200" y="4876800"/>
                  <a:ext cx="1676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𝑑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=</m:t>
                        </m:r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𝑑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0200" y="4876800"/>
                  <a:ext cx="1676400" cy="58477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1250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tx1"/>
            </a:gs>
            <a:gs pos="100000">
              <a:schemeClr val="fol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Relationship to </a:t>
                </a:r>
                <a:r>
                  <a:rPr lang="en-US" sz="2800" u="sng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Mahalanobis</a:t>
                </a:r>
                <a:r>
                  <a:rPr lang="en-US" sz="2800" u="sng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distance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Idea:    For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~</m:t>
                    </m:r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𝝁</m:t>
                        </m:r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,</m:t>
                        </m:r>
                        <m:r>
                          <a:rPr lang="el-GR" sz="2800" b="1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𝜮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a </a:t>
                </a:r>
                <a:r>
                  <a:rPr lang="en-US" sz="28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natural distance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measure </a:t>
                </a: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𝑀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𝑡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l-GR" sz="2800" b="1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Cambria Math"/>
                                    <a:cs typeface="Arial Unicode MS" pitchFamily="34" charset="-128"/>
                                  </a:rPr>
                                  <m:t>𝜮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1/2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unit free</a:t>
                </a: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 i.e.  </a:t>
                </a: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standardized</a:t>
                </a:r>
                <a:r>
                  <a:rPr lang="en-US" sz="28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endParaRPr lang="en-US" sz="2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essentially </a:t>
                </a:r>
                <a:r>
                  <a:rPr lang="en-US" sz="28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mod out</a:t>
                </a: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covariance structure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Euclidean dist. applied to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l-GR" sz="2800" b="1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𝜮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b>
                      <m:sSubPr>
                        <m:ctrlPr>
                          <a:rPr lang="en-US" sz="28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&amp;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l-GR" sz="2800" b="1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𝜮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−1/2</m:t>
                        </m:r>
                      </m:sup>
                    </m:sSup>
                    <m:sSub>
                      <m:sSubPr>
                        <m:ctrlPr>
                          <a:rPr lang="en-US" sz="28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𝒙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Same as key transformation for LDA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LDA is</a:t>
                </a: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28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 difference in </a:t>
                </a:r>
                <a:r>
                  <a:rPr lang="en-US" sz="2800" i="1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Mahalanobis</a:t>
                </a:r>
                <a:r>
                  <a:rPr lang="en-US" sz="28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space</a:t>
                </a:r>
                <a:r>
                  <a:rPr lang="en-US" sz="28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02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>
                <a:blip r:embed="rId3"/>
                <a:stretch>
                  <a:fillRect l="-1527" t="-556" b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8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12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8392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None/>
            </a:pPr>
            <a:r>
              <a:rPr lang="en-US" dirty="0"/>
              <a:t>Yikai Wang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  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55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Scatterplot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Smoo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Bralower Fossils – local linear smooths</a:t>
            </a:r>
          </a:p>
          <a:p>
            <a:pPr marL="711200" indent="-711200" eaLnBrk="1" hangingPunct="1">
              <a:buFontTx/>
              <a:buNone/>
            </a:pPr>
            <a:endParaRPr lang="en-US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4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41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42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43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944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89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83" b="4274"/>
          <a:stretch>
            <a:fillRect/>
          </a:stretch>
        </p:blipFill>
        <p:spPr bwMode="auto">
          <a:xfrm>
            <a:off x="838200" y="1676400"/>
            <a:ext cx="7553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0E5DAD-34FF-5E82-654E-B12B98070C13}"/>
              </a:ext>
            </a:extLst>
          </p:cNvPr>
          <p:cNvSpPr txBox="1"/>
          <p:nvPr/>
        </p:nvSpPr>
        <p:spPr>
          <a:xfrm>
            <a:off x="6477000" y="1762780"/>
            <a:ext cx="1981200" cy="52322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9900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Goldilocks Smoothing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9900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Parameter Selection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8EEB4B-45F2-8D57-4C1D-512999E88E09}"/>
              </a:ext>
            </a:extLst>
          </p:cNvPr>
          <p:cNvGrpSpPr/>
          <p:nvPr/>
        </p:nvGrpSpPr>
        <p:grpSpPr>
          <a:xfrm>
            <a:off x="5257800" y="2819400"/>
            <a:ext cx="1354858" cy="1078707"/>
            <a:chOff x="5257800" y="2819400"/>
            <a:chExt cx="1354858" cy="107870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80A1886-5707-7917-1D7A-7A04EFB0C0D9}"/>
                </a:ext>
              </a:extLst>
            </p:cNvPr>
            <p:cNvSpPr txBox="1"/>
            <p:nvPr/>
          </p:nvSpPr>
          <p:spPr>
            <a:xfrm>
              <a:off x="5257800" y="2819400"/>
              <a:ext cx="13548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Oversmoothed,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Misses Important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Structure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0D3EFAD-417B-1974-90DC-DE13A23C2112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>
              <a:off x="5935229" y="3465731"/>
              <a:ext cx="668481" cy="432376"/>
            </a:xfrm>
            <a:prstGeom prst="straightConnector1">
              <a:avLst/>
            </a:prstGeom>
            <a:ln w="38100">
              <a:solidFill>
                <a:schemeClr val="bg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8879903-0913-E6DC-6E09-27688CCF2186}"/>
              </a:ext>
            </a:extLst>
          </p:cNvPr>
          <p:cNvGrpSpPr/>
          <p:nvPr/>
        </p:nvGrpSpPr>
        <p:grpSpPr>
          <a:xfrm>
            <a:off x="1447800" y="4441825"/>
            <a:ext cx="4144543" cy="392529"/>
            <a:chOff x="1447800" y="4441825"/>
            <a:chExt cx="4144543" cy="39252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4EE500-739F-7DE4-221E-09F3554B6CD6}"/>
                </a:ext>
              </a:extLst>
            </p:cNvPr>
            <p:cNvSpPr txBox="1"/>
            <p:nvPr/>
          </p:nvSpPr>
          <p:spPr>
            <a:xfrm>
              <a:off x="1447800" y="4495800"/>
              <a:ext cx="35349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About Right? Seems Good Balance?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1670895-582C-64EE-A919-0F221F13D4BE}"/>
                </a:ext>
              </a:extLst>
            </p:cNvPr>
            <p:cNvCxnSpPr>
              <a:cxnSpLocks/>
              <a:stCxn id="4" idx="3"/>
            </p:cNvCxnSpPr>
            <p:nvPr/>
          </p:nvCxnSpPr>
          <p:spPr>
            <a:xfrm flipV="1">
              <a:off x="4982743" y="4441825"/>
              <a:ext cx="609600" cy="22325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7F37DA-8B6C-AAF5-3F90-53EA87327DFB}"/>
              </a:ext>
            </a:extLst>
          </p:cNvPr>
          <p:cNvGrpSpPr/>
          <p:nvPr/>
        </p:nvGrpSpPr>
        <p:grpSpPr>
          <a:xfrm>
            <a:off x="2895600" y="2466201"/>
            <a:ext cx="3623080" cy="276999"/>
            <a:chOff x="2895600" y="2466201"/>
            <a:chExt cx="3623080" cy="2769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ADAF67A-33E3-6185-BF60-95F9CB9429C4}"/>
                </a:ext>
              </a:extLst>
            </p:cNvPr>
            <p:cNvSpPr txBox="1"/>
            <p:nvPr/>
          </p:nvSpPr>
          <p:spPr>
            <a:xfrm>
              <a:off x="3464831" y="2466201"/>
              <a:ext cx="30538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Undersmoothed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, Feels Sampling Variation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A3C480B-E2D7-9B92-AF58-570138238755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 flipH="1">
              <a:off x="2895600" y="2604701"/>
              <a:ext cx="569231" cy="55270"/>
            </a:xfrm>
            <a:prstGeom prst="straightConnector1">
              <a:avLst/>
            </a:prstGeom>
            <a:ln w="38100">
              <a:solidFill>
                <a:schemeClr val="bg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A649E61-6EB8-8AC2-0FDD-AF83F88D034A}"/>
              </a:ext>
            </a:extLst>
          </p:cNvPr>
          <p:cNvGrpSpPr/>
          <p:nvPr/>
        </p:nvGrpSpPr>
        <p:grpSpPr>
          <a:xfrm>
            <a:off x="2659776" y="3574148"/>
            <a:ext cx="1526636" cy="665251"/>
            <a:chOff x="2659776" y="3574148"/>
            <a:chExt cx="1526636" cy="66525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BB4693-E156-C969-8E43-F3BE57B8FB18}"/>
                </a:ext>
              </a:extLst>
            </p:cNvPr>
            <p:cNvSpPr txBox="1"/>
            <p:nvPr/>
          </p:nvSpPr>
          <p:spPr>
            <a:xfrm>
              <a:off x="2659776" y="3962400"/>
              <a:ext cx="15266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Is This Valley Real?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15EC2EF-3EE1-2D34-6D92-7DAB09B8E1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52800" y="3574148"/>
              <a:ext cx="70294" cy="38486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A9E287E-8494-21F6-0103-C1E3CE15DE8D}"/>
              </a:ext>
            </a:extLst>
          </p:cNvPr>
          <p:cNvGrpSpPr/>
          <p:nvPr/>
        </p:nvGrpSpPr>
        <p:grpSpPr>
          <a:xfrm>
            <a:off x="4202818" y="4746625"/>
            <a:ext cx="1694325" cy="772041"/>
            <a:chOff x="4202818" y="4746625"/>
            <a:chExt cx="1694325" cy="77204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3BCCB8-E536-3094-35C8-75D9303ECC2A}"/>
                </a:ext>
              </a:extLst>
            </p:cNvPr>
            <p:cNvSpPr txBox="1"/>
            <p:nvPr/>
          </p:nvSpPr>
          <p:spPr>
            <a:xfrm>
              <a:off x="4202818" y="5057001"/>
              <a:ext cx="12073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Nicely Follows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Deep Valley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32AD566-54F4-DFEE-8734-46774DDF1EC0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5410200" y="4746625"/>
              <a:ext cx="486943" cy="541209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850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</a:t>
            </a:r>
            <a:r>
              <a:rPr lang="en-US" dirty="0" err="1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</a:t>
            </a:r>
            <a:r>
              <a:rPr lang="en-US" dirty="0" err="1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</a:t>
            </a:r>
            <a:r>
              <a:rPr lang="en-US" dirty="0" err="1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Background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153400" cy="41910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 Scale Space Views (Incomes Data)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Surface View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5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6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7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8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9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0450" name="Picture 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8" t="6316" r="8922"/>
          <a:stretch>
            <a:fillRect/>
          </a:stretch>
        </p:blipFill>
        <p:spPr>
          <a:xfrm>
            <a:off x="1371600" y="2057400"/>
            <a:ext cx="5995988" cy="4992688"/>
          </a:xfrm>
          <a:noFill/>
        </p:spPr>
      </p:pic>
    </p:spTree>
    <p:extLst>
      <p:ext uri="{BB962C8B-B14F-4D97-AF65-F5344CB8AC3E}">
        <p14:creationId xmlns:p14="http://schemas.microsoft.com/office/powerpoint/2010/main" val="348287669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10159</TotalTime>
  <Words>2626</Words>
  <Application>Microsoft Office PowerPoint</Application>
  <PresentationFormat>On-screen Show (4:3)</PresentationFormat>
  <Paragraphs>725</Paragraphs>
  <Slides>74</Slides>
  <Notes>74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74</vt:i4>
      </vt:variant>
    </vt:vector>
  </HeadingPairs>
  <TitlesOfParts>
    <vt:vector size="82" baseType="lpstr">
      <vt:lpstr>Arial</vt:lpstr>
      <vt:lpstr>Arial Unicode MS</vt:lpstr>
      <vt:lpstr>Cambria Math</vt:lpstr>
      <vt:lpstr>Times New Roman</vt:lpstr>
      <vt:lpstr>Wingdings</vt:lpstr>
      <vt:lpstr>Default Design</vt:lpstr>
      <vt:lpstr>2_Default Design</vt:lpstr>
      <vt:lpstr>5_Default Design</vt:lpstr>
      <vt:lpstr>Statistics – O. R. 881 Object Oriented Data Analysis</vt:lpstr>
      <vt:lpstr>Current Sections in Textbook</vt:lpstr>
      <vt:lpstr>Last Class: Statist’l Smoothing</vt:lpstr>
      <vt:lpstr>Last Class: Kernel Density Est.</vt:lpstr>
      <vt:lpstr>Last Class: Scatterplot Smoo.</vt:lpstr>
      <vt:lpstr>Last Class: Scatterplot Smoo.</vt:lpstr>
      <vt:lpstr>Last Class: Scatterplot Smoo.</vt:lpstr>
      <vt:lpstr>Last Class: Scatterplot Smoo.</vt:lpstr>
      <vt:lpstr>Last Class: SiZer Background</vt:lpstr>
      <vt:lpstr>Last Class: SiZer Background</vt:lpstr>
      <vt:lpstr>SiZer Background</vt:lpstr>
      <vt:lpstr>SiZer Background</vt:lpstr>
      <vt:lpstr>SiZer Background</vt:lpstr>
      <vt:lpstr>SiZer Background</vt:lpstr>
      <vt:lpstr>SiZer Background</vt:lpstr>
      <vt:lpstr>SiZer Background</vt:lpstr>
      <vt:lpstr>SiZer Overview</vt:lpstr>
      <vt:lpstr>PCA to find clusters</vt:lpstr>
      <vt:lpstr>PCA to find clusters</vt:lpstr>
      <vt:lpstr>PCA to find clusters</vt:lpstr>
      <vt:lpstr>PCA to find clusters</vt:lpstr>
      <vt:lpstr>PCA to find clusters</vt:lpstr>
      <vt:lpstr>PCA to find clusters</vt:lpstr>
      <vt:lpstr>Statistical Smoothing</vt:lpstr>
      <vt:lpstr>Return to Big Picture</vt:lpstr>
      <vt:lpstr>Classification - Discrimination</vt:lpstr>
      <vt:lpstr>Classification - Discrimination</vt:lpstr>
      <vt:lpstr>Classification - Discrimination</vt:lpstr>
      <vt:lpstr>Classification - Discrimination</vt:lpstr>
      <vt:lpstr>Classification - Discrimination</vt:lpstr>
      <vt:lpstr>Classification (i.e. discrimination)</vt:lpstr>
      <vt:lpstr>Classification (i.e. discrimination)</vt:lpstr>
      <vt:lpstr>Classification (i.e. discrimination)</vt:lpstr>
      <vt:lpstr>Classification (i.e. discrimination)</vt:lpstr>
      <vt:lpstr>Classification (i.e. discrimination)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Classification Basics</vt:lpstr>
      <vt:lpstr>Linear Discriminant Analysis</vt:lpstr>
      <vt:lpstr>Linear Discriminant Analysis</vt:lpstr>
      <vt:lpstr>Linear Discriminant Analysis</vt:lpstr>
      <vt:lpstr>Linear Discriminant Analysis</vt:lpstr>
      <vt:lpstr>Linear Discriminant Analysis</vt:lpstr>
      <vt:lpstr>Linear Discriminant Analysis</vt:lpstr>
      <vt:lpstr>Linear Discriminant Analysis</vt:lpstr>
      <vt:lpstr>Linear Discriminant Analysis</vt:lpstr>
      <vt:lpstr>Linear Discriminant Analysis</vt:lpstr>
      <vt:lpstr>Linear Discriminant Analysis</vt:lpstr>
      <vt:lpstr>Linear Discriminant Analysis</vt:lpstr>
      <vt:lpstr>Linear Discriminant Analysis</vt:lpstr>
      <vt:lpstr>Linear Discriminant Analysis</vt:lpstr>
      <vt:lpstr>Linear Discriminant Analysis</vt:lpstr>
      <vt:lpstr>Linear Discriminant Analysis</vt:lpstr>
      <vt:lpstr>Linear Discriminant Analysis</vt:lpstr>
      <vt:lpstr>Linear Discriminant Analysis</vt:lpstr>
      <vt:lpstr>Participant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J. S. (Steve)</cp:lastModifiedBy>
  <cp:revision>373</cp:revision>
  <dcterms:created xsi:type="dcterms:W3CDTF">2001-06-08T01:38:43Z</dcterms:created>
  <dcterms:modified xsi:type="dcterms:W3CDTF">2025-11-20T21:14:18Z</dcterms:modified>
</cp:coreProperties>
</file>