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  <p:sldMasterId id="2147483866" r:id="rId2"/>
    <p:sldMasterId id="2147483910" r:id="rId3"/>
    <p:sldMasterId id="2147483923" r:id="rId4"/>
    <p:sldMasterId id="2147483938" r:id="rId5"/>
  </p:sldMasterIdLst>
  <p:notesMasterIdLst>
    <p:notesMasterId r:id="rId194"/>
  </p:notesMasterIdLst>
  <p:sldIdLst>
    <p:sldId id="262" r:id="rId6"/>
    <p:sldId id="714" r:id="rId7"/>
    <p:sldId id="3675" r:id="rId8"/>
    <p:sldId id="4107" r:id="rId9"/>
    <p:sldId id="4245" r:id="rId10"/>
    <p:sldId id="3664" r:id="rId11"/>
    <p:sldId id="3665" r:id="rId12"/>
    <p:sldId id="4270" r:id="rId13"/>
    <p:sldId id="3667" r:id="rId14"/>
    <p:sldId id="3668" r:id="rId15"/>
    <p:sldId id="4271" r:id="rId16"/>
    <p:sldId id="3670" r:id="rId17"/>
    <p:sldId id="3671" r:id="rId18"/>
    <p:sldId id="2331" r:id="rId19"/>
    <p:sldId id="2332" r:id="rId20"/>
    <p:sldId id="3672" r:id="rId21"/>
    <p:sldId id="3673" r:id="rId22"/>
    <p:sldId id="3674" r:id="rId23"/>
    <p:sldId id="4272" r:id="rId24"/>
    <p:sldId id="2337" r:id="rId25"/>
    <p:sldId id="4273" r:id="rId26"/>
    <p:sldId id="4274" r:id="rId27"/>
    <p:sldId id="3678" r:id="rId28"/>
    <p:sldId id="2341" r:id="rId29"/>
    <p:sldId id="2343" r:id="rId30"/>
    <p:sldId id="2342" r:id="rId31"/>
    <p:sldId id="2344" r:id="rId32"/>
    <p:sldId id="2452" r:id="rId33"/>
    <p:sldId id="2345" r:id="rId34"/>
    <p:sldId id="2346" r:id="rId35"/>
    <p:sldId id="2347" r:id="rId36"/>
    <p:sldId id="2348" r:id="rId37"/>
    <p:sldId id="3870" r:id="rId38"/>
    <p:sldId id="3871" r:id="rId39"/>
    <p:sldId id="2349" r:id="rId40"/>
    <p:sldId id="2350" r:id="rId41"/>
    <p:sldId id="2351" r:id="rId42"/>
    <p:sldId id="2352" r:id="rId43"/>
    <p:sldId id="2353" r:id="rId44"/>
    <p:sldId id="2354" r:id="rId45"/>
    <p:sldId id="3861" r:id="rId46"/>
    <p:sldId id="3862" r:id="rId47"/>
    <p:sldId id="2355" r:id="rId48"/>
    <p:sldId id="2356" r:id="rId49"/>
    <p:sldId id="2357" r:id="rId50"/>
    <p:sldId id="2358" r:id="rId51"/>
    <p:sldId id="2359" r:id="rId52"/>
    <p:sldId id="2361" r:id="rId53"/>
    <p:sldId id="2360" r:id="rId54"/>
    <p:sldId id="3872" r:id="rId55"/>
    <p:sldId id="4275" r:id="rId56"/>
    <p:sldId id="2362" r:id="rId57"/>
    <p:sldId id="2363" r:id="rId58"/>
    <p:sldId id="2364" r:id="rId59"/>
    <p:sldId id="2365" r:id="rId60"/>
    <p:sldId id="2366" r:id="rId61"/>
    <p:sldId id="4276" r:id="rId62"/>
    <p:sldId id="4277" r:id="rId63"/>
    <p:sldId id="2367" r:id="rId64"/>
    <p:sldId id="4278" r:id="rId65"/>
    <p:sldId id="2368" r:id="rId66"/>
    <p:sldId id="2148" r:id="rId67"/>
    <p:sldId id="2149" r:id="rId68"/>
    <p:sldId id="2150" r:id="rId69"/>
    <p:sldId id="2151" r:id="rId70"/>
    <p:sldId id="2152" r:id="rId71"/>
    <p:sldId id="2153" r:id="rId72"/>
    <p:sldId id="2154" r:id="rId73"/>
    <p:sldId id="2155" r:id="rId74"/>
    <p:sldId id="2156" r:id="rId75"/>
    <p:sldId id="2157" r:id="rId76"/>
    <p:sldId id="2158" r:id="rId77"/>
    <p:sldId id="2159" r:id="rId78"/>
    <p:sldId id="2412" r:id="rId79"/>
    <p:sldId id="2413" r:id="rId80"/>
    <p:sldId id="2414" r:id="rId81"/>
    <p:sldId id="2415" r:id="rId82"/>
    <p:sldId id="2416" r:id="rId83"/>
    <p:sldId id="2417" r:id="rId84"/>
    <p:sldId id="2418" r:id="rId85"/>
    <p:sldId id="2419" r:id="rId86"/>
    <p:sldId id="2420" r:id="rId87"/>
    <p:sldId id="2421" r:id="rId88"/>
    <p:sldId id="2422" r:id="rId89"/>
    <p:sldId id="2423" r:id="rId90"/>
    <p:sldId id="2424" r:id="rId91"/>
    <p:sldId id="2425" r:id="rId92"/>
    <p:sldId id="2426" r:id="rId93"/>
    <p:sldId id="2430" r:id="rId94"/>
    <p:sldId id="3866" r:id="rId95"/>
    <p:sldId id="2431" r:id="rId96"/>
    <p:sldId id="3868" r:id="rId97"/>
    <p:sldId id="2432" r:id="rId98"/>
    <p:sldId id="2433" r:id="rId99"/>
    <p:sldId id="2434" r:id="rId100"/>
    <p:sldId id="2427" r:id="rId101"/>
    <p:sldId id="2428" r:id="rId102"/>
    <p:sldId id="2436" r:id="rId103"/>
    <p:sldId id="2435" r:id="rId104"/>
    <p:sldId id="2437" r:id="rId105"/>
    <p:sldId id="2438" r:id="rId106"/>
    <p:sldId id="2439" r:id="rId107"/>
    <p:sldId id="2440" r:id="rId108"/>
    <p:sldId id="2441" r:id="rId109"/>
    <p:sldId id="2442" r:id="rId110"/>
    <p:sldId id="2443" r:id="rId111"/>
    <p:sldId id="2444" r:id="rId112"/>
    <p:sldId id="2445" r:id="rId113"/>
    <p:sldId id="2446" r:id="rId114"/>
    <p:sldId id="2447" r:id="rId115"/>
    <p:sldId id="2448" r:id="rId116"/>
    <p:sldId id="2449" r:id="rId117"/>
    <p:sldId id="2450" r:id="rId118"/>
    <p:sldId id="2451" r:id="rId119"/>
    <p:sldId id="3869" r:id="rId120"/>
    <p:sldId id="2453" r:id="rId121"/>
    <p:sldId id="2454" r:id="rId122"/>
    <p:sldId id="2455" r:id="rId123"/>
    <p:sldId id="2456" r:id="rId124"/>
    <p:sldId id="2457" r:id="rId125"/>
    <p:sldId id="2458" r:id="rId126"/>
    <p:sldId id="2459" r:id="rId127"/>
    <p:sldId id="2460" r:id="rId128"/>
    <p:sldId id="2461" r:id="rId129"/>
    <p:sldId id="2462" r:id="rId130"/>
    <p:sldId id="2463" r:id="rId131"/>
    <p:sldId id="2464" r:id="rId132"/>
    <p:sldId id="2465" r:id="rId133"/>
    <p:sldId id="2466" r:id="rId134"/>
    <p:sldId id="2467" r:id="rId135"/>
    <p:sldId id="2468" r:id="rId136"/>
    <p:sldId id="2469" r:id="rId137"/>
    <p:sldId id="2470" r:id="rId138"/>
    <p:sldId id="2471" r:id="rId139"/>
    <p:sldId id="2472" r:id="rId140"/>
    <p:sldId id="3677" r:id="rId141"/>
    <p:sldId id="2474" r:id="rId142"/>
    <p:sldId id="2475" r:id="rId143"/>
    <p:sldId id="2476" r:id="rId144"/>
    <p:sldId id="2477" r:id="rId145"/>
    <p:sldId id="2478" r:id="rId146"/>
    <p:sldId id="2225" r:id="rId147"/>
    <p:sldId id="2226" r:id="rId148"/>
    <p:sldId id="2227" r:id="rId149"/>
    <p:sldId id="2229" r:id="rId150"/>
    <p:sldId id="3680" r:id="rId151"/>
    <p:sldId id="2230" r:id="rId152"/>
    <p:sldId id="2231" r:id="rId153"/>
    <p:sldId id="2233" r:id="rId154"/>
    <p:sldId id="2234" r:id="rId155"/>
    <p:sldId id="2235" r:id="rId156"/>
    <p:sldId id="2572" r:id="rId157"/>
    <p:sldId id="2573" r:id="rId158"/>
    <p:sldId id="2574" r:id="rId159"/>
    <p:sldId id="2575" r:id="rId160"/>
    <p:sldId id="2576" r:id="rId161"/>
    <p:sldId id="2577" r:id="rId162"/>
    <p:sldId id="2578" r:id="rId163"/>
    <p:sldId id="2579" r:id="rId164"/>
    <p:sldId id="2580" r:id="rId165"/>
    <p:sldId id="2249" r:id="rId166"/>
    <p:sldId id="3875" r:id="rId167"/>
    <p:sldId id="2251" r:id="rId168"/>
    <p:sldId id="2252" r:id="rId169"/>
    <p:sldId id="2253" r:id="rId170"/>
    <p:sldId id="2254" r:id="rId171"/>
    <p:sldId id="2255" r:id="rId172"/>
    <p:sldId id="2256" r:id="rId173"/>
    <p:sldId id="2257" r:id="rId174"/>
    <p:sldId id="2258" r:id="rId175"/>
    <p:sldId id="2259" r:id="rId176"/>
    <p:sldId id="2260" r:id="rId177"/>
    <p:sldId id="4259" r:id="rId178"/>
    <p:sldId id="4260" r:id="rId179"/>
    <p:sldId id="2262" r:id="rId180"/>
    <p:sldId id="3681" r:id="rId181"/>
    <p:sldId id="4263" r:id="rId182"/>
    <p:sldId id="4262" r:id="rId183"/>
    <p:sldId id="4261" r:id="rId184"/>
    <p:sldId id="2292" r:id="rId185"/>
    <p:sldId id="2293" r:id="rId186"/>
    <p:sldId id="1510" r:id="rId187"/>
    <p:sldId id="1512" r:id="rId188"/>
    <p:sldId id="1513" r:id="rId189"/>
    <p:sldId id="1514" r:id="rId190"/>
    <p:sldId id="1515" r:id="rId191"/>
    <p:sldId id="1516" r:id="rId192"/>
    <p:sldId id="1517" r:id="rId19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57FF"/>
    <a:srgbClr val="99FF99"/>
    <a:srgbClr val="FFB279"/>
    <a:srgbClr val="DA71FF"/>
    <a:srgbClr val="D1FFD1"/>
    <a:srgbClr val="E1FFE1"/>
    <a:srgbClr val="C8C8FF"/>
    <a:srgbClr val="E1E0FF"/>
    <a:srgbClr val="C8F4FF"/>
    <a:srgbClr val="FFDD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907" autoAdjust="0"/>
  </p:normalViewPr>
  <p:slideViewPr>
    <p:cSldViewPr>
      <p:cViewPr varScale="1">
        <p:scale>
          <a:sx n="65" d="100"/>
          <a:sy n="65" d="100"/>
        </p:scale>
        <p:origin x="59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91" Type="http://schemas.openxmlformats.org/officeDocument/2006/relationships/slide" Target="slides/slide186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81" Type="http://schemas.openxmlformats.org/officeDocument/2006/relationships/slide" Target="slides/slide176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92" Type="http://schemas.openxmlformats.org/officeDocument/2006/relationships/slide" Target="slides/slide187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82" Type="http://schemas.openxmlformats.org/officeDocument/2006/relationships/slide" Target="slides/slide177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5" Type="http://schemas.openxmlformats.org/officeDocument/2006/relationships/slide" Target="slides/slide60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51" Type="http://schemas.openxmlformats.org/officeDocument/2006/relationships/slide" Target="slides/slide146.xml"/><Relationship Id="rId172" Type="http://schemas.openxmlformats.org/officeDocument/2006/relationships/slide" Target="slides/slide167.xml"/><Relationship Id="rId193" Type="http://schemas.openxmlformats.org/officeDocument/2006/relationships/slide" Target="slides/slide188.xml"/><Relationship Id="rId13" Type="http://schemas.openxmlformats.org/officeDocument/2006/relationships/slide" Target="slides/slide8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20" Type="http://schemas.openxmlformats.org/officeDocument/2006/relationships/slide" Target="slides/slide115.xml"/><Relationship Id="rId141" Type="http://schemas.openxmlformats.org/officeDocument/2006/relationships/slide" Target="slides/slide136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189" Type="http://schemas.openxmlformats.org/officeDocument/2006/relationships/slide" Target="slides/slide18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79" Type="http://schemas.openxmlformats.org/officeDocument/2006/relationships/slide" Target="slides/slide174.xml"/><Relationship Id="rId195" Type="http://schemas.openxmlformats.org/officeDocument/2006/relationships/presProps" Target="presProps.xml"/><Relationship Id="rId190" Type="http://schemas.openxmlformats.org/officeDocument/2006/relationships/slide" Target="slides/slide185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85" Type="http://schemas.openxmlformats.org/officeDocument/2006/relationships/slide" Target="slides/slide18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80" Type="http://schemas.openxmlformats.org/officeDocument/2006/relationships/slide" Target="slides/slide175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96" Type="http://schemas.openxmlformats.org/officeDocument/2006/relationships/viewProps" Target="viewProps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186" Type="http://schemas.openxmlformats.org/officeDocument/2006/relationships/slide" Target="slides/slide181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slide" Target="slides/slide171.xml"/><Relationship Id="rId197" Type="http://schemas.openxmlformats.org/officeDocument/2006/relationships/theme" Target="theme/theme1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87" Type="http://schemas.openxmlformats.org/officeDocument/2006/relationships/slide" Target="slides/slide182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60" Type="http://schemas.openxmlformats.org/officeDocument/2006/relationships/slide" Target="slides/slide55.xml"/><Relationship Id="rId81" Type="http://schemas.openxmlformats.org/officeDocument/2006/relationships/slide" Target="slides/slide76.xml"/><Relationship Id="rId135" Type="http://schemas.openxmlformats.org/officeDocument/2006/relationships/slide" Target="slides/slide130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openxmlformats.org/officeDocument/2006/relationships/tableStyles" Target="tableStyles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104" Type="http://schemas.openxmlformats.org/officeDocument/2006/relationships/slide" Target="slides/slide99.xml"/><Relationship Id="rId125" Type="http://schemas.openxmlformats.org/officeDocument/2006/relationships/slide" Target="slides/slide120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42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F147DF-51A0-453A-88AC-BBCCFE97C96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51486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3533EB-AD10-450A-96E1-423A2AF105E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64690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604CCA-91F1-46F1-B5C0-782C15405DD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95527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F25C80-DAC6-40E3-9A9D-01CB8FCA7A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13802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4445CC-93FF-40F8-8198-39A7CB951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48732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8A0B9-EC2D-4741-8009-47BA3315C8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94231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2DF01E-5AEE-479C-95A4-2B8B23B2843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77160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566E3F-ACA3-40FA-81A5-315E6EF68C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53715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D76E16-6930-4AF7-A9EA-48E3D0395E4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22074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566D69-46AF-46EE-BCA8-077433B1D8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99282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566D69-46AF-46EE-BCA8-077433B1D8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531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F147DF-51A0-453A-88AC-BBCCFE97C96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12393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95384032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86328851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5848941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78862768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17425909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7390851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16028255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55151994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58875199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101698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F147DF-51A0-453A-88AC-BBCCFE97C96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5206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175580582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E6414-EFA3-4B1E-965B-D1532B322C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04070927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D589A-9B1D-438A-B6BB-013F6A87C4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52957256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D589A-9B1D-438A-B6BB-013F6A87C4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07161357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D589A-9B1D-438A-B6BB-013F6A87C4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65291571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D589A-9B1D-438A-B6BB-013F6A87C4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62745893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D589A-9B1D-438A-B6BB-013F6A87C4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89478283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D589A-9B1D-438A-B6BB-013F6A87C4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5129326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D589A-9B1D-438A-B6BB-013F6A87C4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4007114188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D589A-9B1D-438A-B6BB-013F6A87C4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295895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F147DF-51A0-453A-88AC-BBCCFE97C96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859199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D589A-9B1D-438A-B6BB-013F6A87C4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28295027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D589A-9B1D-438A-B6BB-013F6A87C4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427654679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918575732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397202743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644512478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29981845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15844906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857393526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921272910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114316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FE1F39-C886-45AB-AFBB-03836F30C6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687953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350786823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8805-2FFC-42FB-8DB5-13D13F4042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451729510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2A3521-0EBE-4386-858D-50C0E5F6B1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193857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8D4175-F969-4C45-B21E-51B500A99B6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378527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376CFF-64EC-427E-B1B3-466BBDBD25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516638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303916-F666-48CA-808B-8EC863DF40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678430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303916-F666-48CA-808B-8EC863DF40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69456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657A48-2EB9-4D57-87E9-B81B82920A2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20940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9BE130-AF0C-407C-8B84-37A55E8ED2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866932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69F0D2-0E46-4285-9F98-EAE963FBE7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62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245C8A-6640-46BD-B647-1B81A603BA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230112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7C488B-B536-49FF-ABFF-2B3EE62B15D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782892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C02A53-FD94-40EB-9ED7-597CA393E4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366378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EB4A4F-B060-4C73-8AE8-43C5CE2183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725379080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EB4A4F-B060-4C73-8AE8-43C5CE2183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585778813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EB4A4F-B060-4C73-8AE8-43C5CE2183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61708563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EB4A4F-B060-4C73-8AE8-43C5CE2183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682986691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EB4A4F-B060-4C73-8AE8-43C5CE2183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1848649841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EB4A4F-B060-4C73-8AE8-43C5CE2183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4181470059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EB4A4F-B060-4C73-8AE8-43C5CE2183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332726522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EB4A4F-B060-4C73-8AE8-43C5CE2183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3854397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2BCCE3-6B4C-4DA1-86EA-4EF7B51FC4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004206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716C9C-B599-4823-8B95-D97477A4140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PEod1Raw.ps</a:t>
            </a:r>
          </a:p>
        </p:txBody>
      </p:sp>
    </p:spTree>
    <p:extLst>
      <p:ext uri="{BB962C8B-B14F-4D97-AF65-F5344CB8AC3E}">
        <p14:creationId xmlns:p14="http://schemas.microsoft.com/office/powerpoint/2010/main" val="2954372788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767F-7DB5-4E93-8C07-A02FDEEBC8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087916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6F767F-7DB5-4E93-8C07-A02FDEEBC8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286100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BE85CC-901C-4354-839C-F1439B45A12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196812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20E623-0E45-459C-B949-5569349035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475715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1067A0-258C-449C-A6E3-E6398B12E9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907954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904EBD-5E1C-4B09-888A-B4966CD295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73871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C83AAF-0184-45DC-B40D-81F14372CC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403584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D0080D-578E-461D-B347-66F4A3C452A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33321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904EBD-5E1C-4B09-888A-B4966CD295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43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0F296B-37B8-4B22-8C22-3F4ED30A37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PEod1FLDe1.ps</a:t>
            </a:r>
          </a:p>
        </p:txBody>
      </p:sp>
    </p:spTree>
    <p:extLst>
      <p:ext uri="{BB962C8B-B14F-4D97-AF65-F5344CB8AC3E}">
        <p14:creationId xmlns:p14="http://schemas.microsoft.com/office/powerpoint/2010/main" val="2085734617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D285B3-FFC8-490B-BCA5-53966390E73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746565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904EBD-5E1C-4B09-888A-B4966CD295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941385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688548-5D45-4BDF-ABFD-4CF4FB5188A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062053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BEE07-5767-4886-AECA-A10C8FBA73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030137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BEE07-5767-4886-AECA-A10C8FBA73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97405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BEE07-5767-4886-AECA-A10C8FBA73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897955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BEE07-5767-4886-AECA-A10C8FBA73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78027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BEE07-5767-4886-AECA-A10C8FBA73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933711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BEE07-5767-4886-AECA-A10C8FBA73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29131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BEE07-5767-4886-AECA-A10C8FBA73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811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0F296B-37B8-4B22-8C22-3F4ED30A37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PEod1FLDe1.ps</a:t>
            </a:r>
          </a:p>
        </p:txBody>
      </p:sp>
    </p:spTree>
    <p:extLst>
      <p:ext uri="{BB962C8B-B14F-4D97-AF65-F5344CB8AC3E}">
        <p14:creationId xmlns:p14="http://schemas.microsoft.com/office/powerpoint/2010/main" val="3844320434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C69C79-5809-47D4-B611-9005F797071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766680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5077B5-AF62-47F7-8FE2-823B91EDF7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792045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5077B5-AF62-47F7-8FE2-823B91EDF7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749724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5077B5-AF62-47F7-8FE2-823B91EDF7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357869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346B46-D54C-420A-8E9B-859D8BF907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28071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346B46-D54C-420A-8E9B-859D8BF907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244540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5077B5-AF62-47F7-8FE2-823B91EDF7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352274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3924AA-988D-4CD7-9124-AA65F9021D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200146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3924AA-988D-4CD7-9124-AA65F9021D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123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35A07-0F5D-4EB0-8FF3-57DEC9F820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PEod1GLRe1.ps</a:t>
            </a:r>
          </a:p>
        </p:txBody>
      </p:sp>
    </p:spTree>
    <p:extLst>
      <p:ext uri="{BB962C8B-B14F-4D97-AF65-F5344CB8AC3E}">
        <p14:creationId xmlns:p14="http://schemas.microsoft.com/office/powerpoint/2010/main" val="3825200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BC217-645B-46AD-B3F6-B3394EE334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29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1C968B-4D38-4ADC-82F4-450B323226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PEdonFLDe1.ps</a:t>
            </a:r>
          </a:p>
        </p:txBody>
      </p:sp>
    </p:spTree>
    <p:extLst>
      <p:ext uri="{BB962C8B-B14F-4D97-AF65-F5344CB8AC3E}">
        <p14:creationId xmlns:p14="http://schemas.microsoft.com/office/powerpoint/2010/main" val="1698486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2C7320-7374-4381-B449-2F96AB64256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PEdonGLRe1.ps</a:t>
            </a:r>
          </a:p>
        </p:txBody>
      </p:sp>
    </p:spTree>
    <p:extLst>
      <p:ext uri="{BB962C8B-B14F-4D97-AF65-F5344CB8AC3E}">
        <p14:creationId xmlns:p14="http://schemas.microsoft.com/office/powerpoint/2010/main" val="266984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9BC05F-7C2B-4821-B82E-F7CE52BDC0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PExd3FLDe1.ps</a:t>
            </a:r>
          </a:p>
        </p:txBody>
      </p:sp>
    </p:spTree>
    <p:extLst>
      <p:ext uri="{BB962C8B-B14F-4D97-AF65-F5344CB8AC3E}">
        <p14:creationId xmlns:p14="http://schemas.microsoft.com/office/powerpoint/2010/main" val="705138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802E0C-435F-427D-BAAF-42A4BAEDEEE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PExd3GLRe1.ps</a:t>
            </a:r>
          </a:p>
        </p:txBody>
      </p:sp>
    </p:spTree>
    <p:extLst>
      <p:ext uri="{BB962C8B-B14F-4D97-AF65-F5344CB8AC3E}">
        <p14:creationId xmlns:p14="http://schemas.microsoft.com/office/powerpoint/2010/main" val="17793862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4904E3-E88E-4B57-B2B6-BD4E65A4BB1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365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616746-4430-40A6-9C3C-4897A81A0C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3554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616746-4430-40A6-9C3C-4897A81A0C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1766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F09D05-26CD-4456-9505-9B1A532C8C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2864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F09D05-26CD-4456-9505-9B1A532C8C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550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C78BC3-D5D0-4C87-ACA3-B5320C8693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001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A0593A-FFFA-4E47-B1A0-4527F438ED7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5133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C78BC3-D5D0-4C87-ACA3-B5320C8693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6912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E2BCD-7671-4581-83B2-9E8A56149A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2849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E2BCD-7671-4581-83B2-9E8A56149A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831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E2BCD-7671-4581-83B2-9E8A56149A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5050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6E2BCD-7671-4581-83B2-9E8A56149A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0438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7E880-A8C6-474B-A683-532205C4C71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3983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E0E94C-CF45-43F0-B83C-B30E292986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9826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895C2F-5883-40FA-B918-BA19C42BB7D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3429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895C2F-5883-40FA-B918-BA19C42BB7D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7830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0CDB0A-F53F-4C91-B02B-1EEC153CBA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242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92D6-A429-42DC-AF49-6EEAD79D04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0906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8C9902-F653-47C2-ABE3-7D5968BFB2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1170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8C9902-F653-47C2-ABE3-7D5968BFB2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1714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8C9902-F653-47C2-ABE3-7D5968BFB2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5638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8C9902-F653-47C2-ABE3-7D5968BFB2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145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E36DD5-B933-4AC5-9C0B-8414D9818D4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8459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58D353-3ECC-403B-A104-CDB36FBC0B9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9435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C44A3-EAC1-446E-9938-F58B836CF1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3520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096E89-B82E-461E-9449-97356FD62A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7947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8DA859-0E8B-4525-B672-A07D8AFBF99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462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D0C9A3-8735-44A7-97E4-40B7B1CE1A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422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6EB5B6-02A4-484A-9890-023613D9C33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HDLSSod1egFLD.ps</a:t>
            </a:r>
          </a:p>
        </p:txBody>
      </p:sp>
    </p:spTree>
    <p:extLst>
      <p:ext uri="{BB962C8B-B14F-4D97-AF65-F5344CB8AC3E}">
        <p14:creationId xmlns:p14="http://schemas.microsoft.com/office/powerpoint/2010/main" val="3011350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8DA859-0E8B-4525-B672-A07D8AFBF99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6869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8DA859-0E8B-4525-B672-A07D8AFBF99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0768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99BE2-E9AC-44B8-9E04-7CC9E84CD3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8239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357796-404D-46AC-B291-4C42486335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357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B8415D-77C3-44AA-8E42-FCD76808142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4965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22EA6-AADA-4003-B28A-2E1442E473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6922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5CBE46-C4D1-44B5-A818-C22DB422E3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6323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740E31-602A-4C57-8E9F-8E5B93E2FD0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8720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3CC14D-B14D-4B86-BFE0-BEFEDE7D06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4978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740E31-602A-4C57-8E9F-8E5B93E2FD0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872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93F029-0466-4285-9126-E58F4098319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7444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3CC14D-B14D-4B86-BFE0-BEFEDE7D06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1843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3CC14D-B14D-4B86-BFE0-BEFEDE7D06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49785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E426FF-552E-4051-8370-019E0E81D5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365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3C1B2-E0F8-4ADC-8D98-0E1D3BF81E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0271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99861D-84EF-4105-A008-7134BFBEF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1447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5173B1-2331-4585-AE3A-E5579A776F6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8801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C:\Documents and Settings\J S Marron\My Documents\Research\ComplexPopn\MaxDataPiling\dppic2_2.pdf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0966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6CF8F-8928-486F-83C4-DE8B506D8E3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4291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14586-8CB9-4AC8-A2D1-335FF98A9F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5670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C:\Documents and Settings\J S Marron\My Documents\Research\ComplexPopn\MaxDataPiling\dppic2_2.pdf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07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6B07B3-CC4E-4520-84A8-C20A341C73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20742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2C5209-6A5A-44E6-B632-945954FF5A6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47957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F65D2E-47B0-4220-9D4F-49CB819063A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20540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DFF4E0-51DB-40C3-A324-122170F44A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82026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D514F8-2FF7-41EB-9F2E-C99CFAF8D45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87249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983B08-92EE-49D7-A297-5A70AF701B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79276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983B08-92EE-49D7-A297-5A70AF701B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93526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983B08-92EE-49D7-A297-5A70AF701B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77148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9F12CB-D30C-49EC-B7F4-C68536B760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80688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82D67E-DE89-4048-B6D0-9BE2B2B8EB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3985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53E1FB-036F-498D-BAAA-A3781FC74C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72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2F3587-8164-450E-8A24-AAF7899C85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89365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778C07-7F9B-42A9-B7C0-DB5D26EECF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62358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B655F5-9094-4096-95C3-13D0144EB2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39576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1B4E-F9F9-4572-AD4A-D0A90CEBC3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05288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64A93C-BC41-4A76-B182-9EB7D7A2E29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73383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3B86F3-676F-44BE-AD89-D90355D391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50526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BEEA83-C5C1-48C0-A569-7586963623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03267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BEEA83-C5C1-48C0-A569-7586963623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39969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BEEA83-C5C1-48C0-A569-7586963623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82402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2B91FE-128F-4E46-A364-308271F1769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02140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1B4E-F9F9-4572-AD4A-D0A90CEBC3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293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5CCCE5-3259-4015-8C6A-2E5F8F695F4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97633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1B4E-F9F9-4572-AD4A-D0A90CEBC3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13536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1B4E-F9F9-4572-AD4A-D0A90CEBC3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13895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1B4E-F9F9-4572-AD4A-D0A90CEBC3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35935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1B4E-F9F9-4572-AD4A-D0A90CEBC3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75633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1B4E-F9F9-4572-AD4A-D0A90CEBC3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59369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D9C949-996E-415A-AFF2-19D8B4B997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5431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516083-A880-4D6E-890B-6CFEF2C34E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03405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3B4B77-FD25-494A-9172-327469D0CC1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00864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2889B8-5801-4E30-9821-A388786E48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44476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2889B8-5801-4E30-9821-A388786E487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336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62223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89114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808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237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6798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186F7-960F-4135-90B5-3F97C2F343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15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D2E03-395D-43B7-B781-CF5F8DE1CF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051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51814-6E9D-4ED3-B1A9-87061FD155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120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91AE4-F641-4CFA-98AB-BE9EA5E147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70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82D6C-E386-42C8-9FF2-875C32CDF1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99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A4FD3-08B6-4B18-9685-B19F90A7D2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707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8022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624A-5666-4AF5-AF31-316774A39A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58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E860-5585-421F-8ED6-C3DBE48BAC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1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8342-7A8A-4DB8-8743-E9B75FE0F6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66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18456-74D4-4D36-B995-1D08E5D0B3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85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3C58D-F81C-4D04-924D-69930519BE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19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2C35-16AD-4D78-86E9-913C292B48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33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E4E8-4C69-404E-8CF9-D632E365F1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806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6C375-E755-4C49-A37C-9AA3C877371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11/25/2025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74C3A-2F4D-4D0F-BEA8-B275128FB3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76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DDA0A-FE2D-46DF-97E8-9894066012A0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11/25/2025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13CE9-CFE6-4F39-8BF0-FE3C1D8D07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43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1BCF7-84AE-4EEA-A077-6D6FB4FA9F94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11/25/2025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1DF95-C034-41AE-AD68-51137C2F3AF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87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9816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18898-91F4-4E0F-9FF4-A9399404E3E0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11/25/2025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D0A94-51D5-47DE-B9B4-EBEF4018AF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460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19EA6-7DEE-499E-B3AE-2CF62236DBD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11/25/2025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8A7-5668-43A5-9DF1-A7C258827B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978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8BCAF-19B8-47C6-97D6-CFB4919A6CD8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11/25/2025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D55F4-EEB7-442E-A056-A9AD7D798A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745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63C95-0D68-4E7B-AD35-EE5A9B0B079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11/25/2025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8790B-BC88-485B-BBBA-022D34101D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933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3F161-FB60-49C1-9270-565AC8D58F72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11/25/2025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83ED4-B554-4E34-A942-1474CDBF47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593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0F88F-1E23-4B4E-9C93-4EB8417E19EC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11/25/2025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5EB22-F5A1-40B7-96AE-509ECD04B9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164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4B0FA-E4EF-446B-9FCB-0E1B2345225B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11/25/2025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FF23D-0448-4334-BEC1-102629BB08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639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E3388-3EC9-465D-AE6E-B3D9E32AEEEF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11/25/2025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0D4AF-C0F3-49CF-AC95-0E00FA5430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78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DFCAB-25B4-49BF-BA55-0C22A06070FD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11/25/2025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6456A-2F90-46D2-B66F-20B675F8EE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935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186F7-960F-4135-90B5-3F97C2F343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696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5581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D2E03-395D-43B7-B781-CF5F8DE1CF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49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51814-6E9D-4ED3-B1A9-87061FD155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445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91AE4-F641-4CFA-98AB-BE9EA5E147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4941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82D6C-E386-42C8-9FF2-875C32CDF1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6374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A4FD3-08B6-4B18-9685-B19F90A7D2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9384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624A-5666-4AF5-AF31-316774A39A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511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E860-5585-421F-8ED6-C3DBE48BAC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19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8342-7A8A-4DB8-8743-E9B75FE0F6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89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18456-74D4-4D36-B995-1D08E5D0B3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16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3C58D-F81C-4D04-924D-69930519BE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53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8881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2C35-16AD-4D78-86E9-913C292B48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056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E4E8-4C69-404E-8CF9-D632E365F1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8393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F3801F-20D4-4556-823C-027B25E8000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1094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942D3-519C-48E9-8145-599F34957D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967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CCE8E-874F-4403-9C19-1D3BCDF1C0E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74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EEEAD-7BC6-48E3-BDCC-646BB06A2F1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619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07729-40F3-4768-ACD5-14112E5608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0105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5C9F0-5D55-4DFE-9092-5F96355599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5408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6B039-2E22-4E6E-8E2D-1A5D1DAEAE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4882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4B4B7-75B4-49CD-963A-3110696356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482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00843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381DC-3D06-4E4E-B126-911431B7EB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72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EEA0B-AC12-4912-9E4B-D934B8DE90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425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CACD0-9EF4-4C67-9333-ADDDC38948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0319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6CA3C-6BCC-4649-B494-F0EB3BD10B9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538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51D58-6A53-44CA-B606-18A1483F8E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625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68AAF-21D2-433C-B979-2FB62395BA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204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0786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6128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9803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8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707A0F7-4FFF-4748-A9B7-E82C91A192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3183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fld id="{8942BA45-F1BF-4490-913F-58A6AE46DDA1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11/25/2025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2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2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9B3BD31-8219-44C4-881D-F17C42F583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8437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707A0F7-4FFF-4748-A9B7-E82C91A192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2472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816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16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16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FB628BB-C1A7-4DE7-9E5D-D1EBF6A2E9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053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ron.web.un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6.png"/><Relationship Id="rId5" Type="http://schemas.openxmlformats.org/officeDocument/2006/relationships/image" Target="NULL"/><Relationship Id="rId4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NULL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8.png"/><Relationship Id="rId5" Type="http://schemas.openxmlformats.org/officeDocument/2006/relationships/image" Target="NULL"/><Relationship Id="rId4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0.xml"/><Relationship Id="rId4" Type="http://schemas.openxmlformats.org/officeDocument/2006/relationships/image" Target="NUL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7.xml"/><Relationship Id="rId4" Type="http://schemas.openxmlformats.org/officeDocument/2006/relationships/image" Target="NUL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7.xml"/><Relationship Id="rId4" Type="http://schemas.openxmlformats.org/officeDocument/2006/relationships/image" Target="NUL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1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1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1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1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1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1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0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1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0.png"/><Relationship Id="rId4" Type="http://schemas.openxmlformats.org/officeDocument/2006/relationships/image" Target="../media/image86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0.png"/><Relationship Id="rId5" Type="http://schemas.openxmlformats.org/officeDocument/2006/relationships/image" Target="../media/image31.png"/><Relationship Id="rId4" Type="http://schemas.openxmlformats.org/officeDocument/2006/relationships/image" Target="../media/image86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0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1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0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1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87.png"/><Relationship Id="rId5" Type="http://schemas.openxmlformats.org/officeDocument/2006/relationships/image" Target="../media/image390.png"/><Relationship Id="rId4" Type="http://schemas.openxmlformats.org/officeDocument/2006/relationships/notesSlide" Target="../notesSlides/notesSlide181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8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1.png"/><Relationship Id="rId4" Type="http://schemas.openxmlformats.org/officeDocument/2006/relationships/image" Target="../media/image89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90.png"/><Relationship Id="rId5" Type="http://schemas.openxmlformats.org/officeDocument/2006/relationships/image" Target="../media/image430.png"/><Relationship Id="rId4" Type="http://schemas.openxmlformats.org/officeDocument/2006/relationships/notesSlide" Target="../notesSlides/notesSlide184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1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1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30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4.xml"/><Relationship Id="rId4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8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0.xml"/><Relationship Id="rId6" Type="http://schemas.openxmlformats.org/officeDocument/2006/relationships/image" Target="NUL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dirty="0"/>
              <a:t>Statistics – O. R. 881</a:t>
            </a:r>
            <a:br>
              <a:rPr lang="en-US" dirty="0"/>
            </a:br>
            <a:r>
              <a:rPr lang="en-US" dirty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>
                <a:hlinkClick r:id="rId3"/>
              </a:rPr>
              <a:t>Steve Marron</a:t>
            </a:r>
            <a:endParaRPr lang="en-US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dirty="0"/>
              <a:t>University of North Carolina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6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Likelihood View (cont.)</a:t>
                </a:r>
              </a:p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𝝁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⨀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sz="2800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0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8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8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𝒙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0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−2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8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𝝁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+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⨀</m:t>
                              </m:r>
                            </m:sup>
                          </m:sSup>
                        </m:e>
                        <m: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8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𝝁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              for        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⨀</m:t>
                    </m:r>
                    <m:r>
                      <a:rPr lang="en-US" sz="28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=−1, +1</m:t>
                    </m:r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434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  <a:blipFill>
                <a:blip r:embed="rId3"/>
                <a:stretch>
                  <a:fillRect l="-1891" t="-2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4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8" name="Rectangle 6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9" name="Rectangle 8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0" name="Rectangle 10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1" name="Rectangle 12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2" name="Rectangle 14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3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9883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Aizerman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Braverman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Rozoner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(1964)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Motivating idea: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Extend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scope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linear discrimination,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By adding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nonlinear components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data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(embedding in a higher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dim</a:t>
            </a:r>
            <a:r>
              <a:rPr lang="en-US" sz="32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space)</a:t>
            </a:r>
          </a:p>
          <a:p>
            <a:pPr marL="609600" indent="-609600" algn="ctr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 use of name: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nonlinear discrimination?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BA6118-D35A-4C4A-8D46-A881F81DD73D}"/>
              </a:ext>
            </a:extLst>
          </p:cNvPr>
          <p:cNvSpPr txBox="1"/>
          <p:nvPr/>
        </p:nvSpPr>
        <p:spPr>
          <a:xfrm>
            <a:off x="6459731" y="1688068"/>
            <a:ext cx="1693669" cy="369332"/>
          </a:xfrm>
          <a:prstGeom prst="rect">
            <a:avLst/>
          </a:prstGeom>
          <a:noFill/>
          <a:ln w="25400">
            <a:solidFill>
              <a:srgbClr val="A700D5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700D5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Text: Sec. 11.2</a:t>
            </a:r>
          </a:p>
        </p:txBody>
      </p:sp>
    </p:spTree>
    <p:extLst>
      <p:ext uri="{BB962C8B-B14F-4D97-AF65-F5344CB8AC3E}">
        <p14:creationId xmlns:p14="http://schemas.microsoft.com/office/powerpoint/2010/main" val="165462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1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Toy Examples: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 1d, 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linear separation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splits the domain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   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: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∈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into only 2 parts</a:t>
                </a:r>
              </a:p>
            </p:txBody>
          </p:sp>
        </mc:Choice>
        <mc:Fallback xmlns="">
          <p:sp>
            <p:nvSpPr>
              <p:cNvPr id="1331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5"/>
                <a:stretch>
                  <a:fillRect l="-180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1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2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3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333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oly1Embed1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3276600"/>
            <a:ext cx="7795847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7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ly2Embed1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800" y="872067"/>
            <a:ext cx="4038600" cy="5833533"/>
          </a:xfrm>
          <a:prstGeom prst="rect">
            <a:avLst/>
          </a:prstGeom>
        </p:spPr>
      </p:pic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1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4267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in the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quadratic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embedded domain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d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𝑥</m:t>
                                </m:r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𝑡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: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∈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</m:d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⊂</m:t>
                    </m:r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linear separation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give 3 parts </a:t>
                </a:r>
              </a:p>
            </p:txBody>
          </p:sp>
        </mc:Choice>
        <mc:Fallback xmlns="">
          <p:sp>
            <p:nvSpPr>
              <p:cNvPr id="1434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4267200" cy="5486400"/>
              </a:xfrm>
              <a:blipFill>
                <a:blip r:embed="rId6"/>
                <a:stretch>
                  <a:fillRect l="-357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4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4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4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4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4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4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4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4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5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5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5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5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5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5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56" name="Rectangle 1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4358" name="Line 21"/>
          <p:cNvSpPr>
            <a:spLocks noChangeShapeType="1"/>
          </p:cNvSpPr>
          <p:nvPr/>
        </p:nvSpPr>
        <p:spPr bwMode="auto">
          <a:xfrm>
            <a:off x="3429000" y="3287712"/>
            <a:ext cx="2971800" cy="151288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6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in the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quadratic embedded domain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d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𝑥</m:t>
                                </m:r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𝑡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: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∈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</m:d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⊂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2</m:t>
                        </m:r>
                      </m:sup>
                    </m:sSup>
                  </m:oMath>
                </a14:m>
                <a:endParaRPr lang="en-US" sz="3200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Linear separation can give 3 parts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original data space lies in 1d manifold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very sparse region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curvature of manifold gives: 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better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linear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separation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have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any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2 break points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(2 points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⟹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line)</a:t>
                </a:r>
              </a:p>
            </p:txBody>
          </p:sp>
        </mc:Choice>
        <mc:Fallback xmlns="">
          <p:sp>
            <p:nvSpPr>
              <p:cNvPr id="1536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 b="-4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6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7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2" name="Rectangle 1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3" name="Rectangle 20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5384" name="Rectangle 22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13841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Stronger effects for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higher order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polynomial embedding:</a:t>
                </a:r>
              </a:p>
              <a:p>
                <a:pPr marL="609600" indent="-609600" eaLnBrk="1" hangingPunct="1">
                  <a:lnSpc>
                    <a:spcPct val="17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E.g.  for cubic,  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𝑥</m:t>
                                </m:r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3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𝑡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:</m:t>
                        </m:r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𝑥</m:t>
                        </m:r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</m:d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⊂</m:t>
                    </m:r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1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linear separation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give 4 parts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(or fewer)</a:t>
                </a:r>
              </a:p>
            </p:txBody>
          </p:sp>
        </mc:Choice>
        <mc:Fallback xmlns="">
          <p:sp>
            <p:nvSpPr>
              <p:cNvPr id="1638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5"/>
                <a:stretch>
                  <a:fillRect l="-1801" t="-1333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9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39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6404" name="Rectangle 19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oly3Embed1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3000" y="160020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5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14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Stronger effects - high. ord. poly. embedding: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original space lies in 1-d manifold, 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even sparser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higher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curvature gives: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improved linear separation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have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any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3 break points 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(3 points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⟹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plane)?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Note:  relatively few 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interesting separating planes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</p:txBody>
          </p:sp>
        </mc:Choice>
        <mc:Fallback xmlns="">
          <p:sp>
            <p:nvSpPr>
              <p:cNvPr id="1741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 r="-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1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7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8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19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1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2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3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6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8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29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7430" name="Rectangle 20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00949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View:       for original data matrix: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1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𝑑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𝑑𝑛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add rows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embed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Higher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Dimensional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space</a:t>
                </a:r>
              </a:p>
            </p:txBody>
          </p:sp>
        </mc:Choice>
        <mc:Fallback xmlns="">
          <p:sp>
            <p:nvSpPr>
              <p:cNvPr id="1843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444" b="-1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3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4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5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5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5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53" name="Rectangle 18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8454" name="Rectangle 20"/>
          <p:cNvSpPr>
            <a:spLocks noChangeArrowheads="1"/>
          </p:cNvSpPr>
          <p:nvPr/>
        </p:nvSpPr>
        <p:spPr bwMode="auto">
          <a:xfrm>
            <a:off x="0" y="1638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657600" y="3124200"/>
                <a:ext cx="3935693" cy="3297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11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𝑑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/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1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𝑑𝑛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11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𝑑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  <m:e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1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𝑑𝑛</m:t>
                                          </m:r>
                                        </m:sub>
                                        <m:sup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11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2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  <m:e/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kumimoji="0" lang="en-US" sz="2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1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2</m:t>
                                          </m:r>
                                          <m:r>
                                            <a:rPr kumimoji="0" lang="en-US" sz="2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3124200"/>
                <a:ext cx="3935693" cy="32978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89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2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6388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Embedded Linear Discriminant Analysis: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Choose Class +1, for any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bar>
                          <m:bar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𝑥</m:t>
                            </m:r>
                          </m:e>
                        </m:ba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0</m:t>
                        </m:r>
                      </m:sup>
                    </m:sSup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∈</m:t>
                    </m:r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when: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0</m:t>
                              </m:r>
                            </m:sup>
                          </m:sSup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l-GR" sz="2000" b="1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2000" i="1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≥</m:t>
                      </m:r>
                      <m:box>
                        <m:boxPr>
                          <m:ctrlPr>
                            <a:rPr lang="en-US" sz="20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0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p>
                        <m:sSupPr>
                          <m:ctrlP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20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sz="20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000" b="1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  <m:t>𝒙</m:t>
                                              </m:r>
                                            </m:e>
                                          </m:acc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  <m:r>
                                        <a:rPr lang="en-US" sz="20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sz="20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000" b="1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  <m:t>𝒙</m:t>
                                              </m:r>
                                            </m:e>
                                          </m:acc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𝑡</m:t>
                                  </m:r>
                                </m:sup>
                              </m:sSup>
                              <m:acc>
                                <m:accPr>
                                  <m:chr m:val="̂"/>
                                  <m:ctrlPr>
                                    <a:rPr lang="en-US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l-GR" sz="2000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0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0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0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0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embedded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space.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Image of class boundaries in original space is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nonlinear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Allows more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complicated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class regions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also do Gaussian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Lik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 Rat. (or others) 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Compute image by classifying points from original space</a:t>
                </a:r>
              </a:p>
            </p:txBody>
          </p:sp>
        </mc:Choice>
        <mc:Fallback xmlns="">
          <p:sp>
            <p:nvSpPr>
              <p:cNvPr id="1946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638800"/>
              </a:xfrm>
              <a:blipFill>
                <a:blip r:embed="rId3"/>
                <a:stretch>
                  <a:fillRect l="-1801" t="-1297" r="-2017" b="-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4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5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6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7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8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69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0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1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2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3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4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5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6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7" name="Rectangle 19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78" name="Rectangle 21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28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Visualization for Toy Examples: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Have Linear Disc. In Embedded Space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Study Effect in Original Data Space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Via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Implied Nonlinear Regions</a:t>
            </a:r>
          </a:p>
          <a:p>
            <a:pPr marL="0" indent="0" eaLnBrk="1" hangingPunct="1"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71495" y="3287714"/>
            <a:ext cx="7201010" cy="2250061"/>
            <a:chOff x="971495" y="3287714"/>
            <a:chExt cx="7201010" cy="2250061"/>
          </a:xfrm>
        </p:grpSpPr>
        <p:cxnSp>
          <p:nvCxnSpPr>
            <p:cNvPr id="3" name="Straight Arrow Connector 2"/>
            <p:cNvCxnSpPr>
              <a:stCxn id="2" idx="0"/>
            </p:cNvCxnSpPr>
            <p:nvPr/>
          </p:nvCxnSpPr>
          <p:spPr>
            <a:xfrm flipV="1">
              <a:off x="4572000" y="3287714"/>
              <a:ext cx="1371600" cy="1665286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971495" y="4953000"/>
              <a:ext cx="72010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Challenge:  </a:t>
              </a:r>
              <a:r>
                <a:rPr kumimoji="0" lang="en-US" sz="32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Hard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to Explicitly Compute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791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Visualization for Toy Examples: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Have Linear Disc. In Embedded Space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Study Effect in Original Data Space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Via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Implied Nonlinear Regions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Approach: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Test Set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Original Space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(dense equally spaced grid)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Apply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embedded discrimination Rule</a:t>
            </a:r>
          </a:p>
          <a:p>
            <a:pPr marL="609600" indent="-609600" eaLnBrk="1" hangingPunct="1"/>
            <a:r>
              <a:rPr lang="en-US" sz="3200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Color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Using the Result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23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6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Likelihood View (cont.)</a:t>
                </a:r>
              </a:p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𝝁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⨀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sz="2800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0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8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8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𝒙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0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−2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8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𝝁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+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⨀</m:t>
                              </m:r>
                            </m:sup>
                          </m:sSup>
                        </m:e>
                        <m: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8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𝝁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so:  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−2</m:t>
                    </m:r>
                    <m:func>
                      <m:funcPr>
                        <m:ctrlPr>
                          <a:rPr lang="en-US" sz="2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log</m:t>
                        </m:r>
                      </m:fName>
                      <m:e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𝐿𝑅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𝝁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𝝁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l-GR" sz="2800" b="1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  <a:cs typeface="Arial Unicode MS" pitchFamily="34" charset="-128"/>
                                  </a:rPr>
                                  <m:t>𝜮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=−2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4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4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Cambria Math" panose="02040503050406030204" pitchFamily="18" charset="0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Note:  same terms subtract off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434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  <a:blipFill>
                <a:blip r:embed="rId3"/>
                <a:stretch>
                  <a:fillRect l="-1891" t="-2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4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8" name="Rectangle 6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9" name="Rectangle 8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0" name="Rectangle 10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1" name="Rectangle 12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2" name="Rectangle 14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3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2133600" y="3547875"/>
            <a:ext cx="76200" cy="1267806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07371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Classifier Display Device: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9170" name="Picture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>
          <a:xfrm>
            <a:off x="3627438" y="1524000"/>
            <a:ext cx="5067300" cy="5562600"/>
          </a:xfrm>
          <a:noFill/>
        </p:spPr>
      </p:pic>
      <p:grpSp>
        <p:nvGrpSpPr>
          <p:cNvPr id="4" name="Group 3"/>
          <p:cNvGrpSpPr/>
          <p:nvPr/>
        </p:nvGrpSpPr>
        <p:grpSpPr>
          <a:xfrm>
            <a:off x="228000" y="2468940"/>
            <a:ext cx="7163400" cy="2628900"/>
            <a:chOff x="228000" y="2468940"/>
            <a:chExt cx="7163400" cy="2628900"/>
          </a:xfrm>
        </p:grpSpPr>
        <p:sp>
          <p:nvSpPr>
            <p:cNvPr id="2" name="TextBox 1"/>
            <p:cNvSpPr txBox="1"/>
            <p:nvPr/>
          </p:nvSpPr>
          <p:spPr>
            <a:xfrm>
              <a:off x="228000" y="2468940"/>
              <a:ext cx="378475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Use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BE6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Yellow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for Grid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Points Assigned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Plus Class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6324600" y="4259640"/>
              <a:ext cx="1066800" cy="838200"/>
            </a:xfrm>
            <a:prstGeom prst="rect">
              <a:avLst/>
            </a:prstGeom>
            <a:solidFill>
              <a:srgbClr val="EBE600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8600" y="3124200"/>
            <a:ext cx="5715000" cy="3124200"/>
            <a:chOff x="228600" y="3124200"/>
            <a:chExt cx="5715000" cy="3124200"/>
          </a:xfrm>
        </p:grpSpPr>
        <p:sp>
          <p:nvSpPr>
            <p:cNvPr id="20" name="TextBox 19"/>
            <p:cNvSpPr txBox="1"/>
            <p:nvPr/>
          </p:nvSpPr>
          <p:spPr>
            <a:xfrm>
              <a:off x="228600" y="4678740"/>
              <a:ext cx="357822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Use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E7E7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Cyan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for Grid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Points Assigned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Minus Class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76800" y="3124200"/>
              <a:ext cx="1066800" cy="838200"/>
            </a:xfrm>
            <a:prstGeom prst="rect">
              <a:avLst/>
            </a:prstGeom>
            <a:solidFill>
              <a:srgbClr val="00E7E7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67693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87938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39622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66842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04578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Stable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&amp; Very Good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Since No Better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Separation in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Embedded Space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38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24905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35851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022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007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6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Likelihood View (cont.)</a:t>
                </a:r>
              </a:p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𝝁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⨀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sz="2800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0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8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8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𝒙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0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−2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8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𝝁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+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⨀</m:t>
                              </m:r>
                            </m:sup>
                          </m:sSup>
                        </m:e>
                        <m: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8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𝝁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so:  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−2</m:t>
                    </m:r>
                    <m:func>
                      <m:func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log</m:t>
                        </m:r>
                      </m:fName>
                      <m:e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𝐿𝑅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𝝁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𝝁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l-GR" sz="2800" b="1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  <a:cs typeface="Arial Unicode MS" pitchFamily="34" charset="-128"/>
                                  </a:rPr>
                                  <m:t>𝜮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=−2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4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4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Cambria Math" panose="02040503050406030204" pitchFamily="18" charset="0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Note:  cross terms have  ±  cancellation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434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  <a:blipFill>
                <a:blip r:embed="rId3"/>
                <a:stretch>
                  <a:fillRect l="-1891" t="-2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4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8" name="Rectangle 6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9" name="Rectangle 8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0" name="Rectangle 10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1" name="Rectangle 12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2" name="Rectangle 14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3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5410200" y="3810000"/>
            <a:ext cx="1219200" cy="16764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629400" y="3886200"/>
            <a:ext cx="914400" cy="16002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371600" y="3371671"/>
            <a:ext cx="2971800" cy="1962329"/>
            <a:chOff x="1371600" y="3810000"/>
            <a:chExt cx="2971800" cy="1962329"/>
          </a:xfrm>
        </p:grpSpPr>
        <p:sp>
          <p:nvSpPr>
            <p:cNvPr id="2" name="TextBox 1"/>
            <p:cNvSpPr txBox="1"/>
            <p:nvPr/>
          </p:nvSpPr>
          <p:spPr>
            <a:xfrm>
              <a:off x="1706013" y="4572000"/>
              <a:ext cx="225638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Seen in Above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Nonparametric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Derivation</a:t>
              </a: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371600" y="3810000"/>
              <a:ext cx="2971800" cy="609600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72000" y="3352800"/>
            <a:ext cx="3733800" cy="1828800"/>
            <a:chOff x="4572000" y="3810000"/>
            <a:chExt cx="3733800" cy="1828800"/>
          </a:xfrm>
        </p:grpSpPr>
        <p:sp>
          <p:nvSpPr>
            <p:cNvPr id="5" name="TextBox 4"/>
            <p:cNvSpPr txBox="1"/>
            <p:nvPr/>
          </p:nvSpPr>
          <p:spPr>
            <a:xfrm>
              <a:off x="5559169" y="4807803"/>
              <a:ext cx="20681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Similar To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Above Center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572000" y="3810000"/>
              <a:ext cx="3733800" cy="609600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286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4412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1: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Parallel Clouds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Unstable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Subject to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Overfitting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Much Flexibility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Embedded Space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01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Challenging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Linear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Approaches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6338" name="Picture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>
          <a:xfrm>
            <a:off x="3627438" y="1524000"/>
            <a:ext cx="5067300" cy="5562600"/>
          </a:xfrm>
          <a:noFill/>
        </p:spPr>
      </p:pic>
    </p:spTree>
    <p:extLst>
      <p:ext uri="{BB962C8B-B14F-4D97-AF65-F5344CB8AC3E}">
        <p14:creationId xmlns:p14="http://schemas.microsoft.com/office/powerpoint/2010/main" val="40682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53431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Slightly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33918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31647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Good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Effective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Hyperbola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9982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08726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Robust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Against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Overfitting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27556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Looks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498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6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Likelihood View (cont.)</a:t>
                </a:r>
              </a:p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𝝁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⨀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sz="2800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0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8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8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𝒙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0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−2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8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𝝁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+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8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⨀</m:t>
                              </m:r>
                            </m:sup>
                          </m:sSup>
                        </m:e>
                        <m: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8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𝝁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so:  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−2</m:t>
                    </m:r>
                    <m:func>
                      <m:func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log</m:t>
                        </m:r>
                      </m:fName>
                      <m:e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𝐿𝑅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𝝁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b="1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𝝁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l-GR" sz="2800" b="1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  <a:cs typeface="Arial Unicode MS" pitchFamily="34" charset="-128"/>
                                  </a:rPr>
                                  <m:t>𝜮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=−2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4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4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4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Thus  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𝐿𝑅</m:t>
                    </m:r>
                    <m:d>
                      <m:d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0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sz="2400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</m:d>
                    <m:r>
                      <a:rPr lang="en-US" sz="24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≥</m:t>
                    </m:r>
                    <m:r>
                      <a:rPr lang="en-US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when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−2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log</m:t>
                          </m:r>
                        </m:fName>
                        <m:e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𝐿𝑅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l-GR" sz="2400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sz="240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≤</m:t>
                      </m:r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0</m:t>
                      </m:r>
                    </m:oMath>
                  </m:oMathPara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0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sz="2400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  <m: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sz="24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≥</m:t>
                    </m:r>
                    <m:box>
                      <m:boxPr>
                        <m:ctrlPr>
                          <a:rPr lang="en-US" sz="24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2</m:t>
                            </m:r>
                          </m:den>
                        </m:f>
                      </m:e>
                    </m:box>
                    <m:sSup>
                      <m:sSup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𝝁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𝝁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sz="2400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  <m: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434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  <a:blipFill>
                <a:blip r:embed="rId3"/>
                <a:stretch>
                  <a:fillRect l="-1891" t="-2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4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8" name="Rectangle 6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49" name="Rectangle 8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0" name="Rectangle 10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1" name="Rectangle 12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2" name="Rectangle 14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353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32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92068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2: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Split X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Reasonably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Stable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Never Ellipse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Around Blues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38715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Challenging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Any Linear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Approach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8386" name="Picture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>
          <a:xfrm>
            <a:off x="3627438" y="1524000"/>
            <a:ext cx="5067300" cy="5562600"/>
          </a:xfrm>
          <a:noFill/>
        </p:spPr>
      </p:pic>
    </p:spTree>
    <p:extLst>
      <p:ext uri="{BB962C8B-B14F-4D97-AF65-F5344CB8AC3E}">
        <p14:creationId xmlns:p14="http://schemas.microsoft.com/office/powerpoint/2010/main" val="360064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Bad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10560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Somewhat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(Parabolic Fold)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93044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Somewhat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(Other Fold)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19856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Performance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(Slice of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Paraboloid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2442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Robust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Against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Overfitting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78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Original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Best With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 Embedding?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73047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946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71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Likelihood View (cont.)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Replacing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𝝁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𝝁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and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𝜮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𝑤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by maximum likelihood estimates: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l-GR" sz="28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l-GR" sz="2800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</m:acc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𝑤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Gives the likelihood ratio discrimination rule: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Choose Class +1, when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l-GR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l-GR" sz="2400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24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≥</m:t>
                      </m:r>
                      <m:box>
                        <m:box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l-GR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l-GR" sz="2400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Same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as above, so:     LDA can be viewed as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Likelihood Ratio Rule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53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  <a:blipFill>
                <a:blip r:embed="rId3"/>
                <a:stretch>
                  <a:fillRect l="-1891" t="-1529" r="-1745" b="-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72" name="Rectangle 6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4" name="Rectangle 1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5" name="Rectangle 12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6" name="Rectangle 14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7" name="Rectangle 16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641C8B-94D1-25F7-D8E0-E2D56D61EBC0}"/>
              </a:ext>
            </a:extLst>
          </p:cNvPr>
          <p:cNvGrpSpPr/>
          <p:nvPr/>
        </p:nvGrpSpPr>
        <p:grpSpPr>
          <a:xfrm>
            <a:off x="400063" y="4800600"/>
            <a:ext cx="1972143" cy="1837730"/>
            <a:chOff x="400063" y="4800600"/>
            <a:chExt cx="1972143" cy="18377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BBFA6BC-CEBA-9EE4-CFA0-7568A7CC5AA4}"/>
                </a:ext>
              </a:extLst>
            </p:cNvPr>
            <p:cNvSpPr txBox="1"/>
            <p:nvPr/>
          </p:nvSpPr>
          <p:spPr>
            <a:xfrm>
              <a:off x="400063" y="5715000"/>
              <a:ext cx="19721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Inner Product of</a:t>
              </a:r>
            </a:p>
            <a:p>
              <a:pPr algn="ctr"/>
              <a:r>
                <a:rPr lang="en-US" dirty="0">
                  <a:solidFill>
                    <a:srgbClr val="C00000"/>
                  </a:solidFill>
                </a:rPr>
                <a:t>Test Point &amp; </a:t>
              </a:r>
              <a:r>
                <a:rPr lang="en-US" dirty="0" err="1">
                  <a:solidFill>
                    <a:srgbClr val="C00000"/>
                  </a:solidFill>
                </a:rPr>
                <a:t>Adj’d</a:t>
              </a:r>
              <a:endParaRPr lang="en-US" dirty="0">
                <a:solidFill>
                  <a:srgbClr val="C00000"/>
                </a:solidFill>
              </a:endParaRPr>
            </a:p>
            <a:p>
              <a:pPr algn="ctr"/>
              <a:r>
                <a:rPr lang="en-US" dirty="0">
                  <a:solidFill>
                    <a:srgbClr val="C00000"/>
                  </a:solidFill>
                </a:rPr>
                <a:t>Mean Difference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F5C1EEC-BE62-DA45-BA51-855E2D4A03BE}"/>
                </a:ext>
              </a:extLst>
            </p:cNvPr>
            <p:cNvCxnSpPr>
              <a:stCxn id="2" idx="0"/>
            </p:cNvCxnSpPr>
            <p:nvPr/>
          </p:nvCxnSpPr>
          <p:spPr>
            <a:xfrm flipV="1">
              <a:off x="1386135" y="4800600"/>
              <a:ext cx="823665" cy="9144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86FAC8-D830-425F-3837-18A31D7DC66C}"/>
              </a:ext>
            </a:extLst>
          </p:cNvPr>
          <p:cNvGrpSpPr/>
          <p:nvPr/>
        </p:nvGrpSpPr>
        <p:grpSpPr>
          <a:xfrm>
            <a:off x="6477000" y="4800600"/>
            <a:ext cx="2645659" cy="1837730"/>
            <a:chOff x="19063" y="4800600"/>
            <a:chExt cx="2645659" cy="18377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7B112A-44DF-54C6-821F-EACA37077DBA}"/>
                </a:ext>
              </a:extLst>
            </p:cNvPr>
            <p:cNvSpPr txBox="1"/>
            <p:nvPr/>
          </p:nvSpPr>
          <p:spPr>
            <a:xfrm>
              <a:off x="107547" y="5715000"/>
              <a:ext cx="255717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Inner Product of</a:t>
              </a:r>
            </a:p>
            <a:p>
              <a:pPr algn="ctr"/>
              <a:r>
                <a:rPr lang="en-US" dirty="0">
                  <a:solidFill>
                    <a:srgbClr val="C00000"/>
                  </a:solidFill>
                </a:rPr>
                <a:t>Mean of Means &amp; </a:t>
              </a:r>
              <a:r>
                <a:rPr lang="en-US" dirty="0" err="1">
                  <a:solidFill>
                    <a:srgbClr val="C00000"/>
                  </a:solidFill>
                </a:rPr>
                <a:t>Adj’d</a:t>
              </a:r>
              <a:endParaRPr lang="en-US" dirty="0">
                <a:solidFill>
                  <a:srgbClr val="C00000"/>
                </a:solidFill>
              </a:endParaRPr>
            </a:p>
            <a:p>
              <a:pPr algn="ctr"/>
              <a:r>
                <a:rPr lang="en-US" dirty="0">
                  <a:solidFill>
                    <a:srgbClr val="C00000"/>
                  </a:solidFill>
                </a:rPr>
                <a:t>Mean Difference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85053C5-4F0E-D4DD-2879-42209FE341BE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H="1" flipV="1">
              <a:off x="19063" y="4800600"/>
              <a:ext cx="1367072" cy="91440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592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81749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 Embedding, Toy Example 3: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Overfitting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Gives Square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Shape?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33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Drawbacks to polynomial embedding: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many extra terms create spurious structure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have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overfitting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Too much flexibility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problems typically get worse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43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01904" y="3244334"/>
            <a:ext cx="3740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Iain D Carmichael &lt;idc9@uw.edu&gt;</a:t>
            </a:r>
          </a:p>
        </p:txBody>
      </p:sp>
      <p:sp>
        <p:nvSpPr>
          <p:cNvPr id="3" name="Rectangle 2"/>
          <p:cNvSpPr/>
          <p:nvPr/>
        </p:nvSpPr>
        <p:spPr>
          <a:xfrm>
            <a:off x="2701904" y="3244334"/>
            <a:ext cx="3740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Iain D Carmichael &lt;idc9@uw.edu&gt;</a:t>
            </a:r>
          </a:p>
        </p:txBody>
      </p:sp>
    </p:spTree>
    <p:extLst>
      <p:ext uri="{BB962C8B-B14F-4D97-AF65-F5344CB8AC3E}">
        <p14:creationId xmlns:p14="http://schemas.microsoft.com/office/powerpoint/2010/main" val="299163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Important Variation:      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Machines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Idea:    replace polynomials by</a:t>
            </a: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nonlinear functions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1:   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sigmoid functions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from neural nets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e.g. 2:   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radial basis functions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Gaussian kernels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Related to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density estimation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(studied previously) 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5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75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Radial Basis Functions: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 there are several ways to embed: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Embedding  (equally spaced grid)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Explicit Embedding  (evaluate at data)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 Embedding  (inner prod. based)</a:t>
            </a:r>
          </a:p>
          <a:p>
            <a:pPr marL="609600" indent="-609600" algn="ctr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(everybody currently does the latter)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7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8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37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1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Na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ï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ve Embedding, Radial basis functions: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At some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grid points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b>
                    </m:sSub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⋯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a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bandwidth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(i.e. standard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dev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𝜎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Consider  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dim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al)  functions: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𝜑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𝒙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⋯,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𝒙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151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1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9" name="Rectangle 20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0" name="Rectangle 22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1" name="Rectangle 2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2" name="Rectangle 2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3" name="Rectangle 28"/>
          <p:cNvSpPr>
            <a:spLocks noChangeArrowheads="1"/>
          </p:cNvSpPr>
          <p:nvPr/>
        </p:nvSpPr>
        <p:spPr bwMode="auto">
          <a:xfrm>
            <a:off x="0" y="2716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2C67B76-D6B3-47D2-A53F-5C20C3A666D6}"/>
              </a:ext>
            </a:extLst>
          </p:cNvPr>
          <p:cNvGrpSpPr/>
          <p:nvPr/>
        </p:nvGrpSpPr>
        <p:grpSpPr>
          <a:xfrm>
            <a:off x="2819410" y="3962400"/>
            <a:ext cx="4801956" cy="2140297"/>
            <a:chOff x="2819410" y="4191000"/>
            <a:chExt cx="4801956" cy="21402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C93FD91-D930-4D82-9D06-BD2A5F343AE3}"/>
                    </a:ext>
                  </a:extLst>
                </p:cNvPr>
                <p:cNvSpPr txBox="1"/>
                <p:nvPr/>
              </p:nvSpPr>
              <p:spPr>
                <a:xfrm>
                  <a:off x="3429000" y="5869632"/>
                  <a:ext cx="419236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0,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</m:e>
                      </m:d>
                    </m:oMath>
                  </a14:m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Probability Density</a:t>
                  </a: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9000" y="5869632"/>
                  <a:ext cx="4192366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437" t="-9211" r="-1456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5A2C1D6-FE74-4D41-AC8D-E74F2AE075CD}"/>
                </a:ext>
              </a:extLst>
            </p:cNvPr>
            <p:cNvCxnSpPr>
              <a:stCxn id="26" idx="0"/>
            </p:cNvCxnSpPr>
            <p:nvPr/>
          </p:nvCxnSpPr>
          <p:spPr>
            <a:xfrm flipH="1" flipV="1">
              <a:off x="5257806" y="4191000"/>
              <a:ext cx="267377" cy="167863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5D19F7C-875F-477E-B696-42CB74C0231A}"/>
                </a:ext>
              </a:extLst>
            </p:cNvPr>
            <p:cNvCxnSpPr>
              <a:stCxn id="26" idx="0"/>
            </p:cNvCxnSpPr>
            <p:nvPr/>
          </p:nvCxnSpPr>
          <p:spPr>
            <a:xfrm flipH="1" flipV="1">
              <a:off x="2819410" y="4191000"/>
              <a:ext cx="2705773" cy="1678632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11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1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Na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ï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ve Embedding, Radial basis functions: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At some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grid points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b>
                    </m:sSub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⋯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a 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bandwidth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(i.e. standard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dev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𝜎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Consider  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dim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al)  functions: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𝜑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𝒙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⋯,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𝒙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Replace data matrix with:</a:t>
                </a: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151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1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1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29" name="Rectangle 20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0" name="Rectangle 22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1" name="Rectangle 2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2" name="Rectangle 2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533" name="Rectangle 28"/>
          <p:cNvSpPr>
            <a:spLocks noChangeArrowheads="1"/>
          </p:cNvSpPr>
          <p:nvPr/>
        </p:nvSpPr>
        <p:spPr bwMode="auto">
          <a:xfrm>
            <a:off x="0" y="2716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48672" y="4763030"/>
                <a:ext cx="5710153" cy="1479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𝜎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𝒙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kumimoji="0" lang="en-US" sz="2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kumimoji="0" lang="en-US" sz="2800" b="1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𝒈</m:t>
                                        </m:r>
                                      </m:e>
                                      <m:sub>
                                        <m:r>
                                          <a:rPr kumimoji="0" lang="en-US" sz="28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672" y="4763030"/>
                <a:ext cx="5710153" cy="14795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32C6914-E365-AA94-426D-D56F0B4082BC}"/>
              </a:ext>
            </a:extLst>
          </p:cNvPr>
          <p:cNvSpPr txBox="1"/>
          <p:nvPr/>
        </p:nvSpPr>
        <p:spPr>
          <a:xfrm>
            <a:off x="6934200" y="3124200"/>
            <a:ext cx="20056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“Kernel Trick”: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Work in Space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of Linear Combos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of these kernels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5E4B5E-BAD1-CCBF-3412-C1AA84790F37}"/>
              </a:ext>
            </a:extLst>
          </p:cNvPr>
          <p:cNvSpPr txBox="1"/>
          <p:nvPr/>
        </p:nvSpPr>
        <p:spPr>
          <a:xfrm>
            <a:off x="7304609" y="4895671"/>
            <a:ext cx="15696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“Reproducing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Kernel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Hilbert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Space”</a:t>
            </a:r>
          </a:p>
        </p:txBody>
      </p:sp>
    </p:spTree>
    <p:extLst>
      <p:ext uri="{BB962C8B-B14F-4D97-AF65-F5344CB8AC3E}">
        <p14:creationId xmlns:p14="http://schemas.microsoft.com/office/powerpoint/2010/main" val="272568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34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Na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ï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ve Embedding, Radial basis functions: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discrimination: work in radial basis space,    With new data vector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represented by: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32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320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320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𝒈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mr>
                          <m:mr>
                            <m:e>
                              <m: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  <a:cs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𝒈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mr>
                        </m:m>
                      </m:e>
                    </m:d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253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r="-60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7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8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9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1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2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3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6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8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49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0" name="Rectangle 20"/>
          <p:cNvSpPr>
            <a:spLocks noChangeArrowheads="1"/>
          </p:cNvSpPr>
          <p:nvPr/>
        </p:nvSpPr>
        <p:spPr bwMode="auto">
          <a:xfrm>
            <a:off x="0" y="2716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51" name="Rectangle 22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72634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</a:t>
            </a:r>
            <a:r>
              <a:rPr lang="en-US" sz="32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Toy E.g. 1:  Parallel Clouds 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at data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Poor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outside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50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3507" name="Picture 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r="13382"/>
          <a:stretch>
            <a:fillRect/>
          </a:stretch>
        </p:blipFill>
        <p:spPr>
          <a:xfrm>
            <a:off x="3471863" y="1524000"/>
            <a:ext cx="5286375" cy="5651500"/>
          </a:xfrm>
          <a:noFill/>
        </p:spPr>
      </p:pic>
    </p:spTree>
    <p:extLst>
      <p:ext uri="{BB962C8B-B14F-4D97-AF65-F5344CB8AC3E}">
        <p14:creationId xmlns:p14="http://schemas.microsoft.com/office/powerpoint/2010/main" val="344338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Embedd</a:t>
            </a:r>
            <a:r>
              <a:rPr lang="en-US" sz="320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g, Toy E.g. 2:  Split   X 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OK at 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data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Strange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outside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53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4531" name="Picture 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r="13382"/>
          <a:stretch>
            <a:fillRect/>
          </a:stretch>
        </p:blipFill>
        <p:spPr>
          <a:xfrm>
            <a:off x="3471863" y="1524000"/>
            <a:ext cx="5286375" cy="5651500"/>
          </a:xfrm>
          <a:noFill/>
        </p:spPr>
      </p:pic>
    </p:spTree>
    <p:extLst>
      <p:ext uri="{BB962C8B-B14F-4D97-AF65-F5344CB8AC3E}">
        <p14:creationId xmlns:p14="http://schemas.microsoft.com/office/powerpoint/2010/main" val="4293629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Generalization I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Gaussian Likelihood Ratio Discrimination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(a. k. a.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“N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onlinear Discriminant Analysis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Idea:      Assume 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class distributions are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:endParaRPr lang="en-US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Different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covariances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!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Likelihood Ratio rule is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straightf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num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calc.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(thus can easily implement, and do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discrim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</a:t>
                </a:r>
              </a:p>
            </p:txBody>
          </p:sp>
        </mc:Choice>
        <mc:Fallback xmlns="">
          <p:sp>
            <p:nvSpPr>
              <p:cNvPr id="1638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  <a:blipFill>
                <a:blip r:embed="rId3"/>
                <a:stretch>
                  <a:fillRect l="-1891" t="-1412" r="-2182" b="-2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9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1" name="Rectangle 6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57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</a:t>
            </a:r>
            <a:r>
              <a:rPr lang="en-US" sz="32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Toy E.g. 3:  Donut 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Mostly 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good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Slight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mistake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for one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kernel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4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5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5555" name="Picture 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r="13382"/>
          <a:stretch>
            <a:fillRect/>
          </a:stretch>
        </p:blipFill>
        <p:spPr>
          <a:xfrm>
            <a:off x="3471863" y="1524000"/>
            <a:ext cx="5286375" cy="5651500"/>
          </a:xfrm>
          <a:noFill/>
        </p:spPr>
      </p:pic>
      <p:cxnSp>
        <p:nvCxnSpPr>
          <p:cNvPr id="3" name="Straight Arrow Connector 2"/>
          <p:cNvCxnSpPr/>
          <p:nvPr/>
        </p:nvCxnSpPr>
        <p:spPr>
          <a:xfrm>
            <a:off x="2667000" y="3810000"/>
            <a:ext cx="1752600" cy="20574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38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7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ï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 Embedding, Radial basis functions:</a:t>
            </a:r>
          </a:p>
          <a:p>
            <a:pPr marL="609600" indent="-609600" eaLnBrk="1" hangingPunct="1">
              <a:lnSpc>
                <a:spcPct val="17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Example,  Main lessons:  </a:t>
            </a:r>
          </a:p>
          <a:p>
            <a:pPr marL="609600" indent="-609600" eaLnBrk="1" hangingPunct="1">
              <a:lnSpc>
                <a:spcPct val="17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Generally good in regions with data,</a:t>
            </a:r>
          </a:p>
          <a:p>
            <a:pPr marL="609600" indent="-609600" eaLnBrk="1" hangingPunct="1">
              <a:lnSpc>
                <a:spcPct val="17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Unpredictable where data are sparse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0" y="2716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80" name="Rectangle 21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18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Method?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Embedding?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7602" name="Picture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>
          <a:xfrm>
            <a:off x="3627438" y="1524000"/>
            <a:ext cx="5067300" cy="5562600"/>
          </a:xfrm>
          <a:noFill/>
        </p:spPr>
      </p:pic>
    </p:spTree>
    <p:extLst>
      <p:ext uri="{BB962C8B-B14F-4D97-AF65-F5344CB8AC3E}">
        <p14:creationId xmlns:p14="http://schemas.microsoft.com/office/powerpoint/2010/main" val="135561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Linear Is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Hopeless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49906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705600" y="1568320"/>
            <a:ext cx="762000" cy="41288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60970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705600" y="1568320"/>
            <a:ext cx="762000" cy="41288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00748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29400" y="1568320"/>
            <a:ext cx="914400" cy="41288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02786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477000" y="1568320"/>
            <a:ext cx="1219200" cy="41288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47818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Embedding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Gets Better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Still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 Great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477000" y="1568320"/>
            <a:ext cx="1219200" cy="41288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32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622" y="1568320"/>
            <a:ext cx="7490378" cy="528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Challenging!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Polynomials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Don’t Have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Needed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Flexiblity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60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22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066800"/>
            <a:ext cx="8382000" cy="51816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Gaussian Likelihood Ratio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Discrim</a:t>
            </a:r>
            <a:r>
              <a:rPr lang="en-US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(cont.)</a:t>
            </a:r>
          </a:p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 longer have </a:t>
            </a:r>
            <a:r>
              <a:rPr lang="en-US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</a:t>
            </a:r>
            <a:r>
              <a:rPr lang="en-US" i="1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hyperplane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repr</a:t>
            </a:r>
            <a:r>
              <a:rPr lang="en-US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(instead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regions determined by quadratics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(fairly complicated case-wise calculations)</a:t>
            </a:r>
          </a:p>
          <a:p>
            <a:pPr marL="609600" indent="-609600" algn="ctr" eaLnBrk="1" hangingPunct="1">
              <a:buFontTx/>
              <a:buNone/>
            </a:pPr>
            <a:endParaRPr lang="en-US" sz="1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display:  for grid of test points, </a:t>
            </a:r>
          </a:p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color as:</a:t>
            </a:r>
          </a:p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</a:t>
            </a:r>
            <a:r>
              <a:rPr lang="en-US" dirty="0">
                <a:solidFill>
                  <a:srgbClr val="E6E1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Yellow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if assigned to </a:t>
            </a:r>
            <a:r>
              <a:rPr lang="en-US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+1</a:t>
            </a:r>
          </a:p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</a:t>
            </a:r>
            <a:r>
              <a:rPr lang="en-US" dirty="0">
                <a:solidFill>
                  <a:srgbClr val="00E3D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Cyan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if assigned to </a:t>
            </a:r>
            <a:r>
              <a:rPr lang="en-US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-1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intensity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is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strength of assignment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55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tx1"/>
            </a:gs>
            <a:gs pos="100000">
              <a:srgbClr val="00FF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Kernel Embedding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Toy Example 4:     Checkerboard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Radial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Basis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Embedding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+ LDA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Excellent!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9650" name="Picture 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>
          <a:xfrm>
            <a:off x="3627438" y="1524000"/>
            <a:ext cx="5067300" cy="5562600"/>
          </a:xfrm>
          <a:noFill/>
        </p:spPr>
      </p:pic>
    </p:spTree>
    <p:extLst>
      <p:ext uri="{BB962C8B-B14F-4D97-AF65-F5344CB8AC3E}">
        <p14:creationId xmlns:p14="http://schemas.microsoft.com/office/powerpoint/2010/main" val="133125845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Motivation:</a:t>
            </a:r>
          </a:p>
          <a:p>
            <a:pPr marL="609600" indent="-609600" eaLnBrk="1" hangingPunct="1">
              <a:lnSpc>
                <a:spcPct val="16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a linear classification method that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works well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 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embedded data</a:t>
            </a:r>
          </a:p>
          <a:p>
            <a:pPr marL="609600" indent="-609600" eaLnBrk="1" hangingPunct="1">
              <a:lnSpc>
                <a:spcPct val="16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    Embedded data are 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non-Gaussian</a:t>
            </a:r>
          </a:p>
          <a:p>
            <a:pPr marL="609600" indent="-609600" algn="ctr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Statistics:    “Use Prob.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Dist’n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”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Looks Hopeless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943600" y="2438400"/>
            <a:ext cx="2971800" cy="2308324"/>
            <a:chOff x="5943600" y="2438400"/>
            <a:chExt cx="2971800" cy="2308324"/>
          </a:xfrm>
        </p:grpSpPr>
        <p:sp>
          <p:nvSpPr>
            <p:cNvPr id="2" name="TextBox 1"/>
            <p:cNvSpPr txBox="1"/>
            <p:nvPr/>
          </p:nvSpPr>
          <p:spPr>
            <a:xfrm>
              <a:off x="6881317" y="2438400"/>
              <a:ext cx="2034083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Not Even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Absolutely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Continuous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With Respect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 Lebesgue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Measure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>
              <a:off x="5943600" y="3581400"/>
              <a:ext cx="937717" cy="457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11DAAFE-5CD4-42F5-9378-D48149EF1E41}"/>
              </a:ext>
            </a:extLst>
          </p:cNvPr>
          <p:cNvSpPr txBox="1"/>
          <p:nvPr/>
        </p:nvSpPr>
        <p:spPr>
          <a:xfrm>
            <a:off x="6172200" y="1078468"/>
            <a:ext cx="1693669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Text, Sec. 11.3</a:t>
            </a:r>
          </a:p>
        </p:txBody>
      </p:sp>
    </p:spTree>
    <p:extLst>
      <p:ext uri="{BB962C8B-B14F-4D97-AF65-F5344CB8AC3E}">
        <p14:creationId xmlns:p14="http://schemas.microsoft.com/office/powerpoint/2010/main" val="71933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Motivation:</a:t>
            </a:r>
          </a:p>
          <a:p>
            <a:pPr marL="609600" indent="-609600" eaLnBrk="1" hangingPunct="1">
              <a:lnSpc>
                <a:spcPct val="16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a linear classification method that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works well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 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embedded data</a:t>
            </a:r>
          </a:p>
          <a:p>
            <a:pPr marL="609600" indent="-609600" eaLnBrk="1" hangingPunct="1">
              <a:lnSpc>
                <a:spcPct val="16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    Embedded data are 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non-Gaussian</a:t>
            </a:r>
          </a:p>
          <a:p>
            <a:pPr marL="609600" indent="-609600" eaLnBrk="1" hangingPunct="1">
              <a:lnSpc>
                <a:spcPct val="16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Suggests value of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really new approach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29341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References: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Vapnik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(1982) 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Boser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Guyon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Vapnik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(1992)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Vapnik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(1995)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59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95254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Recommended tutorial: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Burges (1998)</a:t>
            </a:r>
          </a:p>
          <a:p>
            <a:pPr marL="609600" indent="-609600" eaLnBrk="1" hangingPunct="1">
              <a:buFontTx/>
              <a:buNone/>
            </a:pPr>
            <a:endParaRPr lang="en-US" sz="24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Early Monographs:</a:t>
            </a:r>
          </a:p>
          <a:p>
            <a:pPr marL="609600" indent="-609600" eaLnBrk="1" hangingPunct="1"/>
            <a:r>
              <a:rPr lang="it-IT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Cristianini &amp; Shawe-Taylor (2000)</a:t>
            </a:r>
          </a:p>
          <a:p>
            <a:pPr marL="609600" indent="-609600" eaLnBrk="1" hangingPunct="1"/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Sch</a:t>
            </a:r>
            <a:r>
              <a:rPr lang="en-US" sz="32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ö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lkopf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Smola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(2002)</a:t>
            </a:r>
          </a:p>
          <a:p>
            <a:pPr marL="0" indent="0" eaLnBrk="1" hangingPunct="1">
              <a:buNone/>
            </a:pPr>
            <a:endParaRPr lang="en-US" sz="24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Recent Monographs:</a:t>
            </a:r>
          </a:p>
          <a:p>
            <a:pPr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Hastie et al (2001, 2005)</a:t>
            </a:r>
          </a:p>
          <a:p>
            <a:pPr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Bishop (2006)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3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76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1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separating </a:t>
            </a:r>
            <a:r>
              <a:rPr lang="en-US" sz="3200" i="1" dirty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maximize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distances from </a:t>
            </a:r>
            <a:r>
              <a:rPr lang="en-US" sz="3200" i="1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lang="en-US" sz="3200" i="1" dirty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42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86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76189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97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2895600" y="2362200"/>
            <a:ext cx="2743200" cy="3886200"/>
          </a:xfrm>
          <a:prstGeom prst="line">
            <a:avLst/>
          </a:prstGeom>
          <a:ln w="63500">
            <a:solidFill>
              <a:srgbClr val="DA71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590800" y="2514600"/>
            <a:ext cx="3124200" cy="3581400"/>
          </a:xfrm>
          <a:prstGeom prst="line">
            <a:avLst/>
          </a:prstGeom>
          <a:ln w="63500">
            <a:solidFill>
              <a:srgbClr val="DA71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200400" y="2362200"/>
            <a:ext cx="1828800" cy="3886200"/>
          </a:xfrm>
          <a:prstGeom prst="line">
            <a:avLst/>
          </a:prstGeom>
          <a:ln w="63500">
            <a:solidFill>
              <a:srgbClr val="DA71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2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separating </a:t>
            </a:r>
            <a:r>
              <a:rPr lang="en-US" sz="3200" i="1" dirty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maximize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distances from </a:t>
            </a:r>
            <a:r>
              <a:rPr lang="en-US" sz="3200" i="1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lang="en-US" sz="3200" i="1" dirty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892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Display of Classifiers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 bwMode="auto">
          <a:xfrm>
            <a:off x="3627438" y="1524000"/>
            <a:ext cx="50673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28600" y="2497555"/>
            <a:ext cx="7163400" cy="2628900"/>
            <a:chOff x="228000" y="2468940"/>
            <a:chExt cx="7163400" cy="2628900"/>
          </a:xfrm>
        </p:grpSpPr>
        <p:sp>
          <p:nvSpPr>
            <p:cNvPr id="9" name="TextBox 8"/>
            <p:cNvSpPr txBox="1"/>
            <p:nvPr/>
          </p:nvSpPr>
          <p:spPr>
            <a:xfrm>
              <a:off x="228000" y="2468940"/>
              <a:ext cx="378475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Use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BE6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Yellow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for Grid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Points Assigned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Plus Class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24600" y="4259640"/>
              <a:ext cx="1066800" cy="838200"/>
            </a:xfrm>
            <a:prstGeom prst="rect">
              <a:avLst/>
            </a:prstGeom>
            <a:solidFill>
              <a:srgbClr val="EBE600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8600" y="3124200"/>
            <a:ext cx="5715000" cy="3124200"/>
            <a:chOff x="228600" y="3124200"/>
            <a:chExt cx="5715000" cy="3124200"/>
          </a:xfrm>
        </p:grpSpPr>
        <p:sp>
          <p:nvSpPr>
            <p:cNvPr id="12" name="TextBox 11"/>
            <p:cNvSpPr txBox="1"/>
            <p:nvPr/>
          </p:nvSpPr>
          <p:spPr>
            <a:xfrm>
              <a:off x="228600" y="4678740"/>
              <a:ext cx="357822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Use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E7E7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Cyan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for Grid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Points Assigned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Minus Class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76800" y="3124200"/>
              <a:ext cx="1066800" cy="838200"/>
            </a:xfrm>
            <a:prstGeom prst="rect">
              <a:avLst/>
            </a:prstGeom>
            <a:solidFill>
              <a:srgbClr val="00E7E7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57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07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68890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View, using Toy Example: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separating </a:t>
            </a:r>
            <a:r>
              <a:rPr lang="en-US" sz="3200" i="1" dirty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maximize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distances from </a:t>
            </a:r>
            <a:r>
              <a:rPr lang="en-US" sz="3200" i="1" dirty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lang="en-US" sz="3200" i="1" dirty="0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particular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smallest distance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points closest are called 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vectors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Gap between is called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margin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Caution:   For some “margin” is </a:t>
            </a:r>
            <a:r>
              <a:rPr lang="en-US" sz="3200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3200400" y="4495800"/>
            <a:ext cx="2971800" cy="457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A276B8-2711-4FD1-9630-3E5A07BF51AC}"/>
              </a:ext>
            </a:extLst>
          </p:cNvPr>
          <p:cNvGrpSpPr/>
          <p:nvPr/>
        </p:nvGrpSpPr>
        <p:grpSpPr>
          <a:xfrm>
            <a:off x="4495800" y="914400"/>
            <a:ext cx="4049509" cy="4267200"/>
            <a:chOff x="4495800" y="914400"/>
            <a:chExt cx="4049509" cy="42672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EDE1116-EAC8-4F70-880B-6D24B7144AC0}"/>
                </a:ext>
              </a:extLst>
            </p:cNvPr>
            <p:cNvSpPr txBox="1"/>
            <p:nvPr/>
          </p:nvSpPr>
          <p:spPr>
            <a:xfrm>
              <a:off x="6629400" y="4812268"/>
              <a:ext cx="1915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Hence the Name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98527B8-01D6-46F4-92B0-757B8BFF531F}"/>
                </a:ext>
              </a:extLst>
            </p:cNvPr>
            <p:cNvCxnSpPr>
              <a:stCxn id="4" idx="0"/>
            </p:cNvCxnSpPr>
            <p:nvPr/>
          </p:nvCxnSpPr>
          <p:spPr>
            <a:xfrm flipH="1" flipV="1">
              <a:off x="4495800" y="914400"/>
              <a:ext cx="3091555" cy="3897868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427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6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10668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Formulate Optimization problem, based on: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Data (feature) vectors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,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⋯,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𝑛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Labels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𝑦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𝑖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±1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</a:t>
                </a:r>
              </a:p>
              <a:p>
                <a:pPr marL="0" indent="0" eaLnBrk="1" hangingPunct="1"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Need to Find: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rgbClr val="FF00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Normal Vector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of Separating Plane 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𝒘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Location (determines intercept)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𝑏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</a:p>
              <a:p>
                <a:pPr marL="0" indent="0" eaLnBrk="1" hangingPunct="1"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Useful Input:</a:t>
                </a:r>
              </a:p>
              <a:p>
                <a:pPr marL="609600" indent="-609600" eaLnBrk="1" hangingPunct="1"/>
                <a:r>
                  <a:rPr lang="en-US" sz="3200" dirty="0">
                    <a:solidFill>
                      <a:srgbClr val="FF00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Residuals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(right side)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𝑟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𝑖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𝑦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𝑖</m:t>
                                </m:r>
                              </m:sub>
                            </m:sSub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𝑡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𝒘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𝑏</m:t>
                        </m:r>
                      </m:e>
                    </m:d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410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066800"/>
                <a:ext cx="8458200" cy="5486400"/>
              </a:xfrm>
              <a:blipFill>
                <a:blip r:embed="rId3"/>
                <a:stretch>
                  <a:fillRect l="-180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8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09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0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1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6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7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8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9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0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1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2" name="Rectangle 20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3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4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5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6" name="Rectangle 28"/>
          <p:cNvSpPr>
            <a:spLocks noChangeArrowheads="1"/>
          </p:cNvSpPr>
          <p:nvPr/>
        </p:nvSpPr>
        <p:spPr bwMode="auto">
          <a:xfrm>
            <a:off x="0" y="3208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27" name="Rectangle 30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4BEC29-AE8E-4B14-FF60-6882DB2F7AAB}"/>
              </a:ext>
            </a:extLst>
          </p:cNvPr>
          <p:cNvGrpSpPr/>
          <p:nvPr/>
        </p:nvGrpSpPr>
        <p:grpSpPr>
          <a:xfrm>
            <a:off x="3352800" y="5638800"/>
            <a:ext cx="3780587" cy="902732"/>
            <a:chOff x="3352800" y="5638800"/>
            <a:chExt cx="3780587" cy="9027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7DD70328-43AC-B5BE-7A7D-27FB5396E3D0}"/>
                    </a:ext>
                  </a:extLst>
                </p:cNvPr>
                <p:cNvSpPr txBox="1"/>
                <p:nvPr/>
              </p:nvSpPr>
              <p:spPr>
                <a:xfrm>
                  <a:off x="3352800" y="6172200"/>
                  <a:ext cx="37805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±1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 Notation Very Useful Here</a:t>
                  </a: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7DD70328-43AC-B5BE-7A7D-27FB5396E3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800" y="6172200"/>
                  <a:ext cx="3780587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10000" r="-161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9822467-A44E-F97E-1729-2276DCB92F52}"/>
                </a:ext>
              </a:extLst>
            </p:cNvPr>
            <p:cNvCxnSpPr>
              <a:stCxn id="3" idx="0"/>
            </p:cNvCxnSpPr>
            <p:nvPr/>
          </p:nvCxnSpPr>
          <p:spPr>
            <a:xfrm flipV="1">
              <a:off x="5243094" y="5638800"/>
              <a:ext cx="700506" cy="5334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689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Case:    </a:t>
            </a:r>
            <a:r>
              <a:rPr lang="en-US" sz="3200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Separable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Classes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EC2E88C-036A-EF50-0F3F-5AEB2054D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115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26C93F6-BDA0-E905-0A14-5419E5008A0F}"/>
              </a:ext>
            </a:extLst>
          </p:cNvPr>
          <p:cNvGrpSpPr/>
          <p:nvPr/>
        </p:nvGrpSpPr>
        <p:grpSpPr>
          <a:xfrm>
            <a:off x="2667000" y="1828800"/>
            <a:ext cx="5104689" cy="4876800"/>
            <a:chOff x="2667000" y="1828800"/>
            <a:chExt cx="5104689" cy="487680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2BA63C5-049C-36D8-56EF-BE0A44366DD3}"/>
                </a:ext>
              </a:extLst>
            </p:cNvPr>
            <p:cNvSpPr txBox="1"/>
            <p:nvPr/>
          </p:nvSpPr>
          <p:spPr>
            <a:xfrm>
              <a:off x="6471332" y="3429000"/>
              <a:ext cx="13003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There Is A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Separating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Plane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DF5D909-EB00-E535-FAAD-84766353CC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7000" y="1828800"/>
              <a:ext cx="3352800" cy="4876800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54BD324-22C6-3694-4750-E8793CB8476E}"/>
              </a:ext>
            </a:extLst>
          </p:cNvPr>
          <p:cNvSpPr txBox="1"/>
          <p:nvPr/>
        </p:nvSpPr>
        <p:spPr>
          <a:xfrm>
            <a:off x="5665619" y="5602069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Want “Best”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Separating Plane</a:t>
            </a:r>
          </a:p>
        </p:txBody>
      </p:sp>
    </p:spTree>
    <p:extLst>
      <p:ext uri="{BB962C8B-B14F-4D97-AF65-F5344CB8AC3E}">
        <p14:creationId xmlns:p14="http://schemas.microsoft.com/office/powerpoint/2010/main" val="393306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603555-C3CA-46D7-B675-0B5D4395D112}"/>
              </a:ext>
            </a:extLst>
          </p:cNvPr>
          <p:cNvSpPr/>
          <p:nvPr/>
        </p:nvSpPr>
        <p:spPr>
          <a:xfrm>
            <a:off x="3124200" y="2057400"/>
            <a:ext cx="3276600" cy="3124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Given a Separating Direction 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𝒘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Choose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𝑏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To Give The “</a:t>
                </a:r>
                <a:r>
                  <a:rPr lang="en-US" sz="3200" dirty="0">
                    <a:solidFill>
                      <a:srgbClr val="FF000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Middle Plane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”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Between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Support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Vectors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Define the </a:t>
                </a:r>
                <a:r>
                  <a:rPr lang="en-US" sz="3200" dirty="0">
                    <a:solidFill>
                      <a:schemeClr val="accent1">
                        <a:lumMod val="75000"/>
                      </a:schemeClr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Margin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Using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(length)</a:t>
                </a:r>
              </a:p>
            </p:txBody>
          </p:sp>
        </mc:Choice>
        <mc:Fallback xmlns="">
          <p:sp>
            <p:nvSpPr>
              <p:cNvPr id="51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694D4127-489F-4D02-80EF-C485C0CDE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133600"/>
            <a:ext cx="3050224" cy="2963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BB92C0-BCDE-44E1-AC93-1F4E298C907D}"/>
              </a:ext>
            </a:extLst>
          </p:cNvPr>
          <p:cNvSpPr txBox="1"/>
          <p:nvPr/>
        </p:nvSpPr>
        <p:spPr>
          <a:xfrm>
            <a:off x="1487499" y="4491335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(Thanks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Wikipedia)`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EBEB4B-9C95-BD10-6CE0-166CB269A691}"/>
              </a:ext>
            </a:extLst>
          </p:cNvPr>
          <p:cNvCxnSpPr>
            <a:cxnSpLocks/>
          </p:cNvCxnSpPr>
          <p:nvPr/>
        </p:nvCxnSpPr>
        <p:spPr>
          <a:xfrm flipH="1">
            <a:off x="5795962" y="2000250"/>
            <a:ext cx="300038" cy="628649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62C7DA8-9587-DDDF-1340-021F9F00D738}"/>
                  </a:ext>
                </a:extLst>
              </p:cNvPr>
              <p:cNvSpPr txBox="1"/>
              <p:nvPr/>
            </p:nvSpPr>
            <p:spPr>
              <a:xfrm>
                <a:off x="6838446" y="3124200"/>
                <a:ext cx="2153154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Note:  </a:t>
                </a: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𝒘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 is no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longer just a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direction, but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also captures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gap between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classes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62C7DA8-9587-DDDF-1340-021F9F00D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8446" y="3124200"/>
                <a:ext cx="2153154" cy="2308324"/>
              </a:xfrm>
              <a:prstGeom prst="rect">
                <a:avLst/>
              </a:prstGeom>
              <a:blipFill>
                <a:blip r:embed="rId5"/>
                <a:stretch>
                  <a:fillRect l="-4249" t="-1852" r="-3683" b="-5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822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603555-C3CA-46D7-B675-0B5D4395D112}"/>
              </a:ext>
            </a:extLst>
          </p:cNvPr>
          <p:cNvSpPr/>
          <p:nvPr/>
        </p:nvSpPr>
        <p:spPr>
          <a:xfrm>
            <a:off x="3124200" y="2057400"/>
            <a:ext cx="3276600" cy="3124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Choose 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to Put </a:t>
                </a: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Support Vectors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on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“Margin Lines”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SVM Goal:  Maximize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1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dPr>
                          <m:e>
                            <m:r>
                              <a:rPr lang="en-US" sz="32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𝒘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i.e. Minimize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𝒘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51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444" b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694D4127-489F-4D02-80EF-C485C0CDE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133600"/>
            <a:ext cx="3050224" cy="296380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58AA1E4-6CCC-DA74-CB4B-AEA2F4255D75}"/>
              </a:ext>
            </a:extLst>
          </p:cNvPr>
          <p:cNvCxnSpPr>
            <a:cxnSpLocks/>
          </p:cNvCxnSpPr>
          <p:nvPr/>
        </p:nvCxnSpPr>
        <p:spPr>
          <a:xfrm>
            <a:off x="2971800" y="1981200"/>
            <a:ext cx="1600200" cy="1322388"/>
          </a:xfrm>
          <a:prstGeom prst="straightConnector1">
            <a:avLst/>
          </a:prstGeom>
          <a:ln w="12700">
            <a:solidFill>
              <a:schemeClr val="bg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EBEB4B-9C95-BD10-6CE0-166CB269A691}"/>
              </a:ext>
            </a:extLst>
          </p:cNvPr>
          <p:cNvCxnSpPr>
            <a:cxnSpLocks/>
          </p:cNvCxnSpPr>
          <p:nvPr/>
        </p:nvCxnSpPr>
        <p:spPr>
          <a:xfrm>
            <a:off x="2971800" y="1981200"/>
            <a:ext cx="1219200" cy="2743200"/>
          </a:xfrm>
          <a:prstGeom prst="straightConnector1">
            <a:avLst/>
          </a:prstGeom>
          <a:ln w="12700">
            <a:solidFill>
              <a:schemeClr val="bg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1DFFB4-68A5-FA04-8364-7F88CA46C731}"/>
                  </a:ext>
                </a:extLst>
              </p:cNvPr>
              <p:cNvSpPr txBox="1"/>
              <p:nvPr/>
            </p:nvSpPr>
            <p:spPr>
              <a:xfrm>
                <a:off x="349144" y="4002227"/>
                <a:ext cx="2449645" cy="950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Blue Equation Is: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𝒘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𝒘</m:t>
                              </m:r>
                            </m:e>
                          </m:d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∗</m:t>
                      </m:r>
                      <m:r>
                        <a:rPr kumimoji="0" lang="en-US" sz="1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𝒙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𝒘</m:t>
                              </m:r>
                            </m:e>
                          </m:d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𝒘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1DFFB4-68A5-FA04-8364-7F88CA46C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44" y="4002227"/>
                <a:ext cx="2449645" cy="950773"/>
              </a:xfrm>
              <a:prstGeom prst="rect">
                <a:avLst/>
              </a:prstGeom>
              <a:blipFill>
                <a:blip r:embed="rId5"/>
                <a:stretch>
                  <a:fillRect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86CCBDA7-7FF5-D297-EBC1-40892EE80ADA}"/>
              </a:ext>
            </a:extLst>
          </p:cNvPr>
          <p:cNvGrpSpPr/>
          <p:nvPr/>
        </p:nvGrpSpPr>
        <p:grpSpPr>
          <a:xfrm>
            <a:off x="6250624" y="2057400"/>
            <a:ext cx="2359976" cy="814134"/>
            <a:chOff x="6250624" y="2057400"/>
            <a:chExt cx="2359976" cy="8141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C283C9E-A578-E48B-3162-3F86B8CC00C4}"/>
                    </a:ext>
                  </a:extLst>
                </p:cNvPr>
                <p:cNvSpPr txBox="1"/>
                <p:nvPr/>
              </p:nvSpPr>
              <p:spPr>
                <a:xfrm>
                  <a:off x="7374364" y="2057400"/>
                  <a:ext cx="1236236" cy="8141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So Margin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Is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𝒘</m:t>
                              </m:r>
                            </m:e>
                          </m:d>
                        </m:den>
                      </m:f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C283C9E-A578-E48B-3162-3F86B8CC00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4364" y="2057400"/>
                  <a:ext cx="1236236" cy="814134"/>
                </a:xfrm>
                <a:prstGeom prst="rect">
                  <a:avLst/>
                </a:prstGeom>
                <a:blipFill>
                  <a:blip r:embed="rId6"/>
                  <a:stretch>
                    <a:fillRect l="-4433" t="-4511" r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1A1A22A-8649-BA1F-A2E4-2B3C60D154B0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 flipV="1">
              <a:off x="6250624" y="2455106"/>
              <a:ext cx="1123740" cy="9361"/>
            </a:xfrm>
            <a:prstGeom prst="straightConnector1">
              <a:avLst/>
            </a:prstGeom>
            <a:ln w="12700">
              <a:solidFill>
                <a:schemeClr val="bg2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673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1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906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(Separable) Formal Optimization Problem: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Minimize Over 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𝒘</m:t>
                    </m:r>
                    <m:r>
                      <a:rPr lang="en-US" sz="32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∈</m:t>
                    </m:r>
                    <m:sSup>
                      <m:sSupPr>
                        <m:ctrlP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and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𝑏</m:t>
                    </m:r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ℝ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609600" indent="-609600" algn="ctr" eaLnBrk="1" hangingPunct="1">
                  <a:lnSpc>
                    <a:spcPct val="15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32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dPr>
                            <m:e>
                              <m:r>
                                <a:rPr lang="en-US" sz="32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𝒘</m:t>
                              </m:r>
                            </m:e>
                          </m:d>
                        </m:e>
                        <m:sup>
                          <m:r>
                            <a:rPr lang="en-US" sz="32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Subject To:</a:t>
                </a:r>
              </a:p>
              <a:p>
                <a:pPr marL="609600" indent="-609600" algn="ctr" eaLnBrk="1" hangingPunct="1">
                  <a:lnSpc>
                    <a:spcPct val="150000"/>
                  </a:lnSpc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𝑦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32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𝒘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𝑡</m:t>
                            </m:r>
                          </m:sup>
                        </m:sSup>
                        <m:sSub>
                          <m:sSub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𝑏</m:t>
                        </m:r>
                      </m:e>
                    </m:d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for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𝑖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=1,⋯,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𝑛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51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90600"/>
                <a:ext cx="8458200" cy="5486400"/>
              </a:xfrm>
              <a:blipFill>
                <a:blip r:embed="rId3"/>
                <a:stretch>
                  <a:fillRect l="-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40AE03-5AB1-4899-ACC7-343A542810BB}"/>
              </a:ext>
            </a:extLst>
          </p:cNvPr>
          <p:cNvGrpSpPr/>
          <p:nvPr/>
        </p:nvGrpSpPr>
        <p:grpSpPr>
          <a:xfrm>
            <a:off x="3810000" y="4114800"/>
            <a:ext cx="4070345" cy="1143000"/>
            <a:chOff x="3810000" y="4114800"/>
            <a:chExt cx="4070345" cy="11430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F055E86-8DAA-DF33-97C4-4F9843D65F46}"/>
                </a:ext>
              </a:extLst>
            </p:cNvPr>
            <p:cNvSpPr txBox="1"/>
            <p:nvPr/>
          </p:nvSpPr>
          <p:spPr>
            <a:xfrm>
              <a:off x="3810000" y="4114800"/>
              <a:ext cx="40703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Constrains Data to Be Outside Margin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6D819E5-E974-40B4-34A0-E4D12D971FC3}"/>
                </a:ext>
              </a:extLst>
            </p:cNvPr>
            <p:cNvCxnSpPr>
              <a:stCxn id="2" idx="2"/>
            </p:cNvCxnSpPr>
            <p:nvPr/>
          </p:nvCxnSpPr>
          <p:spPr>
            <a:xfrm flipH="1">
              <a:off x="4572000" y="4484132"/>
              <a:ext cx="1273173" cy="773668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6B08CBF-1B22-FB44-7FC6-2D512E4FAD39}"/>
              </a:ext>
            </a:extLst>
          </p:cNvPr>
          <p:cNvGrpSpPr/>
          <p:nvPr/>
        </p:nvGrpSpPr>
        <p:grpSpPr>
          <a:xfrm>
            <a:off x="381000" y="5715000"/>
            <a:ext cx="3985835" cy="826532"/>
            <a:chOff x="3352800" y="5715000"/>
            <a:chExt cx="3985835" cy="8265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8AA771A-2F2A-3DD1-0080-B05DD2E3840A}"/>
                    </a:ext>
                  </a:extLst>
                </p:cNvPr>
                <p:cNvSpPr txBox="1"/>
                <p:nvPr/>
              </p:nvSpPr>
              <p:spPr>
                <a:xfrm>
                  <a:off x="3352800" y="6172200"/>
                  <a:ext cx="39858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±1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 Notation Again Very Useful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8AA771A-2F2A-3DD1-0080-B05DD2E384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2800" y="6172200"/>
                  <a:ext cx="3985835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10000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B7B24E8-1517-9400-B06D-0603B84CE58A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H="1" flipV="1">
              <a:off x="5029200" y="5715000"/>
              <a:ext cx="316518" cy="4572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345D6E5-8F80-3CB5-6BBF-3134C56E0FB7}"/>
              </a:ext>
            </a:extLst>
          </p:cNvPr>
          <p:cNvSpPr txBox="1"/>
          <p:nvPr/>
        </p:nvSpPr>
        <p:spPr>
          <a:xfrm>
            <a:off x="7326388" y="2316540"/>
            <a:ext cx="14366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Hard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Margin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SVM</a:t>
            </a:r>
          </a:p>
        </p:txBody>
      </p:sp>
    </p:spTree>
    <p:extLst>
      <p:ext uri="{BB962C8B-B14F-4D97-AF65-F5344CB8AC3E}">
        <p14:creationId xmlns:p14="http://schemas.microsoft.com/office/powerpoint/2010/main" val="245766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1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906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20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Not Necessarily Separable Data, Add:</a:t>
                </a:r>
              </a:p>
              <a:p>
                <a:pPr eaLnBrk="1" hangingPunct="1">
                  <a:lnSpc>
                    <a:spcPct val="200000"/>
                  </a:lnSpc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A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Tuning Parameter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𝐶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≥0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eaLnBrk="1" hangingPunct="1">
                  <a:lnSpc>
                    <a:spcPct val="200000"/>
                  </a:lnSpc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Slack Variables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𝜉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32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for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𝑖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=1,⋯,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𝑛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0" indent="0" algn="ctr" eaLnBrk="1" hangingPunct="1">
                  <a:lnSpc>
                    <a:spcPct val="20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(Allowing Points on Wrong Side)</a:t>
                </a:r>
              </a:p>
            </p:txBody>
          </p:sp>
        </mc:Choice>
        <mc:Fallback xmlns="">
          <p:sp>
            <p:nvSpPr>
              <p:cNvPr id="51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90600"/>
                <a:ext cx="8458200" cy="5486400"/>
              </a:xfrm>
              <a:blipFill>
                <a:blip r:embed="rId3"/>
                <a:stretch>
                  <a:fillRect l="-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48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1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906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Overall Formal Optimization Problem: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Minimize Over 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𝒘</m:t>
                    </m:r>
                    <m:r>
                      <a:rPr lang="en-US" sz="32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∈</m:t>
                    </m:r>
                    <m:sSup>
                      <m:sSupPr>
                        <m:ctrlP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and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𝑏</m:t>
                    </m:r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ℝ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609600" indent="-609600" algn="ctr" eaLnBrk="1" hangingPunct="1">
                  <a:lnSpc>
                    <a:spcPct val="15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32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dPr>
                            <m:e>
                              <m:r>
                                <a:rPr lang="en-US" sz="32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𝒘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</a:rPr>
                        <m:t>𝐶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Subject To:</a:t>
                </a:r>
              </a:p>
              <a:p>
                <a:pPr marL="609600" indent="-609600" algn="ctr" eaLnBrk="1" hangingPunct="1">
                  <a:lnSpc>
                    <a:spcPct val="150000"/>
                  </a:lnSpc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𝑦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32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𝒘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𝑡</m:t>
                            </m:r>
                          </m:sup>
                        </m:sSup>
                        <m:sSub>
                          <m:sSub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𝑏</m:t>
                        </m:r>
                      </m:e>
                    </m:d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𝜉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for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𝑖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=1,⋯,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𝑛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50000"/>
                  </a:lnSpc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𝜉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  <m:r>
                      <a:rPr lang="en-US" sz="320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for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𝑖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=1,⋯,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𝑛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51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90600"/>
                <a:ext cx="8458200" cy="5486400"/>
              </a:xfrm>
              <a:blipFill>
                <a:blip r:embed="rId3"/>
                <a:stretch>
                  <a:fillRect l="-180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31545D-D356-B44F-F84F-1F50D81C930D}"/>
              </a:ext>
            </a:extLst>
          </p:cNvPr>
          <p:cNvGrpSpPr/>
          <p:nvPr/>
        </p:nvGrpSpPr>
        <p:grpSpPr>
          <a:xfrm>
            <a:off x="4231142" y="4114800"/>
            <a:ext cx="2093458" cy="1143000"/>
            <a:chOff x="3810000" y="4114800"/>
            <a:chExt cx="2093458" cy="1143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6F3734-AF23-90BC-D7E9-31751CBC9D9F}"/>
                    </a:ext>
                  </a:extLst>
                </p:cNvPr>
                <p:cNvSpPr txBox="1"/>
                <p:nvPr/>
              </p:nvSpPr>
              <p:spPr>
                <a:xfrm>
                  <a:off x="3810000" y="4114800"/>
                  <a:ext cx="20934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Relax Margin by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𝜉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</m:sub>
                      </m:sSub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6F3734-AF23-90BC-D7E9-31751CBC9D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0" y="4114800"/>
                  <a:ext cx="2093458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326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3A853F6-988B-3A36-D0D1-91224A26F4E6}"/>
                </a:ext>
              </a:extLst>
            </p:cNvPr>
            <p:cNvCxnSpPr>
              <a:stCxn id="9" idx="2"/>
            </p:cNvCxnSpPr>
            <p:nvPr/>
          </p:nvCxnSpPr>
          <p:spPr>
            <a:xfrm flipH="1">
              <a:off x="4572000" y="4484132"/>
              <a:ext cx="284729" cy="773668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22F821-CD8B-6E10-06E1-5271850E5D21}"/>
              </a:ext>
            </a:extLst>
          </p:cNvPr>
          <p:cNvGrpSpPr/>
          <p:nvPr/>
        </p:nvGrpSpPr>
        <p:grpSpPr>
          <a:xfrm>
            <a:off x="5875442" y="3733800"/>
            <a:ext cx="2582758" cy="1283732"/>
            <a:chOff x="4222477" y="5257800"/>
            <a:chExt cx="2582758" cy="128373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8008C7-8043-1130-0D11-4C314B608422}"/>
                </a:ext>
              </a:extLst>
            </p:cNvPr>
            <p:cNvSpPr txBox="1"/>
            <p:nvPr/>
          </p:nvSpPr>
          <p:spPr>
            <a:xfrm>
              <a:off x="4222477" y="6172200"/>
              <a:ext cx="2582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At  Corresponding Cost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077DD9B-2BC2-00BA-3368-20239BD9CC70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4443035" y="5257800"/>
              <a:ext cx="1070821" cy="9144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7E201AA-CEBF-EF32-D6B6-A6E9C5BD3151}"/>
              </a:ext>
            </a:extLst>
          </p:cNvPr>
          <p:cNvSpPr txBox="1"/>
          <p:nvPr/>
        </p:nvSpPr>
        <p:spPr>
          <a:xfrm>
            <a:off x="7326388" y="2316540"/>
            <a:ext cx="14366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Soft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Margin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SVM</a:t>
            </a:r>
          </a:p>
        </p:txBody>
      </p:sp>
    </p:spTree>
    <p:extLst>
      <p:ext uri="{BB962C8B-B14F-4D97-AF65-F5344CB8AC3E}">
        <p14:creationId xmlns:p14="http://schemas.microsoft.com/office/powerpoint/2010/main" val="389112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1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Impact of Tuning Parameter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𝐶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None/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𝐶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Large  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anose="05000000000000000000" pitchFamily="2" charset="2"/>
                  </a:rPr>
                  <a:t>  Minimize Violations of Margin</a:t>
                </a:r>
              </a:p>
              <a:p>
                <a:pPr marL="609600" indent="-609600" eaLnBrk="1" hangingPunct="1"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  <a:sym typeface="Wingdings" panose="05000000000000000000" pitchFamily="2" charset="2"/>
                </a:endParaRPr>
              </a:p>
              <a:p>
                <a:pPr marL="609600" indent="-609600" eaLnBrk="1" hangingPunct="1">
                  <a:buNone/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𝐶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  <a:sym typeface="Wingdings" panose="05000000000000000000" pitchFamily="2" charset="2"/>
                  </a:rPr>
                  <a:t> Small    Weak Enforcement of Violations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51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Optimization Viewpoint</a:t>
            </a:r>
          </a:p>
        </p:txBody>
      </p:sp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2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3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5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6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7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8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9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0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1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2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3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4" name="Rectangle 20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5" name="Rectangle 22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6" name="Rectangle 24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47" name="Rectangle 26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69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for Tilted Point Clouds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Works well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325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6316" r="16058" b="11368"/>
          <a:stretch>
            <a:fillRect/>
          </a:stretch>
        </p:blipFill>
        <p:spPr>
          <a:xfrm>
            <a:off x="2208213" y="1612900"/>
            <a:ext cx="5211762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217801066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Tuning Parameter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03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Study Regularization Parameter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𝐶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Controls penalty for violation</a:t>
                </a: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lying on wrong side of plane</a:t>
                </a: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Appears in slack variables</a:t>
                </a: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Affects performance of SVM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Study Toy Example:   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=50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Spherical Gaussian data</a:t>
                </a:r>
              </a:p>
            </p:txBody>
          </p:sp>
        </mc:Choice>
        <mc:Fallback xmlns="">
          <p:sp>
            <p:nvSpPr>
              <p:cNvPr id="440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1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2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054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35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Tuning Parameter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5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Toy Example: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=50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Sph’l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Gaussian data</a:t>
                </a:r>
              </a:p>
            </p:txBody>
          </p:sp>
        </mc:Choice>
        <mc:Fallback xmlns="">
          <p:sp>
            <p:nvSpPr>
              <p:cNvPr id="450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5"/>
                <a:stretch>
                  <a:fillRect l="-1801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TwoDprojSVMBaye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400" y="1447800"/>
            <a:ext cx="6553200" cy="4914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180335-364C-2A6C-31BF-06C345A6BE01}"/>
              </a:ext>
            </a:extLst>
          </p:cNvPr>
          <p:cNvSpPr txBox="1"/>
          <p:nvPr/>
        </p:nvSpPr>
        <p:spPr>
          <a:xfrm>
            <a:off x="76200" y="1981200"/>
            <a:ext cx="1236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Nicely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Separable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Example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78463-ABE7-03EE-0224-471282AF9D92}"/>
              </a:ext>
            </a:extLst>
          </p:cNvPr>
          <p:cNvSpPr txBox="1"/>
          <p:nvPr/>
        </p:nvSpPr>
        <p:spPr>
          <a:xfrm>
            <a:off x="7870780" y="1524000"/>
            <a:ext cx="11208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Often No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Change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Followed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By Rapid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2971F5-8DF6-9F39-2763-308B7049D399}"/>
              </a:ext>
            </a:extLst>
          </p:cNvPr>
          <p:cNvSpPr txBox="1"/>
          <p:nvPr/>
        </p:nvSpPr>
        <p:spPr>
          <a:xfrm>
            <a:off x="0" y="5276671"/>
            <a:ext cx="16081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2-d Subspace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Generated by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Bayes Rule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SVM</a:t>
            </a:r>
          </a:p>
        </p:txBody>
      </p:sp>
    </p:spTree>
    <p:extLst>
      <p:ext uri="{BB962C8B-B14F-4D97-AF65-F5344CB8AC3E}">
        <p14:creationId xmlns:p14="http://schemas.microsoft.com/office/powerpoint/2010/main" val="109433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Tuning Parameter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5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Toy Example: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=50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Sph’l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Gaussian data</a:t>
                </a:r>
              </a:p>
            </p:txBody>
          </p:sp>
        </mc:Choice>
        <mc:Fallback xmlns="">
          <p:sp>
            <p:nvSpPr>
              <p:cNvPr id="450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5207" t="36598" r="39792" b="20867"/>
          <a:stretch/>
        </p:blipFill>
        <p:spPr>
          <a:xfrm>
            <a:off x="3657600" y="1851612"/>
            <a:ext cx="5486400" cy="500638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8600" y="6096000"/>
            <a:ext cx="3592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Called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Hard Margin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SVM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8600" y="4491335"/>
            <a:ext cx="3677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Thus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Less Generalizable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8600" y="4948535"/>
            <a:ext cx="2795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(For This Data Set)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28600" y="1676400"/>
            <a:ext cx="5638800" cy="1295400"/>
            <a:chOff x="228600" y="1676400"/>
            <a:chExt cx="5638800" cy="1295400"/>
          </a:xfrm>
        </p:grpSpPr>
        <p:sp>
          <p:nvSpPr>
            <p:cNvPr id="4" name="TextBox 3"/>
            <p:cNvSpPr txBox="1"/>
            <p:nvPr/>
          </p:nvSpPr>
          <p:spPr>
            <a:xfrm>
              <a:off x="228600" y="1676400"/>
              <a:ext cx="31738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For Large Values of C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419600" y="2438400"/>
              <a:ext cx="1447800" cy="533400"/>
            </a:xfrm>
            <a:prstGeom prst="roundRect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7" name="Straight Connector 6"/>
            <p:cNvCxnSpPr>
              <a:stCxn id="4" idx="3"/>
              <a:endCxn id="5" idx="1"/>
            </p:cNvCxnSpPr>
            <p:nvPr/>
          </p:nvCxnSpPr>
          <p:spPr>
            <a:xfrm>
              <a:off x="3402482" y="1907233"/>
              <a:ext cx="1017118" cy="797867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04800" y="2667000"/>
            <a:ext cx="7010400" cy="1833265"/>
            <a:chOff x="228600" y="2586335"/>
            <a:chExt cx="7010400" cy="1833265"/>
          </a:xfrm>
        </p:grpSpPr>
        <p:sp>
          <p:nvSpPr>
            <p:cNvPr id="27" name="TextBox 26"/>
            <p:cNvSpPr txBox="1"/>
            <p:nvPr/>
          </p:nvSpPr>
          <p:spPr>
            <a:xfrm>
              <a:off x="228600" y="2586335"/>
              <a:ext cx="26837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Lots of Data Piling</a:t>
              </a:r>
            </a:p>
          </p:txBody>
        </p:sp>
        <p:cxnSp>
          <p:nvCxnSpPr>
            <p:cNvPr id="10" name="Straight Arrow Connector 9"/>
            <p:cNvCxnSpPr>
              <a:stCxn id="27" idx="3"/>
            </p:cNvCxnSpPr>
            <p:nvPr/>
          </p:nvCxnSpPr>
          <p:spPr>
            <a:xfrm>
              <a:off x="2912348" y="2817168"/>
              <a:ext cx="4326652" cy="840432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7" idx="3"/>
            </p:cNvCxnSpPr>
            <p:nvPr/>
          </p:nvCxnSpPr>
          <p:spPr>
            <a:xfrm>
              <a:off x="2912348" y="2817168"/>
              <a:ext cx="2650252" cy="1602432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228600" y="3576935"/>
            <a:ext cx="6629400" cy="1147465"/>
            <a:chOff x="228600" y="3576935"/>
            <a:chExt cx="6629400" cy="1147465"/>
          </a:xfrm>
        </p:grpSpPr>
        <p:sp>
          <p:nvSpPr>
            <p:cNvPr id="29" name="TextBox 28"/>
            <p:cNvSpPr txBox="1"/>
            <p:nvPr/>
          </p:nvSpPr>
          <p:spPr>
            <a:xfrm>
              <a:off x="228600" y="3576935"/>
              <a:ext cx="3317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Large Angle to Optimal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6248400" y="4114800"/>
              <a:ext cx="609600" cy="609600"/>
            </a:xfrm>
            <a:prstGeom prst="ellipse">
              <a:avLst/>
            </a:prstGeom>
            <a:noFill/>
            <a:ln w="38100">
              <a:solidFill>
                <a:schemeClr val="bg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18" name="Straight Connector 17"/>
            <p:cNvCxnSpPr>
              <a:stCxn id="29" idx="3"/>
            </p:cNvCxnSpPr>
            <p:nvPr/>
          </p:nvCxnSpPr>
          <p:spPr>
            <a:xfrm>
              <a:off x="3546175" y="3807768"/>
              <a:ext cx="2702225" cy="459432"/>
            </a:xfrm>
            <a:prstGeom prst="line">
              <a:avLst/>
            </a:prstGeom>
            <a:ln w="381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703AE13-DA5F-4865-B8F6-37EA5D964CB9}"/>
              </a:ext>
            </a:extLst>
          </p:cNvPr>
          <p:cNvGrpSpPr/>
          <p:nvPr/>
        </p:nvGrpSpPr>
        <p:grpSpPr>
          <a:xfrm>
            <a:off x="6170435" y="4266357"/>
            <a:ext cx="2135365" cy="1713974"/>
            <a:chOff x="6170435" y="4266357"/>
            <a:chExt cx="2135365" cy="171397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D35D36C-6D13-45B0-A14B-2A2A8347B6CC}"/>
                </a:ext>
              </a:extLst>
            </p:cNvPr>
            <p:cNvSpPr txBox="1"/>
            <p:nvPr/>
          </p:nvSpPr>
          <p:spPr>
            <a:xfrm>
              <a:off x="7377341" y="5334000"/>
              <a:ext cx="9284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But Big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Margin</a:t>
              </a:r>
            </a:p>
          </p:txBody>
        </p:sp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821C4D72-80D2-460B-B59B-0F214ED5E64A}"/>
                </a:ext>
              </a:extLst>
            </p:cNvPr>
            <p:cNvSpPr/>
            <p:nvPr/>
          </p:nvSpPr>
          <p:spPr>
            <a:xfrm rot="3276417">
              <a:off x="6426081" y="4010711"/>
              <a:ext cx="1277305" cy="1788598"/>
            </a:xfrm>
            <a:prstGeom prst="rightBrace">
              <a:avLst>
                <a:gd name="adj1" fmla="val 8333"/>
                <a:gd name="adj2" fmla="val 47812"/>
              </a:avLst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795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Tuning Parameter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5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Toy Example: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=50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Sph’l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Gaussian data</a:t>
                </a:r>
              </a:p>
            </p:txBody>
          </p:sp>
        </mc:Choice>
        <mc:Fallback xmlns="">
          <p:sp>
            <p:nvSpPr>
              <p:cNvPr id="450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5314" t="36599" r="40311" b="17954"/>
          <a:stretch/>
        </p:blipFill>
        <p:spPr>
          <a:xfrm>
            <a:off x="3794760" y="1524000"/>
            <a:ext cx="5349240" cy="534913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28600" y="1676400"/>
            <a:ext cx="5867400" cy="914400"/>
            <a:chOff x="228600" y="1676400"/>
            <a:chExt cx="5867400" cy="914400"/>
          </a:xfrm>
        </p:grpSpPr>
        <p:sp>
          <p:nvSpPr>
            <p:cNvPr id="26" name="TextBox 25"/>
            <p:cNvSpPr txBox="1"/>
            <p:nvPr/>
          </p:nvSpPr>
          <p:spPr>
            <a:xfrm>
              <a:off x="228600" y="1676400"/>
              <a:ext cx="31562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For Small Values of C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4572000" y="2057400"/>
              <a:ext cx="1524000" cy="533400"/>
            </a:xfrm>
            <a:prstGeom prst="roundRect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28" name="Straight Connector 27"/>
            <p:cNvCxnSpPr>
              <a:stCxn id="26" idx="3"/>
              <a:endCxn id="27" idx="1"/>
            </p:cNvCxnSpPr>
            <p:nvPr/>
          </p:nvCxnSpPr>
          <p:spPr>
            <a:xfrm>
              <a:off x="3384849" y="1907233"/>
              <a:ext cx="1187151" cy="416867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228600" y="3272135"/>
            <a:ext cx="6705600" cy="1147465"/>
            <a:chOff x="152400" y="3576935"/>
            <a:chExt cx="6705600" cy="1147465"/>
          </a:xfrm>
        </p:grpSpPr>
        <p:sp>
          <p:nvSpPr>
            <p:cNvPr id="31" name="TextBox 30"/>
            <p:cNvSpPr txBox="1"/>
            <p:nvPr/>
          </p:nvSpPr>
          <p:spPr>
            <a:xfrm>
              <a:off x="152400" y="3576935"/>
              <a:ext cx="35740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Smaller Angle to Optimal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6248400" y="4114800"/>
              <a:ext cx="609600" cy="609600"/>
            </a:xfrm>
            <a:prstGeom prst="ellipse">
              <a:avLst/>
            </a:prstGeom>
            <a:noFill/>
            <a:ln w="38100">
              <a:solidFill>
                <a:schemeClr val="bg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33" name="Straight Connector 32"/>
            <p:cNvCxnSpPr>
              <a:stCxn id="31" idx="3"/>
            </p:cNvCxnSpPr>
            <p:nvPr/>
          </p:nvCxnSpPr>
          <p:spPr>
            <a:xfrm>
              <a:off x="3726455" y="3807768"/>
              <a:ext cx="2598145" cy="459432"/>
            </a:xfrm>
            <a:prstGeom prst="line">
              <a:avLst/>
            </a:prstGeom>
            <a:ln w="38100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228600" y="2438400"/>
            <a:ext cx="3473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 Apparent Data Piling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8600" y="4491335"/>
            <a:ext cx="3336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More Generalizable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8600" y="5786735"/>
            <a:ext cx="282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Connection to MD?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8600" y="6167735"/>
            <a:ext cx="2904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Add MD Axis to Plot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2B4389-E214-4C57-9FF5-AABFC2808186}"/>
                  </a:ext>
                </a:extLst>
              </p:cNvPr>
              <p:cNvSpPr txBox="1"/>
              <p:nvPr/>
            </p:nvSpPr>
            <p:spPr>
              <a:xfrm>
                <a:off x="7330660" y="5223941"/>
                <a:ext cx="1356140" cy="795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Yet Smaller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Margin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𝒘</m:t>
                            </m:r>
                          </m:e>
                        </m:d>
                      </m:den>
                    </m:f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2B4389-E214-4C57-9FF5-AABFC2808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0660" y="5223941"/>
                <a:ext cx="1356140" cy="795859"/>
              </a:xfrm>
              <a:prstGeom prst="rect">
                <a:avLst/>
              </a:prstGeom>
              <a:blipFill>
                <a:blip r:embed="rId5"/>
                <a:stretch>
                  <a:fillRect l="-4054" t="-4580" r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419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8" grpId="0"/>
      <p:bldP spid="2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Tuning Parameter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10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Toy Example: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=50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Sph’l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Gaussian data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Put MD on horizontal axis</a:t>
                </a:r>
              </a:p>
            </p:txBody>
          </p:sp>
        </mc:Choice>
        <mc:Fallback xmlns="">
          <p:sp>
            <p:nvSpPr>
              <p:cNvPr id="4710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5"/>
                <a:stretch>
                  <a:fillRect l="-1801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3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6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TwoDprojSV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" y="2095500"/>
            <a:ext cx="5638800" cy="4229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3733800"/>
            <a:ext cx="14307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 C Small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SVM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Dir’n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MD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Dir’n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7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Tuning Parameter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10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Toy Example: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=50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Sph’l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Gaussian data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Put MD on horizontal axis</a:t>
                </a:r>
              </a:p>
            </p:txBody>
          </p:sp>
        </mc:Choice>
        <mc:Fallback xmlns="">
          <p:sp>
            <p:nvSpPr>
              <p:cNvPr id="4710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3" name="Rectangle 19"/>
          <p:cNvSpPr>
            <a:spLocks noChangeArrowheads="1"/>
          </p:cNvSpPr>
          <p:nvPr/>
        </p:nvSpPr>
        <p:spPr bwMode="auto">
          <a:xfrm>
            <a:off x="152400" y="3352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6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6563" t="42535" r="40937" b="17844"/>
          <a:stretch/>
        </p:blipFill>
        <p:spPr>
          <a:xfrm>
            <a:off x="4206240" y="2194591"/>
            <a:ext cx="4937760" cy="466340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28600" y="2362200"/>
            <a:ext cx="6096000" cy="832645"/>
            <a:chOff x="228600" y="1676400"/>
            <a:chExt cx="6096000" cy="832645"/>
          </a:xfrm>
        </p:grpSpPr>
        <p:sp>
          <p:nvSpPr>
            <p:cNvPr id="26" name="TextBox 25"/>
            <p:cNvSpPr txBox="1"/>
            <p:nvPr/>
          </p:nvSpPr>
          <p:spPr>
            <a:xfrm>
              <a:off x="228600" y="1676400"/>
              <a:ext cx="31738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For Large Values of C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4876800" y="1975645"/>
              <a:ext cx="1447800" cy="533400"/>
            </a:xfrm>
            <a:prstGeom prst="roundRect">
              <a:avLst/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28" name="Straight Connector 27"/>
            <p:cNvCxnSpPr>
              <a:stCxn id="26" idx="3"/>
              <a:endCxn id="27" idx="1"/>
            </p:cNvCxnSpPr>
            <p:nvPr/>
          </p:nvCxnSpPr>
          <p:spPr>
            <a:xfrm>
              <a:off x="3402482" y="1907233"/>
              <a:ext cx="1474318" cy="335112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228600" y="3424535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SVM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MD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8600" y="5253335"/>
            <a:ext cx="3200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Yet Same for Small C!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8600" y="5710535"/>
            <a:ext cx="2795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(For This Data Set)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8600" y="3881735"/>
            <a:ext cx="2632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Hard Margin SVM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Clearly Different</a:t>
            </a:r>
          </a:p>
        </p:txBody>
      </p:sp>
    </p:spTree>
    <p:extLst>
      <p:ext uri="{BB962C8B-B14F-4D97-AF65-F5344CB8AC3E}">
        <p14:creationId xmlns:p14="http://schemas.microsoft.com/office/powerpoint/2010/main" val="43770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SVMs, Tuning Parameter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05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Toy Example: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=50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Sph’l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Gaussian data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Mathematics Behind This: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Carmichael &amp; Marron (2021)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:endParaRPr lang="en-US" sz="1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eaLnBrk="1" hangingPunct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Small C in General:   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Trimmed Mean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eaLnBrk="1" hangingPunct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Small Range Between That &amp; Hard Margin</a:t>
                </a:r>
              </a:p>
              <a:p>
                <a:pPr eaLnBrk="1" hangingPunct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Established Useful Bounds on Ends</a:t>
                </a:r>
              </a:p>
              <a:p>
                <a:pPr eaLnBrk="1" hangingPunct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Very Useful for Coding Cross-Validation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4505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 r="-1297" b="-3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5" name="Rectangle 1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8" name="Rectangle 22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08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219200"/>
            <a:ext cx="8458200" cy="51816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Important Extension:</a:t>
            </a: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Multi-Class SVMs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Hsu &amp; Lin (2002)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Lee, Lin, &amp;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Wahba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(2002) 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Defined for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implicit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version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Direction Based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variation???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7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26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Support Vector Machines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219200"/>
            <a:ext cx="8458200" cy="51816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SVM Tuning Parameter Selection: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Joachims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(2000)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Wahba et al. (1999, 2003)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endParaRPr lang="en-US" sz="1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Basic Idea:     Cross-Validation</a:t>
            </a:r>
          </a:p>
          <a:p>
            <a:pPr marL="609600" indent="-609600" algn="ctr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Leave Some Out – Train – Assess</a:t>
            </a:r>
          </a:p>
          <a:p>
            <a:pPr marL="609600" indent="-609600" algn="ctr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Then Average Error Rates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6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6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6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6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69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9170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60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for Tilted Point Clouds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Works well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427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6316" r="16058" b="11368"/>
          <a:stretch>
            <a:fillRect/>
          </a:stretch>
        </p:blipFill>
        <p:spPr>
          <a:xfrm>
            <a:off x="2208213" y="1612900"/>
            <a:ext cx="5211762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3928361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700D5"/>
            </a:gs>
            <a:gs pos="50000">
              <a:schemeClr val="bg1"/>
            </a:gs>
            <a:gs pos="100000">
              <a:srgbClr val="A700D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Current Sections in Textbook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638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Today: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 16.2,  11.1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Next Class: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11.1, 11.2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40130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for Donut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Poor, no plane can work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530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6316" r="16058" b="11368"/>
          <a:stretch>
            <a:fillRect/>
          </a:stretch>
        </p:blipFill>
        <p:spPr>
          <a:xfrm>
            <a:off x="2208213" y="1612900"/>
            <a:ext cx="5211762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3174111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6316" r="16058" b="11368"/>
          <a:stretch>
            <a:fillRect/>
          </a:stretch>
        </p:blipFill>
        <p:spPr>
          <a:xfrm>
            <a:off x="2208213" y="1612900"/>
            <a:ext cx="5211762" cy="5140325"/>
          </a:xfrm>
          <a:noFill/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for Donut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Works well (good quadratic)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(Even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though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 not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Gaussian)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04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for X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Poor, no plane can work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734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6316" r="16058" b="11368"/>
          <a:stretch>
            <a:fillRect/>
          </a:stretch>
        </p:blipFill>
        <p:spPr>
          <a:xfrm>
            <a:off x="2208213" y="1612900"/>
            <a:ext cx="5211762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1212460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for X </a:t>
            </a:r>
            <a:r>
              <a:rPr lang="en-US" sz="320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Better, but not great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837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6316" r="16058" b="11368"/>
          <a:stretch>
            <a:fillRect/>
          </a:stretch>
        </p:blipFill>
        <p:spPr>
          <a:xfrm>
            <a:off x="2208213" y="1612900"/>
            <a:ext cx="5211762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1263011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Summary of LDA vs. GLR: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Tilted Point Clouds Data</a:t>
            </a:r>
          </a:p>
          <a:p>
            <a:pPr marL="1104900" lvl="1" indent="-5334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good</a:t>
            </a:r>
          </a:p>
          <a:p>
            <a:pPr marL="1104900" lvl="1" indent="-5334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good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 Data</a:t>
            </a:r>
          </a:p>
          <a:p>
            <a:pPr marL="1104900" lvl="1" indent="-5334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bad</a:t>
            </a:r>
          </a:p>
          <a:p>
            <a:pPr marL="1104900" lvl="1" indent="-5334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good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 Data</a:t>
            </a:r>
          </a:p>
          <a:p>
            <a:pPr marL="1104900" lvl="1" indent="-5334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bad</a:t>
            </a:r>
          </a:p>
          <a:p>
            <a:pPr marL="1104900" lvl="1" indent="-533400" eaLnBrk="1" hangingPunct="1">
              <a:lnSpc>
                <a:spcPct val="8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OK, not great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Conclusion:     GLR generally better</a:t>
            </a: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(will see a different answer for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data)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C94916-4B9C-9C29-390E-DA264720E593}"/>
              </a:ext>
            </a:extLst>
          </p:cNvPr>
          <p:cNvGrpSpPr/>
          <p:nvPr/>
        </p:nvGrpSpPr>
        <p:grpSpPr>
          <a:xfrm>
            <a:off x="4724400" y="4114800"/>
            <a:ext cx="1967205" cy="1981200"/>
            <a:chOff x="5715000" y="4648200"/>
            <a:chExt cx="1967205" cy="19812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3AE1735-BFD7-B9C8-146B-821BEBF81F6E}"/>
                </a:ext>
              </a:extLst>
            </p:cNvPr>
            <p:cNvSpPr txBox="1"/>
            <p:nvPr/>
          </p:nvSpPr>
          <p:spPr>
            <a:xfrm>
              <a:off x="5715000" y="4648200"/>
              <a:ext cx="19672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High Dimension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Low Sample Size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A7DE9C5-CB34-FCD0-4863-F3EDC5D47671}"/>
                </a:ext>
              </a:extLst>
            </p:cNvPr>
            <p:cNvCxnSpPr>
              <a:cxnSpLocks/>
            </p:cNvCxnSpPr>
            <p:nvPr/>
          </p:nvCxnSpPr>
          <p:spPr>
            <a:xfrm>
              <a:off x="6698602" y="5332631"/>
              <a:ext cx="983603" cy="1296769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980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Generalization II     (Gen. I was GLR)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prior probabilities</a:t>
            </a:r>
          </a:p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idea:  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Give different weights to 2 classes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assume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 priori equally likely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Canonical Example:   Rare Disease Testing</a:t>
            </a:r>
          </a:p>
          <a:p>
            <a:pPr marL="0" indent="0" algn="ctr" eaLnBrk="1" hangingPunct="1"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(Often Train on Mostly Rare Cases)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383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Generalization II     (Gen. I was GLR)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prior probabilities</a:t>
            </a:r>
          </a:p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idea:  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Give different weights to 2 classes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assume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 priori equally likely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Development is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straightforward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Modified likelihood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Change intercept in LDA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Won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explore further here 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710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Generalization III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Also Called: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Multiple Discriminant Analysis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Duda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et al. (2001)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Canonical Variate Analysis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Mardia, et al. (1979)</a:t>
            </a:r>
          </a:p>
        </p:txBody>
      </p:sp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31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248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Generalization III</a:t>
                </a: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Principal Discriminant Analysis</a:t>
                </a:r>
              </a:p>
              <a:p>
                <a:pPr marL="609600" indent="-609600" eaLnBrk="1" hangingPunct="1">
                  <a:lnSpc>
                    <a:spcPct val="9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Idea: LDA-like approach to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𝐾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&gt;2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classes</a:t>
                </a:r>
              </a:p>
              <a:p>
                <a:pPr marL="609600" indent="-609600" eaLnBrk="1" hangingPunct="1">
                  <a:lnSpc>
                    <a:spcPct val="9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Assumption:    Class covariance matrices are the </a:t>
                </a: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same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(similar)</a:t>
                </a:r>
              </a:p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(but not Gaussian, same situation as for LDA)</a:t>
                </a:r>
              </a:p>
              <a:p>
                <a:pPr marL="609600" indent="-609600" eaLnBrk="1" hangingPunct="1">
                  <a:lnSpc>
                    <a:spcPct val="9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Main idea:     </a:t>
                </a: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Quantify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location of classes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by their means</a:t>
                </a: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(1)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p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⋯,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p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𝐾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458200" cy="5486400"/>
              </a:xfrm>
              <a:blipFill>
                <a:blip r:embed="rId3"/>
                <a:stretch>
                  <a:fillRect l="-1875" t="-2333" r="-1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31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163F80F-A95C-4111-BDD1-81ABFD72A71A}"/>
                  </a:ext>
                </a:extLst>
              </p:cNvPr>
              <p:cNvSpPr txBox="1"/>
              <p:nvPr/>
            </p:nvSpPr>
            <p:spPr>
              <a:xfrm>
                <a:off x="6553200" y="5906869"/>
                <a:ext cx="164878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rPr>
                  <a:t>Analog of MD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rPr>
                  <a:t>For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𝐾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rPr>
                  <a:t> Classes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163F80F-A95C-4111-BDD1-81ABFD72A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5906869"/>
                <a:ext cx="1648785" cy="646331"/>
              </a:xfrm>
              <a:prstGeom prst="rect">
                <a:avLst/>
              </a:prstGeom>
              <a:blipFill>
                <a:blip r:embed="rId4"/>
                <a:stretch>
                  <a:fillRect l="-2963" t="-5660" r="-2963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492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 (cont.)</a:t>
            </a:r>
          </a:p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way to find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directions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among the means: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on set of means</a:t>
            </a:r>
          </a:p>
          <a:p>
            <a:pPr marL="609600" indent="-609600" algn="ctr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(Think Analog of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sp>
        <p:nvSpPr>
          <p:cNvPr id="20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58" name="Rectangle 7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59" name="Rectangle 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034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Background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110000"/>
              </a:lnSpc>
              <a:buFontTx/>
              <a:buNone/>
            </a:pPr>
            <a:r>
              <a:rPr lang="en-US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analysis of British Incomes data: </a:t>
            </a:r>
          </a:p>
          <a:p>
            <a:pPr marL="711200" indent="-711200" eaLnBrk="1" hangingPunct="1">
              <a:lnSpc>
                <a:spcPct val="110000"/>
              </a:lnSpc>
              <a:buFontTx/>
              <a:buNone/>
            </a:pPr>
            <a:endParaRPr lang="en-US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5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6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6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6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6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6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665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Sizer2Eg_Income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1447799"/>
            <a:ext cx="6629400" cy="49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1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Principal Discriminant Analysis (cont.)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way to find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interesting directions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among the means: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PCA on set of means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   Eigen-analysis of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between class covariance matrix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𝐵</m:t>
                        </m:r>
                      </m:sup>
                    </m:sSup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𝑀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𝑀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box>
                        <m:box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𝐾</m:t>
                                  </m:r>
                                </m:e>
                              </m:rad>
                            </m:den>
                          </m:f>
                        </m:e>
                      </m:box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(1)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acc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  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⋯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𝐾</m:t>
                              </m:r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Aside:  can show:  overall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Σ</m:t>
                        </m:r>
                      </m:e>
                    </m:acc>
                    <m:r>
                      <a:rPr lang="en-US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𝐾</m:t>
                    </m:r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𝐵</m:t>
                        </m:r>
                      </m:sup>
                    </m:sSup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𝑤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0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189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58" name="Rectangle 7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59" name="Rectangle 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53001" y="4061522"/>
            <a:ext cx="4000499" cy="1043878"/>
            <a:chOff x="4953001" y="4061522"/>
            <a:chExt cx="4000499" cy="1043878"/>
          </a:xfrm>
        </p:grpSpPr>
        <p:sp>
          <p:nvSpPr>
            <p:cNvPr id="2" name="TextBox 1"/>
            <p:cNvSpPr txBox="1"/>
            <p:nvPr/>
          </p:nvSpPr>
          <p:spPr>
            <a:xfrm>
              <a:off x="6646458" y="4061522"/>
              <a:ext cx="23070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Mean of Means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>
              <a:off x="6934200" y="4499124"/>
              <a:ext cx="865779" cy="606276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2" idx="2"/>
            </p:cNvCxnSpPr>
            <p:nvPr/>
          </p:nvCxnSpPr>
          <p:spPr>
            <a:xfrm flipH="1">
              <a:off x="4953001" y="4523187"/>
              <a:ext cx="2846978" cy="582213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906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 (cont.)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PCA only works like Mean Difference,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Expect can improve by</a:t>
            </a:r>
          </a:p>
          <a:p>
            <a:pPr marL="609600" indent="-609600" algn="ctr" eaLnBrk="1" hangingPunct="1">
              <a:buFontTx/>
              <a:buNone/>
            </a:pP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taking covariance into account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marL="609600" indent="-609600" algn="ctr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(Recall Improvement of LDA over MD)</a:t>
            </a:r>
          </a:p>
        </p:txBody>
      </p:sp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0" name="Rectangle 6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957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Principal Discriminant Analysis (cont.)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PCA only works like Mean Difference,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Expect can improve by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taking covariance into account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Blind application of above ideas suggests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eigen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-analysis of: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l-GR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𝜮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𝐵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307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189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0" name="Rectangle 6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C7BDE81-5578-ABDC-6621-537F8186DB0D}"/>
              </a:ext>
            </a:extLst>
          </p:cNvPr>
          <p:cNvGrpSpPr/>
          <p:nvPr/>
        </p:nvGrpSpPr>
        <p:grpSpPr>
          <a:xfrm>
            <a:off x="5867400" y="5257800"/>
            <a:ext cx="2634054" cy="951131"/>
            <a:chOff x="5867400" y="5257800"/>
            <a:chExt cx="2634054" cy="9511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4F678C4-B0E2-A88B-E6C0-FD1B37FF185F}"/>
                </a:ext>
              </a:extLst>
            </p:cNvPr>
            <p:cNvSpPr txBox="1"/>
            <p:nvPr/>
          </p:nvSpPr>
          <p:spPr>
            <a:xfrm>
              <a:off x="5867400" y="5562600"/>
              <a:ext cx="26340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Think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Max’ing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 Between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Class Variation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522A28F-BC11-A76A-AEE7-48B09096D1D2}"/>
                </a:ext>
              </a:extLst>
            </p:cNvPr>
            <p:cNvCxnSpPr>
              <a:stCxn id="2" idx="0"/>
            </p:cNvCxnSpPr>
            <p:nvPr/>
          </p:nvCxnSpPr>
          <p:spPr>
            <a:xfrm flipH="1" flipV="1">
              <a:off x="6172200" y="5257800"/>
              <a:ext cx="1012227" cy="3048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9BE35B-0989-2180-5527-0568FB4F9FCD}"/>
              </a:ext>
            </a:extLst>
          </p:cNvPr>
          <p:cNvGrpSpPr/>
          <p:nvPr/>
        </p:nvGrpSpPr>
        <p:grpSpPr>
          <a:xfrm>
            <a:off x="2549777" y="5257800"/>
            <a:ext cx="2403223" cy="990600"/>
            <a:chOff x="2549777" y="5257800"/>
            <a:chExt cx="2403223" cy="9906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7F2F817-327C-ECE2-8DC6-03C516E9D45F}"/>
                </a:ext>
              </a:extLst>
            </p:cNvPr>
            <p:cNvSpPr txBox="1"/>
            <p:nvPr/>
          </p:nvSpPr>
          <p:spPr>
            <a:xfrm>
              <a:off x="2549777" y="5602069"/>
              <a:ext cx="24032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While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Min’ing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 Within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Class Variation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39466F29-23DC-115B-4355-3CA8C4E01E55}"/>
                </a:ext>
              </a:extLst>
            </p:cNvPr>
            <p:cNvCxnSpPr>
              <a:cxnSpLocks/>
              <a:stCxn id="3" idx="0"/>
            </p:cNvCxnSpPr>
            <p:nvPr/>
          </p:nvCxnSpPr>
          <p:spPr>
            <a:xfrm flipV="1">
              <a:off x="3751389" y="5257800"/>
              <a:ext cx="973011" cy="344269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053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 Illustrated</a:t>
            </a:r>
          </a:p>
        </p:txBody>
      </p:sp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0" name="Rectangle 6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5709A533-1DD3-13DC-A107-AF3F47D72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087"/>
            <a:ext cx="9144000" cy="4622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7F280-B2DD-22E7-8E48-146A81C69C30}"/>
              </a:ext>
            </a:extLst>
          </p:cNvPr>
          <p:cNvSpPr txBox="1"/>
          <p:nvPr/>
        </p:nvSpPr>
        <p:spPr>
          <a:xfrm>
            <a:off x="3124200" y="4749225"/>
            <a:ext cx="3090333" cy="584775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Text Figure 11.5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102FC6-22C6-C054-726E-15555FA962CE}"/>
              </a:ext>
            </a:extLst>
          </p:cNvPr>
          <p:cNvSpPr txBox="1"/>
          <p:nvPr/>
        </p:nvSpPr>
        <p:spPr>
          <a:xfrm>
            <a:off x="1219200" y="3377625"/>
            <a:ext cx="7131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Landmark Shapes of Great Ape Skulls</a:t>
            </a:r>
          </a:p>
        </p:txBody>
      </p:sp>
    </p:spTree>
    <p:extLst>
      <p:ext uri="{BB962C8B-B14F-4D97-AF65-F5344CB8AC3E}">
        <p14:creationId xmlns:p14="http://schemas.microsoft.com/office/powerpoint/2010/main" val="13137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 Illustrated</a:t>
            </a:r>
          </a:p>
        </p:txBody>
      </p:sp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0" name="Rectangle 6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5709A533-1DD3-13DC-A107-AF3F47D72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087"/>
            <a:ext cx="9144000" cy="46229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1A2C07-DF72-DF68-E988-5CD3C20C5262}"/>
              </a:ext>
            </a:extLst>
          </p:cNvPr>
          <p:cNvSpPr txBox="1"/>
          <p:nvPr/>
        </p:nvSpPr>
        <p:spPr>
          <a:xfrm>
            <a:off x="310256" y="2129135"/>
            <a:ext cx="4261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Principal Component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39E61-80E1-E6A8-EBAC-AFBDB95E4F9E}"/>
              </a:ext>
            </a:extLst>
          </p:cNvPr>
          <p:cNvSpPr txBox="1"/>
          <p:nvPr/>
        </p:nvSpPr>
        <p:spPr>
          <a:xfrm>
            <a:off x="5104485" y="2133600"/>
            <a:ext cx="3810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Canonical Variate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3E02F8-A608-D65B-7F7A-A52D32F7A5DB}"/>
              </a:ext>
            </a:extLst>
          </p:cNvPr>
          <p:cNvSpPr txBox="1"/>
          <p:nvPr/>
        </p:nvSpPr>
        <p:spPr>
          <a:xfrm>
            <a:off x="831700" y="2738735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Classes Overlap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B666C-47DA-FD63-6317-3039CF7637B7}"/>
              </a:ext>
            </a:extLst>
          </p:cNvPr>
          <p:cNvSpPr txBox="1"/>
          <p:nvPr/>
        </p:nvSpPr>
        <p:spPr>
          <a:xfrm>
            <a:off x="6144689" y="3468469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Much Better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Separation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BD8FD8-C090-376C-3097-3AAB0DC314D8}"/>
              </a:ext>
            </a:extLst>
          </p:cNvPr>
          <p:cNvGrpSpPr/>
          <p:nvPr/>
        </p:nvGrpSpPr>
        <p:grpSpPr>
          <a:xfrm>
            <a:off x="3505200" y="1676400"/>
            <a:ext cx="3505200" cy="558687"/>
            <a:chOff x="3505200" y="1676400"/>
            <a:chExt cx="3505200" cy="55868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E05874-1D73-D63A-4FE0-03D8853D7FB5}"/>
                </a:ext>
              </a:extLst>
            </p:cNvPr>
            <p:cNvSpPr txBox="1"/>
            <p:nvPr/>
          </p:nvSpPr>
          <p:spPr>
            <a:xfrm>
              <a:off x="4191000" y="1752600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Recall Synonyms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37E0CEB-BF8B-A293-D86C-63D55BDE3243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3505200" y="1676400"/>
              <a:ext cx="685800" cy="260866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846312C-0CAE-08C6-8474-AF8D07860642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6158205" y="1937266"/>
              <a:ext cx="852195" cy="297821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582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 (cont.)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There are: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smarter ways to compute 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generalized eigenvalue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representations 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(this solves optimization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prob</a:t>
            </a:r>
            <a:r>
              <a:rPr lang="en-US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Special case: 2 classes,    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reduces to standard LDA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reference for more:    Section 3.8 of: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Duda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et al. (2001)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121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Above Summary of Classical Ideas: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Among 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Methods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 and LDA sometimes similar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Sometimes LDA better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LDA is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preferred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Among Complicated Methods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is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best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always use that?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Caution:</a:t>
            </a:r>
          </a:p>
          <a:p>
            <a:pPr marL="1104900" lvl="1" indent="-533400" eaLnBrk="1" hangingPunct="1"/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Story changes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settings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74DBE6-DB47-478A-A998-C48CEC9A2D64}"/>
              </a:ext>
            </a:extLst>
          </p:cNvPr>
          <p:cNvGrpSpPr/>
          <p:nvPr/>
        </p:nvGrpSpPr>
        <p:grpSpPr>
          <a:xfrm>
            <a:off x="5257800" y="4888468"/>
            <a:ext cx="2286000" cy="1207532"/>
            <a:chOff x="5257800" y="4888468"/>
            <a:chExt cx="2286000" cy="120753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5DA2C42-424E-4DD8-BD3C-26BEEEEA95B0}"/>
                </a:ext>
              </a:extLst>
            </p:cNvPr>
            <p:cNvSpPr txBox="1"/>
            <p:nvPr/>
          </p:nvSpPr>
          <p:spPr>
            <a:xfrm>
              <a:off x="5747474" y="4888468"/>
              <a:ext cx="17963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Now Study This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34D878D-C039-4286-87F4-00C7D0CD7B53}"/>
                </a:ext>
              </a:extLst>
            </p:cNvPr>
            <p:cNvCxnSpPr/>
            <p:nvPr/>
          </p:nvCxnSpPr>
          <p:spPr>
            <a:xfrm flipH="1">
              <a:off x="5257800" y="5257800"/>
              <a:ext cx="1447800" cy="8382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196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08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Main </a:t>
                </a:r>
                <a:r>
                  <a:rPr lang="en-US" dirty="0">
                    <a:solidFill>
                      <a:srgbClr val="00B05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HDLSS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issues:</a:t>
                </a: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Sample Size,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&lt;   Dimension,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</m:oMath>
                </a14:m>
                <a:endParaRPr lang="en-US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Singular sample covariance matrix,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acc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𝜮</m:t>
                        </m:r>
                      </m:e>
                    </m:acc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 can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 use matrix inverse</a:t>
                </a: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can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 </a:t>
                </a: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standardize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</a:t>
                </a: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sphere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the data</a:t>
                </a:r>
              </a:p>
              <a:p>
                <a:pPr marL="609600" indent="-609600" algn="ctr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(requires root inverse covariance)</a:t>
                </a: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 do classical multivariate analysis</a:t>
                </a:r>
              </a:p>
            </p:txBody>
          </p:sp>
        </mc:Choice>
        <mc:Fallback xmlns="">
          <p:sp>
            <p:nvSpPr>
              <p:cNvPr id="4608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1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40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08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Main </a:t>
                </a:r>
                <a:r>
                  <a:rPr lang="en-US" dirty="0">
                    <a:solidFill>
                      <a:srgbClr val="00B05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HDLSS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issues:</a:t>
                </a:r>
              </a:p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 do classical multivariate analysis</a:t>
                </a:r>
              </a:p>
              <a:p>
                <a:pPr marL="1009650" lvl="1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Key Idea:   Standardize</a:t>
                </a:r>
              </a:p>
              <a:p>
                <a:pPr marL="1409700" lvl="2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Subtract Sample Mean</a:t>
                </a:r>
              </a:p>
              <a:p>
                <a:pPr marL="1409700" lvl="2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Sphere the Data    (i.e.  Multiply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l-GR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</a:t>
                </a:r>
              </a:p>
              <a:p>
                <a:pPr marL="1009650" lvl="1" indent="-609600" eaLnBrk="1" hangingPunct="1">
                  <a:lnSpc>
                    <a:spcPct val="13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use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(</m:t>
                    </m:r>
                    <m:r>
                      <a:rPr lang="en-US" b="1" i="1" dirty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𝟎</m:t>
                    </m:r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,</m:t>
                    </m:r>
                    <m:r>
                      <a:rPr lang="en-US" b="1" i="1" dirty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𝑰</m:t>
                    </m:r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dist’n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for statistical inference</a:t>
                </a:r>
              </a:p>
              <a:p>
                <a:pPr marL="400050" lvl="1" indent="0" eaLnBrk="1" hangingPunct="1">
                  <a:lnSpc>
                    <a:spcPct val="130000"/>
                  </a:lnSpc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4608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1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372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approach to non-invertible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covariances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Replace by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generalized inverses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Sometimes called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pseudo inverses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 there are several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Here use Moore Penrose inverse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 used by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(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pinv.m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Often provides useful results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(but not always)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202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Overview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5867400"/>
          </a:xfrm>
        </p:spPr>
        <p:txBody>
          <a:bodyPr/>
          <a:lstStyle/>
          <a:p>
            <a:pPr marL="711200" indent="-711200" eaLnBrk="1" hangingPunct="1">
              <a:lnSpc>
                <a:spcPct val="15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Would you like to try smoothing &amp; </a:t>
            </a:r>
            <a:r>
              <a:rPr lang="en-US" dirty="0" err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</a:t>
            </a:r>
            <a:r>
              <a:rPr lang="en-US" dirty="0" err="1">
                <a:solidFill>
                  <a:srgbClr val="FF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</a:t>
            </a:r>
            <a:r>
              <a:rPr lang="en-US" dirty="0" err="1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 </a:t>
            </a:r>
          </a:p>
          <a:p>
            <a:pPr marL="711200" indent="-711200" eaLnBrk="1" hangingPunct="1">
              <a:lnSpc>
                <a:spcPct val="150000"/>
              </a:lnSpc>
            </a:pPr>
            <a:r>
              <a:rPr lang="en-US" i="1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Software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Website as Before</a:t>
            </a:r>
          </a:p>
          <a:p>
            <a:pPr marL="711200" indent="-711200" eaLnBrk="1" hangingPunct="1"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“Smoothing” Directory:</a:t>
            </a:r>
          </a:p>
          <a:p>
            <a:pPr marL="1111250" lvl="1" indent="-711200" eaLnBrk="1" hangingPunct="1">
              <a:lnSpc>
                <a:spcPct val="150000"/>
              </a:lnSpc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kdeSM.m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111250" lvl="1" indent="-711200" eaLnBrk="1" hangingPunct="1">
              <a:lnSpc>
                <a:spcPct val="150000"/>
              </a:lnSpc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nprSM.m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111250" lvl="1" indent="-711200" eaLnBrk="1" hangingPunct="1">
              <a:lnSpc>
                <a:spcPct val="150000"/>
              </a:lnSpc>
            </a:pP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sizerSM.m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711200" indent="-711200" eaLnBrk="1" hangingPunct="1"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Recall:     “&gt;&gt; help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sizerSM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”    for usage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0" y="3021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7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8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2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22"/>
          <p:cNvSpPr>
            <a:spLocks noChangeArrowheads="1"/>
          </p:cNvSpPr>
          <p:nvPr/>
        </p:nvSpPr>
        <p:spPr bwMode="auto">
          <a:xfrm>
            <a:off x="0" y="3017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3"/>
          <p:cNvSpPr>
            <a:spLocks noChangeArrowheads="1"/>
          </p:cNvSpPr>
          <p:nvPr/>
        </p:nvSpPr>
        <p:spPr bwMode="auto">
          <a:xfrm>
            <a:off x="0" y="3001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6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9" name="Rectangle 2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0" name="Rectangle 28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1" name="Rectangle 29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2" name="Rectangle 3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3" name="Rectangle 31"/>
          <p:cNvSpPr>
            <a:spLocks noChangeArrowheads="1"/>
          </p:cNvSpPr>
          <p:nvPr/>
        </p:nvSpPr>
        <p:spPr bwMode="auto">
          <a:xfrm>
            <a:off x="0" y="2525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4" name="Rectangle 32"/>
          <p:cNvSpPr>
            <a:spLocks noChangeArrowheads="1"/>
          </p:cNvSpPr>
          <p:nvPr/>
        </p:nvSpPr>
        <p:spPr bwMode="auto">
          <a:xfrm>
            <a:off x="0" y="2982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85" name="Rectangle 3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6804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tx1"/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Moore Penrose Generalized Inverse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6106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Based on Eigen-Analysis of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×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Symmetric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Matrix  </a:t>
                </a:r>
                <a14:m>
                  <m:oMath xmlns:m="http://schemas.openxmlformats.org/officeDocument/2006/math">
                    <m:r>
                      <a:rPr lang="el-GR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𝜮</m:t>
                    </m:r>
                  </m:oMath>
                </a14:m>
                <a:endParaRPr lang="en-US" b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𝜮</m:t>
                      </m:r>
                      <m:r>
                        <a:rPr lang="en-US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𝑼</m:t>
                      </m:r>
                      <m:r>
                        <a:rPr lang="el-GR" b="1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𝜦</m:t>
                      </m:r>
                      <m:sSup>
                        <m:sSupPr>
                          <m:ctrlPr>
                            <a:rPr lang="el-GR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𝑼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Where:</a:t>
                </a:r>
              </a:p>
              <a:p>
                <a:pPr eaLnBrk="1" hangingPunct="1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𝑼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is an orthonormal basis matrix of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eaLnBrk="1" hangingPunct="1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  <a:ea typeface="Cambria Math" panose="02040503050406030204" pitchFamily="18" charset="0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l-GR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𝜦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is a diagonal matrix of eigen-values:</a:t>
                </a:r>
              </a:p>
              <a:p>
                <a:pPr marL="0" indent="0" algn="ctr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sSubPr>
                        <m:e>
                          <m:r>
                            <a:rPr lang="el-G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≥⋯≥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sSubPr>
                        <m:e>
                          <m:r>
                            <a:rPr lang="el-GR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</a:rPr>
                        <m:t>&gt;0=⋯=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820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610600" cy="5486400"/>
              </a:xfrm>
              <a:blipFill>
                <a:blip r:embed="rId3"/>
                <a:stretch>
                  <a:fillRect l="-1841" t="-1444" r="-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2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3" name="Rectangle 7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4" name="Rectangle 9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5" name="Rectangle 11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C77373-9E7D-4E38-89E4-A36AEB513E36}"/>
              </a:ext>
            </a:extLst>
          </p:cNvPr>
          <p:cNvGrpSpPr/>
          <p:nvPr/>
        </p:nvGrpSpPr>
        <p:grpSpPr>
          <a:xfrm>
            <a:off x="2209800" y="5029200"/>
            <a:ext cx="2133600" cy="1512332"/>
            <a:chOff x="2133600" y="4419600"/>
            <a:chExt cx="2133600" cy="1512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8E8CC493-98BE-4021-ADA6-5F1888ADD953}"/>
                    </a:ext>
                  </a:extLst>
                </p:cNvPr>
                <p:cNvSpPr txBox="1"/>
                <p:nvPr/>
              </p:nvSpPr>
              <p:spPr>
                <a:xfrm>
                  <a:off x="2133600" y="5562600"/>
                  <a:ext cx="160037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Rank of </a:t>
                  </a:r>
                  <a14:m>
                    <m:oMath xmlns:m="http://schemas.openxmlformats.org/officeDocument/2006/math">
                      <m:r>
                        <a:rPr kumimoji="0" lang="el-GR" sz="1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𝜮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 is 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𝑟</m:t>
                      </m:r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8E8CC493-98BE-4021-ADA6-5F1888ADD9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3600" y="5562600"/>
                  <a:ext cx="1600375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3435" t="-10000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9DB46063-C438-4B61-ACDD-1B4304C5191E}"/>
                </a:ext>
              </a:extLst>
            </p:cNvPr>
            <p:cNvCxnSpPr>
              <a:stCxn id="2" idx="0"/>
            </p:cNvCxnSpPr>
            <p:nvPr/>
          </p:nvCxnSpPr>
          <p:spPr>
            <a:xfrm flipV="1">
              <a:off x="2933788" y="4419600"/>
              <a:ext cx="1333412" cy="11430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50CC84B-2EAE-4222-B956-8C36B73F2555}"/>
              </a:ext>
            </a:extLst>
          </p:cNvPr>
          <p:cNvGrpSpPr/>
          <p:nvPr/>
        </p:nvGrpSpPr>
        <p:grpSpPr>
          <a:xfrm>
            <a:off x="5029200" y="4840070"/>
            <a:ext cx="2005677" cy="1332130"/>
            <a:chOff x="4953000" y="4267201"/>
            <a:chExt cx="2005677" cy="1332130"/>
          </a:xfrm>
        </p:grpSpPr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217C754A-16ED-4FA0-8003-DDD0C8FA7FFF}"/>
                </a:ext>
              </a:extLst>
            </p:cNvPr>
            <p:cNvSpPr/>
            <p:nvPr/>
          </p:nvSpPr>
          <p:spPr>
            <a:xfrm rot="16200000">
              <a:off x="5600700" y="3619501"/>
              <a:ext cx="685800" cy="1981200"/>
            </a:xfrm>
            <a:prstGeom prst="leftBrace">
              <a:avLst/>
            </a:prstGeom>
            <a:ln w="254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D1E1964-BEAD-4894-8139-3DEAC42DAF48}"/>
                    </a:ext>
                  </a:extLst>
                </p:cNvPr>
                <p:cNvSpPr txBox="1"/>
                <p:nvPr/>
              </p:nvSpPr>
              <p:spPr>
                <a:xfrm>
                  <a:off x="4953000" y="4953000"/>
                  <a:ext cx="200567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𝑑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−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𝑟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  is number 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of 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0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 eigen-values</a:t>
                  </a: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D1E1964-BEAD-4894-8139-3DEAC42DAF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000" y="4953000"/>
                  <a:ext cx="2005677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2128" t="-4673" b="-130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8005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000"/>
            </a:gs>
            <a:gs pos="50000">
              <a:schemeClr val="tx1"/>
            </a:gs>
            <a:gs pos="100000">
              <a:srgbClr val="FFC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Moore Penrose Generalized Inverse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6106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𝜮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=</m:t>
                    </m:r>
                    <m:r>
                      <a:rPr lang="en-US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𝑼</m:t>
                    </m:r>
                    <m:sSup>
                      <m:sSupPr>
                        <m:ctrlPr>
                          <a:rPr lang="el-G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l-G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𝜦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is the diagonal matrix with entries: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⋯,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</a:rPr>
                        <m:t>,0,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⋯,0</m:t>
                      </m:r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𝜮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is a generalized inverse in the sense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𝜮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l-G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𝜮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l-GR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𝜮</m:t>
                    </m:r>
                    <m:sSup>
                      <m:sSupPr>
                        <m:ctrlPr>
                          <a:rPr lang="el-G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𝜮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and  </a:t>
                </a:r>
                <a14:m>
                  <m:oMath xmlns:m="http://schemas.openxmlformats.org/officeDocument/2006/math">
                    <m:r>
                      <a:rPr lang="el-GR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𝜮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r>
                      <a:rPr lang="el-GR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𝜮</m:t>
                    </m:r>
                    <m:sSup>
                      <m:sSupPr>
                        <m:ctrlPr>
                          <a:rPr lang="el-G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𝜮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l-GR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𝜮</m:t>
                    </m:r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820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610600" cy="5486400"/>
              </a:xfrm>
              <a:blipFill>
                <a:blip r:embed="rId3"/>
                <a:stretch>
                  <a:fillRect l="-184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2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3" name="Rectangle 7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4" name="Rectangle 9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5" name="Rectangle 11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670A63-1F34-AF72-42E7-2AFEC5156A2D}"/>
              </a:ext>
            </a:extLst>
          </p:cNvPr>
          <p:cNvSpPr txBox="1"/>
          <p:nvPr/>
        </p:nvSpPr>
        <p:spPr>
          <a:xfrm>
            <a:off x="2286000" y="5943600"/>
            <a:ext cx="485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Property of Inverse Useful for Many Purposes</a:t>
            </a:r>
          </a:p>
        </p:txBody>
      </p:sp>
    </p:spTree>
    <p:extLst>
      <p:ext uri="{BB962C8B-B14F-4D97-AF65-F5344CB8AC3E}">
        <p14:creationId xmlns:p14="http://schemas.microsoft.com/office/powerpoint/2010/main" val="252573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Application of Generalized Inverse to LDA: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 (Normal) Vector: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𝐿𝐷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l-GR" b="1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𝜮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Intercept: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𝐿𝐷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820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189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2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3" name="Rectangle 7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4" name="Rectangle 9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5" name="Rectangle 11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86602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Application of Generalized Inverse to LDA: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 (Normal) Vector: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𝒏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𝐿𝐷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l-GR" b="1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𝜮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Intercept: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𝐿𝐷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Have replaced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b="1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Cambria Math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by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b="1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Cambria Math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</a:p>
            </p:txBody>
          </p:sp>
        </mc:Choice>
        <mc:Fallback xmlns="">
          <p:sp>
            <p:nvSpPr>
              <p:cNvPr id="820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189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2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3" name="Rectangle 7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4" name="Rectangle 9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5" name="Rectangle 11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6" name="Line 13"/>
          <p:cNvSpPr>
            <a:spLocks noChangeShapeType="1"/>
          </p:cNvSpPr>
          <p:nvPr/>
        </p:nvSpPr>
        <p:spPr bwMode="auto">
          <a:xfrm flipH="1" flipV="1">
            <a:off x="4495800" y="3136200"/>
            <a:ext cx="1600200" cy="25026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3109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Toy Example:    Increasing Dimension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=20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data vectors:</a:t>
                </a: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Entry 1:      </a:t>
                </a:r>
              </a:p>
              <a:p>
                <a:pPr marL="0" indent="0" eaLnBrk="1" hangingPunct="1">
                  <a:lnSpc>
                    <a:spcPct val="110000"/>
                  </a:lnSpc>
                  <a:buNone/>
                </a:pPr>
                <a:r>
                  <a:rPr lang="en-US" dirty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Class +1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+2.2</m:t>
                        </m:r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,1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</a:t>
                </a:r>
                <a:r>
                  <a:rPr lang="en-US" dirty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</a:t>
                </a:r>
                <a:r>
                  <a:rPr lang="en-US" dirty="0">
                    <a:solidFill>
                      <a:schemeClr val="bg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–</a:t>
                </a:r>
                <a:r>
                  <a:rPr lang="en-US" dirty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1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−2.2</m:t>
                        </m:r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,1</m:t>
                        </m:r>
                      </m:e>
                    </m:d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Other Entries: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0,1</m:t>
                        </m:r>
                      </m:e>
                    </m:d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All Entries Independent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Look through dimensions,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=1, 2, ⋯, 1000</m:t>
                    </m:r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922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 rotWithShape="1">
                <a:blip r:embed="rId3"/>
                <a:stretch>
                  <a:fillRect l="-2255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27" name="Rectangle 5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28" name="Rectangle 7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29" name="Rectangle 9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0" name="Rectangle 11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1" name="Rectangle 13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65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066800"/>
            <a:ext cx="81534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Increasing Dimension Example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915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4958" r="3206" b="8055"/>
          <a:stretch>
            <a:fillRect/>
          </a:stretch>
        </p:blipFill>
        <p:spPr>
          <a:xfrm>
            <a:off x="3200400" y="1947863"/>
            <a:ext cx="5638800" cy="4308475"/>
          </a:xfrm>
          <a:noFill/>
        </p:spPr>
      </p:pic>
      <p:grpSp>
        <p:nvGrpSpPr>
          <p:cNvPr id="4" name="Group 3"/>
          <p:cNvGrpSpPr/>
          <p:nvPr/>
        </p:nvGrpSpPr>
        <p:grpSpPr>
          <a:xfrm>
            <a:off x="609600" y="3371671"/>
            <a:ext cx="6400800" cy="1428929"/>
            <a:chOff x="609600" y="3371671"/>
            <a:chExt cx="6400800" cy="1428929"/>
          </a:xfrm>
        </p:grpSpPr>
        <p:sp>
          <p:nvSpPr>
            <p:cNvPr id="49158" name="Line 6"/>
            <p:cNvSpPr>
              <a:spLocks noChangeShapeType="1"/>
            </p:cNvSpPr>
            <p:nvPr/>
          </p:nvSpPr>
          <p:spPr bwMode="auto">
            <a:xfrm>
              <a:off x="2667000" y="3787169"/>
              <a:ext cx="4343400" cy="1013431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9600" y="3371671"/>
              <a:ext cx="2209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Project 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LDA Direction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09600" y="1828800"/>
            <a:ext cx="3810000" cy="2971800"/>
            <a:chOff x="609600" y="1828800"/>
            <a:chExt cx="3810000" cy="2971800"/>
          </a:xfrm>
        </p:grpSpPr>
        <p:sp>
          <p:nvSpPr>
            <p:cNvPr id="2" name="TextBox 1"/>
            <p:cNvSpPr txBox="1"/>
            <p:nvPr/>
          </p:nvSpPr>
          <p:spPr>
            <a:xfrm>
              <a:off x="609600" y="1828800"/>
              <a:ext cx="157126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Project 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Optimal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Direction</a:t>
              </a:r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2180864" y="2428964"/>
              <a:ext cx="2238736" cy="23716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09600" y="3200398"/>
            <a:ext cx="4572000" cy="2602470"/>
            <a:chOff x="609600" y="3200398"/>
            <a:chExt cx="4572000" cy="2602470"/>
          </a:xfrm>
        </p:grpSpPr>
        <p:sp>
          <p:nvSpPr>
            <p:cNvPr id="11" name="TextBox 10"/>
            <p:cNvSpPr txBox="1"/>
            <p:nvPr/>
          </p:nvSpPr>
          <p:spPr>
            <a:xfrm>
              <a:off x="609600" y="4971871"/>
              <a:ext cx="15712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Project 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Both</a:t>
              </a:r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 flipV="1">
              <a:off x="2180864" y="3200398"/>
              <a:ext cx="3000736" cy="2186969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8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17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1066800"/>
                <a:ext cx="81534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Add a 2</a:t>
                </a:r>
                <a:r>
                  <a:rPr lang="en-US" sz="3200" baseline="300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nd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Dimension  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noise)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501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066800"/>
                <a:ext cx="8153400" cy="5486400"/>
              </a:xfrm>
              <a:blipFill rotWithShape="1">
                <a:blip r:embed="rId3"/>
                <a:stretch>
                  <a:fillRect l="-1868" t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5018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4958" r="3206" b="8055"/>
          <a:stretch>
            <a:fillRect/>
          </a:stretch>
        </p:blipFill>
        <p:spPr>
          <a:xfrm>
            <a:off x="3200400" y="1947863"/>
            <a:ext cx="5638800" cy="4308475"/>
          </a:xfrm>
          <a:noFill/>
        </p:spPr>
      </p:pic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2743200" y="2590800"/>
            <a:ext cx="2057400" cy="2320498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981200"/>
            <a:ext cx="3026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Same Projections 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Optimal Direction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8600" y="3512403"/>
            <a:ext cx="6858000" cy="2278797"/>
            <a:chOff x="228600" y="3512403"/>
            <a:chExt cx="6858000" cy="2278797"/>
          </a:xfrm>
        </p:grpSpPr>
        <p:sp>
          <p:nvSpPr>
            <p:cNvPr id="11" name="TextBox 10"/>
            <p:cNvSpPr txBox="1"/>
            <p:nvPr/>
          </p:nvSpPr>
          <p:spPr>
            <a:xfrm>
              <a:off x="228600" y="3512403"/>
              <a:ext cx="16225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357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Axes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 Here</a:t>
              </a:r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>
              <a:off x="1851160" y="3751048"/>
              <a:ext cx="5235440" cy="2040152"/>
            </a:xfrm>
            <a:prstGeom prst="line">
              <a:avLst/>
            </a:prstGeom>
            <a:noFill/>
            <a:ln w="38100">
              <a:solidFill>
                <a:srgbClr val="D357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14" name="Line 6"/>
            <p:cNvSpPr>
              <a:spLocks noChangeShapeType="1"/>
            </p:cNvSpPr>
            <p:nvPr/>
          </p:nvSpPr>
          <p:spPr bwMode="auto">
            <a:xfrm>
              <a:off x="1851160" y="3751050"/>
              <a:ext cx="2568440" cy="2040150"/>
            </a:xfrm>
            <a:prstGeom prst="line">
              <a:avLst/>
            </a:prstGeom>
            <a:noFill/>
            <a:ln w="38100">
              <a:solidFill>
                <a:srgbClr val="D357FF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8600" y="3048000"/>
            <a:ext cx="4495801" cy="1664732"/>
            <a:chOff x="228600" y="3048000"/>
            <a:chExt cx="4495801" cy="1664732"/>
          </a:xfrm>
        </p:grpSpPr>
        <p:sp>
          <p:nvSpPr>
            <p:cNvPr id="12" name="TextBox 11"/>
            <p:cNvSpPr txBox="1"/>
            <p:nvPr/>
          </p:nvSpPr>
          <p:spPr>
            <a:xfrm>
              <a:off x="228600" y="3881735"/>
              <a:ext cx="23086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Are Same As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357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Directions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 Here</a:t>
              </a:r>
            </a:p>
          </p:txBody>
        </p:sp>
        <p:sp>
          <p:nvSpPr>
            <p:cNvPr id="16" name="Line 6"/>
            <p:cNvSpPr>
              <a:spLocks noChangeShapeType="1"/>
            </p:cNvSpPr>
            <p:nvPr/>
          </p:nvSpPr>
          <p:spPr bwMode="auto">
            <a:xfrm flipV="1">
              <a:off x="2537244" y="3048000"/>
              <a:ext cx="1501355" cy="1447800"/>
            </a:xfrm>
            <a:prstGeom prst="line">
              <a:avLst/>
            </a:prstGeom>
            <a:noFill/>
            <a:ln w="38100">
              <a:solidFill>
                <a:srgbClr val="D357FF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 flipV="1">
              <a:off x="2537245" y="3200400"/>
              <a:ext cx="2187156" cy="1295400"/>
            </a:xfrm>
            <a:prstGeom prst="line">
              <a:avLst/>
            </a:prstGeom>
            <a:noFill/>
            <a:ln w="38100">
              <a:solidFill>
                <a:srgbClr val="D357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8600" y="3429000"/>
            <a:ext cx="5638800" cy="2819400"/>
            <a:chOff x="228600" y="3429000"/>
            <a:chExt cx="5638800" cy="2819400"/>
          </a:xfrm>
        </p:grpSpPr>
        <p:sp>
          <p:nvSpPr>
            <p:cNvPr id="15" name="TextBox 14"/>
            <p:cNvSpPr txBox="1"/>
            <p:nvPr/>
          </p:nvSpPr>
          <p:spPr>
            <a:xfrm>
              <a:off x="228600" y="5417403"/>
              <a:ext cx="179568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Now See 2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Dimensions</a:t>
              </a:r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 flipV="1">
              <a:off x="2024284" y="3429000"/>
              <a:ext cx="3843116" cy="24039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180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0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1066800"/>
                <a:ext cx="81534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Add a 3</a:t>
                </a:r>
                <a:r>
                  <a:rPr lang="en-US" sz="3200" baseline="300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rd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Dimension  (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noise)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Project on 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2-d subspace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generated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by optimal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&amp; by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LDA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5120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066800"/>
                <a:ext cx="8153400" cy="5486400"/>
              </a:xfrm>
              <a:blipFill>
                <a:blip r:embed="rId3"/>
                <a:stretch>
                  <a:fillRect l="-1868" t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5120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4958" r="3206" b="8055"/>
          <a:stretch>
            <a:fillRect/>
          </a:stretch>
        </p:blipFill>
        <p:spPr>
          <a:xfrm>
            <a:off x="3200400" y="1947863"/>
            <a:ext cx="5638800" cy="4308475"/>
          </a:xfrm>
          <a:noFill/>
        </p:spPr>
      </p:pic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2438400" y="2133600"/>
            <a:ext cx="1828800" cy="8382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87024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251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Things to Watch in Movie Over Increasing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</m:oMath>
                </a14:m>
                <a:endParaRPr lang="en-US" b="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eaLnBrk="1" hangingPunct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Angle Between Solid and Dashed Lines</a:t>
                </a:r>
              </a:p>
              <a:p>
                <a:pPr marL="0" indent="0" algn="ctr" eaLnBrk="1" hangingPunct="1">
                  <a:lnSpc>
                    <a:spcPct val="150000"/>
                  </a:lnSpc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(Indicates Generalizability)</a:t>
                </a:r>
              </a:p>
              <a:p>
                <a:pPr eaLnBrk="1" hangingPunct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Within Class Variance of Est’s Projections</a:t>
                </a:r>
              </a:p>
              <a:p>
                <a:pPr eaLnBrk="1" hangingPunct="1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Eventual Complete Breakdown</a:t>
                </a:r>
              </a:p>
            </p:txBody>
          </p:sp>
        </mc:Choice>
        <mc:Fallback xmlns="">
          <p:sp>
            <p:nvSpPr>
              <p:cNvPr id="5325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1891" r="-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81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90600"/>
            <a:ext cx="83058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Through Increasing Dimensions</a:t>
            </a: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" name="EGIncDimClass1FL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6002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8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Linear Disc. Anal.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2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04800" y="9906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 (in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orig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space) have 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separ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ting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hyperplane with: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Normal vector: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DC00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DC00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𝒏</m:t>
                        </m:r>
                      </m:e>
                      <m:sub>
                        <m:r>
                          <a:rPr lang="en-US" i="1">
                            <a:solidFill>
                              <a:srgbClr val="DC00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𝐿𝐷𝐴</m:t>
                        </m:r>
                      </m:sub>
                    </m:sSub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                                               Intercept: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DC00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     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DC00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DC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𝝁</m:t>
                        </m:r>
                      </m:e>
                      <m:sub>
                        <m:r>
                          <a:rPr lang="en-US" i="1">
                            <a:solidFill>
                              <a:srgbClr val="DC00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𝐿𝐷𝐴</m:t>
                        </m:r>
                      </m:sub>
                    </m:sSub>
                  </m:oMath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922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04800" y="990600"/>
                <a:ext cx="8458200" cy="5486400"/>
              </a:xfrm>
              <a:blipFill>
                <a:blip r:embed="rId3"/>
                <a:stretch>
                  <a:fillRect l="-1441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224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1" t="45470" r="11598" b="11368"/>
          <a:stretch>
            <a:fillRect/>
          </a:stretch>
        </p:blipFill>
        <p:spPr>
          <a:xfrm>
            <a:off x="1219200" y="2895600"/>
            <a:ext cx="6686550" cy="3041650"/>
          </a:xfrm>
          <a:noFill/>
        </p:spPr>
      </p:pic>
      <p:sp>
        <p:nvSpPr>
          <p:cNvPr id="9225" name="Rectangle 8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 flipH="1">
            <a:off x="2895600" y="2057400"/>
            <a:ext cx="457200" cy="2819400"/>
          </a:xfrm>
          <a:prstGeom prst="line">
            <a:avLst/>
          </a:prstGeom>
          <a:noFill/>
          <a:ln w="25400">
            <a:solidFill>
              <a:srgbClr val="D357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H="1">
            <a:off x="3733800" y="1447800"/>
            <a:ext cx="2667000" cy="2057400"/>
          </a:xfrm>
          <a:prstGeom prst="line">
            <a:avLst/>
          </a:prstGeom>
          <a:noFill/>
          <a:ln w="25400">
            <a:solidFill>
              <a:srgbClr val="D357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 flipH="1">
            <a:off x="2730000" y="2514600"/>
            <a:ext cx="4800600" cy="2057400"/>
          </a:xfrm>
          <a:prstGeom prst="line">
            <a:avLst/>
          </a:prstGeom>
          <a:noFill/>
          <a:ln w="25400">
            <a:solidFill>
              <a:srgbClr val="D357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9754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in Increasing Dimensions:</a:t>
            </a:r>
          </a:p>
          <a:p>
            <a:pPr marL="609600" indent="-609600" eaLnBrk="1" hangingPunct="1"/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Low dimensions (</a:t>
            </a:r>
            <a:r>
              <a:rPr lang="en-US" sz="24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2-9</a:t>
            </a: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Visually good separation</a:t>
            </a:r>
          </a:p>
          <a:p>
            <a:pPr marL="1104900" lvl="1" indent="-533400" eaLnBrk="1" hangingPunct="1"/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 angle between LDA and Optimal</a:t>
            </a:r>
          </a:p>
          <a:p>
            <a:pPr marL="1104900" lvl="1" indent="-533400" eaLnBrk="1" hangingPunct="1"/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generalizability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C012E5-9143-77FC-608D-D12EC5B10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390181"/>
            <a:ext cx="5105400" cy="346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7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762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in Increasing Dimensions:</a:t>
            </a:r>
          </a:p>
          <a:p>
            <a:pPr marL="609600" indent="-609600" eaLnBrk="1" hangingPunct="1"/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Medium Dimensions (</a:t>
            </a:r>
            <a:r>
              <a:rPr lang="en-US" sz="24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10-26</a:t>
            </a: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 separation </a:t>
            </a:r>
            <a:r>
              <a:rPr lang="en-US" sz="24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good</a:t>
            </a: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?!?</a:t>
            </a:r>
          </a:p>
          <a:p>
            <a:pPr marL="1104900" lvl="1" indent="-533400" eaLnBrk="1" hangingPunct="1"/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Larger angle between LDA and Optimal</a:t>
            </a:r>
          </a:p>
          <a:p>
            <a:pPr marL="1104900" lvl="1" indent="-533400" eaLnBrk="1" hangingPunct="1"/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Worse generalizability</a:t>
            </a:r>
          </a:p>
          <a:p>
            <a:pPr marL="1104900" lvl="1" indent="-533400" eaLnBrk="1" hangingPunct="1"/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Feel effect of sampling noise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AE881-AC56-B4FE-A45A-AF944E34D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492297"/>
            <a:ext cx="4909968" cy="33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5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144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in Increasing Dimensions:</a:t>
            </a:r>
          </a:p>
          <a:p>
            <a:pPr marL="609600" indent="-609600" eaLnBrk="1" hangingPunct="1"/>
            <a:r>
              <a:rPr lang="en-US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High Dimensions (</a:t>
            </a:r>
            <a:r>
              <a:rPr lang="en-US" sz="20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d=27-37</a:t>
            </a:r>
            <a:r>
              <a:rPr lang="en-US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Much worse angle</a:t>
            </a:r>
          </a:p>
          <a:p>
            <a:pPr marL="1104900" lvl="1" indent="-533400" eaLnBrk="1" hangingPunct="1"/>
            <a:r>
              <a:rPr lang="en-US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poor generalizability</a:t>
            </a:r>
          </a:p>
          <a:p>
            <a:pPr marL="1104900" lvl="1" indent="-533400" eaLnBrk="1" hangingPunct="1"/>
            <a:r>
              <a:rPr lang="en-US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very small within class variation</a:t>
            </a:r>
          </a:p>
          <a:p>
            <a:pPr marL="1104900" lvl="1" indent="-533400" eaLnBrk="1" hangingPunct="1"/>
            <a:r>
              <a:rPr lang="en-US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Poor separation between classes</a:t>
            </a:r>
          </a:p>
          <a:p>
            <a:pPr marL="1104900" lvl="1" indent="-533400" eaLnBrk="1" hangingPunct="1"/>
            <a:r>
              <a:rPr lang="en-US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Large separation / variation ratio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9AD1E7-8FAF-0D8D-472E-E2AC2A6EA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482051"/>
            <a:ext cx="4991520" cy="336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0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8382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1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in Increasing Dimensions:</a:t>
            </a:r>
          </a:p>
          <a:p>
            <a:pPr marL="609600" indent="-609600" eaLnBrk="1" hangingPunct="1"/>
            <a:r>
              <a:rPr lang="en-US" sz="1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</a:t>
            </a:r>
            <a:r>
              <a:rPr lang="en-US" sz="18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1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 (</a:t>
            </a:r>
            <a:r>
              <a:rPr lang="en-US" sz="1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d=38</a:t>
            </a:r>
            <a:r>
              <a:rPr lang="en-US" sz="1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sz="1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38 = degrees of freedom</a:t>
            </a:r>
          </a:p>
          <a:p>
            <a:pPr marL="1104900" lvl="1" indent="-533400" algn="ctr" eaLnBrk="1" hangingPunct="1">
              <a:buFontTx/>
              <a:buNone/>
            </a:pPr>
            <a:r>
              <a:rPr lang="en-US" sz="1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(need to estimate 2 class means)</a:t>
            </a:r>
          </a:p>
          <a:p>
            <a:pPr marL="1104900" lvl="1" indent="-533400" eaLnBrk="1" hangingPunct="1"/>
            <a:r>
              <a:rPr lang="en-US" sz="1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Within class variation = 0 ?!?</a:t>
            </a:r>
          </a:p>
          <a:p>
            <a:pPr marL="1104900" lvl="1" indent="-533400" eaLnBrk="1" hangingPunct="1"/>
            <a:r>
              <a:rPr lang="en-US" sz="1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</a:t>
            </a:r>
            <a:r>
              <a:rPr lang="en-US" sz="1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pile up</a:t>
            </a:r>
            <a:r>
              <a:rPr lang="en-US" sz="1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on just two points</a:t>
            </a:r>
          </a:p>
          <a:p>
            <a:pPr marL="1104900" lvl="1" indent="-533400" eaLnBrk="1" hangingPunct="1"/>
            <a:r>
              <a:rPr lang="en-US" sz="1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Perfect</a:t>
            </a:r>
            <a:r>
              <a:rPr lang="en-US" sz="1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separation / variation ratio?</a:t>
            </a:r>
          </a:p>
          <a:p>
            <a:pPr marL="1104900" lvl="1" indent="-533400" eaLnBrk="1" hangingPunct="1"/>
            <a:r>
              <a:rPr lang="en-US" sz="1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only feels microscopic noise aspects</a:t>
            </a:r>
          </a:p>
          <a:p>
            <a:pPr marL="1104900" lvl="1" indent="-533400" algn="ctr" eaLnBrk="1" hangingPunct="1">
              <a:buFontTx/>
              <a:buNone/>
            </a:pPr>
            <a:r>
              <a:rPr lang="en-US" sz="1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likely not generalizable</a:t>
            </a:r>
          </a:p>
          <a:p>
            <a:pPr marL="1104900" lvl="1" indent="-533400" eaLnBrk="1" hangingPunct="1"/>
            <a:r>
              <a:rPr lang="en-US" sz="1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Angle to optimal very large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931390-55CD-CD4B-CBB5-24C830C7A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606" y="4142223"/>
            <a:ext cx="3915194" cy="271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9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906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 in Increasing Dimensions:</a:t>
            </a:r>
          </a:p>
          <a:p>
            <a:pPr marL="609600" indent="-609600" eaLnBrk="1" hangingPunct="1">
              <a:lnSpc>
                <a:spcPct val="130000"/>
              </a:lnSpc>
            </a:pPr>
            <a:r>
              <a:rPr lang="en-US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Just beyond </a:t>
            </a:r>
            <a:r>
              <a:rPr lang="en-US" sz="20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 (</a:t>
            </a:r>
            <a:r>
              <a:rPr lang="en-US" sz="20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d=39-70</a:t>
            </a:r>
            <a:r>
              <a:rPr lang="en-US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>
              <a:lnSpc>
                <a:spcPct val="130000"/>
              </a:lnSpc>
            </a:pPr>
            <a:r>
              <a:rPr lang="en-US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Improves with higher dimension?!?</a:t>
            </a:r>
          </a:p>
          <a:p>
            <a:pPr marL="1104900" lvl="1" indent="-533400" eaLnBrk="1" hangingPunct="1">
              <a:lnSpc>
                <a:spcPct val="130000"/>
              </a:lnSpc>
            </a:pPr>
            <a:r>
              <a:rPr lang="en-US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Angle gets better</a:t>
            </a:r>
          </a:p>
          <a:p>
            <a:pPr marL="1104900" lvl="1" indent="-533400" eaLnBrk="1" hangingPunct="1">
              <a:lnSpc>
                <a:spcPct val="130000"/>
              </a:lnSpc>
            </a:pPr>
            <a:r>
              <a:rPr lang="en-US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Improving generalizability?</a:t>
            </a:r>
          </a:p>
          <a:p>
            <a:pPr marL="1104900" lvl="1" indent="-533400" eaLnBrk="1" hangingPunct="1">
              <a:lnSpc>
                <a:spcPct val="130000"/>
              </a:lnSpc>
            </a:pPr>
            <a:r>
              <a:rPr lang="en-US" sz="2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noise helps classification?!?</a:t>
            </a:r>
          </a:p>
          <a:p>
            <a:pPr marL="1104900" lvl="1" indent="-533400" eaLnBrk="1" hangingPunct="1">
              <a:lnSpc>
                <a:spcPct val="130000"/>
              </a:lnSpc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DED1F9-F569-1FA7-5DB7-5E03B8D2D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134" y="3657604"/>
            <a:ext cx="4569866" cy="320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34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8382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1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in Increasing Dimensions:</a:t>
                </a:r>
              </a:p>
              <a:p>
                <a:pPr marL="609600" indent="-609600" eaLnBrk="1" hangingPunct="1"/>
                <a:r>
                  <a:rPr lang="en-US" sz="1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Far beyond </a:t>
                </a:r>
                <a:r>
                  <a:rPr lang="en-US" sz="1800" dirty="0">
                    <a:solidFill>
                      <a:srgbClr val="00B05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HDLSS</a:t>
                </a:r>
                <a:r>
                  <a:rPr lang="en-US" sz="1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sz="18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boun</a:t>
                </a:r>
                <a:r>
                  <a:rPr lang="en-US" sz="18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18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ry</a:t>
                </a:r>
                <a:r>
                  <a:rPr lang="en-US" sz="1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</a:t>
                </a:r>
                <a:r>
                  <a:rPr lang="en-US" sz="18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d=70-1000</a:t>
                </a:r>
                <a:r>
                  <a:rPr lang="en-US" sz="1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):</a:t>
                </a:r>
              </a:p>
              <a:p>
                <a:pPr marL="1104900" lvl="1" indent="-533400" eaLnBrk="1" hangingPunct="1"/>
                <a:r>
                  <a:rPr lang="en-US" sz="1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Quality degrades</a:t>
                </a:r>
              </a:p>
              <a:p>
                <a:pPr marL="1104900" lvl="1" indent="-533400" eaLnBrk="1" hangingPunct="1"/>
                <a:r>
                  <a:rPr lang="en-US" sz="1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Projections look terrible</a:t>
                </a:r>
              </a:p>
              <a:p>
                <a:pPr marL="1104900" lvl="1" indent="-533400" algn="ctr" eaLnBrk="1" hangingPunct="1">
                  <a:buFontTx/>
                  <a:buNone/>
                </a:pPr>
                <a:r>
                  <a:rPr lang="en-US" sz="1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(populations overlap)</a:t>
                </a:r>
              </a:p>
              <a:p>
                <a:pPr marL="1104900" lvl="1" indent="-533400" eaLnBrk="1" hangingPunct="1"/>
                <a:r>
                  <a:rPr lang="en-US" sz="1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Generalizability falls apart, as well</a:t>
                </a:r>
              </a:p>
              <a:p>
                <a:pPr marL="1104900" lvl="1" indent="-533400" eaLnBrk="1" hangingPunct="1"/>
                <a:r>
                  <a:rPr lang="en-US" sz="18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Asymptotics</a:t>
                </a:r>
                <a:r>
                  <a:rPr lang="en-US" sz="1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worked out by Bickel &amp; </a:t>
                </a:r>
                <a:r>
                  <a:rPr lang="en-US" sz="18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Levina</a:t>
                </a:r>
                <a:r>
                  <a:rPr lang="en-US" sz="1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(2004)</a:t>
                </a:r>
              </a:p>
              <a:p>
                <a:pPr marL="1104900" lvl="1" indent="-533400" eaLnBrk="1" hangingPunct="1"/>
                <a:r>
                  <a:rPr lang="en-US" sz="1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Problem is estimation of 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18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×</m:t>
                    </m:r>
                    <m:r>
                      <a:rPr lang="en-US" sz="18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𝑑</m:t>
                    </m:r>
                  </m:oMath>
                </a14:m>
                <a:r>
                  <a:rPr lang="en-US" sz="1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covariance matrix</a:t>
                </a:r>
              </a:p>
              <a:p>
                <a:pPr marL="571500" lvl="1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5734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838200"/>
                <a:ext cx="8382000" cy="5486400"/>
              </a:xfrm>
              <a:blipFill>
                <a:blip r:embed="rId3"/>
                <a:stretch>
                  <a:fillRect l="-655" t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EDA2C0-7B8E-F1EA-A933-CC9ED1A70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206" y="3628711"/>
            <a:ext cx="4753394" cy="322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4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Solution: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 (Centroid) Method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 classically recommended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Usually no better than LDA</a:t>
            </a:r>
          </a:p>
          <a:p>
            <a:pPr marL="1104900" lvl="1" indent="-5334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Sometimes worse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avoids estimation of covariance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Means are very stable</a:t>
            </a:r>
          </a:p>
          <a:p>
            <a:pPr marL="609600" indent="-609600"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Expect less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problem</a:t>
            </a:r>
          </a:p>
          <a:p>
            <a:pPr marL="609600" indent="-609600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244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229600" cy="55626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 (Centroid) Method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Data,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dim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EGIncDimClass1M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9800" y="16002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8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 (Centroid) Method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Far more stable over dimensions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Because is likelihood ratio solution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(for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known variance - Gaussians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Doesn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feel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Eventually becomes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good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?!?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Widening gap between clusters?!?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Careful:   angle to optimal grows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lose generalizability (since noise </a:t>
            </a:r>
            <a:r>
              <a:rPr lang="en-US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inc’s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 present some odd effects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557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229600" cy="55626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 (Centroid) Method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Data,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dim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EGIncDimClass1M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9800" y="16002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6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066800"/>
            <a:ext cx="8534400" cy="51816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Above derivation of LDA was: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Nonstandard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 in any other textbooks(?)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Nonparametric (don</a:t>
            </a:r>
            <a:r>
              <a:rPr lang="en-US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need Gaussian data)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Used no probability distributions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Machine Learning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than </a:t>
            </a:r>
            <a:r>
              <a:rPr lang="en-US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Statistics</a:t>
            </a:r>
          </a:p>
          <a:p>
            <a:pPr marL="0" indent="0" algn="ctr" eaLnBrk="1" hangingPunct="1">
              <a:lnSpc>
                <a:spcPct val="140000"/>
              </a:lnSpc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(but </a:t>
            </a:r>
            <a:r>
              <a:rPr lang="en-US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careful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about </a:t>
            </a:r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case)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22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 (Centroid) Method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Far more stable over dimensions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Because is likelihood ratio solution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(for </a:t>
            </a:r>
            <a:r>
              <a:rPr lang="en-US" sz="24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known variance - Gaussians</a:t>
            </a: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Doesn</a:t>
            </a:r>
            <a:r>
              <a:rPr lang="en-US" sz="24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feel </a:t>
            </a:r>
            <a:r>
              <a:rPr lang="en-US" sz="24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14C851-33A8-8F6D-4681-D77D85851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6" y="3124200"/>
            <a:ext cx="5453084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5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 (Centroid) Method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Eventually becomes </a:t>
            </a:r>
            <a:r>
              <a:rPr lang="en-US" sz="24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good</a:t>
            </a: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?!?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Widening gap between clusters?!?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Careful:   angle to optimal grows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lose generalizability (since noise </a:t>
            </a:r>
            <a:r>
              <a:rPr lang="en-US" sz="24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inc’s</a:t>
            </a: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24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 present some odd effects</a:t>
            </a:r>
            <a:r>
              <a:rPr lang="en-US" sz="24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24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183C86-70FA-52F2-C35A-CE4A09135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945" y="3570287"/>
            <a:ext cx="4847855" cy="328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9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066800"/>
            <a:ext cx="81534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Strange LDA effect at </a:t>
            </a: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Piling: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each class,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data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project to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single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value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277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4958" r="3206" b="8055"/>
          <a:stretch>
            <a:fillRect/>
          </a:stretch>
        </p:blipFill>
        <p:spPr>
          <a:xfrm>
            <a:off x="3200400" y="1947863"/>
            <a:ext cx="5638800" cy="4308475"/>
          </a:xfrm>
          <a:noFill/>
        </p:spPr>
      </p:pic>
      <p:sp>
        <p:nvSpPr>
          <p:cNvPr id="32774" name="Line 6"/>
          <p:cNvSpPr>
            <a:spLocks noChangeShapeType="1"/>
          </p:cNvSpPr>
          <p:nvPr/>
        </p:nvSpPr>
        <p:spPr bwMode="auto">
          <a:xfrm>
            <a:off x="2667000" y="2209800"/>
            <a:ext cx="4419600" cy="26670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9D6C74-E85C-440F-A9C5-3422A105D8CB}"/>
              </a:ext>
            </a:extLst>
          </p:cNvPr>
          <p:cNvSpPr txBox="1"/>
          <p:nvPr/>
        </p:nvSpPr>
        <p:spPr>
          <a:xfrm>
            <a:off x="7315200" y="838200"/>
            <a:ext cx="1693669" cy="369332"/>
          </a:xfrm>
          <a:prstGeom prst="rect">
            <a:avLst/>
          </a:prstGeom>
          <a:noFill/>
          <a:ln w="25400">
            <a:solidFill>
              <a:srgbClr val="A700D5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700D5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Text, Sec. 11.1</a:t>
            </a:r>
          </a:p>
        </p:txBody>
      </p:sp>
    </p:spTree>
    <p:extLst>
      <p:ext uri="{BB962C8B-B14F-4D97-AF65-F5344CB8AC3E}">
        <p14:creationId xmlns:p14="http://schemas.microsoft.com/office/powerpoint/2010/main" val="428499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1534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is happening?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Hard to imagine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Since our intuition is 3-dim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Came from our ancestors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Try to understand data piling with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some simple examples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25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 (Ahn &amp; Marron 2010):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the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hyperplane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Generated by </a:t>
                </a:r>
                <a:r>
                  <a:rPr lang="en-US" sz="3200" dirty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+1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Which has dimension = 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line containing the 2 points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Similarly, 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the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hyperplane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Generated by </a:t>
                </a:r>
                <a:r>
                  <a:rPr lang="en-US" sz="3200" dirty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-1</a:t>
                </a:r>
              </a:p>
            </p:txBody>
          </p:sp>
        </mc:Choice>
        <mc:Fallback xmlns="">
          <p:sp>
            <p:nvSpPr>
              <p:cNvPr id="103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2161" t="-556" b="-3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34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3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36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3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" name="AutoShape 2" descr="Image result for jeongyoun ah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" name="AutoShape 4" descr="Image result for jeongyoun ah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258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24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6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Parallel shifts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 that they pass through the origin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Still have dimension 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now are subspaces</a:t>
                </a:r>
                <a:endParaRPr lang="en-US" sz="3200" dirty="0">
                  <a:solidFill>
                    <a:schemeClr val="bg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05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2161" t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6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6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815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307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1801" t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084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23964" r="4712" b="8559"/>
          <a:stretch>
            <a:fillRect/>
          </a:stretch>
        </p:blipFill>
        <p:spPr>
          <a:xfrm>
            <a:off x="1143000" y="1600200"/>
            <a:ext cx="7086600" cy="5018088"/>
          </a:xfrm>
          <a:noFill/>
        </p:spPr>
      </p:pic>
    </p:spTree>
    <p:extLst>
      <p:ext uri="{BB962C8B-B14F-4D97-AF65-F5344CB8AC3E}">
        <p14:creationId xmlns:p14="http://schemas.microsoft.com/office/powerpoint/2010/main" val="28539747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4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Construction 1:    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6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accent6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accent6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6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accent6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Subspace generated by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Two dimensional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Shown as </a:t>
                </a:r>
                <a:r>
                  <a:rPr lang="en-US" sz="3200" dirty="0">
                    <a:solidFill>
                      <a:schemeClr val="accent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cyan plane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410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0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0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08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0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020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Construction 1 (cont.):    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 orthogonal to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accent6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accent6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accent6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accent6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One dimensional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Makes </a:t>
                </a:r>
                <a:r>
                  <a:rPr lang="en-US" sz="3200" dirty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+1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Data project to one point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</a:t>
                </a:r>
                <a:r>
                  <a:rPr lang="en-US" sz="3200" dirty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-1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Data project to one point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Called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Maximal Data Piling Direction</a:t>
                </a:r>
              </a:p>
            </p:txBody>
          </p:sp>
        </mc:Choice>
        <mc:Fallback xmlns="">
          <p:sp>
            <p:nvSpPr>
              <p:cNvPr id="51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667" b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1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13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13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54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307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1801" t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084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23964" r="4712" b="8559"/>
          <a:stretch>
            <a:fillRect/>
          </a:stretch>
        </p:blipFill>
        <p:spPr>
          <a:xfrm>
            <a:off x="1143000" y="1600200"/>
            <a:ext cx="7086600" cy="5018088"/>
          </a:xfrm>
          <a:noFill/>
        </p:spPr>
      </p:pic>
    </p:spTree>
    <p:extLst>
      <p:ext uri="{BB962C8B-B14F-4D97-AF65-F5344CB8AC3E}">
        <p14:creationId xmlns:p14="http://schemas.microsoft.com/office/powerpoint/2010/main" val="1677457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Likelihood View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Assume:  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distributions are multivariate    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for   </a:t>
                </a:r>
                <a:r>
                  <a:rPr lang="en-US" dirty="0">
                    <a:solidFill>
                      <a:schemeClr val="bg2"/>
                    </a:solidFill>
                    <a:ea typeface="Cambria Math" panose="02040503050406030204" pitchFamily="18" charset="0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⨀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= +,-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strong distributional assumption 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+ </a:t>
                </a: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common covariance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(</a:t>
                </a:r>
                <a:r>
                  <a:rPr lang="en-US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ithin Class)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endParaRPr lang="en-US" sz="2800" dirty="0"/>
              </a:p>
            </p:txBody>
          </p:sp>
        </mc:Choice>
        <mc:Fallback xmlns="">
          <p:sp>
            <p:nvSpPr>
              <p:cNvPr id="1127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  <a:blipFill>
                <a:blip r:embed="rId3"/>
                <a:stretch>
                  <a:fillRect l="-1891" t="-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272" name="Rectangle 6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273" name="Rectangle 8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31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4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Construction 2:    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b>
                        </m:sSub>
                      </m:e>
                      <m:sup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Subspaces orthogonal to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(respectively)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Projection collapses </a:t>
                </a:r>
                <a:r>
                  <a:rPr lang="en-US" sz="3200" dirty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+1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Projection collapses </a:t>
                </a:r>
                <a:r>
                  <a:rPr lang="en-US" sz="3200" dirty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-1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Both are 2-d (planes)</a:t>
                </a:r>
              </a:p>
            </p:txBody>
          </p:sp>
        </mc:Choice>
        <mc:Fallback xmlns="">
          <p:sp>
            <p:nvSpPr>
              <p:cNvPr id="615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2161" t="-556" b="-5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5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15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15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158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15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160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161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315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6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Construction 2 (cont.):    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intersection of </a:t>
                </a:r>
                <a:r>
                  <a:rPr lang="en-US" sz="320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Same Maximal Data Piling Direction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Projection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collapses both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+1 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</a:t>
                </a:r>
                <a:r>
                  <a:rPr lang="en-US" sz="3200" dirty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-1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Intersection of 2-d (planes) is 1-d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717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178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17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18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18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182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183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10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with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Hyperplanes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generated by Classes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Of Dimensions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(resp.)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Parallel subspaces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shifts to origin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Of Dimensions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(resp.)</a:t>
                </a:r>
              </a:p>
            </p:txBody>
          </p:sp>
        </mc:Choice>
        <mc:Fallback xmlns="">
          <p:sp>
            <p:nvSpPr>
              <p:cNvPr id="820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  <a:blipFill rotWithShape="1">
                <a:blip r:embed="rId3"/>
                <a:stretch>
                  <a:fillRect l="-2175" t="-444" b="-3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6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8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1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11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12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1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867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with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Orthogonal Subspaces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Of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Dim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1  (resp.)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</a:t>
                </a:r>
              </a:p>
              <a:p>
                <a:pPr marL="1104900" lvl="1" indent="-533400" eaLnBrk="1" hangingPunct="1">
                  <a:lnSpc>
                    <a:spcPct val="120000"/>
                  </a:lnSpc>
                </a:pPr>
                <a:r>
                  <a:rPr lang="en-US" sz="28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</a:t>
                </a:r>
                <a:r>
                  <a:rPr lang="en-US" sz="28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28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b>
                        </m:sSub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Dir</a:t>
                </a:r>
                <a:r>
                  <a:rPr lang="en-US" sz="28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 Collapse </a:t>
                </a:r>
                <a:r>
                  <a:rPr lang="en-US" sz="2800" dirty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+1</a:t>
                </a:r>
              </a:p>
              <a:p>
                <a:pPr marL="1104900" lvl="1" indent="-533400" eaLnBrk="1" hangingPunct="1">
                  <a:lnSpc>
                    <a:spcPct val="120000"/>
                  </a:lnSpc>
                </a:pPr>
                <a:r>
                  <a:rPr lang="en-US" sz="28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</a:t>
                </a:r>
                <a:r>
                  <a:rPr lang="en-US" sz="28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28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Dir</a:t>
                </a:r>
                <a:r>
                  <a:rPr lang="en-US" sz="28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28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 Collapse </a:t>
                </a:r>
                <a:r>
                  <a:rPr lang="en-US" sz="2800" dirty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-1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Expect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intersection</a:t>
                </a:r>
              </a:p>
            </p:txBody>
          </p:sp>
        </mc:Choice>
        <mc:Fallback xmlns="">
          <p:sp>
            <p:nvSpPr>
              <p:cNvPr id="92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  <a:blipFill>
                <a:blip r:embed="rId3"/>
                <a:stretch>
                  <a:fillRect l="-2175" t="-444" b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7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8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9" name="Rectangle 2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37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with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 (Ahn &amp; Marron 2010):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Most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intersection collapse all to 0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there is a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great circle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of directions</a:t>
                </a:r>
              </a:p>
              <a:p>
                <a:pPr marL="0" indent="0" eaLnBrk="1" hangingPunct="1">
                  <a:lnSpc>
                    <a:spcPct val="120000"/>
                  </a:lnSpc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algn="ctr" eaLnBrk="1" hangingPunct="1">
                  <a:lnSpc>
                    <a:spcPct val="12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(within subspace generated by data)</a:t>
                </a:r>
              </a:p>
            </p:txBody>
          </p:sp>
        </mc:Choice>
        <mc:Fallback xmlns="">
          <p:sp>
            <p:nvSpPr>
              <p:cNvPr id="102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  <a:blipFill>
                <a:blip r:embed="rId3"/>
                <a:stretch>
                  <a:fillRect l="-2175" t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6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7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8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9" name="Rectangle 1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29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with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 (Ahn &amp; Marron 2010):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Most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intersection collapse all to 0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there is a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great circle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of directions,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 Classes collapse to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different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points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algn="ctr" eaLnBrk="1" hangingPunct="1">
                  <a:lnSpc>
                    <a:spcPct val="12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(Gap changes along great circle,</a:t>
                </a:r>
              </a:p>
              <a:p>
                <a:pPr marL="0" indent="0" algn="ctr" eaLnBrk="1" hangingPunct="1">
                  <a:lnSpc>
                    <a:spcPct val="12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including sign flips)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02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  <a:blipFill>
                <a:blip r:embed="rId3"/>
                <a:stretch>
                  <a:fillRect l="-2175" t="-444" b="-2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6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7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8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9" name="Rectangle 1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3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with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 (Ahn &amp; Marron 2010):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Most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intersection collapse all to 0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there is a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great circle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of directions,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 Classes collapse to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different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points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Distance is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max’ed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2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direct’ns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 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±</m:t>
                    </m:r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𝒗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Called </a:t>
                </a: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Maximal Data Piling 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direction(s)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Unique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(up to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±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in subspace of data</a:t>
                </a:r>
              </a:p>
            </p:txBody>
          </p:sp>
        </mc:Choice>
        <mc:Fallback xmlns="">
          <p:sp>
            <p:nvSpPr>
              <p:cNvPr id="102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  <a:blipFill>
                <a:blip r:embed="rId3"/>
                <a:stretch>
                  <a:fillRect l="-1825" t="-556" b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4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5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6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7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8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259" name="Rectangle 1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359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Through Increasing Dimensions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EGIncDimClass1MD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6002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9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MDP in Increasing Dimensions: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Sub </a:t>
            </a: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dimensions (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1-37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Looks similar to LDA?!?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Reason for this?</a:t>
            </a:r>
          </a:p>
          <a:p>
            <a:pPr marL="1104900" lvl="1" indent="-533400" eaLnBrk="1" hangingPunct="1">
              <a:buFontTx/>
              <a:buNone/>
            </a:pPr>
            <a:endParaRPr lang="en-US" sz="28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</a:t>
            </a: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 (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38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Again similar to LDA</a:t>
            </a:r>
            <a:r>
              <a:rPr lang="en-US" sz="28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28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85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MDP in Increasing Dimensions:</a:t>
            </a:r>
          </a:p>
          <a:p>
            <a:pPr marL="609600" indent="-609600" eaLnBrk="1" hangingPunct="1"/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</a:t>
            </a: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dimensions (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39-1000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Always have data piling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Gap between grows for larger </a:t>
            </a:r>
            <a:r>
              <a:rPr lang="en-US" sz="2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 though noise increases?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Angle (</a:t>
            </a:r>
            <a:r>
              <a:rPr lang="en-US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bility</a:t>
            </a: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first </a:t>
            </a:r>
            <a:r>
              <a:rPr lang="en-US" sz="2800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improves</a:t>
            </a: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39</a:t>
            </a:r>
            <a:r>
              <a:rPr lang="en-US" sz="2800" i="1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2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180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Then </a:t>
            </a:r>
            <a:r>
              <a:rPr lang="en-US" sz="2800" u="sng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worsens</a:t>
            </a: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8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200-1000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Eventually noise dominates</a:t>
            </a:r>
          </a:p>
          <a:p>
            <a:pPr marL="1104900" lvl="1" indent="-533400" eaLnBrk="1" hangingPunct="1"/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Trade-off is where gap near optimal </a:t>
            </a:r>
            <a:r>
              <a:rPr lang="en-US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</a:t>
            </a:r>
            <a:r>
              <a:rPr lang="en-US" sz="28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28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nce</a:t>
            </a:r>
            <a:endParaRPr lang="en-US" sz="28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4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Likelihood View (cont.)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At a location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𝒙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the likelihood ratio, for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choosing between Class +1 and Class -1, is: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endParaRPr lang="en-US" sz="2400" b="0" i="1" dirty="0">
                  <a:solidFill>
                    <a:schemeClr val="bg2"/>
                  </a:solidFill>
                  <a:latin typeface="Cambria Math" panose="02040503050406030204" pitchFamily="18" charset="0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𝐿𝑅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sz="24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𝜑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l-GR" sz="2400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sz="24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𝜑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l-GR" sz="2400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sz="24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𝜑</m:t>
                        </m:r>
                      </m:e>
                      <m:sub>
                        <m:sSup>
                          <m:sSupPr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is the Gaussian density, 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		with covariance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l-GR" b="1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𝜮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𝑤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  <a:blipFill>
                <a:blip r:embed="rId3"/>
                <a:stretch>
                  <a:fillRect l="-1891" t="-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297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298" name="Rectangle 8"/>
          <p:cNvSpPr>
            <a:spLocks noChangeArrowheads="1"/>
          </p:cNvSpPr>
          <p:nvPr/>
        </p:nvSpPr>
        <p:spPr bwMode="auto">
          <a:xfrm>
            <a:off x="0" y="31892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299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3099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1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How to compute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?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 (Ahn &amp; Marron 2010):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𝒗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𝑀𝐷𝑃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l-GR" sz="3200" b="1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</m:acc>
                        </m:e>
                        <m: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Recall LDA formula: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𝒗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𝐿𝐷</m:t>
                          </m:r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𝐴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l-GR" sz="3200" b="1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𝜮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Only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difference is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global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vs.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within class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Covariance Estimates!</a:t>
                </a:r>
              </a:p>
            </p:txBody>
          </p:sp>
        </mc:Choice>
        <mc:Fallback xmlns="">
          <p:sp>
            <p:nvSpPr>
              <p:cNvPr id="112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1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2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3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1284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721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Historical Note: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Discovery of MDP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Came from a programming error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Forgetting to use </a:t>
            </a:r>
            <a:r>
              <a:rPr lang="en-US" sz="3200" i="1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within class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covariance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LDA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004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Visual similarity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𝐿</m:t>
                        </m:r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𝐷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?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show (Ahn &amp; Marron 2010), 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≤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−2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3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𝑣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𝑀𝐷𝑃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bar>
                                    <m:barPr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𝑣</m:t>
                                      </m:r>
                                    </m:e>
                                  </m:ba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𝑀𝐷𝑃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𝑣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𝐿</m:t>
                              </m:r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𝐷</m:t>
                              </m:r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bar>
                                    <m:barPr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𝑣</m:t>
                                      </m:r>
                                    </m:e>
                                  </m:ba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𝐿</m:t>
                                  </m:r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𝐷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</a:t>
                </a:r>
                <a:r>
                  <a:rPr lang="en-US" sz="3200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directions are the same!</a:t>
                </a: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How can this be?</a:t>
                </a: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Note lengths are different</a:t>
                </a:r>
                <a:r>
                  <a:rPr lang="en-US" sz="3200" dirty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…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Study from transformation viewpoint</a:t>
                </a: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889" b="-6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469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</a:t>
            </a:r>
          </a:p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view of </a:t>
            </a:r>
          </a:p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LDA: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FLDegMovingMean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791029"/>
            <a:ext cx="5791200" cy="606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Include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Corres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ponding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MDP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Transfo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Both give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Result!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FLDnMDPegMovingMean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812537"/>
            <a:ext cx="6629400" cy="604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4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Details: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0977" name="Picture 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t="17142" r="2574" b="9142"/>
          <a:stretch>
            <a:fillRect/>
          </a:stretch>
        </p:blipFill>
        <p:spPr>
          <a:xfrm>
            <a:off x="3530600" y="1389063"/>
            <a:ext cx="5251450" cy="4660900"/>
          </a:xfrm>
          <a:noFill/>
        </p:spPr>
      </p:pic>
      <p:grpSp>
        <p:nvGrpSpPr>
          <p:cNvPr id="3" name="Group 2"/>
          <p:cNvGrpSpPr/>
          <p:nvPr/>
        </p:nvGrpSpPr>
        <p:grpSpPr>
          <a:xfrm>
            <a:off x="228600" y="1752600"/>
            <a:ext cx="7315200" cy="1535112"/>
            <a:chOff x="228600" y="1752600"/>
            <a:chExt cx="7315200" cy="1535112"/>
          </a:xfrm>
        </p:grpSpPr>
        <p:sp>
          <p:nvSpPr>
            <p:cNvPr id="40978" name="Line 18"/>
            <p:cNvSpPr>
              <a:spLocks noChangeShapeType="1"/>
            </p:cNvSpPr>
            <p:nvPr/>
          </p:nvSpPr>
          <p:spPr bwMode="auto">
            <a:xfrm>
              <a:off x="2895600" y="2362200"/>
              <a:ext cx="1219200" cy="8382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28600" y="1752600"/>
              <a:ext cx="27190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LDA &amp; MDP: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  Separating Plane</a:t>
              </a:r>
            </a:p>
          </p:txBody>
        </p:sp>
        <p:sp>
          <p:nvSpPr>
            <p:cNvPr id="36" name="Line 18"/>
            <p:cNvSpPr>
              <a:spLocks noChangeShapeType="1"/>
            </p:cNvSpPr>
            <p:nvPr/>
          </p:nvSpPr>
          <p:spPr bwMode="auto">
            <a:xfrm flipV="1">
              <a:off x="2895600" y="1905000"/>
              <a:ext cx="3200400" cy="4572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>
              <a:off x="2895600" y="2362199"/>
              <a:ext cx="4648200" cy="925513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8600" y="2510135"/>
            <a:ext cx="7315200" cy="1223665"/>
            <a:chOff x="228600" y="2510135"/>
            <a:chExt cx="7315200" cy="1223665"/>
          </a:xfrm>
        </p:grpSpPr>
        <p:sp>
          <p:nvSpPr>
            <p:cNvPr id="40981" name="Line 21"/>
            <p:cNvSpPr>
              <a:spLocks noChangeShapeType="1"/>
            </p:cNvSpPr>
            <p:nvPr/>
          </p:nvSpPr>
          <p:spPr bwMode="auto">
            <a:xfrm>
              <a:off x="2438400" y="2781300"/>
              <a:ext cx="3581400" cy="8763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8600" y="2510135"/>
              <a:ext cx="23060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  Normal Vector</a:t>
              </a:r>
            </a:p>
          </p:txBody>
        </p:sp>
        <p:sp>
          <p:nvSpPr>
            <p:cNvPr id="39" name="Line 21"/>
            <p:cNvSpPr>
              <a:spLocks noChangeShapeType="1"/>
            </p:cNvSpPr>
            <p:nvPr/>
          </p:nvSpPr>
          <p:spPr bwMode="auto">
            <a:xfrm>
              <a:off x="2438400" y="2781300"/>
              <a:ext cx="5105400" cy="9525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40" name="Line 21"/>
            <p:cNvSpPr>
              <a:spLocks noChangeShapeType="1"/>
            </p:cNvSpPr>
            <p:nvPr/>
          </p:nvSpPr>
          <p:spPr bwMode="auto">
            <a:xfrm>
              <a:off x="2438400" y="2781300"/>
              <a:ext cx="2209800" cy="9525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28600" y="3348335"/>
            <a:ext cx="29624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Computed in Each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Transformed Space,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Shown in Original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304130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Details: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0977" name="Picture 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t="17142" r="2574" b="9142"/>
          <a:stretch>
            <a:fillRect/>
          </a:stretch>
        </p:blipFill>
        <p:spPr>
          <a:xfrm>
            <a:off x="3530600" y="1389063"/>
            <a:ext cx="5251450" cy="46609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228600" y="1752600"/>
            <a:ext cx="2719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LDA &amp; MDP: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 Separating Plane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8600" y="2510135"/>
            <a:ext cx="230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 Normal Vector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8600" y="2514600"/>
            <a:ext cx="7848600" cy="1752600"/>
            <a:chOff x="228600" y="2514600"/>
            <a:chExt cx="7848600" cy="1752600"/>
          </a:xfrm>
        </p:grpSpPr>
        <p:sp>
          <p:nvSpPr>
            <p:cNvPr id="40984" name="Line 24"/>
            <p:cNvSpPr>
              <a:spLocks noChangeShapeType="1"/>
            </p:cNvSpPr>
            <p:nvPr/>
          </p:nvSpPr>
          <p:spPr bwMode="auto">
            <a:xfrm flipV="1">
              <a:off x="1143000" y="2514600"/>
              <a:ext cx="5334000" cy="1524000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28600" y="3436203"/>
              <a:ext cx="198163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Within Class: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  PC1</a:t>
              </a:r>
            </a:p>
          </p:txBody>
        </p:sp>
        <p:sp>
          <p:nvSpPr>
            <p:cNvPr id="42" name="Line 24"/>
            <p:cNvSpPr>
              <a:spLocks noChangeShapeType="1"/>
            </p:cNvSpPr>
            <p:nvPr/>
          </p:nvSpPr>
          <p:spPr bwMode="auto">
            <a:xfrm flipV="1">
              <a:off x="1143000" y="3436202"/>
              <a:ext cx="6934200" cy="602397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28600" y="2971799"/>
            <a:ext cx="7010400" cy="1676401"/>
            <a:chOff x="228600" y="2971799"/>
            <a:chExt cx="7010400" cy="1676401"/>
          </a:xfrm>
        </p:grpSpPr>
        <p:sp>
          <p:nvSpPr>
            <p:cNvPr id="40986" name="Line 26"/>
            <p:cNvSpPr>
              <a:spLocks noChangeShapeType="1"/>
            </p:cNvSpPr>
            <p:nvPr/>
          </p:nvSpPr>
          <p:spPr bwMode="auto">
            <a:xfrm flipV="1">
              <a:off x="1143000" y="2971799"/>
              <a:ext cx="5257800" cy="1445567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28600" y="4186535"/>
              <a:ext cx="954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  PC2</a:t>
              </a:r>
            </a:p>
          </p:txBody>
        </p:sp>
        <p:sp>
          <p:nvSpPr>
            <p:cNvPr id="44" name="Line 26"/>
            <p:cNvSpPr>
              <a:spLocks noChangeShapeType="1"/>
            </p:cNvSpPr>
            <p:nvPr/>
          </p:nvSpPr>
          <p:spPr bwMode="auto">
            <a:xfrm flipV="1">
              <a:off x="1143000" y="3851701"/>
              <a:ext cx="6096000" cy="565666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28600" y="4907340"/>
            <a:ext cx="28376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Computed for Each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Class Separately</a:t>
            </a:r>
          </a:p>
        </p:txBody>
      </p:sp>
    </p:spTree>
    <p:extLst>
      <p:ext uri="{BB962C8B-B14F-4D97-AF65-F5344CB8AC3E}">
        <p14:creationId xmlns:p14="http://schemas.microsoft.com/office/powerpoint/2010/main" val="74430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Details: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0977" name="Picture 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t="17142" r="2574" b="9142"/>
          <a:stretch>
            <a:fillRect/>
          </a:stretch>
        </p:blipFill>
        <p:spPr>
          <a:xfrm>
            <a:off x="3530600" y="1389063"/>
            <a:ext cx="5251450" cy="46609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228600" y="1752600"/>
            <a:ext cx="2719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LDA &amp; MDP: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 Separating Plane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8600" y="2510135"/>
            <a:ext cx="230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 Normal Vector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8600" y="3436203"/>
            <a:ext cx="1981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Within Class: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 PC1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8600" y="4186535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 PC2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962964" y="5874603"/>
            <a:ext cx="1691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357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Computed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357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Globally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8600" y="4019549"/>
            <a:ext cx="5562600" cy="1847851"/>
            <a:chOff x="228600" y="4019549"/>
            <a:chExt cx="5562600" cy="1847851"/>
          </a:xfrm>
        </p:grpSpPr>
        <p:grpSp>
          <p:nvGrpSpPr>
            <p:cNvPr id="7" name="Group 6"/>
            <p:cNvGrpSpPr/>
            <p:nvPr/>
          </p:nvGrpSpPr>
          <p:grpSpPr>
            <a:xfrm>
              <a:off x="228600" y="4800600"/>
              <a:ext cx="5562600" cy="1066800"/>
              <a:chOff x="228600" y="4800600"/>
              <a:chExt cx="5562600" cy="1066800"/>
            </a:xfrm>
          </p:grpSpPr>
          <p:sp>
            <p:nvSpPr>
              <p:cNvPr id="40988" name="Line 28"/>
              <p:cNvSpPr>
                <a:spLocks noChangeShapeType="1"/>
              </p:cNvSpPr>
              <p:nvPr/>
            </p:nvSpPr>
            <p:spPr bwMode="auto">
              <a:xfrm flipV="1">
                <a:off x="1182707" y="4800600"/>
                <a:ext cx="4608493" cy="838200"/>
              </a:xfrm>
              <a:prstGeom prst="line">
                <a:avLst/>
              </a:prstGeom>
              <a:noFill/>
              <a:ln w="254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28600" y="5036403"/>
                <a:ext cx="116089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rPr>
                  <a:t>Global: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357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rPr>
                  <a:t>  PC1</a:t>
                </a:r>
              </a:p>
            </p:txBody>
          </p:sp>
        </p:grpSp>
        <p:sp>
          <p:nvSpPr>
            <p:cNvPr id="45" name="Line 28"/>
            <p:cNvSpPr>
              <a:spLocks noChangeShapeType="1"/>
            </p:cNvSpPr>
            <p:nvPr/>
          </p:nvSpPr>
          <p:spPr bwMode="auto">
            <a:xfrm flipV="1">
              <a:off x="1182707" y="4019549"/>
              <a:ext cx="3465493" cy="1624219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8600" y="3657600"/>
            <a:ext cx="5867400" cy="2590800"/>
            <a:chOff x="228600" y="3657600"/>
            <a:chExt cx="5867400" cy="2590800"/>
          </a:xfrm>
        </p:grpSpPr>
        <p:grpSp>
          <p:nvGrpSpPr>
            <p:cNvPr id="8" name="Group 7"/>
            <p:cNvGrpSpPr/>
            <p:nvPr/>
          </p:nvGrpSpPr>
          <p:grpSpPr>
            <a:xfrm>
              <a:off x="228600" y="3657600"/>
              <a:ext cx="5867400" cy="2590800"/>
              <a:chOff x="228600" y="3657600"/>
              <a:chExt cx="5867400" cy="2590800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228600" y="5786735"/>
                <a:ext cx="9541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357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rPr>
                  <a:t>  PC2</a:t>
                </a:r>
              </a:p>
            </p:txBody>
          </p:sp>
          <p:sp>
            <p:nvSpPr>
              <p:cNvPr id="46" name="Line 28"/>
              <p:cNvSpPr>
                <a:spLocks noChangeShapeType="1"/>
              </p:cNvSpPr>
              <p:nvPr/>
            </p:nvSpPr>
            <p:spPr bwMode="auto">
              <a:xfrm flipV="1">
                <a:off x="1143000" y="3657600"/>
                <a:ext cx="4953000" cy="2359966"/>
              </a:xfrm>
              <a:prstGeom prst="line">
                <a:avLst/>
              </a:prstGeom>
              <a:noFill/>
              <a:ln w="25400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endParaRPr>
              </a:p>
            </p:txBody>
          </p:sp>
        </p:grpSp>
        <p:sp>
          <p:nvSpPr>
            <p:cNvPr id="47" name="Line 28"/>
            <p:cNvSpPr>
              <a:spLocks noChangeShapeType="1"/>
            </p:cNvSpPr>
            <p:nvPr/>
          </p:nvSpPr>
          <p:spPr bwMode="auto">
            <a:xfrm flipV="1">
              <a:off x="1143000" y="3729335"/>
              <a:ext cx="3208338" cy="2288231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Acknowledgement: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This viewpoint</a:t>
            </a:r>
          </a:p>
          <a:p>
            <a:pPr marL="609600" indent="-609600" eaLnBrk="1" hangingPunct="1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insight into why LDA = MDP</a:t>
            </a:r>
          </a:p>
          <a:p>
            <a:pPr marL="609600" indent="-609600" algn="ctr" eaLnBrk="1" hangingPunct="1">
              <a:lnSpc>
                <a:spcPct val="15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(for low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dim</a:t>
            </a:r>
            <a:r>
              <a:rPr lang="en-US" sz="32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data)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01543D-6074-4024-B7DA-4D08824B6F3B}"/>
              </a:ext>
            </a:extLst>
          </p:cNvPr>
          <p:cNvGrpSpPr/>
          <p:nvPr/>
        </p:nvGrpSpPr>
        <p:grpSpPr>
          <a:xfrm>
            <a:off x="1066800" y="4053219"/>
            <a:ext cx="8077200" cy="2804781"/>
            <a:chOff x="1066800" y="4053219"/>
            <a:chExt cx="8077200" cy="2804781"/>
          </a:xfrm>
        </p:grpSpPr>
        <p:pic>
          <p:nvPicPr>
            <p:cNvPr id="260098" name="Picture 2" descr="http://itise.ugr.es/2015/img/DanielRectorCarlosIII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68" r="18538" b="53645"/>
            <a:stretch/>
          </p:blipFill>
          <p:spPr bwMode="auto">
            <a:xfrm>
              <a:off x="6944400" y="4053219"/>
              <a:ext cx="2199600" cy="2804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56E3474-467B-464C-983D-E6EB28195BFA}"/>
                </a:ext>
              </a:extLst>
            </p:cNvPr>
            <p:cNvSpPr txBox="1"/>
            <p:nvPr/>
          </p:nvSpPr>
          <p:spPr>
            <a:xfrm>
              <a:off x="1066800" y="4648200"/>
              <a:ext cx="5036956" cy="739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609600" marR="0" lvl="0" indent="-60960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Suggested by Daniel Pe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 Unicode MS" pitchFamily="34" charset="-128"/>
                  <a:cs typeface="Arial Unicode MS" pitchFamily="34" charset="-128"/>
                </a:rPr>
                <a:t>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586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Another Viewpoint on: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3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𝑀𝐷𝑃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𝑀𝐷𝑃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3200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𝐿</m:t>
                              </m:r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𝐷</m:t>
                              </m:r>
                              <m:r>
                                <a:rPr lang="en-US" sz="32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𝐿</m:t>
                                  </m:r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𝐷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&lt;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directions are the same</a:t>
                </a:r>
              </a:p>
              <a:p>
                <a:pPr marL="0" indent="0" eaLnBrk="1" hangingPunct="1">
                  <a:lnSpc>
                    <a:spcPct val="110000"/>
                  </a:lnSpc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eaLnBrk="1" hangingPunct="1">
                  <a:lnSpc>
                    <a:spcPct val="110000"/>
                  </a:lnSpc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Study from </a:t>
                </a: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optimization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viewpoint</a:t>
                </a: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904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2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LDA Likelihood View (cont.)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Simplifying, using the Gaussian density: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𝜑</m:t>
                          </m:r>
                        </m:e>
                        <m:sub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l-GR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𝒙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/2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l-GR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sSup>
                        <m:sSup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l-GR" b="1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/>
                                              <a:ea typeface="Cambria Math"/>
                                              <a:cs typeface="Arial Unicode MS" pitchFamily="34" charset="-128"/>
                                            </a:rPr>
                                            <m:t>𝜮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𝑤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r>
                                    <a:rPr lang="en-US" b="1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𝒙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Gives (critically using </a:t>
                </a: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common </a:t>
                </a:r>
                <a:r>
                  <a:rPr lang="en-US" i="1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covariances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): </a:t>
                </a:r>
              </a:p>
              <a:p>
                <a:pPr marL="0" indent="0" eaLnBrk="1" hangingPunct="1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𝐿𝑅</m:t>
                    </m:r>
                    <m:d>
                      <m:d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</a:rPr>
                              <m:t>0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l-GR" sz="2400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</m:d>
                    <m:r>
                      <a:rPr lang="en-US" sz="24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</m:oMath>
                </a14:m>
                <a:r>
                  <a:rPr lang="en-US" sz="2400" b="0" i="1" dirty="0">
                    <a:solidFill>
                      <a:schemeClr val="bg2"/>
                    </a:solidFill>
                    <a:latin typeface="Cambria Math" panose="02040503050406030204" pitchFamily="18" charset="0"/>
                    <a:ea typeface="Arial Unicode MS" pitchFamily="34" charset="-128"/>
                    <a:cs typeface="Arial Unicode MS" pitchFamily="34" charset="-128"/>
                  </a:rPr>
                  <a:t>=</a:t>
                </a:r>
              </a:p>
              <a:p>
                <a:pPr marL="0" indent="0" algn="ctr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1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400" b="1" i="1" smtClean="0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/>
                                              <a:ea typeface="Cambria Math"/>
                                              <a:cs typeface="Arial Unicode MS" pitchFamily="34" charset="-128"/>
                                            </a:rPr>
                                            <m:t>Σ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𝑤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1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𝝁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1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400" b="1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/>
                                              <a:ea typeface="Cambria Math"/>
                                              <a:cs typeface="Arial Unicode MS" pitchFamily="34" charset="-128"/>
                                            </a:rPr>
                                            <m:t>Σ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𝑤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1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 Unicode MS" pitchFamily="34" charset="-128"/>
                                            </a:rPr>
                                            <m:t>𝝁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 Unicode MS" pitchFamily="34" charset="-128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eaLnBrk="1" hangingPunct="1">
                  <a:buNone/>
                </a:pPr>
                <a:r>
                  <a:rPr lang="en-US" sz="2400" b="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−2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log</m:t>
                        </m:r>
                      </m:fName>
                      <m:e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𝐿𝑅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𝝁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n-US" sz="24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𝝁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a:rPr lang="el-GR" sz="2400" b="1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  <a:cs typeface="Arial Unicode MS" pitchFamily="34" charset="-128"/>
                                  </a:rPr>
                                  <m:t>𝜮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en-US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</m:oMath>
                </a14:m>
                <a:endParaRPr lang="en-US" sz="2400" b="0" i="1" dirty="0">
                  <a:solidFill>
                    <a:schemeClr val="bg2"/>
                  </a:solidFill>
                  <a:latin typeface="Cambria Math" panose="02040503050406030204" pitchFamily="18" charset="0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algn="ctr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l-GR" sz="2400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𝝁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l-GR" sz="2400" b="1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𝜮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332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  <a:blipFill>
                <a:blip r:embed="rId3"/>
                <a:stretch>
                  <a:fillRect l="-1891" t="-1529" r="-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2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2" name="Rectangle 6"/>
          <p:cNvSpPr>
            <a:spLocks noChangeArrowheads="1"/>
          </p:cNvSpPr>
          <p:nvPr/>
        </p:nvSpPr>
        <p:spPr bwMode="auto">
          <a:xfrm>
            <a:off x="0" y="2963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3" name="Rectangle 8"/>
          <p:cNvSpPr>
            <a:spLocks noChangeArrowheads="1"/>
          </p:cNvSpPr>
          <p:nvPr/>
        </p:nvSpPr>
        <p:spPr bwMode="auto">
          <a:xfrm>
            <a:off x="0" y="3097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4" name="Rectangle 10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25" name="Rectangle 12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69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Alternate approach:   Optimization Viewpoint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a direction vector,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𝒗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(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e>
                    </m:d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),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for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⨀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= +,-  define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𝑃</m:t>
                            </m:r>
                          </m:e>
                          <m:sub>
                            <m:r>
                              <a:rPr lang="en-US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𝒗</m:t>
                            </m:r>
                          </m:sub>
                        </m:sSub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𝑋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ba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𝐴𝑣𝑔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𝒗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𝑡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= Average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Proj’n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𝑉</m:t>
                        </m:r>
                      </m:e>
                      <m:sub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sub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⨀</m:t>
                        </m:r>
                      </m:sup>
                    </m:sSubSup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𝑣𝑎𝑟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(</m:t>
                    </m:r>
                    <m:sSup>
                      <m:sSupPr>
                        <m:ctrlP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</a:rPr>
                          <m:t>𝒕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𝒙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⨀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= Variance of </a:t>
                </a:r>
                <a:r>
                  <a:rPr lang="en-US" sz="3200" dirty="0" err="1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Proj’ns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Consider: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    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max</m:t>
                            </m:r>
                          </m:e>
                          <m:lim>
                            <m:r>
                              <a:rPr lang="en-US" sz="32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𝒗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𝒗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+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𝒗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</m:e>
                                </m:d>
                              </m:e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𝒗</m:t>
                                </m: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𝒗</m:t>
                                </m: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bSup>
                          </m:den>
                        </m:f>
                      </m:e>
                    </m:func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 r="-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03176E0-CD78-4B51-985B-638E3D2AC514}"/>
              </a:ext>
            </a:extLst>
          </p:cNvPr>
          <p:cNvGrpSpPr/>
          <p:nvPr/>
        </p:nvGrpSpPr>
        <p:grpSpPr>
          <a:xfrm>
            <a:off x="5181600" y="4267200"/>
            <a:ext cx="3352800" cy="1295399"/>
            <a:chOff x="5897316" y="2021354"/>
            <a:chExt cx="3276600" cy="90719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360366-1565-4EC4-993E-C61E53F0E8F2}"/>
                </a:ext>
              </a:extLst>
            </p:cNvPr>
            <p:cNvSpPr txBox="1"/>
            <p:nvPr/>
          </p:nvSpPr>
          <p:spPr>
            <a:xfrm>
              <a:off x="6934200" y="2021354"/>
              <a:ext cx="223971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Between Class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Variation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8D48836-62AA-4B3A-B52E-EB35E8E6A027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5897316" y="2314858"/>
              <a:ext cx="1036884" cy="613693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5104BAB-7ED7-4B12-907B-2FB30EECC941}"/>
              </a:ext>
            </a:extLst>
          </p:cNvPr>
          <p:cNvGrpSpPr/>
          <p:nvPr/>
        </p:nvGrpSpPr>
        <p:grpSpPr>
          <a:xfrm>
            <a:off x="4792273" y="5181600"/>
            <a:ext cx="3352800" cy="914400"/>
            <a:chOff x="5478073" y="2021354"/>
            <a:chExt cx="3352800" cy="91440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3854206-C8A0-4ABB-AADA-5397994D48C5}"/>
                </a:ext>
              </a:extLst>
            </p:cNvPr>
            <p:cNvSpPr txBox="1"/>
            <p:nvPr/>
          </p:nvSpPr>
          <p:spPr>
            <a:xfrm>
              <a:off x="6934200" y="2021354"/>
              <a:ext cx="18966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Within Class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Variation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53A925B-99A9-4AEA-ACC9-F58AA5564F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78073" y="2405476"/>
              <a:ext cx="1532327" cy="530278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470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Consider Optimization: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 i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3200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𝒗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32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dPr>
                                    <m:e>
                                      <m:bar>
                                        <m:barPr>
                                          <m:pos m:val="top"/>
                                          <m:ctrlPr>
                                            <a:rPr lang="en-US" sz="32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bar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3200" i="1" smtClean="0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 b="0" i="1" smtClean="0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1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𝒗</m:t>
                                              </m:r>
                                            </m:sub>
                                          </m:sSub>
                                          <m:sSup>
                                            <m:sSupPr>
                                              <m:ctrlPr>
                                                <a:rPr lang="en-US" sz="32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2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𝑋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2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e>
                                      </m:bar>
                                      <m: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−</m:t>
                                      </m:r>
                                      <m:bar>
                                        <m:barPr>
                                          <m:pos m:val="top"/>
                                          <m:ctrlPr>
                                            <a:rPr lang="en-US" sz="32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bar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32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2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200" b="1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𝒗</m:t>
                                              </m:r>
                                            </m:sub>
                                          </m:sSub>
                                          <m:sSup>
                                            <m:sSupPr>
                                              <m:ctrlPr>
                                                <a:rPr lang="en-US" sz="32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2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𝑋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2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−</m:t>
                                              </m:r>
                                            </m:sup>
                                          </m:sSup>
                                        </m:e>
                                      </m:bar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𝒗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32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𝒗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−</m:t>
                                  </m:r>
                                </m:sup>
                              </m:sSubSup>
                            </m:den>
                          </m:f>
                        </m:e>
                      </m:func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Seems Sensible and Useful?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“MD</a:t>
                </a:r>
                <a:r>
                  <a:rPr lang="en-US" sz="3200" baseline="300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2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/ Variation”  is Basis of F-Test? 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Study in Context of Visualizations</a:t>
                </a:r>
              </a:p>
              <a:p>
                <a:pPr marL="609600" indent="-609600" algn="ctr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</a:t>
                </a:r>
                <a:r>
                  <a:rPr lang="en-US" sz="3200" dirty="0">
                    <a:solidFill>
                      <a:srgbClr val="00B05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HDLSS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Contexts Require Caution)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585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Now Relate Visualizations to Optimization: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200" i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max</m:t>
                            </m:r>
                          </m:e>
                          <m:lim>
                            <m:r>
                              <a:rPr lang="en-US" sz="32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𝒗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320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 smtClean="0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0" i="1" smtClean="0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𝒗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+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𝒗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</m:e>
                                </m:d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𝒗</m:t>
                                </m:r>
                              </m:sub>
                              <m:sup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320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𝒗</m:t>
                                </m:r>
                              </m:sub>
                              <m:sup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bSup>
                          </m:den>
                        </m:f>
                      </m:e>
                    </m:func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38F2A0-4895-43D6-B8B9-DAD3AF213F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97" t="33334" r="9617" b="15555"/>
          <a:stretch/>
        </p:blipFill>
        <p:spPr>
          <a:xfrm>
            <a:off x="0" y="3352800"/>
            <a:ext cx="4572000" cy="3505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0BC1F6-8E2E-492E-87C3-C174CF90E1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97" t="33334" r="9617" b="15555"/>
          <a:stretch/>
        </p:blipFill>
        <p:spPr>
          <a:xfrm>
            <a:off x="4572000" y="3352800"/>
            <a:ext cx="4572000" cy="35052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776AFCE-EC25-4308-BC0F-4CAAE2D8DADF}"/>
              </a:ext>
            </a:extLst>
          </p:cNvPr>
          <p:cNvGrpSpPr/>
          <p:nvPr/>
        </p:nvGrpSpPr>
        <p:grpSpPr>
          <a:xfrm>
            <a:off x="6850812" y="2173069"/>
            <a:ext cx="1531188" cy="3541931"/>
            <a:chOff x="6850812" y="2173069"/>
            <a:chExt cx="1531188" cy="35419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7F9BFAE-B209-4B18-BEBA-E32E26EE2131}"/>
                    </a:ext>
                  </a:extLst>
                </p:cNvPr>
                <p:cNvSpPr txBox="1"/>
                <p:nvPr/>
              </p:nvSpPr>
              <p:spPr>
                <a:xfrm>
                  <a:off x="6850812" y="2173069"/>
                  <a:ext cx="153118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This is Better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For Higher 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𝑑</m:t>
                      </m:r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7F9BFAE-B209-4B18-BEBA-E32E26EE21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0812" y="2173069"/>
                  <a:ext cx="1531188" cy="646331"/>
                </a:xfrm>
                <a:prstGeom prst="rect">
                  <a:avLst/>
                </a:prstGeom>
                <a:blipFill>
                  <a:blip r:embed="rId6"/>
                  <a:stretch>
                    <a:fillRect l="-3586" t="-4673" r="-2390" b="-130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8B90B29-0BD2-410D-91C2-5777DB725239}"/>
                </a:ext>
              </a:extLst>
            </p:cNvPr>
            <p:cNvCxnSpPr>
              <a:stCxn id="2" idx="2"/>
            </p:cNvCxnSpPr>
            <p:nvPr/>
          </p:nvCxnSpPr>
          <p:spPr>
            <a:xfrm>
              <a:off x="7616406" y="2819400"/>
              <a:ext cx="460794" cy="28956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0ACE006-CBD2-4EF1-A41B-1002BA2779CC}"/>
              </a:ext>
            </a:extLst>
          </p:cNvPr>
          <p:cNvGrpSpPr/>
          <p:nvPr/>
        </p:nvGrpSpPr>
        <p:grpSpPr>
          <a:xfrm>
            <a:off x="906467" y="1676400"/>
            <a:ext cx="2446333" cy="2438400"/>
            <a:chOff x="6850812" y="2173069"/>
            <a:chExt cx="2446333" cy="2438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01F338F-E6C5-4271-B100-D64CA30F17DE}"/>
                    </a:ext>
                  </a:extLst>
                </p:cNvPr>
                <p:cNvSpPr txBox="1"/>
                <p:nvPr/>
              </p:nvSpPr>
              <p:spPr>
                <a:xfrm>
                  <a:off x="6850812" y="2173069"/>
                  <a:ext cx="1608133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Yet Lower 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𝑑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 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Is More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/>
                    </a:rPr>
                    <a:t>Generalizable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01F338F-E6C5-4271-B100-D64CA30F17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0812" y="2173069"/>
                  <a:ext cx="1608133" cy="923330"/>
                </a:xfrm>
                <a:prstGeom prst="rect">
                  <a:avLst/>
                </a:prstGeom>
                <a:blipFill>
                  <a:blip r:embed="rId7"/>
                  <a:stretch>
                    <a:fillRect l="-3030" t="-3311" r="-2652" b="-99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0B6CA00-A84E-4814-9D7E-B102A03C3638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7654879" y="3096399"/>
              <a:ext cx="1642266" cy="151507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941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Alternate approach:   Optimization Viewpoint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Find a direction vector,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𝒗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(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e>
                    </m:d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),  to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max</m:t>
                            </m:r>
                          </m:e>
                          <m:lim>
                            <m:r>
                              <a:rPr lang="en-US" sz="32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𝒗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𝒗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+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𝒗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</m:e>
                                </m:d>
                              </m:e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𝒗</m:t>
                                </m: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𝒗</m:t>
                                </m: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bSup>
                          </m:den>
                        </m:f>
                      </m:e>
                    </m:func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Case 1: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≤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𝑛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−2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Solutions are: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𝒗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𝐿𝐷𝐴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∝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32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l-GR" sz="3200" b="1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𝜮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𝑿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𝑿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𝒗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</a:rPr>
                            <m:t>𝑀𝐷𝑃</m:t>
                          </m:r>
                        </m:sub>
                      </m:sSub>
                      <m:r>
                        <a:rPr lang="en-US" sz="3200" i="1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∝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l-GR" sz="3200" b="1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𝜮</m:t>
                              </m:r>
                            </m:e>
                          </m:acc>
                        </m:e>
                        <m: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sz="32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𝑿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</a:rPr>
                                    <m:t>𝑿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09800" y="3013770"/>
            <a:ext cx="6858000" cy="3539430"/>
            <a:chOff x="2209800" y="2873660"/>
            <a:chExt cx="6858000" cy="3539430"/>
          </a:xfrm>
        </p:grpSpPr>
        <p:sp>
          <p:nvSpPr>
            <p:cNvPr id="2" name="TextBox 1"/>
            <p:cNvSpPr txBox="1"/>
            <p:nvPr/>
          </p:nvSpPr>
          <p:spPr>
            <a:xfrm>
              <a:off x="6788009" y="2873660"/>
              <a:ext cx="2279791" cy="3539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Common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Practice In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Literature: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Assume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This, But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Not Make It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Very Clear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2209800" y="3365090"/>
              <a:ext cx="2133600" cy="762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11558" y="2217003"/>
            <a:ext cx="2627642" cy="1821597"/>
            <a:chOff x="6211558" y="2217003"/>
            <a:chExt cx="2627642" cy="1821597"/>
          </a:xfrm>
        </p:grpSpPr>
        <p:sp>
          <p:nvSpPr>
            <p:cNvPr id="5" name="TextBox 4"/>
            <p:cNvSpPr txBox="1"/>
            <p:nvPr/>
          </p:nvSpPr>
          <p:spPr>
            <a:xfrm>
              <a:off x="6211558" y="2217003"/>
              <a:ext cx="26276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E.g. Sec. 3.8.2 of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Duda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 et al (2001)</a:t>
              </a:r>
            </a:p>
          </p:txBody>
        </p:sp>
        <p:cxnSp>
          <p:nvCxnSpPr>
            <p:cNvPr id="7" name="Straight Arrow Connector 6"/>
            <p:cNvCxnSpPr>
              <a:stCxn id="2" idx="0"/>
            </p:cNvCxnSpPr>
            <p:nvPr/>
          </p:nvCxnSpPr>
          <p:spPr>
            <a:xfrm flipH="1">
              <a:off x="7626209" y="3013770"/>
              <a:ext cx="301696" cy="102483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520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max</m:t>
                            </m:r>
                          </m:e>
                          <m:lim>
                            <m:r>
                              <a:rPr lang="en-US" sz="32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𝒗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dPr>
                                  <m:e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𝒗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+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  <m: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−</m:t>
                                    </m:r>
                                    <m:bar>
                                      <m:barPr>
                                        <m:pos m:val="top"/>
                                        <m:ctrlPr>
                                          <a:rPr lang="en-US" sz="32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𝑃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𝒗</m:t>
                                            </m:r>
                                          </m:sub>
                                        </m:sSub>
                                        <m:sSup>
                                          <m:sSupPr>
                                            <m:ctrlP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𝑋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  <a:ea typeface="Arial Unicode MS" pitchFamily="34" charset="-128"/>
                                                <a:cs typeface="Arial Unicode MS" pitchFamily="34" charset="-128"/>
                                              </a:rPr>
                                              <m:t>−</m:t>
                                            </m:r>
                                          </m:sup>
                                        </m:sSup>
                                      </m:e>
                                    </m:bar>
                                  </m:e>
                                </m:d>
                              </m:e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𝒗</m:t>
                                </m: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b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𝒗</m:t>
                                </m:r>
                              </m:sub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bSup>
                          </m:den>
                        </m:f>
                      </m:e>
                    </m:func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Case 2: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≥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𝑛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−1</m:t>
                    </m:r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Solution is: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l-GR" sz="3200" b="1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𝜮</m:t>
                            </m:r>
                          </m:e>
                        </m:acc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𝑿</m:t>
                                </m:r>
                              </m:e>
                            </m:acc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𝑿</m:t>
                                </m:r>
                              </m:e>
                            </m:acc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</a:t>
                </a:r>
                <a:r>
                  <a:rPr lang="en-US" sz="3200" u="sng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3200" dirty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𝒗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𝐿𝐷</m:t>
                        </m:r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𝐴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32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a:rPr lang="el-GR" sz="3200" b="1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Cambria Math"/>
                                        <a:cs typeface="Arial Unicode MS" pitchFamily="34" charset="-128"/>
                                      </a:rPr>
                                      <m:t>𝜮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𝑿</m:t>
                                </m:r>
                              </m:e>
                            </m:acc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32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</m:ctrlPr>
                              </m:accPr>
                              <m:e>
                                <m:r>
                                  <a:rPr lang="en-US" sz="3200" b="1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</a:rPr>
                                  <m:t>𝑿</m:t>
                                </m:r>
                              </m:e>
                            </m:acc>
                          </m:e>
                          <m:sup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1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7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2308" name="Rectangle 18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81000" y="4186297"/>
            <a:ext cx="8027081" cy="2062103"/>
            <a:chOff x="381000" y="2873660"/>
            <a:chExt cx="8027081" cy="2062103"/>
          </a:xfrm>
        </p:grpSpPr>
        <p:sp>
          <p:nvSpPr>
            <p:cNvPr id="18" name="TextBox 17"/>
            <p:cNvSpPr txBox="1"/>
            <p:nvPr/>
          </p:nvSpPr>
          <p:spPr>
            <a:xfrm>
              <a:off x="6400800" y="2873660"/>
              <a:ext cx="2007281" cy="2062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Point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sng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Not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 Made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Anywhere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</a:rPr>
                <a:t>Else???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81000" y="2954563"/>
              <a:ext cx="5334000" cy="15240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655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point of terminology (Ahn &amp; Marron 2010):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MDP is 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</a:t>
            </a:r>
            <a:r>
              <a:rPr lang="en-US" sz="3200" dirty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2 senses:</a:t>
            </a:r>
          </a:p>
          <a:p>
            <a:pPr marL="609600" indent="-609600" eaLnBrk="1" hangingPunct="1">
              <a:lnSpc>
                <a:spcPct val="110000"/>
              </a:lnSpc>
              <a:buFontTx/>
              <a:buAutoNum type="arabicPeriod"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 of data piled</a:t>
            </a:r>
          </a:p>
          <a:p>
            <a:pPr marL="609600" indent="-609600" eaLnBrk="1" hangingPunct="1">
              <a:lnSpc>
                <a:spcPct val="110000"/>
              </a:lnSpc>
              <a:buFontTx/>
              <a:buAutoNum type="arabicPeriod"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Size of gap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(within subspace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</a:t>
            </a:r>
            <a:r>
              <a:rPr lang="en-US" sz="3200" dirty="0" err="1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by data)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6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45073" name="Picture 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t="26604" r="8954" b="13795"/>
          <a:stretch>
            <a:fillRect/>
          </a:stretch>
        </p:blipFill>
        <p:spPr>
          <a:xfrm>
            <a:off x="4687888" y="2941638"/>
            <a:ext cx="3854450" cy="3181350"/>
          </a:xfrm>
          <a:noFill/>
        </p:spPr>
      </p:pic>
      <p:grpSp>
        <p:nvGrpSpPr>
          <p:cNvPr id="2" name="Group 1"/>
          <p:cNvGrpSpPr/>
          <p:nvPr/>
        </p:nvGrpSpPr>
        <p:grpSpPr>
          <a:xfrm>
            <a:off x="3276600" y="3200400"/>
            <a:ext cx="4648200" cy="2438400"/>
            <a:chOff x="3276600" y="3200400"/>
            <a:chExt cx="4648200" cy="2438400"/>
          </a:xfrm>
        </p:grpSpPr>
        <p:sp>
          <p:nvSpPr>
            <p:cNvPr id="45074" name="Line 18"/>
            <p:cNvSpPr>
              <a:spLocks noChangeShapeType="1"/>
            </p:cNvSpPr>
            <p:nvPr/>
          </p:nvSpPr>
          <p:spPr bwMode="auto">
            <a:xfrm>
              <a:off x="7391400" y="5638800"/>
              <a:ext cx="533400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45075" name="Line 19"/>
            <p:cNvSpPr>
              <a:spLocks noChangeShapeType="1"/>
            </p:cNvSpPr>
            <p:nvPr/>
          </p:nvSpPr>
          <p:spPr bwMode="auto">
            <a:xfrm>
              <a:off x="3276600" y="3200400"/>
              <a:ext cx="4419600" cy="243840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479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Fun e.g: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rotate 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PCA 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MDP 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</a:t>
            </a:r>
            <a:r>
              <a:rPr lang="en-US" sz="320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ns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" name="PCAtoMDPeg1Data002V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990600"/>
            <a:ext cx="64008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MDP for other class </a:t>
            </a: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labellings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Always exists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Separation bigger for natural clusters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Could be used for clustering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Consider all pairwise MDP directions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one that makes largest gap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hard optimization problem</a:t>
            </a:r>
          </a:p>
          <a:p>
            <a:pPr marL="1104900" lvl="1" indent="-533400" eaLnBrk="1" hangingPunct="1">
              <a:lnSpc>
                <a:spcPct val="120000"/>
              </a:lnSpc>
            </a:pP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 2</a:t>
            </a:r>
            <a:r>
              <a:rPr lang="en-US" sz="2800" baseline="30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n-2</a:t>
            </a:r>
            <a:r>
              <a:rPr lang="en-US" sz="28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possible directions</a:t>
            </a:r>
          </a:p>
          <a:p>
            <a:pPr marL="171450" indent="0" algn="ctr" eaLnBrk="1" hangingPunct="1">
              <a:lnSpc>
                <a:spcPct val="120000"/>
              </a:lnSpc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Ahn, et al. (2012)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3BC66-4AF4-4621-AA23-A7AF460A01A7}"/>
              </a:ext>
            </a:extLst>
          </p:cNvPr>
          <p:cNvSpPr txBox="1"/>
          <p:nvPr/>
        </p:nvSpPr>
        <p:spPr>
          <a:xfrm>
            <a:off x="6705282" y="5678269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Major Challenge: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Fast Computation?</a:t>
            </a:r>
          </a:p>
        </p:txBody>
      </p:sp>
    </p:spTree>
    <p:extLst>
      <p:ext uri="{BB962C8B-B14F-4D97-AF65-F5344CB8AC3E}">
        <p14:creationId xmlns:p14="http://schemas.microsoft.com/office/powerpoint/2010/main" val="387532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Usefulness for Classification?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First Glance:    Terrible, not generalizable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View:   Maybe OK?</a:t>
            </a:r>
          </a:p>
          <a:p>
            <a:pPr eaLnBrk="1" hangingPunct="1">
              <a:buFont typeface="Wingdings" pitchFamily="2" charset="2"/>
              <a:buChar char="§"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Simulation Result:</a:t>
            </a:r>
          </a:p>
          <a:p>
            <a:pPr marL="0" indent="0" algn="ctr" eaLnBrk="1" hangingPunct="1"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Performance for</a:t>
            </a:r>
          </a:p>
          <a:p>
            <a:pPr marL="0" indent="0" algn="ctr" eaLnBrk="1" hangingPunct="1">
              <a:buNone/>
            </a:pPr>
            <a:r>
              <a:rPr lang="en-US" sz="3200" dirty="0" err="1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Autocorrelated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Errors</a:t>
            </a:r>
          </a:p>
          <a:p>
            <a:pPr marL="0" indent="0" algn="ctr" eaLnBrk="1" hangingPunct="1"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7200" y="4953000"/>
            <a:ext cx="6629400" cy="1524000"/>
            <a:chOff x="457200" y="4953000"/>
            <a:chExt cx="6629400" cy="1524000"/>
          </a:xfrm>
        </p:grpSpPr>
        <p:grpSp>
          <p:nvGrpSpPr>
            <p:cNvPr id="3" name="Group 2"/>
            <p:cNvGrpSpPr/>
            <p:nvPr/>
          </p:nvGrpSpPr>
          <p:grpSpPr>
            <a:xfrm>
              <a:off x="2667000" y="4953000"/>
              <a:ext cx="4038600" cy="1062335"/>
              <a:chOff x="2667000" y="4953000"/>
              <a:chExt cx="4038600" cy="1062335"/>
            </a:xfrm>
          </p:grpSpPr>
          <p:sp>
            <p:nvSpPr>
              <p:cNvPr id="2" name="Left Brace 1"/>
              <p:cNvSpPr/>
              <p:nvPr/>
            </p:nvSpPr>
            <p:spPr>
              <a:xfrm rot="16200000">
                <a:off x="4533900" y="3086100"/>
                <a:ext cx="304800" cy="4038600"/>
              </a:xfrm>
              <a:prstGeom prst="leftBrace">
                <a:avLst>
                  <a:gd name="adj1" fmla="val 8333"/>
                  <a:gd name="adj2" fmla="val 48009"/>
                </a:avLst>
              </a:prstGeom>
              <a:ln w="254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Arial"/>
                </a:endParaRPr>
              </a:p>
            </p:txBody>
          </p:sp>
          <p:cxnSp>
            <p:nvCxnSpPr>
              <p:cNvPr id="4" name="Straight Connector 3"/>
              <p:cNvCxnSpPr>
                <a:stCxn id="5" idx="0"/>
                <a:endCxn id="2" idx="1"/>
              </p:cNvCxnSpPr>
              <p:nvPr/>
            </p:nvCxnSpPr>
            <p:spPr>
              <a:xfrm flipV="1">
                <a:off x="3771900" y="5257800"/>
                <a:ext cx="833991" cy="757535"/>
              </a:xfrm>
              <a:prstGeom prst="line">
                <a:avLst/>
              </a:prstGeom>
              <a:ln w="2540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/>
            <p:cNvSpPr txBox="1"/>
            <p:nvPr/>
          </p:nvSpPr>
          <p:spPr>
            <a:xfrm>
              <a:off x="457200" y="6015335"/>
              <a:ext cx="6629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Reason:  Induces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Stretch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in Data - Miao (2015)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3400" y="4952999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Every Dog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Has His Day</a:t>
            </a:r>
          </a:p>
        </p:txBody>
      </p:sp>
    </p:spTree>
    <p:extLst>
      <p:ext uri="{BB962C8B-B14F-4D97-AF65-F5344CB8AC3E}">
        <p14:creationId xmlns:p14="http://schemas.microsoft.com/office/powerpoint/2010/main" val="30227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Recurring, over-arching, issue: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lnSpc>
                <a:spcPct val="120000"/>
              </a:lnSpc>
              <a:buFontTx/>
              <a:buNone/>
            </a:pPr>
            <a:r>
              <a:rPr lang="en-US" sz="3200" dirty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space is a weird place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1116233"/>
      </p:ext>
    </p:extLst>
  </p:cSld>
  <p:clrMapOvr>
    <a:masterClrMapping/>
  </p:clrMapOvr>
</p:sld>
</file>

<file path=ppt/theme/theme1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2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2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10853</TotalTime>
  <Words>6415</Words>
  <Application>Microsoft Office PowerPoint</Application>
  <PresentationFormat>On-screen Show (4:3)</PresentationFormat>
  <Paragraphs>1774</Paragraphs>
  <Slides>188</Slides>
  <Notes>188</Notes>
  <HiddenSlides>34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188</vt:i4>
      </vt:variant>
    </vt:vector>
  </HeadingPairs>
  <TitlesOfParts>
    <vt:vector size="198" baseType="lpstr">
      <vt:lpstr>Arial</vt:lpstr>
      <vt:lpstr>Arial Unicode MS</vt:lpstr>
      <vt:lpstr>Cambria Math</vt:lpstr>
      <vt:lpstr>Times New Roman</vt:lpstr>
      <vt:lpstr>Wingdings</vt:lpstr>
      <vt:lpstr>2_Default Design</vt:lpstr>
      <vt:lpstr>Default Design</vt:lpstr>
      <vt:lpstr>8_Default Design</vt:lpstr>
      <vt:lpstr>1_Default Design</vt:lpstr>
      <vt:lpstr>5_Default Design</vt:lpstr>
      <vt:lpstr>Statistics – O. R. 881 Object Oriented Data Analysis</vt:lpstr>
      <vt:lpstr>Current Sections in Textbook</vt:lpstr>
      <vt:lpstr>Last Class: SiZer Background</vt:lpstr>
      <vt:lpstr>Last Class: SiZer Overview</vt:lpstr>
      <vt:lpstr>Last Class: Linear Disc. Anal.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HDLSS Discrimination</vt:lpstr>
      <vt:lpstr>HDLSS Discrimination</vt:lpstr>
      <vt:lpstr>HDLSS Discrimination</vt:lpstr>
      <vt:lpstr>Moore Penrose Generalized Inverse</vt:lpstr>
      <vt:lpstr>Moore Penrose Generalized Inverse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Kernel Embedding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Support Vector Machines</vt:lpstr>
      <vt:lpstr>SVMs, Optimization Viewpoint</vt:lpstr>
      <vt:lpstr>SVMs, Optimization Viewpoint</vt:lpstr>
      <vt:lpstr>SVMs, Optimization Viewpoint</vt:lpstr>
      <vt:lpstr>SVMs, Optimization Viewpoint</vt:lpstr>
      <vt:lpstr>SVMs, Optimization Viewpoint</vt:lpstr>
      <vt:lpstr>SVMs, Optimization Viewpoint</vt:lpstr>
      <vt:lpstr>SVMs, Optimization Viewpoint</vt:lpstr>
      <vt:lpstr>SVMs, Optimization Viewpoint</vt:lpstr>
      <vt:lpstr>SVMs, Tuning Parameter </vt:lpstr>
      <vt:lpstr>SVMs, Tuning Parameter </vt:lpstr>
      <vt:lpstr>SVMs, Tuning Parameter </vt:lpstr>
      <vt:lpstr>SVMs, Tuning Parameter </vt:lpstr>
      <vt:lpstr>SVMs, Tuning Parameter </vt:lpstr>
      <vt:lpstr>SVMs, Tuning Parameter </vt:lpstr>
      <vt:lpstr>SVMs, Tuning Parameter </vt:lpstr>
      <vt:lpstr>Support Vector Machines</vt:lpstr>
      <vt:lpstr>Support Vector Machines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Marron, J. S. (Steve)</cp:lastModifiedBy>
  <cp:revision>366</cp:revision>
  <dcterms:created xsi:type="dcterms:W3CDTF">2001-06-08T01:38:43Z</dcterms:created>
  <dcterms:modified xsi:type="dcterms:W3CDTF">2025-11-25T11:40:57Z</dcterms:modified>
</cp:coreProperties>
</file>