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  <p:sldMasterId id="2147483880" r:id="rId2"/>
    <p:sldMasterId id="2147483896" r:id="rId3"/>
    <p:sldMasterId id="2147483910" r:id="rId4"/>
    <p:sldMasterId id="2147483923" r:id="rId5"/>
    <p:sldMasterId id="2147483950" r:id="rId6"/>
  </p:sldMasterIdLst>
  <p:notesMasterIdLst>
    <p:notesMasterId r:id="rId128"/>
  </p:notesMasterIdLst>
  <p:sldIdLst>
    <p:sldId id="262" r:id="rId7"/>
    <p:sldId id="714" r:id="rId8"/>
    <p:sldId id="2331" r:id="rId9"/>
    <p:sldId id="2332" r:id="rId10"/>
    <p:sldId id="2343" r:id="rId11"/>
    <p:sldId id="2452" r:id="rId12"/>
    <p:sldId id="3871" r:id="rId13"/>
    <p:sldId id="4247" r:id="rId14"/>
    <p:sldId id="4248" r:id="rId15"/>
    <p:sldId id="3873" r:id="rId16"/>
    <p:sldId id="4249" r:id="rId17"/>
    <p:sldId id="4250" r:id="rId18"/>
    <p:sldId id="3872" r:id="rId19"/>
    <p:sldId id="2414" r:id="rId20"/>
    <p:sldId id="3874" r:id="rId21"/>
    <p:sldId id="2418" r:id="rId22"/>
    <p:sldId id="2470" r:id="rId23"/>
    <p:sldId id="2471" r:id="rId24"/>
    <p:sldId id="3677" r:id="rId25"/>
    <p:sldId id="3680" r:id="rId26"/>
    <p:sldId id="2580" r:id="rId27"/>
    <p:sldId id="1518" r:id="rId28"/>
    <p:sldId id="1560" r:id="rId29"/>
    <p:sldId id="1520" r:id="rId30"/>
    <p:sldId id="1521" r:id="rId31"/>
    <p:sldId id="1522" r:id="rId32"/>
    <p:sldId id="1523" r:id="rId33"/>
    <p:sldId id="3861" r:id="rId34"/>
    <p:sldId id="3862" r:id="rId35"/>
    <p:sldId id="3863" r:id="rId36"/>
    <p:sldId id="3864" r:id="rId37"/>
    <p:sldId id="4267" r:id="rId38"/>
    <p:sldId id="3865" r:id="rId39"/>
    <p:sldId id="3693" r:id="rId40"/>
    <p:sldId id="3694" r:id="rId41"/>
    <p:sldId id="3991" r:id="rId42"/>
    <p:sldId id="3992" r:id="rId43"/>
    <p:sldId id="3993" r:id="rId44"/>
    <p:sldId id="3994" r:id="rId45"/>
    <p:sldId id="4242" r:id="rId46"/>
    <p:sldId id="3999" r:id="rId47"/>
    <p:sldId id="3686" r:id="rId48"/>
    <p:sldId id="3688" r:id="rId49"/>
    <p:sldId id="3690" r:id="rId50"/>
    <p:sldId id="3691" r:id="rId51"/>
    <p:sldId id="4245" r:id="rId52"/>
    <p:sldId id="4246" r:id="rId53"/>
    <p:sldId id="1051" r:id="rId54"/>
    <p:sldId id="1052" r:id="rId55"/>
    <p:sldId id="1028" r:id="rId56"/>
    <p:sldId id="876" r:id="rId57"/>
    <p:sldId id="877" r:id="rId58"/>
    <p:sldId id="878" r:id="rId59"/>
    <p:sldId id="879" r:id="rId60"/>
    <p:sldId id="4269" r:id="rId61"/>
    <p:sldId id="4270" r:id="rId62"/>
    <p:sldId id="4271" r:id="rId63"/>
    <p:sldId id="4272" r:id="rId64"/>
    <p:sldId id="4273" r:id="rId65"/>
    <p:sldId id="4274" r:id="rId66"/>
    <p:sldId id="4275" r:id="rId67"/>
    <p:sldId id="1539" r:id="rId68"/>
    <p:sldId id="1540" r:id="rId69"/>
    <p:sldId id="3760" r:id="rId70"/>
    <p:sldId id="1542" r:id="rId71"/>
    <p:sldId id="1543" r:id="rId72"/>
    <p:sldId id="1544" r:id="rId73"/>
    <p:sldId id="1545" r:id="rId74"/>
    <p:sldId id="1546" r:id="rId75"/>
    <p:sldId id="1547" r:id="rId76"/>
    <p:sldId id="1548" r:id="rId77"/>
    <p:sldId id="1549" r:id="rId78"/>
    <p:sldId id="3761" r:id="rId79"/>
    <p:sldId id="1551" r:id="rId80"/>
    <p:sldId id="1552" r:id="rId81"/>
    <p:sldId id="1553" r:id="rId82"/>
    <p:sldId id="1554" r:id="rId83"/>
    <p:sldId id="1555" r:id="rId84"/>
    <p:sldId id="4276" r:id="rId85"/>
    <p:sldId id="4277" r:id="rId86"/>
    <p:sldId id="4278" r:id="rId87"/>
    <p:sldId id="4279" r:id="rId88"/>
    <p:sldId id="4280" r:id="rId89"/>
    <p:sldId id="1538" r:id="rId90"/>
    <p:sldId id="4281" r:id="rId91"/>
    <p:sldId id="4282" r:id="rId92"/>
    <p:sldId id="4283" r:id="rId93"/>
    <p:sldId id="1519" r:id="rId94"/>
    <p:sldId id="4284" r:id="rId95"/>
    <p:sldId id="4285" r:id="rId96"/>
    <p:sldId id="4286" r:id="rId97"/>
    <p:sldId id="4287" r:id="rId98"/>
    <p:sldId id="1524" r:id="rId99"/>
    <p:sldId id="1525" r:id="rId100"/>
    <p:sldId id="1526" r:id="rId101"/>
    <p:sldId id="1527" r:id="rId102"/>
    <p:sldId id="1528" r:id="rId103"/>
    <p:sldId id="1529" r:id="rId104"/>
    <p:sldId id="1530" r:id="rId105"/>
    <p:sldId id="1531" r:id="rId106"/>
    <p:sldId id="1532" r:id="rId107"/>
    <p:sldId id="1533" r:id="rId108"/>
    <p:sldId id="1534" r:id="rId109"/>
    <p:sldId id="1535" r:id="rId110"/>
    <p:sldId id="1536" r:id="rId111"/>
    <p:sldId id="1537" r:id="rId112"/>
    <p:sldId id="1341" r:id="rId113"/>
    <p:sldId id="1342" r:id="rId114"/>
    <p:sldId id="1343" r:id="rId115"/>
    <p:sldId id="1344" r:id="rId116"/>
    <p:sldId id="1345" r:id="rId117"/>
    <p:sldId id="1346" r:id="rId118"/>
    <p:sldId id="1347" r:id="rId119"/>
    <p:sldId id="1348" r:id="rId120"/>
    <p:sldId id="1349" r:id="rId121"/>
    <p:sldId id="1350" r:id="rId122"/>
    <p:sldId id="1351" r:id="rId123"/>
    <p:sldId id="1352" r:id="rId124"/>
    <p:sldId id="1353" r:id="rId125"/>
    <p:sldId id="1354" r:id="rId126"/>
    <p:sldId id="730" r:id="rId1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57FF"/>
    <a:srgbClr val="99FF99"/>
    <a:srgbClr val="FFB279"/>
    <a:srgbClr val="DA71FF"/>
    <a:srgbClr val="D1FFD1"/>
    <a:srgbClr val="E1FFE1"/>
    <a:srgbClr val="C8C8FF"/>
    <a:srgbClr val="E1E0FF"/>
    <a:srgbClr val="C8F4FF"/>
    <a:srgbClr val="FFDD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5" autoAdjust="0"/>
    <p:restoredTop sz="94907" autoAdjust="0"/>
  </p:normalViewPr>
  <p:slideViewPr>
    <p:cSldViewPr>
      <p:cViewPr varScale="1">
        <p:scale>
          <a:sx n="65" d="100"/>
          <a:sy n="65" d="100"/>
        </p:scale>
        <p:origin x="13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presProps" Target="presProps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viewProps" Target="viewProps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theme" Target="theme/theme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tableStyles" Target="tableStyles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26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42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D0C9A3-8735-44A7-97E4-40B7B1CE1A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78700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B52706-6E80-4B41-B85E-A23CC1FB15C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607105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92E00-6897-4AE5-A143-22F963AC1C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853508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6D7AA-9D74-4C36-9EDA-9F71EC8F3F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17511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089D91-AB83-4B28-9E0C-B07EB84A90C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5761241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2F6151-7541-4BD0-8A4C-3A7E10BF4BE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12498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B74B86-CA49-4AAF-9044-F721F1874D2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92165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BDC94C-CCD0-4775-9FEC-D6588A0BB8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06210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BDC94C-CCD0-4775-9FEC-D6588A0BB8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07565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BDC94C-CCD0-4775-9FEC-D6588A0BB8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39596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BDC94C-CCD0-4775-9FEC-D6588A0BB8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840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740E31-602A-4C57-8E9F-8E5B93E2FD0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08187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A14D85-E86C-4D5A-8BF0-C9A2E3C8F3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29560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A14D85-E86C-4D5A-8BF0-C9A2E3C8F3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69303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A14D85-E86C-4D5A-8BF0-C9A2E3C8F3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76669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A14D85-E86C-4D5A-8BF0-C9A2E3C8F3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59273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A14D85-E86C-4D5A-8BF0-C9A2E3C8F3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21749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A14D85-E86C-4D5A-8BF0-C9A2E3C8F3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95077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A14D85-E86C-4D5A-8BF0-C9A2E3C8F3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75300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249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18853C-3257-402A-9199-66ACF0E121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47472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8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58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1BBA6-AC20-4913-B511-2C1A621E55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718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740E31-602A-4C57-8E9F-8E5B93E2FD0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173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D0C9A3-8735-44A7-97E4-40B7B1CE1A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968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983B08-92EE-49D7-A297-5A70AF701B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771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9F12CB-D30C-49EC-B7F4-C68536B760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856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778C07-7F9B-42A9-B7C0-DB5D26EECF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623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397202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644512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158449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BC217-645B-46AD-B3F6-B3394EE334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29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303916-F666-48CA-808B-8EC863DF40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694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716C9C-B599-4823-8B95-D97477A4140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9543727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FFBC2-6B0A-4080-A38C-0599C5FCF2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8776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07CF01-38C3-44F1-B714-F28FED18D9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295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CDF568-8C9A-49BD-9F85-047E3650E3A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229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DE1E2F-BDE5-4541-AEDD-EA7FEE223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7711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DBC838-5AF8-42B6-99F8-BFF89DDCC32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1692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DBC838-5AF8-42B6-99F8-BFF89DDCC32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2079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DBC838-5AF8-42B6-99F8-BFF89DDCC32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882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75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ECE9CF-12B8-47B8-B0C9-B263C34DE8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061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FE1F39-C886-45AB-AFBB-03836F30C6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6879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75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ECE9CF-12B8-47B8-B0C9-B263C34DE8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4009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5C80F7-5C9A-4A98-8A48-00E1DA8375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2583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75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ECE9CF-12B8-47B8-B0C9-B263C34DE8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894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11B698-7A99-45E3-ACA3-32FB4155D5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2869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11B698-7A99-45E3-ACA3-32FB4155D5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0568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A6084-B7A3-425A-A883-F764B00268B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2602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A6084-B7A3-425A-A883-F764B00268B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6233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A6084-B7A3-425A-A883-F764B00268B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919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A6084-B7A3-425A-A883-F764B00268B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6279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A6084-B7A3-425A-A883-F764B00268B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162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245C8A-6640-46BD-B647-1B81A603BA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2301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A6084-B7A3-425A-A883-F764B00268B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1962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0FF0B4-ED64-48A8-B33B-E56CEF22DD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31455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0FF0B4-ED64-48A8-B33B-E56CEF22DD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09621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0FF0B4-ED64-48A8-B33B-E56CEF22DD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34155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0FF0B4-ED64-48A8-B33B-E56CEF22DD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92842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0FF0B4-ED64-48A8-B33B-E56CEF22DD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20909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0FF0B4-ED64-48A8-B33B-E56CEF22DD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225885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0FF0B4-ED64-48A8-B33B-E56CEF22DD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84824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0FF0B4-ED64-48A8-B33B-E56CEF22DD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838334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8702A7-0BC8-4BC1-95E7-BE65149B4B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6310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616746-4430-40A6-9C3C-4897A81A0C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3554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DE46A4-1729-470C-AB65-D4E42E9D6A9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87037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297877-9C67-4CE4-ACFE-451829A4307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187210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B3D4F9-9424-4583-ACCD-608C2346E9F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910818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24D153-D32F-406B-A69D-4646A57630D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042085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0FF0B4-ED64-48A8-B33B-E56CEF22DD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72739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FDB37-7609-4F1F-954C-A617889EFD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473646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061E4A-339C-4E13-A8C5-489901B40D6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759810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BDA907-9ADD-40EC-92F9-C37BC433E6B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096481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28588C-D755-4436-B967-C260D451900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628086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58D340-CB2F-46D5-8780-2840C5FD472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98319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F09D05-26CD-4456-9505-9B1A532C8C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5508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4936C-9A94-4286-B9CB-1B40EA0F82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0392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DD45EA-7E5D-4D59-8071-701765F35C6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9520562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F3D974-8C72-48A9-B0D8-22E8721857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39552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BF5EAB-8533-4166-9173-28AF6A76D9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959868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CB796C-487B-4265-B3EE-4BF05FCEBF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154723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563151-F544-40BB-AD45-1D0151ACC50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5996499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BEC626-1ACC-416B-9819-3E3BBA3116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821686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62DD81-7494-4F93-8DA5-51D4852097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055947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97480B-451F-4986-BDF0-BC1AD24F3A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6833549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09376-2139-464B-AF76-6C67225252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8761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E2BCD-7671-4581-83B2-9E8A56149A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04383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D3ECE7-CB3F-4832-B97B-1F04C758F6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8156290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F8BEA7-7BA3-45DF-8926-541D2D6AC92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234767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FBA130-8188-4C5D-BD8A-512A71AE094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9660652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4FB2B3-B1C0-4865-A43F-C9EA7290E8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256118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2AA047-D2F4-41F2-9AB7-6C63B719FB4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6089886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4E99A9-4B77-4FBE-A03E-5EA54807394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5765607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22C82B-61F1-4EB0-9359-AA53771D036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421725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456D3E-64FD-4CE3-AD47-065E3318B3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769415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903932-DD54-4646-9B3D-3E758D5DBC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5517990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903932-DD54-4646-9B3D-3E758D5DBC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4437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D0C9A3-8735-44A7-97E4-40B7B1CE1A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58536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7C1D1D-591E-4445-B475-B3FEFF6025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2719417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1C3557-D25E-47FB-9F02-19F33A2308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1776054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B14015-ACD1-4BB6-829C-2C7668ABEB4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135900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B14015-ACD1-4BB6-829C-2C7668ABEB4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467784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F86BF3-385B-479D-B840-94D0935C5F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3376008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C6C6A6-A21C-4F0C-8587-C5A498988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7768630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A291E7-E007-4764-943D-306D2C3046E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866307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A50754-5815-43E8-AA6A-80914F5363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571913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EA42F3-BF89-4079-9F0F-09CA1C30EF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3670821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A22ADA-E150-416C-8440-FF1FDD1E01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3010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D0C9A3-8735-44A7-97E4-40B7B1CE1A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79879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F2532B-0719-402C-999E-FBA1DB980D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7473121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7B55A8-9063-450C-AECD-FF3BBB03D7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6525186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E0EDDB-52E9-4C43-865A-0F2A40765B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8360789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FBFA1B-ECBB-4D34-BE25-CE54F63312A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382348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6E824A-A4C1-4227-89AD-97B262F72E0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802293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254489-CC4C-4429-8A54-B454669455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982783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623D87-8465-4D8E-B488-DA8F823A4D6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942311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A54AA3-A99E-4536-99AF-0B17359AFE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528044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A27F3E-F2E3-4C62-9721-94BD3CB4456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623190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0A76FF-C381-4D35-A0D1-3A244D486E6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719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62223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89114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808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237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6798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186F7-960F-4135-90B5-3F97C2F343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388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D2E03-395D-43B7-B781-CF5F8DE1CF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816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51814-6E9D-4ED3-B1A9-87061FD155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800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91AE4-F641-4CFA-98AB-BE9EA5E147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20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82D6C-E386-42C8-9FF2-875C32CDF1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197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A4FD3-08B6-4B18-9685-B19F90A7D2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283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8022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624A-5666-4AF5-AF31-316774A39A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87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E860-5585-421F-8ED6-C3DBE48BAC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813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38342-7A8A-4DB8-8743-E9B75FE0F6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259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18456-74D4-4D36-B995-1D08E5D0B3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009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3C58D-F81C-4D04-924D-69930519BE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75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42C35-16AD-4D78-86E9-913C292B48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041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E4E8-4C69-404E-8CF9-D632E365F1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325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F3801F-20D4-4556-823C-027B25E8000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128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5F740F-A7AB-43A9-8E90-0554C93065F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202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942D3-519C-48E9-8145-599F34957D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469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9816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CCE8E-874F-4403-9C19-1D3BCDF1C0E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119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EEEAD-7BC6-48E3-BDCC-646BB06A2F1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254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07729-40F3-4768-ACD5-14112E5608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66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5C9F0-5D55-4DFE-9092-5F963555994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780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6B039-2E22-4E6E-8E2D-1A5D1DAEAE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043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4B4B7-75B4-49CD-963A-3110696356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940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381DC-3D06-4E4E-B126-911431B7EB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529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EEA0B-AC12-4912-9E4B-D934B8DE90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8079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CACD0-9EF4-4C67-9333-ADDDC38948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47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6CA3C-6BCC-4649-B494-F0EB3BD10B9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596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5581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51D58-6A53-44CA-B606-18A1483F8E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708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68AAF-21D2-433C-B979-2FB62395BA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75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6C375-E755-4C49-A37C-9AA3C877371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11/22/2025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74C3A-2F4D-4D0F-BEA8-B275128FB3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76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DDA0A-FE2D-46DF-97E8-9894066012A0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11/22/2025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13CE9-CFE6-4F39-8BF0-FE3C1D8D07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430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1BCF7-84AE-4EEA-A077-6D6FB4FA9F94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11/22/2025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1DF95-C034-41AE-AD68-51137C2F3AF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875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18898-91F4-4E0F-9FF4-A9399404E3E0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11/22/2025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D0A94-51D5-47DE-B9B4-EBEF4018AFF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460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19EA6-7DEE-499E-B3AE-2CF62236DBD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11/22/2025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8A7-5668-43A5-9DF1-A7C258827B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9781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8BCAF-19B8-47C6-97D6-CFB4919A6CD8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11/22/2025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D55F4-EEB7-442E-A056-A9AD7D798A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7451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63C95-0D68-4E7B-AD35-EE5A9B0B079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11/22/2025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8790B-BC88-485B-BBBA-022D34101D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933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3F161-FB60-49C1-9270-565AC8D58F72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11/22/2025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83ED4-B554-4E34-A942-1474CDBF47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59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8881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0F88F-1E23-4B4E-9C93-4EB8417E19EC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11/22/2025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5EB22-F5A1-40B7-96AE-509ECD04B9D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164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4B0FA-E4EF-446B-9FCB-0E1B2345225B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11/22/2025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FF23D-0448-4334-BEC1-102629BB08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639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E3388-3EC9-465D-AE6E-B3D9E32AEEEF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11/22/2025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0D4AF-C0F3-49CF-AC95-0E00FA5430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6789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DFCAB-25B4-49BF-BA55-0C22A06070FD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11/22/2025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6456A-2F90-46D2-B66F-20B675F8EE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935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763F8-1AF8-4A50-94AB-C6DB3565596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976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FD7DF-3C4B-4AB9-BD86-3CEB0F83254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251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C6B893-EDFC-48B3-AAC7-D85D94CFFE4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0110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1235A-FA81-44C3-B16A-C18731E2A40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413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80E01D-495C-441E-9DBE-99433E5337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5228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1B80FE-7FC6-4986-8F8B-52FBBB045E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55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00843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BF5F9-363E-4B49-AA84-EBBFCD0CE29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0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50FB0-9C15-48DA-BBC2-E55DF1DA6F5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9281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84297-08A1-4B3D-92C1-A437EE787A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6819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40FEB8-BFDB-456E-AD97-7FF23E54E49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6908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6E7FA3-1C3A-42CC-95E3-8B1E64E95C0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680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8033AF-A7F3-40D2-A18A-FBAB61AEF5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512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5857A-263B-479B-BF83-230F437A48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2375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423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595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54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07864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793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834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933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057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494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400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152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77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6128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9803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8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707A0F7-4FFF-4748-A9B7-E82C91A192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855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816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16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16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FB628BB-C1A7-4DE7-9E5D-D1EBF6A2E9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062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fld id="{8942BA45-F1BF-4490-913F-58A6AE46DDA1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11/22/2025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2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2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9B3BD31-8219-44C4-881D-F17C42F583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8437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85D47981-B4EA-4968-94AA-A0E452280ED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5734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17753-F59B-450B-B2D4-2A898B9DAFF0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31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ron.web.un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5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0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1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2.jpg"/><Relationship Id="rId5" Type="http://schemas.openxmlformats.org/officeDocument/2006/relationships/image" Target="NULL"/><Relationship Id="rId4" Type="http://schemas.openxmlformats.org/officeDocument/2006/relationships/image" Target="../media/image1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6.xml"/><Relationship Id="rId5" Type="http://schemas.openxmlformats.org/officeDocument/2006/relationships/image" Target="NULL"/><Relationship Id="rId4" Type="http://schemas.openxmlformats.org/officeDocument/2006/relationships/image" Target="../media/image1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NUL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discover.nci.nih.gov/datasetsNature2000.jsp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dirty="0"/>
              <a:t>Statistics – O. R. 881</a:t>
            </a:r>
            <a:br>
              <a:rPr lang="en-US" dirty="0"/>
            </a:br>
            <a:r>
              <a:rPr lang="en-US" dirty="0"/>
              <a:t>Object Oriented Data Analysis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>
                <a:hlinkClick r:id="rId3"/>
              </a:rPr>
              <a:t>Steve Marron</a:t>
            </a:r>
            <a:endParaRPr lang="en-US" dirty="0"/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Dept. of Statistics and Operations Research</a:t>
            </a:r>
          </a:p>
          <a:p>
            <a:pPr algn="ctr" eaLnBrk="1" hangingPunct="1">
              <a:buFontTx/>
              <a:buNone/>
            </a:pPr>
            <a:r>
              <a:rPr lang="en-US" dirty="0"/>
              <a:t>University of North Carolina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Discrimi’n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90600"/>
            <a:ext cx="83058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Through Increasing Dimensions</a:t>
            </a: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F2DA2B-7F15-9831-047E-379E2C4D7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52" t="43927" r="27468" b="17981"/>
          <a:stretch/>
        </p:blipFill>
        <p:spPr>
          <a:xfrm>
            <a:off x="1358590" y="1752600"/>
            <a:ext cx="6337610" cy="472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A9CC1E-0999-A00D-4FBB-2CC48679EAB3}"/>
              </a:ext>
            </a:extLst>
          </p:cNvPr>
          <p:cNvSpPr txBox="1"/>
          <p:nvPr/>
        </p:nvSpPr>
        <p:spPr>
          <a:xfrm>
            <a:off x="7702516" y="5429071"/>
            <a:ext cx="14414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F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Falls Apart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F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Completely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F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In Very High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F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Dimensions</a:t>
            </a:r>
          </a:p>
        </p:txBody>
      </p:sp>
    </p:spTree>
    <p:extLst>
      <p:ext uri="{BB962C8B-B14F-4D97-AF65-F5344CB8AC3E}">
        <p14:creationId xmlns:p14="http://schemas.microsoft.com/office/powerpoint/2010/main" val="360800749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altLang="ko-KR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Before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After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Column S.D. Adjustment</a:t>
            </a:r>
          </a:p>
        </p:txBody>
      </p:sp>
      <p:pic>
        <p:nvPicPr>
          <p:cNvPr id="829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0E1A98-B76B-463D-A8D2-33B0B4C14386}"/>
              </a:ext>
            </a:extLst>
          </p:cNvPr>
          <p:cNvSpPr txBox="1"/>
          <p:nvPr/>
        </p:nvSpPr>
        <p:spPr>
          <a:xfrm>
            <a:off x="1066800" y="4572000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Standardize Columns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(Divide Columns by SD)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077100-4F48-4C6D-A2CD-7953E7E48D0D}"/>
              </a:ext>
            </a:extLst>
          </p:cNvPr>
          <p:cNvSpPr txBox="1"/>
          <p:nvPr/>
        </p:nvSpPr>
        <p:spPr>
          <a:xfrm>
            <a:off x="1244535" y="5715000"/>
            <a:ext cx="3860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Reduces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Blue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Variation Everywhere</a:t>
            </a:r>
          </a:p>
        </p:txBody>
      </p:sp>
    </p:spTree>
    <p:extLst>
      <p:ext uri="{BB962C8B-B14F-4D97-AF65-F5344CB8AC3E}">
        <p14:creationId xmlns:p14="http://schemas.microsoft.com/office/powerpoint/2010/main" val="277138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altLang="ko-KR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Before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After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Col. S.D. Adj., Rescaled</a:t>
            </a:r>
          </a:p>
        </p:txBody>
      </p:sp>
      <p:pic>
        <p:nvPicPr>
          <p:cNvPr id="839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3DC2FB-FC94-43E7-B7EC-5FBE2A6DD6FC}"/>
              </a:ext>
            </a:extLst>
          </p:cNvPr>
          <p:cNvSpPr txBox="1"/>
          <p:nvPr/>
        </p:nvSpPr>
        <p:spPr>
          <a:xfrm>
            <a:off x="762000" y="3962400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Rescale Axes 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Focus 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Only</a:t>
            </a:r>
          </a:p>
        </p:txBody>
      </p:sp>
    </p:spTree>
    <p:extLst>
      <p:ext uri="{BB962C8B-B14F-4D97-AF65-F5344CB8AC3E}">
        <p14:creationId xmlns:p14="http://schemas.microsoft.com/office/powerpoint/2010/main" val="144595682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altLang="ko-KR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After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Column Stand. Dev. adjustment</a:t>
            </a:r>
          </a:p>
        </p:txBody>
      </p:sp>
      <p:pic>
        <p:nvPicPr>
          <p:cNvPr id="849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F055C2-2C19-412D-91B8-95CEF5FF52BA}"/>
              </a:ext>
            </a:extLst>
          </p:cNvPr>
          <p:cNvSpPr txBox="1"/>
          <p:nvPr/>
        </p:nvSpPr>
        <p:spPr>
          <a:xfrm>
            <a:off x="1099572" y="4382869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Turn Off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All But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43225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Fully Adjusted Data</a:t>
            </a:r>
          </a:p>
        </p:txBody>
      </p:sp>
      <p:pic>
        <p:nvPicPr>
          <p:cNvPr id="860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1600"/>
            <a:ext cx="7786687" cy="5500688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CDAF27-1944-44D5-8705-A3DE0EF119AB}"/>
              </a:ext>
            </a:extLst>
          </p:cNvPr>
          <p:cNvSpPr txBox="1"/>
          <p:nvPr/>
        </p:nvSpPr>
        <p:spPr>
          <a:xfrm>
            <a:off x="990600" y="5029200"/>
            <a:ext cx="235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Slide Down to Middle</a:t>
            </a:r>
          </a:p>
        </p:txBody>
      </p:sp>
    </p:spTree>
    <p:extLst>
      <p:ext uri="{BB962C8B-B14F-4D97-AF65-F5344CB8AC3E}">
        <p14:creationId xmlns:p14="http://schemas.microsoft.com/office/powerpoint/2010/main" val="416427405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Fully Adjusted Data, Platform Colored</a:t>
            </a:r>
          </a:p>
        </p:txBody>
      </p:sp>
      <p:pic>
        <p:nvPicPr>
          <p:cNvPr id="870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grpSp>
        <p:nvGrpSpPr>
          <p:cNvPr id="10" name="Group 9"/>
          <p:cNvGrpSpPr/>
          <p:nvPr/>
        </p:nvGrpSpPr>
        <p:grpSpPr>
          <a:xfrm>
            <a:off x="1905000" y="2971800"/>
            <a:ext cx="5257800" cy="3505200"/>
            <a:chOff x="1905000" y="2971800"/>
            <a:chExt cx="5257800" cy="3505200"/>
          </a:xfrm>
        </p:grpSpPr>
        <p:sp>
          <p:nvSpPr>
            <p:cNvPr id="2" name="TextBox 1"/>
            <p:cNvSpPr txBox="1"/>
            <p:nvPr/>
          </p:nvSpPr>
          <p:spPr>
            <a:xfrm>
              <a:off x="1905000" y="5646003"/>
              <a:ext cx="29049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Next Study Clusters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Using “Brushing”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5181600" y="3200400"/>
              <a:ext cx="533400" cy="533400"/>
            </a:xfrm>
            <a:prstGeom prst="ellipse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629400" y="2971800"/>
              <a:ext cx="533400" cy="533400"/>
            </a:xfrm>
            <a:prstGeom prst="ellipse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 flipH="1">
              <a:off x="3810000" y="3657600"/>
              <a:ext cx="1447801" cy="1988403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6" idx="3"/>
            </p:cNvCxnSpPr>
            <p:nvPr/>
          </p:nvCxnSpPr>
          <p:spPr>
            <a:xfrm flipH="1">
              <a:off x="3810001" y="3427085"/>
              <a:ext cx="2897514" cy="2218918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77D67E6-EAD9-4FD8-B416-E66A12F5C654}"/>
              </a:ext>
            </a:extLst>
          </p:cNvPr>
          <p:cNvSpPr txBox="1"/>
          <p:nvPr/>
        </p:nvSpPr>
        <p:spPr>
          <a:xfrm>
            <a:off x="609600" y="3962400"/>
            <a:ext cx="246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Return Original Colors</a:t>
            </a:r>
          </a:p>
        </p:txBody>
      </p:sp>
    </p:spTree>
    <p:extLst>
      <p:ext uri="{BB962C8B-B14F-4D97-AF65-F5344CB8AC3E}">
        <p14:creationId xmlns:p14="http://schemas.microsoft.com/office/powerpoint/2010/main" val="2870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Fully Adjusted Data,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Melanoma Cluster</a:t>
            </a:r>
          </a:p>
        </p:txBody>
      </p:sp>
      <p:pic>
        <p:nvPicPr>
          <p:cNvPr id="890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666750" y="4067175"/>
            <a:ext cx="243840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BREAST.MDAMB435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BREAST.MDN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MELAN.MALME3M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MELAN.SKMEL2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MELAN.SKMEL5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MELAN.SKMEL28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MELAN.M14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MELAN.UACC62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MELAN.UACC257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667000" y="4143375"/>
            <a:ext cx="3054901" cy="1647825"/>
            <a:chOff x="2667000" y="4143375"/>
            <a:chExt cx="3054901" cy="1647825"/>
          </a:xfrm>
        </p:grpSpPr>
        <p:sp>
          <p:nvSpPr>
            <p:cNvPr id="2" name="TextBox 1"/>
            <p:cNvSpPr txBox="1"/>
            <p:nvPr/>
          </p:nvSpPr>
          <p:spPr>
            <a:xfrm>
              <a:off x="2743200" y="5329535"/>
              <a:ext cx="29787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Known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Mislabellings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" name="Right Brace 2"/>
            <p:cNvSpPr/>
            <p:nvPr/>
          </p:nvSpPr>
          <p:spPr>
            <a:xfrm>
              <a:off x="2667000" y="4143375"/>
              <a:ext cx="228600" cy="504825"/>
            </a:xfrm>
            <a:prstGeom prst="rightBrac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5" name="Straight Connector 4"/>
            <p:cNvCxnSpPr>
              <a:endCxn id="2" idx="0"/>
            </p:cNvCxnSpPr>
            <p:nvPr/>
          </p:nvCxnSpPr>
          <p:spPr>
            <a:xfrm>
              <a:off x="2895600" y="4419600"/>
              <a:ext cx="1336951" cy="909935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519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Fully Adjusted Data,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Leukemia Cluster</a:t>
            </a:r>
          </a:p>
        </p:txBody>
      </p:sp>
      <p:pic>
        <p:nvPicPr>
          <p:cNvPr id="901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693738" y="4067175"/>
            <a:ext cx="182721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LEUK.CCRFCEM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LEUK.K562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LEUK.MOLT4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LEUK.HL60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LEUK.RPMI8266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LEUK.SR </a:t>
            </a:r>
          </a:p>
        </p:txBody>
      </p:sp>
    </p:spTree>
    <p:extLst>
      <p:ext uri="{BB962C8B-B14F-4D97-AF65-F5344CB8AC3E}">
        <p14:creationId xmlns:p14="http://schemas.microsoft.com/office/powerpoint/2010/main" val="196048748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FFC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not adjust using SVM?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31825" y="1295400"/>
            <a:ext cx="8131175" cy="4768850"/>
          </a:xfrm>
        </p:spPr>
        <p:txBody>
          <a:bodyPr/>
          <a:lstStyle/>
          <a:p>
            <a:pPr marL="0" indent="0" algn="l" eaLnBrk="1" hangingPunct="1">
              <a:lnSpc>
                <a:spcPct val="130000"/>
              </a:lnSpc>
              <a:buFont typeface="Wingdings" pitchFamily="2" charset="2"/>
              <a:buChar char="n"/>
            </a:pP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Problem:   </a:t>
            </a:r>
            <a:r>
              <a:rPr lang="en-US" sz="3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Proj’d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Distrib’al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</a:p>
          <a:p>
            <a:pPr marL="0" indent="0" eaLnBrk="1" hangingPunct="1">
              <a:lnSpc>
                <a:spcPct val="130000"/>
              </a:lnSpc>
              <a:buFont typeface="Wingdings" pitchFamily="2" charset="2"/>
              <a:buNone/>
            </a:pP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Triangular </a:t>
            </a:r>
            <a:r>
              <a:rPr lang="en-US" sz="3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Dist’ns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(opposite skewed)</a:t>
            </a:r>
          </a:p>
          <a:p>
            <a:pPr marL="0" indent="0" algn="l" eaLnBrk="1" hangingPunct="1">
              <a:lnSpc>
                <a:spcPct val="130000"/>
              </a:lnSpc>
              <a:buFont typeface="Wingdings" pitchFamily="2" charset="2"/>
              <a:buChar char="n"/>
            </a:pP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not allow sensible </a:t>
            </a:r>
            <a:r>
              <a:rPr lang="en-US" sz="32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rigid shift</a:t>
            </a:r>
          </a:p>
        </p:txBody>
      </p:sp>
      <p:pic>
        <p:nvPicPr>
          <p:cNvPr id="4608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2" t="7579" r="8922"/>
          <a:stretch>
            <a:fillRect/>
          </a:stretch>
        </p:blipFill>
        <p:spPr>
          <a:xfrm>
            <a:off x="404813" y="3708400"/>
            <a:ext cx="8639175" cy="6862763"/>
          </a:xfrm>
          <a:noFill/>
        </p:spPr>
      </p:pic>
    </p:spTree>
    <p:extLst>
      <p:ext uri="{BB962C8B-B14F-4D97-AF65-F5344CB8AC3E}">
        <p14:creationId xmlns:p14="http://schemas.microsoft.com/office/powerpoint/2010/main" val="345608258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FFC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not adjust using SVM?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31825" y="1295400"/>
            <a:ext cx="8131175" cy="4768850"/>
          </a:xfrm>
        </p:spPr>
        <p:txBody>
          <a:bodyPr/>
          <a:lstStyle/>
          <a:p>
            <a:pPr algn="l" eaLnBrk="1" hangingPunct="1">
              <a:lnSpc>
                <a:spcPct val="130000"/>
              </a:lnSpc>
              <a:buFont typeface="Wingdings" pitchFamily="2" charset="2"/>
              <a:buChar char="n"/>
            </a:pP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Nicely Fixed by DWD</a:t>
            </a:r>
          </a:p>
          <a:p>
            <a:pPr algn="l" eaLnBrk="1" hangingPunct="1">
              <a:lnSpc>
                <a:spcPct val="130000"/>
              </a:lnSpc>
              <a:buFont typeface="Wingdings" pitchFamily="2" charset="2"/>
              <a:buChar char="n"/>
            </a:pP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Projected </a:t>
            </a:r>
            <a:r>
              <a:rPr lang="en-US" sz="3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Dist’ns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near Gaussian</a:t>
            </a:r>
          </a:p>
          <a:p>
            <a:pPr algn="l" eaLnBrk="1" hangingPunct="1">
              <a:lnSpc>
                <a:spcPct val="130000"/>
              </a:lnSpc>
              <a:buFont typeface="Wingdings" pitchFamily="2" charset="2"/>
              <a:buChar char="n"/>
            </a:pP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Sensible to shift</a:t>
            </a:r>
            <a:endParaRPr lang="en-US" sz="3200" i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0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2" t="7579" r="8922"/>
          <a:stretch>
            <a:fillRect/>
          </a:stretch>
        </p:blipFill>
        <p:spPr>
          <a:xfrm>
            <a:off x="404813" y="3708400"/>
            <a:ext cx="8639175" cy="6862763"/>
          </a:xfrm>
          <a:noFill/>
        </p:spPr>
      </p:pic>
    </p:spTree>
    <p:extLst>
      <p:ext uri="{BB962C8B-B14F-4D97-AF65-F5344CB8AC3E}">
        <p14:creationId xmlns:p14="http://schemas.microsoft.com/office/powerpoint/2010/main" val="283353147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FFC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not adjust by means?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479550"/>
            <a:ext cx="8094663" cy="5149850"/>
          </a:xfrm>
        </p:spPr>
        <p:txBody>
          <a:bodyPr/>
          <a:lstStyle/>
          <a:p>
            <a:pPr marL="0" indent="0" algn="l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DWD is complicated:   value added?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it is “cool”</a:t>
            </a:r>
          </a:p>
          <a:p>
            <a:pPr lvl="1" algn="l" eaLnBrk="1" hangingPunct="1"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Recall Improves SVM for 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HDLSS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Empirical Success</a:t>
            </a:r>
          </a:p>
          <a:p>
            <a:pPr lvl="1" algn="l" eaLnBrk="1" hangingPunct="1"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Routinely Used in </a:t>
            </a:r>
            <a:r>
              <a:rPr lang="en-US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Perou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</a:t>
            </a:r>
          </a:p>
          <a:p>
            <a:pPr lvl="1" algn="l" eaLnBrk="1" hangingPunct="1"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Comparisons Done</a:t>
            </a:r>
          </a:p>
          <a:p>
            <a:pPr lvl="1" algn="l" eaLnBrk="1" hangingPunct="1"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Lessons from </a:t>
            </a:r>
            <a:r>
              <a:rPr lang="en-US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Wistar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 Statistical Power</a:t>
            </a:r>
          </a:p>
          <a:p>
            <a:pPr lvl="1" algn="l" eaLnBrk="1" hangingPunct="1">
              <a:buFont typeface="Wingdings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83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Discrimi’n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229600" cy="55626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 (Centroid) Method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Data,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dim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FF027E-7455-79B6-6313-DC7CE9459E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33" t="43037" r="20834" b="17972"/>
          <a:stretch/>
        </p:blipFill>
        <p:spPr>
          <a:xfrm>
            <a:off x="1752600" y="1752610"/>
            <a:ext cx="6096000" cy="4267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5D1D4D-2F1C-ECC8-30C4-61627E0369D3}"/>
              </a:ext>
            </a:extLst>
          </p:cNvPr>
          <p:cNvSpPr txBox="1"/>
          <p:nvPr/>
        </p:nvSpPr>
        <p:spPr>
          <a:xfrm>
            <a:off x="7650539" y="2667000"/>
            <a:ext cx="156966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Much Better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Performance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Covariance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Estimation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Has A Cost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In High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Dim’n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7D07D5-2761-6863-2BD6-5CF789C5DEC2}"/>
              </a:ext>
            </a:extLst>
          </p:cNvPr>
          <p:cNvCxnSpPr>
            <a:cxnSpLocks/>
          </p:cNvCxnSpPr>
          <p:nvPr/>
        </p:nvCxnSpPr>
        <p:spPr>
          <a:xfrm>
            <a:off x="609600" y="1447800"/>
            <a:ext cx="47244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8650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FFC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not adjust by means?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479550"/>
            <a:ext cx="8094663" cy="5149850"/>
          </a:xfrm>
        </p:spPr>
        <p:txBody>
          <a:bodyPr/>
          <a:lstStyle/>
          <a:p>
            <a:pPr marL="0" indent="0" algn="l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Why Not PAM   (~Mean Difference)?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Simpler is Better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not means, i.e. point cloud </a:t>
            </a:r>
            <a:r>
              <a:rPr lang="en-US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centerpoints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l" eaLnBrk="1" hangingPunct="1">
              <a:buFont typeface="Wingdings" pitchFamily="2" charset="2"/>
              <a:buChar char="§"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eaLnBrk="1" hangingPunct="1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Elegant Answer:    Liu et al (2009)</a:t>
            </a:r>
          </a:p>
        </p:txBody>
      </p:sp>
    </p:spTree>
    <p:extLst>
      <p:ext uri="{BB962C8B-B14F-4D97-AF65-F5344CB8AC3E}">
        <p14:creationId xmlns:p14="http://schemas.microsoft.com/office/powerpoint/2010/main" val="93568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FFC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not adjust by means?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479550"/>
            <a:ext cx="8094663" cy="5149850"/>
          </a:xfrm>
        </p:spPr>
        <p:txBody>
          <a:bodyPr/>
          <a:lstStyle/>
          <a:p>
            <a:pPr marL="0" indent="0" algn="l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Why Not PAM   (~Mean Difference)?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Simpler is Better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not means, i.e. point cloud </a:t>
            </a:r>
            <a:r>
              <a:rPr lang="en-US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centerpoints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 algn="l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Drawback to PAM: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Handling of Unbalanced Biological Subtypes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DWD more Resistant to Unbalance</a:t>
            </a:r>
          </a:p>
        </p:txBody>
      </p:sp>
    </p:spTree>
    <p:extLst>
      <p:ext uri="{BB962C8B-B14F-4D97-AF65-F5344CB8AC3E}">
        <p14:creationId xmlns:p14="http://schemas.microsoft.com/office/powerpoint/2010/main" val="303209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FFC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not adjust by means?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479550"/>
            <a:ext cx="8094663" cy="514985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 Example:</a:t>
            </a:r>
            <a:endParaRPr lang="en-US" altLang="ko-KR" sz="3600" dirty="0">
              <a:solidFill>
                <a:schemeClr val="bg2"/>
              </a:solidFill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  <a:p>
            <a:pPr marL="1104900" lvl="1" indent="-533400" algn="l">
              <a:buFont typeface="Wingdings" pitchFamily="2" charset="2"/>
              <a:buChar char="n"/>
            </a:pPr>
            <a:r>
              <a:rPr lang="en-US" altLang="ko-KR" sz="32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Gaussian Clusters</a:t>
            </a:r>
          </a:p>
          <a:p>
            <a:pPr marL="1104900" lvl="1" indent="-533400" algn="l">
              <a:buFont typeface="Wingdings" pitchFamily="2" charset="2"/>
              <a:buChar char="n"/>
            </a:pPr>
            <a:r>
              <a:rPr lang="en-US" altLang="ko-KR" sz="32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Two batches (denoted:   +   o)</a:t>
            </a:r>
          </a:p>
          <a:p>
            <a:pPr marL="1104900" lvl="1" indent="-533400" algn="l">
              <a:buFont typeface="Wingdings" pitchFamily="2" charset="2"/>
              <a:buChar char="n"/>
            </a:pPr>
            <a:r>
              <a:rPr lang="en-US" altLang="ko-KR" sz="32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Two subtypes (</a:t>
            </a:r>
            <a:r>
              <a:rPr lang="en-US" altLang="ko-KR" sz="3200" dirty="0">
                <a:solidFill>
                  <a:srgbClr val="FF0000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red</a:t>
            </a:r>
            <a:r>
              <a:rPr lang="en-US" altLang="ko-KR" sz="32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 and </a:t>
            </a:r>
            <a:r>
              <a:rPr lang="en-US" altLang="ko-KR" sz="3200" dirty="0">
                <a:solidFill>
                  <a:schemeClr val="bg1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blue</a:t>
            </a:r>
            <a:r>
              <a:rPr lang="en-US" altLang="ko-KR" sz="32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)</a:t>
            </a:r>
          </a:p>
          <a:p>
            <a:pPr marL="1104900" lvl="1" indent="-533400" algn="l">
              <a:buFont typeface="Wingdings" pitchFamily="2" charset="2"/>
              <a:buChar char="n"/>
            </a:pPr>
            <a:r>
              <a:rPr lang="en-US" altLang="ko-KR" sz="32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Goal:  bring together</a:t>
            </a:r>
          </a:p>
          <a:p>
            <a:pPr marL="571500" lvl="1" indent="0" algn="ctr">
              <a:buNone/>
            </a:pPr>
            <a:r>
              <a:rPr lang="en-US" altLang="ko-KR" sz="3200" dirty="0">
                <a:solidFill>
                  <a:srgbClr val="FF0000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+</a:t>
            </a:r>
            <a:r>
              <a:rPr lang="en-US" altLang="ko-KR" sz="32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 </a:t>
            </a:r>
            <a:r>
              <a:rPr lang="en-US" altLang="ko-KR" sz="32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  <a:sym typeface="Wingdings" pitchFamily="2" charset="2"/>
              </a:rPr>
              <a:t></a:t>
            </a:r>
            <a:r>
              <a:rPr lang="en-US" altLang="ko-KR" sz="32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 </a:t>
            </a:r>
            <a:r>
              <a:rPr lang="en-US" altLang="ko-KR" sz="3200" dirty="0">
                <a:solidFill>
                  <a:srgbClr val="FF0000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o</a:t>
            </a:r>
            <a:r>
              <a:rPr lang="en-US" altLang="ko-KR" sz="32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        and also      </a:t>
            </a:r>
            <a:r>
              <a:rPr lang="en-US" altLang="ko-KR" sz="3200" dirty="0">
                <a:solidFill>
                  <a:schemeClr val="bg1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+</a:t>
            </a:r>
            <a:r>
              <a:rPr lang="en-US" altLang="ko-KR" sz="32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 </a:t>
            </a:r>
            <a:r>
              <a:rPr lang="en-US" altLang="ko-KR" sz="32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  <a:sym typeface="Wingdings" pitchFamily="2" charset="2"/>
              </a:rPr>
              <a:t></a:t>
            </a:r>
            <a:r>
              <a:rPr lang="en-US" altLang="ko-KR" sz="32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 </a:t>
            </a:r>
            <a:r>
              <a:rPr lang="en-US" altLang="ko-KR" sz="3200" dirty="0">
                <a:solidFill>
                  <a:schemeClr val="bg1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o</a:t>
            </a:r>
          </a:p>
          <a:p>
            <a:pPr marL="1104900" lvl="1" indent="-533400" algn="l">
              <a:buFont typeface="Wingdings" pitchFamily="2" charset="2"/>
              <a:buChar char="n"/>
            </a:pPr>
            <a:r>
              <a:rPr lang="en-US" altLang="ko-KR" sz="32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Challenge: </a:t>
            </a:r>
            <a:r>
              <a:rPr lang="en-US" altLang="ko-KR" sz="3200" i="1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unequal</a:t>
            </a:r>
            <a:r>
              <a:rPr lang="en-US" altLang="ko-KR" sz="32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 biological </a:t>
            </a:r>
            <a:r>
              <a:rPr lang="en-US" altLang="ko-KR" sz="3200" u="sng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ratios</a:t>
            </a:r>
            <a:r>
              <a:rPr lang="en-US" altLang="ko-KR" sz="32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 within batches</a:t>
            </a:r>
          </a:p>
          <a:p>
            <a:pPr marL="0" indent="0" algn="l" eaLnBrk="1" hangingPunct="1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63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FFC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Twiddle ratios of subtypes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79550"/>
            <a:ext cx="8574089" cy="4768850"/>
          </a:xfrm>
        </p:spPr>
        <p:txBody>
          <a:bodyPr/>
          <a:lstStyle/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2-d Toy </a:t>
            </a:r>
          </a:p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  <a:p>
            <a:pPr marL="0" indent="0" algn="l">
              <a:buNone/>
            </a:pPr>
            <a:endParaRPr lang="en-US" alt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Balanced</a:t>
            </a:r>
          </a:p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Mixture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" r="15217"/>
          <a:stretch/>
        </p:blipFill>
        <p:spPr bwMode="auto">
          <a:xfrm>
            <a:off x="3383280" y="1563802"/>
            <a:ext cx="5760720" cy="529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C64CC-F732-4F4C-8E6F-A37B26AF71E0}"/>
              </a:ext>
            </a:extLst>
          </p:cNvPr>
          <p:cNvGrpSpPr/>
          <p:nvPr/>
        </p:nvGrpSpPr>
        <p:grpSpPr>
          <a:xfrm>
            <a:off x="4648200" y="1600200"/>
            <a:ext cx="2590800" cy="1524000"/>
            <a:chOff x="4648200" y="1600200"/>
            <a:chExt cx="2590800" cy="15240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A4F1CDD-3BEA-4649-8F6A-18C6D69E17BD}"/>
                </a:ext>
              </a:extLst>
            </p:cNvPr>
            <p:cNvSpPr txBox="1"/>
            <p:nvPr/>
          </p:nvSpPr>
          <p:spPr>
            <a:xfrm>
              <a:off x="4648200" y="1600200"/>
              <a:ext cx="17236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Adjusted Along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A71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DWD Direction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C301320-4F16-4969-ABDE-53B23043EB6E}"/>
                </a:ext>
              </a:extLst>
            </p:cNvPr>
            <p:cNvCxnSpPr>
              <a:stCxn id="2" idx="3"/>
            </p:cNvCxnSpPr>
            <p:nvPr/>
          </p:nvCxnSpPr>
          <p:spPr>
            <a:xfrm>
              <a:off x="6371813" y="1923366"/>
              <a:ext cx="867187" cy="591234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6FFD8DE-D9B9-442E-A135-789936DBFBF4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 flipH="1">
              <a:off x="5105400" y="2246531"/>
              <a:ext cx="404607" cy="877669"/>
            </a:xfrm>
            <a:prstGeom prst="straightConnector1">
              <a:avLst/>
            </a:prstGeom>
            <a:ln w="25400">
              <a:solidFill>
                <a:srgbClr val="DA71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ADBFCF-C576-4C9C-A398-1EC2CA959523}"/>
              </a:ext>
            </a:extLst>
          </p:cNvPr>
          <p:cNvGrpSpPr/>
          <p:nvPr/>
        </p:nvGrpSpPr>
        <p:grpSpPr>
          <a:xfrm>
            <a:off x="3657600" y="4876800"/>
            <a:ext cx="3352800" cy="1676400"/>
            <a:chOff x="3657600" y="4876800"/>
            <a:chExt cx="3019013" cy="167640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80A57C-DD59-4C22-A54D-EA5B5CBC7A85}"/>
                </a:ext>
              </a:extLst>
            </p:cNvPr>
            <p:cNvSpPr txBox="1"/>
            <p:nvPr/>
          </p:nvSpPr>
          <p:spPr>
            <a:xfrm>
              <a:off x="3657600" y="5906869"/>
              <a:ext cx="17236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Adjusted Along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MD Direction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2880F69-8B0C-4834-B054-3AE51E10AA09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5381213" y="5638800"/>
              <a:ext cx="1295400" cy="591235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10B84AC-1105-427E-A5F1-4F63B0C7C9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0967" y="4876800"/>
              <a:ext cx="350656" cy="13716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160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FFC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Twiddle ratios of subtypes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79550"/>
            <a:ext cx="8574089" cy="4768850"/>
          </a:xfrm>
        </p:spPr>
        <p:txBody>
          <a:bodyPr/>
          <a:lstStyle/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2-d Toy </a:t>
            </a:r>
          </a:p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  <a:p>
            <a:pPr marL="0" indent="0" algn="l">
              <a:buNone/>
            </a:pPr>
            <a:endParaRPr lang="en-US" alt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altLang="en-US" u="sng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balanced</a:t>
            </a:r>
          </a:p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Mixture</a:t>
            </a:r>
          </a:p>
          <a:p>
            <a:pPr marL="0" indent="0" algn="l">
              <a:buNone/>
            </a:pPr>
            <a:endParaRPr lang="en-US" alt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(Through</a:t>
            </a:r>
          </a:p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“decimation”)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" r="15217"/>
          <a:stretch/>
        </p:blipFill>
        <p:spPr bwMode="auto">
          <a:xfrm>
            <a:off x="3383280" y="1563802"/>
            <a:ext cx="5760720" cy="529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11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FFC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Twiddle ratios of subtypes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79550"/>
            <a:ext cx="8574089" cy="4768850"/>
          </a:xfrm>
        </p:spPr>
        <p:txBody>
          <a:bodyPr/>
          <a:lstStyle/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2-d Toy </a:t>
            </a:r>
          </a:p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  <a:p>
            <a:pPr marL="0" indent="0" algn="l">
              <a:buNone/>
            </a:pPr>
            <a:endParaRPr lang="en-US" alt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Unbalanced</a:t>
            </a:r>
          </a:p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Mixture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" r="15217"/>
          <a:stretch/>
        </p:blipFill>
        <p:spPr bwMode="auto">
          <a:xfrm>
            <a:off x="3383280" y="1563802"/>
            <a:ext cx="5760720" cy="529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5257800"/>
            <a:ext cx="7772400" cy="1846659"/>
            <a:chOff x="152400" y="5257800"/>
            <a:chExt cx="7772400" cy="1846659"/>
          </a:xfrm>
        </p:grpSpPr>
        <p:sp>
          <p:nvSpPr>
            <p:cNvPr id="2" name="TextBox 1"/>
            <p:cNvSpPr txBox="1"/>
            <p:nvPr/>
          </p:nvSpPr>
          <p:spPr>
            <a:xfrm>
              <a:off x="152400" y="5257800"/>
              <a:ext cx="3009157" cy="1846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(Diminishing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Discriminatory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Power)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/>
            <p:cNvCxnSpPr>
              <a:stCxn id="2" idx="3"/>
            </p:cNvCxnSpPr>
            <p:nvPr/>
          </p:nvCxnSpPr>
          <p:spPr bwMode="auto">
            <a:xfrm flipV="1">
              <a:off x="3161557" y="5410200"/>
              <a:ext cx="4763243" cy="77093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92109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FFC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Twiddle ratios of subtypes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79550"/>
            <a:ext cx="8574089" cy="4768850"/>
          </a:xfrm>
        </p:spPr>
        <p:txBody>
          <a:bodyPr/>
          <a:lstStyle/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2-d Toy </a:t>
            </a:r>
          </a:p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  <a:p>
            <a:pPr marL="0" indent="0" algn="l">
              <a:buNone/>
            </a:pPr>
            <a:endParaRPr lang="en-US" alt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Unbalanced</a:t>
            </a:r>
          </a:p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Mixture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" r="15217"/>
          <a:stretch/>
        </p:blipFill>
        <p:spPr bwMode="auto">
          <a:xfrm>
            <a:off x="3383280" y="1563802"/>
            <a:ext cx="5760720" cy="529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13557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FFC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Twiddle ratios of subtypes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79550"/>
            <a:ext cx="8574089" cy="4768850"/>
          </a:xfrm>
        </p:spPr>
        <p:txBody>
          <a:bodyPr/>
          <a:lstStyle/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2-d Toy </a:t>
            </a:r>
          </a:p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  <a:p>
            <a:pPr marL="0" indent="0" algn="l">
              <a:buNone/>
            </a:pPr>
            <a:endParaRPr lang="en-US" alt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Unbalanced</a:t>
            </a:r>
          </a:p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Mixture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" r="15217"/>
          <a:stretch/>
        </p:blipFill>
        <p:spPr bwMode="auto">
          <a:xfrm>
            <a:off x="3383280" y="1563802"/>
            <a:ext cx="5760720" cy="529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5810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FFC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Twiddle ratios of subtypes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79550"/>
            <a:ext cx="8574089" cy="4768850"/>
          </a:xfrm>
        </p:spPr>
        <p:txBody>
          <a:bodyPr/>
          <a:lstStyle/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2-d Toy </a:t>
            </a:r>
          </a:p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  <a:p>
            <a:pPr marL="0" indent="0" algn="l">
              <a:buNone/>
            </a:pPr>
            <a:endParaRPr lang="en-US" alt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Unbalanced</a:t>
            </a:r>
          </a:p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Mixture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" r="15217"/>
          <a:stretch/>
        </p:blipFill>
        <p:spPr bwMode="auto">
          <a:xfrm>
            <a:off x="3383280" y="1563802"/>
            <a:ext cx="5760720" cy="529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5029200"/>
            <a:ext cx="7696200" cy="1569660"/>
            <a:chOff x="152400" y="5029200"/>
            <a:chExt cx="7696200" cy="1569660"/>
          </a:xfrm>
        </p:grpSpPr>
        <p:sp>
          <p:nvSpPr>
            <p:cNvPr id="2" name="TextBox 1"/>
            <p:cNvSpPr txBox="1"/>
            <p:nvPr/>
          </p:nvSpPr>
          <p:spPr>
            <a:xfrm>
              <a:off x="152400" y="5029200"/>
              <a:ext cx="273607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Note:  </a:t>
              </a:r>
              <a:r>
                <a:rPr kumimoji="0" lang="en-US" altLang="en-US" sz="32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Losing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Distinction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 Be Studied</a:t>
              </a:r>
            </a:p>
          </p:txBody>
        </p:sp>
        <p:cxnSp>
          <p:nvCxnSpPr>
            <p:cNvPr id="7" name="Straight Arrow Connector 6"/>
            <p:cNvCxnSpPr>
              <a:stCxn id="2" idx="3"/>
            </p:cNvCxnSpPr>
            <p:nvPr/>
          </p:nvCxnSpPr>
          <p:spPr bwMode="auto">
            <a:xfrm flipV="1">
              <a:off x="2888470" y="5410200"/>
              <a:ext cx="4960130" cy="403830"/>
            </a:xfrm>
            <a:prstGeom prst="straightConnector1">
              <a:avLst/>
            </a:prstGeom>
            <a:noFill/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18042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FFC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Twiddle ratios of subtypes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79550"/>
            <a:ext cx="8574089" cy="4768850"/>
          </a:xfrm>
        </p:spPr>
        <p:txBody>
          <a:bodyPr/>
          <a:lstStyle/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2-d Toy </a:t>
            </a:r>
          </a:p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  <a:p>
            <a:pPr marL="0" indent="0" algn="l">
              <a:buNone/>
            </a:pPr>
            <a:endParaRPr lang="en-US" alt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Unbalanced</a:t>
            </a:r>
          </a:p>
          <a:p>
            <a:pPr marL="0" indent="0" algn="l">
              <a:buNone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Mixture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" r="15217"/>
          <a:stretch/>
        </p:blipFill>
        <p:spPr bwMode="auto">
          <a:xfrm>
            <a:off x="3383280" y="1563802"/>
            <a:ext cx="5760720" cy="529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638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Discrimi’n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229600" cy="55626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 (Centroid) Method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Data,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dim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09D36-F377-9B57-8EB9-63B17111E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66" t="42834" r="20833" b="16580"/>
          <a:stretch/>
        </p:blipFill>
        <p:spPr>
          <a:xfrm>
            <a:off x="1828800" y="1752600"/>
            <a:ext cx="5913862" cy="441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BB26E9-AD38-BAB0-F332-104E321AE1A8}"/>
              </a:ext>
            </a:extLst>
          </p:cNvPr>
          <p:cNvSpPr txBox="1"/>
          <p:nvPr/>
        </p:nvSpPr>
        <p:spPr>
          <a:xfrm>
            <a:off x="7733898" y="2514600"/>
            <a:ext cx="140294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Good Even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in Very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High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Dim’n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Among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HDLSS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Effects</a:t>
            </a:r>
          </a:p>
        </p:txBody>
      </p:sp>
    </p:spTree>
    <p:extLst>
      <p:ext uri="{BB962C8B-B14F-4D97-AF65-F5344CB8AC3E}">
        <p14:creationId xmlns:p14="http://schemas.microsoft.com/office/powerpoint/2010/main" val="377812209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FFC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09600" y="1066800"/>
            <a:ext cx="8094662" cy="5149850"/>
          </a:xfrm>
        </p:spPr>
        <p:txBody>
          <a:bodyPr/>
          <a:lstStyle/>
          <a:p>
            <a:pPr algn="l" eaLnBrk="1" hangingPunct="1">
              <a:lnSpc>
                <a:spcPct val="130000"/>
              </a:lnSpc>
              <a:buFont typeface="Wingdings" pitchFamily="2" charset="2"/>
              <a:buChar char="n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DWD robust against non-proportional subtypes…</a:t>
            </a:r>
          </a:p>
          <a:p>
            <a:pPr algn="l" eaLnBrk="1" hangingPunct="1">
              <a:lnSpc>
                <a:spcPct val="130000"/>
              </a:lnSpc>
              <a:buFont typeface="Wingdings" pitchFamily="2" charset="2"/>
              <a:buChar char="n"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lnSpc>
                <a:spcPct val="130000"/>
              </a:lnSpc>
              <a:buFont typeface="Wingdings" pitchFamily="2" charset="2"/>
              <a:buChar char="n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Mathematical Statistical Question:</a:t>
            </a:r>
          </a:p>
          <a:p>
            <a:pPr eaLnBrk="1" hangingPunct="1">
              <a:lnSpc>
                <a:spcPct val="13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there mathematics behind this?</a:t>
            </a:r>
          </a:p>
          <a:p>
            <a:pPr eaLnBrk="1" hangingPunct="1">
              <a:lnSpc>
                <a:spcPct val="130000"/>
              </a:lnSpc>
              <a:buFont typeface="Wingdings" pitchFamily="2" charset="2"/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833B112-6121-467A-A9CA-DAB09B676236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Why not adjust by means?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14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762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Carry Away Concept</a:t>
            </a:r>
          </a:p>
        </p:txBody>
      </p:sp>
      <p:sp>
        <p:nvSpPr>
          <p:cNvPr id="268291" name="TextBox 5"/>
          <p:cNvSpPr txBox="1">
            <a:spLocks noChangeArrowheads="1"/>
          </p:cNvSpPr>
          <p:nvPr/>
        </p:nvSpPr>
        <p:spPr bwMode="auto">
          <a:xfrm>
            <a:off x="533400" y="1371600"/>
            <a:ext cx="815340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OODA is more than a “framework”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Provides a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Focal Point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Highlights Pivotal Choices: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What should be the Data Objects?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should they be Represented?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39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Discrimi’n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90600"/>
            <a:ext cx="83058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Through Increasing Dimensions</a:t>
            </a: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03E2A3-B002-4E8A-D679-9F1E0DADB6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35" t="43483" r="25389" b="18241"/>
          <a:stretch/>
        </p:blipFill>
        <p:spPr>
          <a:xfrm>
            <a:off x="1295400" y="1828800"/>
            <a:ext cx="6629400" cy="4495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4E722A-B85C-D505-BA4B-BB62CDD2328D}"/>
              </a:ext>
            </a:extLst>
          </p:cNvPr>
          <p:cNvSpPr txBox="1"/>
          <p:nvPr/>
        </p:nvSpPr>
        <p:spPr>
          <a:xfrm>
            <a:off x="4142536" y="3593068"/>
            <a:ext cx="3172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Strange Behavior in Between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675151-9158-6426-3086-E02B47A52852}"/>
              </a:ext>
            </a:extLst>
          </p:cNvPr>
          <p:cNvSpPr/>
          <p:nvPr/>
        </p:nvSpPr>
        <p:spPr>
          <a:xfrm>
            <a:off x="2057400" y="1828800"/>
            <a:ext cx="3276600" cy="304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2669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Max’al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with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 (Ahn &amp; Marron 2010):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Most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intersection collapse all to 0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there is a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great circle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of directions,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 Classes collapse to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different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points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Distance is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max’ed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2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direct’ns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 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±</m:t>
                    </m:r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𝒗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Called </a:t>
                </a:r>
                <a:r>
                  <a:rPr lang="en-US" sz="32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Maximal Data Piling 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direction(s)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Unique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(up to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±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in subspace of data</a:t>
                </a:r>
              </a:p>
            </p:txBody>
          </p:sp>
        </mc:Choice>
        <mc:Fallback xmlns="">
          <p:sp>
            <p:nvSpPr>
              <p:cNvPr id="102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  <a:blipFill>
                <a:blip r:embed="rId3"/>
                <a:stretch>
                  <a:fillRect l="-1825" t="-556" b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4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6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7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8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9" name="Rectangle 1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3599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Max’al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 Piling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Through Increasing Dimensions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C621A-C444-F1D4-96F8-602CB95D23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99" t="43283" r="26556" b="17832"/>
          <a:stretch/>
        </p:blipFill>
        <p:spPr>
          <a:xfrm>
            <a:off x="1066800" y="1600200"/>
            <a:ext cx="688206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26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Max’al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1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How to compute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𝒗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?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 (Ahn &amp; Marron 2010):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𝒗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𝑀𝐷𝑃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l-GR" sz="3200" b="1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</m:acc>
                        </m:e>
                        <m: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Recall LDA formula: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𝒗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𝐿𝐷</m:t>
                          </m:r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𝐴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l-GR" sz="3200" b="1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𝜮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Only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difference is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global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vs.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within class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Covariance Estimates!</a:t>
                </a:r>
              </a:p>
            </p:txBody>
          </p:sp>
        </mc:Choice>
        <mc:Fallback xmlns="">
          <p:sp>
            <p:nvSpPr>
              <p:cNvPr id="112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81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82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83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84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7218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Bad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105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Somewhat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(Parabolic Fold)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930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Performance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(Slice of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Paraboloid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24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700D5"/>
            </a:gs>
            <a:gs pos="50000">
              <a:schemeClr val="bg1"/>
            </a:gs>
            <a:gs pos="100000">
              <a:srgbClr val="A700D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Current Sections in Textbook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5638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Today: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Sections  16.2,  11.1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Next Class: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Sections 11.1, 11.2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40130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13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Na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ï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ve Embedding, Radial basis functions: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At some 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grid points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b>
                    </m:sSub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⋯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a 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bandwidth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(i.e. standard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dev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𝜎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Consider  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dim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al)  functions: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𝜑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𝒙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⋯,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𝒙</m:t>
                          </m: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Replace data matrix with:</a:t>
                </a: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151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1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9" name="Rectangle 20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0" name="Rectangle 22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1" name="Rectangle 2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2" name="Rectangle 2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3" name="Rectangle 28"/>
          <p:cNvSpPr>
            <a:spLocks noChangeArrowheads="1"/>
          </p:cNvSpPr>
          <p:nvPr/>
        </p:nvSpPr>
        <p:spPr bwMode="auto">
          <a:xfrm>
            <a:off x="0" y="2716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548672" y="4763030"/>
                <a:ext cx="5710153" cy="1479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𝒈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𝒈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𝒈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𝒈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672" y="4763030"/>
                <a:ext cx="5710153" cy="14795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5680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Kernel Embedding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Radial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Basis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Embedding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+ LDA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Excellent!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9650" name="Picture 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>
          <a:xfrm>
            <a:off x="3627438" y="1524000"/>
            <a:ext cx="5067300" cy="5562600"/>
          </a:xfrm>
          <a:noFill/>
        </p:spPr>
      </p:pic>
    </p:spTree>
    <p:extLst>
      <p:ext uri="{BB962C8B-B14F-4D97-AF65-F5344CB8AC3E}">
        <p14:creationId xmlns:p14="http://schemas.microsoft.com/office/powerpoint/2010/main" val="1331258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0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Improvement of SVM for </a:t>
                </a:r>
                <a:r>
                  <a:rPr lang="en-US" sz="3200" dirty="0">
                    <a:solidFill>
                      <a:srgbClr val="00FF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HDLSS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Data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Toy e.g.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=50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indep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0,1</m:t>
                        </m:r>
                      </m:e>
                    </m:d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𝜇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±2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=20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(similar to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earlier movies)    </a:t>
                </a:r>
              </a:p>
            </p:txBody>
          </p:sp>
        </mc:Choice>
        <mc:Fallback xmlns="">
          <p:sp>
            <p:nvSpPr>
              <p:cNvPr id="820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2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3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4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5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6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7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8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9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0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1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2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3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4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5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6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7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8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9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220" name="Picture 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r="14275"/>
          <a:stretch>
            <a:fillRect/>
          </a:stretch>
        </p:blipFill>
        <p:spPr>
          <a:xfrm>
            <a:off x="3502025" y="1600200"/>
            <a:ext cx="5316538" cy="5005388"/>
          </a:xfrm>
          <a:noFill/>
        </p:spPr>
      </p:pic>
      <p:sp>
        <p:nvSpPr>
          <p:cNvPr id="8221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2" name="Rectangle 2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3" name="Rectangle 30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4" name="Rectangle 32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624F97-D593-4F74-9D71-5F706478BD08}"/>
              </a:ext>
            </a:extLst>
          </p:cNvPr>
          <p:cNvSpPr txBox="1"/>
          <p:nvPr/>
        </p:nvSpPr>
        <p:spPr>
          <a:xfrm>
            <a:off x="7010400" y="1600200"/>
            <a:ext cx="1693669" cy="369332"/>
          </a:xfrm>
          <a:prstGeom prst="rect">
            <a:avLst/>
          </a:prstGeom>
          <a:noFill/>
          <a:ln w="25400">
            <a:solidFill>
              <a:srgbClr val="A700D5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700D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Text, Sec. 11.4</a:t>
            </a:r>
          </a:p>
        </p:txBody>
      </p:sp>
    </p:spTree>
    <p:extLst>
      <p:ext uri="{BB962C8B-B14F-4D97-AF65-F5344CB8AC3E}">
        <p14:creationId xmlns:p14="http://schemas.microsoft.com/office/powerpoint/2010/main" val="4259315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e.g.:  Maximal Data Piling Direction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Perfect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Separation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Gross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Overfitting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Large Angle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Poor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</a:t>
            </a:r>
            <a:r>
              <a:rPr lang="en-US" sz="32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ability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19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195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197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198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0199" name="Picture 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r="14275"/>
          <a:stretch>
            <a:fillRect/>
          </a:stretch>
        </p:blipFill>
        <p:spPr>
          <a:xfrm>
            <a:off x="3502025" y="1600200"/>
            <a:ext cx="5316538" cy="5005388"/>
          </a:xfrm>
          <a:noFill/>
        </p:spPr>
      </p:pic>
      <p:sp>
        <p:nvSpPr>
          <p:cNvPr id="50200" name="Rectangle 2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201" name="Rectangle 2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202" name="Rectangle 28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203" name="Rectangle 30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204" name="Line 32"/>
          <p:cNvSpPr>
            <a:spLocks noChangeShapeType="1"/>
          </p:cNvSpPr>
          <p:nvPr/>
        </p:nvSpPr>
        <p:spPr bwMode="auto">
          <a:xfrm flipH="1" flipV="1">
            <a:off x="4800600" y="1905000"/>
            <a:ext cx="2743200" cy="762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43800" y="16002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MDP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48400" y="3810000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Feels Small Scale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Noise Artifacts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A7B0E35-72F3-9D00-EBE9-2DD664C2358A}"/>
              </a:ext>
            </a:extLst>
          </p:cNvPr>
          <p:cNvCxnSpPr>
            <a:cxnSpLocks/>
          </p:cNvCxnSpPr>
          <p:nvPr/>
        </p:nvCxnSpPr>
        <p:spPr>
          <a:xfrm>
            <a:off x="3048000" y="4191000"/>
            <a:ext cx="2362200" cy="990600"/>
          </a:xfrm>
          <a:prstGeom prst="straightConnector1">
            <a:avLst/>
          </a:prstGeom>
          <a:ln w="254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15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e.g.:  Hard Margin SVM Direction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Bigger Gap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Smaller Angle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Better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</a:t>
            </a:r>
            <a:r>
              <a:rPr lang="en-US" sz="32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ability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Feels support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vectors too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strongly???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Ugly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subpops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Improvement?</a:t>
            </a: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1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1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19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20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22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1223" name="Picture 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r="14275"/>
          <a:stretch>
            <a:fillRect/>
          </a:stretch>
        </p:blipFill>
        <p:spPr>
          <a:xfrm>
            <a:off x="3502025" y="1600200"/>
            <a:ext cx="5316538" cy="5005388"/>
          </a:xfrm>
          <a:noFill/>
        </p:spPr>
      </p:pic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27" name="Rectangle 27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53000" y="3239869"/>
            <a:ext cx="2390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Similarly Feels Small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Scale Noise Artifacts</a:t>
            </a:r>
          </a:p>
        </p:txBody>
      </p:sp>
    </p:spTree>
    <p:extLst>
      <p:ext uri="{BB962C8B-B14F-4D97-AF65-F5344CB8AC3E}">
        <p14:creationId xmlns:p14="http://schemas.microsoft.com/office/powerpoint/2010/main" val="48410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e.g.:  Distance Weighted Discrimination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Addresses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these issues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Smaller Angle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Better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</a:t>
            </a:r>
            <a:r>
              <a:rPr lang="en-US" sz="32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ability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Nice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subpops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Replaces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 min dist. by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 avg. dist.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4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43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45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46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2247" name="Picture 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r="14275"/>
          <a:stretch>
            <a:fillRect/>
          </a:stretch>
        </p:blipFill>
        <p:spPr>
          <a:xfrm>
            <a:off x="3502025" y="1600200"/>
            <a:ext cx="5316538" cy="5005388"/>
          </a:xfrm>
          <a:noFill/>
        </p:spPr>
      </p:pic>
      <p:sp>
        <p:nvSpPr>
          <p:cNvPr id="52248" name="Rectangle 2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49" name="Rectangle 2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50" name="Rectangle 26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51" name="Rectangle 27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58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Based on Optimization Problem: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“Residuals”: 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7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8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9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40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41" name="Rectangle 24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9218" name="Object 23"/>
          <p:cNvGraphicFramePr>
            <a:graphicFrameLocks noChangeAspect="1"/>
          </p:cNvGraphicFramePr>
          <p:nvPr/>
        </p:nvGraphicFramePr>
        <p:xfrm>
          <a:off x="6561138" y="1241425"/>
          <a:ext cx="1277937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54080" imgH="787320" progId="Equation.3">
                  <p:embed/>
                </p:oleObj>
              </mc:Choice>
              <mc:Fallback>
                <p:oleObj name="Equation" r:id="rId3" imgW="1054080" imgH="787320" progId="Equation.3">
                  <p:embed/>
                  <p:pic>
                    <p:nvPicPr>
                      <p:cNvPr id="9218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1138" y="1241425"/>
                        <a:ext cx="1277937" cy="947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7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3" t="23384" r="7152" b="14615"/>
          <a:stretch>
            <a:fillRect/>
          </a:stretch>
        </p:blipFill>
        <p:spPr>
          <a:xfrm>
            <a:off x="3527425" y="2740025"/>
            <a:ext cx="5616575" cy="4117975"/>
          </a:xfrm>
          <a:noFill/>
        </p:spPr>
      </p:pic>
      <p:sp>
        <p:nvSpPr>
          <p:cNvPr id="4" name="Oval 3"/>
          <p:cNvSpPr/>
          <p:nvPr/>
        </p:nvSpPr>
        <p:spPr>
          <a:xfrm>
            <a:off x="7543800" y="1752600"/>
            <a:ext cx="304800" cy="457200"/>
          </a:xfrm>
          <a:prstGeom prst="ellipse">
            <a:avLst/>
          </a:prstGeom>
          <a:noFill/>
          <a:ln>
            <a:solidFill>
              <a:srgbClr val="D35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>
            <a:endCxn id="4" idx="4"/>
          </p:cNvCxnSpPr>
          <p:nvPr/>
        </p:nvCxnSpPr>
        <p:spPr>
          <a:xfrm flipV="1">
            <a:off x="7696200" y="2209800"/>
            <a:ext cx="0" cy="1524000"/>
          </a:xfrm>
          <a:prstGeom prst="line">
            <a:avLst/>
          </a:prstGeom>
          <a:ln w="25400">
            <a:solidFill>
              <a:srgbClr val="D35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461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Based on Optimization Problem: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Uses  “poles” to push plane away from data</a:t>
            </a:r>
          </a:p>
        </p:txBody>
      </p:sp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7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8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9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40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41" name="Rectangle 24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9218" name="Object 23"/>
          <p:cNvGraphicFramePr>
            <a:graphicFrameLocks noChangeAspect="1"/>
          </p:cNvGraphicFramePr>
          <p:nvPr/>
        </p:nvGraphicFramePr>
        <p:xfrm>
          <a:off x="6561138" y="1241425"/>
          <a:ext cx="1277937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54080" imgH="787320" progId="Equation.3">
                  <p:embed/>
                </p:oleObj>
              </mc:Choice>
              <mc:Fallback>
                <p:oleObj name="Equation" r:id="rId3" imgW="1054080" imgH="787320" progId="Equation.3">
                  <p:embed/>
                  <p:pic>
                    <p:nvPicPr>
                      <p:cNvPr id="9218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1138" y="1241425"/>
                        <a:ext cx="1277937" cy="947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>
          <a:xfrm flipV="1">
            <a:off x="2438400" y="1981200"/>
            <a:ext cx="5105400" cy="38100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0093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Based on Optimization Problem: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precisely:    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Work in appropriate penalty for violations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Optimization Method: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Second Order Cone Programming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Still convex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</a:t>
            </a:r>
            <a:r>
              <a:rPr lang="en-US" sz="32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quad</a:t>
            </a:r>
            <a:r>
              <a:rPr lang="en-US" sz="32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program</a:t>
            </a:r>
            <a:r>
              <a:rPr lang="en-US" sz="32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Allows fast greedy solution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use available fast software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(SDP3,  Michael Todd, et al)</a:t>
            </a:r>
          </a:p>
        </p:txBody>
      </p:sp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7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8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9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40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41" name="Rectangle 24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9218" name="Object 23"/>
          <p:cNvGraphicFramePr>
            <a:graphicFrameLocks noChangeAspect="1"/>
          </p:cNvGraphicFramePr>
          <p:nvPr/>
        </p:nvGraphicFramePr>
        <p:xfrm>
          <a:off x="6561138" y="1241425"/>
          <a:ext cx="1277937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54080" imgH="787320" progId="Equation.3">
                  <p:embed/>
                </p:oleObj>
              </mc:Choice>
              <mc:Fallback>
                <p:oleObj name="Equation" r:id="rId3" imgW="1054080" imgH="787320" progId="Equation.3">
                  <p:embed/>
                  <p:pic>
                    <p:nvPicPr>
                      <p:cNvPr id="9218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1138" y="1241425"/>
                        <a:ext cx="1277937" cy="947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14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References for more on DWD: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paper: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Todd and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Ahn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(2007)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Links to more papers: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Ahn (2006)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 Implementation of DWD: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CRAN (2014)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SDPT3 Software: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Toh et al (1999)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Sparse DWD:    Wang &amp; Zou (2016)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7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8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9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70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71" name="Rectangle 24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39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Classical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Discr’n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71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Likelihood View (cont.)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Replacing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𝝁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𝝁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and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𝜮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𝑤</m:t>
                        </m:r>
                      </m:sup>
                    </m:sSup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by maximum likelihood estimates: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and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l-GR" sz="28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l-GR" sz="2800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</m:acc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𝑤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Gives the likelihood ratio discrimination rule: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Choose Class +1, when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l-GR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l-GR" sz="2400" b="1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24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Unicode MS" pitchFamily="34" charset="-128"/>
                        </a:rPr>
                        <m:t>≥</m:t>
                      </m:r>
                      <m:box>
                        <m:box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l-GR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l-GR" sz="2400" b="1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Same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as above, so:     LDA can be viewed as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Likelihood Ratio Rule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53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  <a:blipFill>
                <a:blip r:embed="rId3"/>
                <a:stretch>
                  <a:fillRect l="-1891" t="-1529" r="-1745" b="-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72" name="Rectangle 6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4" name="Rectangle 1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5" name="Rectangle 12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6" name="Rectangle 14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7" name="Rectangle 16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921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20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References for more on DWD:</a:t>
            </a:r>
          </a:p>
          <a:p>
            <a:pPr marL="609600" indent="-609600" eaLnBrk="1" hangingPunct="1">
              <a:lnSpc>
                <a:spcPct val="20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Faster Version:</a:t>
            </a:r>
          </a:p>
          <a:p>
            <a:pPr marL="0" indent="0" algn="ctr" eaLnBrk="1" hangingPunct="1">
              <a:lnSpc>
                <a:spcPct val="200000"/>
              </a:lnSpc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Lam et al. (2018)</a:t>
            </a:r>
          </a:p>
          <a:p>
            <a:pPr marL="609600" indent="-609600" eaLnBrk="1" hangingPunct="1">
              <a:lnSpc>
                <a:spcPct val="20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Robust (Against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Heterogeneity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Version:</a:t>
            </a:r>
          </a:p>
          <a:p>
            <a:pPr marL="609600" indent="-609600" algn="ctr" eaLnBrk="1" hangingPunct="1">
              <a:lnSpc>
                <a:spcPct val="20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Wang &amp; Zou  (2016)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7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8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9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70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71" name="Rectangle 24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15000" y="3283803"/>
            <a:ext cx="3209160" cy="1364397"/>
            <a:chOff x="5715000" y="3283803"/>
            <a:chExt cx="3209160" cy="1364397"/>
          </a:xfrm>
        </p:grpSpPr>
        <p:sp>
          <p:nvSpPr>
            <p:cNvPr id="2" name="TextBox 1"/>
            <p:cNvSpPr txBox="1"/>
            <p:nvPr/>
          </p:nvSpPr>
          <p:spPr>
            <a:xfrm>
              <a:off x="6993823" y="3283803"/>
              <a:ext cx="19303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May Discuss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More Later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5715000" y="4038600"/>
              <a:ext cx="1278823" cy="60960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4619316" y="1783140"/>
            <a:ext cx="36102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Approach: three-block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semiproximal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alternating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direction method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multipliers</a:t>
            </a:r>
          </a:p>
        </p:txBody>
      </p:sp>
    </p:spTree>
    <p:extLst>
      <p:ext uri="{BB962C8B-B14F-4D97-AF65-F5344CB8AC3E}">
        <p14:creationId xmlns:p14="http://schemas.microsoft.com/office/powerpoint/2010/main" val="62184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2-d Visualization: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1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min</m:t>
                            </m:r>
                          </m:e>
                          <m:lim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𝑏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limLoc m:val="subSup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𝑖</m:t>
                            </m:r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=1</m:t>
                            </m:r>
                          </m:sub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𝑛</m:t>
                            </m:r>
                          </m:sup>
                          <m:e>
                            <m:box>
                              <m:box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boxPr>
                              <m:e>
                                <m:argPr>
                                  <m:argSz m:val="-1"/>
                                </m:argPr>
                                <m:f>
                                  <m:f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</a:rPr>
                                      <m:t>1</m:t>
                                    </m:r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</a:rPr>
                                          <m:t>𝑞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</m:box>
                          </m:e>
                        </m:nary>
                      </m:e>
                    </m:func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1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Pushes Plane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Away From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Data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All Points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Have Some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Influence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(not just support vectors)</a:t>
                </a:r>
              </a:p>
            </p:txBody>
          </p:sp>
        </mc:Choice>
        <mc:Fallback xmlns="">
          <p:sp>
            <p:nvSpPr>
              <p:cNvPr id="1024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3222" b="-6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4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4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4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5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5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5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5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5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5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5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5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5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5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6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61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62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63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64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65" name="Rectangle 23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66" name="Rectangle 26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7" name="Picture 2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3" t="23384" r="7152" b="14615"/>
          <a:stretch>
            <a:fillRect/>
          </a:stretch>
        </p:blipFill>
        <p:spPr>
          <a:xfrm>
            <a:off x="3041650" y="2008188"/>
            <a:ext cx="5616575" cy="4117975"/>
          </a:xfrm>
          <a:noFill/>
        </p:spPr>
      </p:pic>
    </p:spTree>
    <p:extLst>
      <p:ext uri="{BB962C8B-B14F-4D97-AF65-F5344CB8AC3E}">
        <p14:creationId xmlns:p14="http://schemas.microsoft.com/office/powerpoint/2010/main" val="77991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90A5D-05F1-6C56-332F-AE2E27FBD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Next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E02BA-36B0-6045-11EC-7A431D4961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Purpose of above slide not Clear</a:t>
            </a:r>
          </a:p>
          <a:p>
            <a:r>
              <a:rPr lang="en-US" dirty="0">
                <a:solidFill>
                  <a:schemeClr val="bg2"/>
                </a:solidFill>
              </a:rPr>
              <a:t>Especially with q for </a:t>
            </a:r>
            <a:r>
              <a:rPr lang="en-US" dirty="0" err="1">
                <a:solidFill>
                  <a:schemeClr val="bg2"/>
                </a:solidFill>
              </a:rPr>
              <a:t>Generalizd</a:t>
            </a:r>
            <a:r>
              <a:rPr lang="en-US" dirty="0">
                <a:solidFill>
                  <a:schemeClr val="bg2"/>
                </a:solidFill>
              </a:rPr>
              <a:t> DWD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BDC832-3B89-40E2-8A8C-3EB17E8183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97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251" name="Rectangle 3"/>
              <p:cNvSpPr>
                <a:spLocks noGrp="1" noChangeArrowheads="1"/>
              </p:cNvSpPr>
              <p:nvPr>
                <p:ph sz="half" idx="4294967295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Caution:</a:t>
                </a:r>
              </a:p>
              <a:p>
                <a:pPr marL="609600" indent="-609600" algn="ctr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Early DWD Versions Assumed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609600" indent="-609600" algn="ctr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(Balanced Sampling)</a:t>
                </a: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Improved Version:</a:t>
                </a:r>
              </a:p>
              <a:p>
                <a:pPr marL="609600" indent="-609600" algn="ctr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Qiao et al. (2010)</a:t>
                </a: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Also Includes Arbitrary Class Priors</a:t>
                </a:r>
              </a:p>
            </p:txBody>
          </p:sp>
        </mc:Choice>
        <mc:Fallback xmlns="">
          <p:sp>
            <p:nvSpPr>
              <p:cNvPr id="5325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4294967295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b="-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7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8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9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70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71" name="Rectangle 24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81600" y="2438400"/>
            <a:ext cx="3579570" cy="1745397"/>
            <a:chOff x="5181600" y="2438400"/>
            <a:chExt cx="3579570" cy="17453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5181600" y="3352800"/>
                  <a:ext cx="3579570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If Not, Cutoff </a:t>
                  </a:r>
                  <a14:m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𝛽</m:t>
                      </m:r>
                    </m:oMath>
                  </a14:m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Is Wrong,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Can Give Poor Results</a:t>
                  </a: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1600" y="3352800"/>
                  <a:ext cx="3579570" cy="830997"/>
                </a:xfrm>
                <a:prstGeom prst="rect">
                  <a:avLst/>
                </a:prstGeom>
                <a:blipFill>
                  <a:blip r:embed="rId4"/>
                  <a:stretch>
                    <a:fillRect l="-2555" t="-5147" r="-2215" b="-169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Straight Arrow Connector 3"/>
            <p:cNvCxnSpPr/>
            <p:nvPr/>
          </p:nvCxnSpPr>
          <p:spPr>
            <a:xfrm flipV="1">
              <a:off x="7010400" y="2438400"/>
              <a:ext cx="457200" cy="91440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289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323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Current Choice of Tuning Parameter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𝐶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“Large Value Works Well”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“Hard Margin” Analog Handles Variation Well 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Don’t Need Cross-Validation as with SVM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(So DWD much more efficient)</a:t>
                </a:r>
              </a:p>
            </p:txBody>
          </p:sp>
        </mc:Choice>
        <mc:Fallback xmlns="">
          <p:sp>
            <p:nvSpPr>
              <p:cNvPr id="5632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667" r="-1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64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Interesting Open Problem: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Analyze DWD from Viewpoint of: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Carmichael and Marron (2021)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545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Recall 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Flexibility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From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Kernel 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Embedding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Idea</a:t>
            </a: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304800" y="304800"/>
                <a:ext cx="8458200" cy="492125"/>
              </a:xfrm>
            </p:spPr>
            <p:txBody>
              <a:bodyPr/>
              <a:lstStyle/>
              <a:p>
                <a:pPr eaLnBrk="1" hangingPunct="1"/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Recall: High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</m:oMath>
                </a14:m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sz="3600" dirty="0" err="1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Asymptotics</a:t>
                </a:r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&amp; Kernels</a:t>
                </a:r>
              </a:p>
            </p:txBody>
          </p:sp>
        </mc:Choice>
        <mc:Fallback xmlns="">
          <p:sp>
            <p:nvSpPr>
              <p:cNvPr id="27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800" y="304800"/>
                <a:ext cx="8458200" cy="492125"/>
              </a:xfrm>
              <a:blipFill>
                <a:blip r:embed="rId3"/>
                <a:stretch>
                  <a:fillRect t="-34568" b="-6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/>
          <a:srcRect l="21368" r="12820"/>
          <a:stretch>
            <a:fillRect/>
          </a:stretch>
        </p:blipFill>
        <p:spPr bwMode="auto">
          <a:xfrm>
            <a:off x="3017838" y="1371600"/>
            <a:ext cx="5632450" cy="6043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60763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Recall 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Flexibility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From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Kernel 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Embedding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Idea</a:t>
            </a: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304800" y="304800"/>
                <a:ext cx="8458200" cy="492125"/>
              </a:xfrm>
            </p:spPr>
            <p:txBody>
              <a:bodyPr/>
              <a:lstStyle/>
              <a:p>
                <a:pPr eaLnBrk="1" hangingPunct="1"/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Recall: High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</m:oMath>
                </a14:m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sz="3600" dirty="0" err="1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Asymptotics</a:t>
                </a:r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&amp; Kernels</a:t>
                </a:r>
              </a:p>
            </p:txBody>
          </p:sp>
        </mc:Choice>
        <mc:Fallback xmlns="">
          <p:sp>
            <p:nvSpPr>
              <p:cNvPr id="27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800" y="304800"/>
                <a:ext cx="8458200" cy="492125"/>
              </a:xfrm>
              <a:blipFill>
                <a:blip r:embed="rId3"/>
                <a:stretch>
                  <a:fillRect t="-34568" b="-6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/>
          <a:srcRect l="21368" r="12820"/>
          <a:stretch>
            <a:fillRect/>
          </a:stretch>
        </p:blipFill>
        <p:spPr bwMode="auto">
          <a:xfrm>
            <a:off x="3017838" y="1371600"/>
            <a:ext cx="5632450" cy="6043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0349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Recall 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Flexibility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From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Kernel 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Embedding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Idea</a:t>
            </a: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304800" y="304800"/>
                <a:ext cx="8458200" cy="492125"/>
              </a:xfrm>
            </p:spPr>
            <p:txBody>
              <a:bodyPr/>
              <a:lstStyle/>
              <a:p>
                <a:pPr eaLnBrk="1" hangingPunct="1"/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Recall: High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</m:oMath>
                </a14:m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sz="3600" dirty="0" err="1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Asymptotics</a:t>
                </a:r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&amp; Kernels</a:t>
                </a:r>
              </a:p>
            </p:txBody>
          </p:sp>
        </mc:Choice>
        <mc:Fallback xmlns="">
          <p:sp>
            <p:nvSpPr>
              <p:cNvPr id="27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800" y="304800"/>
                <a:ext cx="8458200" cy="492125"/>
              </a:xfrm>
              <a:blipFill>
                <a:blip r:embed="rId3"/>
                <a:stretch>
                  <a:fillRect t="-34568" b="-6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/>
          <a:srcRect l="21368" r="12820"/>
          <a:stretch>
            <a:fillRect/>
          </a:stretch>
        </p:blipFill>
        <p:spPr bwMode="auto">
          <a:xfrm>
            <a:off x="3017838" y="1371600"/>
            <a:ext cx="5632450" cy="6043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24984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Interesting Question:</a:t>
                </a:r>
              </a:p>
              <a:p>
                <a:pPr marL="533400" indent="-533400" algn="ctr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Behavior in Very High Dimensions?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Answer:         El 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Karoui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(2010)</a:t>
                </a:r>
              </a:p>
              <a:p>
                <a:pPr eaLnBrk="1" hangingPunct="1">
                  <a:lnSpc>
                    <a:spcPct val="14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In Random Matrix Limit,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cs typeface="Arial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~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→∞</m:t>
                    </m:r>
                  </m:oMath>
                </a14:m>
                <a:endParaRPr lang="en-US" b="0" dirty="0">
                  <a:solidFill>
                    <a:schemeClr val="bg2"/>
                  </a:solidFill>
                  <a:latin typeface="Arial" charset="0"/>
                  <a:ea typeface="Cambria Math"/>
                  <a:cs typeface="Arial" charset="0"/>
                </a:endParaRPr>
              </a:p>
              <a:p>
                <a:pPr eaLnBrk="1" hangingPunct="1">
                  <a:lnSpc>
                    <a:spcPct val="14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Kernel Embedded Classifiers  ~</a:t>
                </a:r>
              </a:p>
              <a:p>
                <a:pPr marL="0" indent="0" eaLnBrk="1" hangingPunct="1">
                  <a:lnSpc>
                    <a:spcPct val="140000"/>
                  </a:lnSpc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                   ~  Linear Classifiers</a:t>
                </a: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>
                <a:blip r:embed="rId3"/>
                <a:stretch>
                  <a:fillRect l="-1891" b="-6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304800" y="304800"/>
                <a:ext cx="8458200" cy="492125"/>
              </a:xfrm>
            </p:spPr>
            <p:txBody>
              <a:bodyPr/>
              <a:lstStyle/>
              <a:p>
                <a:pPr eaLnBrk="1" hangingPunct="1"/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Recall: High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</m:oMath>
                </a14:m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sz="3600" dirty="0" err="1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Asymptotics</a:t>
                </a:r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&amp; Kernels</a:t>
                </a:r>
              </a:p>
            </p:txBody>
          </p:sp>
        </mc:Choice>
        <mc:Fallback xmlns="">
          <p:sp>
            <p:nvSpPr>
              <p:cNvPr id="27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800" y="304800"/>
                <a:ext cx="8458200" cy="492125"/>
              </a:xfrm>
              <a:blipFill>
                <a:blip r:embed="rId4"/>
                <a:stretch>
                  <a:fillRect t="-34568" b="-6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114800" y="2975212"/>
                <a:ext cx="2223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a:t>Type equation here.</a:t>
                      </a:fl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975212"/>
                <a:ext cx="2223750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8000" r="26000" b="32000"/>
          <a:stretch/>
        </p:blipFill>
        <p:spPr>
          <a:xfrm>
            <a:off x="7086600" y="4174435"/>
            <a:ext cx="2057400" cy="268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1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Classical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Discr’n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Generalization I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Gaussian Likelihood Ratio Discrimination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(a. k. a.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“N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onlinear Discriminant Analysis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Idea:      Assume 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class distributions are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:endParaRPr lang="en-US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Different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covariances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!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Likelihood Ratio rule is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straightf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num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calc.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(thus can easily implement, and do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discrim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</a:t>
                </a:r>
              </a:p>
            </p:txBody>
          </p:sp>
        </mc:Choice>
        <mc:Fallback xmlns="">
          <p:sp>
            <p:nvSpPr>
              <p:cNvPr id="1638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  <a:blipFill>
                <a:blip r:embed="rId3"/>
                <a:stretch>
                  <a:fillRect l="-1891" t="-1412" r="-2182" b="-2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9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1" name="Rectangle 6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5724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eaLnBrk="1" hangingPunct="1">
                  <a:lnSpc>
                    <a:spcPct val="14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In Random Matrix Limit,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cs typeface="Arial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~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→∞</m:t>
                    </m:r>
                  </m:oMath>
                </a14:m>
                <a:endParaRPr lang="en-US" b="0" dirty="0">
                  <a:solidFill>
                    <a:schemeClr val="bg2"/>
                  </a:solidFill>
                  <a:latin typeface="Arial" charset="0"/>
                  <a:ea typeface="Cambria Math"/>
                  <a:cs typeface="Arial" charset="0"/>
                </a:endParaRPr>
              </a:p>
              <a:p>
                <a:pPr eaLnBrk="1" hangingPunct="1">
                  <a:lnSpc>
                    <a:spcPct val="14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Kernel Embedded Classifiers  ~</a:t>
                </a:r>
              </a:p>
              <a:p>
                <a:pPr marL="0" indent="0" eaLnBrk="1" hangingPunct="1">
                  <a:lnSpc>
                    <a:spcPct val="140000"/>
                  </a:lnSpc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                   ~  Linear Classifiers</a:t>
                </a:r>
              </a:p>
              <a:p>
                <a:pPr marL="0" indent="0" eaLnBrk="1" hangingPunct="1">
                  <a:lnSpc>
                    <a:spcPct val="140000"/>
                  </a:lnSpc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Intuitively Sensible?</a:t>
                </a:r>
              </a:p>
              <a:p>
                <a:pPr eaLnBrk="1" hangingPunct="1">
                  <a:lnSpc>
                    <a:spcPct val="14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High Dimensional Space is Very Big</a:t>
                </a:r>
              </a:p>
              <a:p>
                <a:pPr eaLnBrk="1" hangingPunct="1">
                  <a:lnSpc>
                    <a:spcPct val="14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Recall </a:t>
                </a:r>
                <a:r>
                  <a:rPr lang="en-US" dirty="0">
                    <a:solidFill>
                      <a:srgbClr val="00B050"/>
                    </a:solidFill>
                    <a:latin typeface="Arial" charset="0"/>
                    <a:cs typeface="Arial" charset="0"/>
                  </a:rPr>
                  <a:t>HDLSS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</a:t>
                </a:r>
                <a:r>
                  <a:rPr lang="en-US" i="1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Geometric </a:t>
                </a:r>
                <a:r>
                  <a:rPr lang="en-US" i="1" dirty="0" err="1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Represent’n</a:t>
                </a:r>
                <a:endParaRPr lang="en-US" i="1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eaLnBrk="1" hangingPunct="1">
                  <a:lnSpc>
                    <a:spcPct val="14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Linear Methods: “Enough Room to Work”</a:t>
                </a:r>
                <a:endParaRPr lang="en-US" i="1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>
                <a:blip r:embed="rId3"/>
                <a:stretch>
                  <a:fillRect l="-1891" r="-582" b="-6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304800" y="304800"/>
                <a:ext cx="8458200" cy="492125"/>
              </a:xfrm>
            </p:spPr>
            <p:txBody>
              <a:bodyPr/>
              <a:lstStyle/>
              <a:p>
                <a:pPr eaLnBrk="1" hangingPunct="1"/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Recall: High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</m:oMath>
                </a14:m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sz="3600" dirty="0" err="1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Asymptotics</a:t>
                </a:r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&amp; Kernels</a:t>
                </a:r>
              </a:p>
            </p:txBody>
          </p:sp>
        </mc:Choice>
        <mc:Fallback xmlns="">
          <p:sp>
            <p:nvSpPr>
              <p:cNvPr id="27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800" y="304800"/>
                <a:ext cx="8458200" cy="492125"/>
              </a:xfrm>
              <a:blipFill>
                <a:blip r:embed="rId4"/>
                <a:stretch>
                  <a:fillRect t="-34568" b="-6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114800" y="2975212"/>
                <a:ext cx="2223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a:t>Type equation here.</a:t>
                      </a:fl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975212"/>
                <a:ext cx="2223750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977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Interesting Question:</a:t>
            </a:r>
          </a:p>
          <a:p>
            <a:pPr marL="533400" indent="-533400" algn="ctr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Behavior in Very High Dimensions?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Implications for DWD:</a:t>
            </a:r>
          </a:p>
          <a:p>
            <a:pPr eaLnBrk="1" hangingPunct="1">
              <a:lnSpc>
                <a:spcPct val="14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 Recall Main Advantage is for High </a:t>
            </a:r>
            <a:r>
              <a:rPr lang="en-US" i="1" dirty="0">
                <a:solidFill>
                  <a:schemeClr val="bg2"/>
                </a:solidFill>
                <a:latin typeface="Arial" charset="0"/>
                <a:cs typeface="Arial" charset="0"/>
              </a:rPr>
              <a:t>d</a:t>
            </a:r>
          </a:p>
          <a:p>
            <a:pPr eaLnBrk="1" hangingPunct="1">
              <a:lnSpc>
                <a:spcPct val="14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 So Not Clear Embedding Helps</a:t>
            </a:r>
          </a:p>
          <a:p>
            <a:pPr eaLnBrk="1" hangingPunct="1">
              <a:lnSpc>
                <a:spcPct val="14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 Thus Not Yet Implemented in DWD</a:t>
            </a: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304800" y="304800"/>
                <a:ext cx="8458200" cy="492125"/>
              </a:xfrm>
            </p:spPr>
            <p:txBody>
              <a:bodyPr/>
              <a:lstStyle/>
              <a:p>
                <a:pPr eaLnBrk="1" hangingPunct="1"/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Recall: High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</m:oMath>
                </a14:m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sz="3600" dirty="0" err="1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Asymptotics</a:t>
                </a:r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&amp; Kernels</a:t>
                </a:r>
              </a:p>
            </p:txBody>
          </p:sp>
        </mc:Choice>
        <mc:Fallback xmlns="">
          <p:sp>
            <p:nvSpPr>
              <p:cNvPr id="27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800" y="304800"/>
                <a:ext cx="8458200" cy="492125"/>
              </a:xfrm>
              <a:blipFill>
                <a:blip r:embed="rId3"/>
                <a:stretch>
                  <a:fillRect t="-34568" b="-6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710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>
                <a:lumMod val="75000"/>
              </a:schemeClr>
            </a:gs>
            <a:gs pos="50000">
              <a:schemeClr val="tx1"/>
            </a:gs>
            <a:gs pos="100000">
              <a:schemeClr val="tx1">
                <a:lumMod val="7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82000" cy="454025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Visualization by DWD, SVM, MD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2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76200" y="1066800"/>
                <a:ext cx="8534400" cy="5029200"/>
              </a:xfrm>
            </p:spPr>
            <p:txBody>
              <a:bodyPr/>
              <a:lstStyle/>
              <a:p>
                <a:pPr marL="171450" indent="0" eaLnBrk="1" hangingPunct="1">
                  <a:buNone/>
                </a:pPr>
                <a:r>
                  <a:rPr lang="en-US" altLang="ko-KR" sz="3600" dirty="0">
                    <a:solidFill>
                      <a:schemeClr val="bg2"/>
                    </a:solidFill>
                    <a:latin typeface="Arial" panose="020B0604020202020204" pitchFamily="34" charset="0"/>
                    <a:ea typeface="Gulim" pitchFamily="34" charset="-127"/>
                    <a:cs typeface="Arial" panose="020B0604020202020204" pitchFamily="34" charset="0"/>
                  </a:rPr>
                  <a:t>Toy Example:</a:t>
                </a:r>
              </a:p>
              <a:p>
                <a:pPr marL="171450" indent="0" eaLnBrk="1" hangingPunct="1">
                  <a:buNone/>
                </a:pPr>
                <a:endParaRPr lang="en-US" altLang="ko-KR" sz="3600" dirty="0">
                  <a:solidFill>
                    <a:schemeClr val="bg2"/>
                  </a:solidFill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  <a:p>
                <a:pPr marL="171450" indent="0" eaLnBrk="1" hangingPunct="1">
                  <a:buNone/>
                </a:pPr>
                <a:r>
                  <a:rPr lang="en-US" altLang="ko-KR" sz="3600" dirty="0">
                    <a:solidFill>
                      <a:schemeClr val="bg2"/>
                    </a:solidFill>
                    <a:latin typeface="Arial" panose="020B0604020202020204" pitchFamily="34" charset="0"/>
                    <a:ea typeface="Gulim" pitchFamily="34" charset="-127"/>
                    <a:cs typeface="Arial" panose="020B0604020202020204" pitchFamily="34" charset="0"/>
                  </a:rPr>
                  <a:t>4 Clusters,</a:t>
                </a:r>
              </a:p>
              <a:p>
                <a:pPr marL="171450" indent="0" eaLnBrk="1" hangingPunct="1">
                  <a:buNone/>
                </a:pPr>
                <a:r>
                  <a:rPr lang="en-US" altLang="ko-KR" sz="3600" dirty="0">
                    <a:solidFill>
                      <a:schemeClr val="bg2"/>
                    </a:solidFill>
                    <a:latin typeface="Arial" panose="020B0604020202020204" pitchFamily="34" charset="0"/>
                    <a:ea typeface="Gulim" pitchFamily="34" charset="-127"/>
                    <a:cs typeface="Arial" panose="020B0604020202020204" pitchFamily="34" charset="0"/>
                  </a:rPr>
                  <a:t>Symmetric</a:t>
                </a:r>
              </a:p>
              <a:p>
                <a:pPr marL="171450" indent="0" eaLnBrk="1" hangingPunct="1">
                  <a:buNone/>
                </a:pPr>
                <a:r>
                  <a:rPr lang="en-US" altLang="ko-KR" sz="3600" dirty="0">
                    <a:solidFill>
                      <a:schemeClr val="bg2"/>
                    </a:solidFill>
                    <a:latin typeface="Arial" panose="020B0604020202020204" pitchFamily="34" charset="0"/>
                    <a:ea typeface="Gulim" pitchFamily="34" charset="-127"/>
                    <a:cs typeface="Arial" panose="020B0604020202020204" pitchFamily="34" charset="0"/>
                  </a:rPr>
                  <a:t>Gaussians,</a:t>
                </a:r>
              </a:p>
              <a:p>
                <a:pPr marL="171450" indent="0" eaLnBrk="1" hangingPunct="1">
                  <a:buNone/>
                </a:pPr>
                <a:r>
                  <a:rPr lang="en-US" altLang="ko-KR" sz="3600" dirty="0">
                    <a:solidFill>
                      <a:schemeClr val="bg2"/>
                    </a:solidFill>
                    <a:latin typeface="Arial" panose="020B0604020202020204" pitchFamily="34" charset="0"/>
                    <a:ea typeface="Gulim" pitchFamily="34" charset="-127"/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altLang="ko-KR" sz="3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panose="020B0604020202020204" pitchFamily="34" charset="0"/>
                      </a:rPr>
                      <m:t>𝑑</m:t>
                    </m:r>
                    <m:r>
                      <a:rPr lang="en-US" altLang="ko-KR" sz="3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panose="020B0604020202020204" pitchFamily="34" charset="0"/>
                      </a:rPr>
                      <m:t>=200</m:t>
                    </m:r>
                  </m:oMath>
                </a14:m>
                <a:endParaRPr lang="en-US" altLang="ko-KR" sz="3600" dirty="0">
                  <a:solidFill>
                    <a:schemeClr val="bg2"/>
                  </a:solidFill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  <a:p>
                <a:pPr marL="171450" indent="0" eaLnBrk="1" hangingPunct="1">
                  <a:buNone/>
                </a:pPr>
                <a:endParaRPr lang="en-US" altLang="ko-KR" sz="3600" dirty="0">
                  <a:solidFill>
                    <a:schemeClr val="bg2"/>
                  </a:solidFill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  <a:p>
                <a:pPr marL="171450" indent="0" eaLnBrk="1" hangingPunct="1">
                  <a:buNone/>
                </a:pPr>
                <a:endParaRPr lang="en-US" altLang="ko-KR" sz="3600" dirty="0">
                  <a:solidFill>
                    <a:schemeClr val="bg2"/>
                  </a:solidFill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  <a:p>
                <a:pPr marL="171450" indent="0" eaLnBrk="1" hangingPunct="1">
                  <a:buNone/>
                </a:pPr>
                <a:endParaRPr lang="en-US" altLang="ko-KR" sz="3600" dirty="0">
                  <a:solidFill>
                    <a:schemeClr val="bg2"/>
                  </a:solidFill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62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6200" y="1066800"/>
                <a:ext cx="8534400" cy="5029200"/>
              </a:xfrm>
              <a:blipFill>
                <a:blip r:embed="rId3"/>
                <a:stretch>
                  <a:fillRect l="-214" t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>
            <a:extLst>
              <a:ext uri="{FF2B5EF4-FFF2-40B4-BE49-F238E27FC236}">
                <a16:creationId xmlns:a16="http://schemas.microsoft.com/office/drawing/2014/main" id="{DFFF1559-B06B-4B98-9026-AC16AC2B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05" y="1323975"/>
            <a:ext cx="5243496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84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>
                <a:lumMod val="75000"/>
              </a:schemeClr>
            </a:gs>
            <a:gs pos="50000">
              <a:schemeClr val="tx1"/>
            </a:gs>
            <a:gs pos="100000">
              <a:schemeClr val="tx1">
                <a:lumMod val="7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82000" cy="454025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Visualization by DWD, SVM, MD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066800"/>
            <a:ext cx="8534400" cy="5029200"/>
          </a:xfrm>
        </p:spPr>
        <p:txBody>
          <a:bodyPr/>
          <a:lstStyle/>
          <a:p>
            <a:pPr marL="171450" indent="0" eaLnBrk="1" hangingPunct="1"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Toy Example:</a:t>
            </a:r>
          </a:p>
          <a:p>
            <a:pPr marL="171450" indent="0" eaLnBrk="1" hangingPunct="1">
              <a:buNone/>
            </a:pPr>
            <a:endParaRPr lang="en-US" altLang="ko-KR" sz="3600" dirty="0">
              <a:solidFill>
                <a:schemeClr val="bg2"/>
              </a:solidFill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  <a:p>
            <a:pPr marL="171450" indent="0" eaLnBrk="1" hangingPunct="1"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Train DWD</a:t>
            </a:r>
          </a:p>
          <a:p>
            <a:pPr marL="171450" indent="0" eaLnBrk="1" hangingPunct="1"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On These</a:t>
            </a:r>
          </a:p>
          <a:p>
            <a:pPr marL="171450" indent="0" eaLnBrk="1" hangingPunct="1"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2 Classes</a:t>
            </a:r>
          </a:p>
          <a:p>
            <a:pPr marL="171450" indent="0" eaLnBrk="1" hangingPunct="1">
              <a:buNone/>
            </a:pPr>
            <a:endParaRPr lang="en-US" altLang="ko-KR" sz="3600" dirty="0">
              <a:solidFill>
                <a:schemeClr val="bg2"/>
              </a:solidFill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  <a:p>
            <a:pPr marL="171450" indent="0" eaLnBrk="1" hangingPunct="1">
              <a:buNone/>
            </a:pPr>
            <a:endParaRPr lang="en-US" altLang="ko-KR" sz="3600" dirty="0">
              <a:solidFill>
                <a:schemeClr val="bg2"/>
              </a:solidFill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  <a:p>
            <a:pPr marL="171450" indent="0" eaLnBrk="1" hangingPunct="1">
              <a:buNone/>
            </a:pPr>
            <a:endParaRPr lang="en-US" altLang="ko-KR" sz="3600" dirty="0">
              <a:solidFill>
                <a:schemeClr val="bg2"/>
              </a:solidFill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1E4733A-BD77-4150-A571-76BF2FCEA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05" y="1323975"/>
            <a:ext cx="5243496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0230B71C-EBBB-4548-9351-0A5B77331104}"/>
              </a:ext>
            </a:extLst>
          </p:cNvPr>
          <p:cNvSpPr/>
          <p:nvPr/>
        </p:nvSpPr>
        <p:spPr bwMode="auto">
          <a:xfrm rot="20674367">
            <a:off x="4600381" y="4081356"/>
            <a:ext cx="1676400" cy="440437"/>
          </a:xfrm>
          <a:prstGeom prst="round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0276CDFE-F540-4516-B0B8-C56DFA214BC3}"/>
              </a:ext>
            </a:extLst>
          </p:cNvPr>
          <p:cNvSpPr/>
          <p:nvPr/>
        </p:nvSpPr>
        <p:spPr bwMode="auto">
          <a:xfrm rot="20674367">
            <a:off x="4447981" y="3535524"/>
            <a:ext cx="1676400" cy="440437"/>
          </a:xfrm>
          <a:prstGeom prst="round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2524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>
                <a:lumMod val="75000"/>
              </a:schemeClr>
            </a:gs>
            <a:gs pos="50000">
              <a:schemeClr val="tx1"/>
            </a:gs>
            <a:gs pos="100000">
              <a:schemeClr val="tx1">
                <a:lumMod val="7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82000" cy="454025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Visualization by DWD, SVM, MD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066800"/>
            <a:ext cx="8534400" cy="5029200"/>
          </a:xfrm>
        </p:spPr>
        <p:txBody>
          <a:bodyPr/>
          <a:lstStyle/>
          <a:p>
            <a:pPr marL="171450" indent="0" eaLnBrk="1" hangingPunct="1"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Toy Example:</a:t>
            </a:r>
          </a:p>
          <a:p>
            <a:pPr marL="171450" indent="0" eaLnBrk="1" hangingPunct="1">
              <a:buNone/>
            </a:pPr>
            <a:endParaRPr lang="en-US" altLang="ko-KR" sz="3600" dirty="0">
              <a:solidFill>
                <a:schemeClr val="bg2"/>
              </a:solidFill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  <a:p>
            <a:pPr marL="171450" indent="0" eaLnBrk="1" hangingPunct="1">
              <a:buNone/>
            </a:pPr>
            <a:endParaRPr lang="en-US" altLang="ko-KR" sz="3600" dirty="0">
              <a:solidFill>
                <a:schemeClr val="bg2"/>
              </a:solidFill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  <a:p>
            <a:pPr marL="171450" indent="0" eaLnBrk="1" hangingPunct="1">
              <a:buNone/>
            </a:pPr>
            <a:endParaRPr lang="en-US" altLang="ko-KR" sz="3600" dirty="0">
              <a:solidFill>
                <a:schemeClr val="bg2"/>
              </a:solidFill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  <a:p>
            <a:pPr marL="171450" indent="0" eaLnBrk="1" hangingPunct="1">
              <a:buNone/>
            </a:pPr>
            <a:endParaRPr lang="en-US" altLang="ko-KR" sz="3600" dirty="0">
              <a:solidFill>
                <a:schemeClr val="bg2"/>
              </a:solidFill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  <a:p>
            <a:pPr marL="171450" indent="0" eaLnBrk="1" hangingPunct="1"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Train SVM &amp; MD</a:t>
            </a:r>
          </a:p>
          <a:p>
            <a:pPr marL="171450" indent="0" eaLnBrk="1" hangingPunct="1"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On These</a:t>
            </a:r>
          </a:p>
          <a:p>
            <a:pPr marL="171450" indent="0" eaLnBrk="1" hangingPunct="1"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2 Classes</a:t>
            </a:r>
          </a:p>
          <a:p>
            <a:pPr marL="171450" indent="0" eaLnBrk="1" hangingPunct="1">
              <a:buNone/>
            </a:pPr>
            <a:endParaRPr lang="en-US" altLang="ko-KR" sz="3600" dirty="0">
              <a:solidFill>
                <a:schemeClr val="bg2"/>
              </a:solidFill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  <a:p>
            <a:pPr marL="171450" indent="0" eaLnBrk="1" hangingPunct="1">
              <a:buNone/>
            </a:pPr>
            <a:endParaRPr lang="en-US" altLang="ko-KR" sz="3600" dirty="0">
              <a:solidFill>
                <a:schemeClr val="bg2"/>
              </a:solidFill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1E4733A-BD77-4150-A571-76BF2FCEA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05" y="1323975"/>
            <a:ext cx="5243496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3413C1B7-2917-4A1B-867F-BCB792D21FEA}"/>
              </a:ext>
            </a:extLst>
          </p:cNvPr>
          <p:cNvSpPr/>
          <p:nvPr/>
        </p:nvSpPr>
        <p:spPr bwMode="auto">
          <a:xfrm rot="4456103">
            <a:off x="4381909" y="3821849"/>
            <a:ext cx="1212344" cy="523049"/>
          </a:xfrm>
          <a:prstGeom prst="round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9A6AF567-A43D-4D56-89E0-8BBA566A2A9B}"/>
              </a:ext>
            </a:extLst>
          </p:cNvPr>
          <p:cNvSpPr/>
          <p:nvPr/>
        </p:nvSpPr>
        <p:spPr bwMode="auto">
          <a:xfrm rot="4456103">
            <a:off x="5143910" y="3669449"/>
            <a:ext cx="1212344" cy="523049"/>
          </a:xfrm>
          <a:prstGeom prst="round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4514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>
                <a:lumMod val="75000"/>
              </a:schemeClr>
            </a:gs>
            <a:gs pos="50000">
              <a:schemeClr val="tx1"/>
            </a:gs>
            <a:gs pos="100000">
              <a:schemeClr val="tx1">
                <a:lumMod val="7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82000" cy="454025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Visualization by DWD, SVM, MD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066800"/>
            <a:ext cx="8534400" cy="5029200"/>
          </a:xfrm>
        </p:spPr>
        <p:txBody>
          <a:bodyPr/>
          <a:lstStyle/>
          <a:p>
            <a:pPr marL="171450" indent="0" eaLnBrk="1" hangingPunct="1"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Toy Example:</a:t>
            </a:r>
          </a:p>
          <a:p>
            <a:pPr marL="171450" indent="0" eaLnBrk="1" hangingPunct="1">
              <a:buNone/>
            </a:pPr>
            <a:endParaRPr lang="en-US" altLang="ko-KR" sz="3600" dirty="0">
              <a:solidFill>
                <a:schemeClr val="bg2"/>
              </a:solidFill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  <a:p>
            <a:pPr marL="171450" indent="0" eaLnBrk="1" hangingPunct="1"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Use Those</a:t>
            </a:r>
          </a:p>
          <a:p>
            <a:pPr marL="171450" indent="0" eaLnBrk="1" hangingPunct="1"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Directions</a:t>
            </a:r>
          </a:p>
          <a:p>
            <a:pPr marL="171450" indent="0" eaLnBrk="1" hangingPunct="1"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In Scatterplot</a:t>
            </a:r>
          </a:p>
          <a:p>
            <a:pPr marL="171450" indent="0" eaLnBrk="1" hangingPunct="1"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Matrix View</a:t>
            </a:r>
          </a:p>
          <a:p>
            <a:pPr marL="171450" indent="0" eaLnBrk="1" hangingPunct="1">
              <a:buNone/>
            </a:pPr>
            <a:endParaRPr lang="en-US" altLang="ko-KR" sz="3600" dirty="0">
              <a:solidFill>
                <a:schemeClr val="bg2"/>
              </a:solidFill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D8AFD5E-177F-4C2D-9489-8EA851620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" t="6046" r="14575" b="5135"/>
          <a:stretch/>
        </p:blipFill>
        <p:spPr bwMode="auto">
          <a:xfrm>
            <a:off x="3657600" y="991200"/>
            <a:ext cx="5029200" cy="414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48FAEAB-B72B-42F2-8E3F-C30817806FE5}"/>
              </a:ext>
            </a:extLst>
          </p:cNvPr>
          <p:cNvGrpSpPr/>
          <p:nvPr/>
        </p:nvGrpSpPr>
        <p:grpSpPr>
          <a:xfrm>
            <a:off x="789513" y="2133600"/>
            <a:ext cx="7362913" cy="4191000"/>
            <a:chOff x="789513" y="2133600"/>
            <a:chExt cx="7362913" cy="41910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311EE3A-B553-4190-A02D-45F6C2A9C9A5}"/>
                </a:ext>
              </a:extLst>
            </p:cNvPr>
            <p:cNvSpPr txBox="1"/>
            <p:nvPr/>
          </p:nvSpPr>
          <p:spPr>
            <a:xfrm>
              <a:off x="789513" y="5739825"/>
              <a:ext cx="73629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SVM Data Piling Leaves Lines in Plots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CF6E15C-6100-45CE-A60B-C93D5E9F7A95}"/>
                </a:ext>
              </a:extLst>
            </p:cNvPr>
            <p:cNvCxnSpPr>
              <a:stCxn id="3" idx="0"/>
            </p:cNvCxnSpPr>
            <p:nvPr/>
          </p:nvCxnSpPr>
          <p:spPr>
            <a:xfrm flipV="1">
              <a:off x="4470970" y="2133600"/>
              <a:ext cx="1396430" cy="3606225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887FDCB-6DF5-4D19-892C-4B1619DBC117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 flipV="1">
              <a:off x="4470970" y="3200400"/>
              <a:ext cx="3149030" cy="2539425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028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>
                <a:lumMod val="75000"/>
              </a:schemeClr>
            </a:gs>
            <a:gs pos="50000">
              <a:schemeClr val="tx1"/>
            </a:gs>
            <a:gs pos="100000">
              <a:schemeClr val="tx1">
                <a:lumMod val="7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82000" cy="454025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Visualization by DWD, SVM, MD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066800"/>
            <a:ext cx="8534400" cy="5029200"/>
          </a:xfrm>
        </p:spPr>
        <p:txBody>
          <a:bodyPr/>
          <a:lstStyle/>
          <a:p>
            <a:pPr marL="171450" indent="0" eaLnBrk="1" hangingPunct="1"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Toy Example:</a:t>
            </a:r>
          </a:p>
          <a:p>
            <a:pPr marL="171450" indent="0" eaLnBrk="1" hangingPunct="1">
              <a:buNone/>
            </a:pPr>
            <a:endParaRPr lang="en-US" altLang="ko-KR" sz="3600" dirty="0">
              <a:solidFill>
                <a:schemeClr val="bg2"/>
              </a:solidFill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  <a:p>
            <a:pPr marL="171450" indent="0" eaLnBrk="1" hangingPunct="1"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MD Has</a:t>
            </a:r>
          </a:p>
          <a:p>
            <a:pPr marL="171450" indent="0" eaLnBrk="1" hangingPunct="1"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Strong</a:t>
            </a:r>
          </a:p>
          <a:p>
            <a:pPr marL="171450" indent="0" eaLnBrk="1" hangingPunct="1"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Overlap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D8AFD5E-177F-4C2D-9489-8EA851620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" t="6046" r="14575" b="5135"/>
          <a:stretch/>
        </p:blipFill>
        <p:spPr bwMode="auto">
          <a:xfrm>
            <a:off x="3657600" y="991200"/>
            <a:ext cx="5029200" cy="414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07B0E98-4DD2-41FA-A54D-A35DD23CDC5B}"/>
              </a:ext>
            </a:extLst>
          </p:cNvPr>
          <p:cNvCxnSpPr>
            <a:cxnSpLocks/>
          </p:cNvCxnSpPr>
          <p:nvPr/>
        </p:nvCxnSpPr>
        <p:spPr>
          <a:xfrm>
            <a:off x="2057400" y="4038600"/>
            <a:ext cx="5867400" cy="762000"/>
          </a:xfrm>
          <a:prstGeom prst="straightConnector1">
            <a:avLst/>
          </a:prstGeom>
          <a:ln w="254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19C00E7-8AD6-4283-B242-8EE0F584A366}"/>
              </a:ext>
            </a:extLst>
          </p:cNvPr>
          <p:cNvGrpSpPr/>
          <p:nvPr/>
        </p:nvGrpSpPr>
        <p:grpSpPr>
          <a:xfrm>
            <a:off x="304800" y="2286000"/>
            <a:ext cx="6398483" cy="4038600"/>
            <a:chOff x="304800" y="2286000"/>
            <a:chExt cx="6398483" cy="40386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F9B42E-3ED0-4CA0-82EA-E7CB4275CE94}"/>
                </a:ext>
              </a:extLst>
            </p:cNvPr>
            <p:cNvSpPr txBox="1"/>
            <p:nvPr/>
          </p:nvSpPr>
          <p:spPr>
            <a:xfrm>
              <a:off x="304800" y="5739825"/>
              <a:ext cx="63984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DWD Gives Superior Visualization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744E7D7-3DBB-4A82-B2F0-B6751194908D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3504042" y="2286000"/>
              <a:ext cx="1067958" cy="3453825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0F4CA7D-0F85-4081-ACD1-04B32F8D75CB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3504042" y="4724400"/>
              <a:ext cx="1144158" cy="1015425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1BD784D-9F55-B2F1-69A4-2B4160C8809E}"/>
              </a:ext>
            </a:extLst>
          </p:cNvPr>
          <p:cNvSpPr txBox="1"/>
          <p:nvPr/>
        </p:nvSpPr>
        <p:spPr>
          <a:xfrm>
            <a:off x="1051081" y="4419600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Dim’al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Noise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Impacts Means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6B0554-DBFE-5B08-EDAD-A96CBAE2DE26}"/>
              </a:ext>
            </a:extLst>
          </p:cNvPr>
          <p:cNvSpPr txBox="1"/>
          <p:nvPr/>
        </p:nvSpPr>
        <p:spPr>
          <a:xfrm>
            <a:off x="3679556" y="6336268"/>
            <a:ext cx="5083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Optimization Less Sensitive to 200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Dim’al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Noise</a:t>
            </a:r>
          </a:p>
        </p:txBody>
      </p:sp>
    </p:spTree>
    <p:extLst>
      <p:ext uri="{BB962C8B-B14F-4D97-AF65-F5344CB8AC3E}">
        <p14:creationId xmlns:p14="http://schemas.microsoft.com/office/powerpoint/2010/main" val="94001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382000" cy="454025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Batch and Source Adjustment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153400" cy="5029200"/>
          </a:xfrm>
        </p:spPr>
        <p:txBody>
          <a:bodyPr/>
          <a:lstStyle/>
          <a:p>
            <a:pPr marL="571500" lvl="1" indent="0" algn="ctr" eaLnBrk="1" hangingPunct="1">
              <a:buNone/>
            </a:pPr>
            <a:endParaRPr lang="en-US" altLang="ko-KR" sz="3200" dirty="0">
              <a:solidFill>
                <a:schemeClr val="bg2"/>
              </a:solidFill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  <a:p>
            <a:pPr marL="571500" lvl="1" indent="0" algn="ctr" eaLnBrk="1" hangingPunct="1">
              <a:buNone/>
            </a:pPr>
            <a:endParaRPr lang="en-US" altLang="ko-KR" sz="3200" dirty="0">
              <a:solidFill>
                <a:schemeClr val="bg2"/>
              </a:solidFill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  <a:p>
            <a:pPr marL="571500" lvl="1" indent="0" algn="ctr" eaLnBrk="1" hangingPunct="1">
              <a:buNone/>
            </a:pPr>
            <a:r>
              <a:rPr lang="en-US" altLang="ko-KR" sz="32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Important Application</a:t>
            </a:r>
          </a:p>
          <a:p>
            <a:pPr marL="571500" lvl="1" indent="0" algn="ctr" eaLnBrk="1" hangingPunct="1">
              <a:buNone/>
            </a:pPr>
            <a:r>
              <a:rPr lang="en-US" altLang="ko-KR" sz="32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of</a:t>
            </a:r>
          </a:p>
          <a:p>
            <a:pPr marL="571500" lvl="1" indent="0" algn="ctr" eaLnBrk="1" hangingPunct="1">
              <a:buNone/>
            </a:pPr>
            <a:r>
              <a:rPr lang="en-US" altLang="ko-KR" sz="3200" dirty="0">
                <a:solidFill>
                  <a:schemeClr val="bg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Distance Weighted Discrimination</a:t>
            </a:r>
          </a:p>
          <a:p>
            <a:pPr marL="571500" lvl="1" indent="0" algn="ctr" eaLnBrk="1" hangingPunct="1">
              <a:buNone/>
            </a:pPr>
            <a:endParaRPr lang="en-US" altLang="ko-KR" sz="3200" dirty="0">
              <a:solidFill>
                <a:schemeClr val="bg2"/>
              </a:solidFill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9357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382000" cy="454025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Batch and Source Adjustment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610600" cy="5029200"/>
          </a:xfrm>
        </p:spPr>
        <p:txBody>
          <a:bodyPr/>
          <a:lstStyle/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Stanford Breast Cancer Data</a:t>
            </a:r>
          </a:p>
          <a:p>
            <a:pPr marL="0" indent="0" algn="ctr" eaLnBrk="1" hangingPunct="1"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Perou et al (2000)</a:t>
            </a:r>
          </a:p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Microarray for Measuring Gene Expression</a:t>
            </a:r>
          </a:p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Old Style:  Arrays Printed in Lab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184" y="4108703"/>
            <a:ext cx="4789716" cy="2749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" y="4108704"/>
            <a:ext cx="4112195" cy="274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7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382000" cy="454025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Batch and Source Adjustment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610600" cy="5029200"/>
          </a:xfrm>
        </p:spPr>
        <p:txBody>
          <a:bodyPr/>
          <a:lstStyle/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Stanford Breast Cancer Data</a:t>
            </a:r>
          </a:p>
          <a:p>
            <a:pPr marL="0" indent="0" algn="ctr" eaLnBrk="1" hangingPunct="1"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Perou et al (2000)</a:t>
            </a:r>
          </a:p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Analysis in Benito et al (2004) </a:t>
            </a:r>
          </a:p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Adjust for Source Effects</a:t>
            </a:r>
          </a:p>
          <a:p>
            <a:pPr marL="1027113" lvl="1" indent="-455613" eaLnBrk="1" hangingPunct="1"/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 sources of mRNA </a:t>
            </a:r>
          </a:p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Adjust for Batch Effects</a:t>
            </a:r>
          </a:p>
          <a:p>
            <a:pPr marL="1027113" lvl="1" indent="-455613" eaLnBrk="1" hangingPunct="1"/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Arrays fabricated at different times</a:t>
            </a:r>
          </a:p>
          <a:p>
            <a:pPr marL="1027113" lvl="1" indent="-455613" eaLnBrk="1" hangingPunct="1"/>
            <a:endParaRPr lang="en-US" altLang="ko-KR" sz="2400" dirty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256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Classical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Discr’n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Generalization II     (Gen. I was GLR)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 prior probabilities</a:t>
            </a:r>
          </a:p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idea:  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Give different weights to 2 classes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assume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 priori equally likely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Canonical Example:   Rare Disease Testing</a:t>
            </a:r>
          </a:p>
          <a:p>
            <a:pPr marL="0" indent="0" algn="ctr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(Often Train on Mostly Rare Cases)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38321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Idea Behind Adjustment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4876800"/>
            <a:ext cx="7696200" cy="1752600"/>
          </a:xfrm>
        </p:spPr>
        <p:txBody>
          <a:bodyPr/>
          <a:lstStyle/>
          <a:p>
            <a:pPr marL="457200" indent="-457200" eaLnBrk="1" hangingPunct="1"/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Early Approach:         Alter et al (2000)</a:t>
            </a:r>
          </a:p>
          <a:p>
            <a:pPr marL="457200" indent="-457200" eaLnBrk="1" hangingPunct="1"/>
            <a:r>
              <a:rPr lang="en-US" altLang="ko-KR" sz="2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Squash Out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PC1 direction</a:t>
            </a:r>
          </a:p>
          <a:p>
            <a:pPr marL="457200" indent="-457200" eaLnBrk="1" hangingPunct="1"/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Eliminates variation in that direction</a:t>
            </a:r>
          </a:p>
        </p:txBody>
      </p:sp>
      <p:pic>
        <p:nvPicPr>
          <p:cNvPr id="3" name="BiasAdjustToyEgEasyPC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965200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4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DWD:  Why not PC1?</a:t>
            </a:r>
          </a:p>
        </p:txBody>
      </p:sp>
      <p:sp>
        <p:nvSpPr>
          <p:cNvPr id="62467" name="Text Box 4"/>
          <p:cNvSpPr txBox="1">
            <a:spLocks noChangeArrowheads="1"/>
          </p:cNvSpPr>
          <p:nvPr/>
        </p:nvSpPr>
        <p:spPr bwMode="auto">
          <a:xfrm>
            <a:off x="381000" y="5257800"/>
            <a:ext cx="8213725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 PC 1 Direction feels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variation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, not classes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 Also eliminates (important?) within class variation</a:t>
            </a:r>
          </a:p>
        </p:txBody>
      </p:sp>
      <p:pic>
        <p:nvPicPr>
          <p:cNvPr id="3" name="BiasAdjustToyEgMediumPC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" y="1117600"/>
            <a:ext cx="71628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7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DWD:  Why not PC1?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28600" y="5181600"/>
            <a:ext cx="8816975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 Direction driven by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classes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 “Sliding” maintains (important?) within class variation</a:t>
            </a:r>
          </a:p>
        </p:txBody>
      </p:sp>
      <p:pic>
        <p:nvPicPr>
          <p:cNvPr id="3" name="BiasAdjustToyEgMediumDW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4600" y="1143000"/>
            <a:ext cx="67564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8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 g. even worse for PCA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762000" y="5562600"/>
            <a:ext cx="6024563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  PC1 direction is worst possible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pic>
        <p:nvPicPr>
          <p:cNvPr id="3" name="BiasAdjustToyEgHardPC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200" y="1066800"/>
            <a:ext cx="72644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7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easy for DWD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762000" y="5562600"/>
            <a:ext cx="7235825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Since DWD uses class label information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pic>
        <p:nvPicPr>
          <p:cNvPr id="3" name="BiasAdjustToyEgHardDW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200" y="1066800"/>
            <a:ext cx="72644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9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28DC1-5BB0-53B1-EFAB-1E92D9D9D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Next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3A6E6-4901-631D-22F0-4AAF602A1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Reconsider order of these slides</a:t>
            </a:r>
          </a:p>
        </p:txBody>
      </p:sp>
    </p:spTree>
    <p:extLst>
      <p:ext uri="{BB962C8B-B14F-4D97-AF65-F5344CB8AC3E}">
        <p14:creationId xmlns:p14="http://schemas.microsoft.com/office/powerpoint/2010/main" val="17497474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382000" cy="454025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Batch and Source Adjustment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2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447800"/>
                <a:ext cx="8610600" cy="502920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Try Out Real Data:</a:t>
                </a:r>
              </a:p>
              <a:p>
                <a:pPr marL="0" indent="0" eaLnBrk="1" hangingPunct="1"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Stanford Breast Cancer Data</a:t>
                </a:r>
              </a:p>
              <a:p>
                <a:pPr marL="0" indent="0" algn="ctr" eaLnBrk="1" hangingPunct="1"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From Perou et al (2000)</a:t>
                </a:r>
              </a:p>
              <a:p>
                <a:pPr marL="0" indent="0" eaLnBrk="1" hangingPunct="1">
                  <a:buNone/>
                </a:pPr>
                <a:endParaRPr lang="en-US" altLang="ko-KR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eaLnBrk="1" hangingPunct="1"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=1753</m:t>
                    </m:r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“Intrinsic” Genes</a:t>
                </a:r>
              </a:p>
              <a:p>
                <a:pPr marL="0" indent="0" eaLnBrk="1" hangingPunct="1"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=107</m:t>
                    </m:r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Breast Cancer Patients</a:t>
                </a:r>
              </a:p>
              <a:p>
                <a:pPr marL="0" indent="0" eaLnBrk="1" hangingPunct="1">
                  <a:buNone/>
                </a:pPr>
                <a:endParaRPr lang="en-US" altLang="ko-KR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eaLnBrk="1" hangingPunct="1"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Discovered With Clustering:   Subtypes</a:t>
                </a:r>
              </a:p>
            </p:txBody>
          </p:sp>
        </mc:Choice>
        <mc:Fallback xmlns="">
          <p:sp>
            <p:nvSpPr>
              <p:cNvPr id="2662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447800"/>
                <a:ext cx="8610600" cy="5029200"/>
              </a:xfrm>
              <a:blipFill rotWithShape="0">
                <a:blip r:embed="rId3"/>
                <a:stretch>
                  <a:fillRect l="-1841" t="-1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79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57200"/>
            <a:ext cx="8151812" cy="492125"/>
          </a:xfrm>
        </p:spPr>
        <p:txBody>
          <a:bodyPr/>
          <a:lstStyle/>
          <a:p>
            <a:pPr eaLnBrk="1" hangingPunct="1"/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</a:t>
            </a:r>
            <a:r>
              <a:rPr lang="en-US" altLang="ko-KR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Raw Breast Cancer data</a:t>
            </a:r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9AC4BA-C716-4315-95F4-91D18C6CE254}"/>
              </a:ext>
            </a:extLst>
          </p:cNvPr>
          <p:cNvSpPr txBox="1"/>
          <p:nvPr/>
        </p:nvSpPr>
        <p:spPr>
          <a:xfrm>
            <a:off x="1066800" y="3657600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See Some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Clusters?</a:t>
            </a:r>
          </a:p>
        </p:txBody>
      </p:sp>
    </p:spTree>
    <p:extLst>
      <p:ext uri="{BB962C8B-B14F-4D97-AF65-F5344CB8AC3E}">
        <p14:creationId xmlns:p14="http://schemas.microsoft.com/office/powerpoint/2010/main" val="235339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458200" cy="492125"/>
          </a:xfrm>
        </p:spPr>
        <p:txBody>
          <a:bodyPr/>
          <a:lstStyle/>
          <a:p>
            <a:pPr eaLnBrk="1" hangingPunct="1"/>
            <a:r>
              <a:rPr lang="en-US" altLang="ko-KR" sz="36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</a:t>
            </a:r>
            <a:r>
              <a:rPr lang="en-US" altLang="ko-KR" sz="36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36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Source Colors</a:t>
            </a:r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923905-9207-484F-A81F-86CE32901DCD}"/>
              </a:ext>
            </a:extLst>
          </p:cNvPr>
          <p:cNvSpPr txBox="1"/>
          <p:nvPr/>
        </p:nvSpPr>
        <p:spPr>
          <a:xfrm>
            <a:off x="939731" y="4114800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Color By Ink Used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Print Chips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1EAC2C-FCFE-4D35-B510-3D79F967C842}"/>
              </a:ext>
            </a:extLst>
          </p:cNvPr>
          <p:cNvSpPr txBox="1"/>
          <p:nvPr/>
        </p:nvSpPr>
        <p:spPr>
          <a:xfrm>
            <a:off x="843555" y="4916269"/>
            <a:ext cx="2300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Bad News, Since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 Dominates PC1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CE3860-36F3-4BF5-A8AF-F8DFD8D7F176}"/>
              </a:ext>
            </a:extLst>
          </p:cNvPr>
          <p:cNvSpPr txBox="1"/>
          <p:nvPr/>
        </p:nvSpPr>
        <p:spPr>
          <a:xfrm>
            <a:off x="990600" y="5754469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Yet Want to Find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Cancer Subtypes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83BA27-7408-446F-941B-53909FA6FE2F}"/>
              </a:ext>
            </a:extLst>
          </p:cNvPr>
          <p:cNvGrpSpPr/>
          <p:nvPr/>
        </p:nvGrpSpPr>
        <p:grpSpPr>
          <a:xfrm>
            <a:off x="3581400" y="2209800"/>
            <a:ext cx="2025308" cy="4400729"/>
            <a:chOff x="3581400" y="2209800"/>
            <a:chExt cx="2025308" cy="440072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F9962C-F2A3-4826-976C-20B73F2D1450}"/>
                </a:ext>
              </a:extLst>
            </p:cNvPr>
            <p:cNvSpPr txBox="1"/>
            <p:nvPr/>
          </p:nvSpPr>
          <p:spPr>
            <a:xfrm>
              <a:off x="3895983" y="5410200"/>
              <a:ext cx="171072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Squishing PC1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Not So Good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Since PC2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Also Involved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F058563D-1210-45FA-833E-681619969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1400" y="2209800"/>
              <a:ext cx="228600" cy="381000"/>
            </a:xfrm>
            <a:prstGeom prst="straightConnector1">
              <a:avLst/>
            </a:prstGeom>
            <a:ln w="635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039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8153400" cy="492125"/>
          </a:xfrm>
        </p:spPr>
        <p:txBody>
          <a:bodyPr/>
          <a:lstStyle/>
          <a:p>
            <a:pPr eaLnBrk="1" hangingPunct="1"/>
            <a:r>
              <a:rPr lang="en-US" altLang="ko-KR" sz="36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</a:t>
            </a:r>
            <a:r>
              <a:rPr lang="en-US" altLang="ko-KR" sz="36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36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Batch Colors</a:t>
            </a:r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6C9E2A-C38B-4916-A6C6-1E3595940539}"/>
              </a:ext>
            </a:extLst>
          </p:cNvPr>
          <p:cNvSpPr txBox="1"/>
          <p:nvPr/>
        </p:nvSpPr>
        <p:spPr>
          <a:xfrm>
            <a:off x="990600" y="5477470"/>
            <a:ext cx="13901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Color By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Fabrication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Batch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CF3F0B-3EAD-4AE8-88A1-0DFA6DC79ACC}"/>
              </a:ext>
            </a:extLst>
          </p:cNvPr>
          <p:cNvSpPr txBox="1"/>
          <p:nvPr/>
        </p:nvSpPr>
        <p:spPr>
          <a:xfrm>
            <a:off x="2514600" y="5486400"/>
            <a:ext cx="1287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Dominates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PC4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CA487-79FD-465F-A262-67A0E805C3BE}"/>
              </a:ext>
            </a:extLst>
          </p:cNvPr>
          <p:cNvSpPr txBox="1"/>
          <p:nvPr/>
        </p:nvSpPr>
        <p:spPr>
          <a:xfrm>
            <a:off x="4038600" y="5486400"/>
            <a:ext cx="1552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Is There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Any Biology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This Data?</a:t>
            </a:r>
          </a:p>
        </p:txBody>
      </p:sp>
    </p:spTree>
    <p:extLst>
      <p:ext uri="{BB962C8B-B14F-4D97-AF65-F5344CB8AC3E}">
        <p14:creationId xmlns:p14="http://schemas.microsoft.com/office/powerpoint/2010/main" val="235615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Classical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Discr’n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Generalization III</a:t>
                </a: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Principal Discriminant Analysis</a:t>
                </a:r>
              </a:p>
              <a:p>
                <a:pPr marL="609600" indent="-609600" eaLnBrk="1" hangingPunct="1">
                  <a:lnSpc>
                    <a:spcPct val="9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Idea: LDA-like approach to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𝐾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&gt;2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classes</a:t>
                </a:r>
              </a:p>
              <a:p>
                <a:pPr marL="609600" indent="-609600" eaLnBrk="1" hangingPunct="1">
                  <a:lnSpc>
                    <a:spcPct val="9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Assumption:    Class covariance matrices are the </a:t>
                </a: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same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(similar)</a:t>
                </a:r>
              </a:p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(but not Gaussian, same situation as for LDA)</a:t>
                </a:r>
              </a:p>
              <a:p>
                <a:pPr marL="609600" indent="-609600" eaLnBrk="1" hangingPunct="1">
                  <a:lnSpc>
                    <a:spcPct val="9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Main idea:     </a:t>
                </a: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Quantify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location of classes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by their means</a:t>
                </a: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bar>
                        </m:e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(1)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bar>
                        </m:e>
                        <m:sup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⋯,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bar>
                        </m:e>
                        <m:sup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𝐾</m:t>
                          </m: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458200" cy="5486400"/>
              </a:xfrm>
              <a:blipFill>
                <a:blip r:embed="rId3"/>
                <a:stretch>
                  <a:fillRect l="-1875" t="-2333" r="-1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31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163F80F-A95C-4111-BDD1-81ABFD72A71A}"/>
                  </a:ext>
                </a:extLst>
              </p:cNvPr>
              <p:cNvSpPr txBox="1"/>
              <p:nvPr/>
            </p:nvSpPr>
            <p:spPr>
              <a:xfrm>
                <a:off x="6553200" y="5906869"/>
                <a:ext cx="164878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rPr>
                  <a:t>Analog of MD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rPr>
                  <a:t>For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𝐾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rPr>
                  <a:t> Classes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163F80F-A95C-4111-BDD1-81ABFD72A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5906869"/>
                <a:ext cx="1648785" cy="646331"/>
              </a:xfrm>
              <a:prstGeom prst="rect">
                <a:avLst/>
              </a:prstGeom>
              <a:blipFill>
                <a:blip r:embed="rId4"/>
                <a:stretch>
                  <a:fillRect l="-2963" t="-5660" r="-2963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49224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57200"/>
            <a:ext cx="8151812" cy="492125"/>
          </a:xfrm>
        </p:spPr>
        <p:txBody>
          <a:bodyPr/>
          <a:lstStyle/>
          <a:p>
            <a:pPr eaLnBrk="1" hangingPunct="1"/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</a:t>
            </a:r>
            <a:r>
              <a:rPr lang="en-US" altLang="ko-KR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Biological Class Colors</a:t>
            </a:r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FC990D-74F9-49AE-AFD5-DB784BD60F96}"/>
              </a:ext>
            </a:extLst>
          </p:cNvPr>
          <p:cNvSpPr txBox="1"/>
          <p:nvPr/>
        </p:nvSpPr>
        <p:spPr>
          <a:xfrm>
            <a:off x="1420631" y="3581400"/>
            <a:ext cx="1146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Color By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Cancer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Subtypes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71974A-3F42-4AC2-B15C-8E72CD021224}"/>
              </a:ext>
            </a:extLst>
          </p:cNvPr>
          <p:cNvSpPr txBox="1"/>
          <p:nvPr/>
        </p:nvSpPr>
        <p:spPr>
          <a:xfrm>
            <a:off x="810001" y="4791670"/>
            <a:ext cx="2390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Important Biology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Appears in PCs 2 &amp;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19149-11F6-4371-A0CB-41C44DF2BDF3}"/>
              </a:ext>
            </a:extLst>
          </p:cNvPr>
          <p:cNvSpPr txBox="1"/>
          <p:nvPr/>
        </p:nvSpPr>
        <p:spPr>
          <a:xfrm>
            <a:off x="931834" y="5678269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Strongly Motivates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Adjustment of Data</a:t>
            </a:r>
          </a:p>
        </p:txBody>
      </p:sp>
    </p:spTree>
    <p:extLst>
      <p:ext uri="{BB962C8B-B14F-4D97-AF65-F5344CB8AC3E}">
        <p14:creationId xmlns:p14="http://schemas.microsoft.com/office/powerpoint/2010/main" val="49563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57200"/>
            <a:ext cx="8304212" cy="492125"/>
          </a:xfrm>
        </p:spPr>
        <p:txBody>
          <a:bodyPr/>
          <a:lstStyle/>
          <a:p>
            <a:pPr eaLnBrk="1" hangingPunct="1"/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</a:t>
            </a:r>
            <a:r>
              <a:rPr lang="en-US" altLang="ko-KR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Biological Class Col. &amp; Symbols</a:t>
            </a:r>
          </a:p>
        </p:txBody>
      </p:sp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815142-43A8-4F6F-B15C-C32B5A9116A8}"/>
              </a:ext>
            </a:extLst>
          </p:cNvPr>
          <p:cNvSpPr txBox="1"/>
          <p:nvPr/>
        </p:nvSpPr>
        <p:spPr>
          <a:xfrm>
            <a:off x="3685163" y="5602069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Follow Subtypes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Using Symbols</a:t>
            </a:r>
          </a:p>
        </p:txBody>
      </p:sp>
    </p:spTree>
    <p:extLst>
      <p:ext uri="{BB962C8B-B14F-4D97-AF65-F5344CB8AC3E}">
        <p14:creationId xmlns:p14="http://schemas.microsoft.com/office/powerpoint/2010/main" val="26050393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57200"/>
            <a:ext cx="8228012" cy="492125"/>
          </a:xfrm>
        </p:spPr>
        <p:txBody>
          <a:bodyPr/>
          <a:lstStyle/>
          <a:p>
            <a:pPr eaLnBrk="1" hangingPunct="1"/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</a:t>
            </a:r>
            <a:r>
              <a:rPr lang="en-US" altLang="ko-KR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Biological Class Symbols</a:t>
            </a:r>
          </a:p>
        </p:txBody>
      </p:sp>
      <p:pic>
        <p:nvPicPr>
          <p:cNvPr id="337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481E8A-268F-4558-9BB1-18AF6EAA79AB}"/>
              </a:ext>
            </a:extLst>
          </p:cNvPr>
          <p:cNvSpPr txBox="1"/>
          <p:nvPr/>
        </p:nvSpPr>
        <p:spPr>
          <a:xfrm>
            <a:off x="3048000" y="4267200"/>
            <a:ext cx="12320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Switch Off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Subtype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Colors</a:t>
            </a:r>
          </a:p>
        </p:txBody>
      </p:sp>
    </p:spTree>
    <p:extLst>
      <p:ext uri="{BB962C8B-B14F-4D97-AF65-F5344CB8AC3E}">
        <p14:creationId xmlns:p14="http://schemas.microsoft.com/office/powerpoint/2010/main" val="15311706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82000" cy="492125"/>
          </a:xfrm>
        </p:spPr>
        <p:txBody>
          <a:bodyPr/>
          <a:lstStyle/>
          <a:p>
            <a:pPr eaLnBrk="1" hangingPunct="1"/>
            <a:r>
              <a:rPr lang="en-US" altLang="ko-KR" sz="36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</a:t>
            </a:r>
            <a:r>
              <a:rPr lang="en-US" altLang="ko-KR" sz="36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36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Source Colors</a:t>
            </a:r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155A3B-B849-4628-95F3-D79E5AEDDD12}"/>
              </a:ext>
            </a:extLst>
          </p:cNvPr>
          <p:cNvSpPr txBox="1"/>
          <p:nvPr/>
        </p:nvSpPr>
        <p:spPr>
          <a:xfrm>
            <a:off x="1497014" y="3200400"/>
            <a:ext cx="1133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Return 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Source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Colors</a:t>
            </a:r>
          </a:p>
        </p:txBody>
      </p:sp>
    </p:spTree>
    <p:extLst>
      <p:ext uri="{BB962C8B-B14F-4D97-AF65-F5344CB8AC3E}">
        <p14:creationId xmlns:p14="http://schemas.microsoft.com/office/powerpoint/2010/main" val="15284089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077200" cy="492125"/>
          </a:xfrm>
        </p:spPr>
        <p:txBody>
          <a:bodyPr/>
          <a:lstStyle/>
          <a:p>
            <a:pPr eaLnBrk="1" hangingPunct="1"/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</a:t>
            </a:r>
            <a:r>
              <a:rPr lang="en-US" altLang="ko-KR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PC 1-3 &amp; DWD direction</a:t>
            </a:r>
          </a:p>
        </p:txBody>
      </p:sp>
      <p:pic>
        <p:nvPicPr>
          <p:cNvPr id="358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13FE6D-AEDB-45C1-BF79-B44F152175DE}"/>
              </a:ext>
            </a:extLst>
          </p:cNvPr>
          <p:cNvSpPr txBox="1"/>
          <p:nvPr/>
        </p:nvSpPr>
        <p:spPr>
          <a:xfrm>
            <a:off x="1291833" y="4182070"/>
            <a:ext cx="1544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Replace PC4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By DWD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Direction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A2C1C5-D8E7-455E-8BA3-1088C1E95C4E}"/>
              </a:ext>
            </a:extLst>
          </p:cNvPr>
          <p:cNvSpPr txBox="1"/>
          <p:nvPr/>
        </p:nvSpPr>
        <p:spPr>
          <a:xfrm>
            <a:off x="3581400" y="5553670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Note Much Farther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Apart Than in PC1</a:t>
            </a:r>
          </a:p>
        </p:txBody>
      </p:sp>
    </p:spTree>
    <p:extLst>
      <p:ext uri="{BB962C8B-B14F-4D97-AF65-F5344CB8AC3E}">
        <p14:creationId xmlns:p14="http://schemas.microsoft.com/office/powerpoint/2010/main" val="87184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57200"/>
            <a:ext cx="8304212" cy="492125"/>
          </a:xfrm>
        </p:spPr>
        <p:txBody>
          <a:bodyPr/>
          <a:lstStyle/>
          <a:p>
            <a:pPr eaLnBrk="1" hangingPunct="1"/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</a:t>
            </a:r>
            <a:r>
              <a:rPr lang="en-US" altLang="ko-KR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DWD Source Adjustment</a:t>
            </a:r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373C08-ADD9-4B0F-BB26-532799445D10}"/>
              </a:ext>
            </a:extLst>
          </p:cNvPr>
          <p:cNvSpPr txBox="1"/>
          <p:nvPr/>
        </p:nvSpPr>
        <p:spPr>
          <a:xfrm>
            <a:off x="1439309" y="5105400"/>
            <a:ext cx="12490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Slide Data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DWD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Direction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8BEC63-DB0B-4EB5-88C9-6B46B5F34C31}"/>
              </a:ext>
            </a:extLst>
          </p:cNvPr>
          <p:cNvSpPr txBox="1"/>
          <p:nvPr/>
        </p:nvSpPr>
        <p:spPr>
          <a:xfrm>
            <a:off x="1219200" y="60198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Until Means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the Same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F1EBF4F-3D77-462B-9E1D-0286AA37BAB4}"/>
              </a:ext>
            </a:extLst>
          </p:cNvPr>
          <p:cNvGrpSpPr/>
          <p:nvPr/>
        </p:nvGrpSpPr>
        <p:grpSpPr>
          <a:xfrm>
            <a:off x="3200400" y="2590800"/>
            <a:ext cx="2286000" cy="3618131"/>
            <a:chOff x="3200400" y="2590800"/>
            <a:chExt cx="2286000" cy="36181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49E915-393F-4CAC-8A15-9355EA916068}"/>
                </a:ext>
              </a:extLst>
            </p:cNvPr>
            <p:cNvSpPr txBox="1"/>
            <p:nvPr/>
          </p:nvSpPr>
          <p:spPr>
            <a:xfrm>
              <a:off x="3200400" y="5562600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Note How Subtypes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Come Together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8365E0BE-677D-4F5C-AB64-91D602E86B00}"/>
                </a:ext>
              </a:extLst>
            </p:cNvPr>
            <p:cNvCxnSpPr>
              <a:stCxn id="7" idx="0"/>
            </p:cNvCxnSpPr>
            <p:nvPr/>
          </p:nvCxnSpPr>
          <p:spPr>
            <a:xfrm flipH="1" flipV="1">
              <a:off x="3733800" y="2590800"/>
              <a:ext cx="609600" cy="29718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786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57200"/>
            <a:ext cx="8151812" cy="492125"/>
          </a:xfrm>
        </p:spPr>
        <p:txBody>
          <a:bodyPr/>
          <a:lstStyle/>
          <a:p>
            <a:pPr eaLnBrk="1" hangingPunct="1"/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</a:t>
            </a:r>
            <a:r>
              <a:rPr lang="en-US" altLang="ko-KR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Source </a:t>
            </a:r>
            <a:r>
              <a:rPr lang="en-US" altLang="ko-KR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3200" dirty="0" err="1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PCA view</a:t>
            </a:r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F2EBD3-3447-49C9-B756-EE20F9D57AF4}"/>
              </a:ext>
            </a:extLst>
          </p:cNvPr>
          <p:cNvSpPr txBox="1"/>
          <p:nvPr/>
        </p:nvSpPr>
        <p:spPr>
          <a:xfrm>
            <a:off x="1143000" y="320040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Return PC4</a:t>
            </a:r>
          </a:p>
        </p:txBody>
      </p:sp>
    </p:spTree>
    <p:extLst>
      <p:ext uri="{BB962C8B-B14F-4D97-AF65-F5344CB8AC3E}">
        <p14:creationId xmlns:p14="http://schemas.microsoft.com/office/powerpoint/2010/main" val="4908318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57200"/>
            <a:ext cx="8151812" cy="492125"/>
          </a:xfrm>
        </p:spPr>
        <p:txBody>
          <a:bodyPr/>
          <a:lstStyle/>
          <a:p>
            <a:pPr eaLnBrk="1" hangingPunct="1"/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</a:t>
            </a:r>
            <a:r>
              <a:rPr lang="en-US" altLang="ko-KR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Source </a:t>
            </a:r>
            <a:r>
              <a:rPr lang="en-US" altLang="ko-KR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2800" dirty="0" err="1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Class Colored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F29F8F-2810-434F-919E-D58F8B0084D5}"/>
              </a:ext>
            </a:extLst>
          </p:cNvPr>
          <p:cNvSpPr txBox="1"/>
          <p:nvPr/>
        </p:nvSpPr>
        <p:spPr>
          <a:xfrm>
            <a:off x="957054" y="4202668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Subtype Colors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2F34DB-1565-4AC7-BA94-AD9D57626205}"/>
              </a:ext>
            </a:extLst>
          </p:cNvPr>
          <p:cNvSpPr txBox="1"/>
          <p:nvPr/>
        </p:nvSpPr>
        <p:spPr>
          <a:xfrm>
            <a:off x="1143000" y="4812268"/>
            <a:ext cx="1403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Shows Very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Successful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Adjustment</a:t>
            </a:r>
          </a:p>
        </p:txBody>
      </p:sp>
    </p:spTree>
    <p:extLst>
      <p:ext uri="{BB962C8B-B14F-4D97-AF65-F5344CB8AC3E}">
        <p14:creationId xmlns:p14="http://schemas.microsoft.com/office/powerpoint/2010/main" val="147271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57200"/>
            <a:ext cx="8151812" cy="492125"/>
          </a:xfrm>
        </p:spPr>
        <p:txBody>
          <a:bodyPr/>
          <a:lstStyle/>
          <a:p>
            <a:pPr eaLnBrk="1" hangingPunct="1"/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</a:t>
            </a:r>
            <a:r>
              <a:rPr lang="en-US" altLang="ko-KR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Source </a:t>
            </a:r>
            <a:r>
              <a:rPr lang="en-US" altLang="ko-KR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2800" dirty="0" err="1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Batch Colored</a:t>
            </a:r>
          </a:p>
        </p:txBody>
      </p:sp>
      <p:pic>
        <p:nvPicPr>
          <p:cNvPr id="399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0D5BFC-E4F1-408B-996F-CD132A45D2F1}"/>
              </a:ext>
            </a:extLst>
          </p:cNvPr>
          <p:cNvSpPr txBox="1"/>
          <p:nvPr/>
        </p:nvSpPr>
        <p:spPr>
          <a:xfrm>
            <a:off x="2696795" y="4343400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Next Consider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Batch Colors</a:t>
            </a:r>
          </a:p>
        </p:txBody>
      </p:sp>
    </p:spTree>
    <p:extLst>
      <p:ext uri="{BB962C8B-B14F-4D97-AF65-F5344CB8AC3E}">
        <p14:creationId xmlns:p14="http://schemas.microsoft.com/office/powerpoint/2010/main" val="19725128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57200"/>
            <a:ext cx="8304212" cy="492125"/>
          </a:xfrm>
        </p:spPr>
        <p:txBody>
          <a:bodyPr/>
          <a:lstStyle/>
          <a:p>
            <a:pPr eaLnBrk="1" hangingPunct="1"/>
            <a:r>
              <a:rPr lang="en-US" altLang="ko-KR" sz="36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</a:t>
            </a:r>
            <a:r>
              <a:rPr lang="en-US" altLang="ko-KR" sz="36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36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Source </a:t>
            </a:r>
            <a:r>
              <a:rPr lang="en-US" altLang="ko-KR" sz="36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3600" dirty="0" err="1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z="36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altLang="ko-KR" sz="36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5 PCs</a:t>
            </a:r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196E67-8950-4CBA-99B9-49C520D1A98D}"/>
              </a:ext>
            </a:extLst>
          </p:cNvPr>
          <p:cNvSpPr txBox="1"/>
          <p:nvPr/>
        </p:nvSpPr>
        <p:spPr>
          <a:xfrm>
            <a:off x="888841" y="5429071"/>
            <a:ext cx="29973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Don’t Want to Replace PC4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DWD, Since Will Miss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Effect of Adjustment,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Add PC5 (to Replace)</a:t>
            </a:r>
          </a:p>
        </p:txBody>
      </p:sp>
    </p:spTree>
    <p:extLst>
      <p:ext uri="{BB962C8B-B14F-4D97-AF65-F5344CB8AC3E}">
        <p14:creationId xmlns:p14="http://schemas.microsoft.com/office/powerpoint/2010/main" val="1277547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Classical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Discr’n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 Illustrated</a:t>
            </a:r>
          </a:p>
        </p:txBody>
      </p:sp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9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0" name="Rectangle 6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5709A533-1DD3-13DC-A107-AF3F47D72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087"/>
            <a:ext cx="9144000" cy="46229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1A2C07-DF72-DF68-E988-5CD3C20C5262}"/>
              </a:ext>
            </a:extLst>
          </p:cNvPr>
          <p:cNvSpPr txBox="1"/>
          <p:nvPr/>
        </p:nvSpPr>
        <p:spPr>
          <a:xfrm>
            <a:off x="310256" y="2129135"/>
            <a:ext cx="4261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Principal Component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39E61-80E1-E6A8-EBAC-AFBDB95E4F9E}"/>
              </a:ext>
            </a:extLst>
          </p:cNvPr>
          <p:cNvSpPr txBox="1"/>
          <p:nvPr/>
        </p:nvSpPr>
        <p:spPr>
          <a:xfrm>
            <a:off x="5104485" y="2133600"/>
            <a:ext cx="3810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Canonical Variate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3E02F8-A608-D65B-7F7A-A52D32F7A5DB}"/>
              </a:ext>
            </a:extLst>
          </p:cNvPr>
          <p:cNvSpPr txBox="1"/>
          <p:nvPr/>
        </p:nvSpPr>
        <p:spPr>
          <a:xfrm>
            <a:off x="831700" y="2738735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Classes Overlap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B666C-47DA-FD63-6317-3039CF7637B7}"/>
              </a:ext>
            </a:extLst>
          </p:cNvPr>
          <p:cNvSpPr txBox="1"/>
          <p:nvPr/>
        </p:nvSpPr>
        <p:spPr>
          <a:xfrm>
            <a:off x="6144689" y="3468469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Much Better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Separation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BD8FD8-C090-376C-3097-3AAB0DC314D8}"/>
              </a:ext>
            </a:extLst>
          </p:cNvPr>
          <p:cNvGrpSpPr/>
          <p:nvPr/>
        </p:nvGrpSpPr>
        <p:grpSpPr>
          <a:xfrm>
            <a:off x="3505200" y="1676400"/>
            <a:ext cx="3505200" cy="558687"/>
            <a:chOff x="3505200" y="1676400"/>
            <a:chExt cx="3505200" cy="55868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E05874-1D73-D63A-4FE0-03D8853D7FB5}"/>
                </a:ext>
              </a:extLst>
            </p:cNvPr>
            <p:cNvSpPr txBox="1"/>
            <p:nvPr/>
          </p:nvSpPr>
          <p:spPr>
            <a:xfrm>
              <a:off x="4191000" y="1752600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Recall Synonyms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37E0CEB-BF8B-A293-D86C-63D55BDE3243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3505200" y="1676400"/>
              <a:ext cx="685800" cy="260866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846312C-0CAE-08C6-8474-AF8D07860642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6158205" y="1937266"/>
              <a:ext cx="852195" cy="297821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58295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077200" cy="492125"/>
          </a:xfrm>
        </p:spPr>
        <p:txBody>
          <a:bodyPr/>
          <a:lstStyle/>
          <a:p>
            <a:pPr eaLnBrk="1" hangingPunct="1"/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</a:t>
            </a:r>
            <a:r>
              <a:rPr lang="en-US" altLang="ko-KR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S. </a:t>
            </a:r>
            <a:r>
              <a:rPr lang="en-US" altLang="ko-KR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2800" dirty="0" err="1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Batch 1,2 vs. 3 DWD</a:t>
            </a:r>
          </a:p>
        </p:txBody>
      </p:sp>
      <p:pic>
        <p:nvPicPr>
          <p:cNvPr id="419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4E2F8-20E0-440F-A525-6C84A4E1ACB9}"/>
              </a:ext>
            </a:extLst>
          </p:cNvPr>
          <p:cNvSpPr txBox="1"/>
          <p:nvPr/>
        </p:nvSpPr>
        <p:spPr>
          <a:xfrm>
            <a:off x="988903" y="4724400"/>
            <a:ext cx="3583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Replace PC5 With DWD Trained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Blue vs. (Green &amp; Red)</a:t>
            </a:r>
          </a:p>
        </p:txBody>
      </p:sp>
    </p:spTree>
    <p:extLst>
      <p:ext uri="{BB962C8B-B14F-4D97-AF65-F5344CB8AC3E}">
        <p14:creationId xmlns:p14="http://schemas.microsoft.com/office/powerpoint/2010/main" val="38299326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077200" cy="492125"/>
          </a:xfrm>
        </p:spPr>
        <p:txBody>
          <a:bodyPr/>
          <a:lstStyle/>
          <a:p>
            <a:pPr eaLnBrk="1" hangingPunct="1"/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</a:t>
            </a:r>
            <a:r>
              <a:rPr lang="en-US" altLang="ko-KR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S. &amp; B1,2 vs. 3 Adjusted</a:t>
            </a:r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2FDAE3-E8DA-408F-B8EE-36A5C32B9F2C}"/>
              </a:ext>
            </a:extLst>
          </p:cNvPr>
          <p:cNvSpPr txBox="1"/>
          <p:nvPr/>
        </p:nvSpPr>
        <p:spPr>
          <a:xfrm>
            <a:off x="1219200" y="2962870"/>
            <a:ext cx="12490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Slide Data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DWD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Direction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43191F0-F4FD-4F1E-A176-3E6B096D3288}"/>
              </a:ext>
            </a:extLst>
          </p:cNvPr>
          <p:cNvGrpSpPr/>
          <p:nvPr/>
        </p:nvGrpSpPr>
        <p:grpSpPr>
          <a:xfrm>
            <a:off x="3599860" y="5410200"/>
            <a:ext cx="1505540" cy="1219200"/>
            <a:chOff x="3599860" y="5410200"/>
            <a:chExt cx="1505540" cy="12192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2C19CF-7EC0-485C-8B24-A9D9AE1F62E8}"/>
                </a:ext>
              </a:extLst>
            </p:cNvPr>
            <p:cNvSpPr txBox="1"/>
            <p:nvPr/>
          </p:nvSpPr>
          <p:spPr>
            <a:xfrm>
              <a:off x="3599860" y="5983069"/>
              <a:ext cx="15055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Good Impact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On PC4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1DC2556-F343-41DE-9448-DB1CD39ADF14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flipV="1">
              <a:off x="4352630" y="5410200"/>
              <a:ext cx="600370" cy="572869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392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8001000" cy="492125"/>
          </a:xfrm>
        </p:spPr>
        <p:txBody>
          <a:bodyPr/>
          <a:lstStyle/>
          <a:p>
            <a:pPr eaLnBrk="1" hangingPunct="1"/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</a:t>
            </a:r>
            <a:r>
              <a:rPr lang="en-US" altLang="ko-KR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S. &amp; B1,2 vs. 3 </a:t>
            </a:r>
            <a:r>
              <a:rPr lang="en-US" altLang="ko-KR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2800" dirty="0" err="1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5 PCs</a:t>
            </a:r>
          </a:p>
        </p:txBody>
      </p:sp>
      <p:pic>
        <p:nvPicPr>
          <p:cNvPr id="440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6EE988-CAD0-4ADC-AFBF-C4CB9596B1FD}"/>
              </a:ext>
            </a:extLst>
          </p:cNvPr>
          <p:cNvSpPr txBox="1"/>
          <p:nvPr/>
        </p:nvSpPr>
        <p:spPr>
          <a:xfrm>
            <a:off x="1066800" y="6260068"/>
            <a:ext cx="1646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Return to PC5</a:t>
            </a:r>
          </a:p>
        </p:txBody>
      </p:sp>
    </p:spTree>
    <p:extLst>
      <p:ext uri="{BB962C8B-B14F-4D97-AF65-F5344CB8AC3E}">
        <p14:creationId xmlns:p14="http://schemas.microsoft.com/office/powerpoint/2010/main" val="27810927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57200"/>
            <a:ext cx="8228012" cy="492125"/>
          </a:xfrm>
        </p:spPr>
        <p:txBody>
          <a:bodyPr/>
          <a:lstStyle/>
          <a:p>
            <a:pPr eaLnBrk="1" hangingPunct="1"/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</a:t>
            </a:r>
            <a:r>
              <a:rPr lang="en-US" altLang="ko-KR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S. &amp; B </a:t>
            </a:r>
            <a:r>
              <a:rPr lang="en-US" altLang="ko-KR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2800" dirty="0" err="1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B1 vs. 2 DWD</a:t>
            </a:r>
          </a:p>
        </p:txBody>
      </p:sp>
      <p:pic>
        <p:nvPicPr>
          <p:cNvPr id="450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84065D-6045-4ED3-BC46-54ED45A3DD7D}"/>
              </a:ext>
            </a:extLst>
          </p:cNvPr>
          <p:cNvSpPr txBox="1"/>
          <p:nvPr/>
        </p:nvSpPr>
        <p:spPr>
          <a:xfrm>
            <a:off x="1495485" y="4724400"/>
            <a:ext cx="256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DWD Trained 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(Green &amp; Blue) vs. Red</a:t>
            </a:r>
          </a:p>
        </p:txBody>
      </p:sp>
    </p:spTree>
    <p:extLst>
      <p:ext uri="{BB962C8B-B14F-4D97-AF65-F5344CB8AC3E}">
        <p14:creationId xmlns:p14="http://schemas.microsoft.com/office/powerpoint/2010/main" val="4784069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57200"/>
            <a:ext cx="8151812" cy="492125"/>
          </a:xfrm>
        </p:spPr>
        <p:txBody>
          <a:bodyPr/>
          <a:lstStyle/>
          <a:p>
            <a:pPr eaLnBrk="1" hangingPunct="1"/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</a:t>
            </a:r>
            <a:r>
              <a:rPr lang="en-US" altLang="ko-KR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S. &amp; B </a:t>
            </a:r>
            <a:r>
              <a:rPr lang="en-US" altLang="ko-KR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2800" dirty="0" err="1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B1 vs. 2 </a:t>
            </a:r>
            <a:r>
              <a:rPr lang="en-US" altLang="ko-KR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2800" dirty="0" err="1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endParaRPr lang="en-US" altLang="ko-KR" sz="28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60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18AF8B-DD16-4BFE-B80C-CCA740AADBB1}"/>
              </a:ext>
            </a:extLst>
          </p:cNvPr>
          <p:cNvSpPr txBox="1"/>
          <p:nvPr/>
        </p:nvSpPr>
        <p:spPr>
          <a:xfrm>
            <a:off x="1219200" y="2962870"/>
            <a:ext cx="12490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Slide Data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DWD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Direction</a:t>
            </a:r>
          </a:p>
        </p:txBody>
      </p:sp>
    </p:spTree>
    <p:extLst>
      <p:ext uri="{BB962C8B-B14F-4D97-AF65-F5344CB8AC3E}">
        <p14:creationId xmlns:p14="http://schemas.microsoft.com/office/powerpoint/2010/main" val="39418245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8001000" cy="492125"/>
          </a:xfrm>
        </p:spPr>
        <p:txBody>
          <a:bodyPr/>
          <a:lstStyle/>
          <a:p>
            <a:pPr eaLnBrk="1" hangingPunct="1"/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</a:t>
            </a:r>
            <a:r>
              <a:rPr lang="en-US" altLang="ko-KR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S. &amp; B </a:t>
            </a:r>
            <a:r>
              <a:rPr lang="en-US" altLang="ko-KR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3200" dirty="0" err="1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5 PC view</a:t>
            </a:r>
          </a:p>
        </p:txBody>
      </p:sp>
      <p:pic>
        <p:nvPicPr>
          <p:cNvPr id="471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ED3B55-BCF7-48CC-9846-11884B8026C5}"/>
              </a:ext>
            </a:extLst>
          </p:cNvPr>
          <p:cNvSpPr txBox="1"/>
          <p:nvPr/>
        </p:nvSpPr>
        <p:spPr>
          <a:xfrm>
            <a:off x="3705397" y="4791670"/>
            <a:ext cx="941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Return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PC5</a:t>
            </a:r>
          </a:p>
        </p:txBody>
      </p:sp>
    </p:spTree>
    <p:extLst>
      <p:ext uri="{BB962C8B-B14F-4D97-AF65-F5344CB8AC3E}">
        <p14:creationId xmlns:p14="http://schemas.microsoft.com/office/powerpoint/2010/main" val="21542283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077200" cy="492125"/>
          </a:xfrm>
        </p:spPr>
        <p:txBody>
          <a:bodyPr/>
          <a:lstStyle/>
          <a:p>
            <a:pPr eaLnBrk="1" hangingPunct="1"/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</a:t>
            </a:r>
            <a:r>
              <a:rPr lang="en-US" altLang="ko-KR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S. &amp; B </a:t>
            </a:r>
            <a:r>
              <a:rPr lang="en-US" altLang="ko-KR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3200" dirty="0" err="1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4 PC view</a:t>
            </a:r>
          </a:p>
        </p:txBody>
      </p:sp>
      <p:pic>
        <p:nvPicPr>
          <p:cNvPr id="481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447800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6AED8D-42EB-411A-B7A0-8D8C6CC3B875}"/>
              </a:ext>
            </a:extLst>
          </p:cNvPr>
          <p:cNvSpPr txBox="1"/>
          <p:nvPr/>
        </p:nvSpPr>
        <p:spPr>
          <a:xfrm>
            <a:off x="4189404" y="5602069"/>
            <a:ext cx="1373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 Back 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 PCs View</a:t>
            </a:r>
          </a:p>
        </p:txBody>
      </p:sp>
    </p:spTree>
    <p:extLst>
      <p:ext uri="{BB962C8B-B14F-4D97-AF65-F5344CB8AC3E}">
        <p14:creationId xmlns:p14="http://schemas.microsoft.com/office/powerpoint/2010/main" val="27874817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57200"/>
            <a:ext cx="8151812" cy="492125"/>
          </a:xfrm>
        </p:spPr>
        <p:txBody>
          <a:bodyPr/>
          <a:lstStyle/>
          <a:p>
            <a:pPr eaLnBrk="1" hangingPunct="1"/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</a:t>
            </a:r>
            <a:r>
              <a:rPr lang="en-US" altLang="ko-KR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S. &amp; B </a:t>
            </a:r>
            <a:r>
              <a:rPr lang="en-US" altLang="ko-KR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2800" dirty="0" err="1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Class Colors</a:t>
            </a:r>
          </a:p>
        </p:txBody>
      </p:sp>
      <p:pic>
        <p:nvPicPr>
          <p:cNvPr id="491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17E359-788E-4522-BADB-5CC252CF2B86}"/>
              </a:ext>
            </a:extLst>
          </p:cNvPr>
          <p:cNvSpPr txBox="1"/>
          <p:nvPr/>
        </p:nvSpPr>
        <p:spPr>
          <a:xfrm>
            <a:off x="1062761" y="4343400"/>
            <a:ext cx="2518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Return Subtype Colors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29C20F-9E69-41BE-A5CD-53979DC42C9E}"/>
              </a:ext>
            </a:extLst>
          </p:cNvPr>
          <p:cNvSpPr txBox="1"/>
          <p:nvPr/>
        </p:nvSpPr>
        <p:spPr>
          <a:xfrm>
            <a:off x="838200" y="4992469"/>
            <a:ext cx="3211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Note Subtypes Distinguished,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i.e. Successful Adjustment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05AC69-F6B6-4A45-984C-2DF27F8C8792}"/>
              </a:ext>
            </a:extLst>
          </p:cNvPr>
          <p:cNvSpPr txBox="1"/>
          <p:nvPr/>
        </p:nvSpPr>
        <p:spPr>
          <a:xfrm>
            <a:off x="942954" y="5906869"/>
            <a:ext cx="2899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After adjusting, These Are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 Longer PC Directions</a:t>
            </a:r>
          </a:p>
        </p:txBody>
      </p:sp>
    </p:spTree>
    <p:extLst>
      <p:ext uri="{BB962C8B-B14F-4D97-AF65-F5344CB8AC3E}">
        <p14:creationId xmlns:p14="http://schemas.microsoft.com/office/powerpoint/2010/main" val="169639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8001000" cy="492125"/>
          </a:xfrm>
        </p:spPr>
        <p:txBody>
          <a:bodyPr/>
          <a:lstStyle/>
          <a:p>
            <a:pPr eaLnBrk="1" hangingPunct="1"/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</a:t>
            </a:r>
            <a:r>
              <a:rPr lang="en-US" altLang="ko-KR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S. &amp; B </a:t>
            </a:r>
            <a:r>
              <a:rPr lang="en-US" altLang="ko-KR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3200" dirty="0" err="1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3200" dirty="0" err="1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PCA</a:t>
            </a:r>
          </a:p>
        </p:txBody>
      </p:sp>
      <p:pic>
        <p:nvPicPr>
          <p:cNvPr id="501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47D14C-8CE7-4096-ACF3-F16383A63AFC}"/>
              </a:ext>
            </a:extLst>
          </p:cNvPr>
          <p:cNvSpPr txBox="1"/>
          <p:nvPr/>
        </p:nvSpPr>
        <p:spPr>
          <a:xfrm>
            <a:off x="3048000" y="5498068"/>
            <a:ext cx="231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Recompute PC Axes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5ACE00-ED2D-4561-BF04-4F732DFB331B}"/>
              </a:ext>
            </a:extLst>
          </p:cNvPr>
          <p:cNvSpPr txBox="1"/>
          <p:nvPr/>
        </p:nvSpPr>
        <p:spPr>
          <a:xfrm>
            <a:off x="2670512" y="6031468"/>
            <a:ext cx="3044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PC1 &amp; 2 Now About Biology</a:t>
            </a:r>
          </a:p>
        </p:txBody>
      </p:sp>
    </p:spTree>
    <p:extLst>
      <p:ext uri="{BB962C8B-B14F-4D97-AF65-F5344CB8AC3E}">
        <p14:creationId xmlns:p14="http://schemas.microsoft.com/office/powerpoint/2010/main" val="395684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ko-KR" sz="40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 does not solve all  problems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762000" y="5562600"/>
            <a:ext cx="7991547" cy="107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Only handles means, not differing variation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Alternative: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Shabalin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 et al (2008)</a:t>
            </a:r>
          </a:p>
        </p:txBody>
      </p:sp>
      <p:pic>
        <p:nvPicPr>
          <p:cNvPr id="3" name="BiasAdjustToyEgVHardDW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295400"/>
            <a:ext cx="70104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3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Discrimi’n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90600"/>
            <a:ext cx="83058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Through Increasing Dimensions</a:t>
            </a: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20E9E4-DBB0-3CF4-2BD2-EBB3188CB5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34" t="43037" r="25833" b="16580"/>
          <a:stretch/>
        </p:blipFill>
        <p:spPr>
          <a:xfrm>
            <a:off x="1219200" y="1600200"/>
            <a:ext cx="6826472" cy="49491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4B5518-023D-89DA-3B34-DC96562F811E}"/>
              </a:ext>
            </a:extLst>
          </p:cNvPr>
          <p:cNvSpPr txBox="1"/>
          <p:nvPr/>
        </p:nvSpPr>
        <p:spPr>
          <a:xfrm>
            <a:off x="7467600" y="2209800"/>
            <a:ext cx="1621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LDA Performs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Well In Low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Dimensions</a:t>
            </a:r>
          </a:p>
        </p:txBody>
      </p:sp>
    </p:spTree>
    <p:extLst>
      <p:ext uri="{BB962C8B-B14F-4D97-AF65-F5344CB8AC3E}">
        <p14:creationId xmlns:p14="http://schemas.microsoft.com/office/powerpoint/2010/main" val="8735221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8229600" cy="454025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Interesting Benchmark Data Set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610600" cy="5029200"/>
          </a:xfrm>
        </p:spPr>
        <p:txBody>
          <a:bodyPr/>
          <a:lstStyle/>
          <a:p>
            <a:pPr marL="457200" indent="-457200" eaLnBrk="1" hangingPunct="1">
              <a:lnSpc>
                <a:spcPct val="110000"/>
              </a:lnSpc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 Cell Lines</a:t>
            </a:r>
          </a:p>
          <a:p>
            <a:pPr marL="1027113" lvl="1" indent="-455613" eaLnBrk="1" hangingPunct="1">
              <a:lnSpc>
                <a:spcPct val="110000"/>
              </a:lnSpc>
            </a:pPr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Interesting benchmark, since </a:t>
            </a:r>
            <a:r>
              <a:rPr lang="en-US" altLang="ko-KR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</a:t>
            </a:r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cells</a:t>
            </a:r>
          </a:p>
          <a:p>
            <a:pPr marL="1027113" lvl="1" indent="-455613" eaLnBrk="1" hangingPunct="1">
              <a:lnSpc>
                <a:spcPct val="110000"/>
              </a:lnSpc>
            </a:pPr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Web available:</a:t>
            </a:r>
          </a:p>
          <a:p>
            <a:pPr marL="1027113" lvl="1" indent="-455613" eaLnBrk="1" hangingPunct="1">
              <a:lnSpc>
                <a:spcPct val="110000"/>
              </a:lnSpc>
            </a:pPr>
            <a:r>
              <a:rPr lang="en-US" altLang="ko-KR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http://discover.nci.nih.gov/datasetsNature2000.jsp</a:t>
            </a:r>
            <a:endParaRPr lang="en-US" altLang="ko-KR" sz="24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027113" lvl="1" indent="-455613" eaLnBrk="1" hangingPunct="1">
              <a:lnSpc>
                <a:spcPct val="110000"/>
              </a:lnSpc>
            </a:pPr>
            <a:r>
              <a:rPr lang="en-US" altLang="ko-KR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Both</a:t>
            </a:r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cDNA and </a:t>
            </a:r>
            <a:r>
              <a:rPr lang="en-US" altLang="ko-KR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Affymetrix</a:t>
            </a:r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Platforms</a:t>
            </a:r>
          </a:p>
          <a:p>
            <a:pPr marL="457200" indent="-457200" eaLnBrk="1" hangingPunct="1">
              <a:lnSpc>
                <a:spcPct val="110000"/>
              </a:lnSpc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 from Breast Cancer Data</a:t>
            </a:r>
          </a:p>
          <a:p>
            <a:pPr marL="1027113" lvl="1" indent="-455613" eaLnBrk="1" hangingPunct="1">
              <a:lnSpc>
                <a:spcPct val="110000"/>
              </a:lnSpc>
            </a:pPr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had no common samples</a:t>
            </a:r>
          </a:p>
          <a:p>
            <a:pPr marL="171450" indent="0" eaLnBrk="1" hangingPunct="1">
              <a:lnSpc>
                <a:spcPct val="110000"/>
              </a:lnSpc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See Liu et al. (2009)</a:t>
            </a:r>
          </a:p>
        </p:txBody>
      </p:sp>
    </p:spTree>
    <p:extLst>
      <p:ext uri="{BB962C8B-B14F-4D97-AF65-F5344CB8AC3E}">
        <p14:creationId xmlns:p14="http://schemas.microsoft.com/office/powerpoint/2010/main" val="291667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8229600" cy="454025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Interesting Benchmark Data Set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610600" cy="5029200"/>
          </a:xfrm>
        </p:spPr>
        <p:txBody>
          <a:bodyPr/>
          <a:lstStyle/>
          <a:p>
            <a:pPr marL="457200" indent="-457200" eaLnBrk="1" hangingPunct="1">
              <a:lnSpc>
                <a:spcPct val="110000"/>
              </a:lnSpc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 Cell Lines</a:t>
            </a:r>
          </a:p>
          <a:p>
            <a:pPr marL="1027113" lvl="1" indent="-455613" eaLnBrk="1" hangingPunct="1">
              <a:lnSpc>
                <a:spcPct val="110000"/>
              </a:lnSpc>
            </a:pPr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Interesting benchmark, since </a:t>
            </a:r>
            <a:r>
              <a:rPr lang="en-US" altLang="ko-KR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</a:t>
            </a:r>
            <a:r>
              <a:rPr lang="en-US" altLang="ko-K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cells</a:t>
            </a:r>
          </a:p>
          <a:p>
            <a:pPr marL="171450" indent="0" eaLnBrk="1" hangingPunct="1">
              <a:lnSpc>
                <a:spcPct val="110000"/>
              </a:lnSpc>
              <a:buNone/>
            </a:pP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71450" indent="0" eaLnBrk="1" hangingPunct="1">
              <a:lnSpc>
                <a:spcPct val="150000"/>
              </a:lnSpc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Previously Studied,   (1/18/2024)</a:t>
            </a:r>
          </a:p>
          <a:p>
            <a:pPr marL="628650" indent="-4572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Illustrating Limitations of PCA Views</a:t>
            </a:r>
          </a:p>
          <a:p>
            <a:pPr marL="628650" indent="-4572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Used DWD </a:t>
            </a:r>
            <a:r>
              <a:rPr lang="en-US" altLang="ko-KR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Dir’ns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Focus on Types</a:t>
            </a:r>
          </a:p>
        </p:txBody>
      </p:sp>
    </p:spTree>
    <p:extLst>
      <p:ext uri="{BB962C8B-B14F-4D97-AF65-F5344CB8AC3E}">
        <p14:creationId xmlns:p14="http://schemas.microsoft.com/office/powerpoint/2010/main" val="72236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7391400" cy="13716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Can we find classes</a:t>
            </a:r>
            <a:b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PCA view?</a:t>
            </a:r>
          </a:p>
        </p:txBody>
      </p:sp>
      <p:pic>
        <p:nvPicPr>
          <p:cNvPr id="23552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31519412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Views using DWD </a:t>
            </a:r>
            <a:r>
              <a:rPr lang="en-US" altLang="ko-KR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</a:t>
            </a:r>
            <a:r>
              <a:rPr lang="en-US" altLang="ko-KR" dirty="0" err="1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ns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(focus on biology)</a:t>
            </a:r>
          </a:p>
        </p:txBody>
      </p:sp>
      <p:pic>
        <p:nvPicPr>
          <p:cNvPr id="26009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7391400" y="2606457"/>
            <a:ext cx="1244251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Now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Study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Came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From</a:t>
            </a:r>
          </a:p>
        </p:txBody>
      </p:sp>
    </p:spTree>
    <p:extLst>
      <p:ext uri="{BB962C8B-B14F-4D97-AF65-F5344CB8AC3E}">
        <p14:creationId xmlns:p14="http://schemas.microsoft.com/office/powerpoint/2010/main" val="384795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8001000" cy="682625"/>
          </a:xfrm>
        </p:spPr>
        <p:txBody>
          <a:bodyPr/>
          <a:lstStyle/>
          <a:p>
            <a:pPr eaLnBrk="1" hangingPunct="1"/>
            <a:r>
              <a:rPr lang="en-US" altLang="ko-KR" sz="36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DWD </a:t>
            </a:r>
            <a:r>
              <a:rPr lang="en-US" altLang="ko-KR" sz="36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Appl’n</a:t>
            </a:r>
            <a:r>
              <a:rPr lang="en-US" altLang="ko-KR" sz="36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Visualization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610600" cy="5029200"/>
          </a:xfrm>
        </p:spPr>
        <p:txBody>
          <a:bodyPr/>
          <a:lstStyle/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PCA limitations</a:t>
            </a:r>
          </a:p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 uses class info</a:t>
            </a:r>
          </a:p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Hence can “better separate known classes”</a:t>
            </a:r>
          </a:p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Did this for pairs of classes</a:t>
            </a:r>
          </a:p>
          <a:p>
            <a:pPr marL="457200" indent="-457200" algn="ctr" eaLnBrk="1" hangingPunct="1">
              <a:buFontTx/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(DWD just on those, ignore others)</a:t>
            </a:r>
          </a:p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Carefully choose pairs in NCI 60 data</a:t>
            </a:r>
          </a:p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Showed Effectiveness of DWD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91689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8001000" cy="682625"/>
          </a:xfrm>
        </p:spPr>
        <p:txBody>
          <a:bodyPr/>
          <a:lstStyle/>
          <a:p>
            <a:pPr eaLnBrk="1" hangingPunct="1"/>
            <a:r>
              <a:rPr lang="en-US" altLang="ko-KR" sz="36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DWD </a:t>
            </a:r>
            <a:r>
              <a:rPr lang="en-US" altLang="ko-KR" sz="36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Appl’n</a:t>
            </a:r>
            <a:r>
              <a:rPr lang="en-US" altLang="ko-KR" sz="36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Visualization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610600" cy="5029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Now Study Provenance of NCI 60 Data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Gene Expression Experiment 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altLang="ko-KR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 Samples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On 2 Microarray Platforms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Affymetrix (Boston)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CDNA  (Stanford, Chuck Perou)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Which is “Better”?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Measuring the “Same” thing?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Can Put on Same Scale?</a:t>
            </a:r>
          </a:p>
          <a:p>
            <a:pPr marL="0" indent="0" algn="ctr" eaLnBrk="1" hangingPunct="1"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Benito, et al. (2004)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26E2EC-D4B2-43D8-B1A5-6CFB80269CE5}"/>
              </a:ext>
            </a:extLst>
          </p:cNvPr>
          <p:cNvSpPr txBox="1"/>
          <p:nvPr/>
        </p:nvSpPr>
        <p:spPr>
          <a:xfrm>
            <a:off x="7620000" y="990600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60 Cancer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Cell Lines</a:t>
            </a:r>
          </a:p>
        </p:txBody>
      </p:sp>
    </p:spTree>
    <p:extLst>
      <p:ext uri="{BB962C8B-B14F-4D97-AF65-F5344CB8AC3E}">
        <p14:creationId xmlns:p14="http://schemas.microsoft.com/office/powerpoint/2010/main" val="272842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C94BE-2A09-4237-B6E5-D8A15F439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Next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0B16E-DEC4-33A9-0BF5-4292F0CB0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Better Integrate these with the above</a:t>
            </a:r>
          </a:p>
        </p:txBody>
      </p:sp>
    </p:spTree>
    <p:extLst>
      <p:ext uri="{BB962C8B-B14F-4D97-AF65-F5344CB8AC3E}">
        <p14:creationId xmlns:p14="http://schemas.microsoft.com/office/powerpoint/2010/main" val="8593136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457200"/>
            <a:ext cx="8763000" cy="492125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Raw Data, Platform Colored</a:t>
            </a:r>
          </a:p>
        </p:txBody>
      </p:sp>
      <p:pic>
        <p:nvPicPr>
          <p:cNvPr id="686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54C2E9-E13F-42B2-83FB-5AEBF3B100BF}"/>
              </a:ext>
            </a:extLst>
          </p:cNvPr>
          <p:cNvSpPr txBox="1"/>
          <p:nvPr/>
        </p:nvSpPr>
        <p:spPr>
          <a:xfrm>
            <a:off x="736779" y="3343870"/>
            <a:ext cx="20826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Common Samples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Connected by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Dashed Lines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7A192C-3867-4AD5-A48B-77BB122F5A7E}"/>
              </a:ext>
            </a:extLst>
          </p:cNvPr>
          <p:cNvSpPr txBox="1"/>
          <p:nvPr/>
        </p:nvSpPr>
        <p:spPr>
          <a:xfrm>
            <a:off x="914400" y="4486870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Huge Platform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Differences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CCCA31-1047-4415-A7B2-6566BC3372BD}"/>
              </a:ext>
            </a:extLst>
          </p:cNvPr>
          <p:cNvSpPr txBox="1"/>
          <p:nvPr/>
        </p:nvSpPr>
        <p:spPr>
          <a:xfrm>
            <a:off x="1074704" y="5449669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Fortunately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Systematic</a:t>
            </a:r>
          </a:p>
        </p:txBody>
      </p:sp>
    </p:spTree>
    <p:extLst>
      <p:ext uri="{BB962C8B-B14F-4D97-AF65-F5344CB8AC3E}">
        <p14:creationId xmlns:p14="http://schemas.microsoft.com/office/powerpoint/2010/main" val="28964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Raw Data</a:t>
            </a:r>
          </a:p>
        </p:txBody>
      </p:sp>
      <p:pic>
        <p:nvPicPr>
          <p:cNvPr id="706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E28C19-EA44-49A2-8201-DE3D227D0C5C}"/>
              </a:ext>
            </a:extLst>
          </p:cNvPr>
          <p:cNvSpPr txBox="1"/>
          <p:nvPr/>
        </p:nvSpPr>
        <p:spPr>
          <a:xfrm>
            <a:off x="2550521" y="6248400"/>
            <a:ext cx="2326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 Common Colors</a:t>
            </a:r>
          </a:p>
        </p:txBody>
      </p:sp>
    </p:spTree>
    <p:extLst>
      <p:ext uri="{BB962C8B-B14F-4D97-AF65-F5344CB8AC3E}">
        <p14:creationId xmlns:p14="http://schemas.microsoft.com/office/powerpoint/2010/main" val="38121355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Raw Data,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Before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 Adjustment</a:t>
            </a:r>
          </a:p>
        </p:txBody>
      </p:sp>
      <p:pic>
        <p:nvPicPr>
          <p:cNvPr id="716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230B9F-A724-4D04-91D0-D657B24FE3D2}"/>
              </a:ext>
            </a:extLst>
          </p:cNvPr>
          <p:cNvSpPr txBox="1"/>
          <p:nvPr/>
        </p:nvSpPr>
        <p:spPr>
          <a:xfrm>
            <a:off x="1125258" y="4419600"/>
            <a:ext cx="20569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Slide Points Down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Along Diagonal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(to make space)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CEA7E-18F6-4014-9C67-0E49B8494B87}"/>
              </a:ext>
            </a:extLst>
          </p:cNvPr>
          <p:cNvSpPr txBox="1"/>
          <p:nvPr/>
        </p:nvSpPr>
        <p:spPr>
          <a:xfrm>
            <a:off x="1371600" y="5477470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Color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Blue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 “Before”</a:t>
            </a:r>
          </a:p>
        </p:txBody>
      </p:sp>
    </p:spTree>
    <p:extLst>
      <p:ext uri="{BB962C8B-B14F-4D97-AF65-F5344CB8AC3E}">
        <p14:creationId xmlns:p14="http://schemas.microsoft.com/office/powerpoint/2010/main" val="174947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Discrimi’n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90600"/>
            <a:ext cx="83058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Through Increasing Dimensions</a:t>
            </a: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BC1788-F9D0-84EE-067A-935B383E3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66" t="42835" r="25001" b="16678"/>
          <a:stretch/>
        </p:blipFill>
        <p:spPr>
          <a:xfrm>
            <a:off x="914400" y="1676400"/>
            <a:ext cx="7239000" cy="4894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4B6B56-B993-4E6E-E449-1459F9C702A8}"/>
              </a:ext>
            </a:extLst>
          </p:cNvPr>
          <p:cNvSpPr txBox="1"/>
          <p:nvPr/>
        </p:nvSpPr>
        <p:spPr>
          <a:xfrm>
            <a:off x="7480423" y="2971800"/>
            <a:ext cx="15953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Less Well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In Higher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Dimensions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LDA Direction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Farther From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Optimal</a:t>
            </a:r>
          </a:p>
        </p:txBody>
      </p:sp>
    </p:spTree>
    <p:extLst>
      <p:ext uri="{BB962C8B-B14F-4D97-AF65-F5344CB8AC3E}">
        <p14:creationId xmlns:p14="http://schemas.microsoft.com/office/powerpoint/2010/main" val="27270717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8001000" cy="492125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altLang="ko-KR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Before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&amp;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After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 adjustment</a:t>
            </a:r>
          </a:p>
        </p:txBody>
      </p:sp>
      <p:pic>
        <p:nvPicPr>
          <p:cNvPr id="727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DCB9B3-BB6F-450E-AE20-B1330F4F54CE}"/>
              </a:ext>
            </a:extLst>
          </p:cNvPr>
          <p:cNvSpPr txBox="1"/>
          <p:nvPr/>
        </p:nvSpPr>
        <p:spPr>
          <a:xfrm>
            <a:off x="2584356" y="4410670"/>
            <a:ext cx="1454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Add 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Points for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“After” DWD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A0290C-DC97-48EA-B39D-BC6D2C6045AC}"/>
              </a:ext>
            </a:extLst>
          </p:cNvPr>
          <p:cNvSpPr txBox="1"/>
          <p:nvPr/>
        </p:nvSpPr>
        <p:spPr>
          <a:xfrm>
            <a:off x="2290491" y="5706070"/>
            <a:ext cx="21291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Show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Blue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anose="05000000000000000000" pitchFamily="2" charset="2"/>
              </a:rPr>
              <a:t>Red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anose="05000000000000000000" pitchFamily="2" charset="2"/>
              </a:rPr>
              <a:t>Difference as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anose="05000000000000000000" pitchFamily="2" charset="2"/>
              </a:rPr>
              <a:t>Black Lines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14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991600" cy="8382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altLang="ko-KR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Before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&amp;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After</a:t>
            </a: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new scales</a:t>
            </a:r>
          </a:p>
        </p:txBody>
      </p:sp>
      <p:pic>
        <p:nvPicPr>
          <p:cNvPr id="7373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706087-26A8-4B51-BCC9-0972A34335F8}"/>
              </a:ext>
            </a:extLst>
          </p:cNvPr>
          <p:cNvSpPr txBox="1"/>
          <p:nvPr/>
        </p:nvSpPr>
        <p:spPr>
          <a:xfrm>
            <a:off x="609600" y="4078069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Rescale Axes 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Focus 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Only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8D7B2BF-DD69-45DC-80E8-2F7E79C0A094}"/>
              </a:ext>
            </a:extLst>
          </p:cNvPr>
          <p:cNvCxnSpPr>
            <a:stCxn id="4" idx="0"/>
          </p:cNvCxnSpPr>
          <p:nvPr/>
        </p:nvCxnSpPr>
        <p:spPr>
          <a:xfrm flipV="1">
            <a:off x="1689383" y="2971800"/>
            <a:ext cx="1079783" cy="1106269"/>
          </a:xfrm>
          <a:prstGeom prst="straightConnector1">
            <a:avLst/>
          </a:prstGeom>
          <a:ln w="254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272B357-2E44-4DEF-B03B-69C02626781B}"/>
              </a:ext>
            </a:extLst>
          </p:cNvPr>
          <p:cNvCxnSpPr>
            <a:cxnSpLocks/>
          </p:cNvCxnSpPr>
          <p:nvPr/>
        </p:nvCxnSpPr>
        <p:spPr>
          <a:xfrm flipV="1">
            <a:off x="1676400" y="1981200"/>
            <a:ext cx="1295400" cy="2096869"/>
          </a:xfrm>
          <a:prstGeom prst="straightConnector1">
            <a:avLst/>
          </a:prstGeom>
          <a:ln w="254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9436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6324600" cy="492125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altLang="ko-KR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After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</a:t>
            </a:r>
          </a:p>
        </p:txBody>
      </p:sp>
      <p:pic>
        <p:nvPicPr>
          <p:cNvPr id="747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072F11-A863-40B6-98F4-ADDCF2B1D693}"/>
              </a:ext>
            </a:extLst>
          </p:cNvPr>
          <p:cNvSpPr txBox="1"/>
          <p:nvPr/>
        </p:nvSpPr>
        <p:spPr>
          <a:xfrm>
            <a:off x="3080772" y="5257800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Turn Off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All But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9853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DWD adjusted data</a:t>
            </a:r>
          </a:p>
        </p:txBody>
      </p:sp>
      <p:pic>
        <p:nvPicPr>
          <p:cNvPr id="757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C49E1A-E601-47C8-B7C6-669EB2E256CF}"/>
              </a:ext>
            </a:extLst>
          </p:cNvPr>
          <p:cNvSpPr txBox="1"/>
          <p:nvPr/>
        </p:nvSpPr>
        <p:spPr>
          <a:xfrm>
            <a:off x="990600" y="4495800"/>
            <a:ext cx="235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Slide Down to Middle</a:t>
            </a:r>
          </a:p>
        </p:txBody>
      </p:sp>
    </p:spTree>
    <p:extLst>
      <p:ext uri="{BB962C8B-B14F-4D97-AF65-F5344CB8AC3E}">
        <p14:creationId xmlns:p14="http://schemas.microsoft.com/office/powerpoint/2010/main" val="13720558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altLang="ko-KR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Before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Column Mean Adjustment</a:t>
            </a:r>
          </a:p>
        </p:txBody>
      </p:sp>
      <p:pic>
        <p:nvPicPr>
          <p:cNvPr id="768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B6EF94-6068-424D-80D8-5DC47537378C}"/>
              </a:ext>
            </a:extLst>
          </p:cNvPr>
          <p:cNvSpPr txBox="1"/>
          <p:nvPr/>
        </p:nvSpPr>
        <p:spPr>
          <a:xfrm>
            <a:off x="1048278" y="5248870"/>
            <a:ext cx="2236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Slide Further Down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Become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“Before”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 Next Step</a:t>
            </a:r>
          </a:p>
        </p:txBody>
      </p:sp>
    </p:spTree>
    <p:extLst>
      <p:ext uri="{BB962C8B-B14F-4D97-AF65-F5344CB8AC3E}">
        <p14:creationId xmlns:p14="http://schemas.microsoft.com/office/powerpoint/2010/main" val="27095098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8001000" cy="492125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altLang="ko-KR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Before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&amp;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After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Column Mean Adjustment</a:t>
            </a:r>
          </a:p>
        </p:txBody>
      </p:sp>
      <p:pic>
        <p:nvPicPr>
          <p:cNvPr id="778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FF759B-106C-4230-8AB3-7EE79D595848}"/>
              </a:ext>
            </a:extLst>
          </p:cNvPr>
          <p:cNvSpPr txBox="1"/>
          <p:nvPr/>
        </p:nvSpPr>
        <p:spPr>
          <a:xfrm>
            <a:off x="1295400" y="4459069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Subtract Trait Means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(i.e. Means of Columns)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0780CE-0841-411A-817F-7C04BA50B20B}"/>
              </a:ext>
            </a:extLst>
          </p:cNvPr>
          <p:cNvGrpSpPr/>
          <p:nvPr/>
        </p:nvGrpSpPr>
        <p:grpSpPr>
          <a:xfrm>
            <a:off x="762000" y="2667000"/>
            <a:ext cx="1950086" cy="1371600"/>
            <a:chOff x="762000" y="2667000"/>
            <a:chExt cx="1950086" cy="13716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6E7AF1-2272-468C-9B95-DA5A67D13ADA}"/>
                </a:ext>
              </a:extLst>
            </p:cNvPr>
            <p:cNvSpPr txBox="1"/>
            <p:nvPr/>
          </p:nvSpPr>
          <p:spPr>
            <a:xfrm>
              <a:off x="762000" y="3392269"/>
              <a:ext cx="19500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Impacts Variation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In PC1 Direction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DDFB496-1F88-4DBD-B26D-0F9D4D89A1AE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flipV="1">
              <a:off x="1737043" y="2667000"/>
              <a:ext cx="167957" cy="725269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283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altLang="ko-KR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Before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&amp;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After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Col. Mean Adj., Rescaled</a:t>
            </a:r>
          </a:p>
        </p:txBody>
      </p:sp>
      <p:pic>
        <p:nvPicPr>
          <p:cNvPr id="788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118B15-93B8-4D43-9663-404C8DD29277}"/>
              </a:ext>
            </a:extLst>
          </p:cNvPr>
          <p:cNvSpPr txBox="1"/>
          <p:nvPr/>
        </p:nvSpPr>
        <p:spPr>
          <a:xfrm>
            <a:off x="2209800" y="5373469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Rescale Axes 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Focus 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Only</a:t>
            </a:r>
          </a:p>
        </p:txBody>
      </p:sp>
    </p:spTree>
    <p:extLst>
      <p:ext uri="{BB962C8B-B14F-4D97-AF65-F5344CB8AC3E}">
        <p14:creationId xmlns:p14="http://schemas.microsoft.com/office/powerpoint/2010/main" val="385727466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altLang="ko-KR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After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 &amp; Column Mean Adj.</a:t>
            </a:r>
          </a:p>
        </p:txBody>
      </p:sp>
      <p:pic>
        <p:nvPicPr>
          <p:cNvPr id="798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B26C45-B37A-4D6A-8654-3002EF2DBF42}"/>
              </a:ext>
            </a:extLst>
          </p:cNvPr>
          <p:cNvSpPr txBox="1"/>
          <p:nvPr/>
        </p:nvSpPr>
        <p:spPr>
          <a:xfrm>
            <a:off x="914400" y="3392269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Turn Off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All But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69248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458200" cy="492125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DWD &amp; Column Mean Adjusted</a:t>
            </a:r>
          </a:p>
        </p:txBody>
      </p:sp>
      <p:pic>
        <p:nvPicPr>
          <p:cNvPr id="808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9B8A69-7BD9-4FA7-918E-3595F6CEDEDE}"/>
              </a:ext>
            </a:extLst>
          </p:cNvPr>
          <p:cNvSpPr txBox="1"/>
          <p:nvPr/>
        </p:nvSpPr>
        <p:spPr>
          <a:xfrm>
            <a:off x="990600" y="4495800"/>
            <a:ext cx="235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Slide Down to Middle</a:t>
            </a:r>
          </a:p>
        </p:txBody>
      </p:sp>
    </p:spTree>
    <p:extLst>
      <p:ext uri="{BB962C8B-B14F-4D97-AF65-F5344CB8AC3E}">
        <p14:creationId xmlns:p14="http://schemas.microsoft.com/office/powerpoint/2010/main" val="3883274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altLang="ko-KR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Before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Column Stand. Dev. Adjustment</a:t>
            </a:r>
          </a:p>
        </p:txBody>
      </p:sp>
      <p:pic>
        <p:nvPicPr>
          <p:cNvPr id="819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CE1EE8-61E2-4787-B610-C59C9EA90160}"/>
              </a:ext>
            </a:extLst>
          </p:cNvPr>
          <p:cNvSpPr txBox="1"/>
          <p:nvPr/>
        </p:nvSpPr>
        <p:spPr>
          <a:xfrm>
            <a:off x="1048278" y="5248870"/>
            <a:ext cx="2236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Slide Further Down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Become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“Before”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 Next Step</a:t>
            </a:r>
          </a:p>
        </p:txBody>
      </p:sp>
    </p:spTree>
    <p:extLst>
      <p:ext uri="{BB962C8B-B14F-4D97-AF65-F5344CB8AC3E}">
        <p14:creationId xmlns:p14="http://schemas.microsoft.com/office/powerpoint/2010/main" val="2553773082"/>
      </p:ext>
    </p:extLst>
  </p:cSld>
  <p:clrMapOvr>
    <a:masterClrMapping/>
  </p:clrMapOvr>
</p:sld>
</file>

<file path=ppt/theme/theme1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Default Design">
  <a:themeElements>
    <a:clrScheme name="2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2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11024</TotalTime>
  <Words>3238</Words>
  <Application>Microsoft Office PowerPoint</Application>
  <PresentationFormat>On-screen Show (4:3)</PresentationFormat>
  <Paragraphs>951</Paragraphs>
  <Slides>121</Slides>
  <Notes>118</Notes>
  <HiddenSlides>0</HiddenSlides>
  <MMClips>6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37" baseType="lpstr">
      <vt:lpstr>Gulim</vt:lpstr>
      <vt:lpstr>Arial</vt:lpstr>
      <vt:lpstr>Arial Unicode MS</vt:lpstr>
      <vt:lpstr>Calibri</vt:lpstr>
      <vt:lpstr>Calibri Light</vt:lpstr>
      <vt:lpstr>Cambria Math</vt:lpstr>
      <vt:lpstr>Tahoma</vt:lpstr>
      <vt:lpstr>Times New Roman</vt:lpstr>
      <vt:lpstr>Wingdings</vt:lpstr>
      <vt:lpstr>2_Default Design</vt:lpstr>
      <vt:lpstr>1_Default Design</vt:lpstr>
      <vt:lpstr>5_Default Design</vt:lpstr>
      <vt:lpstr>8_Default Design</vt:lpstr>
      <vt:lpstr>12_Default Design</vt:lpstr>
      <vt:lpstr>Office Theme</vt:lpstr>
      <vt:lpstr>Equation</vt:lpstr>
      <vt:lpstr>Statistics – O. R. 881 Object Oriented Data Analysis</vt:lpstr>
      <vt:lpstr>Current Sections in Textbook</vt:lpstr>
      <vt:lpstr>Last Class: Classical Discr’n</vt:lpstr>
      <vt:lpstr>Last Class: Classical Discr’n</vt:lpstr>
      <vt:lpstr>Last Class: Classical Discr’n</vt:lpstr>
      <vt:lpstr>Last Class: Classical Discr’n</vt:lpstr>
      <vt:lpstr>Last Class: Classical Discr’n</vt:lpstr>
      <vt:lpstr>Last Class: HDLSS Discrimi’n</vt:lpstr>
      <vt:lpstr>Last Class: HDLSS Discrimi’n</vt:lpstr>
      <vt:lpstr>Last Class: HDLSS Discrimi’n</vt:lpstr>
      <vt:lpstr>Last Class: HDLSS Discrimi’n</vt:lpstr>
      <vt:lpstr>Last Class: HDLSS Discrimi’n</vt:lpstr>
      <vt:lpstr>Last Class: HDLSS Discrimi’n</vt:lpstr>
      <vt:lpstr>Last Class: Max’al Data Piling</vt:lpstr>
      <vt:lpstr>Last Class: Max’al Data Piling</vt:lpstr>
      <vt:lpstr>Last Class: Max’al Data Piling</vt:lpstr>
      <vt:lpstr>Last Class: Kernel Embedding</vt:lpstr>
      <vt:lpstr>Last Class: Kernel Embedding</vt:lpstr>
      <vt:lpstr>Last Class: Kernel Embedding</vt:lpstr>
      <vt:lpstr>Last Class: Kernel Embedding</vt:lpstr>
      <vt:lpstr>Last Class: Kernel Embedding</vt:lpstr>
      <vt:lpstr>Distance Weighted Discrim’n </vt:lpstr>
      <vt:lpstr>Distance Weighted Discrim’n </vt:lpstr>
      <vt:lpstr>Distance Weighted Discrim’n </vt:lpstr>
      <vt:lpstr>Distance Weighted Discrim’n </vt:lpstr>
      <vt:lpstr>Distance Weighted Discrim’n </vt:lpstr>
      <vt:lpstr>Distance Weighted Discrim’n </vt:lpstr>
      <vt:lpstr>Distance Weighted Discrim’n </vt:lpstr>
      <vt:lpstr>Distance Weighted Discrim’n </vt:lpstr>
      <vt:lpstr>Distance Weighted Discrim’n </vt:lpstr>
      <vt:lpstr>Distance Weighted Discrim’n </vt:lpstr>
      <vt:lpstr>Next Time</vt:lpstr>
      <vt:lpstr>Distance Weighted Discrim’n </vt:lpstr>
      <vt:lpstr>Distance Weighted Discrim’n </vt:lpstr>
      <vt:lpstr>Distance Weighted Discrim’n </vt:lpstr>
      <vt:lpstr>Recall: High d Asymptotics &amp; Kernels</vt:lpstr>
      <vt:lpstr>Recall: High d Asymptotics &amp; Kernels</vt:lpstr>
      <vt:lpstr>Recall: High d Asymptotics &amp; Kernels</vt:lpstr>
      <vt:lpstr>Recall: High d Asymptotics &amp; Kernels</vt:lpstr>
      <vt:lpstr>Recall: High d Asymptotics &amp; Kernels</vt:lpstr>
      <vt:lpstr>Recall: High d Asymptotics &amp; Kernels</vt:lpstr>
      <vt:lpstr>Visualization by DWD, SVM, MD</vt:lpstr>
      <vt:lpstr>Visualization by DWD, SVM, MD</vt:lpstr>
      <vt:lpstr>Visualization by DWD, SVM, MD</vt:lpstr>
      <vt:lpstr>Visualization by DWD, SVM, MD</vt:lpstr>
      <vt:lpstr>Visualization by DWD, SVM, MD</vt:lpstr>
      <vt:lpstr>Batch and Source Adjustment</vt:lpstr>
      <vt:lpstr>Batch and Source Adjustment</vt:lpstr>
      <vt:lpstr>Batch and Source Adjustment</vt:lpstr>
      <vt:lpstr>Idea Behind Adjustment</vt:lpstr>
      <vt:lpstr>DWD:  Why not PC1?</vt:lpstr>
      <vt:lpstr>DWD:  Why not PC1?</vt:lpstr>
      <vt:lpstr>E. g. even worse for PCA</vt:lpstr>
      <vt:lpstr>But easy for DWD</vt:lpstr>
      <vt:lpstr>Next Time</vt:lpstr>
      <vt:lpstr>Batch and Source Adjustment</vt:lpstr>
      <vt:lpstr>Source Batch Adj:  Raw Breast Cancer data</vt:lpstr>
      <vt:lpstr>Source Batch Adj:  Source Colors</vt:lpstr>
      <vt:lpstr>Source Batch Adj:  Batch Colors</vt:lpstr>
      <vt:lpstr>Source Batch Adj:  Biological Class Colors</vt:lpstr>
      <vt:lpstr>Source Batch Adj:  Biological Class Col. &amp; Symbols</vt:lpstr>
      <vt:lpstr>Source Batch Adj:  Biological Class Symbols</vt:lpstr>
      <vt:lpstr>Source Batch Adj:  Source Colors</vt:lpstr>
      <vt:lpstr>Source Batch Adj:  PC 1-3 &amp; DWD direction</vt:lpstr>
      <vt:lpstr>Source Batch Adj:  DWD Source Adjustment</vt:lpstr>
      <vt:lpstr>Source Batch Adj:  Source Adj’d, PCA view</vt:lpstr>
      <vt:lpstr>Source Batch Adj:  Source Adj’d, Class Colored</vt:lpstr>
      <vt:lpstr>Source Batch Adj:  Source Adj’d, Batch Colored</vt:lpstr>
      <vt:lpstr>Source Batch Adj:  Source Adj’d, 5 PCs</vt:lpstr>
      <vt:lpstr>Source Batch Adj:  S. Adj’d, Batch 1,2 vs. 3 DWD</vt:lpstr>
      <vt:lpstr>Source Batch Adj:  S. &amp; B1,2 vs. 3 Adjusted</vt:lpstr>
      <vt:lpstr>Source Batch Adj:  S. &amp; B1,2 vs. 3 Adj’d, 5 PCs</vt:lpstr>
      <vt:lpstr>Source Batch Adj:  S. &amp; B Adj’d, B1 vs. 2 DWD</vt:lpstr>
      <vt:lpstr>Source Batch Adj:  S. &amp; B Adj’d, B1 vs. 2 Adj’d</vt:lpstr>
      <vt:lpstr>Source Batch Adj:  S. &amp; B Adj’d, 5 PC view</vt:lpstr>
      <vt:lpstr>Source Batch Adj:  S. &amp; B Adj’d, 4 PC view</vt:lpstr>
      <vt:lpstr>Source Batch Adj:  S. &amp; B Adj’d, Class Colors</vt:lpstr>
      <vt:lpstr>Source Batch Adj:  S. &amp; B Adj’d, Adj’d PCA</vt:lpstr>
      <vt:lpstr>DWD does not solve all  problems</vt:lpstr>
      <vt:lpstr>Interesting Benchmark Data Set</vt:lpstr>
      <vt:lpstr>Interesting Benchmark Data Set</vt:lpstr>
      <vt:lpstr>NCI 60:  Can we find classes Using PCA view?</vt:lpstr>
      <vt:lpstr>NCI 60:  Views using DWD Dir’ns (focus on biology)</vt:lpstr>
      <vt:lpstr>Recall DWD Appl’n: Visualization</vt:lpstr>
      <vt:lpstr>Recall DWD Appl’n: Visualization</vt:lpstr>
      <vt:lpstr>Next Time</vt:lpstr>
      <vt:lpstr>NCI 60:  Raw Data, Platform Colored</vt:lpstr>
      <vt:lpstr>NCI 60:  Raw Data</vt:lpstr>
      <vt:lpstr>NCI 60:  Raw Data, Before DWD Adjustment</vt:lpstr>
      <vt:lpstr>NCI 60:  Before &amp; After DWD adjustment</vt:lpstr>
      <vt:lpstr>NCI 60:  Before &amp; After, new scales</vt:lpstr>
      <vt:lpstr>NCI 60:  After DWD</vt:lpstr>
      <vt:lpstr>NCI 60:  DWD adjusted data</vt:lpstr>
      <vt:lpstr>NCI 60:  Before Column Mean Adjustment</vt:lpstr>
      <vt:lpstr>NCI 60:  Before &amp; After Column Mean Adjustment</vt:lpstr>
      <vt:lpstr>NCI 60:  Before &amp; After Col. Mean Adj., Rescaled</vt:lpstr>
      <vt:lpstr>NCI 60:  After DWD &amp; Column Mean Adj.</vt:lpstr>
      <vt:lpstr>NCI 60:  DWD &amp; Column Mean Adjusted</vt:lpstr>
      <vt:lpstr>NCI 60:  Before Column Stand. Dev. Adjustment</vt:lpstr>
      <vt:lpstr>NCI 60:  Before and After Column S.D. Adjustment</vt:lpstr>
      <vt:lpstr>NCI 60:  Before and After Col. S.D. Adj., Rescaled</vt:lpstr>
      <vt:lpstr>NCI 60:  After Column Stand. Dev. adjustment</vt:lpstr>
      <vt:lpstr>NCI 60:  Fully Adjusted Data</vt:lpstr>
      <vt:lpstr>NCI 60:  Fully Adjusted Data, Platform Colored</vt:lpstr>
      <vt:lpstr>NCI 60:  Fully Adjusted Data, Melanoma Cluster</vt:lpstr>
      <vt:lpstr>NCI 60:  Fully Adjusted Data, Leukemia Cluster</vt:lpstr>
      <vt:lpstr>Why not adjust using SVM?</vt:lpstr>
      <vt:lpstr>Why not adjust using SVM?</vt:lpstr>
      <vt:lpstr>Why not adjust by means?</vt:lpstr>
      <vt:lpstr>Why not adjust by means?</vt:lpstr>
      <vt:lpstr>Why not adjust by means?</vt:lpstr>
      <vt:lpstr>Why not adjust by means?</vt:lpstr>
      <vt:lpstr>Twiddle ratios of subtypes</vt:lpstr>
      <vt:lpstr>Twiddle ratios of subtypes</vt:lpstr>
      <vt:lpstr>Twiddle ratios of subtypes</vt:lpstr>
      <vt:lpstr>Twiddle ratios of subtypes</vt:lpstr>
      <vt:lpstr>Twiddle ratios of subtypes</vt:lpstr>
      <vt:lpstr>Twiddle ratios of subtypes</vt:lpstr>
      <vt:lpstr>Twiddle ratios of subtypes</vt:lpstr>
      <vt:lpstr>PowerPoint Presentation</vt:lpstr>
      <vt:lpstr>Carry Away Concept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Marron, J. S. (Steve)</cp:lastModifiedBy>
  <cp:revision>369</cp:revision>
  <dcterms:created xsi:type="dcterms:W3CDTF">2001-06-08T01:38:43Z</dcterms:created>
  <dcterms:modified xsi:type="dcterms:W3CDTF">2025-11-23T17:58:22Z</dcterms:modified>
</cp:coreProperties>
</file>