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439" r:id="rId3"/>
    <p:sldId id="440" r:id="rId4"/>
    <p:sldId id="441" r:id="rId5"/>
    <p:sldId id="442" r:id="rId6"/>
    <p:sldId id="444" r:id="rId7"/>
    <p:sldId id="445" r:id="rId8"/>
    <p:sldId id="446" r:id="rId9"/>
    <p:sldId id="447" r:id="rId10"/>
    <p:sldId id="448" r:id="rId11"/>
    <p:sldId id="279" r:id="rId12"/>
    <p:sldId id="402" r:id="rId13"/>
    <p:sldId id="404" r:id="rId14"/>
    <p:sldId id="449" r:id="rId15"/>
    <p:sldId id="405" r:id="rId16"/>
    <p:sldId id="407" r:id="rId17"/>
    <p:sldId id="450" r:id="rId18"/>
    <p:sldId id="451" r:id="rId19"/>
    <p:sldId id="452" r:id="rId20"/>
    <p:sldId id="453" r:id="rId21"/>
    <p:sldId id="401" r:id="rId22"/>
    <p:sldId id="374" r:id="rId23"/>
    <p:sldId id="257" r:id="rId24"/>
    <p:sldId id="267" r:id="rId25"/>
    <p:sldId id="276" r:id="rId26"/>
    <p:sldId id="277" r:id="rId27"/>
    <p:sldId id="269" r:id="rId28"/>
    <p:sldId id="432" r:id="rId29"/>
    <p:sldId id="433" r:id="rId30"/>
    <p:sldId id="434" r:id="rId31"/>
    <p:sldId id="435" r:id="rId32"/>
    <p:sldId id="436" r:id="rId33"/>
    <p:sldId id="437" r:id="rId34"/>
    <p:sldId id="438" r:id="rId35"/>
    <p:sldId id="546" r:id="rId36"/>
    <p:sldId id="548" r:id="rId37"/>
    <p:sldId id="560" r:id="rId38"/>
    <p:sldId id="551" r:id="rId39"/>
    <p:sldId id="564" r:id="rId40"/>
    <p:sldId id="563" r:id="rId41"/>
    <p:sldId id="562" r:id="rId42"/>
    <p:sldId id="561" r:id="rId43"/>
    <p:sldId id="565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14F11B-52CA-4CC8-B1FF-779F7E27DCE3}" v="99" dt="2025-11-18T13:40:38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ker, Andrew Edward" userId="d2635ccb-69b0-4903-b22a-79ee36e065f7" providerId="ADAL" clId="{12A04542-681B-4811-B094-0313A404274E}"/>
    <pc:docChg chg="undo redo custSel addSld delSld modSld sldOrd">
      <pc:chgData name="Walker, Andrew Edward" userId="d2635ccb-69b0-4903-b22a-79ee36e065f7" providerId="ADAL" clId="{12A04542-681B-4811-B094-0313A404274E}" dt="2025-11-21T16:55:14.524" v="5904" actId="113"/>
      <pc:docMkLst>
        <pc:docMk/>
      </pc:docMkLst>
      <pc:sldChg chg="modSp">
        <pc:chgData name="Walker, Andrew Edward" userId="d2635ccb-69b0-4903-b22a-79ee36e065f7" providerId="ADAL" clId="{12A04542-681B-4811-B094-0313A404274E}" dt="2025-11-18T05:03:17.295" v="4569" actId="20577"/>
        <pc:sldMkLst>
          <pc:docMk/>
          <pc:sldMk cId="294729674" sldId="267"/>
        </pc:sldMkLst>
        <pc:spChg chg="mod">
          <ac:chgData name="Walker, Andrew Edward" userId="d2635ccb-69b0-4903-b22a-79ee36e065f7" providerId="ADAL" clId="{12A04542-681B-4811-B094-0313A404274E}" dt="2025-11-18T05:03:17.295" v="4569" actId="20577"/>
          <ac:spMkLst>
            <pc:docMk/>
            <pc:sldMk cId="294729674" sldId="267"/>
            <ac:spMk id="3" creationId="{E01776B6-3C55-0ACB-0679-275F72DA2256}"/>
          </ac:spMkLst>
        </pc:spChg>
      </pc:sldChg>
      <pc:sldChg chg="modSp mod">
        <pc:chgData name="Walker, Andrew Edward" userId="d2635ccb-69b0-4903-b22a-79ee36e065f7" providerId="ADAL" clId="{12A04542-681B-4811-B094-0313A404274E}" dt="2025-11-18T01:38:28.477" v="1456" actId="20577"/>
        <pc:sldMkLst>
          <pc:docMk/>
          <pc:sldMk cId="2569706498" sldId="279"/>
        </pc:sldMkLst>
        <pc:spChg chg="mod">
          <ac:chgData name="Walker, Andrew Edward" userId="d2635ccb-69b0-4903-b22a-79ee36e065f7" providerId="ADAL" clId="{12A04542-681B-4811-B094-0313A404274E}" dt="2025-11-18T01:38:28.477" v="1456" actId="20577"/>
          <ac:spMkLst>
            <pc:docMk/>
            <pc:sldMk cId="2569706498" sldId="279"/>
            <ac:spMk id="13" creationId="{0D03A23C-2E48-9114-C764-A6EDBE15D27E}"/>
          </ac:spMkLst>
        </pc:spChg>
      </pc:sldChg>
      <pc:sldChg chg="modSp add mod">
        <pc:chgData name="Walker, Andrew Edward" userId="d2635ccb-69b0-4903-b22a-79ee36e065f7" providerId="ADAL" clId="{12A04542-681B-4811-B094-0313A404274E}" dt="2025-11-18T12:57:40.855" v="4888" actId="167"/>
        <pc:sldMkLst>
          <pc:docMk/>
          <pc:sldMk cId="1091027575" sldId="374"/>
        </pc:sldMkLst>
        <pc:picChg chg="ord">
          <ac:chgData name="Walker, Andrew Edward" userId="d2635ccb-69b0-4903-b22a-79ee36e065f7" providerId="ADAL" clId="{12A04542-681B-4811-B094-0313A404274E}" dt="2025-11-18T12:57:40.855" v="4888" actId="167"/>
          <ac:picMkLst>
            <pc:docMk/>
            <pc:sldMk cId="1091027575" sldId="374"/>
            <ac:picMk id="5" creationId="{BD824147-F757-ADF5-D27F-DE1D63E088E6}"/>
          </ac:picMkLst>
        </pc:picChg>
      </pc:sldChg>
      <pc:sldChg chg="addSp delSp modSp mod ord">
        <pc:chgData name="Walker, Andrew Edward" userId="d2635ccb-69b0-4903-b22a-79ee36e065f7" providerId="ADAL" clId="{12A04542-681B-4811-B094-0313A404274E}" dt="2025-11-18T12:58:28.055" v="4890" actId="20577"/>
        <pc:sldMkLst>
          <pc:docMk/>
          <pc:sldMk cId="539225437" sldId="401"/>
        </pc:sldMkLst>
        <pc:spChg chg="mod">
          <ac:chgData name="Walker, Andrew Edward" userId="d2635ccb-69b0-4903-b22a-79ee36e065f7" providerId="ADAL" clId="{12A04542-681B-4811-B094-0313A404274E}" dt="2025-11-18T12:58:28.055" v="4890" actId="20577"/>
          <ac:spMkLst>
            <pc:docMk/>
            <pc:sldMk cId="539225437" sldId="401"/>
            <ac:spMk id="2" creationId="{10CBCA93-5E91-D729-7757-A0975A339062}"/>
          </ac:spMkLst>
        </pc:spChg>
      </pc:sldChg>
      <pc:sldChg chg="modSp mod ord">
        <pc:chgData name="Walker, Andrew Edward" userId="d2635ccb-69b0-4903-b22a-79ee36e065f7" providerId="ADAL" clId="{12A04542-681B-4811-B094-0313A404274E}" dt="2025-11-18T01:52:49.552" v="1508" actId="20577"/>
        <pc:sldMkLst>
          <pc:docMk/>
          <pc:sldMk cId="2822777045" sldId="404"/>
        </pc:sldMkLst>
        <pc:spChg chg="mod">
          <ac:chgData name="Walker, Andrew Edward" userId="d2635ccb-69b0-4903-b22a-79ee36e065f7" providerId="ADAL" clId="{12A04542-681B-4811-B094-0313A404274E}" dt="2025-11-18T01:52:49.552" v="1508" actId="20577"/>
          <ac:spMkLst>
            <pc:docMk/>
            <pc:sldMk cId="2822777045" sldId="404"/>
            <ac:spMk id="3" creationId="{C7BAFA02-B4CF-DC00-5C7C-CB12453EF23D}"/>
          </ac:spMkLst>
        </pc:spChg>
      </pc:sldChg>
      <pc:sldChg chg="modSp mod ord">
        <pc:chgData name="Walker, Andrew Edward" userId="d2635ccb-69b0-4903-b22a-79ee36e065f7" providerId="ADAL" clId="{12A04542-681B-4811-B094-0313A404274E}" dt="2025-11-18T02:40:33.334" v="1532" actId="20577"/>
        <pc:sldMkLst>
          <pc:docMk/>
          <pc:sldMk cId="3575867858" sldId="405"/>
        </pc:sldMkLst>
        <pc:spChg chg="mod">
          <ac:chgData name="Walker, Andrew Edward" userId="d2635ccb-69b0-4903-b22a-79ee36e065f7" providerId="ADAL" clId="{12A04542-681B-4811-B094-0313A404274E}" dt="2025-11-18T02:40:33.334" v="1532" actId="20577"/>
          <ac:spMkLst>
            <pc:docMk/>
            <pc:sldMk cId="3575867858" sldId="405"/>
            <ac:spMk id="2" creationId="{9D49B585-0ACD-0403-7A7D-A783701440EB}"/>
          </ac:spMkLst>
        </pc:spChg>
      </pc:sldChg>
      <pc:sldChg chg="ord">
        <pc:chgData name="Walker, Andrew Edward" userId="d2635ccb-69b0-4903-b22a-79ee36e065f7" providerId="ADAL" clId="{12A04542-681B-4811-B094-0313A404274E}" dt="2025-11-18T02:40:50.071" v="1536"/>
        <pc:sldMkLst>
          <pc:docMk/>
          <pc:sldMk cId="630848605" sldId="407"/>
        </pc:sldMkLst>
      </pc:sldChg>
      <pc:sldChg chg="addSp modSp new mod">
        <pc:chgData name="Walker, Andrew Edward" userId="d2635ccb-69b0-4903-b22a-79ee36e065f7" providerId="ADAL" clId="{12A04542-681B-4811-B094-0313A404274E}" dt="2025-11-18T01:18:40.805" v="1025" actId="20577"/>
        <pc:sldMkLst>
          <pc:docMk/>
          <pc:sldMk cId="995224653" sldId="444"/>
        </pc:sldMkLst>
        <pc:spChg chg="mod">
          <ac:chgData name="Walker, Andrew Edward" userId="d2635ccb-69b0-4903-b22a-79ee36e065f7" providerId="ADAL" clId="{12A04542-681B-4811-B094-0313A404274E}" dt="2025-11-18T00:48:14.970" v="430" actId="20577"/>
          <ac:spMkLst>
            <pc:docMk/>
            <pc:sldMk cId="995224653" sldId="444"/>
            <ac:spMk id="2" creationId="{1A221643-1573-F633-9D1F-2B738C019359}"/>
          </ac:spMkLst>
        </pc:spChg>
        <pc:spChg chg="add mod">
          <ac:chgData name="Walker, Andrew Edward" userId="d2635ccb-69b0-4903-b22a-79ee36e065f7" providerId="ADAL" clId="{12A04542-681B-4811-B094-0313A404274E}" dt="2025-11-18T01:18:40.805" v="1025" actId="20577"/>
          <ac:spMkLst>
            <pc:docMk/>
            <pc:sldMk cId="995224653" sldId="444"/>
            <ac:spMk id="3" creationId="{8A5D1822-D8AD-DDE7-488B-194B9FF64D01}"/>
          </ac:spMkLst>
        </pc:spChg>
      </pc:sldChg>
      <pc:sldChg chg="addSp delSp modSp new mod">
        <pc:chgData name="Walker, Andrew Edward" userId="d2635ccb-69b0-4903-b22a-79ee36e065f7" providerId="ADAL" clId="{12A04542-681B-4811-B094-0313A404274E}" dt="2025-11-18T01:30:37.284" v="1367" actId="20577"/>
        <pc:sldMkLst>
          <pc:docMk/>
          <pc:sldMk cId="618152907" sldId="445"/>
        </pc:sldMkLst>
        <pc:spChg chg="mod">
          <ac:chgData name="Walker, Andrew Edward" userId="d2635ccb-69b0-4903-b22a-79ee36e065f7" providerId="ADAL" clId="{12A04542-681B-4811-B094-0313A404274E}" dt="2025-11-18T01:19:50.847" v="1073" actId="20577"/>
          <ac:spMkLst>
            <pc:docMk/>
            <pc:sldMk cId="618152907" sldId="445"/>
            <ac:spMk id="2" creationId="{CD415CF0-DEE1-205C-9209-F3F14092C036}"/>
          </ac:spMkLst>
        </pc:spChg>
        <pc:spChg chg="add mod">
          <ac:chgData name="Walker, Andrew Edward" userId="d2635ccb-69b0-4903-b22a-79ee36e065f7" providerId="ADAL" clId="{12A04542-681B-4811-B094-0313A404274E}" dt="2025-11-18T01:24:41.177" v="1254" actId="1076"/>
          <ac:spMkLst>
            <pc:docMk/>
            <pc:sldMk cId="618152907" sldId="445"/>
            <ac:spMk id="3" creationId="{D58DADF7-E6A6-D2B5-AD53-984DA191D32E}"/>
          </ac:spMkLst>
        </pc:spChg>
        <pc:spChg chg="add mod">
          <ac:chgData name="Walker, Andrew Edward" userId="d2635ccb-69b0-4903-b22a-79ee36e065f7" providerId="ADAL" clId="{12A04542-681B-4811-B094-0313A404274E}" dt="2025-11-18T01:30:37.284" v="1367" actId="20577"/>
          <ac:spMkLst>
            <pc:docMk/>
            <pc:sldMk cId="618152907" sldId="445"/>
            <ac:spMk id="6" creationId="{55D8E96C-A4FF-18FD-1645-2E56EEC829CF}"/>
          </ac:spMkLst>
        </pc:spChg>
        <pc:picChg chg="add mod">
          <ac:chgData name="Walker, Andrew Edward" userId="d2635ccb-69b0-4903-b22a-79ee36e065f7" providerId="ADAL" clId="{12A04542-681B-4811-B094-0313A404274E}" dt="2025-11-18T01:24:57.313" v="1258" actId="1076"/>
          <ac:picMkLst>
            <pc:docMk/>
            <pc:sldMk cId="618152907" sldId="445"/>
            <ac:picMk id="4" creationId="{B140936F-9099-5093-58F8-73D40F3121AE}"/>
          </ac:picMkLst>
        </pc:picChg>
      </pc:sldChg>
      <pc:sldChg chg="addSp delSp modSp add mod">
        <pc:chgData name="Walker, Andrew Edward" userId="d2635ccb-69b0-4903-b22a-79ee36e065f7" providerId="ADAL" clId="{12A04542-681B-4811-B094-0313A404274E}" dt="2025-11-18T01:32:22.803" v="1371" actId="20577"/>
        <pc:sldMkLst>
          <pc:docMk/>
          <pc:sldMk cId="205901769" sldId="446"/>
        </pc:sldMkLst>
        <pc:spChg chg="add mod">
          <ac:chgData name="Walker, Andrew Edward" userId="d2635ccb-69b0-4903-b22a-79ee36e065f7" providerId="ADAL" clId="{12A04542-681B-4811-B094-0313A404274E}" dt="2025-11-18T01:32:22.803" v="1371" actId="20577"/>
          <ac:spMkLst>
            <pc:docMk/>
            <pc:sldMk cId="205901769" sldId="446"/>
            <ac:spMk id="6" creationId="{F7999574-AA4C-77C7-69FB-8A52E525BB4F}"/>
          </ac:spMkLst>
        </pc:spChg>
        <pc:picChg chg="add mod ord">
          <ac:chgData name="Walker, Andrew Edward" userId="d2635ccb-69b0-4903-b22a-79ee36e065f7" providerId="ADAL" clId="{12A04542-681B-4811-B094-0313A404274E}" dt="2025-11-18T01:28:52.744" v="1313" actId="167"/>
          <ac:picMkLst>
            <pc:docMk/>
            <pc:sldMk cId="205901769" sldId="446"/>
            <ac:picMk id="5" creationId="{F70CC2B5-9F86-CA97-E8DB-7E19AD230804}"/>
          </ac:picMkLst>
        </pc:picChg>
      </pc:sldChg>
      <pc:sldChg chg="addSp delSp modSp add mod">
        <pc:chgData name="Walker, Andrew Edward" userId="d2635ccb-69b0-4903-b22a-79ee36e065f7" providerId="ADAL" clId="{12A04542-681B-4811-B094-0313A404274E}" dt="2025-11-18T01:35:41.916" v="1420" actId="20577"/>
        <pc:sldMkLst>
          <pc:docMk/>
          <pc:sldMk cId="545440825" sldId="447"/>
        </pc:sldMkLst>
        <pc:spChg chg="mod">
          <ac:chgData name="Walker, Andrew Edward" userId="d2635ccb-69b0-4903-b22a-79ee36e065f7" providerId="ADAL" clId="{12A04542-681B-4811-B094-0313A404274E}" dt="2025-11-18T01:35:41.916" v="1420" actId="20577"/>
          <ac:spMkLst>
            <pc:docMk/>
            <pc:sldMk cId="545440825" sldId="447"/>
            <ac:spMk id="6" creationId="{DF99CB37-265A-90EF-9054-922ED2CF4698}"/>
          </ac:spMkLst>
        </pc:spChg>
        <pc:picChg chg="add mod ord">
          <ac:chgData name="Walker, Andrew Edward" userId="d2635ccb-69b0-4903-b22a-79ee36e065f7" providerId="ADAL" clId="{12A04542-681B-4811-B094-0313A404274E}" dt="2025-11-18T01:35:12.092" v="1402" actId="167"/>
          <ac:picMkLst>
            <pc:docMk/>
            <pc:sldMk cId="545440825" sldId="447"/>
            <ac:picMk id="4" creationId="{57C66CC1-D4D5-ACC2-0E18-0EDE5F234325}"/>
          </ac:picMkLst>
        </pc:picChg>
      </pc:sldChg>
      <pc:sldChg chg="addSp delSp modSp add mod">
        <pc:chgData name="Walker, Andrew Edward" userId="d2635ccb-69b0-4903-b22a-79ee36e065f7" providerId="ADAL" clId="{12A04542-681B-4811-B094-0313A404274E}" dt="2025-11-18T01:38:01.736" v="1436" actId="478"/>
        <pc:sldMkLst>
          <pc:docMk/>
          <pc:sldMk cId="3359894406" sldId="448"/>
        </pc:sldMkLst>
        <pc:picChg chg="add mod ord">
          <ac:chgData name="Walker, Andrew Edward" userId="d2635ccb-69b0-4903-b22a-79ee36e065f7" providerId="ADAL" clId="{12A04542-681B-4811-B094-0313A404274E}" dt="2025-11-18T01:37:59.849" v="1435" actId="167"/>
          <ac:picMkLst>
            <pc:docMk/>
            <pc:sldMk cId="3359894406" sldId="448"/>
            <ac:picMk id="5" creationId="{080196D8-33BD-53C8-4742-04CD53A8213C}"/>
          </ac:picMkLst>
        </pc:picChg>
      </pc:sldChg>
      <pc:sldChg chg="add">
        <pc:chgData name="Walker, Andrew Edward" userId="d2635ccb-69b0-4903-b22a-79ee36e065f7" providerId="ADAL" clId="{12A04542-681B-4811-B094-0313A404274E}" dt="2025-11-18T02:51:39.254" v="1537"/>
        <pc:sldMkLst>
          <pc:docMk/>
          <pc:sldMk cId="2820520324" sldId="449"/>
        </pc:sldMkLst>
      </pc:sldChg>
      <pc:sldChg chg="modSp new mod">
        <pc:chgData name="Walker, Andrew Edward" userId="d2635ccb-69b0-4903-b22a-79ee36e065f7" providerId="ADAL" clId="{12A04542-681B-4811-B094-0313A404274E}" dt="2025-11-18T04:08:23.124" v="3008" actId="20577"/>
        <pc:sldMkLst>
          <pc:docMk/>
          <pc:sldMk cId="3873610026" sldId="450"/>
        </pc:sldMkLst>
        <pc:spChg chg="mod">
          <ac:chgData name="Walker, Andrew Edward" userId="d2635ccb-69b0-4903-b22a-79ee36e065f7" providerId="ADAL" clId="{12A04542-681B-4811-B094-0313A404274E}" dt="2025-11-18T03:34:44.575" v="1564" actId="20577"/>
          <ac:spMkLst>
            <pc:docMk/>
            <pc:sldMk cId="3873610026" sldId="450"/>
            <ac:spMk id="2" creationId="{E7998575-1833-B2E0-41DE-4633FD973AD0}"/>
          </ac:spMkLst>
        </pc:spChg>
        <pc:spChg chg="mod">
          <ac:chgData name="Walker, Andrew Edward" userId="d2635ccb-69b0-4903-b22a-79ee36e065f7" providerId="ADAL" clId="{12A04542-681B-4811-B094-0313A404274E}" dt="2025-11-18T04:08:23.124" v="3008" actId="20577"/>
          <ac:spMkLst>
            <pc:docMk/>
            <pc:sldMk cId="3873610026" sldId="450"/>
            <ac:spMk id="3" creationId="{6FEF1F91-A282-984D-A40B-14AAC598B9F9}"/>
          </ac:spMkLst>
        </pc:spChg>
      </pc:sldChg>
      <pc:sldChg chg="modSp new mod">
        <pc:chgData name="Walker, Andrew Edward" userId="d2635ccb-69b0-4903-b22a-79ee36e065f7" providerId="ADAL" clId="{12A04542-681B-4811-B094-0313A404274E}" dt="2025-11-18T04:28:39.266" v="3641" actId="27636"/>
        <pc:sldMkLst>
          <pc:docMk/>
          <pc:sldMk cId="841589479" sldId="451"/>
        </pc:sldMkLst>
        <pc:spChg chg="mod">
          <ac:chgData name="Walker, Andrew Edward" userId="d2635ccb-69b0-4903-b22a-79ee36e065f7" providerId="ADAL" clId="{12A04542-681B-4811-B094-0313A404274E}" dt="2025-11-18T04:03:28.680" v="2895" actId="20577"/>
          <ac:spMkLst>
            <pc:docMk/>
            <pc:sldMk cId="841589479" sldId="451"/>
            <ac:spMk id="2" creationId="{69CEFBAD-9960-84E7-4875-C544CED40CA3}"/>
          </ac:spMkLst>
        </pc:spChg>
        <pc:spChg chg="mod">
          <ac:chgData name="Walker, Andrew Edward" userId="d2635ccb-69b0-4903-b22a-79ee36e065f7" providerId="ADAL" clId="{12A04542-681B-4811-B094-0313A404274E}" dt="2025-11-18T04:28:39.266" v="3641" actId="27636"/>
          <ac:spMkLst>
            <pc:docMk/>
            <pc:sldMk cId="841589479" sldId="451"/>
            <ac:spMk id="3" creationId="{20B0EE6E-0E6C-931F-CDF7-CE58B6859A5F}"/>
          </ac:spMkLst>
        </pc:spChg>
      </pc:sldChg>
      <pc:sldChg chg="modSp new mod">
        <pc:chgData name="Walker, Andrew Edward" userId="d2635ccb-69b0-4903-b22a-79ee36e065f7" providerId="ADAL" clId="{12A04542-681B-4811-B094-0313A404274E}" dt="2025-11-18T04:39:42.359" v="4030" actId="20577"/>
        <pc:sldMkLst>
          <pc:docMk/>
          <pc:sldMk cId="1750961796" sldId="452"/>
        </pc:sldMkLst>
        <pc:spChg chg="mod">
          <ac:chgData name="Walker, Andrew Edward" userId="d2635ccb-69b0-4903-b22a-79ee36e065f7" providerId="ADAL" clId="{12A04542-681B-4811-B094-0313A404274E}" dt="2025-11-18T04:35:05.526" v="3643"/>
          <ac:spMkLst>
            <pc:docMk/>
            <pc:sldMk cId="1750961796" sldId="452"/>
            <ac:spMk id="2" creationId="{1FED046B-3CBB-C41D-581A-127EBAB00694}"/>
          </ac:spMkLst>
        </pc:spChg>
        <pc:spChg chg="mod">
          <ac:chgData name="Walker, Andrew Edward" userId="d2635ccb-69b0-4903-b22a-79ee36e065f7" providerId="ADAL" clId="{12A04542-681B-4811-B094-0313A404274E}" dt="2025-11-18T04:39:42.359" v="4030" actId="20577"/>
          <ac:spMkLst>
            <pc:docMk/>
            <pc:sldMk cId="1750961796" sldId="452"/>
            <ac:spMk id="3" creationId="{0362CE00-0864-980E-4E79-9A1901184E68}"/>
          </ac:spMkLst>
        </pc:spChg>
      </pc:sldChg>
      <pc:sldChg chg="modSp new mod">
        <pc:chgData name="Walker, Andrew Edward" userId="d2635ccb-69b0-4903-b22a-79ee36e065f7" providerId="ADAL" clId="{12A04542-681B-4811-B094-0313A404274E}" dt="2025-11-18T04:52:03.359" v="4563" actId="20577"/>
        <pc:sldMkLst>
          <pc:docMk/>
          <pc:sldMk cId="1393338982" sldId="453"/>
        </pc:sldMkLst>
        <pc:spChg chg="mod">
          <ac:chgData name="Walker, Andrew Edward" userId="d2635ccb-69b0-4903-b22a-79ee36e065f7" providerId="ADAL" clId="{12A04542-681B-4811-B094-0313A404274E}" dt="2025-11-18T04:40:11.262" v="4084" actId="20577"/>
          <ac:spMkLst>
            <pc:docMk/>
            <pc:sldMk cId="1393338982" sldId="453"/>
            <ac:spMk id="2" creationId="{81FB0BE8-2816-DB75-6624-A65E925F576D}"/>
          </ac:spMkLst>
        </pc:spChg>
        <pc:spChg chg="mod">
          <ac:chgData name="Walker, Andrew Edward" userId="d2635ccb-69b0-4903-b22a-79ee36e065f7" providerId="ADAL" clId="{12A04542-681B-4811-B094-0313A404274E}" dt="2025-11-18T04:52:03.359" v="4563" actId="20577"/>
          <ac:spMkLst>
            <pc:docMk/>
            <pc:sldMk cId="1393338982" sldId="453"/>
            <ac:spMk id="3" creationId="{1EC21CD1-3280-E210-0D65-A194DCD63A06}"/>
          </ac:spMkLst>
        </pc:spChg>
      </pc:sldChg>
      <pc:sldChg chg="addSp delSp modSp add mod">
        <pc:chgData name="Walker, Andrew Edward" userId="d2635ccb-69b0-4903-b22a-79ee36e065f7" providerId="ADAL" clId="{12A04542-681B-4811-B094-0313A404274E}" dt="2025-11-18T13:09:26.674" v="4903" actId="1076"/>
        <pc:sldMkLst>
          <pc:docMk/>
          <pc:sldMk cId="4257209038" sldId="546"/>
        </pc:sldMkLst>
        <pc:spChg chg="mod">
          <ac:chgData name="Walker, Andrew Edward" userId="d2635ccb-69b0-4903-b22a-79ee36e065f7" providerId="ADAL" clId="{12A04542-681B-4811-B094-0313A404274E}" dt="2025-11-18T13:09:15.182" v="4901" actId="1076"/>
          <ac:spMkLst>
            <pc:docMk/>
            <pc:sldMk cId="4257209038" sldId="546"/>
            <ac:spMk id="4" creationId="{C45371D9-870C-2E6E-75EA-ABF6E1F8701D}"/>
          </ac:spMkLst>
        </pc:spChg>
        <pc:spChg chg="mod">
          <ac:chgData name="Walker, Andrew Edward" userId="d2635ccb-69b0-4903-b22a-79ee36e065f7" providerId="ADAL" clId="{12A04542-681B-4811-B094-0313A404274E}" dt="2025-11-18T13:09:12.012" v="4900" actId="1076"/>
          <ac:spMkLst>
            <pc:docMk/>
            <pc:sldMk cId="4257209038" sldId="546"/>
            <ac:spMk id="7" creationId="{A8D11C31-7D90-24A0-8C28-DE689A92768D}"/>
          </ac:spMkLst>
        </pc:spChg>
        <pc:picChg chg="add mod">
          <ac:chgData name="Walker, Andrew Edward" userId="d2635ccb-69b0-4903-b22a-79ee36e065f7" providerId="ADAL" clId="{12A04542-681B-4811-B094-0313A404274E}" dt="2025-11-18T13:09:26.674" v="4903" actId="1076"/>
          <ac:picMkLst>
            <pc:docMk/>
            <pc:sldMk cId="4257209038" sldId="546"/>
            <ac:picMk id="2" creationId="{84514363-C17C-17F4-B26F-A76CA44923B6}"/>
          </ac:picMkLst>
        </pc:picChg>
        <pc:picChg chg="mod">
          <ac:chgData name="Walker, Andrew Edward" userId="d2635ccb-69b0-4903-b22a-79ee36e065f7" providerId="ADAL" clId="{12A04542-681B-4811-B094-0313A404274E}" dt="2025-11-18T13:09:02.895" v="4899" actId="1076"/>
          <ac:picMkLst>
            <pc:docMk/>
            <pc:sldMk cId="4257209038" sldId="546"/>
            <ac:picMk id="5122" creationId="{74E1CA58-33BB-F38A-66BC-DEB2D7999E00}"/>
          </ac:picMkLst>
        </pc:picChg>
      </pc:sldChg>
      <pc:sldChg chg="addSp delSp modSp add mod">
        <pc:chgData name="Walker, Andrew Edward" userId="d2635ccb-69b0-4903-b22a-79ee36e065f7" providerId="ADAL" clId="{12A04542-681B-4811-B094-0313A404274E}" dt="2025-11-18T13:10:38.955" v="4913" actId="1076"/>
        <pc:sldMkLst>
          <pc:docMk/>
          <pc:sldMk cId="3033978408" sldId="548"/>
        </pc:sldMkLst>
        <pc:spChg chg="add mod">
          <ac:chgData name="Walker, Andrew Edward" userId="d2635ccb-69b0-4903-b22a-79ee36e065f7" providerId="ADAL" clId="{12A04542-681B-4811-B094-0313A404274E}" dt="2025-11-18T13:10:27.796" v="4912" actId="1076"/>
          <ac:spMkLst>
            <pc:docMk/>
            <pc:sldMk cId="3033978408" sldId="548"/>
            <ac:spMk id="4" creationId="{7009F88A-45E2-DEC0-DA7C-37AF143681A7}"/>
          </ac:spMkLst>
        </pc:spChg>
        <pc:picChg chg="mod">
          <ac:chgData name="Walker, Andrew Edward" userId="d2635ccb-69b0-4903-b22a-79ee36e065f7" providerId="ADAL" clId="{12A04542-681B-4811-B094-0313A404274E}" dt="2025-11-18T13:10:38.955" v="4913" actId="1076"/>
          <ac:picMkLst>
            <pc:docMk/>
            <pc:sldMk cId="3033978408" sldId="548"/>
            <ac:picMk id="6146" creationId="{3B368EBA-7D9C-69AA-5F7C-3EB4EA87BD54}"/>
          </ac:picMkLst>
        </pc:picChg>
        <pc:picChg chg="mod">
          <ac:chgData name="Walker, Andrew Edward" userId="d2635ccb-69b0-4903-b22a-79ee36e065f7" providerId="ADAL" clId="{12A04542-681B-4811-B094-0313A404274E}" dt="2025-11-18T13:10:19.372" v="4909" actId="1076"/>
          <ac:picMkLst>
            <pc:docMk/>
            <pc:sldMk cId="3033978408" sldId="548"/>
            <ac:picMk id="7170" creationId="{0304E682-3984-B57C-F341-F8DA55525954}"/>
          </ac:picMkLst>
        </pc:picChg>
      </pc:sldChg>
      <pc:sldChg chg="modSp add mod">
        <pc:chgData name="Walker, Andrew Edward" userId="d2635ccb-69b0-4903-b22a-79ee36e065f7" providerId="ADAL" clId="{12A04542-681B-4811-B094-0313A404274E}" dt="2025-11-21T16:55:14.524" v="5904" actId="113"/>
        <pc:sldMkLst>
          <pc:docMk/>
          <pc:sldMk cId="3828199554" sldId="551"/>
        </pc:sldMkLst>
        <pc:spChg chg="mod">
          <ac:chgData name="Walker, Andrew Edward" userId="d2635ccb-69b0-4903-b22a-79ee36e065f7" providerId="ADAL" clId="{12A04542-681B-4811-B094-0313A404274E}" dt="2025-11-18T13:15:28.099" v="4995" actId="20577"/>
          <ac:spMkLst>
            <pc:docMk/>
            <pc:sldMk cId="3828199554" sldId="551"/>
            <ac:spMk id="3" creationId="{F9ECC7F6-BE41-7D2F-591B-42E6609EA5FB}"/>
          </ac:spMkLst>
        </pc:spChg>
        <pc:graphicFrameChg chg="modGraphic">
          <ac:chgData name="Walker, Andrew Edward" userId="d2635ccb-69b0-4903-b22a-79ee36e065f7" providerId="ADAL" clId="{12A04542-681B-4811-B094-0313A404274E}" dt="2025-11-21T16:55:14.524" v="5904" actId="113"/>
          <ac:graphicFrameMkLst>
            <pc:docMk/>
            <pc:sldMk cId="3828199554" sldId="551"/>
            <ac:graphicFrameMk id="2" creationId="{9963679F-3915-B2DC-62F7-BD0E133687A7}"/>
          </ac:graphicFrameMkLst>
        </pc:graphicFrameChg>
      </pc:sldChg>
      <pc:sldChg chg="add">
        <pc:chgData name="Walker, Andrew Edward" userId="d2635ccb-69b0-4903-b22a-79ee36e065f7" providerId="ADAL" clId="{12A04542-681B-4811-B094-0313A404274E}" dt="2025-11-18T12:38:32.061" v="4619"/>
        <pc:sldMkLst>
          <pc:docMk/>
          <pc:sldMk cId="1919758103" sldId="560"/>
        </pc:sldMkLst>
      </pc:sldChg>
      <pc:sldChg chg="modSp add mod">
        <pc:chgData name="Walker, Andrew Edward" userId="d2635ccb-69b0-4903-b22a-79ee36e065f7" providerId="ADAL" clId="{12A04542-681B-4811-B094-0313A404274E}" dt="2025-11-18T13:17:00.649" v="5062" actId="14100"/>
        <pc:sldMkLst>
          <pc:docMk/>
          <pc:sldMk cId="2963145648" sldId="561"/>
        </pc:sldMkLst>
        <pc:spChg chg="mod">
          <ac:chgData name="Walker, Andrew Edward" userId="d2635ccb-69b0-4903-b22a-79ee36e065f7" providerId="ADAL" clId="{12A04542-681B-4811-B094-0313A404274E}" dt="2025-11-18T13:17:00.649" v="5062" actId="14100"/>
          <ac:spMkLst>
            <pc:docMk/>
            <pc:sldMk cId="2963145648" sldId="561"/>
            <ac:spMk id="2" creationId="{727BEAFB-DC97-4419-62AE-3BEB6A9BF889}"/>
          </ac:spMkLst>
        </pc:spChg>
      </pc:sldChg>
      <pc:sldChg chg="modSp add mod">
        <pc:chgData name="Walker, Andrew Edward" userId="d2635ccb-69b0-4903-b22a-79ee36e065f7" providerId="ADAL" clId="{12A04542-681B-4811-B094-0313A404274E}" dt="2025-11-18T13:16:49.859" v="5046" actId="20577"/>
        <pc:sldMkLst>
          <pc:docMk/>
          <pc:sldMk cId="590752543" sldId="562"/>
        </pc:sldMkLst>
        <pc:spChg chg="mod">
          <ac:chgData name="Walker, Andrew Edward" userId="d2635ccb-69b0-4903-b22a-79ee36e065f7" providerId="ADAL" clId="{12A04542-681B-4811-B094-0313A404274E}" dt="2025-11-18T13:16:49.859" v="5046" actId="20577"/>
          <ac:spMkLst>
            <pc:docMk/>
            <pc:sldMk cId="590752543" sldId="562"/>
            <ac:spMk id="2" creationId="{0A782D8D-1806-9BEC-4AF7-8E71EFFB4C82}"/>
          </ac:spMkLst>
        </pc:spChg>
      </pc:sldChg>
      <pc:sldChg chg="modSp add mod">
        <pc:chgData name="Walker, Andrew Edward" userId="d2635ccb-69b0-4903-b22a-79ee36e065f7" providerId="ADAL" clId="{12A04542-681B-4811-B094-0313A404274E}" dt="2025-11-18T13:16:26.911" v="5032" actId="20577"/>
        <pc:sldMkLst>
          <pc:docMk/>
          <pc:sldMk cId="3037250938" sldId="563"/>
        </pc:sldMkLst>
        <pc:spChg chg="mod">
          <ac:chgData name="Walker, Andrew Edward" userId="d2635ccb-69b0-4903-b22a-79ee36e065f7" providerId="ADAL" clId="{12A04542-681B-4811-B094-0313A404274E}" dt="2025-11-18T13:16:26.911" v="5032" actId="20577"/>
          <ac:spMkLst>
            <pc:docMk/>
            <pc:sldMk cId="3037250938" sldId="563"/>
            <ac:spMk id="2" creationId="{86277067-C962-CD07-B27F-CB274324A9AC}"/>
          </ac:spMkLst>
        </pc:spChg>
      </pc:sldChg>
      <pc:sldChg chg="modSp add mod">
        <pc:chgData name="Walker, Andrew Edward" userId="d2635ccb-69b0-4903-b22a-79ee36e065f7" providerId="ADAL" clId="{12A04542-681B-4811-B094-0313A404274E}" dt="2025-11-18T13:16:42.769" v="5033" actId="20577"/>
        <pc:sldMkLst>
          <pc:docMk/>
          <pc:sldMk cId="658183107" sldId="564"/>
        </pc:sldMkLst>
        <pc:spChg chg="mod">
          <ac:chgData name="Walker, Andrew Edward" userId="d2635ccb-69b0-4903-b22a-79ee36e065f7" providerId="ADAL" clId="{12A04542-681B-4811-B094-0313A404274E}" dt="2025-11-18T13:16:42.769" v="5033" actId="20577"/>
          <ac:spMkLst>
            <pc:docMk/>
            <pc:sldMk cId="658183107" sldId="564"/>
            <ac:spMk id="2" creationId="{83E16C68-0FEC-E8F4-EC21-E90270A314CB}"/>
          </ac:spMkLst>
        </pc:spChg>
      </pc:sldChg>
      <pc:sldChg chg="modSp new mod">
        <pc:chgData name="Walker, Andrew Edward" userId="d2635ccb-69b0-4903-b22a-79ee36e065f7" providerId="ADAL" clId="{12A04542-681B-4811-B094-0313A404274E}" dt="2025-11-18T13:42:55.882" v="5898" actId="20577"/>
        <pc:sldMkLst>
          <pc:docMk/>
          <pc:sldMk cId="3195365465" sldId="565"/>
        </pc:sldMkLst>
        <pc:spChg chg="mod">
          <ac:chgData name="Walker, Andrew Edward" userId="d2635ccb-69b0-4903-b22a-79ee36e065f7" providerId="ADAL" clId="{12A04542-681B-4811-B094-0313A404274E}" dt="2025-11-18T13:19:34.031" v="5109" actId="20577"/>
          <ac:spMkLst>
            <pc:docMk/>
            <pc:sldMk cId="3195365465" sldId="565"/>
            <ac:spMk id="2" creationId="{04E848ED-B36A-7A3B-ED7E-74537338EBE5}"/>
          </ac:spMkLst>
        </pc:spChg>
        <pc:spChg chg="mod">
          <ac:chgData name="Walker, Andrew Edward" userId="d2635ccb-69b0-4903-b22a-79ee36e065f7" providerId="ADAL" clId="{12A04542-681B-4811-B094-0313A404274E}" dt="2025-11-18T13:42:55.882" v="5898" actId="20577"/>
          <ac:spMkLst>
            <pc:docMk/>
            <pc:sldMk cId="3195365465" sldId="565"/>
            <ac:spMk id="3" creationId="{083C955A-6A99-541D-AC25-1172EAD18DD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11/21/2025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80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30.png"/><Relationship Id="rId7" Type="http://schemas.openxmlformats.org/officeDocument/2006/relationships/image" Target="../media/image35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3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81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1F557-E99F-C9BD-63B1-60DA43DA53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Topological Data Analysis (TDA)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FB3EA7-A32F-206E-C071-A8B8A31A18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Object Oriented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822641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484A8-5324-7CF5-F306-77B5C2C42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0196D8-33BD-53C8-4742-04CD53A82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600" y="1991192"/>
            <a:ext cx="6028957" cy="4152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3139A-C1A1-E621-9659-C263CECEF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Expanding Balls Filtration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8C5249-3BBA-FBE6-21E9-C72469347DDE}"/>
              </a:ext>
            </a:extLst>
          </p:cNvPr>
          <p:cNvSpPr txBox="1"/>
          <p:nvPr/>
        </p:nvSpPr>
        <p:spPr>
          <a:xfrm>
            <a:off x="580103" y="2349909"/>
            <a:ext cx="3451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Given a set of points in 2-dimensions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Filtration function: radius of neighborhoods around points.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A6B460-EC13-94CA-F7D7-6C904C872D0F}"/>
              </a:ext>
            </a:extLst>
          </p:cNvPr>
          <p:cNvSpPr txBox="1"/>
          <p:nvPr/>
        </p:nvSpPr>
        <p:spPr>
          <a:xfrm>
            <a:off x="5947864" y="5838100"/>
            <a:ext cx="445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dim(H0) = 1		dim(H1) = 1</a:t>
            </a:r>
          </a:p>
        </p:txBody>
      </p:sp>
    </p:spTree>
    <p:extLst>
      <p:ext uri="{BB962C8B-B14F-4D97-AF65-F5344CB8AC3E}">
        <p14:creationId xmlns:p14="http://schemas.microsoft.com/office/powerpoint/2010/main" val="3359894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B0BC0A-3ED0-8084-9EDF-8431406E6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18" y="4335750"/>
            <a:ext cx="2779532" cy="19296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76CD67-887F-4ABB-FDE8-D870ABB97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470" y="4416344"/>
            <a:ext cx="2797875" cy="19269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FA7B81-920C-B503-15DC-6B3218FBA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764" y="1756648"/>
            <a:ext cx="2797874" cy="19424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EC5C0D-16F4-6CF9-74CB-1A67ED9D86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154" y="1903062"/>
            <a:ext cx="2770496" cy="1929676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5B8BCB6-A09E-9291-4E03-66A484363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638" y="1411832"/>
            <a:ext cx="6271571" cy="493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99FE8A-22B8-CA5E-9FBF-79A4605A0DB0}"/>
              </a:ext>
            </a:extLst>
          </p:cNvPr>
          <p:cNvSpPr txBox="1"/>
          <p:nvPr/>
        </p:nvSpPr>
        <p:spPr>
          <a:xfrm>
            <a:off x="1288025" y="1374755"/>
            <a:ext cx="123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 =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0AD5E5-CB64-2B27-DBF0-5D35DD31F790}"/>
              </a:ext>
            </a:extLst>
          </p:cNvPr>
          <p:cNvSpPr txBox="1"/>
          <p:nvPr/>
        </p:nvSpPr>
        <p:spPr>
          <a:xfrm>
            <a:off x="3707268" y="1347019"/>
            <a:ext cx="123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 = 0.5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C8BEC4-9422-273C-71DC-7DE0EC80F2CE}"/>
              </a:ext>
            </a:extLst>
          </p:cNvPr>
          <p:cNvSpPr txBox="1"/>
          <p:nvPr/>
        </p:nvSpPr>
        <p:spPr>
          <a:xfrm>
            <a:off x="1115038" y="3966418"/>
            <a:ext cx="123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 =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E34210-4027-7AD2-927B-B1CD769FCB7B}"/>
              </a:ext>
            </a:extLst>
          </p:cNvPr>
          <p:cNvSpPr txBox="1"/>
          <p:nvPr/>
        </p:nvSpPr>
        <p:spPr>
          <a:xfrm>
            <a:off x="3707269" y="3966418"/>
            <a:ext cx="123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 = 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03A23C-2E48-9114-C764-A6EDBE15D27E}"/>
              </a:ext>
            </a:extLst>
          </p:cNvPr>
          <p:cNvSpPr txBox="1"/>
          <p:nvPr/>
        </p:nvSpPr>
        <p:spPr>
          <a:xfrm>
            <a:off x="2867959" y="177075"/>
            <a:ext cx="645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Persistence Diagram</a:t>
            </a:r>
          </a:p>
        </p:txBody>
      </p:sp>
    </p:spTree>
    <p:extLst>
      <p:ext uri="{BB962C8B-B14F-4D97-AF65-F5344CB8AC3E}">
        <p14:creationId xmlns:p14="http://schemas.microsoft.com/office/powerpoint/2010/main" val="2569706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B0BC0A-3ED0-8084-9EDF-8431406E6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956" y="1906127"/>
            <a:ext cx="3170667" cy="22012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76CD67-887F-4ABB-FDE8-D870ABB97E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393" y="1848579"/>
            <a:ext cx="3279613" cy="22587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FA7B81-920C-B503-15DC-6B3218FBA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609" y="1992738"/>
            <a:ext cx="3045912" cy="2114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BE0FBD-C4A2-DC2C-E86E-EAD3158DB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9961" y="4406243"/>
            <a:ext cx="2363209" cy="18264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9F90B16-D0F9-8331-F6AB-24529227B4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626825"/>
            <a:ext cx="2352520" cy="167592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73B5EF0-ADFC-89D4-C0F6-77ECE0B54E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4393" y="4336229"/>
            <a:ext cx="2861285" cy="19665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EC5C0D-16F4-6CF9-74CB-1A67ED9D86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1553" y="3171893"/>
            <a:ext cx="2934819" cy="204412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42BBFA-52A8-F740-5776-C660A13AB843}"/>
              </a:ext>
            </a:extLst>
          </p:cNvPr>
          <p:cNvSpPr txBox="1"/>
          <p:nvPr/>
        </p:nvSpPr>
        <p:spPr>
          <a:xfrm>
            <a:off x="2379406" y="226142"/>
            <a:ext cx="6621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Complex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983722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1A9A6-312F-3030-E19B-BE545C958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Complexes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BAFA02-B4CF-DC00-5C7C-CB12453EF2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6560" y="1845734"/>
                <a:ext cx="10932160" cy="4494106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b="0" dirty="0"/>
                  <a:t> Let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b="0" dirty="0">
                    <a:latin typeface="Cambria Math" panose="02040503050406030204" pitchFamily="18" charset="0"/>
                  </a:rPr>
                  <a:t> be a cubical complex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/>
                  <a:t> is the group of p-chains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 (i.e. chains of p-simplices)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 A </a:t>
                </a:r>
                <a:r>
                  <a:rPr lang="en-US" sz="2800" b="1" dirty="0"/>
                  <a:t>boundary map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800" dirty="0"/>
                  <a:t> is a homomorphism that maps a p-chain to its (p-1) boundary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 A sequence of chain groups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sub>
                    </m:sSub>
                  </m:oMath>
                </a14:m>
                <a:r>
                  <a:rPr lang="en-US" sz="2800" b="0" dirty="0"/>
                  <a:t> with the corresponding sequence of boundary maps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ℤ</m:t>
                        </m:r>
                      </m:sub>
                    </m:sSub>
                  </m:oMath>
                </a14:m>
                <a:r>
                  <a:rPr lang="en-US" sz="2800" b="0" dirty="0"/>
                  <a:t> is called a </a:t>
                </a:r>
                <a:r>
                  <a:rPr lang="en-US" sz="2800" b="1" dirty="0"/>
                  <a:t>chain complex</a:t>
                </a:r>
                <a:r>
                  <a:rPr lang="en-US" sz="2800" b="0" dirty="0"/>
                  <a:t> denoted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b="0" dirty="0"/>
              </a:p>
              <a:p>
                <a:pPr marL="0" indent="0">
                  <a:buNone/>
                </a:pPr>
                <a:r>
                  <a:rPr lang="en-US" sz="2800" b="0" dirty="0"/>
                  <a:t>	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⋯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</m:e>
                    </m:groupCh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groupCh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groupCh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groupChr>
                      <m:groupChrPr>
                        <m:chr m:val="→"/>
                        <m:vertJc m:val="bot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groupCh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sz="2800" b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BAFA02-B4CF-DC00-5C7C-CB12453EF2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6560" y="1845734"/>
                <a:ext cx="10932160" cy="4494106"/>
              </a:xfrm>
              <a:blipFill>
                <a:blip r:embed="rId2"/>
                <a:stretch>
                  <a:fillRect l="-1839" t="-3528" r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777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8723F-23FD-E900-2381-2CED69401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BAF7E0-9FB4-4127-FC69-2C9EADB6C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0381"/>
            <a:ext cx="3531475" cy="3014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077FEC-8811-2866-B618-16298F69DC64}"/>
                  </a:ext>
                </a:extLst>
              </p:cNvPr>
              <p:cNvSpPr txBox="1"/>
              <p:nvPr/>
            </p:nvSpPr>
            <p:spPr>
              <a:xfrm>
                <a:off x="876913" y="565457"/>
                <a:ext cx="19549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Complex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9CAD96-8463-26B7-247B-6A2210610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913" y="565457"/>
                <a:ext cx="1954924" cy="523220"/>
              </a:xfrm>
              <a:prstGeom prst="rect">
                <a:avLst/>
              </a:prstGeom>
              <a:blipFill>
                <a:blip r:embed="rId3"/>
                <a:stretch>
                  <a:fillRect l="-6542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1D14F53-35D7-DAF5-41A3-C1FA6D3F9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847" y="1443697"/>
            <a:ext cx="3417792" cy="27474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5E4803-4E74-BF6D-B526-6F4A0C19ABF7}"/>
              </a:ext>
            </a:extLst>
          </p:cNvPr>
          <p:cNvSpPr txBox="1"/>
          <p:nvPr/>
        </p:nvSpPr>
        <p:spPr>
          <a:xfrm>
            <a:off x="4570281" y="770055"/>
            <a:ext cx="1954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2-Chain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84A592B-7E1D-79FC-DED6-D95911B4E19F}"/>
              </a:ext>
            </a:extLst>
          </p:cNvPr>
          <p:cNvCxnSpPr/>
          <p:nvPr/>
        </p:nvCxnSpPr>
        <p:spPr>
          <a:xfrm>
            <a:off x="7256639" y="2865146"/>
            <a:ext cx="1239520" cy="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2C3CF7F-7B98-468F-DFD9-61337EC952B6}"/>
                  </a:ext>
                </a:extLst>
              </p:cNvPr>
              <p:cNvSpPr txBox="1"/>
              <p:nvPr/>
            </p:nvSpPr>
            <p:spPr>
              <a:xfrm>
                <a:off x="7436126" y="2294196"/>
                <a:ext cx="7476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94CDE3-E2CC-7832-C305-8527F7FD3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6126" y="2294196"/>
                <a:ext cx="74764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D064EF9E-095E-7AFA-A301-CAEEDBA327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0527" y="1491427"/>
            <a:ext cx="3365235" cy="27474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85520D2-C950-38C9-A58D-FA3C6ECCF666}"/>
              </a:ext>
            </a:extLst>
          </p:cNvPr>
          <p:cNvSpPr txBox="1"/>
          <p:nvPr/>
        </p:nvSpPr>
        <p:spPr>
          <a:xfrm>
            <a:off x="9360163" y="442098"/>
            <a:ext cx="1954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1-Chain</a:t>
            </a:r>
          </a:p>
          <a:p>
            <a:r>
              <a:rPr lang="en-US" sz="2800" dirty="0"/>
              <a:t>(boundary)</a:t>
            </a:r>
          </a:p>
        </p:txBody>
      </p:sp>
    </p:spTree>
    <p:extLst>
      <p:ext uri="{BB962C8B-B14F-4D97-AF65-F5344CB8AC3E}">
        <p14:creationId xmlns:p14="http://schemas.microsoft.com/office/powerpoint/2010/main" val="2820520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9B585-0ACD-0403-7A7D-A78370144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Defining Homology Groups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738556-2C3C-A80D-592B-D95AE603E6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7484" y="1748246"/>
                <a:ext cx="11665883" cy="4573988"/>
              </a:xfrm>
            </p:spPr>
            <p:txBody>
              <a:bodyPr>
                <a:normAutofit fontScale="925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 How do we use chain complexes to capture relevant topological features (i.e. holes)?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We define two groups: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 The group of p-cycles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dirty="0"/>
                  <a:t> ker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600" dirty="0"/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The group of p-boundaries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dirty="0"/>
                  <a:t> Im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2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2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+1 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 Hence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The </a:t>
                </a:r>
                <a:r>
                  <a:rPr lang="en-US" sz="2800" b="1" dirty="0"/>
                  <a:t>p-</a:t>
                </a:r>
                <a:r>
                  <a:rPr lang="en-US" sz="2800" b="1" dirty="0" err="1"/>
                  <a:t>th</a:t>
                </a:r>
                <a:r>
                  <a:rPr lang="en-US" sz="2800" b="1" dirty="0"/>
                  <a:t> homology group </a:t>
                </a:r>
                <a:r>
                  <a:rPr lang="en-US" sz="2800" dirty="0"/>
                  <a:t>is 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/>
                  <a:t>. </a:t>
                </a:r>
              </a:p>
              <a:p>
                <a:pPr marL="0" indent="0">
                  <a:buNone/>
                </a:pPr>
                <a:r>
                  <a:rPr lang="en-US" sz="2800" dirty="0"/>
                  <a:t>i.e. the p-</a:t>
                </a:r>
                <a:r>
                  <a:rPr lang="en-US" sz="2800" dirty="0" err="1"/>
                  <a:t>th</a:t>
                </a:r>
                <a:r>
                  <a:rPr lang="en-US" sz="2800" dirty="0"/>
                  <a:t> homology group consists of p-cycles which are not p-boundaries</a:t>
                </a:r>
              </a:p>
              <a:p>
                <a:pPr marL="0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738556-2C3C-A80D-592B-D95AE603E6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484" y="1748246"/>
                <a:ext cx="11665883" cy="4573988"/>
              </a:xfrm>
              <a:blipFill>
                <a:blip r:embed="rId2"/>
                <a:stretch>
                  <a:fillRect l="-1724" t="-2000" r="-993" b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5867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7DB2A-3698-F2D7-77C9-FAE759806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Homology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E18998-103A-3AC8-A356-E8FF33F703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8761" y="1737361"/>
                <a:ext cx="11061291" cy="4683104"/>
              </a:xfrm>
            </p:spPr>
            <p:txBody>
              <a:bodyPr>
                <a:normAutofit fontScale="92500"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 For complex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 and a function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 monotonic increasing, sublevel 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(−∞,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is a subcomplex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For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&lt;⋯&lt;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 we construct a sequence of subcomplexes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⊂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⊂⋯⊂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  called the </a:t>
                </a:r>
                <a:r>
                  <a:rPr lang="en-US" sz="2800" b="1" dirty="0"/>
                  <a:t>filtration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800" dirty="0"/>
                  <a:t> The inclusion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↪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induces a homomorphism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from which we obtain a sequence of homology groups </a:t>
                </a:r>
              </a:p>
              <a:p>
                <a:pPr marL="0" indent="0">
                  <a:buNone/>
                </a:pPr>
                <a:r>
                  <a:rPr lang="en-US" sz="2800" dirty="0"/>
                  <a:t> 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→⋯→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200" dirty="0"/>
                  <a:t> </a:t>
                </a:r>
                <a:r>
                  <a:rPr lang="en-US" sz="2800" dirty="0"/>
                  <a:t>A homology class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800" dirty="0"/>
                  <a:t> is said to be born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and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sz="22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800" dirty="0"/>
                  <a:t> dies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E18998-103A-3AC8-A356-E8FF33F703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8761" y="1737361"/>
                <a:ext cx="11061291" cy="4683104"/>
              </a:xfrm>
              <a:blipFill>
                <a:blip r:embed="rId2"/>
                <a:stretch>
                  <a:fillRect l="-1653" t="-1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848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98575-1833-B2E0-41DE-4633FD973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TDA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1F91-A282-984D-A40B-14AAC598B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37360"/>
            <a:ext cx="10058400" cy="465360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Classical Application: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Data objects: points in n-dimensional space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Goal: determine the underlying topology implied by the set of points.</a:t>
            </a:r>
            <a:endParaRPr lang="en-US" sz="22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High persistence = “real” topological feature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200" dirty="0"/>
              <a:t>Low persistence = noise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OODA viewpoint: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Data objects: persistence diagrams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Goal: utilize topological differences to find interesting directions in the 		   data space.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Applicable to collections of point clouds, sets of images, graph structured data objects.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873610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EFBAD-9960-84E7-4875-C544CED4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Collections of Persistence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0EE6E-0E6C-931F-CDF7-CE58B6859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6489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i="1" dirty="0"/>
              <a:t>Probability measures on the space of persistence diagrams (</a:t>
            </a:r>
            <a:r>
              <a:rPr lang="en-US" sz="2400" dirty="0"/>
              <a:t>Mileyko, Mukherjee, and Harer 2011)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The space of persistence diagrams equipped with the Wasserstein metric ( or bottleneck distance) is a complete and separable metric space.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Can define probability measures on space of persistence diagrams which support expectations and variance.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/>
              <a:t>Fréchet Means for Distributions of Persistence Diagrams </a:t>
            </a:r>
            <a:r>
              <a:rPr lang="en-US" sz="2400" dirty="0"/>
              <a:t>(Turner, Mileyko, Mukherjee, and Harer 2014)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Characterizes Fréchet means and variances and provides an algorithm for estimating them.</a:t>
            </a:r>
          </a:p>
          <a:p>
            <a:pPr marL="0" indent="0">
              <a:buNone/>
            </a:pP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841589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D046B-3CBB-C41D-581A-127EBAB00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Collections of Persistence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2CE00-0864-980E-4E79-9A1901184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Working in the Space of Persistence diagrams can be computationally expensive.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Wasserstein distance computation time O(n^3)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Not feasible when: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Large collection of persistence diagrams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Each persistence diagram contains many points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Alternative: Vector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175096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7403B-A124-7010-D0C7-D37581077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Topology in a nutshell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A01BA-4BB2-8805-D24A-198648564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14" y="2548037"/>
            <a:ext cx="4702239" cy="2427086"/>
          </a:xfrm>
        </p:spPr>
        <p:txBody>
          <a:bodyPr>
            <a:normAutofit/>
          </a:bodyPr>
          <a:lstStyle/>
          <a:p>
            <a:r>
              <a:rPr lang="en-US" sz="2400" dirty="0"/>
              <a:t>Recall: Topology is the study of the properties of geometric objects that are preserved under continuous deformation.</a:t>
            </a:r>
          </a:p>
          <a:p>
            <a:r>
              <a:rPr lang="en-US" sz="2400" dirty="0"/>
              <a:t>Ex: connected components, holes, cavities.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028" name="Picture 4" descr="Three fundamental maps of a continuum: The deformation gradient F as a ...">
            <a:extLst>
              <a:ext uri="{FF2B5EF4-FFF2-40B4-BE49-F238E27FC236}">
                <a16:creationId xmlns:a16="http://schemas.microsoft.com/office/drawing/2014/main" id="{2D3EDA1E-3EF8-C0C6-1EE3-F6F8ED0B36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4" t="29519" r="6327" b="11815"/>
          <a:stretch>
            <a:fillRect/>
          </a:stretch>
        </p:blipFill>
        <p:spPr bwMode="auto">
          <a:xfrm>
            <a:off x="5158153" y="1954108"/>
            <a:ext cx="7033847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966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B0BE8-2816-DB75-6624-A65E925F5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Representations of Persistence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21CD1-3280-E210-0D65-A194DCD63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Common Vector Representations: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Persistence landscapes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Persistence images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Betti Function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Persistence Curves/Silhouettes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Rank Functions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simple statistical summaries ( i.e. mean persistence, average birth/death etc.)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Usual machine learning methods can be applied while still exploiting “coordinate free” aspects.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93338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BCA93-5E91-D729-7757-A0975A339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Application: Cell Spatial Data from Breast Cancer Tumor Biopsy</a:t>
            </a:r>
          </a:p>
        </p:txBody>
      </p:sp>
    </p:spTree>
    <p:extLst>
      <p:ext uri="{BB962C8B-B14F-4D97-AF65-F5344CB8AC3E}">
        <p14:creationId xmlns:p14="http://schemas.microsoft.com/office/powerpoint/2010/main" val="539225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76D587-6BD4-8976-BFD4-42B90118371F}"/>
              </a:ext>
            </a:extLst>
          </p:cNvPr>
          <p:cNvSpPr txBox="1"/>
          <p:nvPr/>
        </p:nvSpPr>
        <p:spPr>
          <a:xfrm>
            <a:off x="6096000" y="874455"/>
            <a:ext cx="5067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haroni" panose="02010803020104030203" pitchFamily="2" charset="-79"/>
              </a:rPr>
              <a:t>Multiplex IF Images with 4 Color Channels: </a:t>
            </a:r>
            <a:r>
              <a:rPr lang="en-US" sz="2000" dirty="0">
                <a:solidFill>
                  <a:srgbClr val="0000FF"/>
                </a:solidFill>
                <a:cs typeface="Aharoni" panose="02010803020104030203" pitchFamily="2" charset="-79"/>
              </a:rPr>
              <a:t>Hoechst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Aharoni" panose="02010803020104030203" pitchFamily="2" charset="-79"/>
              </a:rPr>
              <a:t>(Nucleus)</a:t>
            </a:r>
            <a:endParaRPr lang="en-US" sz="2000" dirty="0">
              <a:solidFill>
                <a:prstClr val="black"/>
              </a:solidFill>
              <a:cs typeface="Aharoni" panose="02010803020104030203" pitchFamily="2" charset="-79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6FAEE"/>
                </a:solidFill>
                <a:effectLst/>
                <a:highlight>
                  <a:srgbClr val="000000"/>
                </a:highlight>
                <a:uLnTx/>
                <a:uFillTx/>
                <a:ea typeface="+mn-ea"/>
                <a:cs typeface="Aharoni" panose="02010803020104030203" pitchFamily="2" charset="-79"/>
              </a:rPr>
              <a:t>Cytokeratin(Tumor cells)</a:t>
            </a:r>
            <a:endParaRPr lang="en-US" sz="2000" dirty="0">
              <a:solidFill>
                <a:prstClr val="black"/>
              </a:solidFill>
              <a:highlight>
                <a:srgbClr val="000000"/>
              </a:highlight>
              <a:cs typeface="Aharoni" panose="02010803020104030203" pitchFamily="2" charset="-79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000000"/>
                </a:highlight>
                <a:uLnTx/>
                <a:uFillTx/>
                <a:ea typeface="+mn-ea"/>
                <a:cs typeface="Aharoni" panose="02010803020104030203" pitchFamily="2" charset="-79"/>
              </a:rPr>
              <a:t>CD8(Lymphocyte)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haroni" panose="02010803020104030203" pitchFamily="2" charset="-79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0000"/>
                </a:highlight>
                <a:uLnTx/>
                <a:uFillTx/>
                <a:ea typeface="+mn-ea"/>
                <a:cs typeface="Aharoni" panose="02010803020104030203" pitchFamily="2" charset="-79"/>
              </a:rPr>
              <a:t>FoxP3 (Lymphocyte)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haroni" panose="02010803020104030203" pitchFamily="2" charset="-79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9DFE15-801C-68C7-B6D5-67BC6FDA385B}"/>
              </a:ext>
            </a:extLst>
          </p:cNvPr>
          <p:cNvSpPr txBox="1"/>
          <p:nvPr/>
        </p:nvSpPr>
        <p:spPr>
          <a:xfrm>
            <a:off x="6096000" y="2813447"/>
            <a:ext cx="4662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haroni" panose="02010803020104030203" pitchFamily="2" charset="-79"/>
              </a:rPr>
              <a:t>Hoechst is used for cell detection.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haroni" panose="02010803020104030203" pitchFamily="2" charset="-79"/>
              </a:rPr>
              <a:t>Classification is based on the channel intensity of the other 3 color channels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59E937-AEB5-26B3-54EE-DB21C8212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22" y="750453"/>
            <a:ext cx="4976466" cy="48600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824147-F757-ADF5-D27F-DE1D63E08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80" y="750453"/>
            <a:ext cx="5001208" cy="4824923"/>
          </a:xfrm>
          <a:prstGeom prst="rect">
            <a:avLst/>
          </a:prstGeom>
          <a:ln w="0">
            <a:solidFill>
              <a:schemeClr val="accent1">
                <a:shade val="15000"/>
                <a:hueMod val="94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2D8BDC-9AD5-47E7-1270-C677B08A7C62}"/>
              </a:ext>
            </a:extLst>
          </p:cNvPr>
          <p:cNvSpPr txBox="1"/>
          <p:nvPr/>
        </p:nvSpPr>
        <p:spPr>
          <a:xfrm>
            <a:off x="6169088" y="4009477"/>
            <a:ext cx="42410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Cell Classification: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6FAEE"/>
                </a:solidFill>
                <a:effectLst/>
                <a:highlight>
                  <a:srgbClr val="000000"/>
                </a:highlight>
                <a:uLnTx/>
                <a:uFillTx/>
                <a:ea typeface="+mn-ea"/>
                <a:cs typeface="Aharoni" panose="02010803020104030203" pitchFamily="2" charset="-79"/>
              </a:rPr>
              <a:t>Tumor Cell</a:t>
            </a:r>
            <a:endParaRPr lang="en-US" sz="2000" dirty="0">
              <a:solidFill>
                <a:prstClr val="black"/>
              </a:solidFill>
              <a:highlight>
                <a:srgbClr val="000000"/>
              </a:highlight>
              <a:cs typeface="Aharoni" panose="02010803020104030203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haroni" panose="02010803020104030203" pitchFamily="2" charset="-79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000000"/>
                </a:highlight>
                <a:uLnTx/>
                <a:uFillTx/>
                <a:ea typeface="+mn-ea"/>
                <a:cs typeface="Aharoni" panose="02010803020104030203" pitchFamily="2" charset="-79"/>
              </a:rPr>
              <a:t>CD8</a:t>
            </a:r>
            <a:r>
              <a:rPr lang="en-US" sz="2000" noProof="0" dirty="0">
                <a:solidFill>
                  <a:prstClr val="black"/>
                </a:solidFill>
                <a:highlight>
                  <a:srgbClr val="000000"/>
                </a:highlight>
                <a:cs typeface="Aharoni" panose="02010803020104030203" pitchFamily="2" charset="-79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noProof="0" dirty="0">
                <a:solidFill>
                  <a:prstClr val="black"/>
                </a:solidFill>
                <a:cs typeface="Aharoni" panose="02010803020104030203" pitchFamily="2" charset="-79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0000"/>
                </a:highlight>
                <a:uLnTx/>
                <a:uFillTx/>
                <a:ea typeface="+mn-ea"/>
                <a:cs typeface="Aharoni" panose="02010803020104030203" pitchFamily="2" charset="-79"/>
              </a:rPr>
              <a:t>FoxP3</a:t>
            </a:r>
            <a:endParaRPr lang="en-US" sz="2000" dirty="0">
              <a:solidFill>
                <a:prstClr val="black"/>
              </a:solidFill>
              <a:highlight>
                <a:srgbClr val="000000"/>
              </a:highlight>
              <a:cs typeface="Aharoni" panose="02010803020104030203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haroni" panose="02010803020104030203" pitchFamily="2" charset="-79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00"/>
                </a:highlight>
                <a:uLnTx/>
                <a:uFillTx/>
                <a:ea typeface="+mn-ea"/>
                <a:cs typeface="Aharoni" panose="02010803020104030203" pitchFamily="2" charset="-79"/>
              </a:rPr>
              <a:t>Both CD8 and FoxP3</a:t>
            </a:r>
            <a:endParaRPr lang="en-US" sz="2000" dirty="0">
              <a:solidFill>
                <a:prstClr val="black"/>
              </a:solidFill>
              <a:highlight>
                <a:srgbClr val="000000"/>
              </a:highlight>
              <a:cs typeface="Aharoni" panose="02010803020104030203" pitchFamily="2" charset="-79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Aharoni" panose="02010803020104030203" pitchFamily="2" charset="-79"/>
              </a:rPr>
              <a:t>Unclassified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6F6E28-878A-B841-BEE4-CDCE7D4FFCD9}"/>
              </a:ext>
            </a:extLst>
          </p:cNvPr>
          <p:cNvSpPr txBox="1"/>
          <p:nvPr/>
        </p:nvSpPr>
        <p:spPr>
          <a:xfrm>
            <a:off x="1848897" y="100484"/>
            <a:ext cx="9314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Data: Immunofluorescent (IF) Tissue Micro-Array (TMA) Cores</a:t>
            </a:r>
          </a:p>
        </p:txBody>
      </p:sp>
    </p:spTree>
    <p:extLst>
      <p:ext uri="{BB962C8B-B14F-4D97-AF65-F5344CB8AC3E}">
        <p14:creationId xmlns:p14="http://schemas.microsoft.com/office/powerpoint/2010/main" val="109102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0B81A-C2CE-8A5E-0BA5-A1877BD91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Cubical Complexes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6E0E2D-0B79-AF7F-E8AB-58DE3097D099}"/>
              </a:ext>
            </a:extLst>
          </p:cNvPr>
          <p:cNvSpPr txBox="1"/>
          <p:nvPr/>
        </p:nvSpPr>
        <p:spPr>
          <a:xfrm>
            <a:off x="629264" y="1830759"/>
            <a:ext cx="9271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800" dirty="0"/>
              <a:t>Given an underlying grid we can build a complex which consists of vertices, edges, and squares.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An edge (square) can only be included in the complex if the adjacent vertices (edges) are included in the complex.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6EDD0A-DF36-006D-A204-937A361A6B7E}"/>
              </a:ext>
            </a:extLst>
          </p:cNvPr>
          <p:cNvCxnSpPr>
            <a:cxnSpLocks/>
          </p:cNvCxnSpPr>
          <p:nvPr/>
        </p:nvCxnSpPr>
        <p:spPr>
          <a:xfrm>
            <a:off x="5025266" y="5707249"/>
            <a:ext cx="131752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07BEDF-9E08-D777-EEC6-61F48905561A}"/>
              </a:ext>
            </a:extLst>
          </p:cNvPr>
          <p:cNvCxnSpPr>
            <a:cxnSpLocks/>
          </p:cNvCxnSpPr>
          <p:nvPr/>
        </p:nvCxnSpPr>
        <p:spPr>
          <a:xfrm>
            <a:off x="6479458" y="4263987"/>
            <a:ext cx="0" cy="1179494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D31101AC-D083-276B-1519-A46F40CF90C2}"/>
              </a:ext>
            </a:extLst>
          </p:cNvPr>
          <p:cNvSpPr/>
          <p:nvPr/>
        </p:nvSpPr>
        <p:spPr>
          <a:xfrm>
            <a:off x="1337185" y="4276779"/>
            <a:ext cx="137650" cy="13027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B1EB172-F974-E3BA-A406-02326A028E97}"/>
              </a:ext>
            </a:extLst>
          </p:cNvPr>
          <p:cNvSpPr/>
          <p:nvPr/>
        </p:nvSpPr>
        <p:spPr>
          <a:xfrm>
            <a:off x="1337186" y="5472999"/>
            <a:ext cx="137650" cy="13027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78116EC-885C-5A6B-0F33-95ADBCDC56C5}"/>
              </a:ext>
            </a:extLst>
          </p:cNvPr>
          <p:cNvSpPr/>
          <p:nvPr/>
        </p:nvSpPr>
        <p:spPr>
          <a:xfrm>
            <a:off x="2605546" y="4263987"/>
            <a:ext cx="137650" cy="13027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BF82EA4-0DCA-FC5D-4DAB-4FBE930034C3}"/>
              </a:ext>
            </a:extLst>
          </p:cNvPr>
          <p:cNvSpPr/>
          <p:nvPr/>
        </p:nvSpPr>
        <p:spPr>
          <a:xfrm>
            <a:off x="2605546" y="5472999"/>
            <a:ext cx="137650" cy="13027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3B2112-A8F0-2E6C-D106-FF2FE7444061}"/>
              </a:ext>
            </a:extLst>
          </p:cNvPr>
          <p:cNvSpPr/>
          <p:nvPr/>
        </p:nvSpPr>
        <p:spPr>
          <a:xfrm>
            <a:off x="8868697" y="4263987"/>
            <a:ext cx="1219200" cy="12741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951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0EFCD-6736-C252-CCC1-54EFC48E9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Function for Filtration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1776B6-3C55-0ACB-0679-275F72DA2256}"/>
                  </a:ext>
                </a:extLst>
              </p:cNvPr>
              <p:cNvSpPr txBox="1"/>
              <p:nvPr/>
            </p:nvSpPr>
            <p:spPr>
              <a:xfrm>
                <a:off x="313459" y="1737360"/>
                <a:ext cx="11565082" cy="2324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Proposed Function: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𝑁𝑁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𝑁𝑁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𝑚𝑖𝑑𝑝𝑜𝑖𝑛𝑡𝑠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𝑠𝑞𝑢𝑎𝑟𝑒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𝑓𝑎𝑐𝑒𝑠</m:t>
                        </m:r>
                      </m:e>
                    </m:d>
                  </m:oMath>
                </a14:m>
                <a:endParaRPr lang="en-US" sz="2400" b="0" dirty="0"/>
              </a:p>
              <a:p>
                <a:pPr lvl="1"/>
                <a:endParaRPr lang="en-US" sz="2400" b="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𝑁𝑁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is the nearest neighbor distance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a cell of type CD8</a:t>
                </a:r>
                <a:endParaRPr lang="en-US" sz="2400" b="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𝑁𝑁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𝐶𝐾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is the nearest neighbor distance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to a cell of type CK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1776B6-3C55-0ACB-0679-275F72DA22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59" y="1737360"/>
                <a:ext cx="11565082" cy="2324547"/>
              </a:xfrm>
              <a:prstGeom prst="rect">
                <a:avLst/>
              </a:prstGeom>
              <a:blipFill>
                <a:blip r:embed="rId2"/>
                <a:stretch>
                  <a:fillRect l="-685" t="-2100" b="-5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CA3E485-0C5D-004A-DA12-D56D371EB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0" y="4257745"/>
            <a:ext cx="2502806" cy="25098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9B7826-222D-1B03-4941-C1DB388AD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304" y="4257746"/>
            <a:ext cx="2535777" cy="25098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67C521-9277-8D53-6A1A-90A135CB0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8180" y="4257746"/>
            <a:ext cx="2509835" cy="25098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8C02D5-FF05-CA78-2823-6DA5ABD6DA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4342" y="4257745"/>
            <a:ext cx="2516239" cy="25098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2E4945-FB7A-C4AA-3612-48B019C3DC0C}"/>
              </a:ext>
            </a:extLst>
          </p:cNvPr>
          <p:cNvSpPr txBox="1"/>
          <p:nvPr/>
        </p:nvSpPr>
        <p:spPr>
          <a:xfrm>
            <a:off x="8527241" y="5169475"/>
            <a:ext cx="856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….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15C6EDB-EEFA-3775-DE61-277BB9A9A1E8}"/>
              </a:ext>
            </a:extLst>
          </p:cNvPr>
          <p:cNvCxnSpPr>
            <a:cxnSpLocks/>
          </p:cNvCxnSpPr>
          <p:nvPr/>
        </p:nvCxnSpPr>
        <p:spPr>
          <a:xfrm>
            <a:off x="2588206" y="5475794"/>
            <a:ext cx="457200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560E0B2-3EB0-1CDB-2512-D91EA17032DA}"/>
              </a:ext>
            </a:extLst>
          </p:cNvPr>
          <p:cNvCxnSpPr/>
          <p:nvPr/>
        </p:nvCxnSpPr>
        <p:spPr>
          <a:xfrm>
            <a:off x="5546081" y="5475794"/>
            <a:ext cx="457200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EEF5AF6-ABB2-9264-E3D8-C225C988E3CB}"/>
              </a:ext>
            </a:extLst>
          </p:cNvPr>
          <p:cNvCxnSpPr>
            <a:cxnSpLocks/>
          </p:cNvCxnSpPr>
          <p:nvPr/>
        </p:nvCxnSpPr>
        <p:spPr>
          <a:xfrm>
            <a:off x="8415171" y="5534172"/>
            <a:ext cx="284257" cy="10755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F55A85-B787-73B2-FC2D-EA3B5AD20B72}"/>
              </a:ext>
            </a:extLst>
          </p:cNvPr>
          <p:cNvCxnSpPr>
            <a:cxnSpLocks/>
          </p:cNvCxnSpPr>
          <p:nvPr/>
        </p:nvCxnSpPr>
        <p:spPr>
          <a:xfrm>
            <a:off x="9248071" y="5534172"/>
            <a:ext cx="271750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29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ECC1C9-5692-E485-F666-2493C9AAF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84" y="864357"/>
            <a:ext cx="3170195" cy="3139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CBBE21-A9F3-F491-1EC0-858411A28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698" y="864357"/>
            <a:ext cx="3124507" cy="31397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F80769-B94D-3467-84CF-4136608CB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3325" y="864357"/>
            <a:ext cx="3070283" cy="31397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073FBD-82CE-E61B-D4BF-04A44A250149}"/>
              </a:ext>
            </a:extLst>
          </p:cNvPr>
          <p:cNvSpPr txBox="1"/>
          <p:nvPr/>
        </p:nvSpPr>
        <p:spPr>
          <a:xfrm>
            <a:off x="5191448" y="4004069"/>
            <a:ext cx="2192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Edges assigned minimum value of adjacent faces.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8EA00C-842B-9200-146B-33408F031585}"/>
              </a:ext>
            </a:extLst>
          </p:cNvPr>
          <p:cNvSpPr txBox="1"/>
          <p:nvPr/>
        </p:nvSpPr>
        <p:spPr>
          <a:xfrm>
            <a:off x="1263821" y="4004069"/>
            <a:ext cx="2192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Faces assigned filtration values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773F31-47E9-3567-32D9-388DB98CEE6F}"/>
              </a:ext>
            </a:extLst>
          </p:cNvPr>
          <p:cNvSpPr txBox="1"/>
          <p:nvPr/>
        </p:nvSpPr>
        <p:spPr>
          <a:xfrm>
            <a:off x="9119075" y="4004069"/>
            <a:ext cx="2192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Vertices assigned minimum value of adjacent edges. </a:t>
            </a:r>
          </a:p>
        </p:txBody>
      </p:sp>
    </p:spTree>
    <p:extLst>
      <p:ext uri="{BB962C8B-B14F-4D97-AF65-F5344CB8AC3E}">
        <p14:creationId xmlns:p14="http://schemas.microsoft.com/office/powerpoint/2010/main" val="3521602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8F1F2E-1C21-F3BF-13CE-2F26314DD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45" y="2192640"/>
            <a:ext cx="2234787" cy="22759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F97263-B20B-72F1-41EE-5B082D0AB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339" y="2192640"/>
            <a:ext cx="2252370" cy="22759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98F3EC-8F52-A135-50A3-15CE27EAB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316" y="2192640"/>
            <a:ext cx="2234787" cy="2275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91459A-9F9A-6900-58A1-2D768C0FA5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3710" y="2192640"/>
            <a:ext cx="2269980" cy="2275954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EFBCFAC8-EDDB-4468-2147-4C5AEC2595A1}"/>
              </a:ext>
            </a:extLst>
          </p:cNvPr>
          <p:cNvSpPr/>
          <p:nvPr/>
        </p:nvSpPr>
        <p:spPr>
          <a:xfrm>
            <a:off x="2647262" y="3143804"/>
            <a:ext cx="816077" cy="373626"/>
          </a:xfrm>
          <a:prstGeom prst="rightArrow">
            <a:avLst/>
          </a:prstGeom>
          <a:solidFill>
            <a:srgbClr val="1CADE4"/>
          </a:solidFill>
          <a:ln w="15875" cap="flat" cmpd="sng" algn="ctr">
            <a:solidFill>
              <a:srgbClr val="1CADE4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961F688-0977-9D80-7F1E-1897A17EBC41}"/>
              </a:ext>
            </a:extLst>
          </p:cNvPr>
          <p:cNvSpPr/>
          <p:nvPr/>
        </p:nvSpPr>
        <p:spPr>
          <a:xfrm>
            <a:off x="5793474" y="3143804"/>
            <a:ext cx="816077" cy="373626"/>
          </a:xfrm>
          <a:prstGeom prst="rightArrow">
            <a:avLst/>
          </a:prstGeom>
          <a:solidFill>
            <a:srgbClr val="1CADE4"/>
          </a:solidFill>
          <a:ln w="15875" cap="flat" cmpd="sng" algn="ctr">
            <a:solidFill>
              <a:srgbClr val="1CADE4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6C2A265F-79E8-04B5-A269-CE46ACCDE504}"/>
              </a:ext>
            </a:extLst>
          </p:cNvPr>
          <p:cNvSpPr/>
          <p:nvPr/>
        </p:nvSpPr>
        <p:spPr>
          <a:xfrm>
            <a:off x="8999868" y="3143804"/>
            <a:ext cx="816077" cy="373626"/>
          </a:xfrm>
          <a:prstGeom prst="rightArrow">
            <a:avLst/>
          </a:prstGeom>
          <a:solidFill>
            <a:srgbClr val="1CADE4"/>
          </a:solidFill>
          <a:ln w="15875" cap="flat" cmpd="sng" algn="ctr">
            <a:solidFill>
              <a:srgbClr val="1CADE4">
                <a:shade val="1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220DB3E-D84A-AF67-B666-B438182CFA51}"/>
                  </a:ext>
                </a:extLst>
              </p:cNvPr>
              <p:cNvSpPr txBox="1"/>
              <p:nvPr/>
            </p:nvSpPr>
            <p:spPr>
              <a:xfrm>
                <a:off x="322259" y="4627984"/>
                <a:ext cx="197887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∞,1]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220DB3E-D84A-AF67-B666-B438182CF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59" y="4627984"/>
                <a:ext cx="1978879" cy="307777"/>
              </a:xfrm>
              <a:prstGeom prst="rect">
                <a:avLst/>
              </a:prstGeom>
              <a:blipFill>
                <a:blip r:embed="rId6"/>
                <a:stretch>
                  <a:fillRect l="-1235" t="-1961" r="-308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5524F57-ED53-18B6-0CBE-D1C962BBD6FF}"/>
                  </a:ext>
                </a:extLst>
              </p:cNvPr>
              <p:cNvSpPr txBox="1"/>
              <p:nvPr/>
            </p:nvSpPr>
            <p:spPr>
              <a:xfrm>
                <a:off x="3600084" y="4627981"/>
                <a:ext cx="197887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∞,2]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5524F57-ED53-18B6-0CBE-D1C962BBD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84" y="4627981"/>
                <a:ext cx="1978879" cy="307777"/>
              </a:xfrm>
              <a:prstGeom prst="rect">
                <a:avLst/>
              </a:prstGeom>
              <a:blipFill>
                <a:blip r:embed="rId7"/>
                <a:stretch>
                  <a:fillRect l="-1543" t="-1961" r="-339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4746B6-1B54-5548-EB09-71917B91AA5C}"/>
                  </a:ext>
                </a:extLst>
              </p:cNvPr>
              <p:cNvSpPr txBox="1"/>
              <p:nvPr/>
            </p:nvSpPr>
            <p:spPr>
              <a:xfrm>
                <a:off x="6877909" y="4627981"/>
                <a:ext cx="197887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∞,3]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4746B6-1B54-5548-EB09-71917B91A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909" y="4627981"/>
                <a:ext cx="1978879" cy="307777"/>
              </a:xfrm>
              <a:prstGeom prst="rect">
                <a:avLst/>
              </a:prstGeom>
              <a:blipFill>
                <a:blip r:embed="rId8"/>
                <a:stretch>
                  <a:fillRect l="-1231" t="-1961" r="-307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578F09-EB2F-295F-94EB-293C5EA5FBDD}"/>
                  </a:ext>
                </a:extLst>
              </p:cNvPr>
              <p:cNvSpPr txBox="1"/>
              <p:nvPr/>
            </p:nvSpPr>
            <p:spPr>
              <a:xfrm>
                <a:off x="10039260" y="4627980"/>
                <a:ext cx="197887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∞,4]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0578F09-EB2F-295F-94EB-293C5EA5F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260" y="4627980"/>
                <a:ext cx="1978879" cy="307777"/>
              </a:xfrm>
              <a:prstGeom prst="rect">
                <a:avLst/>
              </a:prstGeom>
              <a:blipFill>
                <a:blip r:embed="rId9"/>
                <a:stretch>
                  <a:fillRect l="-1543" t="-1961" r="-339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0363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866FB0-F6EC-CB38-CCFB-19174AB1938C}"/>
              </a:ext>
            </a:extLst>
          </p:cNvPr>
          <p:cNvSpPr txBox="1"/>
          <p:nvPr/>
        </p:nvSpPr>
        <p:spPr>
          <a:xfrm>
            <a:off x="6767195" y="4889058"/>
            <a:ext cx="45523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FAEE"/>
                </a:solidFill>
                <a:effectLst/>
                <a:highlight>
                  <a:srgbClr val="000000"/>
                </a:highlight>
                <a:uLnTx/>
                <a:uFillTx/>
                <a:ea typeface="+mn-ea"/>
                <a:cs typeface="Aharoni" panose="02010803020104030203" pitchFamily="2" charset="-79"/>
              </a:rPr>
              <a:t>Tumor Cell</a:t>
            </a:r>
            <a:endParaRPr lang="en-US" sz="1800" dirty="0">
              <a:solidFill>
                <a:prstClr val="black"/>
              </a:solidFill>
              <a:highlight>
                <a:srgbClr val="000000"/>
              </a:highlight>
              <a:cs typeface="Aharoni" panose="02010803020104030203" pitchFamily="2" charset="-79"/>
            </a:endParaRPr>
          </a:p>
          <a:p>
            <a:pPr lvl="1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haroni" panose="02010803020104030203" pitchFamily="2" charset="-79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000000"/>
                </a:highlight>
                <a:uLnTx/>
                <a:uFillTx/>
                <a:ea typeface="+mn-ea"/>
                <a:cs typeface="Aharoni" panose="02010803020104030203" pitchFamily="2" charset="-79"/>
              </a:rPr>
              <a:t>CD8</a:t>
            </a:r>
            <a:r>
              <a:rPr lang="en-US" sz="1800" noProof="0" dirty="0">
                <a:solidFill>
                  <a:prstClr val="black"/>
                </a:solidFill>
                <a:highlight>
                  <a:srgbClr val="000000"/>
                </a:highlight>
                <a:cs typeface="Aharoni" panose="02010803020104030203" pitchFamily="2" charset="-79"/>
              </a:rPr>
              <a:t> </a:t>
            </a:r>
          </a:p>
          <a:p>
            <a:pPr lvl="1">
              <a:defRPr/>
            </a:pPr>
            <a:r>
              <a:rPr lang="en-US" sz="1800" noProof="0" dirty="0">
                <a:solidFill>
                  <a:prstClr val="black"/>
                </a:solidFill>
                <a:cs typeface="Aharoni" panose="02010803020104030203" pitchFamily="2" charset="-79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0000"/>
                </a:highlight>
                <a:uLnTx/>
                <a:uFillTx/>
                <a:ea typeface="+mn-ea"/>
                <a:cs typeface="Aharoni" panose="02010803020104030203" pitchFamily="2" charset="-79"/>
              </a:rPr>
              <a:t>FoxP3</a:t>
            </a:r>
            <a:endParaRPr lang="en-US" sz="1800" dirty="0">
              <a:solidFill>
                <a:prstClr val="black"/>
              </a:solidFill>
              <a:highlight>
                <a:srgbClr val="000000"/>
              </a:highlight>
              <a:cs typeface="Aharoni" panose="02010803020104030203" pitchFamily="2" charset="-79"/>
            </a:endParaRPr>
          </a:p>
          <a:p>
            <a:pPr lvl="1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haroni" panose="02010803020104030203" pitchFamily="2" charset="-79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00"/>
                </a:highlight>
                <a:uLnTx/>
                <a:uFillTx/>
                <a:ea typeface="+mn-ea"/>
                <a:cs typeface="Aharoni" panose="02010803020104030203" pitchFamily="2" charset="-79"/>
              </a:rPr>
              <a:t>Both CD8 and FoxP3</a:t>
            </a:r>
            <a:endParaRPr lang="en-US" sz="1800" dirty="0">
              <a:solidFill>
                <a:prstClr val="black"/>
              </a:solidFill>
              <a:highlight>
                <a:srgbClr val="000000"/>
              </a:highlight>
              <a:cs typeface="Aharoni" panose="02010803020104030203" pitchFamily="2" charset="-79"/>
            </a:endParaRPr>
          </a:p>
          <a:p>
            <a:pPr lvl="1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Aharoni" panose="02010803020104030203" pitchFamily="2" charset="-79"/>
              </a:rPr>
              <a:t>Unclassified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0EA2F2-6ED3-D002-18A8-126AA4476DE3}"/>
                  </a:ext>
                </a:extLst>
              </p:cNvPr>
              <p:cNvSpPr txBox="1"/>
              <p:nvPr/>
            </p:nvSpPr>
            <p:spPr>
              <a:xfrm>
                <a:off x="786579" y="5286565"/>
                <a:ext cx="5411956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Mesh: 30x30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Colored by value of filtration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𝐶𝐾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0EA2F2-6ED3-D002-18A8-126AA4476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79" y="5286565"/>
                <a:ext cx="5411956" cy="658514"/>
              </a:xfrm>
              <a:prstGeom prst="rect">
                <a:avLst/>
              </a:prstGeom>
              <a:blipFill>
                <a:blip r:embed="rId2"/>
                <a:stretch>
                  <a:fillRect l="-676" t="-4630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6">
            <a:extLst>
              <a:ext uri="{FF2B5EF4-FFF2-40B4-BE49-F238E27FC236}">
                <a16:creationId xmlns:a16="http://schemas.microsoft.com/office/drawing/2014/main" id="{D2AD236E-02D9-0A97-C041-5FB2465D3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537" y="314632"/>
            <a:ext cx="4597722" cy="457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832269A-90DB-C63D-97A2-1348365DE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11" y="314632"/>
            <a:ext cx="5725255" cy="466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17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ABB64B-156B-737D-CB45-35580FCAD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5F3DBE-A0FC-161D-97BD-122B73737608}"/>
                  </a:ext>
                </a:extLst>
              </p:cNvPr>
              <p:cNvSpPr txBox="1"/>
              <p:nvPr/>
            </p:nvSpPr>
            <p:spPr>
              <a:xfrm>
                <a:off x="786579" y="5286565"/>
                <a:ext cx="5411956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Mesh: 30x30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Colored by value of filtration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8,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𝐶𝐾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E5F3DBE-A0FC-161D-97BD-122B73737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79" y="5286565"/>
                <a:ext cx="5411956" cy="658514"/>
              </a:xfrm>
              <a:prstGeom prst="rect">
                <a:avLst/>
              </a:prstGeom>
              <a:blipFill>
                <a:blip r:embed="rId2"/>
                <a:stretch>
                  <a:fillRect l="-676" t="-4630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D3790937-6586-2696-7618-275BFFD90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11" y="314632"/>
            <a:ext cx="5725255" cy="466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1B1C1DD-F5BC-87DA-EAE9-B06E4C4C7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66" y="455766"/>
            <a:ext cx="5715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334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90C0C-5B65-9A21-DFE4-E501A0600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9A3DD1FD-8B12-5242-DA49-61F54E6ED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66" y="455766"/>
            <a:ext cx="5715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10FB70-4908-1D21-40F7-833C8101D806}"/>
                  </a:ext>
                </a:extLst>
              </p:cNvPr>
              <p:cNvSpPr txBox="1"/>
              <p:nvPr/>
            </p:nvSpPr>
            <p:spPr>
              <a:xfrm>
                <a:off x="324463" y="4971933"/>
                <a:ext cx="5411956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𝐶𝐾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&lt;-75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D10FB70-4908-1D21-40F7-833C8101D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63" y="4971933"/>
                <a:ext cx="5411956" cy="542136"/>
              </a:xfrm>
              <a:prstGeom prst="rect">
                <a:avLst/>
              </a:prstGeom>
              <a:blipFill>
                <a:blip r:embed="rId3"/>
                <a:stretch>
                  <a:fillRect t="-11236" b="-2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>
            <a:extLst>
              <a:ext uri="{FF2B5EF4-FFF2-40B4-BE49-F238E27FC236}">
                <a16:creationId xmlns:a16="http://schemas.microsoft.com/office/drawing/2014/main" id="{6CBBC685-773E-3913-0DB6-8C2B90A9B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14" y="314632"/>
            <a:ext cx="43815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195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1A056B-B16B-9491-5283-31B14861D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920" y="0"/>
            <a:ext cx="7994160" cy="59816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A4285E-79D6-004F-7FE3-F39682CAC792}"/>
              </a:ext>
            </a:extLst>
          </p:cNvPr>
          <p:cNvSpPr txBox="1"/>
          <p:nvPr/>
        </p:nvSpPr>
        <p:spPr>
          <a:xfrm>
            <a:off x="2022987" y="5911240"/>
            <a:ext cx="8146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Topological analysis of population activity in visual cortex (Singh et al. 2008) </a:t>
            </a:r>
          </a:p>
        </p:txBody>
      </p:sp>
    </p:spTree>
    <p:extLst>
      <p:ext uri="{BB962C8B-B14F-4D97-AF65-F5344CB8AC3E}">
        <p14:creationId xmlns:p14="http://schemas.microsoft.com/office/powerpoint/2010/main" val="449654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85E5B-414D-8A08-1D55-9FADD0498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8BC9113C-E4FD-0EB6-BAD3-6D10E62EA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14" y="314632"/>
            <a:ext cx="43815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65EB0F3D-896B-88CB-6CEE-53EF87FC4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67" y="455766"/>
            <a:ext cx="5715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10FBF0-2A28-7020-03AB-61CEAF5F84CA}"/>
                  </a:ext>
                </a:extLst>
              </p:cNvPr>
              <p:cNvSpPr txBox="1"/>
              <p:nvPr/>
            </p:nvSpPr>
            <p:spPr>
              <a:xfrm>
                <a:off x="324463" y="4971933"/>
                <a:ext cx="5411956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𝐶𝐾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&lt; -50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010FBF0-2A28-7020-03AB-61CEAF5F8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63" y="4971933"/>
                <a:ext cx="5411956" cy="542136"/>
              </a:xfrm>
              <a:prstGeom prst="rect">
                <a:avLst/>
              </a:prstGeom>
              <a:blipFill>
                <a:blip r:embed="rId4"/>
                <a:stretch>
                  <a:fillRect t="-11236" b="-2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6520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37870-D0ED-4172-3006-44905C5EB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CBC66223-7E4B-5E14-3B19-600505F32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14" y="314632"/>
            <a:ext cx="43815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6CDAED10-E777-13E8-8021-8E5411664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67" y="455766"/>
            <a:ext cx="5715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25C121-342C-A9B0-0C3A-2ADE0778A99C}"/>
                  </a:ext>
                </a:extLst>
              </p:cNvPr>
              <p:cNvSpPr txBox="1"/>
              <p:nvPr/>
            </p:nvSpPr>
            <p:spPr>
              <a:xfrm>
                <a:off x="324463" y="4971933"/>
                <a:ext cx="5411956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𝐶𝐾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&lt; -25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725C121-342C-A9B0-0C3A-2ADE0778A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63" y="4971933"/>
                <a:ext cx="5411956" cy="542136"/>
              </a:xfrm>
              <a:prstGeom prst="rect">
                <a:avLst/>
              </a:prstGeom>
              <a:blipFill>
                <a:blip r:embed="rId4"/>
                <a:stretch>
                  <a:fillRect t="-11236" b="-2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2116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E67F3-D23C-61C4-393A-638C7E28F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id="{80274D00-D8B0-5D42-1B1F-62189BCAE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14" y="314632"/>
            <a:ext cx="43815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3A264EC0-92A6-2995-7E79-0A440945A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67" y="455766"/>
            <a:ext cx="5715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DDEBBE-BF94-40FC-377F-9D5EB8FB0C4B}"/>
                  </a:ext>
                </a:extLst>
              </p:cNvPr>
              <p:cNvSpPr txBox="1"/>
              <p:nvPr/>
            </p:nvSpPr>
            <p:spPr>
              <a:xfrm>
                <a:off x="294966" y="4962100"/>
                <a:ext cx="5411956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𝐶𝐾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&lt; 0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DDEBBE-BF94-40FC-377F-9D5EB8FB0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66" y="4962100"/>
                <a:ext cx="5411956" cy="542136"/>
              </a:xfrm>
              <a:prstGeom prst="rect">
                <a:avLst/>
              </a:prstGeom>
              <a:blipFill>
                <a:blip r:embed="rId4"/>
                <a:stretch>
                  <a:fillRect t="-11236" b="-2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251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15C88-32AD-40C0-1BE2-4CD88690C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691DEE29-B3D7-EDB3-5F14-C600D94F7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14" y="314632"/>
            <a:ext cx="43815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00F7DC70-106A-F6EF-8DFD-57060BB11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67" y="455766"/>
            <a:ext cx="5715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AEF99A-8C73-C1EB-EE54-35D373FC1F85}"/>
                  </a:ext>
                </a:extLst>
              </p:cNvPr>
              <p:cNvSpPr txBox="1"/>
              <p:nvPr/>
            </p:nvSpPr>
            <p:spPr>
              <a:xfrm>
                <a:off x="294966" y="4962100"/>
                <a:ext cx="5411956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𝐶𝐾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&lt; 25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AEF99A-8C73-C1EB-EE54-35D373FC1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66" y="4962100"/>
                <a:ext cx="5411956" cy="542136"/>
              </a:xfrm>
              <a:prstGeom prst="rect">
                <a:avLst/>
              </a:prstGeom>
              <a:blipFill>
                <a:blip r:embed="rId4"/>
                <a:stretch>
                  <a:fillRect t="-11236" b="-2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0876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9E70A-8A8D-6B1B-6043-E7BED0E14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>
            <a:extLst>
              <a:ext uri="{FF2B5EF4-FFF2-40B4-BE49-F238E27FC236}">
                <a16:creationId xmlns:a16="http://schemas.microsoft.com/office/drawing/2014/main" id="{E2823A7E-9428-D4B1-4CF8-EF6620DF2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14" y="314632"/>
            <a:ext cx="43815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1453956F-19E1-A776-1BD9-DE0E0A82D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67" y="455766"/>
            <a:ext cx="5715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A6B54D-2DE4-DCCD-7746-31480AFF4AF9}"/>
                  </a:ext>
                </a:extLst>
              </p:cNvPr>
              <p:cNvSpPr txBox="1"/>
              <p:nvPr/>
            </p:nvSpPr>
            <p:spPr>
              <a:xfrm>
                <a:off x="294966" y="4962100"/>
                <a:ext cx="5411956" cy="542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𝐶𝐷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𝐶𝐾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&lt; 50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A6B54D-2DE4-DCCD-7746-31480AFF4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66" y="4962100"/>
                <a:ext cx="5411956" cy="542136"/>
              </a:xfrm>
              <a:prstGeom prst="rect">
                <a:avLst/>
              </a:prstGeom>
              <a:blipFill>
                <a:blip r:embed="rId4"/>
                <a:stretch>
                  <a:fillRect t="-11236" b="-2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98389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83F93-C437-3D17-58B1-126DE7812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5371D9-870C-2E6E-75EA-ABF6E1F8701D}"/>
              </a:ext>
            </a:extLst>
          </p:cNvPr>
          <p:cNvSpPr txBox="1"/>
          <p:nvPr/>
        </p:nvSpPr>
        <p:spPr>
          <a:xfrm>
            <a:off x="6468863" y="5395295"/>
            <a:ext cx="5191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Filtration function: Kernel density estimate of tumor cell density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D11C31-7D90-24A0-8C28-DE689A92768D}"/>
              </a:ext>
            </a:extLst>
          </p:cNvPr>
          <p:cNvSpPr txBox="1"/>
          <p:nvPr/>
        </p:nvSpPr>
        <p:spPr>
          <a:xfrm>
            <a:off x="531708" y="5395295"/>
            <a:ext cx="50292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6FAEE"/>
                </a:solidFill>
                <a:effectLst/>
                <a:highlight>
                  <a:srgbClr val="000000"/>
                </a:highlight>
                <a:uLnTx/>
                <a:uFillTx/>
                <a:ea typeface="+mn-ea"/>
                <a:cs typeface="Aharoni" panose="02010803020104030203" pitchFamily="2" charset="-79"/>
              </a:rPr>
              <a:t>Tumor Cell</a:t>
            </a:r>
            <a:endParaRPr lang="en-US" sz="1800" dirty="0">
              <a:solidFill>
                <a:prstClr val="black"/>
              </a:solidFill>
              <a:highlight>
                <a:srgbClr val="000000"/>
              </a:highlight>
              <a:cs typeface="Aharoni" panose="02010803020104030203" pitchFamily="2" charset="-79"/>
            </a:endParaRPr>
          </a:p>
          <a:p>
            <a:pPr lvl="1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haroni" panose="02010803020104030203" pitchFamily="2" charset="-79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highlight>
                  <a:srgbClr val="000000"/>
                </a:highlight>
                <a:uLnTx/>
                <a:uFillTx/>
                <a:ea typeface="+mn-ea"/>
                <a:cs typeface="Aharoni" panose="02010803020104030203" pitchFamily="2" charset="-79"/>
              </a:rPr>
              <a:t>CD8</a:t>
            </a:r>
            <a:r>
              <a:rPr lang="en-US" sz="1800" noProof="0" dirty="0">
                <a:solidFill>
                  <a:prstClr val="black"/>
                </a:solidFill>
                <a:highlight>
                  <a:srgbClr val="000000"/>
                </a:highlight>
                <a:cs typeface="Aharoni" panose="02010803020104030203" pitchFamily="2" charset="-79"/>
              </a:rPr>
              <a:t> </a:t>
            </a:r>
          </a:p>
          <a:p>
            <a:pPr lvl="1">
              <a:defRPr/>
            </a:pPr>
            <a:r>
              <a:rPr lang="en-US" sz="1800" noProof="0" dirty="0">
                <a:solidFill>
                  <a:prstClr val="black"/>
                </a:solidFill>
                <a:cs typeface="Aharoni" panose="02010803020104030203" pitchFamily="2" charset="-79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000000"/>
                </a:highlight>
                <a:uLnTx/>
                <a:uFillTx/>
                <a:ea typeface="+mn-ea"/>
                <a:cs typeface="Aharoni" panose="02010803020104030203" pitchFamily="2" charset="-79"/>
              </a:rPr>
              <a:t>FoxP3</a:t>
            </a:r>
            <a:endParaRPr lang="en-US" sz="1800" dirty="0">
              <a:solidFill>
                <a:prstClr val="black"/>
              </a:solidFill>
              <a:highlight>
                <a:srgbClr val="000000"/>
              </a:highlight>
              <a:cs typeface="Aharoni" panose="02010803020104030203" pitchFamily="2" charset="-79"/>
            </a:endParaRPr>
          </a:p>
          <a:p>
            <a:pPr lvl="1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haroni" panose="02010803020104030203" pitchFamily="2" charset="-79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highlight>
                  <a:srgbClr val="000000"/>
                </a:highlight>
                <a:uLnTx/>
                <a:uFillTx/>
                <a:ea typeface="+mn-ea"/>
                <a:cs typeface="Aharoni" panose="02010803020104030203" pitchFamily="2" charset="-79"/>
              </a:rPr>
              <a:t>Both CD8 and FoxP3</a:t>
            </a:r>
            <a:endParaRPr lang="en-US" sz="1800" dirty="0">
              <a:solidFill>
                <a:prstClr val="black"/>
              </a:solidFill>
              <a:highlight>
                <a:srgbClr val="000000"/>
              </a:highlight>
              <a:cs typeface="Aharoni" panose="02010803020104030203" pitchFamily="2" charset="-79"/>
            </a:endParaRPr>
          </a:p>
          <a:p>
            <a:pPr lvl="1"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Aharoni" panose="02010803020104030203" pitchFamily="2" charset="-79"/>
              </a:rPr>
              <a:t>Unclassified</a:t>
            </a: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4E1CA58-33BB-F38A-66BC-DEB2D7999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08" y="230168"/>
            <a:ext cx="5191431" cy="516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4514363-C17C-17F4-B26F-A76CA4492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138" y="402815"/>
            <a:ext cx="6395932" cy="528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2090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7CA71-4E9E-FD70-6212-21D683C34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3B368EBA-7D9C-69AA-5F7C-3EB4EA87B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577" y="371551"/>
            <a:ext cx="6395932" cy="528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0304E682-3984-B57C-F341-F8DA55525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" y="184738"/>
            <a:ext cx="5784270" cy="457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09F88A-45E2-DEC0-DA7C-37AF143681A7}"/>
              </a:ext>
            </a:extLst>
          </p:cNvPr>
          <p:cNvSpPr txBox="1"/>
          <p:nvPr/>
        </p:nvSpPr>
        <p:spPr>
          <a:xfrm>
            <a:off x="6309827" y="5296973"/>
            <a:ext cx="5191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Filtration function: Kernel density estimate of tumor cell density </a:t>
            </a:r>
          </a:p>
        </p:txBody>
      </p:sp>
    </p:spTree>
    <p:extLst>
      <p:ext uri="{BB962C8B-B14F-4D97-AF65-F5344CB8AC3E}">
        <p14:creationId xmlns:p14="http://schemas.microsoft.com/office/powerpoint/2010/main" val="3033978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63365C9-5A79-4320-1BD1-F750C03AD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670" y="273154"/>
            <a:ext cx="2668800" cy="220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AEC892-F87A-A8D2-8251-DD52F52B26C3}"/>
              </a:ext>
            </a:extLst>
          </p:cNvPr>
          <p:cNvSpPr txBox="1"/>
          <p:nvPr/>
        </p:nvSpPr>
        <p:spPr>
          <a:xfrm>
            <a:off x="2657950" y="2498659"/>
            <a:ext cx="28245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Compute Kernel density estimate of tumor cell density on a 100 x 100 grid</a:t>
            </a:r>
            <a:r>
              <a:rPr lang="en-US" sz="1600" dirty="0"/>
              <a:t>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64B0474-0FA2-0BFE-7613-F357F52D7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1992"/>
            <a:ext cx="2259737" cy="220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72B5AB91-8579-1942-F31B-FA4A1EAAA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670" y="3220280"/>
            <a:ext cx="2604959" cy="212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1F134D-3E6B-9575-7EB2-A0A3C727DA11}"/>
              </a:ext>
            </a:extLst>
          </p:cNvPr>
          <p:cNvSpPr txBox="1"/>
          <p:nvPr/>
        </p:nvSpPr>
        <p:spPr>
          <a:xfrm>
            <a:off x="2426206" y="5342269"/>
            <a:ext cx="30152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Compute the difference between the distance to a CK+ cell and a CD8+ cell on 100 x 100 grid.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B5FDC285-70B0-8458-7A58-0AC375E4A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120" y="3285749"/>
            <a:ext cx="2682417" cy="205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6C9F721-0E00-849D-20F4-EA48F5346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355" y="770436"/>
            <a:ext cx="2601945" cy="205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7CF6EFD-F0AD-E71F-F88C-F058123C9A09}"/>
              </a:ext>
            </a:extLst>
          </p:cNvPr>
          <p:cNvCxnSpPr/>
          <p:nvPr/>
        </p:nvCxnSpPr>
        <p:spPr>
          <a:xfrm flipV="1">
            <a:off x="1895944" y="1389028"/>
            <a:ext cx="943896" cy="353961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DFA4CEF-F1AE-0AE4-179F-39156E7F8135}"/>
              </a:ext>
            </a:extLst>
          </p:cNvPr>
          <p:cNvCxnSpPr>
            <a:cxnSpLocks/>
          </p:cNvCxnSpPr>
          <p:nvPr/>
        </p:nvCxnSpPr>
        <p:spPr>
          <a:xfrm>
            <a:off x="2126179" y="4268338"/>
            <a:ext cx="713661" cy="385569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8D5851-41D3-3500-35E1-D5F4EB9A297B}"/>
              </a:ext>
            </a:extLst>
          </p:cNvPr>
          <p:cNvCxnSpPr>
            <a:cxnSpLocks/>
          </p:cNvCxnSpPr>
          <p:nvPr/>
        </p:nvCxnSpPr>
        <p:spPr>
          <a:xfrm>
            <a:off x="5399096" y="1539190"/>
            <a:ext cx="696904" cy="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95DA01E-8509-6D13-4787-1E6E3291A9CB}"/>
              </a:ext>
            </a:extLst>
          </p:cNvPr>
          <p:cNvCxnSpPr>
            <a:cxnSpLocks/>
          </p:cNvCxnSpPr>
          <p:nvPr/>
        </p:nvCxnSpPr>
        <p:spPr>
          <a:xfrm>
            <a:off x="5377629" y="4424682"/>
            <a:ext cx="682371" cy="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323DB16-CBBD-8EDE-B4AA-665DBCFD2D45}"/>
              </a:ext>
            </a:extLst>
          </p:cNvPr>
          <p:cNvSpPr txBox="1"/>
          <p:nvPr/>
        </p:nvSpPr>
        <p:spPr>
          <a:xfrm>
            <a:off x="6233652" y="82499"/>
            <a:ext cx="2821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Compute H1 and H0 persistence diagrams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111E49C-DF04-A4FF-A982-A937FC9B3B87}"/>
              </a:ext>
            </a:extLst>
          </p:cNvPr>
          <p:cNvCxnSpPr>
            <a:cxnSpLocks/>
          </p:cNvCxnSpPr>
          <p:nvPr/>
        </p:nvCxnSpPr>
        <p:spPr>
          <a:xfrm>
            <a:off x="8535066" y="1742989"/>
            <a:ext cx="696904" cy="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47821B0-467A-D5F6-247A-C598B8CC6CC0}"/>
              </a:ext>
            </a:extLst>
          </p:cNvPr>
          <p:cNvCxnSpPr>
            <a:cxnSpLocks/>
          </p:cNvCxnSpPr>
          <p:nvPr/>
        </p:nvCxnSpPr>
        <p:spPr>
          <a:xfrm>
            <a:off x="8618047" y="4331321"/>
            <a:ext cx="682371" cy="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D43A356-A8EE-C20A-C6AB-B8EB0F748A1D}"/>
              </a:ext>
            </a:extLst>
          </p:cNvPr>
          <p:cNvSpPr txBox="1"/>
          <p:nvPr/>
        </p:nvSpPr>
        <p:spPr>
          <a:xfrm>
            <a:off x="9231970" y="1443046"/>
            <a:ext cx="1553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Rank function representation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81CCD87-1CD9-2661-D873-A5F21B350B53}"/>
              </a:ext>
            </a:extLst>
          </p:cNvPr>
          <p:cNvSpPr/>
          <p:nvPr/>
        </p:nvSpPr>
        <p:spPr>
          <a:xfrm>
            <a:off x="9192641" y="1389028"/>
            <a:ext cx="1632156" cy="7347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FA5068-587C-8F0A-E263-DDC1AF3670A6}"/>
              </a:ext>
            </a:extLst>
          </p:cNvPr>
          <p:cNvSpPr/>
          <p:nvPr/>
        </p:nvSpPr>
        <p:spPr>
          <a:xfrm>
            <a:off x="9304184" y="3963951"/>
            <a:ext cx="1632156" cy="7347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E28DE8-E9CA-E72E-21EF-5B005712D106}"/>
              </a:ext>
            </a:extLst>
          </p:cNvPr>
          <p:cNvSpPr txBox="1"/>
          <p:nvPr/>
        </p:nvSpPr>
        <p:spPr>
          <a:xfrm>
            <a:off x="9382843" y="4010139"/>
            <a:ext cx="1553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Rank function representation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9670AD0-9926-D12A-104B-8C66E9F22643}"/>
              </a:ext>
            </a:extLst>
          </p:cNvPr>
          <p:cNvCxnSpPr>
            <a:cxnSpLocks/>
          </p:cNvCxnSpPr>
          <p:nvPr/>
        </p:nvCxnSpPr>
        <p:spPr>
          <a:xfrm flipV="1">
            <a:off x="10008718" y="2883378"/>
            <a:ext cx="847777" cy="10670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36AA85F4-FEF7-B96B-9700-2D99A15CDB44}"/>
              </a:ext>
            </a:extLst>
          </p:cNvPr>
          <p:cNvSpPr/>
          <p:nvPr/>
        </p:nvSpPr>
        <p:spPr>
          <a:xfrm>
            <a:off x="10893871" y="2284498"/>
            <a:ext cx="1255660" cy="12191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FF30BF-BAC1-5D22-8979-712488885AF2}"/>
              </a:ext>
            </a:extLst>
          </p:cNvPr>
          <p:cNvSpPr txBox="1"/>
          <p:nvPr/>
        </p:nvSpPr>
        <p:spPr>
          <a:xfrm>
            <a:off x="10893871" y="2454752"/>
            <a:ext cx="1255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Concatenate and perform PCA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B849C9-0D29-D9A5-0AC4-CC1976AE0AEE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10008718" y="2123768"/>
            <a:ext cx="1" cy="184018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758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AED2B-014D-7D5E-1899-F82E4937B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63679F-3915-B2DC-62F7-BD0E13368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765119"/>
              </p:ext>
            </p:extLst>
          </p:nvPr>
        </p:nvGraphicFramePr>
        <p:xfrm>
          <a:off x="993058" y="1082606"/>
          <a:ext cx="10349857" cy="323141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415656">
                  <a:extLst>
                    <a:ext uri="{9D8B030D-6E8A-4147-A177-3AD203B41FA5}">
                      <a16:colId xmlns:a16="http://schemas.microsoft.com/office/drawing/2014/main" val="34074461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500521065"/>
                    </a:ext>
                  </a:extLst>
                </a:gridCol>
                <a:gridCol w="1458685">
                  <a:extLst>
                    <a:ext uri="{9D8B030D-6E8A-4147-A177-3AD203B41FA5}">
                      <a16:colId xmlns:a16="http://schemas.microsoft.com/office/drawing/2014/main" val="2756199218"/>
                    </a:ext>
                  </a:extLst>
                </a:gridCol>
                <a:gridCol w="1861458">
                  <a:extLst>
                    <a:ext uri="{9D8B030D-6E8A-4147-A177-3AD203B41FA5}">
                      <a16:colId xmlns:a16="http://schemas.microsoft.com/office/drawing/2014/main" val="3995792964"/>
                    </a:ext>
                  </a:extLst>
                </a:gridCol>
                <a:gridCol w="1861458">
                  <a:extLst>
                    <a:ext uri="{9D8B030D-6E8A-4147-A177-3AD203B41FA5}">
                      <a16:colId xmlns:a16="http://schemas.microsoft.com/office/drawing/2014/main" val="4112223798"/>
                    </a:ext>
                  </a:extLst>
                </a:gridCol>
              </a:tblGrid>
              <a:tr h="383485">
                <a:tc>
                  <a:txBody>
                    <a:bodyPr/>
                    <a:lstStyle/>
                    <a:p>
                      <a:r>
                        <a:rPr lang="en-US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Univariate </a:t>
                      </a:r>
                    </a:p>
                    <a:p>
                      <a:r>
                        <a:rPr lang="en-US" dirty="0"/>
                        <a:t>HR 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P-value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Multivariate HR (95% CI)*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829187"/>
                  </a:ext>
                </a:extLst>
              </a:tr>
              <a:tr h="671098">
                <a:tc>
                  <a:txBody>
                    <a:bodyPr/>
                    <a:lstStyle/>
                    <a:p>
                      <a:r>
                        <a:rPr lang="en-US" b="1" dirty="0"/>
                        <a:t>PC1 Scores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1.40 (1.21, 1.62)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8.89x10^-6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1.26 (1.07, 1.48)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0.0059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763404"/>
                  </a:ext>
                </a:extLst>
              </a:tr>
              <a:tr h="383485">
                <a:tc>
                  <a:txBody>
                    <a:bodyPr/>
                    <a:lstStyle/>
                    <a:p>
                      <a:r>
                        <a:rPr lang="en-US" dirty="0"/>
                        <a:t>PC2 Scores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0.96 (0.84, 1.11)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0.607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0.95 (0.82, 1.10)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0.4828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814128"/>
                  </a:ext>
                </a:extLst>
              </a:tr>
              <a:tr h="383485">
                <a:tc>
                  <a:txBody>
                    <a:bodyPr/>
                    <a:lstStyle/>
                    <a:p>
                      <a:r>
                        <a:rPr lang="en-US" b="1" dirty="0"/>
                        <a:t>PC3 Scores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1.25 (1.07, 1.46)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0.0053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1.45 (1.23, 1.71)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1.26x10^-5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839272"/>
                  </a:ext>
                </a:extLst>
              </a:tr>
              <a:tr h="383485">
                <a:tc>
                  <a:txBody>
                    <a:bodyPr/>
                    <a:lstStyle/>
                    <a:p>
                      <a:r>
                        <a:rPr lang="en-US" dirty="0"/>
                        <a:t>PC4 Scores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0.92 (0.80, 1.05)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0.217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0.96 (0.83, 1.12)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744004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5D1C81A-AE2D-6CFD-B5B3-E5705CC019A8}"/>
              </a:ext>
            </a:extLst>
          </p:cNvPr>
          <p:cNvSpPr txBox="1"/>
          <p:nvPr/>
        </p:nvSpPr>
        <p:spPr>
          <a:xfrm>
            <a:off x="993058" y="4374112"/>
            <a:ext cx="7260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*Adjusted for age, grade, stage, ER status, PR status, HER2 status.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ECC7F6-BE41-7D2F-591B-42E6609EA5FB}"/>
              </a:ext>
            </a:extLst>
          </p:cNvPr>
          <p:cNvSpPr txBox="1"/>
          <p:nvPr/>
        </p:nvSpPr>
        <p:spPr>
          <a:xfrm>
            <a:off x="2359743" y="267732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Survival Analysis with PC Scores</a:t>
            </a:r>
          </a:p>
        </p:txBody>
      </p:sp>
    </p:spTree>
    <p:extLst>
      <p:ext uri="{BB962C8B-B14F-4D97-AF65-F5344CB8AC3E}">
        <p14:creationId xmlns:p14="http://schemas.microsoft.com/office/powerpoint/2010/main" val="38281995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E16C68-0FEC-E8F4-EC21-E90270A314CB}"/>
              </a:ext>
            </a:extLst>
          </p:cNvPr>
          <p:cNvSpPr txBox="1"/>
          <p:nvPr/>
        </p:nvSpPr>
        <p:spPr>
          <a:xfrm>
            <a:off x="2261420" y="120148"/>
            <a:ext cx="8111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Low PC1 Scores (worse outcome) 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778B850-753A-3522-85E3-6F7B145DE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24" y="796933"/>
            <a:ext cx="3086305" cy="301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CA2AD146-3225-0337-E679-4F014FD74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029" y="796933"/>
            <a:ext cx="3086305" cy="301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F98056F2-C69A-F018-F6BC-BAD5C57F1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334" y="796933"/>
            <a:ext cx="3086305" cy="301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1478AD7E-3266-0F7D-82C2-2480F9AF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24" y="3807699"/>
            <a:ext cx="3086304" cy="301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DE2E7721-455F-A802-550E-12283A03F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028" y="3807696"/>
            <a:ext cx="3086306" cy="301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>
            <a:extLst>
              <a:ext uri="{FF2B5EF4-FFF2-40B4-BE49-F238E27FC236}">
                <a16:creationId xmlns:a16="http://schemas.microsoft.com/office/drawing/2014/main" id="{71CB62C9-5C66-C981-2D0E-13CCAF4EA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070" y="3807696"/>
            <a:ext cx="3086306" cy="301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18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2A383-E233-B48F-8FD3-27A7A455B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Homology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921719-285D-18F7-1CF4-974195E3D51F}"/>
              </a:ext>
            </a:extLst>
          </p:cNvPr>
          <p:cNvSpPr txBox="1"/>
          <p:nvPr/>
        </p:nvSpPr>
        <p:spPr>
          <a:xfrm>
            <a:off x="98323" y="1818968"/>
            <a:ext cx="89178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Persistent homology is the main tool in TDA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i="1" dirty="0"/>
              <a:t>homology </a:t>
            </a:r>
            <a:r>
              <a:rPr lang="en-US" sz="2400" dirty="0"/>
              <a:t>of a topological space </a:t>
            </a:r>
            <a:r>
              <a:rPr lang="en-US" sz="2400" i="1" dirty="0"/>
              <a:t>X</a:t>
            </a:r>
            <a:r>
              <a:rPr lang="en-US" sz="2400" dirty="0"/>
              <a:t> is set of groups (</a:t>
            </a:r>
            <a:r>
              <a:rPr lang="en-US" sz="2400" i="1" dirty="0"/>
              <a:t>homology groups</a:t>
            </a:r>
            <a:r>
              <a:rPr lang="en-US" sz="2400" dirty="0"/>
              <a:t>) containing topological invariants (i.e. all holes, cavities, connected components) of 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Homology groups can be used to categorize and count the number of each type of topological feature.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Idea: study the persistence of topological features ( connected components, holes, etc.) over a filtration of the topological space.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ACC8B967-8BEE-7FE5-204E-C9675F51CA1F}"/>
              </a:ext>
            </a:extLst>
          </p:cNvPr>
          <p:cNvSpPr/>
          <p:nvPr/>
        </p:nvSpPr>
        <p:spPr>
          <a:xfrm>
            <a:off x="8917858" y="1818968"/>
            <a:ext cx="1691148" cy="1809135"/>
          </a:xfrm>
          <a:prstGeom prst="donu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41392C57-ECCE-AE8F-D2A5-AE5A26B607D3}"/>
              </a:ext>
            </a:extLst>
          </p:cNvPr>
          <p:cNvSpPr/>
          <p:nvPr/>
        </p:nvSpPr>
        <p:spPr>
          <a:xfrm>
            <a:off x="10053483" y="2805143"/>
            <a:ext cx="1691148" cy="1809135"/>
          </a:xfrm>
          <a:prstGeom prst="donu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EF445A3C-ADFA-EE71-A96B-B5C379B41C16}"/>
              </a:ext>
            </a:extLst>
          </p:cNvPr>
          <p:cNvSpPr/>
          <p:nvPr/>
        </p:nvSpPr>
        <p:spPr>
          <a:xfrm>
            <a:off x="10249146" y="1407488"/>
            <a:ext cx="1691148" cy="1809135"/>
          </a:xfrm>
          <a:prstGeom prst="donu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518C87-8D8A-7D78-4C17-D4D595CBB060}"/>
              </a:ext>
            </a:extLst>
          </p:cNvPr>
          <p:cNvCxnSpPr>
            <a:cxnSpLocks/>
          </p:cNvCxnSpPr>
          <p:nvPr/>
        </p:nvCxnSpPr>
        <p:spPr>
          <a:xfrm flipV="1">
            <a:off x="9639546" y="2573989"/>
            <a:ext cx="158299" cy="1691802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1241E52-6F3B-DD7A-3A3A-E8B0EE3E4FD2}"/>
              </a:ext>
            </a:extLst>
          </p:cNvPr>
          <p:cNvCxnSpPr>
            <a:cxnSpLocks/>
          </p:cNvCxnSpPr>
          <p:nvPr/>
        </p:nvCxnSpPr>
        <p:spPr>
          <a:xfrm flipV="1">
            <a:off x="9635612" y="2114353"/>
            <a:ext cx="1499419" cy="2170053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964551-A9C8-43AB-526E-A2F3770E22FA}"/>
              </a:ext>
            </a:extLst>
          </p:cNvPr>
          <p:cNvCxnSpPr>
            <a:cxnSpLocks/>
          </p:cNvCxnSpPr>
          <p:nvPr/>
        </p:nvCxnSpPr>
        <p:spPr>
          <a:xfrm flipV="1">
            <a:off x="9645443" y="3711499"/>
            <a:ext cx="1253614" cy="56360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89377B2-5883-AB6F-2C5D-B9DB98260A79}"/>
              </a:ext>
            </a:extLst>
          </p:cNvPr>
          <p:cNvSpPr txBox="1"/>
          <p:nvPr/>
        </p:nvSpPr>
        <p:spPr>
          <a:xfrm>
            <a:off x="9214792" y="4256625"/>
            <a:ext cx="1007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holes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D68B397-5877-684E-F412-2D0E5EAD2EC4}"/>
              </a:ext>
            </a:extLst>
          </p:cNvPr>
          <p:cNvCxnSpPr>
            <a:cxnSpLocks/>
          </p:cNvCxnSpPr>
          <p:nvPr/>
        </p:nvCxnSpPr>
        <p:spPr>
          <a:xfrm flipV="1">
            <a:off x="10677831" y="4358495"/>
            <a:ext cx="414923" cy="1172983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90AA6B3-9F5B-1AB7-CE56-5BF0870CF35A}"/>
              </a:ext>
            </a:extLst>
          </p:cNvPr>
          <p:cNvSpPr txBox="1"/>
          <p:nvPr/>
        </p:nvSpPr>
        <p:spPr>
          <a:xfrm>
            <a:off x="10222598" y="5531478"/>
            <a:ext cx="1691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One connected component</a:t>
            </a:r>
          </a:p>
        </p:txBody>
      </p:sp>
    </p:spTree>
    <p:extLst>
      <p:ext uri="{BB962C8B-B14F-4D97-AF65-F5344CB8AC3E}">
        <p14:creationId xmlns:p14="http://schemas.microsoft.com/office/powerpoint/2010/main" val="38770950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277067-C962-CD07-B27F-CB274324A9AC}"/>
              </a:ext>
            </a:extLst>
          </p:cNvPr>
          <p:cNvSpPr txBox="1"/>
          <p:nvPr/>
        </p:nvSpPr>
        <p:spPr>
          <a:xfrm>
            <a:off x="2389239" y="44428"/>
            <a:ext cx="8131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High PC1 Scores (better outcome)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3F31AC6-18C4-AB0F-ADC4-A7F47075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49" y="665076"/>
            <a:ext cx="3179675" cy="3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863D8932-0ABC-6363-B407-6CFBC352C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475" y="647139"/>
            <a:ext cx="3179675" cy="3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388E72C0-D2AE-F1C3-E1C9-B691EDAC3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770" y="644892"/>
            <a:ext cx="3179675" cy="31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6B35C2ED-F2EA-702F-E200-B26415247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683" y="3742174"/>
            <a:ext cx="3131545" cy="305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71B289EA-5FBC-7AED-1F75-B6AF0CC5F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225" y="3748990"/>
            <a:ext cx="3148857" cy="307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id="{84087E74-8DAF-B037-8536-96C483E1F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84" y="3746743"/>
            <a:ext cx="3138295" cy="306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2509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FEA39-1991-1DB8-398D-68AFB2DD8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782D8D-1806-9BEC-4AF7-8E71EFFB4C82}"/>
              </a:ext>
            </a:extLst>
          </p:cNvPr>
          <p:cNvSpPr txBox="1"/>
          <p:nvPr/>
        </p:nvSpPr>
        <p:spPr>
          <a:xfrm>
            <a:off x="3563815" y="0"/>
            <a:ext cx="7458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Low PC3 Scores (worse outcome)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DB35B1B-73FB-15CF-6E45-AFAB8A4AF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32" y="656406"/>
            <a:ext cx="3111495" cy="30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3401A5FD-02EB-2690-680D-8CF3EBA96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30" y="658744"/>
            <a:ext cx="3111495" cy="30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9B17A1FB-749C-4D59-4CEC-3560F7830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428" y="649381"/>
            <a:ext cx="3130693" cy="305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CBD2063C-75A6-825B-0A0B-F92DC3160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32" y="3675356"/>
            <a:ext cx="3130693" cy="305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7DF38CCF-CE32-AE81-2B6D-D53A5EF33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29" y="3694084"/>
            <a:ext cx="3111495" cy="30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79C71EAA-86C9-463F-37EA-49B1A5FF0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25" y="3703448"/>
            <a:ext cx="3111496" cy="30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7525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5B062831-F853-11EF-EF7B-BBF697776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63" y="891983"/>
            <a:ext cx="3008588" cy="293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816B61AD-EA4E-1527-17B1-206F1DA25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79" y="891983"/>
            <a:ext cx="3008588" cy="293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D682FBD0-A70B-0EA4-7C2A-168563DCB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67" y="891983"/>
            <a:ext cx="3008589" cy="293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06153D59-32A0-A42D-1791-EAC21710F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321" y="3826933"/>
            <a:ext cx="3008587" cy="293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5EB19627-A361-C83C-03B6-47ACA729C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865" y="3826935"/>
            <a:ext cx="3008587" cy="293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>
            <a:extLst>
              <a:ext uri="{FF2B5EF4-FFF2-40B4-BE49-F238E27FC236}">
                <a16:creationId xmlns:a16="http://schemas.microsoft.com/office/drawing/2014/main" id="{E32312BB-0748-8B97-02F9-8122A247E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67" y="3826935"/>
            <a:ext cx="3008588" cy="293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7BEAFB-DC97-4419-62AE-3BEB6A9BF889}"/>
              </a:ext>
            </a:extLst>
          </p:cNvPr>
          <p:cNvSpPr txBox="1"/>
          <p:nvPr/>
        </p:nvSpPr>
        <p:spPr>
          <a:xfrm>
            <a:off x="2713703" y="100484"/>
            <a:ext cx="6189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High PC3 Scores (better outcome)</a:t>
            </a:r>
          </a:p>
        </p:txBody>
      </p:sp>
    </p:spTree>
    <p:extLst>
      <p:ext uri="{BB962C8B-B14F-4D97-AF65-F5344CB8AC3E}">
        <p14:creationId xmlns:p14="http://schemas.microsoft.com/office/powerpoint/2010/main" val="29631456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848ED-B36A-7A3B-ED7E-74537338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Applications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C955A-6A99-541D-AC25-1172EAD18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624111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400" i="1" dirty="0"/>
              <a:t>Persistent Homology Analysis of Brain Artery Trees</a:t>
            </a:r>
            <a:r>
              <a:rPr lang="en-US" sz="2400" dirty="0"/>
              <a:t> (</a:t>
            </a:r>
            <a:r>
              <a:rPr lang="en-US" sz="2400" dirty="0" err="1"/>
              <a:t>Bendich</a:t>
            </a:r>
            <a:r>
              <a:rPr lang="en-US" sz="2400" dirty="0"/>
              <a:t> et al. 2016)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Applied persistent homology to tree-structured data obtained from 3-d imaging of brain arteries.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Found significant correlation with age and sex.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/>
              <a:t> Bump hunting by topological data analysis </a:t>
            </a:r>
            <a:r>
              <a:rPr lang="en-US" sz="2400" dirty="0"/>
              <a:t>(Sommerfield et al. 2017)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TDA approach for finding and validating statistical significance of local modes in a data set.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Uses kernel density bandwidth for sub-level set filtration.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Database of Original &amp; Non-Theoretical Uses of Topology (DONUT)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Database of TDA applications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Currently contains </a:t>
            </a:r>
            <a:r>
              <a:rPr lang="en-US" sz="2200"/>
              <a:t>535 papers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95365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12DF-A0BB-817E-7596-A4E5DEA92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Persistent Homology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5B9F98-7AF0-8EFF-A9F6-409130CAF473}"/>
              </a:ext>
            </a:extLst>
          </p:cNvPr>
          <p:cNvSpPr txBox="1"/>
          <p:nvPr/>
        </p:nvSpPr>
        <p:spPr>
          <a:xfrm>
            <a:off x="0" y="1733605"/>
            <a:ext cx="9895185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Towards computing homology from finite approximations </a:t>
            </a:r>
            <a:r>
              <a:rPr lang="en-US" sz="2400" dirty="0"/>
              <a:t>(Robins 1999)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Considered problem of extrapolating the homology of a topological space from a finite sample.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Introduced the concept of persistent homology groups.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Topological persistence and simplification </a:t>
            </a:r>
            <a:r>
              <a:rPr lang="en-US" sz="2400" dirty="0"/>
              <a:t>(</a:t>
            </a:r>
            <a:r>
              <a:rPr lang="en-US" sz="2400" dirty="0" err="1"/>
              <a:t>Edelsbrunner</a:t>
            </a:r>
            <a:r>
              <a:rPr lang="en-US" sz="2400" dirty="0"/>
              <a:t>, Letscher, </a:t>
            </a:r>
            <a:r>
              <a:rPr lang="en-US" sz="2400" dirty="0" err="1"/>
              <a:t>Zomorodian</a:t>
            </a:r>
            <a:r>
              <a:rPr lang="en-US" sz="2400" dirty="0"/>
              <a:t> 2000)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Independently introduced persistent homology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Developed a fast algorithm for computing persistent homology groups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Introduced the persistence diagram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60B5E9-75C8-AC30-4494-C4F0682BA6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91" t="-1068" r="10054" b="1068"/>
          <a:stretch>
            <a:fillRect/>
          </a:stretch>
        </p:blipFill>
        <p:spPr>
          <a:xfrm>
            <a:off x="10127832" y="1946463"/>
            <a:ext cx="1540483" cy="1881958"/>
          </a:xfrm>
          <a:prstGeom prst="rect">
            <a:avLst/>
          </a:prstGeom>
        </p:spPr>
      </p:pic>
      <p:pic>
        <p:nvPicPr>
          <p:cNvPr id="3078" name="Picture 6" descr="Headshot of David Letscher, Ph.D.">
            <a:extLst>
              <a:ext uri="{FF2B5EF4-FFF2-40B4-BE49-F238E27FC236}">
                <a16:creationId xmlns:a16="http://schemas.microsoft.com/office/drawing/2014/main" id="{41BECBFA-B192-80FC-7A5F-4C713FB61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41" y="4746091"/>
            <a:ext cx="1577461" cy="201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6B1C54C9-4B48-EAC0-86CE-3CC00745E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485" y="4746091"/>
            <a:ext cx="1540483" cy="205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1DB219A9-3FB0-144D-4554-085A4FD64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066" y="4793063"/>
            <a:ext cx="1577462" cy="196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619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21643-1573-F633-9D1F-2B738C019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Homology Groups (in 3-dimensions)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5D1822-D8AD-DDE7-488B-194B9FF64D01}"/>
              </a:ext>
            </a:extLst>
          </p:cNvPr>
          <p:cNvSpPr txBox="1"/>
          <p:nvPr/>
        </p:nvSpPr>
        <p:spPr>
          <a:xfrm>
            <a:off x="1199535" y="1976284"/>
            <a:ext cx="961594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0</a:t>
            </a:r>
            <a:r>
              <a:rPr lang="en-US" sz="2400" baseline="30000" dirty="0"/>
              <a:t>th</a:t>
            </a:r>
            <a:r>
              <a:rPr lang="en-US" sz="2400" dirty="0"/>
              <a:t> dimensional homology group (H0) counts the number of path connected components.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For k &gt; 0, each Kth Homology group counts “holes” with kth dimensional boundaries.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H1 – counts loops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H2 – counts cavities (3-d “holes”)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 persistent homology we are interested in how the size of these groups change across scales of some filtration. </a:t>
            </a:r>
          </a:p>
        </p:txBody>
      </p:sp>
    </p:spTree>
    <p:extLst>
      <p:ext uri="{BB962C8B-B14F-4D97-AF65-F5344CB8AC3E}">
        <p14:creationId xmlns:p14="http://schemas.microsoft.com/office/powerpoint/2010/main" val="995224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15CF0-DEE1-205C-9209-F3F14092C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Expanding Balls Filtration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8DADF7-E6A6-D2B5-AD53-984DA191D32E}"/>
              </a:ext>
            </a:extLst>
          </p:cNvPr>
          <p:cNvSpPr txBox="1"/>
          <p:nvPr/>
        </p:nvSpPr>
        <p:spPr>
          <a:xfrm>
            <a:off x="580103" y="2349909"/>
            <a:ext cx="3451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Given a set of points in 2-dimensions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Filtration function: radius of neighborhoods around points.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40936F-9099-5093-58F8-73D40F312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657" y="2010405"/>
            <a:ext cx="6034378" cy="4203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D8E96C-A4FF-18FD-1645-2E56EEC829CF}"/>
              </a:ext>
            </a:extLst>
          </p:cNvPr>
          <p:cNvSpPr txBox="1"/>
          <p:nvPr/>
        </p:nvSpPr>
        <p:spPr>
          <a:xfrm>
            <a:off x="6233652" y="5584723"/>
            <a:ext cx="445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dim(H0) = 17</a:t>
            </a:r>
          </a:p>
        </p:txBody>
      </p:sp>
    </p:spTree>
    <p:extLst>
      <p:ext uri="{BB962C8B-B14F-4D97-AF65-F5344CB8AC3E}">
        <p14:creationId xmlns:p14="http://schemas.microsoft.com/office/powerpoint/2010/main" val="618152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B8808-9805-AD49-AAD0-A2A5CB667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0CC2B5-9F86-CA97-E8DB-7E19AD230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416" y="1927124"/>
            <a:ext cx="5961619" cy="4152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20B448-7EF9-C139-D9A8-7E8773507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Expanding Balls Filtration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02C277-C245-2AAC-5DA6-B21082807125}"/>
              </a:ext>
            </a:extLst>
          </p:cNvPr>
          <p:cNvSpPr txBox="1"/>
          <p:nvPr/>
        </p:nvSpPr>
        <p:spPr>
          <a:xfrm>
            <a:off x="580103" y="2349909"/>
            <a:ext cx="3451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Given a set of points in 2-dimensions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Filtration function: radius of neighborhoods around points.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999574-AA4C-77C7-69FB-8A52E525BB4F}"/>
              </a:ext>
            </a:extLst>
          </p:cNvPr>
          <p:cNvSpPr txBox="1"/>
          <p:nvPr/>
        </p:nvSpPr>
        <p:spPr>
          <a:xfrm>
            <a:off x="5938685" y="5617782"/>
            <a:ext cx="445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dim(H0) = 16</a:t>
            </a:r>
          </a:p>
        </p:txBody>
      </p:sp>
    </p:spTree>
    <p:extLst>
      <p:ext uri="{BB962C8B-B14F-4D97-AF65-F5344CB8AC3E}">
        <p14:creationId xmlns:p14="http://schemas.microsoft.com/office/powerpoint/2010/main" val="205901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9BA2E-86D5-C9D4-83AD-5D2142089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C66CC1-D4D5-ACC2-0E18-0EDE5F234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062" y="1826985"/>
            <a:ext cx="5961619" cy="4152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8D5386-E3C7-792E-3914-E2FDE698A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Expanding Balls Filtration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12622-5C60-EF98-B034-B31240B6D2F3}"/>
              </a:ext>
            </a:extLst>
          </p:cNvPr>
          <p:cNvSpPr txBox="1"/>
          <p:nvPr/>
        </p:nvSpPr>
        <p:spPr>
          <a:xfrm>
            <a:off x="580103" y="2349909"/>
            <a:ext cx="3451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Given a set of points in 2-dimensions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Filtration function: radius of neighborhoods around points.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99CB37-265A-90EF-9054-922ED2CF4698}"/>
              </a:ext>
            </a:extLst>
          </p:cNvPr>
          <p:cNvSpPr txBox="1"/>
          <p:nvPr/>
        </p:nvSpPr>
        <p:spPr>
          <a:xfrm>
            <a:off x="5947864" y="5838100"/>
            <a:ext cx="4454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dim(H0) = 1		dim(H1) = 1</a:t>
            </a:r>
          </a:p>
        </p:txBody>
      </p:sp>
    </p:spTree>
    <p:extLst>
      <p:ext uri="{BB962C8B-B14F-4D97-AF65-F5344CB8AC3E}">
        <p14:creationId xmlns:p14="http://schemas.microsoft.com/office/powerpoint/2010/main" val="54544082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1331</TotalTime>
  <Words>1644</Words>
  <Application>Microsoft Office PowerPoint</Application>
  <PresentationFormat>Widescreen</PresentationFormat>
  <Paragraphs>233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Aharoni</vt:lpstr>
      <vt:lpstr>Arial</vt:lpstr>
      <vt:lpstr>Calibri</vt:lpstr>
      <vt:lpstr>Calibri Light</vt:lpstr>
      <vt:lpstr>Cambria Math</vt:lpstr>
      <vt:lpstr>Century Gothic</vt:lpstr>
      <vt:lpstr>Retrospect</vt:lpstr>
      <vt:lpstr>Topological Data Analysis (TDA)</vt:lpstr>
      <vt:lpstr>Topology in a nutshell</vt:lpstr>
      <vt:lpstr>PowerPoint Presentation</vt:lpstr>
      <vt:lpstr>Persistent Homology </vt:lpstr>
      <vt:lpstr>Persistent Homology</vt:lpstr>
      <vt:lpstr>Homology Groups (in 3-dimensions)</vt:lpstr>
      <vt:lpstr>Example: Expanding Balls Filtration</vt:lpstr>
      <vt:lpstr>Example: Expanding Balls Filtration</vt:lpstr>
      <vt:lpstr>Example: Expanding Balls Filtration</vt:lpstr>
      <vt:lpstr>Example: Expanding Balls Filtration</vt:lpstr>
      <vt:lpstr>PowerPoint Presentation</vt:lpstr>
      <vt:lpstr>PowerPoint Presentation</vt:lpstr>
      <vt:lpstr>Chain Complexes</vt:lpstr>
      <vt:lpstr>PowerPoint Presentation</vt:lpstr>
      <vt:lpstr> Defining Homology Groups</vt:lpstr>
      <vt:lpstr>Persistent Homology </vt:lpstr>
      <vt:lpstr>Applications of TDA </vt:lpstr>
      <vt:lpstr>Analyzing Collections of Persistence Diagrams</vt:lpstr>
      <vt:lpstr>Analyzing Collections of Persistence Diagrams</vt:lpstr>
      <vt:lpstr>Vector Representations of Persistence Diagrams</vt:lpstr>
      <vt:lpstr>Application: Cell Spatial Data from Breast Cancer Tumor Biopsy</vt:lpstr>
      <vt:lpstr>PowerPoint Presentation</vt:lpstr>
      <vt:lpstr>Cubical Complexes </vt:lpstr>
      <vt:lpstr>Proposed Function for Filtration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Applications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Walker, Andrew Edward</dc:creator>
  <cp:lastModifiedBy>Walker, Andrew Edward</cp:lastModifiedBy>
  <cp:revision>1</cp:revision>
  <dcterms:created xsi:type="dcterms:W3CDTF">2025-11-17T15:33:17Z</dcterms:created>
  <dcterms:modified xsi:type="dcterms:W3CDTF">2025-11-21T16:55:23Z</dcterms:modified>
</cp:coreProperties>
</file>