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24"/>
  </p:notesMasterIdLst>
  <p:sldIdLst>
    <p:sldId id="262" r:id="rId3"/>
    <p:sldId id="263" r:id="rId4"/>
    <p:sldId id="520" r:id="rId5"/>
    <p:sldId id="264" r:id="rId6"/>
    <p:sldId id="452" r:id="rId7"/>
    <p:sldId id="372" r:id="rId8"/>
    <p:sldId id="564" r:id="rId9"/>
    <p:sldId id="567" r:id="rId10"/>
    <p:sldId id="566" r:id="rId11"/>
    <p:sldId id="265" r:id="rId12"/>
    <p:sldId id="272" r:id="rId13"/>
    <p:sldId id="374" r:id="rId14"/>
    <p:sldId id="514" r:id="rId15"/>
    <p:sldId id="268" r:id="rId16"/>
    <p:sldId id="375" r:id="rId17"/>
    <p:sldId id="453" r:id="rId18"/>
    <p:sldId id="521" r:id="rId19"/>
    <p:sldId id="613" r:id="rId20"/>
    <p:sldId id="368" r:id="rId21"/>
    <p:sldId id="522" r:id="rId22"/>
    <p:sldId id="524" r:id="rId23"/>
    <p:sldId id="523" r:id="rId24"/>
    <p:sldId id="559" r:id="rId25"/>
    <p:sldId id="555" r:id="rId26"/>
    <p:sldId id="525" r:id="rId27"/>
    <p:sldId id="568" r:id="rId28"/>
    <p:sldId id="526" r:id="rId29"/>
    <p:sldId id="569" r:id="rId30"/>
    <p:sldId id="527" r:id="rId31"/>
    <p:sldId id="528" r:id="rId32"/>
    <p:sldId id="529" r:id="rId33"/>
    <p:sldId id="614" r:id="rId34"/>
    <p:sldId id="616" r:id="rId35"/>
    <p:sldId id="617" r:id="rId36"/>
    <p:sldId id="618" r:id="rId37"/>
    <p:sldId id="530" r:id="rId38"/>
    <p:sldId id="531" r:id="rId39"/>
    <p:sldId id="615" r:id="rId40"/>
    <p:sldId id="532" r:id="rId41"/>
    <p:sldId id="533" r:id="rId42"/>
    <p:sldId id="534" r:id="rId43"/>
    <p:sldId id="535" r:id="rId44"/>
    <p:sldId id="570" r:id="rId45"/>
    <p:sldId id="542" r:id="rId46"/>
    <p:sldId id="544" r:id="rId47"/>
    <p:sldId id="545" r:id="rId48"/>
    <p:sldId id="546" r:id="rId49"/>
    <p:sldId id="547" r:id="rId50"/>
    <p:sldId id="548" r:id="rId51"/>
    <p:sldId id="549" r:id="rId52"/>
    <p:sldId id="550" r:id="rId53"/>
    <p:sldId id="551" r:id="rId54"/>
    <p:sldId id="553" r:id="rId55"/>
    <p:sldId id="554" r:id="rId56"/>
    <p:sldId id="571" r:id="rId57"/>
    <p:sldId id="572" r:id="rId58"/>
    <p:sldId id="573" r:id="rId59"/>
    <p:sldId id="574" r:id="rId60"/>
    <p:sldId id="578" r:id="rId61"/>
    <p:sldId id="579" r:id="rId62"/>
    <p:sldId id="580" r:id="rId63"/>
    <p:sldId id="583" r:id="rId64"/>
    <p:sldId id="584" r:id="rId65"/>
    <p:sldId id="585" r:id="rId66"/>
    <p:sldId id="594" r:id="rId67"/>
    <p:sldId id="587" r:id="rId68"/>
    <p:sldId id="596" r:id="rId69"/>
    <p:sldId id="620" r:id="rId70"/>
    <p:sldId id="619" r:id="rId71"/>
    <p:sldId id="598" r:id="rId72"/>
    <p:sldId id="588" r:id="rId73"/>
    <p:sldId id="621" r:id="rId74"/>
    <p:sldId id="600" r:id="rId75"/>
    <p:sldId id="601" r:id="rId76"/>
    <p:sldId id="589" r:id="rId77"/>
    <p:sldId id="590" r:id="rId78"/>
    <p:sldId id="591" r:id="rId79"/>
    <p:sldId id="592" r:id="rId80"/>
    <p:sldId id="593" r:id="rId81"/>
    <p:sldId id="622" r:id="rId82"/>
    <p:sldId id="582" r:id="rId83"/>
    <p:sldId id="581" r:id="rId84"/>
    <p:sldId id="716" r:id="rId85"/>
    <p:sldId id="784" r:id="rId86"/>
    <p:sldId id="785" r:id="rId87"/>
    <p:sldId id="786" r:id="rId88"/>
    <p:sldId id="271" r:id="rId89"/>
    <p:sldId id="273" r:id="rId90"/>
    <p:sldId id="787" r:id="rId91"/>
    <p:sldId id="718" r:id="rId92"/>
    <p:sldId id="275" r:id="rId93"/>
    <p:sldId id="276" r:id="rId94"/>
    <p:sldId id="277" r:id="rId95"/>
    <p:sldId id="278" r:id="rId96"/>
    <p:sldId id="279" r:id="rId97"/>
    <p:sldId id="280" r:id="rId98"/>
    <p:sldId id="376" r:id="rId99"/>
    <p:sldId id="377" r:id="rId100"/>
    <p:sldId id="378" r:id="rId101"/>
    <p:sldId id="281" r:id="rId102"/>
    <p:sldId id="282" r:id="rId103"/>
    <p:sldId id="283" r:id="rId104"/>
    <p:sldId id="284" r:id="rId105"/>
    <p:sldId id="285" r:id="rId106"/>
    <p:sldId id="286" r:id="rId107"/>
    <p:sldId id="287" r:id="rId108"/>
    <p:sldId id="288" r:id="rId109"/>
    <p:sldId id="289" r:id="rId110"/>
    <p:sldId id="290" r:id="rId111"/>
    <p:sldId id="291" r:id="rId112"/>
    <p:sldId id="292" r:id="rId113"/>
    <p:sldId id="293" r:id="rId114"/>
    <p:sldId id="720" r:id="rId115"/>
    <p:sldId id="721" r:id="rId116"/>
    <p:sldId id="722" r:id="rId117"/>
    <p:sldId id="723" r:id="rId118"/>
    <p:sldId id="468" r:id="rId119"/>
    <p:sldId id="469" r:id="rId120"/>
    <p:sldId id="727" r:id="rId121"/>
    <p:sldId id="724" r:id="rId122"/>
    <p:sldId id="731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2E91FE"/>
    <a:srgbClr val="A700D5"/>
    <a:srgbClr val="DC00FF"/>
    <a:srgbClr val="D1CC00"/>
    <a:srgbClr val="D00000"/>
    <a:srgbClr val="B4A700"/>
    <a:srgbClr val="FFEB00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EC06D-EDE6-482E-9E5C-3D2AEF27D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EgView1p22proj3DY.ps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589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A7D88-5A06-44A8-B281-0ECD12F5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EgView1p32Proj1dY.ps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54497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D0F040-B2B6-41A7-810D-A6FBF8C8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EgView1p23proj3DZ.ps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3218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55FBD-9A74-4B28-89D2-92A9B8CA3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EgView1p33Proj1dZ.ps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7489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DB585-2604-4097-863C-BC431DE91E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EgView1p24proj3DXY.ps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71662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DE143-C49F-4413-B132-9CA0AD12A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EgView1p34proj2DXY.ps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4914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3AECAC-33BC-4004-A3F0-7814324A2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EgView1p25proj3DXZ.ps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21036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2D0AE-4ECF-46E8-AF5C-35E4B61EE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EgView1p35proj2DXZ.ps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6909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3C846-ADFD-490F-B8A2-9BD4003768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EgView1p26proj3DYZ.ps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8637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099FC-BF2A-44C7-9E84-DC20103594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EgView1p36proj2DYZ.ps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13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DDB2D-3131-4E4A-BE76-35E548F5E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EgView1p27proj3Dall.ps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45B3E-B211-4E4C-B239-0A8525980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EgView1p37proj1Ddiag.ps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0555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73261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69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4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53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68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1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0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60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52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27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9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15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0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2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18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32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94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5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0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1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07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21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0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3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1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5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09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42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24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94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20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991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477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66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040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637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278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593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63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636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115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6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4959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240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499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565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017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509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30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1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290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149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795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7686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4692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994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071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E6175-D8A3-40CA-A7E6-74075F35C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4B402-68CA-4067-ADE9-4D3206CDA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46F6E-B6EB-4C8E-A956-3489A74883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EgView1p2RawDataHiLite1.ps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65657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B6C63-FADA-4D2D-B124-9CA277E15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EgView1p3RawDataHL1CoordX.ps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539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0B9B8-C989-4BD2-A4D4-5FF48429C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EgView1p3RawDataHL1CoordY.ps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3334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C4492-234E-48BC-8749-31E1E6ABC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EgView1p3RawDataHL1CoordZ.ps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5612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8D83C-E8A5-4A00-8EA7-05F0DE9BE5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EgView1p21proj3DX.ps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652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3923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680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89625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18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/>
              <a:t>Functional Data Analysis</a:t>
            </a:r>
            <a:r>
              <a:rPr lang="en-US" dirty="0"/>
              <a:t>:    Curves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XY-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XZ-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YZ-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Currently </a:t>
            </a:r>
            <a:r>
              <a:rPr lang="en-US" u="sng" dirty="0"/>
              <a:t>active</a:t>
            </a:r>
            <a:r>
              <a:rPr lang="en-US" dirty="0"/>
              <a:t> field in statistics, see: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 &amp; Silverman (2005)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 &amp; Silverman (2002)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Ramsay, J. O. (2005)  {Website}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57400" y="4572000"/>
            <a:ext cx="5492151" cy="2286000"/>
            <a:chOff x="2057400" y="4572000"/>
            <a:chExt cx="5492151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648200"/>
              <a:ext cx="1834551" cy="2209800"/>
            </a:xfrm>
            <a:prstGeom prst="rect">
              <a:avLst/>
            </a:prstGeom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8572" r="25714" b="27143"/>
            <a:stretch/>
          </p:blipFill>
          <p:spPr bwMode="auto">
            <a:xfrm>
              <a:off x="2057400" y="4572000"/>
              <a:ext cx="1600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Views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Diagonal 1-d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ns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443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032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280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Correspondence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of 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1981200"/>
            <a:ext cx="10668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980000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225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Correspondence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of Points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3581400"/>
            <a:ext cx="685800" cy="457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029200" y="2819400"/>
            <a:ext cx="76200" cy="118872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192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F511A-9839-4DA5-8BCD-48C8D276B01E}"/>
              </a:ext>
            </a:extLst>
          </p:cNvPr>
          <p:cNvSpPr txBox="1"/>
          <p:nvPr/>
        </p:nvSpPr>
        <p:spPr>
          <a:xfrm>
            <a:off x="2123035" y="5048071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often put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transpose plots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below diagonal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9E68F3-1501-4705-9450-D0710F952364}"/>
              </a:ext>
            </a:extLst>
          </p:cNvPr>
          <p:cNvGrpSpPr/>
          <p:nvPr/>
        </p:nvGrpSpPr>
        <p:grpSpPr>
          <a:xfrm>
            <a:off x="1600200" y="2514600"/>
            <a:ext cx="2667000" cy="2286000"/>
            <a:chOff x="1600200" y="2514600"/>
            <a:chExt cx="2667000" cy="22860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55D0F6-2BB6-499B-B29A-BAD973AA0E1D}"/>
                </a:ext>
              </a:extLst>
            </p:cNvPr>
            <p:cNvCxnSpPr/>
            <p:nvPr/>
          </p:nvCxnSpPr>
          <p:spPr>
            <a:xfrm flipH="1">
              <a:off x="2286000" y="2514600"/>
              <a:ext cx="1143000" cy="2286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3260B35-AC6F-4118-A61B-7E44086DF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0200" y="3352800"/>
              <a:ext cx="2667000" cy="685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C45ECAD-9514-42C8-9B74-B7879975077D}"/>
              </a:ext>
            </a:extLst>
          </p:cNvPr>
          <p:cNvSpPr txBox="1"/>
          <p:nvPr/>
        </p:nvSpPr>
        <p:spPr>
          <a:xfrm>
            <a:off x="1447800" y="6273225"/>
            <a:ext cx="591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“Scatterplot Matrix”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881A1-DEE8-433C-9C81-0B7367CE2AAD}"/>
              </a:ext>
            </a:extLst>
          </p:cNvPr>
          <p:cNvSpPr txBox="1"/>
          <p:nvPr/>
        </p:nvSpPr>
        <p:spPr>
          <a:xfrm>
            <a:off x="6830649" y="4895671"/>
            <a:ext cx="2237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“Trait by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Trait” Since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 are Traits</a:t>
            </a:r>
          </a:p>
        </p:txBody>
      </p:sp>
    </p:spTree>
    <p:extLst>
      <p:ext uri="{BB962C8B-B14F-4D97-AF65-F5344CB8AC3E}">
        <p14:creationId xmlns:p14="http://schemas.microsoft.com/office/powerpoint/2010/main" val="35567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On the Canvas Assignments / HW1 page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Use your choice of software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Explain Data Set Name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Post Graphic &amp; Explanation on Canvas page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25385" y="4648200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Jan. 25,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12:30PM</a:t>
            </a:r>
          </a:p>
        </p:txBody>
      </p:sp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Homework Policy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Fine to collaborate with others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In fact this is encouraged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About “understanding” not “testing”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But everybody please turn in something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Key to Focusing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Reviewer for </a:t>
            </a:r>
            <a:r>
              <a:rPr lang="en-US" i="1" dirty="0"/>
              <a:t>Annals of Applied Statistics</a:t>
            </a:r>
            <a:r>
              <a:rPr lang="en-US" dirty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But misses </a:t>
            </a:r>
            <a:r>
              <a:rPr lang="en-US" u="sng" dirty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Older Published References: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Wang and </a:t>
            </a:r>
            <a:r>
              <a:rPr lang="en-US" dirty="0" err="1"/>
              <a:t>Marron</a:t>
            </a:r>
            <a:r>
              <a:rPr lang="en-US" dirty="0"/>
              <a:t> (2007)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err="1"/>
              <a:t>Marron</a:t>
            </a:r>
            <a:r>
              <a:rPr lang="en-US" dirty="0"/>
              <a:t> and Alonso (2014)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0"/>
            <a:ext cx="1828800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57700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Textbook: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Marron and Dryden (2021)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1905000" cy="2381250"/>
          </a:xfrm>
          <a:prstGeom prst="rect">
            <a:avLst/>
          </a:prstGeom>
        </p:spPr>
      </p:pic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BFB1EECD-06BF-4DEE-A638-66724F0D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2" y="1609725"/>
            <a:ext cx="331427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Chapters 1 &amp; 2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/>
              <a:t>What is Actually Done?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/>
              <a:t>Major Statistical Tasks:</a:t>
            </a:r>
          </a:p>
          <a:p>
            <a:pPr eaLnBrk="1" hangingPunct="1"/>
            <a:r>
              <a:rPr lang="en-US" dirty="0"/>
              <a:t>Understanding Population Structure</a:t>
            </a:r>
          </a:p>
          <a:p>
            <a:pPr eaLnBrk="1" hangingPunct="1"/>
            <a:r>
              <a:rPr lang="en-US" dirty="0"/>
              <a:t>Classification (</a:t>
            </a:r>
            <a:r>
              <a:rPr lang="en-US" dirty="0" err="1"/>
              <a:t>i</a:t>
            </a:r>
            <a:r>
              <a:rPr lang="en-US" dirty="0"/>
              <a:t>. e. Discrimination)</a:t>
            </a:r>
          </a:p>
          <a:p>
            <a:pPr eaLnBrk="1" hangingPunct="1"/>
            <a:r>
              <a:rPr lang="en-US" dirty="0"/>
              <a:t>Clustering</a:t>
            </a:r>
          </a:p>
          <a:p>
            <a:pPr eaLnBrk="1" hangingPunct="1"/>
            <a:r>
              <a:rPr lang="en-US" dirty="0"/>
              <a:t>Time Series of Data Objects</a:t>
            </a:r>
          </a:p>
          <a:p>
            <a:pPr eaLnBrk="1" hangingPunct="1"/>
            <a:r>
              <a:rPr lang="en-US" dirty="0"/>
              <a:t>“Vertical Integration” of </a:t>
            </a:r>
            <a:r>
              <a:rPr lang="en-US" dirty="0" err="1"/>
              <a:t>Datatypes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EE43FF-1287-4C6A-33BE-9A6803CCA21F}"/>
              </a:ext>
            </a:extLst>
          </p:cNvPr>
          <p:cNvGrpSpPr/>
          <p:nvPr/>
        </p:nvGrpSpPr>
        <p:grpSpPr>
          <a:xfrm>
            <a:off x="6576298" y="2020669"/>
            <a:ext cx="2339102" cy="1103531"/>
            <a:chOff x="6576298" y="2020669"/>
            <a:chExt cx="2339102" cy="11035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521896-06B2-BF08-8C27-4E1EA30B3AD3}"/>
                </a:ext>
              </a:extLst>
            </p:cNvPr>
            <p:cNvSpPr txBox="1"/>
            <p:nvPr/>
          </p:nvSpPr>
          <p:spPr>
            <a:xfrm>
              <a:off x="6576298" y="2020669"/>
              <a:ext cx="2339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How Data Objects 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Relate to Each Other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675DCE-F8FB-A0B5-874A-C7C3B1C5B499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576298" y="2667000"/>
              <a:ext cx="1169551" cy="4572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https://marron.web.unc.edu/course-home-page-stor-881-object-oriented-data-analysis-spring-2024/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Canvas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 For Each Year/Age      =  # Died / Total #</a:t>
            </a:r>
          </a:p>
          <a:p>
            <a:pPr marL="0" indent="0" eaLnBrk="1" hangingPunct="1">
              <a:buNone/>
            </a:pPr>
            <a:r>
              <a:rPr lang="en-US" dirty="0"/>
              <a:t>					≈  Prob. Of Dying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14400" y="2895600"/>
            <a:ext cx="41910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19400" y="2514600"/>
            <a:ext cx="1219200" cy="4038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CF54D3-E15B-4F96-84FF-38939B11FBC2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1.1</a:t>
            </a:r>
          </a:p>
        </p:txBody>
      </p:sp>
    </p:spTree>
    <p:extLst>
      <p:ext uri="{BB962C8B-B14F-4D97-AF65-F5344CB8AC3E}">
        <p14:creationId xmlns:p14="http://schemas.microsoft.com/office/powerpoint/2010/main" val="343000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Challenge:  Very Small For Young</a:t>
            </a:r>
          </a:p>
          <a:p>
            <a:pPr marL="0" indent="0" eaLnBrk="1" hangingPunct="1">
              <a:buNone/>
            </a:pPr>
            <a:r>
              <a:rPr lang="en-US" dirty="0"/>
              <a:t>	Solution:  Log Scale (Object Choice)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76401" y="2514600"/>
            <a:ext cx="2226559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3124200"/>
            <a:ext cx="3048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58687" y="838200"/>
            <a:ext cx="1704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May Hide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Important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Structure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8E2895-131A-B42D-950C-7FACCDE464A6}"/>
              </a:ext>
            </a:extLst>
          </p:cNvPr>
          <p:cNvGrpSpPr/>
          <p:nvPr/>
        </p:nvGrpSpPr>
        <p:grpSpPr>
          <a:xfrm>
            <a:off x="5486400" y="5029200"/>
            <a:ext cx="2514600" cy="914400"/>
            <a:chOff x="5486400" y="5029200"/>
            <a:chExt cx="2514600" cy="91440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295D63D9-86CD-CFC3-3C71-DCC401D06EFE}"/>
                </a:ext>
              </a:extLst>
            </p:cNvPr>
            <p:cNvSpPr/>
            <p:nvPr/>
          </p:nvSpPr>
          <p:spPr>
            <a:xfrm>
              <a:off x="5486400" y="5029200"/>
              <a:ext cx="685800" cy="9144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0F9660-5270-267C-E883-9802844C1588}"/>
                </a:ext>
              </a:extLst>
            </p:cNvPr>
            <p:cNvSpPr txBox="1"/>
            <p:nvPr/>
          </p:nvSpPr>
          <p:spPr>
            <a:xfrm>
              <a:off x="6251803" y="525780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Factor &gt;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611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15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(Years)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362200" y="874059"/>
            <a:ext cx="6781800" cy="59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Spanish Male Mortality Curves</a:t>
            </a:r>
          </a:p>
        </p:txBody>
      </p:sp>
    </p:spTree>
    <p:extLst>
      <p:ext uri="{BB962C8B-B14F-4D97-AF65-F5344CB8AC3E}">
        <p14:creationId xmlns:p14="http://schemas.microsoft.com/office/powerpoint/2010/main" val="27704238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(Highlights </a:t>
            </a:r>
          </a:p>
          <a:p>
            <a:pPr marL="0" indent="0" eaLnBrk="1" hangingPunct="1">
              <a:buNone/>
            </a:pPr>
            <a:r>
              <a:rPr lang="en-US" dirty="0"/>
              <a:t>  Time </a:t>
            </a:r>
          </a:p>
          <a:p>
            <a:pPr marL="0" indent="0" eaLnBrk="1" hangingPunct="1">
              <a:buNone/>
            </a:pPr>
            <a:r>
              <a:rPr lang="en-US" dirty="0"/>
              <a:t>   Structure)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600" y="5092005"/>
            <a:ext cx="2284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Note: Big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Over Time!</a:t>
            </a:r>
          </a:p>
        </p:txBody>
      </p:sp>
    </p:spTree>
    <p:extLst>
      <p:ext uri="{BB962C8B-B14F-4D97-AF65-F5344CB8AC3E}">
        <p14:creationId xmlns:p14="http://schemas.microsoft.com/office/powerpoint/2010/main" val="128183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905" t="74998" r="60117" b="1518"/>
          <a:stretch/>
        </p:blipFill>
        <p:spPr>
          <a:xfrm>
            <a:off x="800253" y="3580930"/>
            <a:ext cx="3771747" cy="327707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514600"/>
            <a:ext cx="990600" cy="25908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4419600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Older People Die Off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95300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 Blips???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5486400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Periodic?      Decadal!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6019800"/>
            <a:ext cx="300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 </a:t>
            </a:r>
            <a:r>
              <a:rPr lang="en-US" sz="2400" u="sng" dirty="0"/>
              <a:t>Rounding</a:t>
            </a:r>
            <a:r>
              <a:rPr lang="en-US" sz="2400" dirty="0"/>
              <a:t> Effect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52600" y="2814935"/>
            <a:ext cx="6858000" cy="2214265"/>
            <a:chOff x="1752600" y="2814935"/>
            <a:chExt cx="6858000" cy="2214265"/>
          </a:xfrm>
        </p:grpSpPr>
        <p:sp>
          <p:nvSpPr>
            <p:cNvPr id="3" name="TextBox 2"/>
            <p:cNvSpPr txBox="1"/>
            <p:nvPr/>
          </p:nvSpPr>
          <p:spPr>
            <a:xfrm>
              <a:off x="5412289" y="2814935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Dangerous to be Born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1752600" y="3045768"/>
              <a:ext cx="3659689" cy="19834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81200" y="3352800"/>
            <a:ext cx="6662578" cy="2819400"/>
            <a:chOff x="1981200" y="3352800"/>
            <a:chExt cx="6662578" cy="2819400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3352800"/>
              <a:ext cx="3233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Childhood Fairly Safe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981200" y="3579168"/>
              <a:ext cx="3431090" cy="2593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09800" y="3886200"/>
            <a:ext cx="6174291" cy="1985665"/>
            <a:chOff x="2209800" y="3886200"/>
            <a:chExt cx="6174291" cy="1985665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3886200"/>
              <a:ext cx="2973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 Risky Behavior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09800" y="4112568"/>
              <a:ext cx="3202490" cy="17592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 flipV="1">
            <a:off x="4058269" y="4230217"/>
            <a:ext cx="1354021" cy="4157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5" t="74998" r="25492" b="1518"/>
          <a:stretch/>
        </p:blipFill>
        <p:spPr>
          <a:xfrm>
            <a:off x="800253" y="3580930"/>
            <a:ext cx="7505547" cy="327707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Residuals About Mean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3124200"/>
            <a:ext cx="685800" cy="16002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078" y="335280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Overall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31" y="4277380"/>
            <a:ext cx="4221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Better for Young than Old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29205" y="4267200"/>
            <a:ext cx="4009595" cy="1447800"/>
            <a:chOff x="1629205" y="4267200"/>
            <a:chExt cx="4009595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1629205" y="5191780"/>
              <a:ext cx="33237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 Very bad year???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3291103" y="4267200"/>
              <a:ext cx="2347697" cy="924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38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	     Finds “Overall Improvement”</a:t>
            </a:r>
          </a:p>
          <a:p>
            <a:pPr marL="0" indent="0" eaLnBrk="1" hangingPunct="1">
              <a:buNone/>
            </a:pPr>
            <a:r>
              <a:rPr lang="en-US" dirty="0"/>
              <a:t>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548640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Multiples of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Same</a:t>
            </a:r>
            <a:r>
              <a:rPr lang="en-US" sz="2400" dirty="0">
                <a:solidFill>
                  <a:srgbClr val="FF0000"/>
                </a:solidFill>
              </a:rPr>
              <a:t> Curve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5257800"/>
            <a:ext cx="2207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Corresponding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Coefficients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32555" y="3352800"/>
            <a:ext cx="5511445" cy="1295400"/>
            <a:chOff x="3632555" y="3352800"/>
            <a:chExt cx="5511445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3817203"/>
              <a:ext cx="20617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Smooth Histogram =</a:t>
              </a:r>
            </a:p>
            <a:p>
              <a:r>
                <a:rPr lang="en-US" sz="1600" dirty="0"/>
                <a:t>Kernel Density Est.</a:t>
              </a:r>
            </a:p>
            <a:p>
              <a:r>
                <a:rPr lang="en-US" sz="1600" dirty="0"/>
                <a:t>Will Study Later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2555" y="3352800"/>
              <a:ext cx="551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Most Change Fairly Rapid (1945-1965)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70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	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794" y="2667000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Age Rounding Blips Go Up and 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210580"/>
            <a:ext cx="503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Records Improved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 Contrast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0400" y="3190220"/>
            <a:ext cx="1295400" cy="160020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00400" y="3200400"/>
            <a:ext cx="1295400" cy="211324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1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en-US" dirty="0"/>
              <a:t>Available on that Course Web Page: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Also Keep Running List of References</a:t>
            </a:r>
          </a:p>
        </p:txBody>
      </p:sp>
    </p:spTree>
    <p:extLst>
      <p:ext uri="{BB962C8B-B14F-4D97-AF65-F5344CB8AC3E}">
        <p14:creationId xmlns:p14="http://schemas.microsoft.com/office/powerpoint/2010/main" val="342387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029200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7588" y="2768025"/>
            <a:ext cx="6561412" cy="2108775"/>
            <a:chOff x="677588" y="2768025"/>
            <a:chExt cx="6561412" cy="2108775"/>
          </a:xfrm>
        </p:grpSpPr>
        <p:sp>
          <p:nvSpPr>
            <p:cNvPr id="3" name="TextBox 2"/>
            <p:cNvSpPr txBox="1"/>
            <p:nvPr/>
          </p:nvSpPr>
          <p:spPr>
            <a:xfrm>
              <a:off x="677588" y="2768025"/>
              <a:ext cx="6561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Contrast Between 20-45s and Rest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09801" y="3352800"/>
              <a:ext cx="990599" cy="1524000"/>
              <a:chOff x="3062005" y="3194050"/>
              <a:chExt cx="795727" cy="15367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3062005" y="3194050"/>
                <a:ext cx="673305" cy="14598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735311" y="3194050"/>
                <a:ext cx="122421" cy="15367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6356227" y="3893403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Changes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Over Time!!</a:t>
            </a:r>
          </a:p>
        </p:txBody>
      </p:sp>
    </p:spTree>
    <p:extLst>
      <p:ext uri="{BB962C8B-B14F-4D97-AF65-F5344CB8AC3E}">
        <p14:creationId xmlns:p14="http://schemas.microsoft.com/office/powerpoint/2010/main" val="14703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96494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EC4AA3-33BD-4E69-8718-2E29C4736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74999" r="46078" b="1519"/>
          <a:stretch/>
        </p:blipFill>
        <p:spPr>
          <a:xfrm>
            <a:off x="2239300" y="2819401"/>
            <a:ext cx="6904700" cy="4038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Simultaneous view of </a:t>
            </a:r>
            <a:r>
              <a:rPr lang="en-US" i="1" dirty="0"/>
              <a:t>both</a:t>
            </a:r>
            <a:r>
              <a:rPr lang="en-US" dirty="0"/>
              <a:t> modes:</a:t>
            </a:r>
          </a:p>
          <a:p>
            <a:pPr marL="0" indent="0" eaLnBrk="1" hangingPunct="1">
              <a:buNone/>
            </a:pPr>
            <a:r>
              <a:rPr lang="en-US" dirty="0"/>
              <a:t>Scatterplot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06C79-5B2F-4FF4-8C72-4735E201C396}"/>
              </a:ext>
            </a:extLst>
          </p:cNvPr>
          <p:cNvGrpSpPr/>
          <p:nvPr/>
        </p:nvGrpSpPr>
        <p:grpSpPr>
          <a:xfrm>
            <a:off x="3581400" y="3424535"/>
            <a:ext cx="4724400" cy="461665"/>
            <a:chOff x="3581400" y="3424535"/>
            <a:chExt cx="4724400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B7FA26-F33B-4613-9557-3188F01C552E}"/>
                </a:ext>
              </a:extLst>
            </p:cNvPr>
            <p:cNvSpPr txBox="1"/>
            <p:nvPr/>
          </p:nvSpPr>
          <p:spPr>
            <a:xfrm>
              <a:off x="4267200" y="3424535"/>
              <a:ext cx="3042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Overall Improvement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2B765C-0691-453B-8E6C-4766C4B186C6}"/>
                </a:ext>
              </a:extLst>
            </p:cNvPr>
            <p:cNvCxnSpPr/>
            <p:nvPr/>
          </p:nvCxnSpPr>
          <p:spPr>
            <a:xfrm>
              <a:off x="3581400" y="3886200"/>
              <a:ext cx="472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FA482D-4A2A-48A6-A8B7-7899430BD4A5}"/>
              </a:ext>
            </a:extLst>
          </p:cNvPr>
          <p:cNvGrpSpPr/>
          <p:nvPr/>
        </p:nvGrpSpPr>
        <p:grpSpPr>
          <a:xfrm>
            <a:off x="1360805" y="3505200"/>
            <a:ext cx="2068195" cy="2514600"/>
            <a:chOff x="1360805" y="3505200"/>
            <a:chExt cx="2068195" cy="2514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44204F-9D78-48FD-BDB2-E4D96441B4F5}"/>
                </a:ext>
              </a:extLst>
            </p:cNvPr>
            <p:cNvSpPr txBox="1"/>
            <p:nvPr/>
          </p:nvSpPr>
          <p:spPr>
            <a:xfrm>
              <a:off x="1360805" y="4343400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Modulated By</a:t>
              </a:r>
            </a:p>
            <a:p>
              <a:pPr algn="ctr"/>
              <a:r>
                <a:rPr lang="en-US" sz="2400" dirty="0"/>
                <a:t>Age Effects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1FDB3C-101A-4FF2-89F2-47F305C5FFC2}"/>
                </a:ext>
              </a:extLst>
            </p:cNvPr>
            <p:cNvCxnSpPr/>
            <p:nvPr/>
          </p:nvCxnSpPr>
          <p:spPr>
            <a:xfrm>
              <a:off x="3429000" y="3505200"/>
              <a:ext cx="0" cy="251460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22EF59-AE8D-4640-B4A3-BFB0191D3EEC}"/>
              </a:ext>
            </a:extLst>
          </p:cNvPr>
          <p:cNvSpPr txBox="1"/>
          <p:nvPr/>
        </p:nvSpPr>
        <p:spPr>
          <a:xfrm>
            <a:off x="457200" y="5638800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(Much Smaller</a:t>
            </a:r>
          </a:p>
          <a:p>
            <a:pPr algn="ctr"/>
            <a:r>
              <a:rPr lang="en-US" sz="2400" dirty="0"/>
              <a:t>Magnitude)</a:t>
            </a:r>
          </a:p>
        </p:txBody>
      </p:sp>
    </p:spTree>
    <p:extLst>
      <p:ext uri="{BB962C8B-B14F-4D97-AF65-F5344CB8AC3E}">
        <p14:creationId xmlns:p14="http://schemas.microsoft.com/office/powerpoint/2010/main" val="153508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</a:t>
            </a:r>
          </a:p>
          <a:p>
            <a:pPr marL="0" indent="0" algn="ctr" eaLnBrk="1" hangingPunct="1">
              <a:buNone/>
            </a:pPr>
            <a:r>
              <a:rPr lang="en-US" dirty="0"/>
              <a:t>{Quite Different Culture,  History}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DA61-0D7E-4829-8AA1-5D24CA96E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1" t="27779" r="17707" b="16665"/>
          <a:stretch/>
        </p:blipFill>
        <p:spPr>
          <a:xfrm>
            <a:off x="1580388" y="3276600"/>
            <a:ext cx="5658612" cy="3581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381000" y="3733800"/>
            <a:ext cx="4038600" cy="1828800"/>
            <a:chOff x="381000" y="3733800"/>
            <a:chExt cx="4038600" cy="1828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381000" y="3733800"/>
              <a:ext cx="11272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Age </a:t>
              </a:r>
            </a:p>
            <a:p>
              <a:pPr algn="ctr"/>
              <a:r>
                <a:rPr lang="en-US" sz="2400" dirty="0"/>
                <a:t>Effects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A6BEAB-5B60-4EEA-B105-06730BD2514D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1508233" y="4333965"/>
              <a:ext cx="1082567" cy="1228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508233" y="4333965"/>
              <a:ext cx="2911367" cy="4855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5562600" y="4267200"/>
            <a:ext cx="3495500" cy="1752600"/>
            <a:chOff x="5562600" y="4267200"/>
            <a:chExt cx="349550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467600" y="4819471"/>
              <a:ext cx="15905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 Age</a:t>
              </a:r>
            </a:p>
            <a:p>
              <a:pPr algn="ctr"/>
              <a:r>
                <a:rPr lang="en-US" sz="2400" dirty="0"/>
                <a:t>Decadal</a:t>
              </a:r>
            </a:p>
            <a:p>
              <a:pPr algn="ctr"/>
              <a:r>
                <a:rPr lang="en-US" sz="2400" dirty="0"/>
                <a:t>Rounding!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62600" y="4267200"/>
              <a:ext cx="1905000" cy="1152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8585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8464D-A18D-413A-946D-B643C6AE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0" t="33334" r="15808" b="13333"/>
          <a:stretch/>
        </p:blipFill>
        <p:spPr>
          <a:xfrm>
            <a:off x="1600200" y="2971800"/>
            <a:ext cx="6096000" cy="3657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-46199" y="3733800"/>
            <a:ext cx="3398999" cy="1200329"/>
            <a:chOff x="-46199" y="3733800"/>
            <a:chExt cx="3398999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-46199" y="3733800"/>
              <a:ext cx="19816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Overall </a:t>
              </a:r>
            </a:p>
            <a:p>
              <a:pPr algn="ctr"/>
              <a:r>
                <a:rPr lang="en-US" sz="2400" dirty="0"/>
                <a:t>Improvement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935434" y="4333965"/>
              <a:ext cx="1417366" cy="3904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5257800" y="4419600"/>
            <a:ext cx="3800300" cy="1600200"/>
            <a:chOff x="5562600" y="4267200"/>
            <a:chExt cx="349550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467600" y="4819471"/>
              <a:ext cx="15905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 Age</a:t>
              </a:r>
            </a:p>
            <a:p>
              <a:pPr algn="ctr"/>
              <a:r>
                <a:rPr lang="en-US" sz="2400" dirty="0"/>
                <a:t>Decadal</a:t>
              </a:r>
            </a:p>
            <a:p>
              <a:pPr algn="ctr"/>
              <a:r>
                <a:rPr lang="en-US" sz="2400" dirty="0"/>
                <a:t>Rounding!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62600" y="4267200"/>
              <a:ext cx="1905000" cy="1152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3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63F951-81D9-4262-A32B-D5092CAC4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8" t="32568" r="18027" b="12986"/>
          <a:stretch/>
        </p:blipFill>
        <p:spPr>
          <a:xfrm>
            <a:off x="1652988" y="3048000"/>
            <a:ext cx="5967012" cy="37338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-63831" y="3733800"/>
            <a:ext cx="3416631" cy="1938992"/>
            <a:chOff x="-63831" y="3733800"/>
            <a:chExt cx="3416631" cy="19389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-63831" y="3733800"/>
              <a:ext cx="201689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20-45 Year</a:t>
              </a:r>
            </a:p>
            <a:p>
              <a:pPr algn="ctr"/>
              <a:r>
                <a:rPr lang="en-US" sz="2400" dirty="0"/>
                <a:t>Old Grouping</a:t>
              </a:r>
            </a:p>
            <a:p>
              <a:pPr algn="ctr"/>
              <a:r>
                <a:rPr lang="en-US" sz="2400" dirty="0"/>
                <a:t>&amp; Automobile</a:t>
              </a:r>
            </a:p>
            <a:p>
              <a:pPr algn="ctr"/>
              <a:r>
                <a:rPr lang="en-US" sz="2400" dirty="0"/>
                <a:t>Impact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953068" y="4703296"/>
              <a:ext cx="1399732" cy="21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3962399" y="3017105"/>
            <a:ext cx="5008718" cy="1173897"/>
            <a:chOff x="4371103" y="4819471"/>
            <a:chExt cx="4606999" cy="12856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547604" y="4819471"/>
              <a:ext cx="1430498" cy="91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Felt Flu</a:t>
              </a:r>
            </a:p>
            <a:p>
              <a:pPr algn="ctr"/>
              <a:r>
                <a:rPr lang="en-US" sz="2400" dirty="0"/>
                <a:t>Pandemic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4371103" y="5274541"/>
              <a:ext cx="3176501" cy="830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B63407-8A1D-4E79-B91E-E61D3D865DDE}"/>
              </a:ext>
            </a:extLst>
          </p:cNvPr>
          <p:cNvSpPr txBox="1"/>
          <p:nvPr/>
        </p:nvSpPr>
        <p:spPr>
          <a:xfrm>
            <a:off x="7620000" y="4876800"/>
            <a:ext cx="121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War</a:t>
            </a:r>
          </a:p>
          <a:p>
            <a:pPr algn="ctr"/>
            <a:r>
              <a:rPr lang="en-US" sz="2400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12225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0" t="79541" r="68819" b="3187"/>
          <a:stretch/>
        </p:blipFill>
        <p:spPr>
          <a:xfrm>
            <a:off x="1905000" y="1943047"/>
            <a:ext cx="2514635" cy="217175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/>
              <a:t>Phase and Amplitude Curves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Raw </a:t>
            </a:r>
          </a:p>
          <a:p>
            <a:pPr marL="0" indent="0" eaLnBrk="1" hangingPunct="1">
              <a:buNone/>
            </a:pPr>
            <a:r>
              <a:rPr lang="en-US" dirty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Variation!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943047"/>
            <a:ext cx="4332841" cy="2171753"/>
            <a:chOff x="4572000" y="1943047"/>
            <a:chExt cx="4332841" cy="21717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297" t="79544" r="68823" b="3184"/>
            <a:stretch/>
          </p:blipFill>
          <p:spPr>
            <a:xfrm>
              <a:off x="4572000" y="1943047"/>
              <a:ext cx="2514538" cy="2171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Ampl’de</a:t>
              </a:r>
              <a:endParaRPr lang="en-US" sz="3200" dirty="0"/>
            </a:p>
            <a:p>
              <a:r>
                <a:rPr lang="en-US" sz="3200" dirty="0" err="1"/>
                <a:t>Varia’n</a:t>
              </a:r>
              <a:endParaRPr 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575" y="4305247"/>
            <a:ext cx="4021025" cy="2171753"/>
            <a:chOff x="398575" y="4305247"/>
            <a:chExt cx="4021025" cy="21717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297" t="79544" r="68822" b="3184"/>
            <a:stretch/>
          </p:blipFill>
          <p:spPr>
            <a:xfrm>
              <a:off x="1904965" y="4305247"/>
              <a:ext cx="2514635" cy="2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Warps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65" y="4305247"/>
            <a:ext cx="4097235" cy="2171753"/>
            <a:chOff x="4571965" y="4305247"/>
            <a:chExt cx="4097235" cy="21717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5297" t="79544" r="68822" b="3184"/>
            <a:stretch/>
          </p:blipFill>
          <p:spPr>
            <a:xfrm>
              <a:off x="4571965" y="4305247"/>
              <a:ext cx="2514635" cy="21717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Phase</a:t>
              </a:r>
            </a:p>
            <a:p>
              <a:r>
                <a:rPr lang="en-US" sz="3200" dirty="0" err="1"/>
                <a:t>Varia’n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820CCCC-060C-4313-BC99-F77C275B5FE8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2.1</a:t>
            </a:r>
          </a:p>
        </p:txBody>
      </p:sp>
    </p:spTree>
    <p:extLst>
      <p:ext uri="{BB962C8B-B14F-4D97-AF65-F5344CB8AC3E}">
        <p14:creationId xmlns:p14="http://schemas.microsoft.com/office/powerpoint/2010/main" val="6972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Example Motivated by Radiation Treatment of Prostate Cancer, Chaney et al. (2004)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E7DCD-CB50-475F-8C7F-810BAF8AEABE}"/>
              </a:ext>
            </a:extLst>
          </p:cNvPr>
          <p:cNvSpPr txBox="1"/>
          <p:nvPr/>
        </p:nvSpPr>
        <p:spPr>
          <a:xfrm>
            <a:off x="7003254" y="1281113"/>
            <a:ext cx="16073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1.2</a:t>
            </a:r>
          </a:p>
        </p:txBody>
      </p:sp>
    </p:spTree>
    <p:extLst>
      <p:ext uri="{BB962C8B-B14F-4D97-AF65-F5344CB8AC3E}">
        <p14:creationId xmlns:p14="http://schemas.microsoft.com/office/powerpoint/2010/main" val="156032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1"/>
            <a:ext cx="7583886" cy="3810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F9C542-2AC5-C3C9-A6D8-B2000C60BC02}"/>
              </a:ext>
            </a:extLst>
          </p:cNvPr>
          <p:cNvCxnSpPr/>
          <p:nvPr/>
        </p:nvCxnSpPr>
        <p:spPr>
          <a:xfrm flipH="1">
            <a:off x="2286000" y="2514600"/>
            <a:ext cx="3657600" cy="25146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121857-7F88-ECFD-90C3-9021827EFE41}"/>
              </a:ext>
            </a:extLst>
          </p:cNvPr>
          <p:cNvCxnSpPr>
            <a:cxnSpLocks/>
          </p:cNvCxnSpPr>
          <p:nvPr/>
        </p:nvCxnSpPr>
        <p:spPr>
          <a:xfrm>
            <a:off x="5867400" y="2514600"/>
            <a:ext cx="1371600" cy="17526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66513A-4D79-C6DC-6C1A-ABB00E77ACD8}"/>
              </a:ext>
            </a:extLst>
          </p:cNvPr>
          <p:cNvGrpSpPr/>
          <p:nvPr/>
        </p:nvGrpSpPr>
        <p:grpSpPr>
          <a:xfrm>
            <a:off x="1954546" y="3124200"/>
            <a:ext cx="1245854" cy="1143000"/>
            <a:chOff x="1954546" y="3124200"/>
            <a:chExt cx="1245854" cy="1143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29930-00E5-34A9-3AEA-C883664CE396}"/>
                </a:ext>
              </a:extLst>
            </p:cNvPr>
            <p:cNvSpPr txBox="1"/>
            <p:nvPr/>
          </p:nvSpPr>
          <p:spPr>
            <a:xfrm>
              <a:off x="1954546" y="3124200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Rectum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3A219A-B924-76B4-6AB9-4E612E92F31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577473" y="3585865"/>
              <a:ext cx="210490" cy="6813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425C0-2230-A72C-4D29-AC6C6B0C60CA}"/>
              </a:ext>
            </a:extLst>
          </p:cNvPr>
          <p:cNvGrpSpPr/>
          <p:nvPr/>
        </p:nvGrpSpPr>
        <p:grpSpPr>
          <a:xfrm>
            <a:off x="1066800" y="5943600"/>
            <a:ext cx="2286000" cy="597932"/>
            <a:chOff x="1066800" y="5943600"/>
            <a:chExt cx="2286000" cy="5979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6BF48F-6F66-1BCF-7C7F-82F01BB3F98B}"/>
                </a:ext>
              </a:extLst>
            </p:cNvPr>
            <p:cNvSpPr txBox="1"/>
            <p:nvPr/>
          </p:nvSpPr>
          <p:spPr>
            <a:xfrm>
              <a:off x="1066800" y="61722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</a:rPr>
                <a:t>Prostate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2E5F83-6F92-9394-BE07-7C235C689F8E}"/>
                </a:ext>
              </a:extLst>
            </p:cNvPr>
            <p:cNvCxnSpPr/>
            <p:nvPr/>
          </p:nvCxnSpPr>
          <p:spPr>
            <a:xfrm flipV="1">
              <a:off x="2110676" y="5943600"/>
              <a:ext cx="1242124" cy="41326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317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Skeletal Shape Representation</a:t>
            </a:r>
          </a:p>
          <a:p>
            <a:pPr marL="0" indent="0" eaLnBrk="1" hangingPunct="1">
              <a:buNone/>
            </a:pPr>
            <a:r>
              <a:rPr lang="en-US" dirty="0"/>
              <a:t>Challenge:   Data Objects Lie on Manifold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6" y="3429000"/>
            <a:ext cx="5984105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93D7F-3D83-1B3D-E529-44176401F6C7}"/>
              </a:ext>
            </a:extLst>
          </p:cNvPr>
          <p:cNvSpPr txBox="1"/>
          <p:nvPr/>
        </p:nvSpPr>
        <p:spPr>
          <a:xfrm>
            <a:off x="1600200" y="34290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Discretization</a:t>
            </a:r>
          </a:p>
          <a:p>
            <a:r>
              <a:rPr lang="en-US" sz="1200" dirty="0">
                <a:solidFill>
                  <a:srgbClr val="FFFF00"/>
                </a:solidFill>
              </a:rPr>
              <a:t>Of Medial</a:t>
            </a:r>
          </a:p>
          <a:p>
            <a:r>
              <a:rPr lang="en-US" sz="1200" dirty="0">
                <a:solidFill>
                  <a:srgbClr val="FFFF00"/>
                </a:solidFill>
              </a:rPr>
              <a:t>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2A396-F067-293A-5306-01395A9EDAA0}"/>
              </a:ext>
            </a:extLst>
          </p:cNvPr>
          <p:cNvSpPr txBox="1"/>
          <p:nvPr/>
        </p:nvSpPr>
        <p:spPr>
          <a:xfrm>
            <a:off x="2667000" y="52578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Spokes to</a:t>
            </a:r>
          </a:p>
          <a:p>
            <a:r>
              <a:rPr lang="en-US" sz="1200" dirty="0">
                <a:solidFill>
                  <a:srgbClr val="00B0F0"/>
                </a:solidFill>
              </a:rPr>
              <a:t>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5A38E-D33B-FDD8-B55C-CBA6B3CCF5DA}"/>
              </a:ext>
            </a:extLst>
          </p:cNvPr>
          <p:cNvSpPr txBox="1"/>
          <p:nvPr/>
        </p:nvSpPr>
        <p:spPr>
          <a:xfrm>
            <a:off x="3657600" y="3653135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Implied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Boundary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84C9D-775E-21C1-250F-5B9ED4FF5239}"/>
              </a:ext>
            </a:extLst>
          </p:cNvPr>
          <p:cNvSpPr txBox="1"/>
          <p:nvPr/>
        </p:nvSpPr>
        <p:spPr>
          <a:xfrm>
            <a:off x="6899931" y="4876800"/>
            <a:ext cx="72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Filled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Panels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Light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Source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Colored</a:t>
            </a:r>
          </a:p>
        </p:txBody>
      </p:sp>
    </p:spTree>
    <p:extLst>
      <p:ext uri="{BB962C8B-B14F-4D97-AF65-F5344CB8AC3E}">
        <p14:creationId xmlns:p14="http://schemas.microsoft.com/office/powerpoint/2010/main" val="37985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Varying Levels of Expertise</a:t>
            </a:r>
          </a:p>
          <a:p>
            <a:pPr lvl="1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Graduate (MS &amp; PhD) Students</a:t>
            </a:r>
          </a:p>
          <a:p>
            <a:pPr lvl="1" eaLnBrk="1" hangingPunct="1"/>
            <a:r>
              <a:rPr lang="en-US" dirty="0"/>
              <a:t>…</a:t>
            </a:r>
          </a:p>
          <a:p>
            <a:pPr lvl="1" eaLnBrk="1" hangingPunct="1"/>
            <a:r>
              <a:rPr lang="en-US" dirty="0"/>
              <a:t>Faculty Level Researchers</a:t>
            </a:r>
          </a:p>
          <a:p>
            <a:pPr eaLnBrk="1" hangingPunct="1"/>
            <a:r>
              <a:rPr lang="en-US" dirty="0"/>
              <a:t>Various Backgrounds</a:t>
            </a:r>
          </a:p>
          <a:p>
            <a:pPr lvl="1" eaLnBrk="1" hangingPunct="1"/>
            <a:r>
              <a:rPr lang="en-US" dirty="0"/>
              <a:t>Statistics / </a:t>
            </a:r>
            <a:r>
              <a:rPr lang="en-US" dirty="0" err="1"/>
              <a:t>Biostat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Computer Science – Imaging</a:t>
            </a:r>
          </a:p>
          <a:p>
            <a:pPr lvl="1" eaLnBrk="1" hangingPunct="1"/>
            <a:r>
              <a:rPr lang="en-US" dirty="0"/>
              <a:t>Bioinformatics – Genetics </a:t>
            </a:r>
          </a:p>
          <a:p>
            <a:pPr lvl="1" eaLnBrk="1" hangingPunct="1"/>
            <a:r>
              <a:rPr lang="en-US" dirty="0"/>
              <a:t>Pharmacy</a:t>
            </a:r>
          </a:p>
          <a:p>
            <a:pPr lvl="1" eaLnBrk="1" hangingPunct="1"/>
            <a:r>
              <a:rPr lang="en-US" dirty="0"/>
              <a:t>Others…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8200" y="3124200"/>
            <a:ext cx="8168640" cy="3621102"/>
            <a:chOff x="3810000" y="0"/>
            <a:chExt cx="5105400" cy="226318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1" t="6715" r="15164" b="14460"/>
            <a:stretch/>
          </p:blipFill>
          <p:spPr>
            <a:xfrm>
              <a:off x="7322896" y="0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122" t="6713" r="17882" b="14460"/>
            <a:stretch/>
          </p:blipFill>
          <p:spPr>
            <a:xfrm>
              <a:off x="5562600" y="0"/>
              <a:ext cx="1592529" cy="2263189"/>
            </a:xfrm>
            <a:prstGeom prst="rect">
              <a:avLst/>
            </a:prstGeom>
            <a:noFill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5" r="15164" b="14460"/>
            <a:stretch/>
          </p:blipFill>
          <p:spPr bwMode="auto">
            <a:xfrm>
              <a:off x="3810000" y="0"/>
              <a:ext cx="1592504" cy="2263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9633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197906" cy="3628339"/>
            <a:chOff x="3810000" y="2304288"/>
            <a:chExt cx="5123691" cy="2267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3810000" y="2304288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5562600" y="2308840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7341187" y="2308840"/>
              <a:ext cx="1592504" cy="226316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8016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003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1: Rectum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2: Twisting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3: Bladder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Different Display of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lvl="0" indent="0" eaLnBrk="1" hangingPunct="1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sz="1800" dirty="0">
                <a:solidFill>
                  <a:srgbClr val="000000"/>
                </a:solidFill>
              </a:rPr>
              <a:t>Bullitt &amp; Aylward (2002)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C2913-869A-435A-AAA3-1929FAB92874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2.2</a:t>
            </a:r>
          </a:p>
        </p:txBody>
      </p:sp>
    </p:spTree>
    <p:extLst>
      <p:ext uri="{BB962C8B-B14F-4D97-AF65-F5344CB8AC3E}">
        <p14:creationId xmlns:p14="http://schemas.microsoft.com/office/powerpoint/2010/main" val="144885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85908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81232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35876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6526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765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Grading Based on Both:</a:t>
            </a:r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algn="ctr" eaLnBrk="1" hangingPunct="1">
              <a:buNone/>
            </a:pPr>
            <a:r>
              <a:rPr lang="en-US" dirty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r>
              <a:rPr lang="en-US" dirty="0"/>
              <a:t>i. e.     5 minute talks</a:t>
            </a:r>
          </a:p>
          <a:p>
            <a:pPr eaLnBrk="1" hangingPunct="1"/>
            <a:r>
              <a:rPr lang="en-US" dirty="0"/>
              <a:t>By Enrolled Students</a:t>
            </a:r>
          </a:p>
          <a:p>
            <a:pPr eaLnBrk="1" hangingPunct="1"/>
            <a:r>
              <a:rPr lang="en-US" dirty="0"/>
              <a:t>Hopefully Others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Minimal Homework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marL="514350" indent="-514350" eaLnBrk="1" hangingPunct="1">
                  <a:lnSpc>
                    <a:spcPct val="190000"/>
                  </a:lnSpc>
                  <a:buFont typeface="+mj-lt"/>
                  <a:buAutoNum type="arabicPeriod" startAt="4"/>
                </a:pPr>
                <a:r>
                  <a:rPr lang="en-US" dirty="0"/>
                  <a:t>Tree Structured Data Objects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Brain Artery Data,  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	Analyze Sample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/>
                  <a:t>Average?       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Modes of Variation???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E92E0-40E3-19D3-F911-75105A343FAD}"/>
              </a:ext>
            </a:extLst>
          </p:cNvPr>
          <p:cNvSpPr txBox="1"/>
          <p:nvPr/>
        </p:nvSpPr>
        <p:spPr>
          <a:xfrm>
            <a:off x="3048000" y="3200400"/>
            <a:ext cx="5226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Variation About Average???</a:t>
            </a: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Sonogram</a:t>
            </a:r>
          </a:p>
          <a:p>
            <a:pPr marL="0" indent="0" eaLnBrk="1" hangingPunct="1">
              <a:buNone/>
            </a:pPr>
            <a:r>
              <a:rPr lang="en-US" sz="2000" dirty="0" err="1"/>
              <a:t>Pigoli</a:t>
            </a:r>
            <a:r>
              <a:rPr lang="en-US" sz="2000" dirty="0"/>
              <a:t> et al. (2015)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5791200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112FE-ABCC-468A-B77B-8BFBE4328525}"/>
              </a:ext>
            </a:extLst>
          </p:cNvPr>
          <p:cNvSpPr txBox="1"/>
          <p:nvPr/>
        </p:nvSpPr>
        <p:spPr>
          <a:xfrm>
            <a:off x="7003254" y="1535668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2.3</a:t>
            </a:r>
          </a:p>
        </p:txBody>
      </p:sp>
    </p:spTree>
    <p:extLst>
      <p:ext uri="{BB962C8B-B14F-4D97-AF65-F5344CB8AC3E}">
        <p14:creationId xmlns:p14="http://schemas.microsoft.com/office/powerpoint/2010/main" val="29595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Raw Data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sz="2400" dirty="0"/>
              <a:t>Benito et al. (2017)</a:t>
            </a:r>
          </a:p>
        </p:txBody>
      </p:sp>
      <p:pic>
        <p:nvPicPr>
          <p:cNvPr id="2" name="SampleR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1905000"/>
            <a:ext cx="34290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E539B-2904-4A01-9F4B-B91C17F4B2E3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CA78D-D2CD-6F08-D723-DC258BFD3362}"/>
              </a:ext>
            </a:extLst>
          </p:cNvPr>
          <p:cNvSpPr txBox="1"/>
          <p:nvPr/>
        </p:nvSpPr>
        <p:spPr>
          <a:xfrm>
            <a:off x="2037319" y="3307140"/>
            <a:ext cx="2306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Data Objects:</a:t>
            </a:r>
          </a:p>
          <a:p>
            <a:pPr algn="ctr"/>
            <a:r>
              <a:rPr lang="en-US" sz="2400" dirty="0"/>
              <a:t>Rasterized</a:t>
            </a:r>
          </a:p>
          <a:p>
            <a:pPr algn="ctr"/>
            <a:r>
              <a:rPr lang="en-US" sz="2400" dirty="0"/>
              <a:t>Vectors of Pixel</a:t>
            </a:r>
          </a:p>
          <a:p>
            <a:pPr algn="ctr"/>
            <a:r>
              <a:rPr lang="en-US" sz="2400" dirty="0"/>
              <a:t>Gray Levels</a:t>
            </a:r>
          </a:p>
        </p:txBody>
      </p:sp>
    </p:spTree>
    <p:extLst>
      <p:ext uri="{BB962C8B-B14F-4D97-AF65-F5344CB8AC3E}">
        <p14:creationId xmlns:p14="http://schemas.microsoft.com/office/powerpoint/2010/main" val="151756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FC61DC-55B0-D2F1-C7F3-B861D0EC6427}"/>
              </a:ext>
            </a:extLst>
          </p:cNvPr>
          <p:cNvGrpSpPr/>
          <p:nvPr/>
        </p:nvGrpSpPr>
        <p:grpSpPr>
          <a:xfrm>
            <a:off x="5430151" y="914400"/>
            <a:ext cx="3485249" cy="3048000"/>
            <a:chOff x="5430151" y="914400"/>
            <a:chExt cx="3485249" cy="304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8BD493-4E15-DB03-B9A1-66ED544EC1E9}"/>
                </a:ext>
              </a:extLst>
            </p:cNvPr>
            <p:cNvSpPr txBox="1"/>
            <p:nvPr/>
          </p:nvSpPr>
          <p:spPr>
            <a:xfrm>
              <a:off x="5430151" y="914400"/>
              <a:ext cx="3485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Projections on “Separating” Line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AA858ED-3305-9A75-B7C6-E158E6B761EC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7010400" y="1283732"/>
              <a:ext cx="162376" cy="267866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A0C994-BB8C-11E8-6F24-8B9A3073DBB5}"/>
              </a:ext>
            </a:extLst>
          </p:cNvPr>
          <p:cNvSpPr txBox="1"/>
          <p:nvPr/>
        </p:nvSpPr>
        <p:spPr>
          <a:xfrm>
            <a:off x="5638800" y="1371600"/>
            <a:ext cx="284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0" y="1752600"/>
            <a:ext cx="6477000" cy="1143000"/>
            <a:chOff x="304800" y="1752600"/>
            <a:chExt cx="6477000" cy="1143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752600"/>
              <a:ext cx="19470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3-d Maps of</a:t>
              </a:r>
            </a:p>
            <a:p>
              <a:r>
                <a:rPr lang="en-US" sz="2400" dirty="0"/>
                <a:t>Brain Activity</a:t>
              </a:r>
            </a:p>
          </p:txBody>
        </p:sp>
        <p:cxnSp>
          <p:nvCxnSpPr>
            <p:cNvPr id="6" name="Straight Arrow Connector 5"/>
            <p:cNvCxnSpPr>
              <a:stCxn id="3" idx="3"/>
            </p:cNvCxnSpPr>
            <p:nvPr/>
          </p:nvCxnSpPr>
          <p:spPr>
            <a:xfrm>
              <a:off x="2251808" y="2168099"/>
              <a:ext cx="4529992" cy="727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4800" y="2743200"/>
            <a:ext cx="5638800" cy="3581400"/>
            <a:chOff x="304800" y="2743200"/>
            <a:chExt cx="5638800" cy="35814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2743200"/>
              <a:ext cx="16039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Collected</a:t>
              </a:r>
            </a:p>
            <a:p>
              <a:r>
                <a:rPr lang="en-US" sz="2400" dirty="0"/>
                <a:t>Over Time</a:t>
              </a:r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>
              <a:off x="1908765" y="3158699"/>
              <a:ext cx="4034835" cy="31659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1133" y="4743271"/>
            <a:ext cx="191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Often While</a:t>
            </a:r>
          </a:p>
          <a:p>
            <a:r>
              <a:rPr lang="en-US" sz="2400" dirty="0"/>
              <a:t>Performing</a:t>
            </a:r>
          </a:p>
          <a:p>
            <a:r>
              <a:rPr lang="en-US" sz="2400" dirty="0"/>
              <a:t>Some “Task”</a:t>
            </a:r>
          </a:p>
        </p:txBody>
      </p:sp>
    </p:spTree>
    <p:extLst>
      <p:ext uri="{BB962C8B-B14F-4D97-AF65-F5344CB8AC3E}">
        <p14:creationId xmlns:p14="http://schemas.microsoft.com/office/powerpoint/2010/main" val="7008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3-d Maps of</a:t>
            </a:r>
          </a:p>
          <a:p>
            <a:r>
              <a:rPr lang="en-US" sz="2400" dirty="0"/>
              <a:t>Brain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Collected</a:t>
            </a:r>
          </a:p>
          <a:p>
            <a:r>
              <a:rPr lang="en-US" sz="2400" dirty="0"/>
              <a:t>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Map at</a:t>
              </a:r>
            </a:p>
            <a:p>
              <a:r>
                <a:rPr lang="en-US" sz="2400" dirty="0"/>
                <a:t>One Time?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Series at</a:t>
              </a:r>
            </a:p>
            <a:p>
              <a:r>
                <a:rPr lang="en-US" sz="2400" dirty="0"/>
                <a:t>One Location?</a:t>
              </a:r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197326201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Generally Not Widely Appreciated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But Highlighted in OODA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0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So please </a:t>
            </a:r>
            <a:r>
              <a:rPr lang="en-US" dirty="0">
                <a:solidFill>
                  <a:srgbClr val="FF0000"/>
                </a:solidFill>
              </a:rPr>
              <a:t>fire away </a:t>
            </a:r>
            <a:r>
              <a:rPr lang="en-US" dirty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Understood by Some in Statistics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Classical Reference:  Tukey (1977)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Better Understood in Machine Learning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Primary </a:t>
            </a:r>
            <a:r>
              <a:rPr lang="en-US" u="sng" dirty="0">
                <a:solidFill>
                  <a:schemeClr val="tx2"/>
                </a:solidFill>
              </a:rPr>
              <a:t>Focus</a:t>
            </a:r>
            <a:r>
              <a:rPr lang="en-US" dirty="0">
                <a:solidFill>
                  <a:schemeClr val="tx2"/>
                </a:solidFill>
              </a:rPr>
              <a:t> of Modern “Statistics”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E.g. STOR &amp; </a:t>
            </a:r>
            <a:r>
              <a:rPr lang="en-US" dirty="0" err="1">
                <a:solidFill>
                  <a:schemeClr val="tx2"/>
                </a:solidFill>
              </a:rPr>
              <a:t>Biostat</a:t>
            </a:r>
            <a:r>
              <a:rPr lang="en-US" dirty="0">
                <a:solidFill>
                  <a:schemeClr val="tx2"/>
                </a:solidFill>
              </a:rPr>
              <a:t> PhD Curriculum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i="1" dirty="0">
                <a:solidFill>
                  <a:schemeClr val="tx2"/>
                </a:solidFill>
              </a:rPr>
              <a:t>Less Considered </a:t>
            </a:r>
            <a:r>
              <a:rPr lang="en-US" dirty="0">
                <a:solidFill>
                  <a:schemeClr val="tx2"/>
                </a:solidFill>
              </a:rPr>
              <a:t>In Machine Learning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Background Notation, etc.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09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Data Object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curves???)</a:t>
            </a:r>
          </a:p>
        </p:txBody>
      </p:sp>
    </p:spTree>
    <p:extLst>
      <p:ext uri="{BB962C8B-B14F-4D97-AF65-F5344CB8AC3E}">
        <p14:creationId xmlns:p14="http://schemas.microsoft.com/office/powerpoint/2010/main" val="276796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Definition</a:t>
            </a:r>
            <a:endParaRPr lang="en-US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Studied Mortality vs. Age (over years)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could have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chosen: vs.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(over ages)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{tried both,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is more </a:t>
            </a:r>
            <a:r>
              <a:rPr lang="en-US" sz="3200" dirty="0">
                <a:solidFill>
                  <a:srgbClr val="000000"/>
                </a:solidFill>
              </a:rPr>
              <a:t>fun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44" t="65908" r="45045" b="1518"/>
          <a:stretch/>
        </p:blipFill>
        <p:spPr>
          <a:xfrm>
            <a:off x="3973033" y="2667000"/>
            <a:ext cx="51709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Data Object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curves???)</a:t>
            </a:r>
          </a:p>
          <a:p>
            <a:pPr marL="457200" lvl="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  <a:p>
            <a:pPr lvl="0"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(e.g. Mortality Data)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6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scale more informative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this data set)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i="0" dirty="0">
                  <a:solidFill>
                    <a:srgbClr val="000000"/>
                  </a:solidFill>
                  <a:latin typeface="Arial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Tilde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) Denotes Random Quantities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blipFill>
                <a:blip r:embed="rId3"/>
                <a:stretch>
                  <a:fillRect l="-1909" t="-1633" b="-31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0486FF1-E595-F276-309A-2574EDFD076C}"/>
              </a:ext>
            </a:extLst>
          </p:cNvPr>
          <p:cNvSpPr txBox="1"/>
          <p:nvPr/>
        </p:nvSpPr>
        <p:spPr>
          <a:xfrm>
            <a:off x="7079454" y="228600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2.3</a:t>
            </a:r>
          </a:p>
        </p:txBody>
      </p:sp>
    </p:spTree>
    <p:extLst>
      <p:ext uri="{BB962C8B-B14F-4D97-AF65-F5344CB8AC3E}">
        <p14:creationId xmlns:p14="http://schemas.microsoft.com/office/powerpoint/2010/main" val="308102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Matrices as </a:t>
                </a:r>
                <a:r>
                  <a:rPr lang="en-US" sz="3200" b="1" dirty="0">
                    <a:solidFill>
                      <a:srgbClr val="000000"/>
                    </a:solidFill>
                    <a:sym typeface="Wingdings" pitchFamily="2" charset="2"/>
                  </a:rPr>
                  <a:t>Bold Capitals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blipFill>
                <a:blip r:embed="rId3"/>
                <a:stretch>
                  <a:fillRect l="-1909" t="-1633" b="-31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72669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3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Statistical Standard: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for sample size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Other Fields:   Other choices found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Terrible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choice: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?!?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35700"/>
              </a:xfrm>
              <a:prstGeom prst="rect">
                <a:avLst/>
              </a:prstGeom>
              <a:blipFill>
                <a:blip r:embed="rId3"/>
                <a:stretch>
                  <a:fillRect l="-1909" t="-1358" b="-2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99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057400"/>
            <a:ext cx="31242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871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Many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broadly understandable)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2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3"/>
                <a:stretch>
                  <a:fillRect l="-1909" t="-1357" b="-2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962400" y="3048000"/>
            <a:ext cx="18288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458200" cy="5638800"/>
              </a:xfrm>
            </p:spPr>
            <p:txBody>
              <a:bodyPr/>
              <a:lstStyle/>
              <a:p>
                <a:pPr marL="457200" lvl="0" indent="-45720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Notation:</a:t>
                </a:r>
              </a:p>
              <a:p>
                <a:pPr marL="457200" lvl="0" indent="-457200" eaLnBrk="1" hangingPunct="1">
                  <a:spcBef>
                    <a:spcPct val="0"/>
                  </a:spcBef>
                  <a:buNone/>
                  <a:defRPr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457200" lvl="0" indent="-45720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Data Object Vectors:</a:t>
                </a: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lang="en-US" sz="2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i="1" kern="1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Vectors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, </a:t>
                </a:r>
                <a:r>
                  <a:rPr lang="en-US" b="1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Bold Lowercase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Again Tilde Denotes Random Quantities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458200" cy="5638800"/>
              </a:xfrm>
              <a:blipFill>
                <a:blip r:embed="rId3"/>
                <a:stretch>
                  <a:fillRect l="-1801" t="-1405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143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944" t="65908" r="45045" b="1518"/>
          <a:stretch/>
        </p:blipFill>
        <p:spPr>
          <a:xfrm>
            <a:off x="5867400" y="4396254"/>
            <a:ext cx="3037366" cy="24617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Mortality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4"/>
                <a:stretch>
                  <a:fillRect l="-1909" t="-13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962400" y="1600200"/>
            <a:ext cx="4800600" cy="4047530"/>
            <a:chOff x="3886200" y="1600200"/>
            <a:chExt cx="4876800" cy="4047530"/>
          </a:xfrm>
        </p:grpSpPr>
        <p:sp>
          <p:nvSpPr>
            <p:cNvPr id="2" name="TextBox 1"/>
            <p:cNvSpPr txBox="1"/>
            <p:nvPr/>
          </p:nvSpPr>
          <p:spPr>
            <a:xfrm>
              <a:off x="7193340" y="16002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Each Column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Contains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One Curve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86200" y="2057400"/>
              <a:ext cx="3276600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2"/>
            </p:cNvCxnSpPr>
            <p:nvPr/>
          </p:nvCxnSpPr>
          <p:spPr>
            <a:xfrm flipH="1">
              <a:off x="7315199" y="2523530"/>
              <a:ext cx="662971" cy="3124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28800" y="3154365"/>
            <a:ext cx="5638796" cy="3483966"/>
            <a:chOff x="1828800" y="3154364"/>
            <a:chExt cx="5638800" cy="3581399"/>
          </a:xfrm>
        </p:grpSpPr>
        <p:sp>
          <p:nvSpPr>
            <p:cNvPr id="13" name="TextBox 12"/>
            <p:cNvSpPr txBox="1"/>
            <p:nvPr/>
          </p:nvSpPr>
          <p:spPr>
            <a:xfrm>
              <a:off x="1828800" y="3200400"/>
              <a:ext cx="106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As a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Function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of Age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34970" y="4114800"/>
              <a:ext cx="5132630" cy="26209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05199" y="3154364"/>
              <a:ext cx="1" cy="1265236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9A8481-0245-87F9-A61F-E186F609210A}"/>
              </a:ext>
            </a:extLst>
          </p:cNvPr>
          <p:cNvGrpSpPr/>
          <p:nvPr/>
        </p:nvGrpSpPr>
        <p:grpSpPr>
          <a:xfrm>
            <a:off x="3962400" y="3048000"/>
            <a:ext cx="1828800" cy="1524000"/>
            <a:chOff x="3733800" y="2895600"/>
            <a:chExt cx="1752600" cy="1524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E35FCC-1926-3180-59B9-707142C4D34F}"/>
                </a:ext>
              </a:extLst>
            </p:cNvPr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5C3DC8-564B-4743-72E0-9FD764884AB6}"/>
                </a:ext>
              </a:extLst>
            </p:cNvPr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57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3"/>
                <a:stretch>
                  <a:fillRect l="-1909" t="-1357" b="-2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0BFACA-1650-3FE2-C439-B625ACAA1FE0}"/>
              </a:ext>
            </a:extLst>
          </p:cNvPr>
          <p:cNvGrpSpPr/>
          <p:nvPr/>
        </p:nvGrpSpPr>
        <p:grpSpPr>
          <a:xfrm>
            <a:off x="3962400" y="3048000"/>
            <a:ext cx="1828800" cy="1524000"/>
            <a:chOff x="3733800" y="2895600"/>
            <a:chExt cx="1752600" cy="1524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5DF9169-5CDB-F500-8BFE-EC8D6BC870D7}"/>
                </a:ext>
              </a:extLst>
            </p:cNvPr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977D9A-F03A-CB29-750E-A7E72F018288}"/>
                </a:ext>
              </a:extLst>
            </p:cNvPr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19295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Trait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3"/>
                <a:stretch>
                  <a:fillRect l="-1909" t="-1357" b="-2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657600" y="3276600"/>
            <a:ext cx="2971800" cy="9906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B0D2E1-BDEC-4809-B76D-DFFFB66C3676}"/>
              </a:ext>
            </a:extLst>
          </p:cNvPr>
          <p:cNvSpPr txBox="1"/>
          <p:nvPr/>
        </p:nvSpPr>
        <p:spPr>
          <a:xfrm>
            <a:off x="5334000" y="5983069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Machine Learning: “Features”,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But Rows are </a:t>
            </a:r>
            <a:r>
              <a:rPr lang="en-US" u="sng" dirty="0">
                <a:solidFill>
                  <a:srgbClr val="FFFF00"/>
                </a:solidFill>
              </a:rPr>
              <a:t>Not </a:t>
            </a:r>
            <a:r>
              <a:rPr lang="en-US" dirty="0">
                <a:solidFill>
                  <a:srgbClr val="FFFF00"/>
                </a:solidFill>
              </a:rPr>
              <a:t>Feature Vectors</a:t>
            </a:r>
          </a:p>
        </p:txBody>
      </p: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826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826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473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Return to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Caution:   Not Always Done!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473934"/>
              </a:xfrm>
              <a:prstGeom prst="rect">
                <a:avLst/>
              </a:prstGeom>
              <a:blipFill>
                <a:blip r:embed="rId3"/>
                <a:stretch>
                  <a:fillRect l="-3377" t="-1449" b="-4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563E9A3-2ECB-6CAF-5A54-F241FC038D26}"/>
              </a:ext>
            </a:extLst>
          </p:cNvPr>
          <p:cNvGrpSpPr/>
          <p:nvPr/>
        </p:nvGrpSpPr>
        <p:grpSpPr>
          <a:xfrm>
            <a:off x="3962400" y="2286000"/>
            <a:ext cx="1828800" cy="1524000"/>
            <a:chOff x="3733800" y="2895600"/>
            <a:chExt cx="1752600" cy="1524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188C326-5CC1-CFAC-0CEC-7D36F9336513}"/>
                </a:ext>
              </a:extLst>
            </p:cNvPr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A87321-3E60-35B6-4997-857940184B94}"/>
                </a:ext>
              </a:extLst>
            </p:cNvPr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02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Areas: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Algebra (column vectors)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Bioinformatics (from Excel restrictions)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Statistical Data Bases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Models</a:t>
            </a:r>
          </a:p>
        </p:txBody>
      </p:sp>
    </p:spTree>
    <p:extLst>
      <p:ext uri="{BB962C8B-B14F-4D97-AF65-F5344CB8AC3E}">
        <p14:creationId xmlns:p14="http://schemas.microsoft.com/office/powerpoint/2010/main" val="23840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Software: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Matlab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 &amp; Python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SAS &amp; others</a:t>
            </a:r>
          </a:p>
        </p:txBody>
      </p:sp>
    </p:spTree>
    <p:extLst>
      <p:ext uri="{BB962C8B-B14F-4D97-AF65-F5344CB8AC3E}">
        <p14:creationId xmlns:p14="http://schemas.microsoft.com/office/powerpoint/2010/main" val="34578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22860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225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Rule of Thumb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a Discussion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Linear Analysis,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Agree to Whether Rows or Columns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00"/>
                </a:solidFill>
                <a:sym typeface="Wingdings" pitchFamily="2" charset="2"/>
              </a:rPr>
              <a:t>Ar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 The Data Objects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61241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269974907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Important Aspect:</a:t>
            </a:r>
          </a:p>
          <a:p>
            <a:pPr marL="0" indent="0" algn="ctr" eaLnBrk="1" hangingPunct="1">
              <a:buNone/>
            </a:pPr>
            <a:r>
              <a:rPr lang="en-US" dirty="0"/>
              <a:t>Data Visualization</a:t>
            </a:r>
          </a:p>
          <a:p>
            <a:pPr marL="0" indent="0" algn="ctr" eaLnBrk="1" hangingPunct="1">
              <a:buNone/>
            </a:pPr>
            <a:r>
              <a:rPr lang="en-US" dirty="0"/>
              <a:t>(Look at Data, Even For Big Data???)</a:t>
            </a:r>
          </a:p>
        </p:txBody>
      </p:sp>
    </p:spTree>
    <p:extLst>
      <p:ext uri="{BB962C8B-B14F-4D97-AF65-F5344CB8AC3E}">
        <p14:creationId xmlns:p14="http://schemas.microsoft.com/office/powerpoint/2010/main" val="2287008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Start with data objects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>
                <a:blip r:embed="rId3"/>
                <a:stretch>
                  <a:fillRect l="-17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3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60000"/>
              </a:lnSpc>
              <a:buNone/>
            </a:pPr>
            <a:r>
              <a:rPr lang="en-US" dirty="0"/>
              <a:t>Personal Opinion: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Most Modern Data Analysts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Don’t Look at Data Well Enough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Will Try to Provide You With Tools For This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Terrible Approach:   Look at .txt file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990B9-3FD5-4CD5-FBE8-91A1B8050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t="24540" r="4902" b="12479"/>
          <a:stretch/>
        </p:blipFill>
        <p:spPr>
          <a:xfrm>
            <a:off x="1143000" y="2209800"/>
            <a:ext cx="693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154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Almost as bad:   Look at .</a:t>
            </a:r>
            <a:r>
              <a:rPr lang="en-US" dirty="0" err="1"/>
              <a:t>xls</a:t>
            </a:r>
            <a:r>
              <a:rPr lang="en-US" dirty="0"/>
              <a:t> file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84B62-258E-34D1-7323-7904FC03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3"/>
          <a:stretch/>
        </p:blipFill>
        <p:spPr>
          <a:xfrm>
            <a:off x="304800" y="1981200"/>
            <a:ext cx="8524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496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/>
                  <a:t>General Definition </a:t>
                </a:r>
                <a:r>
                  <a:rPr lang="en-US" dirty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the </a:t>
                </a:r>
                <a:r>
                  <a:rPr lang="en-US" u="sng" dirty="0"/>
                  <a:t>closest</a:t>
                </a:r>
                <a:r>
                  <a:rPr lang="en-US" dirty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Best </a:t>
                </a:r>
              </a:p>
              <a:p>
                <a:pPr algn="ctr"/>
                <a:r>
                  <a:rPr lang="en-US" dirty="0"/>
                  <a:t>Representation</a:t>
                </a:r>
              </a:p>
              <a:p>
                <a:pPr algn="ctr"/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blipFill>
                <a:blip r:embed="rId4"/>
                <a:stretch>
                  <a:fillRect l="-2797" t="-3311" r="-279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419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5F20A-C127-4685-9647-FB68AEEE0933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1639360" cy="8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Think of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5F20A-C127-4685-9647-FB68AEEE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1639360" cy="824200"/>
              </a:xfrm>
              <a:prstGeom prst="rect">
                <a:avLst/>
              </a:prstGeom>
              <a:blipFill>
                <a:blip r:embed="rId4"/>
                <a:stretch>
                  <a:fillRect l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Gene 1 </a:t>
            </a:r>
            <a:r>
              <a:rPr lang="en-US" altLang="ko-KR" sz="2800" dirty="0" err="1">
                <a:ea typeface="Gulim" pitchFamily="34" charset="-127"/>
              </a:rPr>
              <a:t>Express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352A4-3DD1-4EBF-811C-E71416DD9EED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693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352A4-3DD1-4EBF-811C-E71416DD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6932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Gene 2 </a:t>
            </a:r>
            <a:r>
              <a:rPr lang="en-US" altLang="ko-KR" sz="2800" dirty="0" err="1">
                <a:ea typeface="Gulim" pitchFamily="34" charset="-127"/>
              </a:rPr>
              <a:t>Express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EB9B11-4311-4C08-BF93-93AF76319E57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EB9B11-4311-4C08-BF93-93AF7631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Gene 3 </a:t>
            </a:r>
            <a:r>
              <a:rPr lang="en-US" altLang="ko-KR" sz="2800" dirty="0" err="1">
                <a:ea typeface="Gulim" pitchFamily="34" charset="-127"/>
              </a:rPr>
              <a:t>Express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AB811F-985C-44BE-B377-BDF1E0E80E5F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AB811F-985C-44BE-B377-BDF1E0E80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AE7EE-3337-4169-9C2D-68E492381ACB}"/>
              </a:ext>
            </a:extLst>
          </p:cNvPr>
          <p:cNvSpPr txBox="1"/>
          <p:nvPr/>
        </p:nvSpPr>
        <p:spPr>
          <a:xfrm>
            <a:off x="2323299" y="5029200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use this type of 1-d view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lot, so study carefully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Coordinates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Projections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 Coordinates Show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 in Data 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(or Random)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676400" y="3738563"/>
            <a:ext cx="1800225" cy="104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78F11B-6333-F6A1-4605-41DB9BA99751}"/>
              </a:ext>
            </a:extLst>
          </p:cNvPr>
          <p:cNvSpPr txBox="1"/>
          <p:nvPr/>
        </p:nvSpPr>
        <p:spPr>
          <a:xfrm>
            <a:off x="1676400" y="5334000"/>
            <a:ext cx="31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Variation Avoids Overplotting</a:t>
            </a:r>
          </a:p>
        </p:txBody>
      </p: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Smooth histogram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Kernel Density Estimate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400" y="6015335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 in Detail Later</a:t>
            </a:r>
          </a:p>
        </p:txBody>
      </p: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10583</TotalTime>
  <Words>3237</Words>
  <Application>Microsoft Office PowerPoint</Application>
  <PresentationFormat>On-screen Show (4:3)</PresentationFormat>
  <Paragraphs>953</Paragraphs>
  <Slides>121</Slides>
  <Notes>121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31" baseType="lpstr">
      <vt:lpstr>Gulim</vt:lpstr>
      <vt:lpstr>Arial</vt:lpstr>
      <vt:lpstr>Arial Unicode MS</vt:lpstr>
      <vt:lpstr>Cambria Math</vt:lpstr>
      <vt:lpstr>Edwardian Script ITC</vt:lpstr>
      <vt:lpstr>Tahoma</vt:lpstr>
      <vt:lpstr>Times New Roman</vt:lpstr>
      <vt:lpstr>Wingdings</vt:lpstr>
      <vt:lpstr>1_Default Design</vt:lpstr>
      <vt:lpstr>2_Default Design</vt:lpstr>
      <vt:lpstr>Statistics – O. R. 881 Object Oriented Data Analysis</vt:lpstr>
      <vt:lpstr>Administrative Info</vt:lpstr>
      <vt:lpstr>Administrative Info</vt:lpstr>
      <vt:lpstr>Who are we?</vt:lpstr>
      <vt:lpstr>Course Expectations</vt:lpstr>
      <vt:lpstr>Class Meeting Style</vt:lpstr>
      <vt:lpstr>Course Context</vt:lpstr>
      <vt:lpstr>Course Context</vt:lpstr>
      <vt:lpstr>Course Context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Current Sections in Textbook</vt:lpstr>
      <vt:lpstr>Object Oriented Data Analysis</vt:lpstr>
      <vt:lpstr>A Taste of OODA Examples</vt:lpstr>
      <vt:lpstr>A Taste of OODA Examples</vt:lpstr>
      <vt:lpstr>A Taste of OODA Examples</vt:lpstr>
      <vt:lpstr>PowerPoint Presentation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Choice of Data Objects</vt:lpstr>
      <vt:lpstr>Data Object Definition</vt:lpstr>
      <vt:lpstr>Choice of Data Objects</vt:lpstr>
      <vt:lpstr>Data Object Representation</vt:lpstr>
      <vt:lpstr>Basics of OODA</vt:lpstr>
      <vt:lpstr>Basics of OODA</vt:lpstr>
      <vt:lpstr>Basics of OODA</vt:lpstr>
      <vt:lpstr>Notation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Rule of Thumb</vt:lpstr>
      <vt:lpstr>Object Oriented Data Analysis</vt:lpstr>
      <vt:lpstr>Object Oriented Data Analysis</vt:lpstr>
      <vt:lpstr>Visualization</vt:lpstr>
      <vt:lpstr>Visualization</vt:lpstr>
      <vt:lpstr>Visualization</vt:lpstr>
      <vt:lpstr>Visualization</vt:lpstr>
      <vt:lpstr>Visualization</vt:lpstr>
      <vt:lpstr>Visualization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Homework 1</vt:lpstr>
      <vt:lpstr>Homework Policy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281</cp:revision>
  <dcterms:created xsi:type="dcterms:W3CDTF">2001-06-08T01:38:43Z</dcterms:created>
  <dcterms:modified xsi:type="dcterms:W3CDTF">2024-01-11T01:42:09Z</dcterms:modified>
</cp:coreProperties>
</file>