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3" r:id="rId2"/>
    <p:sldMasterId id="2147483732" r:id="rId3"/>
  </p:sldMasterIdLst>
  <p:notesMasterIdLst>
    <p:notesMasterId r:id="rId97"/>
  </p:notesMasterIdLst>
  <p:sldIdLst>
    <p:sldId id="262" r:id="rId4"/>
    <p:sldId id="714" r:id="rId5"/>
    <p:sldId id="1186" r:id="rId6"/>
    <p:sldId id="1091" r:id="rId7"/>
    <p:sldId id="1158" r:id="rId8"/>
    <p:sldId id="1160" r:id="rId9"/>
    <p:sldId id="1305" r:id="rId10"/>
    <p:sldId id="1177" r:id="rId11"/>
    <p:sldId id="1178" r:id="rId12"/>
    <p:sldId id="1047" r:id="rId13"/>
    <p:sldId id="1049" r:id="rId14"/>
    <p:sldId id="1053" r:id="rId15"/>
    <p:sldId id="1066" r:id="rId16"/>
    <p:sldId id="1090" r:id="rId17"/>
    <p:sldId id="1092" r:id="rId18"/>
    <p:sldId id="1098" r:id="rId19"/>
    <p:sldId id="1100" r:id="rId20"/>
    <p:sldId id="1114" r:id="rId21"/>
    <p:sldId id="1102" r:id="rId22"/>
    <p:sldId id="1103" r:id="rId23"/>
    <p:sldId id="1120" r:id="rId24"/>
    <p:sldId id="1121" r:id="rId25"/>
    <p:sldId id="1117" r:id="rId26"/>
    <p:sldId id="1125" r:id="rId27"/>
    <p:sldId id="1123" r:id="rId28"/>
    <p:sldId id="1124" r:id="rId29"/>
    <p:sldId id="3614" r:id="rId30"/>
    <p:sldId id="3620" r:id="rId31"/>
    <p:sldId id="3619" r:id="rId32"/>
    <p:sldId id="3621" r:id="rId33"/>
    <p:sldId id="3564" r:id="rId34"/>
    <p:sldId id="3565" r:id="rId35"/>
    <p:sldId id="3566" r:id="rId36"/>
    <p:sldId id="3567" r:id="rId37"/>
    <p:sldId id="3568" r:id="rId38"/>
    <p:sldId id="3638" r:id="rId39"/>
    <p:sldId id="3637" r:id="rId40"/>
    <p:sldId id="3569" r:id="rId41"/>
    <p:sldId id="3570" r:id="rId42"/>
    <p:sldId id="3571" r:id="rId43"/>
    <p:sldId id="3572" r:id="rId44"/>
    <p:sldId id="3622" r:id="rId45"/>
    <p:sldId id="3626" r:id="rId46"/>
    <p:sldId id="3625" r:id="rId47"/>
    <p:sldId id="3616" r:id="rId48"/>
    <p:sldId id="3623" r:id="rId49"/>
    <p:sldId id="3624" r:id="rId50"/>
    <p:sldId id="3573" r:id="rId51"/>
    <p:sldId id="1550" r:id="rId52"/>
    <p:sldId id="1551" r:id="rId53"/>
    <p:sldId id="1552" r:id="rId54"/>
    <p:sldId id="1496" r:id="rId55"/>
    <p:sldId id="3574" r:id="rId56"/>
    <p:sldId id="3575" r:id="rId57"/>
    <p:sldId id="1542" r:id="rId58"/>
    <p:sldId id="3617" r:id="rId59"/>
    <p:sldId id="1500" r:id="rId60"/>
    <p:sldId id="1543" r:id="rId61"/>
    <p:sldId id="1501" r:id="rId62"/>
    <p:sldId id="1544" r:id="rId63"/>
    <p:sldId id="1502" r:id="rId64"/>
    <p:sldId id="1545" r:id="rId65"/>
    <p:sldId id="1546" r:id="rId66"/>
    <p:sldId id="1547" r:id="rId67"/>
    <p:sldId id="1549" r:id="rId68"/>
    <p:sldId id="1553" r:id="rId69"/>
    <p:sldId id="1554" r:id="rId70"/>
    <p:sldId id="1555" r:id="rId71"/>
    <p:sldId id="1504" r:id="rId72"/>
    <p:sldId id="1556" r:id="rId73"/>
    <p:sldId id="1557" r:id="rId74"/>
    <p:sldId id="1558" r:id="rId75"/>
    <p:sldId id="1559" r:id="rId76"/>
    <p:sldId id="1560" r:id="rId77"/>
    <p:sldId id="2447" r:id="rId78"/>
    <p:sldId id="3630" r:id="rId79"/>
    <p:sldId id="2449" r:id="rId80"/>
    <p:sldId id="2450" r:id="rId81"/>
    <p:sldId id="2451" r:id="rId82"/>
    <p:sldId id="1561" r:id="rId83"/>
    <p:sldId id="1562" r:id="rId84"/>
    <p:sldId id="1563" r:id="rId85"/>
    <p:sldId id="2452" r:id="rId86"/>
    <p:sldId id="2453" r:id="rId87"/>
    <p:sldId id="2454" r:id="rId88"/>
    <p:sldId id="2455" r:id="rId89"/>
    <p:sldId id="2456" r:id="rId90"/>
    <p:sldId id="2457" r:id="rId91"/>
    <p:sldId id="2459" r:id="rId92"/>
    <p:sldId id="2460" r:id="rId93"/>
    <p:sldId id="2461" r:id="rId94"/>
    <p:sldId id="2462" r:id="rId95"/>
    <p:sldId id="3631" r:id="rId9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C00FF"/>
    <a:srgbClr val="00FFFF"/>
    <a:srgbClr val="A700D5"/>
    <a:srgbClr val="00FF00"/>
    <a:srgbClr val="B4A700"/>
    <a:srgbClr val="D1CC00"/>
    <a:srgbClr val="2DC8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3945" autoAdjust="0"/>
  </p:normalViewPr>
  <p:slideViewPr>
    <p:cSldViewPr>
      <p:cViewPr varScale="1">
        <p:scale>
          <a:sx n="62" d="100"/>
          <a:sy n="62" d="100"/>
        </p:scale>
        <p:origin x="13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Finally</a:t>
            </a:r>
            <a:r>
              <a:rPr lang="en-US" altLang="zh-CN" baseline="0" dirty="0"/>
              <a:t> incorporating all the elements we have discussed the new parameterized family of transformation functions </a:t>
            </a:r>
          </a:p>
          <a:p>
            <a:r>
              <a:rPr lang="en-US" altLang="zh-CN" dirty="0"/>
              <a:t>For beta is positive, transformation for positive skewness</a:t>
            </a:r>
          </a:p>
          <a:p>
            <a:r>
              <a:rPr lang="en-US" altLang="zh-CN" dirty="0"/>
              <a:t>For</a:t>
            </a:r>
            <a:r>
              <a:rPr lang="en-US" altLang="zh-CN" baseline="0" dirty="0"/>
              <a:t> beta is negative, transformation for negative skewness</a:t>
            </a:r>
            <a:endParaRPr lang="zh-CN" altLang="en-US" dirty="0"/>
          </a:p>
          <a:p>
            <a:r>
              <a:rPr lang="en-US" altLang="zh-CN" dirty="0"/>
              <a:t>And the parameter value selection is independent of data</a:t>
            </a:r>
            <a:r>
              <a:rPr lang="en-US" altLang="zh-CN" baseline="0" dirty="0"/>
              <a:t> magnitude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61DD9-4553-4CFF-8609-7C6FA60A4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510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After</a:t>
            </a:r>
            <a:r>
              <a:rPr lang="en-US" altLang="zh-CN" baseline="0" dirty="0"/>
              <a:t> the shift log transformation, we need to deal with potential influential values by </a:t>
            </a:r>
            <a:r>
              <a:rPr lang="en-US" altLang="zh-CN" baseline="0" dirty="0" err="1"/>
              <a:t>winsorization</a:t>
            </a:r>
            <a:r>
              <a:rPr lang="en-US" altLang="zh-CN" baseline="0" dirty="0"/>
              <a:t>, </a:t>
            </a:r>
          </a:p>
          <a:p>
            <a:r>
              <a:rPr lang="en-US" altLang="zh-CN" baseline="0" dirty="0"/>
              <a:t>Before that we need a robust standardization ( and I will talk about it later)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To make standardization robust, we will use some robust statistics that is subtracting the median and divide based on the mean absolute deviation from median (not MAD which might be 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61DD9-4553-4CFF-8609-7C6FA60A4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474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Besides, although</a:t>
            </a:r>
            <a:r>
              <a:rPr lang="en-US" baseline="0" dirty="0"/>
              <a:t> the transformation targets at marginal </a:t>
            </a:r>
            <a:r>
              <a:rPr lang="en-US" baseline="0" dirty="0" err="1"/>
              <a:t>dist</a:t>
            </a:r>
            <a:r>
              <a:rPr lang="en-US" baseline="0" dirty="0"/>
              <a:t> </a:t>
            </a:r>
          </a:p>
          <a:p>
            <a:pPr eaLnBrk="1" hangingPunct="1"/>
            <a:r>
              <a:rPr lang="en-US" baseline="0" dirty="0"/>
              <a:t>We see improvement of bivariate normality in many real data sets for example here.  </a:t>
            </a:r>
            <a:endParaRPr 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534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9949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1087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41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939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542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04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37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469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2690BA-1430-4D1B-8D90-EACA6E592E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422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8F876-3181-42DE-B7E5-F3046D079D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588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225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712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695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1917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215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120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872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97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0543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6043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786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0571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0296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6895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9423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524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E395B-4CCB-431F-9F57-EB0DDF76FE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2738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E395B-4CCB-431F-9F57-EB0DDF76FE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242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4244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9071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E395B-4CCB-431F-9F57-EB0DDF76FE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4691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561C9-B9ED-408C-8F11-9F708EFA35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83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6610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2785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8319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0753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4E2C4-7AF3-4D9D-BD10-1C7CBEBC88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6958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4E2C4-7AF3-4D9D-BD10-1C7CBEBC88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2477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742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219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0216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0723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3832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113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7557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687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8399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5074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767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955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8914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2242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4131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1455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F332DA-F4FB-4553-9D60-678FF1C9E5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05008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F332DA-F4FB-4553-9D60-678FF1C9E5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961063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AC8A2B-66EB-4C8F-AF82-A9A88ED306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61536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53D1D-CC07-48D3-BDD8-215B11BE9C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56768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97061-8505-45DE-9114-884D963FC6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657498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BE376-1BBA-4007-9E59-E1060308A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05118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BE376-1BBA-4007-9E59-E1060308A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342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60538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BE376-1BBA-4007-9E59-E1060308A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16268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182212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604627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192622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249952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379767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741D1F-D682-454D-8FAF-1DEBE9129A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585876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741D1F-D682-454D-8FAF-1DEBE9129A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294906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745292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D68D9-CC6E-4883-B547-3E6B1C4D8E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9859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4652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C4AF4F-BC1A-43E0-B2A3-338FA8D81C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270245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C4AF4F-BC1A-43E0-B2A3-338FA8D81C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6893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1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7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3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9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2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F740F-A7AB-43A9-8E90-0554C93065F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001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7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30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5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4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97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2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1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64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84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98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66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14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35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2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63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0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740F-A7AB-43A9-8E90-0554C93065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1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3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4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5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0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3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459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0.png"/><Relationship Id="rId4" Type="http://schemas.openxmlformats.org/officeDocument/2006/relationships/image" Target="../media/image1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0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12" Type="http://schemas.openxmlformats.org/officeDocument/2006/relationships/image" Target="../media/image1200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1.xml"/><Relationship Id="rId15" Type="http://schemas.openxmlformats.org/officeDocument/2006/relationships/image" Target="../media/image31.png"/><Relationship Id="rId14" Type="http://schemas.openxmlformats.org/officeDocument/2006/relationships/image" Target="../media/image30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22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00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2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400.png"/><Relationship Id="rId4" Type="http://schemas.openxmlformats.org/officeDocument/2006/relationships/image" Target="../media/image6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0.png"/><Relationship Id="rId4" Type="http://schemas.openxmlformats.org/officeDocument/2006/relationships/image" Target="../media/image6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7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0.png"/><Relationship Id="rId4" Type="http://schemas.openxmlformats.org/officeDocument/2006/relationships/notesSlide" Target="../notesSlides/notesSlide7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7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0" y="838200"/>
                <a:ext cx="9144000" cy="586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Family of transformation functions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Comments</a:t>
                </a:r>
              </a:p>
              <a:p>
                <a:pPr marL="742950" marR="0" lvl="1" indent="-3429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Single family for both positive and negative skewness</a:t>
                </a:r>
              </a:p>
              <a:p>
                <a:pPr marL="742950" marR="0" lvl="1" indent="-3429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Parameter value selection is independent of data magnitude</a:t>
                </a:r>
              </a:p>
              <a:p>
                <a:pPr marL="742950" marR="0" lvl="1" indent="-3429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 </a:t>
                </a:r>
                <a14:m>
                  <m:oMath xmlns:m="http://schemas.openxmlformats.org/officeDocument/2006/math">
                    <m:r>
                      <a: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𝛽</m:t>
                    </m:r>
                    <m:r>
                      <a:rPr kumimoji="0" lang="zh-CN" alt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→</m:t>
                    </m:r>
                    <m:r>
                      <a:rPr kumimoji="0" lang="en-US" altLang="zh-C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0</m:t>
                    </m:r>
                  </m:oMath>
                </a14:m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transformation + standardization 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→  </m:t>
                    </m:r>
                  </m:oMath>
                </a14:m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kumimoji="0" lang="en-US" altLang="zh-CN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400050" marR="0" lvl="1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                                           →</m:t>
                    </m:r>
                  </m:oMath>
                </a14:m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standardization only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Arial Unicode MS" pitchFamily="34" charset="-128"/>
                    <a:cs typeface="Arial Unicode MS" pitchFamily="34" charset="-128"/>
                  </a:rPr>
                  <a:t>	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38200"/>
                <a:ext cx="9144000" cy="5867400"/>
              </a:xfrm>
              <a:prstGeom prst="rect">
                <a:avLst/>
              </a:prstGeom>
              <a:blipFill>
                <a:blip r:embed="rId3"/>
                <a:stretch>
                  <a:fillRect l="-1667" r="-67" b="-2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762000"/>
                <a:ext cx="9144000" cy="2797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kumimoji="0" lang="zh-CN" altLang="en-US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𝜙</m:t>
                          </m:r>
                        </m:e>
                        <m:sub>
                          <m:r>
                            <a:rPr kumimoji="0" lang="zh-CN" altLang="en-US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altLang="zh-CN" sz="2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altLang="zh-CN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log</m:t>
                              </m:r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min</m:t>
                              </m:r>
                              <m:d>
                                <m:d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, </m:t>
                                  </m:r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⋯,</m:t>
                                  </m:r>
                                  <m:sSub>
                                    <m:sSubPr>
                                      <m:ctrlP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zh-CN" altLang="en-US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𝛽</m:t>
                                  </m:r>
                                </m:den>
                              </m:f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𝑅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CN" sz="2600" b="0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 Unicode MS" pitchFamily="34" charset="-128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  <m:r>
                                <a:rPr kumimoji="0" lang="en-US" altLang="zh-CN" sz="26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 </m:t>
                              </m:r>
                              <m:r>
                                <a:rPr kumimoji="0" lang="zh-CN" altLang="en-US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𝛽</m:t>
                              </m:r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&gt;0</m:t>
                              </m:r>
                            </m:e>
                            <m:e>
                              <m: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log</m:t>
                              </m:r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⁡(</m:t>
                              </m:r>
                              <m:func>
                                <m:func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altLang="zh-CN" sz="26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, </m:t>
                                      </m:r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⋯,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zh-CN" altLang="en-US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𝛽</m:t>
                                  </m:r>
                                </m:den>
                              </m:f>
                              <m:r>
                                <a:rPr kumimoji="0" lang="zh-CN" altLang="en-US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𝑅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CN" sz="2600" b="0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 Unicode MS" pitchFamily="34" charset="-128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CN" sz="26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 Unicode MS" pitchFamily="34" charset="-128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 </m:t>
                              </m:r>
                              <m:r>
                                <a:rPr kumimoji="0" lang="zh-CN" altLang="en-US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𝛽</m:t>
                              </m:r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&lt;</m:t>
                              </m:r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2000"/>
                <a:ext cx="9144000" cy="27976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Trans.</a:t>
            </a:r>
          </a:p>
        </p:txBody>
      </p:sp>
    </p:spTree>
    <p:extLst>
      <p:ext uri="{BB962C8B-B14F-4D97-AF65-F5344CB8AC3E}">
        <p14:creationId xmlns:p14="http://schemas.microsoft.com/office/powerpoint/2010/main" val="374884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04800" y="838200"/>
                <a:ext cx="8534400" cy="586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Standardization </a:t>
                </a:r>
              </a:p>
              <a:p>
                <a:pPr marL="857250" marR="0" lvl="1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Subtract median  (robust center)</a:t>
                </a:r>
              </a:p>
              <a:p>
                <a:pPr marL="857250" marR="0" lvl="1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Divide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kumimoji="0" lang="zh-CN" alt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𝜋</m:t>
                        </m:r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/2</m:t>
                        </m:r>
                      </m:e>
                    </m:rad>
                  </m:oMath>
                </a14:m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the MAD (robust scale)</a:t>
                </a:r>
              </a:p>
              <a:p>
                <a:pPr marL="400050" marR="0" lvl="1" indent="0" algn="ctr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(Mean Absolute Deviation from the median)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Winsorization</a:t>
                </a: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857250" marR="0" lvl="1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Threshold based on extreme value theory </a:t>
                </a:r>
              </a:p>
              <a:p>
                <a:pPr marL="400050" marR="0" lvl="1" indent="0" algn="ctr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(see 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Feng et al (2016)</a:t>
                </a: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for details)</a:t>
                </a: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Arial Unicode MS" pitchFamily="34" charset="-128"/>
                    <a:cs typeface="Arial Unicode MS" pitchFamily="34" charset="-128"/>
                  </a:rPr>
                  <a:t>	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838200"/>
                <a:ext cx="8534400" cy="5867400"/>
              </a:xfrm>
              <a:prstGeom prst="rect">
                <a:avLst/>
              </a:prstGeom>
              <a:blipFill>
                <a:blip r:embed="rId3"/>
                <a:stretch>
                  <a:fillRect l="-1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Trans.</a:t>
            </a:r>
          </a:p>
        </p:txBody>
      </p:sp>
    </p:spTree>
    <p:extLst>
      <p:ext uri="{BB962C8B-B14F-4D97-AF65-F5344CB8AC3E}">
        <p14:creationId xmlns:p14="http://schemas.microsoft.com/office/powerpoint/2010/main" val="369356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lang="en-US" altLang="zh-CN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Data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Nicer Distributions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7" b="24227"/>
          <a:stretch/>
        </p:blipFill>
        <p:spPr bwMode="auto">
          <a:xfrm>
            <a:off x="1516252" y="1087999"/>
            <a:ext cx="7512002" cy="50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937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Revisit Gene Exp.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Ovarian (</a:t>
            </a:r>
            <a:r>
              <a:rPr lang="en-US" altLang="ko-KR" b="1" dirty="0">
                <a:solidFill>
                  <a:srgbClr val="DC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&amp; Uterine (</a:t>
            </a:r>
            <a:r>
              <a:rPr lang="en-US" altLang="ko-KR" b="1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 Cancer Cases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826" t="40909" r="25703" b="22727"/>
          <a:stretch/>
        </p:blipFill>
        <p:spPr>
          <a:xfrm>
            <a:off x="1828800" y="1600200"/>
            <a:ext cx="7315200" cy="525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089" y="5557391"/>
            <a:ext cx="2165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Note Much</a:t>
            </a:r>
          </a:p>
          <a:p>
            <a:r>
              <a:rPr lang="en-US" sz="3200" dirty="0">
                <a:solidFill>
                  <a:schemeClr val="bg2"/>
                </a:solidFill>
              </a:rPr>
              <a:t>Better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56966" y="1981200"/>
            <a:ext cx="7591634" cy="1077218"/>
            <a:chOff x="256966" y="1981200"/>
            <a:chExt cx="7591634" cy="1077218"/>
          </a:xfrm>
        </p:grpSpPr>
        <p:sp>
          <p:nvSpPr>
            <p:cNvPr id="3" name="TextBox 2"/>
            <p:cNvSpPr txBox="1"/>
            <p:nvPr/>
          </p:nvSpPr>
          <p:spPr>
            <a:xfrm>
              <a:off x="256966" y="1981200"/>
              <a:ext cx="423840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2"/>
                  </a:solidFill>
                </a:rPr>
                <a:t>Add In Automatic</a:t>
              </a:r>
            </a:p>
            <a:p>
              <a:r>
                <a:rPr lang="en-US" sz="3200" dirty="0">
                  <a:solidFill>
                    <a:schemeClr val="bg2"/>
                  </a:solidFill>
                </a:rPr>
                <a:t>Log Transformed PCA</a:t>
              </a:r>
            </a:p>
          </p:txBody>
        </p:sp>
        <p:cxnSp>
          <p:nvCxnSpPr>
            <p:cNvPr id="13" name="Straight Arrow Connector 12"/>
            <p:cNvCxnSpPr>
              <a:stCxn id="3" idx="3"/>
            </p:cNvCxnSpPr>
            <p:nvPr/>
          </p:nvCxnSpPr>
          <p:spPr>
            <a:xfrm>
              <a:off x="4495370" y="2519809"/>
              <a:ext cx="3353230" cy="147191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56966" y="4068154"/>
            <a:ext cx="7591634" cy="1077218"/>
            <a:chOff x="256966" y="4068154"/>
            <a:chExt cx="7591634" cy="1077218"/>
          </a:xfrm>
        </p:grpSpPr>
        <p:sp>
          <p:nvSpPr>
            <p:cNvPr id="7" name="TextBox 6"/>
            <p:cNvSpPr txBox="1"/>
            <p:nvPr/>
          </p:nvSpPr>
          <p:spPr>
            <a:xfrm>
              <a:off x="256966" y="4068154"/>
              <a:ext cx="314541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2"/>
                  </a:solidFill>
                </a:rPr>
                <a:t>Proj’ns</a:t>
              </a:r>
              <a:r>
                <a:rPr lang="en-US" sz="3200" dirty="0">
                  <a:solidFill>
                    <a:schemeClr val="bg2"/>
                  </a:solidFill>
                </a:rPr>
                <a:t> on Mean</a:t>
              </a:r>
            </a:p>
            <a:p>
              <a:r>
                <a:rPr lang="en-US" sz="3200" dirty="0">
                  <a:solidFill>
                    <a:schemeClr val="bg2"/>
                  </a:solidFill>
                </a:rPr>
                <a:t>Difference </a:t>
              </a:r>
              <a:r>
                <a:rPr lang="en-US" sz="3200" dirty="0" err="1">
                  <a:solidFill>
                    <a:schemeClr val="bg2"/>
                  </a:solidFill>
                </a:rPr>
                <a:t>Dir’n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7" idx="3"/>
            </p:cNvCxnSpPr>
            <p:nvPr/>
          </p:nvCxnSpPr>
          <p:spPr>
            <a:xfrm>
              <a:off x="3402379" y="4606763"/>
              <a:ext cx="4446221" cy="53860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994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Revisit Gene Exp.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ROC Curve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Better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Log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843" t="40152" r="24511" b="4546"/>
          <a:stretch/>
        </p:blipFill>
        <p:spPr>
          <a:xfrm>
            <a:off x="3454052" y="838200"/>
            <a:ext cx="5689948" cy="6019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667000" y="2133600"/>
            <a:ext cx="5410200" cy="3429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80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Main Idea:  </a:t>
            </a:r>
          </a:p>
          <a:p>
            <a:pPr>
              <a:lnSpc>
                <a:spcPct val="200000"/>
              </a:lnSpc>
            </a:pPr>
            <a:r>
              <a:rPr lang="en-US" dirty="0"/>
              <a:t> Look at Full </a:t>
            </a:r>
            <a:r>
              <a:rPr lang="en-US" u="sng" dirty="0"/>
              <a:t>Data Matrix</a:t>
            </a:r>
            <a:r>
              <a:rPr lang="en-US" dirty="0"/>
              <a:t> </a:t>
            </a:r>
          </a:p>
          <a:p>
            <a:pPr>
              <a:lnSpc>
                <a:spcPct val="200000"/>
              </a:lnSpc>
            </a:pPr>
            <a:r>
              <a:rPr lang="en-US" dirty="0"/>
              <a:t> As an </a:t>
            </a:r>
            <a:r>
              <a:rPr lang="en-US" i="1" dirty="0"/>
              <a:t>Image</a:t>
            </a:r>
            <a:r>
              <a:rPr lang="en-US" dirty="0"/>
              <a:t> (Rectangular Array of “Pixels”)</a:t>
            </a:r>
          </a:p>
          <a:p>
            <a:pPr>
              <a:lnSpc>
                <a:spcPct val="200000"/>
              </a:lnSpc>
            </a:pPr>
            <a:r>
              <a:rPr lang="en-US" dirty="0"/>
              <a:t> Coding Values with Colors (Gray Levels)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AC3E5-DE4E-490D-9C9D-87CA49995EEF}"/>
              </a:ext>
            </a:extLst>
          </p:cNvPr>
          <p:cNvSpPr txBox="1"/>
          <p:nvPr/>
        </p:nvSpPr>
        <p:spPr>
          <a:xfrm>
            <a:off x="6096000" y="1219200"/>
            <a:ext cx="2131866" cy="461665"/>
          </a:xfrm>
          <a:prstGeom prst="rect">
            <a:avLst/>
          </a:prstGeom>
          <a:noFill/>
          <a:ln w="25400">
            <a:solidFill>
              <a:srgbClr val="DC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Sec. 6.1</a:t>
            </a:r>
          </a:p>
        </p:txBody>
      </p:sp>
    </p:spTree>
    <p:extLst>
      <p:ext uri="{BB962C8B-B14F-4D97-AF65-F5344CB8AC3E}">
        <p14:creationId xmlns:p14="http://schemas.microsoft.com/office/powerpoint/2010/main" val="2777745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237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Some Principles: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Ordering</a:t>
            </a:r>
            <a:r>
              <a:rPr lang="en-US" dirty="0"/>
              <a:t> Rows and Columns Really Matters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Clustering Columns &amp; Rows is Crucial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24" t="77273" r="25491" b="5304"/>
          <a:stretch/>
        </p:blipFill>
        <p:spPr>
          <a:xfrm>
            <a:off x="76200" y="3771331"/>
            <a:ext cx="8991600" cy="308666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28800" y="914400"/>
            <a:ext cx="6176065" cy="3733800"/>
            <a:chOff x="1828800" y="914400"/>
            <a:chExt cx="6176065" cy="3733800"/>
          </a:xfrm>
        </p:grpSpPr>
        <p:sp>
          <p:nvSpPr>
            <p:cNvPr id="4" name="TextBox 3"/>
            <p:cNvSpPr txBox="1"/>
            <p:nvPr/>
          </p:nvSpPr>
          <p:spPr>
            <a:xfrm>
              <a:off x="4191000" y="914400"/>
              <a:ext cx="38138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Population Structure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Invisible w/ Random Order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400800" y="1295400"/>
              <a:ext cx="1066800" cy="32766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4" idx="2"/>
            </p:cNvCxnSpPr>
            <p:nvPr/>
          </p:nvCxnSpPr>
          <p:spPr>
            <a:xfrm flipH="1">
              <a:off x="1828800" y="1745397"/>
              <a:ext cx="4269133" cy="290280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0048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237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Natural Approach (to Skewed </a:t>
            </a:r>
            <a:r>
              <a:rPr lang="en-US" dirty="0" err="1"/>
              <a:t>Dist’n</a:t>
            </a:r>
            <a:r>
              <a:rPr lang="en-US" dirty="0"/>
              <a:t>):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Quantile Scaling (= #s in Each Bin)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652" y="2524653"/>
            <a:ext cx="6309400" cy="4333347"/>
            <a:chOff x="-1652" y="2524653"/>
            <a:chExt cx="6309400" cy="4333347"/>
          </a:xfrm>
        </p:grpSpPr>
        <p:sp>
          <p:nvSpPr>
            <p:cNvPr id="6" name="TextBox 5"/>
            <p:cNvSpPr txBox="1"/>
            <p:nvPr/>
          </p:nvSpPr>
          <p:spPr>
            <a:xfrm>
              <a:off x="137699" y="2524653"/>
              <a:ext cx="373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Same Toy Example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826" t="70453" r="23531" b="2276"/>
            <a:stretch/>
          </p:blipFill>
          <p:spPr>
            <a:xfrm>
              <a:off x="-1652" y="3566150"/>
              <a:ext cx="6309400" cy="329185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050132" y="2419802"/>
            <a:ext cx="3679212" cy="1737785"/>
            <a:chOff x="4062020" y="4128773"/>
            <a:chExt cx="3679212" cy="1737785"/>
          </a:xfrm>
        </p:grpSpPr>
        <p:sp>
          <p:nvSpPr>
            <p:cNvPr id="12" name="TextBox 11"/>
            <p:cNvSpPr txBox="1"/>
            <p:nvPr/>
          </p:nvSpPr>
          <p:spPr>
            <a:xfrm>
              <a:off x="4062020" y="4128773"/>
              <a:ext cx="3679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Non-Equally Spaced Bins</a:t>
              </a:r>
            </a:p>
          </p:txBody>
        </p:sp>
        <p:cxnSp>
          <p:nvCxnSpPr>
            <p:cNvPr id="15" name="Straight Arrow Connector 14"/>
            <p:cNvCxnSpPr>
              <a:stCxn id="12" idx="2"/>
            </p:cNvCxnSpPr>
            <p:nvPr/>
          </p:nvCxnSpPr>
          <p:spPr>
            <a:xfrm flipH="1">
              <a:off x="4267200" y="4590438"/>
              <a:ext cx="1634426" cy="127612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286000" y="3434818"/>
            <a:ext cx="5861764" cy="872290"/>
            <a:chOff x="2286000" y="5638800"/>
            <a:chExt cx="5861764" cy="872290"/>
          </a:xfrm>
        </p:grpSpPr>
        <p:sp>
          <p:nvSpPr>
            <p:cNvPr id="26" name="TextBox 25"/>
            <p:cNvSpPr txBox="1"/>
            <p:nvPr/>
          </p:nvSpPr>
          <p:spPr>
            <a:xfrm>
              <a:off x="6629400" y="5638800"/>
              <a:ext cx="15183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Far More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Contrast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27" name="Straight Arrow Connector 26"/>
            <p:cNvCxnSpPr>
              <a:stCxn id="26" idx="1"/>
            </p:cNvCxnSpPr>
            <p:nvPr/>
          </p:nvCxnSpPr>
          <p:spPr>
            <a:xfrm flipH="1">
              <a:off x="2286000" y="6054299"/>
              <a:ext cx="4343400" cy="45679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905000" y="5257800"/>
            <a:ext cx="6902457" cy="1200329"/>
            <a:chOff x="1905000" y="5257800"/>
            <a:chExt cx="6902457" cy="1200329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5257800"/>
              <a:ext cx="210185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Good or Bad?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Peaks Less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Prominent</a:t>
              </a:r>
            </a:p>
          </p:txBody>
        </p:sp>
        <p:cxnSp>
          <p:nvCxnSpPr>
            <p:cNvPr id="20" name="Straight Arrow Connector 19"/>
            <p:cNvCxnSpPr>
              <a:stCxn id="14" idx="1"/>
            </p:cNvCxnSpPr>
            <p:nvPr/>
          </p:nvCxnSpPr>
          <p:spPr>
            <a:xfrm flipH="1" flipV="1">
              <a:off x="1905000" y="5588153"/>
              <a:ext cx="4800600" cy="26981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724400" y="472015"/>
            <a:ext cx="4495800" cy="4244773"/>
            <a:chOff x="2587432" y="4128773"/>
            <a:chExt cx="4495800" cy="4244773"/>
          </a:xfrm>
        </p:grpSpPr>
        <p:sp>
          <p:nvSpPr>
            <p:cNvPr id="17" name="TextBox 16"/>
            <p:cNvSpPr txBox="1"/>
            <p:nvPr/>
          </p:nvSpPr>
          <p:spPr>
            <a:xfrm>
              <a:off x="4062020" y="4128773"/>
              <a:ext cx="30212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Can Look at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Either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Original Or Log View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2587432" y="4959770"/>
              <a:ext cx="2954004" cy="341377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53311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Heat-Map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764" y="10668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Color Choice </a:t>
                </a:r>
                <a:r>
                  <a:rPr lang="en-US" u="sng" dirty="0"/>
                  <a:t>When 0 Needs Highlighting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u="sng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Endpoints?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0.05</m:t>
                        </m:r>
                      </m:sub>
                    </m:sSub>
                  </m:oMath>
                </a14:m>
                <a:r>
                  <a:rPr lang="en-US" dirty="0"/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0.95</m:t>
                        </m:r>
                      </m:sub>
                    </m:sSub>
                  </m:oMath>
                </a14:m>
                <a:r>
                  <a:rPr lang="en-US" dirty="0"/>
                  <a:t>  Will Re-Center!)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Recommend Using </a:t>
                </a:r>
                <a:r>
                  <a:rPr lang="en-US" i="1" dirty="0"/>
                  <a:t>Absolute Quantiles</a:t>
                </a:r>
                <a:r>
                  <a:rPr lang="en-US" dirty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0.90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 is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 Quantile of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764" y="1066800"/>
                <a:ext cx="8534400" cy="5135563"/>
              </a:xfrm>
              <a:blipFill>
                <a:blip r:embed="rId2"/>
                <a:stretch>
                  <a:fillRect l="-1786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035" t="43222" r="32055" b="9190"/>
          <a:stretch/>
        </p:blipFill>
        <p:spPr>
          <a:xfrm rot="5400000">
            <a:off x="4297680" y="495300"/>
            <a:ext cx="609600" cy="3733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6000" y="533400"/>
            <a:ext cx="2763129" cy="2438400"/>
            <a:chOff x="6096000" y="533400"/>
            <a:chExt cx="2763129" cy="2438400"/>
          </a:xfrm>
        </p:grpSpPr>
        <p:sp>
          <p:nvSpPr>
            <p:cNvPr id="5" name="TextBox 4"/>
            <p:cNvSpPr txBox="1"/>
            <p:nvPr/>
          </p:nvSpPr>
          <p:spPr>
            <a:xfrm>
              <a:off x="6096000" y="533400"/>
              <a:ext cx="27631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Caution:  Many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Packages Do This!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391400" y="1371600"/>
              <a:ext cx="76200" cy="16002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33023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Heat-Map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Larger Example: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=20,000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Simple Approach Here:   Study 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dirty="0"/>
                  <a:t> Rows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Looks Totally Random?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Have Done Both Column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And Row Clustering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66" t="40152" r="25492" b="5306"/>
          <a:stretch/>
        </p:blipFill>
        <p:spPr>
          <a:xfrm>
            <a:off x="5105400" y="2643808"/>
            <a:ext cx="4038600" cy="421419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248400" y="228600"/>
            <a:ext cx="2805380" cy="1828800"/>
            <a:chOff x="6248400" y="228600"/>
            <a:chExt cx="2805380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7010400" y="228600"/>
              <a:ext cx="20433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Will See OK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Data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>
              <a:off x="6248400" y="644099"/>
              <a:ext cx="762000" cy="141330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15116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6.5, 6.3, 17.1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7.1, 7.2 , 1.2, 5.2, 8.4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Heat-Map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Larger Example: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=20,000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Revisit With Scatterplot Matrix View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863" t="40906" r="48042" b="22733"/>
          <a:stretch/>
        </p:blipFill>
        <p:spPr>
          <a:xfrm>
            <a:off x="1" y="2961862"/>
            <a:ext cx="3733800" cy="3896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5688" y="2590800"/>
            <a:ext cx="4799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100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&amp;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100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52800" y="3352800"/>
            <a:ext cx="5114474" cy="1569660"/>
            <a:chOff x="3352800" y="3352800"/>
            <a:chExt cx="5114474" cy="1569660"/>
          </a:xfrm>
        </p:grpSpPr>
        <p:sp>
          <p:nvSpPr>
            <p:cNvPr id="6" name="TextBox 5"/>
            <p:cNvSpPr txBox="1"/>
            <p:nvPr/>
          </p:nvSpPr>
          <p:spPr>
            <a:xfrm>
              <a:off x="4114800" y="3352800"/>
              <a:ext cx="435247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Clear Cluster Structure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Hidden by Noise 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Heatmap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View!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 flipV="1">
              <a:off x="3352800" y="3886200"/>
              <a:ext cx="762000" cy="251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114800" y="5181600"/>
            <a:ext cx="4686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This Real (or Artifact)?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14800" y="6019800"/>
                <a:ext cx="44558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C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C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(−0.04,1)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&amp;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(0.04,1)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019800"/>
                <a:ext cx="4455835" cy="584775"/>
              </a:xfrm>
              <a:prstGeom prst="rect">
                <a:avLst/>
              </a:prstGeom>
              <a:blipFill>
                <a:blip r:embed="rId4"/>
                <a:stretch>
                  <a:fillRect t="-13684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858000" y="1466671"/>
            <a:ext cx="1903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Conclude:  Heat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Map Worse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 Scatterplot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Case</a:t>
            </a:r>
          </a:p>
        </p:txBody>
      </p:sp>
    </p:spTree>
    <p:extLst>
      <p:ext uri="{BB962C8B-B14F-4D97-AF65-F5344CB8AC3E}">
        <p14:creationId xmlns:p14="http://schemas.microsoft.com/office/powerpoint/2010/main" val="365133043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Heat-Map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For Opposite Answer Consider Another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Data Set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/>
                  <a:t>) with Curve View: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806" t="56818" r="24512" b="3791"/>
          <a:stretch/>
        </p:blipFill>
        <p:spPr>
          <a:xfrm>
            <a:off x="4038600" y="2895600"/>
            <a:ext cx="5105400" cy="3962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2514600"/>
            <a:ext cx="4419600" cy="965775"/>
            <a:chOff x="228600" y="2768025"/>
            <a:chExt cx="4419600" cy="965775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2768025"/>
              <a:ext cx="21449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Very Noisy</a:t>
              </a: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2373546" y="3060413"/>
              <a:ext cx="2274654" cy="6733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28600" y="3276600"/>
            <a:ext cx="6362700" cy="1077218"/>
            <a:chOff x="228600" y="2768025"/>
            <a:chExt cx="636270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2768025"/>
              <a:ext cx="302037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25 Features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  &gt;&gt; 2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nd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25</a:t>
              </a:r>
            </a:p>
          </p:txBody>
        </p:sp>
        <p:cxnSp>
          <p:nvCxnSpPr>
            <p:cNvPr id="11" name="Straight Arrow Connector 10"/>
            <p:cNvCxnSpPr>
              <a:stCxn id="10" idx="3"/>
            </p:cNvCxnSpPr>
            <p:nvPr/>
          </p:nvCxnSpPr>
          <p:spPr>
            <a:xfrm>
              <a:off x="3248979" y="3306634"/>
              <a:ext cx="3342321" cy="13477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8600" y="4419600"/>
            <a:ext cx="8153400" cy="1295400"/>
            <a:chOff x="228600" y="2768025"/>
            <a:chExt cx="8153400" cy="1165830"/>
          </a:xfrm>
        </p:grpSpPr>
        <p:sp>
          <p:nvSpPr>
            <p:cNvPr id="14" name="TextBox 13"/>
            <p:cNvSpPr txBox="1"/>
            <p:nvPr/>
          </p:nvSpPr>
          <p:spPr>
            <a:xfrm>
              <a:off x="228600" y="2768025"/>
              <a:ext cx="2143344" cy="969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Two Clear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Clusters</a:t>
              </a:r>
            </a:p>
          </p:txBody>
        </p:sp>
        <p:cxnSp>
          <p:nvCxnSpPr>
            <p:cNvPr id="15" name="Straight Arrow Connector 14"/>
            <p:cNvCxnSpPr>
              <a:stCxn id="14" idx="3"/>
            </p:cNvCxnSpPr>
            <p:nvPr/>
          </p:nvCxnSpPr>
          <p:spPr>
            <a:xfrm>
              <a:off x="2371944" y="3252761"/>
              <a:ext cx="6010056" cy="68109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28600" y="5562600"/>
            <a:ext cx="3464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Pop’n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Structure???</a:t>
            </a:r>
          </a:p>
        </p:txBody>
      </p:sp>
    </p:spTree>
    <p:extLst>
      <p:ext uri="{BB962C8B-B14F-4D97-AF65-F5344CB8AC3E}">
        <p14:creationId xmlns:p14="http://schemas.microsoft.com/office/powerpoint/2010/main" val="157027273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Data Source is Above Example: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Gives Quicker Impression of Structure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More Natural View Than Curves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24" t="77273" r="25491" b="5304"/>
          <a:stretch/>
        </p:blipFill>
        <p:spPr>
          <a:xfrm>
            <a:off x="76200" y="3771331"/>
            <a:ext cx="8991600" cy="30866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553200" y="3200400"/>
            <a:ext cx="2133600" cy="995066"/>
            <a:chOff x="6553200" y="3195935"/>
            <a:chExt cx="2133600" cy="995066"/>
          </a:xfrm>
        </p:grpSpPr>
        <p:sp>
          <p:nvSpPr>
            <p:cNvPr id="6" name="TextBox 5"/>
            <p:cNvSpPr txBox="1"/>
            <p:nvPr/>
          </p:nvSpPr>
          <p:spPr>
            <a:xfrm>
              <a:off x="6886936" y="3195935"/>
              <a:ext cx="1571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 Clusters</a:t>
              </a:r>
            </a:p>
          </p:txBody>
        </p:sp>
        <p:sp>
          <p:nvSpPr>
            <p:cNvPr id="7" name="Left Brace 6"/>
            <p:cNvSpPr/>
            <p:nvPr/>
          </p:nvSpPr>
          <p:spPr>
            <a:xfrm rot="5400000">
              <a:off x="6828274" y="3420058"/>
              <a:ext cx="495869" cy="1046018"/>
            </a:xfrm>
            <a:prstGeom prst="lef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7915856" y="3420056"/>
              <a:ext cx="495869" cy="1046018"/>
            </a:xfrm>
            <a:prstGeom prst="lef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67000" y="3729335"/>
            <a:ext cx="3810000" cy="1528465"/>
            <a:chOff x="2667000" y="3729335"/>
            <a:chExt cx="3810000" cy="1528465"/>
          </a:xfrm>
        </p:grpSpPr>
        <p:sp>
          <p:nvSpPr>
            <p:cNvPr id="11" name="Left Brace 10"/>
            <p:cNvSpPr/>
            <p:nvPr/>
          </p:nvSpPr>
          <p:spPr>
            <a:xfrm>
              <a:off x="5981131" y="4211782"/>
              <a:ext cx="495869" cy="1046018"/>
            </a:xfrm>
            <a:prstGeom prst="lef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7000" y="3729335"/>
              <a:ext cx="2792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Features Larger</a:t>
              </a:r>
            </a:p>
          </p:txBody>
        </p:sp>
        <p:cxnSp>
          <p:nvCxnSpPr>
            <p:cNvPr id="14" name="Straight Connector 13"/>
            <p:cNvCxnSpPr>
              <a:endCxn id="11" idx="1"/>
            </p:cNvCxnSpPr>
            <p:nvPr/>
          </p:nvCxnSpPr>
          <p:spPr>
            <a:xfrm>
              <a:off x="5465617" y="4195465"/>
              <a:ext cx="515514" cy="53932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650520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Heat-Map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“Every Dog Has His Day”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Idea: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Any Data Analytic Method Somebody Likes Has Some Situations Where It Is </a:t>
            </a:r>
            <a:r>
              <a:rPr lang="en-US" u="sng" dirty="0"/>
              <a:t>“Best”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&amp; Of Course Others Where It Is </a:t>
            </a:r>
            <a:r>
              <a:rPr lang="en-US" u="sng" dirty="0"/>
              <a:t>Poor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u="sng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(Will See This Again)</a:t>
            </a:r>
          </a:p>
        </p:txBody>
      </p:sp>
    </p:spTree>
    <p:extLst>
      <p:ext uri="{BB962C8B-B14F-4D97-AF65-F5344CB8AC3E}">
        <p14:creationId xmlns:p14="http://schemas.microsoft.com/office/powerpoint/2010/main" val="119817896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C8FF"/>
            </a:gs>
            <a:gs pos="50000">
              <a:schemeClr val="bg1"/>
            </a:gs>
            <a:gs pos="100000">
              <a:srgbClr val="2DC8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Scatterplot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en-US" dirty="0"/>
              <a:t>All Based on Projections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Now Consider Other Directions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Beyond PCA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9C543-39D3-4424-A00B-8DAAF3825260}"/>
              </a:ext>
            </a:extLst>
          </p:cNvPr>
          <p:cNvSpPr txBox="1"/>
          <p:nvPr/>
        </p:nvSpPr>
        <p:spPr>
          <a:xfrm>
            <a:off x="6096000" y="1143000"/>
            <a:ext cx="2131866" cy="461665"/>
          </a:xfrm>
          <a:prstGeom prst="rect">
            <a:avLst/>
          </a:prstGeom>
          <a:noFill/>
          <a:ln w="25400">
            <a:solidFill>
              <a:srgbClr val="DC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C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Sec. 6.5</a:t>
            </a:r>
          </a:p>
        </p:txBody>
      </p:sp>
    </p:spTree>
    <p:extLst>
      <p:ext uri="{BB962C8B-B14F-4D97-AF65-F5344CB8AC3E}">
        <p14:creationId xmlns:p14="http://schemas.microsoft.com/office/powerpoint/2010/main" val="4063992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C8FF"/>
            </a:gs>
            <a:gs pos="50000">
              <a:schemeClr val="bg1"/>
            </a:gs>
            <a:gs pos="100000">
              <a:srgbClr val="2DC8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Scatterplot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Summarize Other Directions to Project On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Classification Directions (e.g. DWD or MD)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Independent Component Analysis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Fourier Basis Directions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Wavelet Basis Directions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Nonnegative Matrix Factorization</a:t>
                </a:r>
              </a:p>
              <a:p>
                <a:pPr marL="0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sz="5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b="-1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705600" y="2590800"/>
            <a:ext cx="1752600" cy="3200400"/>
            <a:chOff x="6705600" y="2590800"/>
            <a:chExt cx="1752600" cy="3200400"/>
          </a:xfrm>
        </p:grpSpPr>
        <p:sp>
          <p:nvSpPr>
            <p:cNvPr id="4" name="Right Brace 3"/>
            <p:cNvSpPr/>
            <p:nvPr/>
          </p:nvSpPr>
          <p:spPr>
            <a:xfrm>
              <a:off x="6705600" y="2590800"/>
              <a:ext cx="533400" cy="3200400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94713" y="3581400"/>
              <a:ext cx="126348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Might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Discuss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Later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6147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C8FF"/>
            </a:gs>
            <a:gs pos="50000">
              <a:schemeClr val="bg1"/>
            </a:gs>
            <a:gs pos="100000">
              <a:srgbClr val="2DC8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Scatterplot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Summarize Other Directions to Project 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Known Modes of Variation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/>
              <a:t>Izem</a:t>
            </a:r>
            <a:r>
              <a:rPr lang="en-US" sz="2400" dirty="0"/>
              <a:t> &amp; Kingsolver (2007), </a:t>
            </a:r>
            <a:r>
              <a:rPr lang="en-US" sz="2400" dirty="0" err="1"/>
              <a:t>Izem</a:t>
            </a:r>
            <a:r>
              <a:rPr lang="en-US" sz="2400" dirty="0"/>
              <a:t> &amp; Marron (2007)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Maximal Smoothness Directions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 err="1"/>
              <a:t>Gaydos</a:t>
            </a:r>
            <a:r>
              <a:rPr lang="en-US" sz="2000" dirty="0"/>
              <a:t> et. al (2013), Kingsolver et. al (2015), Zhang et al. (2014)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Maximal Data Piling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(Will Explore Later)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099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540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Recall (from 1-11-24) Notation: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Data Matrix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lvl="0" algn="ctr" eaLnBrk="1" hangingPunct="1"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Tilde (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~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) Denotes Random Quantities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Matrices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as 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Bold Capitals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5401350"/>
              </a:xfrm>
              <a:prstGeom prst="rect">
                <a:avLst/>
              </a:prstGeom>
              <a:blipFill>
                <a:blip r:embed="rId3"/>
                <a:stretch>
                  <a:fillRect l="-1754" t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598F71-128C-4E9F-8944-AE07F0A74A91}"/>
                  </a:ext>
                </a:extLst>
              </p:cNvPr>
              <p:cNvSpPr txBox="1"/>
              <p:nvPr/>
            </p:nvSpPr>
            <p:spPr>
              <a:xfrm>
                <a:off x="4076010" y="1715869"/>
                <a:ext cx="21723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Recall Data Object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Vectors,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598F71-128C-4E9F-8944-AE07F0A74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10" y="1715869"/>
                <a:ext cx="2172390" cy="646331"/>
              </a:xfrm>
              <a:prstGeom prst="rect">
                <a:avLst/>
              </a:prstGeom>
              <a:blipFill>
                <a:blip r:embed="rId4"/>
                <a:stretch>
                  <a:fillRect l="-2528" t="-4673" r="-1404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98AEFE-B674-46D9-AFF2-20BE3CAE2371}"/>
                  </a:ext>
                </a:extLst>
              </p:cNvPr>
              <p:cNvSpPr txBox="1"/>
              <p:nvPr/>
            </p:nvSpPr>
            <p:spPr>
              <a:xfrm>
                <a:off x="6927756" y="3011269"/>
                <a:ext cx="14542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Recall traits,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98AEFE-B674-46D9-AFF2-20BE3CAE2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756" y="3011269"/>
                <a:ext cx="1454244" cy="646331"/>
              </a:xfrm>
              <a:prstGeom prst="rect">
                <a:avLst/>
              </a:prstGeom>
              <a:blipFill>
                <a:blip r:embed="rId5"/>
                <a:stretch>
                  <a:fillRect l="-3347" t="-5660" r="-3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3FC485B-739C-491C-8473-F48679F02D05}"/>
              </a:ext>
            </a:extLst>
          </p:cNvPr>
          <p:cNvSpPr txBox="1"/>
          <p:nvPr/>
        </p:nvSpPr>
        <p:spPr>
          <a:xfrm>
            <a:off x="6324600" y="533400"/>
            <a:ext cx="2416111" cy="3693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Text:  Sec. 6.3, 17.1.1</a:t>
            </a:r>
          </a:p>
        </p:txBody>
      </p:sp>
    </p:spTree>
    <p:extLst>
      <p:ext uri="{BB962C8B-B14F-4D97-AF65-F5344CB8AC3E}">
        <p14:creationId xmlns:p14="http://schemas.microsoft.com/office/powerpoint/2010/main" val="2473828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6001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Notation: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Data Object Vectors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lvl="0" algn="ctr" eaLnBrk="1" hangingPunct="1"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Wingdings" pitchFamily="2" charset="2"/>
                  </a:rPr>
                  <a:t> 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lvl="0" indent="0" eaLnBrk="1" hangingPunct="1"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</a:t>
                </a:r>
                <a:r>
                  <a:rPr lang="en-US" sz="3200" dirty="0" err="1">
                    <a:solidFill>
                      <a:srgbClr val="000000"/>
                    </a:solidFill>
                    <a:sym typeface="Wingdings" pitchFamily="2" charset="2"/>
                  </a:rPr>
                  <a:t>ctors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,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Wingdings" pitchFamily="2" charset="2"/>
                  </a:rPr>
                  <a:t>Bold </a:t>
                </a:r>
                <a:r>
                  <a:rPr lang="en-US" sz="3200" b="1" dirty="0">
                    <a:solidFill>
                      <a:srgbClr val="000000"/>
                    </a:solidFill>
                    <a:sym typeface="Wingdings" pitchFamily="2" charset="2"/>
                  </a:rPr>
                  <a:t>Lowercase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Again Tilde Denotes Random Quantities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6001899"/>
              </a:xfrm>
              <a:prstGeom prst="rect">
                <a:avLst/>
              </a:prstGeom>
              <a:blipFill>
                <a:blip r:embed="rId3"/>
                <a:stretch>
                  <a:fillRect l="-1754" t="-13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948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6087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Data Matrix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lvl="0" algn="ctr" eaLnBrk="1" hangingPunct="1"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u="sng" dirty="0">
                    <a:solidFill>
                      <a:srgbClr val="000000"/>
                    </a:solidFill>
                    <a:sym typeface="Wingdings" pitchFamily="2" charset="2"/>
                  </a:rPr>
                  <a:t>Column Object Mean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𝑐𝑜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where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box>
                      <m:box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box>
                  </m:oMath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6087179"/>
              </a:xfrm>
              <a:prstGeom prst="rect">
                <a:avLst/>
              </a:prstGeom>
              <a:blipFill>
                <a:blip r:embed="rId3"/>
                <a:stretch>
                  <a:fillRect l="-1754" t="-13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72DB3D-B6B6-4CC8-AA38-A840D3A7A356}"/>
              </a:ext>
            </a:extLst>
          </p:cNvPr>
          <p:cNvGrpSpPr/>
          <p:nvPr/>
        </p:nvGrpSpPr>
        <p:grpSpPr>
          <a:xfrm>
            <a:off x="4876800" y="5257800"/>
            <a:ext cx="3033261" cy="874931"/>
            <a:chOff x="4876800" y="5257800"/>
            <a:chExt cx="3033261" cy="8749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FCEDA67-42AD-42EE-A9E6-9D9412A27128}"/>
                </a:ext>
              </a:extLst>
            </p:cNvPr>
            <p:cNvSpPr txBox="1"/>
            <p:nvPr/>
          </p:nvSpPr>
          <p:spPr>
            <a:xfrm>
              <a:off x="6019800" y="5486400"/>
              <a:ext cx="1890261" cy="64633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Could Call This</a:t>
              </a:r>
            </a:p>
            <a:p>
              <a:pPr algn="ctr"/>
              <a:r>
                <a:rPr lang="en-US" dirty="0"/>
                <a:t> the “Row Mean”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BA4384D-E172-49F3-82E1-55243A2562BE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>
              <a:off x="4876800" y="5809566"/>
              <a:ext cx="1143000" cy="1340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A883CD7-0F4D-4961-9E21-A28B022FF56B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 flipV="1">
              <a:off x="5334000" y="5257800"/>
              <a:ext cx="685800" cy="5517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2DFC041-4A9A-4890-AD60-5BCE38C0E01F}"/>
              </a:ext>
            </a:extLst>
          </p:cNvPr>
          <p:cNvSpPr txBox="1"/>
          <p:nvPr/>
        </p:nvSpPr>
        <p:spPr>
          <a:xfrm>
            <a:off x="430883" y="3962400"/>
            <a:ext cx="2817631" cy="15696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Avoid Row-Column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Ambiguity Using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Object Oriented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Nomenclature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A272FD-BDF9-E607-8137-1A27B878480D}"/>
              </a:ext>
            </a:extLst>
          </p:cNvPr>
          <p:cNvSpPr txBox="1"/>
          <p:nvPr/>
        </p:nvSpPr>
        <p:spPr>
          <a:xfrm>
            <a:off x="5819157" y="2971800"/>
            <a:ext cx="248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FF"/>
                </a:solidFill>
              </a:rPr>
              <a:t>Objects are Vectors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068870-0B62-5FE4-588F-0E88CCC7084F}"/>
              </a:ext>
            </a:extLst>
          </p:cNvPr>
          <p:cNvSpPr txBox="1"/>
          <p:nvPr/>
        </p:nvSpPr>
        <p:spPr>
          <a:xfrm>
            <a:off x="5819157" y="3364468"/>
            <a:ext cx="2961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FF"/>
                </a:solidFill>
              </a:rPr>
              <a:t>So Mean Vector Objects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88819-2562-D536-9F7F-E5CE3EBF4845}"/>
              </a:ext>
            </a:extLst>
          </p:cNvPr>
          <p:cNvSpPr txBox="1"/>
          <p:nvPr/>
        </p:nvSpPr>
        <p:spPr>
          <a:xfrm>
            <a:off x="5801868" y="3745468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FF"/>
                </a:solidFill>
              </a:rPr>
              <a:t>Hence “Object Mean”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7AF1B-7608-2C49-C165-6CDDBDE56CD9}"/>
              </a:ext>
            </a:extLst>
          </p:cNvPr>
          <p:cNvSpPr txBox="1"/>
          <p:nvPr/>
        </p:nvSpPr>
        <p:spPr>
          <a:xfrm>
            <a:off x="5791200" y="4114800"/>
            <a:ext cx="287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FF"/>
                </a:solidFill>
              </a:rPr>
              <a:t>Finally Stress “Column”</a:t>
            </a:r>
          </a:p>
        </p:txBody>
      </p:sp>
    </p:spTree>
    <p:extLst>
      <p:ext uri="{BB962C8B-B14F-4D97-AF65-F5344CB8AC3E}">
        <p14:creationId xmlns:p14="http://schemas.microsoft.com/office/powerpoint/2010/main" val="2853607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Starting Next Tuesday:</a:t>
            </a:r>
          </a:p>
          <a:p>
            <a:pPr algn="ctr" eaLnBrk="1" hangingPunct="1">
              <a:buFontTx/>
              <a:buNone/>
            </a:pPr>
            <a:r>
              <a:rPr lang="en-US" dirty="0"/>
              <a:t>1:35    Sara Peterson</a:t>
            </a:r>
          </a:p>
          <a:p>
            <a:pPr eaLnBrk="1" hangingPunct="1">
              <a:buFontTx/>
              <a:buNone/>
            </a:pPr>
            <a:r>
              <a:rPr lang="en-US" dirty="0"/>
              <a:t>Notes: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Can Use USB Device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Or Your Computer  (with HDMI)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Or Remote Log-In, </a:t>
            </a:r>
            <a:r>
              <a:rPr lang="en-US" u="sng" dirty="0"/>
              <a:t>Set Up Before Class</a:t>
            </a:r>
            <a:r>
              <a:rPr lang="en-US" dirty="0"/>
              <a:t>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Have Title Page With: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/>
              <a:t>  Your Name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/>
              <a:t>   Your Affiliation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53081" y="2438400"/>
            <a:ext cx="25955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Check Website</a:t>
            </a:r>
          </a:p>
          <a:p>
            <a:r>
              <a:rPr lang="en-US" sz="2800" dirty="0">
                <a:solidFill>
                  <a:srgbClr val="00B050"/>
                </a:solidFill>
              </a:rPr>
              <a:t>For Schedule</a:t>
            </a:r>
          </a:p>
        </p:txBody>
      </p:sp>
    </p:spTree>
    <p:extLst>
      <p:ext uri="{BB962C8B-B14F-4D97-AF65-F5344CB8AC3E}">
        <p14:creationId xmlns:p14="http://schemas.microsoft.com/office/powerpoint/2010/main" val="2850158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5393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Data Matrix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lvl="0" algn="ctr" eaLnBrk="1" hangingPunct="1"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Additional Notion: </a:t>
                </a:r>
                <a:r>
                  <a:rPr lang="en-US" sz="3200" u="sng" dirty="0">
                    <a:solidFill>
                      <a:srgbClr val="000000"/>
                    </a:solidFill>
                    <a:sym typeface="Wingdings" pitchFamily="2" charset="2"/>
                  </a:rPr>
                  <a:t>Row Trait Mean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𝑅𝑇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𝐴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𝐴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Wingdings" pitchFamily="2" charset="2"/>
                  </a:rPr>
                  <a:t>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Wingdings" pitchFamily="2" charset="2"/>
                          </a:rPr>
                          <m:t>𝑅𝑇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where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box>
                      <m:boxPr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box>
                  </m:oMath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5393464"/>
              </a:xfrm>
              <a:prstGeom prst="rect">
                <a:avLst/>
              </a:prstGeom>
              <a:blipFill>
                <a:blip r:embed="rId3"/>
                <a:stretch>
                  <a:fillRect l="-1754" t="-14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02E0E-65FE-4BE4-96B5-98774980D4A9}"/>
              </a:ext>
            </a:extLst>
          </p:cNvPr>
          <p:cNvGrpSpPr/>
          <p:nvPr/>
        </p:nvGrpSpPr>
        <p:grpSpPr>
          <a:xfrm>
            <a:off x="935836" y="2667000"/>
            <a:ext cx="1197764" cy="1676400"/>
            <a:chOff x="935836" y="2667000"/>
            <a:chExt cx="1197764" cy="16764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2F0F27-2B27-4017-BD56-F17E87C736CE}"/>
                </a:ext>
              </a:extLst>
            </p:cNvPr>
            <p:cNvSpPr txBox="1"/>
            <p:nvPr/>
          </p:nvSpPr>
          <p:spPr>
            <a:xfrm>
              <a:off x="935836" y="2667000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transpose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FE49490-32BC-49B3-A6B7-7BD13CE6FABB}"/>
                </a:ext>
              </a:extLst>
            </p:cNvPr>
            <p:cNvCxnSpPr>
              <a:stCxn id="3" idx="2"/>
            </p:cNvCxnSpPr>
            <p:nvPr/>
          </p:nvCxnSpPr>
          <p:spPr>
            <a:xfrm>
              <a:off x="1534718" y="3036332"/>
              <a:ext cx="522682" cy="13070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8A0C16-C12E-4F91-82A2-E75A524886C4}"/>
              </a:ext>
            </a:extLst>
          </p:cNvPr>
          <p:cNvGrpSpPr/>
          <p:nvPr/>
        </p:nvGrpSpPr>
        <p:grpSpPr>
          <a:xfrm>
            <a:off x="6721018" y="4724400"/>
            <a:ext cx="1813382" cy="1600200"/>
            <a:chOff x="6721018" y="4724400"/>
            <a:chExt cx="1813382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F588168-5D8E-4A47-8559-E75180FCFC97}"/>
                    </a:ext>
                  </a:extLst>
                </p:cNvPr>
                <p:cNvSpPr txBox="1"/>
                <p:nvPr/>
              </p:nvSpPr>
              <p:spPr>
                <a:xfrm>
                  <a:off x="6721018" y="5401270"/>
                  <a:ext cx="181338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Space of </a:t>
                  </a:r>
                </a:p>
                <a:p>
                  <a:pPr algn="ctr"/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-dimensional</a:t>
                  </a:r>
                </a:p>
                <a:p>
                  <a:pPr algn="ctr"/>
                  <a:r>
                    <a:rPr lang="en-US" dirty="0"/>
                    <a:t>Column Vectors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F588168-5D8E-4A47-8559-E75180FCFC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1018" y="5401270"/>
                  <a:ext cx="1813382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3030" t="-3289" r="-2357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208F60A-9485-468D-A8AC-0E52F63F25D3}"/>
                </a:ext>
              </a:extLst>
            </p:cNvPr>
            <p:cNvCxnSpPr>
              <a:stCxn id="8" idx="0"/>
            </p:cNvCxnSpPr>
            <p:nvPr/>
          </p:nvCxnSpPr>
          <p:spPr>
            <a:xfrm flipH="1" flipV="1">
              <a:off x="7391400" y="4724400"/>
              <a:ext cx="236309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6D7912D-B073-4685-9C6C-5613B3A230DF}"/>
              </a:ext>
            </a:extLst>
          </p:cNvPr>
          <p:cNvSpPr txBox="1"/>
          <p:nvPr/>
        </p:nvSpPr>
        <p:spPr>
          <a:xfrm>
            <a:off x="7038707" y="3200400"/>
            <a:ext cx="1800493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Disambiguates</a:t>
            </a:r>
          </a:p>
          <a:p>
            <a:r>
              <a:rPr lang="en-US" dirty="0"/>
              <a:t>“Row Mean” vs.</a:t>
            </a:r>
          </a:p>
          <a:p>
            <a:r>
              <a:rPr lang="en-US" dirty="0"/>
              <a:t>“Column Mean”</a:t>
            </a:r>
          </a:p>
        </p:txBody>
      </p:sp>
    </p:spTree>
    <p:extLst>
      <p:ext uri="{BB962C8B-B14F-4D97-AF65-F5344CB8AC3E}">
        <p14:creationId xmlns:p14="http://schemas.microsoft.com/office/powerpoint/2010/main" val="4165534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6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Now Study “Folklore” More Carefully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BackGround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History</a:t>
            </a: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(as noted on 1/13/22)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 Use:     Pearson (1901)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Name “PCA”: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Hotelling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(1935)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90CFE5-3955-43A7-A43F-020E0788249A}"/>
              </a:ext>
            </a:extLst>
          </p:cNvPr>
          <p:cNvSpPr txBox="1"/>
          <p:nvPr/>
        </p:nvSpPr>
        <p:spPr>
          <a:xfrm>
            <a:off x="7046863" y="1143000"/>
            <a:ext cx="1868537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Text: Chapter 17</a:t>
            </a:r>
          </a:p>
        </p:txBody>
      </p:sp>
    </p:spTree>
    <p:extLst>
      <p:ext uri="{BB962C8B-B14F-4D97-AF65-F5344CB8AC3E}">
        <p14:creationId xmlns:p14="http://schemas.microsoft.com/office/powerpoint/2010/main" val="3698559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Now Study “Folklore” More Carefully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BackGround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History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Underpinnings </a:t>
            </a:r>
          </a:p>
          <a:p>
            <a:pPr marL="0" marR="0" lvl="0" indent="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(Mathematical &amp; Computational)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Good Overall Reference: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Jolliffe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(2002)</a:t>
            </a:r>
          </a:p>
        </p:txBody>
      </p:sp>
    </p:spTree>
    <p:extLst>
      <p:ext uri="{BB962C8B-B14F-4D97-AF65-F5344CB8AC3E}">
        <p14:creationId xmlns:p14="http://schemas.microsoft.com/office/powerpoint/2010/main" val="2065682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PCA:  Rediscovery </a:t>
            </a:r>
            <a:r>
              <a:rPr lang="en-US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Renaming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Statistics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Principal Component Analysis  (PCA)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Social Sciences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Factor Analysis (PCA is a subset)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Probability / Electrical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Karhunen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Loeve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expansion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Applied Mathematics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Proper Orthogonal Decomposition (POD)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Geo-Sciences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  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Empirical Orthogonal Functions (EOF)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302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Interesting Historical Note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The 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(?) application of PCA to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Functional Data Analysis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Rao (1958)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Paper with “Curves as Data Objects” viewpoint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025" t="7806" r="16829" b="15568"/>
          <a:stretch/>
        </p:blipFill>
        <p:spPr>
          <a:xfrm>
            <a:off x="6629400" y="2484520"/>
            <a:ext cx="1810967" cy="216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12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Factor Analysis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084307"/>
            <a:ext cx="8305800" cy="501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Finds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Modes</a:t>
            </a:r>
            <a:r>
              <a:rPr kumimoji="0" lang="en-US" sz="3200" b="0" i="0" u="sng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Variation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srgbClr val="000000"/>
                </a:solidFill>
                <a:sym typeface="Wingdings" pitchFamily="2" charset="2"/>
              </a:rPr>
              <a:t>Different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Terminology: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srgbClr val="000000"/>
                </a:solidFill>
                <a:sym typeface="Wingdings" pitchFamily="2" charset="2"/>
              </a:rPr>
              <a:t>“Directions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of Variation”,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i.e. “Loadings Vectors”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Are Called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baseline="0" dirty="0">
                <a:solidFill>
                  <a:srgbClr val="000000"/>
                </a:solidFill>
                <a:sym typeface="Wingdings" pitchFamily="2" charset="2"/>
              </a:rPr>
              <a:t>Latent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 Factors</a:t>
            </a:r>
            <a:endParaRPr lang="en-US" sz="3200" i="1" baseline="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98146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Factor Analysis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066800"/>
                <a:ext cx="8305800" cy="4976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Central Assumption:</a:t>
                </a:r>
              </a:p>
              <a:p>
                <a:pPr lvl="0" algn="ctr" eaLnBrk="1" hangingPunct="1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𝒙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~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𝑳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∙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𝑺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𝑁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𝟎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𝐈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lvl="0" algn="ctr" eaLnBrk="1" hangingPunct="1">
                  <a:lnSpc>
                    <a:spcPct val="150000"/>
                  </a:lnSpc>
                  <a:defRPr/>
                </a:pPr>
                <a:endParaRPr lang="en-US" sz="18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Compute Maximum Likelihood Estimates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Of Rank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Approximation, Based on: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𝑳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And of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716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066800"/>
                <a:ext cx="8305800" cy="4976042"/>
              </a:xfrm>
              <a:prstGeom prst="rect">
                <a:avLst/>
              </a:prstGeom>
              <a:blipFill>
                <a:blip r:embed="rId3"/>
                <a:stretch>
                  <a:fillRect l="-1909" b="-30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562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Three Important (&amp; Interesting) Viewpoints: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Mathematics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Numerics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Statistics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Goal:  Study Interrelationships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097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Three Important (&amp; Interesting) Viewpoints: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Mathematics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Numerics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Statistics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 Review Linear Alg. and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Multivar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Prob.</a:t>
            </a:r>
          </a:p>
        </p:txBody>
      </p:sp>
    </p:spTree>
    <p:extLst>
      <p:ext uri="{BB962C8B-B14F-4D97-AF65-F5344CB8AC3E}">
        <p14:creationId xmlns:p14="http://schemas.microsoft.com/office/powerpoint/2010/main" val="186266087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Linear Algebra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Please Check Familiarity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No? Read Up in Linear Algebra Text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Or Wikipedia?</a:t>
            </a: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996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Please Sign Up: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Email  (</a:t>
            </a:r>
            <a:r>
              <a:rPr lang="en-US" dirty="0" err="1"/>
              <a:t>Onyen</a:t>
            </a:r>
            <a:r>
              <a:rPr lang="en-US" dirty="0"/>
              <a:t> is fine, or …)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Are You </a:t>
            </a:r>
            <a:r>
              <a:rPr lang="en-US" dirty="0" err="1"/>
              <a:t>ENRolled</a:t>
            </a:r>
            <a:r>
              <a:rPr lang="en-US" dirty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Dept. &amp; Advisor (Lab?)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Tentative Title    (“????”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When:</a:t>
            </a:r>
          </a:p>
          <a:p>
            <a:pPr marL="457200" lvl="1" indent="0" algn="ctr" eaLnBrk="1" hangingPunct="1">
              <a:buNone/>
            </a:pPr>
            <a:r>
              <a:rPr lang="en-US" dirty="0"/>
              <a:t>Next Week, Early, Oct., Nov., Late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C230E-0B57-41C7-ADCC-FB1C32657B9D}"/>
              </a:ext>
            </a:extLst>
          </p:cNvPr>
          <p:cNvSpPr txBox="1"/>
          <p:nvPr/>
        </p:nvSpPr>
        <p:spPr>
          <a:xfrm>
            <a:off x="6400800" y="1066800"/>
            <a:ext cx="23198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</a:rPr>
              <a:t>Auditors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FFFF"/>
                </a:solidFill>
              </a:rPr>
              <a:t>Included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6BE34D-9975-46EE-88FF-62FDC48E63BC}"/>
              </a:ext>
            </a:extLst>
          </p:cNvPr>
          <p:cNvSpPr txBox="1"/>
          <p:nvPr/>
        </p:nvSpPr>
        <p:spPr>
          <a:xfrm>
            <a:off x="7077294" y="3242608"/>
            <a:ext cx="19143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Please Save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My 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Needed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Contact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Individuals</a:t>
            </a:r>
          </a:p>
        </p:txBody>
      </p:sp>
    </p:spTree>
    <p:extLst>
      <p:ext uri="{BB962C8B-B14F-4D97-AF65-F5344CB8AC3E}">
        <p14:creationId xmlns:p14="http://schemas.microsoft.com/office/powerpoint/2010/main" val="712654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Linear Algebra Key Concepts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Scalar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Space (Subspace)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Basis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Dimension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Unit Vector Basis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Linear Combo as Matrix Multiplication</a:t>
                </a:r>
              </a:p>
            </p:txBody>
          </p:sp>
        </mc:Choice>
        <mc:Fallback xmlns="">
          <p:sp>
            <p:nvSpPr>
              <p:cNvPr id="103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blipFill rotWithShape="1">
                <a:blip r:embed="rId3"/>
                <a:stretch>
                  <a:fillRect l="-1909" b="-11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17563" y="4316413"/>
                <a:ext cx="2318007" cy="1379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⋯,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563" y="4316413"/>
                <a:ext cx="2318007" cy="1379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468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Linear Algebra Key Concepts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Matrix Trace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Norm = Length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Distance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= Euclidean Metric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Inner (Dot, Scalar) Product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Angles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Orthogonality (Perpendicularity)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Orthonormal Basis</a:t>
                </a:r>
              </a:p>
            </p:txBody>
          </p:sp>
        </mc:Choice>
        <mc:Fallback xmlns="">
          <p:sp>
            <p:nvSpPr>
              <p:cNvPr id="103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blipFill rotWithShape="1">
                <a:blip r:embed="rId3"/>
                <a:stretch>
                  <a:fillRect l="-1909" b="-11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89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Algebra of 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1396425"/>
                <a:ext cx="8686800" cy="3842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E.g.   Subspace of </a:t>
                </a:r>
                <a:r>
                  <a:rPr lang="en-US" sz="3200" u="sng" dirty="0">
                    <a:solidFill>
                      <a:srgbClr val="000000"/>
                    </a:solidFill>
                    <a:sym typeface="Wingdings" pitchFamily="2" charset="2"/>
                  </a:rPr>
                  <a:t>Flat Vectors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 is:</a:t>
                </a:r>
              </a:p>
              <a:p>
                <a:pPr lvl="0"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𝐹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𝑢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𝑢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: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Name Clear from Curve Representation, </a:t>
                </a: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i.e. “Parallel Coordinates”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1396425"/>
                <a:ext cx="8686800" cy="3842399"/>
              </a:xfrm>
              <a:prstGeom prst="rect">
                <a:avLst/>
              </a:prstGeom>
              <a:blipFill>
                <a:blip r:embed="rId3"/>
                <a:stretch>
                  <a:fillRect l="-1754" t="-1905" b="-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B58B92-7563-47ED-9AA0-7F618F659945}"/>
              </a:ext>
            </a:extLst>
          </p:cNvPr>
          <p:cNvGrpSpPr/>
          <p:nvPr/>
        </p:nvGrpSpPr>
        <p:grpSpPr>
          <a:xfrm>
            <a:off x="835475" y="1905000"/>
            <a:ext cx="1221925" cy="1255931"/>
            <a:chOff x="835475" y="1905000"/>
            <a:chExt cx="1221925" cy="12559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032EBF1-63A2-4AB0-B8F4-9FAA314249D2}"/>
                </a:ext>
              </a:extLst>
            </p:cNvPr>
            <p:cNvSpPr txBox="1"/>
            <p:nvPr/>
          </p:nvSpPr>
          <p:spPr>
            <a:xfrm>
              <a:off x="835475" y="2514600"/>
              <a:ext cx="10695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Recall</a:t>
              </a:r>
            </a:p>
            <a:p>
              <a:pPr algn="ctr"/>
              <a:r>
                <a:rPr lang="en-US" dirty="0"/>
                <a:t>Meaning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0809AE8-25F3-4D08-9440-4FEA49C2BCEB}"/>
                </a:ext>
              </a:extLst>
            </p:cNvPr>
            <p:cNvCxnSpPr/>
            <p:nvPr/>
          </p:nvCxnSpPr>
          <p:spPr>
            <a:xfrm flipV="1">
              <a:off x="1371600" y="1905000"/>
              <a:ext cx="685800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B6179E-AAE1-4242-829A-8A3DC7A4E7D7}"/>
                  </a:ext>
                </a:extLst>
              </p:cNvPr>
              <p:cNvSpPr txBox="1"/>
              <p:nvPr/>
            </p:nvSpPr>
            <p:spPr>
              <a:xfrm>
                <a:off x="2327736" y="5486400"/>
                <a:ext cx="501451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Sometimes Called “45 degree line”,</a:t>
                </a:r>
              </a:p>
              <a:p>
                <a:pPr algn="ctr"/>
                <a:r>
                  <a:rPr lang="en-US" sz="2400" dirty="0"/>
                  <a:t>Although Only Sensible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B6179E-AAE1-4242-829A-8A3DC7A4E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736" y="5486400"/>
                <a:ext cx="5014514" cy="830997"/>
              </a:xfrm>
              <a:prstGeom prst="rect">
                <a:avLst/>
              </a:prstGeom>
              <a:blipFill>
                <a:blip r:embed="rId4"/>
                <a:stretch>
                  <a:fillRect l="-1703" t="-5147" r="-1460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382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Algebra of 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378542" y="1396425"/>
            <a:ext cx="8686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Recall</a:t>
            </a:r>
          </a:p>
          <a:p>
            <a:pPr lvl="0" eaLnBrk="1" hangingPunct="1"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Shifted</a:t>
            </a:r>
          </a:p>
          <a:p>
            <a:pPr lvl="0" eaLnBrk="1" hangingPunct="1"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Parabolas</a:t>
            </a:r>
          </a:p>
          <a:p>
            <a:pPr lvl="0" eaLnBrk="1" hangingPunct="1"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Example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9B10FC8C-6D47-478E-BB61-94F635B99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12937" r="6899" b="40826"/>
          <a:stretch/>
        </p:blipFill>
        <p:spPr bwMode="auto">
          <a:xfrm>
            <a:off x="2514600" y="990599"/>
            <a:ext cx="6629400" cy="525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5B5F379-D53A-42AB-A9C9-878AA711A789}"/>
              </a:ext>
            </a:extLst>
          </p:cNvPr>
          <p:cNvGrpSpPr/>
          <p:nvPr/>
        </p:nvGrpSpPr>
        <p:grpSpPr>
          <a:xfrm>
            <a:off x="374060" y="3733800"/>
            <a:ext cx="3083230" cy="1685365"/>
            <a:chOff x="374060" y="3733800"/>
            <a:chExt cx="3083230" cy="16853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3F5E577-41E2-47A4-9D9E-02C0D561CF5F}"/>
                </a:ext>
              </a:extLst>
            </p:cNvPr>
            <p:cNvSpPr txBox="1"/>
            <p:nvPr/>
          </p:nvSpPr>
          <p:spPr>
            <a:xfrm>
              <a:off x="374060" y="4772834"/>
              <a:ext cx="19757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Nearly Flat </a:t>
              </a:r>
            </a:p>
            <a:p>
              <a:pPr algn="ctr"/>
              <a:r>
                <a:rPr lang="en-US" dirty="0"/>
                <a:t>Mode of Variation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8554C88-7C2D-4F5D-888B-10637907057D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1361927" y="3733800"/>
              <a:ext cx="2095363" cy="10390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7DF0358-873C-4A8A-BEFE-98DE25C0A85B}"/>
              </a:ext>
            </a:extLst>
          </p:cNvPr>
          <p:cNvSpPr txBox="1"/>
          <p:nvPr/>
        </p:nvSpPr>
        <p:spPr>
          <a:xfrm>
            <a:off x="374060" y="5791200"/>
            <a:ext cx="1441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Flat Mode is</a:t>
            </a:r>
          </a:p>
          <a:p>
            <a:pPr algn="ctr"/>
            <a:r>
              <a:rPr lang="en-US" dirty="0"/>
              <a:t>Frequently</a:t>
            </a:r>
          </a:p>
          <a:p>
            <a:pPr algn="ctr"/>
            <a:r>
              <a:rPr lang="en-US" dirty="0"/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4235731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Algebra of 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1396425"/>
                <a:ext cx="8686800" cy="4653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E.g.   Subspace of </a:t>
                </a:r>
                <a:r>
                  <a:rPr lang="en-US" sz="3200" u="sng" dirty="0">
                    <a:solidFill>
                      <a:srgbClr val="000000"/>
                    </a:solidFill>
                    <a:sym typeface="Wingdings" pitchFamily="2" charset="2"/>
                  </a:rPr>
                  <a:t>Flat Vectors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 is:</a:t>
                </a:r>
              </a:p>
              <a:p>
                <a:pPr lvl="0"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𝐹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𝑢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𝑢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: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𝑢</m:t>
                          </m:r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Averages as Projection:</a:t>
                </a: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𝐹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1396425"/>
                <a:ext cx="8686800" cy="4653646"/>
              </a:xfrm>
              <a:prstGeom prst="rect">
                <a:avLst/>
              </a:prstGeom>
              <a:blipFill>
                <a:blip r:embed="rId3"/>
                <a:stretch>
                  <a:fillRect l="-1754" t="-1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055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Homework 4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285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chemeClr val="tx2"/>
                    </a:solidFill>
                    <a:sym typeface="Wingdings" pitchFamily="2" charset="2"/>
                  </a:rPr>
                  <a:t>Part (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a):  Show that the set of flat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𝐹</m:t>
                        </m:r>
                      </m:sub>
                    </m:sSub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is a subspace.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noProof="0" dirty="0">
                    <a:solidFill>
                      <a:schemeClr val="tx2"/>
                    </a:solidFill>
                    <a:sym typeface="Wingdings" pitchFamily="2" charset="2"/>
                  </a:rPr>
                  <a:t>Part (b):  Show that:</a:t>
                </a:r>
              </a:p>
              <a:p>
                <a:pPr lvl="0" algn="ctr" eaLnBrk="1" hangingPunct="1">
                  <a:lnSpc>
                    <a:spcPct val="14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𝐹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lnSpc>
                    <a:spcPct val="140000"/>
                  </a:lnSpc>
                  <a:defRPr/>
                </a:pPr>
                <a:endParaRPr lang="en-US" sz="3200" dirty="0">
                  <a:solidFill>
                    <a:schemeClr val="tx2"/>
                  </a:solidFill>
                  <a:sym typeface="Wingdings" pitchFamily="2" charset="2"/>
                </a:endParaRPr>
              </a:p>
              <a:p>
                <a:pPr lvl="0" eaLnBrk="1" hangingPunct="1">
                  <a:lnSpc>
                    <a:spcPct val="140000"/>
                  </a:lnSpc>
                  <a:defRPr/>
                </a:pP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(Hints</a:t>
                </a:r>
                <a:r>
                  <a:rPr kumimoji="0" lang="en-US" sz="3200" i="0" u="none" strike="noStrike" kern="1200" cap="none" spc="0" normalizeH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On </a:t>
                </a:r>
                <a:r>
                  <a:rPr lang="en-US" sz="3200" dirty="0">
                    <a:solidFill>
                      <a:schemeClr val="tx2"/>
                    </a:solidFill>
                    <a:sym typeface="Wingdings" pitchFamily="2" charset="2"/>
                  </a:rPr>
                  <a:t>Canvas</a:t>
                </a:r>
                <a:r>
                  <a:rPr kumimoji="0" lang="en-US" sz="3200" i="0" u="none" strike="noStrike" kern="1200" cap="none" spc="0" normalizeH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page)</a:t>
                </a:r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03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285678"/>
              </a:xfrm>
              <a:prstGeom prst="rect">
                <a:avLst/>
              </a:prstGeom>
              <a:blipFill>
                <a:blip r:embed="rId3"/>
                <a:stretch>
                  <a:fillRect l="-1909" b="-27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ABF34-E772-4227-ABEA-AE25612AC5D9}"/>
              </a:ext>
            </a:extLst>
          </p:cNvPr>
          <p:cNvSpPr txBox="1"/>
          <p:nvPr/>
        </p:nvSpPr>
        <p:spPr>
          <a:xfrm>
            <a:off x="6408555" y="5105400"/>
            <a:ext cx="221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Due:  Feb. 15,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12:30AM</a:t>
            </a:r>
          </a:p>
        </p:txBody>
      </p:sp>
    </p:spTree>
    <p:extLst>
      <p:ext uri="{BB962C8B-B14F-4D97-AF65-F5344CB8AC3E}">
        <p14:creationId xmlns:p14="http://schemas.microsoft.com/office/powerpoint/2010/main" val="3013249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Algebra of Centering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1396425"/>
                <a:ext cx="8686800" cy="5120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Much Richer Investigation of Centering</a:t>
                </a:r>
              </a:p>
              <a:p>
                <a:pPr lvl="0" eaLnBrk="1" hangingPunct="1"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Appears in Section 17.1.1 of the Text</a:t>
                </a:r>
              </a:p>
              <a:p>
                <a:pPr lvl="0" eaLnBrk="1" hangingPunct="1"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Main Point:    Projections in the </a:t>
                </a:r>
                <a:r>
                  <a:rPr lang="en-US" sz="3200" u="sng" dirty="0">
                    <a:solidFill>
                      <a:srgbClr val="000000"/>
                    </a:solidFill>
                    <a:sym typeface="Wingdings" pitchFamily="2" charset="2"/>
                  </a:rPr>
                  <a:t>Matrix Space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lvl="0" algn="ctr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1,1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1,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: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Note:   NOT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𝑑𝑛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1396425"/>
                <a:ext cx="8686800" cy="5120441"/>
              </a:xfrm>
              <a:prstGeom prst="rect">
                <a:avLst/>
              </a:prstGeom>
              <a:blipFill>
                <a:blip r:embed="rId3"/>
                <a:stretch>
                  <a:fillRect l="-1754" t="-1548" b="-29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16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83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Linear Algebra Key Concepts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Singular Value Decomposition</a:t>
            </a:r>
          </a:p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(SVD)</a:t>
            </a:r>
          </a:p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Usually poorly taught in linear algebra, </a:t>
            </a:r>
          </a:p>
          <a:p>
            <a:pPr marL="0" marR="0" lvl="0" indent="0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but fundamental in many ways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792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Text Box 4"/>
              <p:cNvSpPr txBox="1">
                <a:spLocks noChangeArrowheads="1"/>
              </p:cNvSpPr>
              <p:nvPr/>
            </p:nvSpPr>
            <p:spPr bwMode="auto">
              <a:xfrm>
                <a:off x="228601" y="1143000"/>
                <a:ext cx="8610600" cy="4446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Full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  =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lnSpc>
                    <a:spcPct val="150000"/>
                  </a:lnSpc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Intuition:  For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as Linear Operator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Represent as:       </a:t>
                </a:r>
              </a:p>
            </p:txBody>
          </p:sp>
        </mc:Choice>
        <mc:Fallback xmlns="">
          <p:sp>
            <p:nvSpPr>
              <p:cNvPr id="410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143000"/>
                <a:ext cx="8610600" cy="4446345"/>
              </a:xfrm>
              <a:prstGeom prst="rect">
                <a:avLst/>
              </a:prstGeom>
              <a:blipFill>
                <a:blip r:embed="rId3"/>
                <a:stretch>
                  <a:fillRect l="-1841" r="-850" b="-3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15000" y="3110708"/>
            <a:ext cx="2981907" cy="2460476"/>
            <a:chOff x="5715000" y="3110708"/>
            <a:chExt cx="2981907" cy="246047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6629400" y="3110708"/>
              <a:ext cx="1028700" cy="2070892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715000" y="5109519"/>
              <a:ext cx="2981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Isometry (~Rotation)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81200" y="3295650"/>
            <a:ext cx="2981907" cy="3105150"/>
            <a:chOff x="5715000" y="2466034"/>
            <a:chExt cx="2981907" cy="310515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629400" y="2466034"/>
              <a:ext cx="1447800" cy="271556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15000" y="5109519"/>
              <a:ext cx="2981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Isometry (~Rotation)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24200" y="3151188"/>
            <a:ext cx="3132589" cy="2851191"/>
            <a:chOff x="5715000" y="2719993"/>
            <a:chExt cx="3132589" cy="2851191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6629400" y="2719993"/>
              <a:ext cx="1981200" cy="246160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715000" y="5109519"/>
              <a:ext cx="31325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Coordinate Rescaling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AB7621-F42A-49D4-B282-59A9C4931848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AB7621-F42A-49D4-B282-59A9C4931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A468B75-ED1F-431C-9D68-E253CB8047EC}"/>
                  </a:ext>
                </a:extLst>
              </p:cNvPr>
              <p:cNvSpPr txBox="1"/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A468B75-ED1F-431C-9D68-E253CB804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2F85FE-AB1D-40F2-85FE-901CDE752860}"/>
                  </a:ext>
                </a:extLst>
              </p:cNvPr>
              <p:cNvSpPr txBox="1"/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2F85FE-AB1D-40F2-85FE-901CDE752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70831E-36E6-4129-A538-6E2C2922B515}"/>
                  </a:ext>
                </a:extLst>
              </p:cNvPr>
              <p:cNvSpPr txBox="1"/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70831E-36E6-4129-A538-6E2C2922B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471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2209800"/>
            <a:ext cx="6151749" cy="2599649"/>
            <a:chOff x="1143000" y="2209800"/>
            <a:chExt cx="6151749" cy="2599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blipFill>
                  <a:blip r:embed="rId12"/>
                  <a:stretch>
                    <a:fillRect l="-2577" t="-12371" b="-32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ounded Rectangle 4"/>
            <p:cNvSpPr/>
            <p:nvPr/>
          </p:nvSpPr>
          <p:spPr>
            <a:xfrm>
              <a:off x="5045075" y="2209800"/>
              <a:ext cx="136525" cy="18288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>
              <a:stCxn id="4" idx="0"/>
              <a:endCxn id="5" idx="2"/>
            </p:cNvCxnSpPr>
            <p:nvPr/>
          </p:nvCxnSpPr>
          <p:spPr>
            <a:xfrm flipV="1">
              <a:off x="4218875" y="4038600"/>
              <a:ext cx="894463" cy="17722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60088" y="4038600"/>
            <a:ext cx="6441187" cy="1499175"/>
            <a:chOff x="1960088" y="4038600"/>
            <a:chExt cx="6441187" cy="1499175"/>
          </a:xfrm>
        </p:grpSpPr>
        <p:sp>
          <p:nvSpPr>
            <p:cNvPr id="35" name="TextBox 34"/>
            <p:cNvSpPr txBox="1"/>
            <p:nvPr/>
          </p:nvSpPr>
          <p:spPr>
            <a:xfrm>
              <a:off x="1960088" y="4953000"/>
              <a:ext cx="64411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Diagonal Matrix of Singular Values</a:t>
              </a:r>
            </a:p>
          </p:txBody>
        </p:sp>
        <p:cxnSp>
          <p:nvCxnSpPr>
            <p:cNvPr id="37" name="Straight Connector 36"/>
            <p:cNvCxnSpPr>
              <a:stCxn id="35" idx="0"/>
              <a:endCxn id="27" idx="2"/>
            </p:cNvCxnSpPr>
            <p:nvPr/>
          </p:nvCxnSpPr>
          <p:spPr>
            <a:xfrm flipV="1">
              <a:off x="5180682" y="4038600"/>
              <a:ext cx="1105818" cy="9144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763651" y="3124200"/>
            <a:ext cx="6345712" cy="3124200"/>
            <a:chOff x="2763651" y="3124200"/>
            <a:chExt cx="6345712" cy="3124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blipFill>
                  <a:blip r:embed="rId13"/>
                  <a:stretch>
                    <a:fillRect l="-2402" t="-13402" b="-31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ounded Rectangle 35"/>
            <p:cNvSpPr/>
            <p:nvPr/>
          </p:nvSpPr>
          <p:spPr>
            <a:xfrm>
              <a:off x="7331075" y="3124200"/>
              <a:ext cx="1127125" cy="152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>
              <a:stCxn id="34" idx="0"/>
              <a:endCxn id="36" idx="2"/>
            </p:cNvCxnSpPr>
            <p:nvPr/>
          </p:nvCxnSpPr>
          <p:spPr>
            <a:xfrm flipV="1">
              <a:off x="5936507" y="3276600"/>
              <a:ext cx="1958131" cy="2378176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E49F09-1C50-4CA9-B28F-DC2FEF249760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E49F09-1C50-4CA9-B28F-DC2FEF249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448C52-ED25-4565-A2E7-D9A02A8559DF}"/>
                  </a:ext>
                </a:extLst>
              </p:cNvPr>
              <p:cNvSpPr txBox="1"/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448C52-ED25-4565-A2E7-D9A02A855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A5D24E-C0F5-4FCC-B5BD-FCD464E15358}"/>
                  </a:ext>
                </a:extLst>
              </p:cNvPr>
              <p:cNvSpPr txBox="1"/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A5D24E-C0F5-4FCC-B5BD-FCD464E15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87C1-F846-40D6-908F-B163FCAE8F5B}"/>
                  </a:ext>
                </a:extLst>
              </p:cNvPr>
              <p:cNvSpPr txBox="1"/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87C1-F846-40D6-908F-B163FCAE8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761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Useful Method for Data Analysis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Apply to Marginal Distributions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to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 Variables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Idea:  Put Data on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Scale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Example: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Orders of Magnitude Different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</a:t>
            </a:r>
            <a:r>
              <a:rPr lang="en-US" baseline="-25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Puts Data on More Analyzable Scale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1973" y="704671"/>
            <a:ext cx="2085827" cy="120032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Recall Log for</a:t>
            </a:r>
          </a:p>
          <a:p>
            <a:r>
              <a:rPr lang="en-US" sz="2400" dirty="0">
                <a:solidFill>
                  <a:srgbClr val="C00000"/>
                </a:solidFill>
              </a:rPr>
              <a:t>Mortality and</a:t>
            </a:r>
          </a:p>
          <a:p>
            <a:r>
              <a:rPr lang="en-US" sz="2400" dirty="0" err="1">
                <a:solidFill>
                  <a:srgbClr val="C00000"/>
                </a:solidFill>
              </a:rPr>
              <a:t>RNAseq</a:t>
            </a:r>
            <a:r>
              <a:rPr lang="en-US" sz="2400" dirty="0">
                <a:solidFill>
                  <a:srgbClr val="C00000"/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8550877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3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61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Diagonal Matrix of Singular Values: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𝑺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×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  <m:e/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Assume (without loss of generality)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(by Flipping of Basis Vectors)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≥⋯≥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615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61862"/>
              </a:xfrm>
              <a:prstGeom prst="rect">
                <a:avLst/>
              </a:prstGeom>
              <a:blipFill>
                <a:blip r:embed="rId3"/>
                <a:stretch>
                  <a:fillRect l="-1909" b="-7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00800" y="3055203"/>
                <a:ext cx="21531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More General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Notation: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⋀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055203"/>
                <a:ext cx="2153154" cy="830997"/>
              </a:xfrm>
              <a:prstGeom prst="rect">
                <a:avLst/>
              </a:prstGeom>
              <a:blipFill>
                <a:blip r:embed="rId4"/>
                <a:stretch>
                  <a:fillRect l="-4249" t="-5109" r="-339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943600" y="2064603"/>
            <a:ext cx="3153003" cy="1059597"/>
            <a:chOff x="5943600" y="2064603"/>
            <a:chExt cx="3153003" cy="1059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400800" y="2064603"/>
                  <a:ext cx="269580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Uses Visual Case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Here:   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2064603"/>
                  <a:ext cx="2695803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3394" t="-5147" r="-2489" b="-16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>
              <a:off x="5943600" y="2743200"/>
              <a:ext cx="609600" cy="381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1C5F0D-B81E-418D-AD79-C68A6CCD0166}"/>
              </a:ext>
            </a:extLst>
          </p:cNvPr>
          <p:cNvGrpSpPr/>
          <p:nvPr/>
        </p:nvGrpSpPr>
        <p:grpSpPr>
          <a:xfrm>
            <a:off x="533400" y="1958652"/>
            <a:ext cx="3932791" cy="860748"/>
            <a:chOff x="6096000" y="1806252"/>
            <a:chExt cx="3932791" cy="860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9CF808D-37CD-4C9B-96D1-0C29502089FD}"/>
                    </a:ext>
                  </a:extLst>
                </p:cNvPr>
                <p:cNvSpPr txBox="1"/>
                <p:nvPr/>
              </p:nvSpPr>
              <p:spPr>
                <a:xfrm>
                  <a:off x="6096000" y="1806252"/>
                  <a:ext cx="2269019" cy="86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is scaling of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𝑗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-</a:t>
                  </a: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th</a:t>
                  </a:r>
                  <a:r>
                    <a:rPr lang="en-US" sz="2400" dirty="0">
                      <a:solidFill>
                        <a:srgbClr val="000000"/>
                      </a:solidFill>
                    </a:rPr>
                    <a:t> coordinate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9CF808D-37CD-4C9B-96D1-0C29502089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1806252"/>
                  <a:ext cx="2269019" cy="860748"/>
                </a:xfrm>
                <a:prstGeom prst="rect">
                  <a:avLst/>
                </a:prstGeom>
                <a:blipFill>
                  <a:blip r:embed="rId6"/>
                  <a:stretch>
                    <a:fillRect t="-5634" r="-3763" b="-14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984AE07-D45F-4954-B261-4271E9E5CC5D}"/>
                </a:ext>
              </a:extLst>
            </p:cNvPr>
            <p:cNvCxnSpPr>
              <a:cxnSpLocks/>
            </p:cNvCxnSpPr>
            <p:nvPr/>
          </p:nvCxnSpPr>
          <p:spPr>
            <a:xfrm>
              <a:off x="8365020" y="2209801"/>
              <a:ext cx="1663771" cy="1179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003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3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61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Diagonal Matrix of Singular Values: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𝑺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×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  <m:e/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Wingdings" pitchFamily="2" charset="2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Note That: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Rank of  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𝐗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is Number of Non-0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𝑗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lnSpc>
                    <a:spcPct val="150000"/>
                  </a:lnSpc>
                  <a:buFont typeface="Wingdings" panose="05000000000000000000" pitchFamily="2" charset="2"/>
                  <a:buChar char="v"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Major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Characteristics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of 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𝐗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615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61862"/>
              </a:xfrm>
              <a:prstGeom prst="rect">
                <a:avLst/>
              </a:prstGeom>
              <a:blipFill>
                <a:blip r:embed="rId3"/>
                <a:stretch>
                  <a:fillRect l="-1909" b="-1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54718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443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Also Useful Are Smaller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Repres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entations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C26B33-5863-4268-8C8E-F911FDADDCC4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C26B33-5863-4268-8C8E-F911FDADD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FD271-5552-472A-B157-4B581464005E}"/>
                  </a:ext>
                </a:extLst>
              </p:cNvPr>
              <p:cNvSpPr txBox="1"/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0FD271-5552-472A-B157-4B5814640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21A038-694C-4783-8B4C-CA68428675AE}"/>
                  </a:ext>
                </a:extLst>
              </p:cNvPr>
              <p:cNvSpPr txBox="1"/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21A038-694C-4783-8B4C-CA6842867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1C06D0-0B15-40E9-B62B-CF1037DE6DDA}"/>
                  </a:ext>
                </a:extLst>
              </p:cNvPr>
              <p:cNvSpPr txBox="1"/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1C06D0-0B15-40E9-B62B-CF1037DE6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768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3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Reduced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=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Again Showing Case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&gt;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Generally Formulate with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∧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615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blipFill>
                <a:blip r:embed="rId4"/>
                <a:stretch>
                  <a:fillRect l="-1909" b="-2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B12A5A-A23A-4A99-93B7-34EAD18DF445}"/>
                  </a:ext>
                </a:extLst>
              </p:cNvPr>
              <p:cNvSpPr txBox="1"/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B12A5A-A23A-4A99-93B7-34EAD18DF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4470E4-83AF-45BC-BA84-AFACB3E5BF49}"/>
                  </a:ext>
                </a:extLst>
              </p:cNvPr>
              <p:cNvSpPr txBox="1"/>
              <p:nvPr/>
            </p:nvSpPr>
            <p:spPr>
              <a:xfrm>
                <a:off x="5740746" y="2448580"/>
                <a:ext cx="10388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4470E4-83AF-45BC-BA84-AFACB3E5B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46" y="2448580"/>
                <a:ext cx="103887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111567-220A-4DFF-A229-7EF50CEE56CD}"/>
                  </a:ext>
                </a:extLst>
              </p:cNvPr>
              <p:cNvSpPr txBox="1"/>
              <p:nvPr/>
            </p:nvSpPr>
            <p:spPr>
              <a:xfrm>
                <a:off x="3810000" y="2819400"/>
                <a:ext cx="10987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111567-220A-4DFF-A229-7EF50CEE5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819400"/>
                <a:ext cx="109876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421B61-6571-46CD-8369-E084E50BFF4A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421B61-6571-46CD-8369-E084E50BF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586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Compact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=  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eaLnBrk="1" hangingPunct="1">
                  <a:lnSpc>
                    <a:spcPct val="150000"/>
                  </a:lnSpc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Reduced Rank Approximation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Get Best Squared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Error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Approx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. from </a:t>
                </a:r>
                <a:r>
                  <a:rPr lang="en-US" sz="32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</a:rPr>
                  <a:t> rank(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</a:rPr>
                  <a:t>)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Key to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Dimension Reduction</a:t>
                </a:r>
              </a:p>
            </p:txBody>
          </p:sp>
        </mc:Choice>
        <mc:Fallback xmlns="">
          <p:sp>
            <p:nvSpPr>
              <p:cNvPr id="82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blipFill>
                <a:blip r:embed="rId3"/>
                <a:stretch>
                  <a:fillRect l="-1909" b="-2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FDEA6-6FFF-4EC5-828E-76DFC27319BB}"/>
                  </a:ext>
                </a:extLst>
              </p:cNvPr>
              <p:cNvSpPr txBox="1"/>
              <p:nvPr/>
            </p:nvSpPr>
            <p:spPr>
              <a:xfrm>
                <a:off x="5391620" y="3276600"/>
                <a:ext cx="2380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</a:rPr>
                  <a:t> rank(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</a:rPr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FDEA6-6FFF-4EC5-828E-76DFC273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620" y="3276600"/>
                <a:ext cx="2380780" cy="584775"/>
              </a:xfrm>
              <a:prstGeom prst="rect">
                <a:avLst/>
              </a:prstGeom>
              <a:blipFill>
                <a:blip r:embed="rId4"/>
                <a:stretch>
                  <a:fillRect t="-13684" r="-6138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8BD146-84AA-4AE9-910C-399382C28E67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8BD146-84AA-4AE9-910C-399382C28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06AD57-0D4F-44B5-86EA-2E52E272C3A0}"/>
                  </a:ext>
                </a:extLst>
              </p:cNvPr>
              <p:cNvSpPr txBox="1"/>
              <p:nvPr/>
            </p:nvSpPr>
            <p:spPr>
              <a:xfrm>
                <a:off x="3581400" y="2819400"/>
                <a:ext cx="1072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06AD57-0D4F-44B5-86EA-2E52E272C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819400"/>
                <a:ext cx="107208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F1C78-20A6-43C1-B34E-6129FD6AD573}"/>
                  </a:ext>
                </a:extLst>
              </p:cNvPr>
              <p:cNvSpPr txBox="1"/>
              <p:nvPr/>
            </p:nvSpPr>
            <p:spPr>
              <a:xfrm>
                <a:off x="5643874" y="2286000"/>
                <a:ext cx="985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F1C78-20A6-43C1-B34E-6129FD6AD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874" y="2286000"/>
                <a:ext cx="9855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8F921-4DBE-4E7B-B695-E6AF7AFB8DA8}"/>
                  </a:ext>
                </a:extLst>
              </p:cNvPr>
              <p:cNvSpPr txBox="1"/>
              <p:nvPr/>
            </p:nvSpPr>
            <p:spPr>
              <a:xfrm>
                <a:off x="7391400" y="22860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8F921-4DBE-4E7B-B695-E6AF7AFB8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286000"/>
                <a:ext cx="10410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529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Matrices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 dirty="0"/>
            </a:b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6164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Notation:  Data Matrix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Indexed by Rows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Cols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Empirical Covariance:</a:t>
                </a: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̃"/>
                                                    <m:ctrlP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kumimoji="0" lang="en-US" sz="1800" b="0" i="1" u="none" strike="noStrike" kern="1200" cap="none" spc="0" normalizeH="0" baseline="0" noProof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kumimoji="0" lang="en-US" sz="1800" b="0" i="1" u="none" strike="noStrike" kern="1200" cap="none" spc="0" normalizeH="0" baseline="0" noProof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  <a:sym typeface="Wingdings" pitchFamily="2" charset="2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1,</m:t>
                                                </m:r>
                                                <m: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𝐴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1,</m:t>
                                            </m:r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d>
                                      <m:d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1,</m:t>
                                            </m:r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d>
                                      <m:d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1,</m:t>
                                            </m:r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1"/>
                                      </m:r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𝑗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̃"/>
                                                    <m:ctrlP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𝑑</m:t>
                                                </m:r>
                                                <m: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sym typeface="Wingdings" pitchFamily="2" charset="2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𝑑</m:t>
                                                </m:r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𝐴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6164636"/>
              </a:xfrm>
              <a:prstGeom prst="rect">
                <a:avLst/>
              </a:prstGeom>
              <a:blipFill>
                <a:blip r:embed="rId3"/>
                <a:stretch>
                  <a:fillRect l="-1754" t="-1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77000" y="990600"/>
            <a:ext cx="2438400" cy="2297113"/>
            <a:chOff x="6477000" y="990600"/>
            <a:chExt cx="2438400" cy="2297113"/>
          </a:xfrm>
        </p:grpSpPr>
        <p:sp>
          <p:nvSpPr>
            <p:cNvPr id="2" name="TextBox 1"/>
            <p:cNvSpPr txBox="1"/>
            <p:nvPr/>
          </p:nvSpPr>
          <p:spPr>
            <a:xfrm>
              <a:off x="7430698" y="990600"/>
              <a:ext cx="14847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Are Data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Objects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6477000" y="1828800"/>
              <a:ext cx="914400" cy="145891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04800" y="2293203"/>
            <a:ext cx="6096000" cy="3345597"/>
            <a:chOff x="304800" y="2293203"/>
            <a:chExt cx="6096000" cy="3345597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2293203"/>
              <a:ext cx="25971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Essentially Inner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Products of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Rows</a:t>
              </a:r>
            </a:p>
          </p:txBody>
        </p:sp>
        <p:cxnSp>
          <p:nvCxnSpPr>
            <p:cNvPr id="22" name="Straight Arrow Connector 21"/>
            <p:cNvCxnSpPr>
              <a:stCxn id="6" idx="2"/>
            </p:cNvCxnSpPr>
            <p:nvPr/>
          </p:nvCxnSpPr>
          <p:spPr>
            <a:xfrm>
              <a:off x="1603393" y="3124200"/>
              <a:ext cx="1139807" cy="2514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600200" y="3124200"/>
              <a:ext cx="4800600" cy="1828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575C0C6-881D-4270-8121-27016F495D1C}"/>
              </a:ext>
            </a:extLst>
          </p:cNvPr>
          <p:cNvGrpSpPr/>
          <p:nvPr/>
        </p:nvGrpSpPr>
        <p:grpSpPr>
          <a:xfrm>
            <a:off x="3966320" y="6019800"/>
            <a:ext cx="3501280" cy="778609"/>
            <a:chOff x="3966320" y="6019800"/>
            <a:chExt cx="3501280" cy="778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3D89A77-6E6D-4743-A04B-ADBB795BB480}"/>
                    </a:ext>
                  </a:extLst>
                </p:cNvPr>
                <p:cNvSpPr txBox="1"/>
                <p:nvPr/>
              </p:nvSpPr>
              <p:spPr>
                <a:xfrm>
                  <a:off x="3966320" y="6400800"/>
                  <a:ext cx="3501280" cy="397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/>
                      </a:solidFill>
                    </a:rPr>
                    <a:t>Use  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en-US" dirty="0">
                      <a:solidFill>
                        <a:schemeClr val="bg2"/>
                      </a:solidFill>
                    </a:rPr>
                    <a:t>  (MLE) form for simplicity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3D89A77-6E6D-4743-A04B-ADBB795BB4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6320" y="6400800"/>
                  <a:ext cx="3501280" cy="397609"/>
                </a:xfrm>
                <a:prstGeom prst="rect">
                  <a:avLst/>
                </a:prstGeom>
                <a:blipFill>
                  <a:blip r:embed="rId4"/>
                  <a:stretch>
                    <a:fillRect l="-1568" t="-7692"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A1912A2-33D0-4C7B-AD69-4A88A2375D3E}"/>
                </a:ext>
              </a:extLst>
            </p:cNvPr>
            <p:cNvCxnSpPr>
              <a:stCxn id="3" idx="0"/>
            </p:cNvCxnSpPr>
            <p:nvPr/>
          </p:nvCxnSpPr>
          <p:spPr>
            <a:xfrm flipV="1">
              <a:off x="5716960" y="6019800"/>
              <a:ext cx="455240" cy="381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5838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Matrices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78542" y="990600"/>
                <a:ext cx="8686800" cy="5819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eaLnBrk="1" hangingPunct="1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Recall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Σ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is an Estimate of the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Theoretical Covariance: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𝜮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𝑣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𝑎𝑟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2800" b="1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𝑐𝑜𝑣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𝑐𝑜𝑣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𝑣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𝑎𝑟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𝜮</m:t>
                      </m:r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𝐸</m:t>
                                </m:r>
                                <m:sSup>
                                  <m:sSupPr>
                                    <m:ctrlP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1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r>
                                          <a:rPr kumimoji="0" lang="en-US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𝐸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1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0" 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kumimoji="0" 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0" 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kumimoji="0" lang="en-US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−</m:t>
                                    </m:r>
                                    <m: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0" lang="en-US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𝐸</m:t>
                                </m:r>
                                <m:sSup>
                                  <m:sSupPr>
                                    <m:ctrlP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1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r>
                                          <a:rPr kumimoji="0" lang="en-US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𝐸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1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542" y="990600"/>
                <a:ext cx="8686800" cy="5819157"/>
              </a:xfrm>
              <a:prstGeom prst="rect">
                <a:avLst/>
              </a:prstGeom>
              <a:blipFill>
                <a:blip r:embed="rId3"/>
                <a:stretch>
                  <a:fillRect l="-1754" t="-11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392206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Matrices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269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Compact Representation of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l-GR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Σ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Comes From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Centered &amp;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e>
                    </m:ra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Scaled Version of Data: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2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2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1,1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kumimoji="0" lang="en-US" sz="2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2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1,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box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1,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1,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,1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box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0" lang="en-US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  <a:sym typeface="Wingdings" pitchFamily="2" charset="2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sym typeface="Wingdings" pitchFamily="2" charset="2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Wingdings" pitchFamily="2" charset="2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Recall Average for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Row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is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𝐴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box>
                        <m:box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,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269263"/>
              </a:xfrm>
              <a:prstGeom prst="rect">
                <a:avLst/>
              </a:prstGeom>
              <a:blipFill>
                <a:blip r:embed="rId3"/>
                <a:stretch>
                  <a:fillRect l="-1754" t="-1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90800" y="3287713"/>
            <a:ext cx="6275651" cy="3180290"/>
            <a:chOff x="2590800" y="3287713"/>
            <a:chExt cx="6275651" cy="31802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108324" y="5257800"/>
                  <a:ext cx="2758127" cy="12102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Entries Are Inner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Products of Rows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Over 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⋯,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8324" y="5257800"/>
                  <a:ext cx="2758127" cy="1210203"/>
                </a:xfrm>
                <a:prstGeom prst="rect">
                  <a:avLst/>
                </a:prstGeom>
                <a:blipFill>
                  <a:blip r:embed="rId4"/>
                  <a:stretch>
                    <a:fillRect l="-3319" t="-3030" r="-2876"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ounded Rectangle 2"/>
            <p:cNvSpPr/>
            <p:nvPr/>
          </p:nvSpPr>
          <p:spPr>
            <a:xfrm>
              <a:off x="2590800" y="3287713"/>
              <a:ext cx="4800600" cy="674687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>
              <a:stCxn id="2" idx="0"/>
              <a:endCxn id="3" idx="2"/>
            </p:cNvCxnSpPr>
            <p:nvPr/>
          </p:nvCxnSpPr>
          <p:spPr>
            <a:xfrm flipH="1" flipV="1">
              <a:off x="4991100" y="3962400"/>
              <a:ext cx="2496288" cy="12954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38200" y="5867400"/>
            <a:ext cx="5270124" cy="624132"/>
            <a:chOff x="838200" y="5867400"/>
            <a:chExt cx="5270124" cy="624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38200" y="6019800"/>
                  <a:ext cx="3665747" cy="471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0"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Achieved By Product </a:t>
                  </a:r>
                  <a14:m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</m:acc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6019800"/>
                  <a:ext cx="3665747" cy="471732"/>
                </a:xfrm>
                <a:prstGeom prst="rect">
                  <a:avLst/>
                </a:prstGeom>
                <a:blipFill>
                  <a:blip r:embed="rId5"/>
                  <a:stretch>
                    <a:fillRect l="-2662" t="-6494" r="-9318" b="-29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 flipV="1">
              <a:off x="4500563" y="5867400"/>
              <a:ext cx="1607761" cy="39246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31B121-B616-45C7-8026-29347A4BC7AE}"/>
              </a:ext>
            </a:extLst>
          </p:cNvPr>
          <p:cNvGrpSpPr/>
          <p:nvPr/>
        </p:nvGrpSpPr>
        <p:grpSpPr>
          <a:xfrm>
            <a:off x="533400" y="4763869"/>
            <a:ext cx="2590800" cy="646331"/>
            <a:chOff x="457200" y="4953000"/>
            <a:chExt cx="2590800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0E4F087-2AB6-4FBB-8AA9-A8C3F00D4370}"/>
                </a:ext>
              </a:extLst>
            </p:cNvPr>
            <p:cNvSpPr txBox="1"/>
            <p:nvPr/>
          </p:nvSpPr>
          <p:spPr>
            <a:xfrm>
              <a:off x="457200" y="4953000"/>
              <a:ext cx="2223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Entries of Column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Object Mean Vector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E57063B-A668-4DC1-AC5C-C5C0E7E43DE5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2680886" y="5276166"/>
              <a:ext cx="367114" cy="13403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8829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Matrices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968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Compact Representation of Covariance: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Called “Outer Product”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(Complementary to “Inner Product”,</a:t>
                </a: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𝑦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𝑦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968604"/>
              </a:xfrm>
              <a:prstGeom prst="rect">
                <a:avLst/>
              </a:prstGeom>
              <a:blipFill>
                <a:blip r:embed="rId3"/>
                <a:stretch>
                  <a:fillRect l="-1754" t="-1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71082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of Greatest Variability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24400" y="4071441"/>
            <a:ext cx="4038600" cy="461665"/>
            <a:chOff x="4724400" y="4071441"/>
            <a:chExt cx="4038600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6096244" y="4071441"/>
              <a:ext cx="2666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Centered At Mean</a:t>
              </a:r>
            </a:p>
          </p:txBody>
        </p:sp>
        <p:cxnSp>
          <p:nvCxnSpPr>
            <p:cNvPr id="4" name="Straight Arrow Connector 3"/>
            <p:cNvCxnSpPr>
              <a:cxnSpLocks/>
              <a:stCxn id="2" idx="1"/>
            </p:cNvCxnSpPr>
            <p:nvPr/>
          </p:nvCxnSpPr>
          <p:spPr>
            <a:xfrm flipH="1" flipV="1">
              <a:off x="4724400" y="4114800"/>
              <a:ext cx="1371844" cy="187474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>
            <a:off x="3657600" y="1581150"/>
            <a:ext cx="1752600" cy="1535113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008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– Cox Transformations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Why the strange form?   Instead of just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↦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chemeClr val="bg2"/>
                  </a:solidFill>
                  <a:latin typeface="Arial Unicode MS" pitchFamily="34" charset="-128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b="0" dirty="0">
                  <a:solidFill>
                    <a:schemeClr val="bg2"/>
                  </a:solidFill>
                  <a:latin typeface="Arial Unicode MS" pitchFamily="34" charset="-128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Reason:    Nicer Behavior as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𝜆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5493603"/>
            <a:ext cx="1537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Try It Out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in HW 3</a:t>
            </a:r>
          </a:p>
        </p:txBody>
      </p:sp>
    </p:spTree>
    <p:extLst>
      <p:ext uri="{BB962C8B-B14F-4D97-AF65-F5344CB8AC3E}">
        <p14:creationId xmlns:p14="http://schemas.microsoft.com/office/powerpoint/2010/main" val="34440095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571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Find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Direction of Greatest Variability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Approach to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Calculation: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And Optimize Over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  <a:sym typeface="Wingdings" pitchFamily="2" charset="2"/>
                  </a:rPr>
                  <a:t>, such</a:t>
                </a:r>
                <a:r>
                  <a:rPr kumimoji="0" lang="en-US" sz="320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  <a:sym typeface="Wingdings" pitchFamily="2" charset="2"/>
                  </a:rPr>
                  <a:t> that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</m:d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994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571846"/>
              </a:xfrm>
              <a:prstGeom prst="rect">
                <a:avLst/>
              </a:prstGeom>
              <a:blipFill>
                <a:blip r:embed="rId4"/>
                <a:stretch>
                  <a:fillRect l="-1754" b="-25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3657600"/>
            <a:ext cx="5638800" cy="1798260"/>
            <a:chOff x="304800" y="3657600"/>
            <a:chExt cx="5638800" cy="1798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04800" y="3886200"/>
                  <a:ext cx="2162002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Start with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Candidate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Direction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𝒖</m:t>
                      </m:r>
                    </m:oMath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3886200"/>
                  <a:ext cx="2162002" cy="1569660"/>
                </a:xfrm>
                <a:prstGeom prst="rect">
                  <a:avLst/>
                </a:prstGeom>
                <a:blipFill>
                  <a:blip r:embed="rId5"/>
                  <a:stretch>
                    <a:fillRect l="-7042" t="-5058" r="-1127" b="-116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4572000" y="3657600"/>
              <a:ext cx="1371600" cy="457200"/>
            </a:xfrm>
            <a:prstGeom prst="straightConnector1">
              <a:avLst/>
            </a:prstGeom>
            <a:ln w="762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6148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489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Again Start With Data Matrix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 as Data Objects, Indexed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kumimoji="0" lang="en-US" sz="3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489195"/>
              </a:xfrm>
              <a:prstGeom prst="rect">
                <a:avLst/>
              </a:prstGeom>
              <a:blipFill>
                <a:blip r:embed="rId3"/>
                <a:stretch>
                  <a:fillRect l="-1754" t="-1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48400" y="1358205"/>
            <a:ext cx="2438400" cy="1384995"/>
            <a:chOff x="6248400" y="1358205"/>
            <a:chExt cx="2438400" cy="1384995"/>
          </a:xfrm>
        </p:grpSpPr>
        <p:sp>
          <p:nvSpPr>
            <p:cNvPr id="2" name="TextBox 1"/>
            <p:cNvSpPr txBox="1"/>
            <p:nvPr/>
          </p:nvSpPr>
          <p:spPr>
            <a:xfrm>
              <a:off x="7023139" y="1358205"/>
              <a:ext cx="166366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as Above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>
              <a:off x="6248400" y="2050703"/>
              <a:ext cx="774739" cy="31149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>
            <a:stCxn id="2" idx="2"/>
          </p:cNvCxnSpPr>
          <p:nvPr/>
        </p:nvCxnSpPr>
        <p:spPr>
          <a:xfrm flipH="1">
            <a:off x="7848600" y="2743200"/>
            <a:ext cx="6370" cy="16002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A555469-E7E6-4D31-9E90-AEA8D8F7AC9F}"/>
              </a:ext>
            </a:extLst>
          </p:cNvPr>
          <p:cNvGrpSpPr/>
          <p:nvPr/>
        </p:nvGrpSpPr>
        <p:grpSpPr>
          <a:xfrm>
            <a:off x="2590800" y="4646833"/>
            <a:ext cx="6400800" cy="1677767"/>
            <a:chOff x="2590800" y="4646833"/>
            <a:chExt cx="6400800" cy="167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4D6CC9-BBC3-4807-A948-59A48BBA4BD5}"/>
                </a:ext>
              </a:extLst>
            </p:cNvPr>
            <p:cNvSpPr txBox="1"/>
            <p:nvPr/>
          </p:nvSpPr>
          <p:spPr>
            <a:xfrm>
              <a:off x="2590800" y="4713982"/>
              <a:ext cx="4495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2"/>
                  </a:solidFill>
                </a:rPr>
                <a:t>With Column Object Mean Vector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C0065A4-542C-4CCC-BCD6-72A9FFE48D30}"/>
                    </a:ext>
                  </a:extLst>
                </p:cNvPr>
                <p:cNvSpPr txBox="1"/>
                <p:nvPr/>
              </p:nvSpPr>
              <p:spPr>
                <a:xfrm>
                  <a:off x="6362820" y="4646833"/>
                  <a:ext cx="2628780" cy="1677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32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C0065A4-542C-4CCC-BCD6-72A9FFE48D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2820" y="4646833"/>
                  <a:ext cx="2628780" cy="16777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49405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235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Given a Candidate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Direction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Projections of Centered Data Onto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are: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𝑃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,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</m:d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, 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𝑗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=1,⋯,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𝑛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Quantify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Variation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in the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0" lang="en-US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235729"/>
              </a:xfrm>
              <a:prstGeom prst="rect">
                <a:avLst/>
              </a:prstGeom>
              <a:blipFill>
                <a:blip r:embed="rId3"/>
                <a:stretch>
                  <a:fillRect l="-1754" t="-13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0" y="1519535"/>
                <a:ext cx="22069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519535"/>
                <a:ext cx="2206951" cy="461665"/>
              </a:xfrm>
              <a:prstGeom prst="rect">
                <a:avLst/>
              </a:prstGeom>
              <a:blipFill>
                <a:blip r:embed="rId4"/>
                <a:stretch>
                  <a:fillRect l="-4420" t="-9211" r="-27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324600" y="5092005"/>
            <a:ext cx="2464710" cy="1384995"/>
            <a:chOff x="6324600" y="5092005"/>
            <a:chExt cx="2464710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7086600" y="5092005"/>
              <a:ext cx="170271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Sample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Variance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Scores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6324600" y="5562600"/>
              <a:ext cx="762000" cy="228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505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545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Quantify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Variation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in the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0" 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box>
                        <m:box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𝒖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sym typeface="Wingdings" pitchFamily="2" charset="2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sym typeface="Wingdings" pitchFamily="2" charset="2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𝐶𝑂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𝒖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𝐶𝑂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</m:nary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box>
                          <m:nary>
                            <m:naryPr>
                              <m:chr m:val="∑"/>
                              <m:limLoc m:val="subSup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𝑗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𝐶𝑂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̆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l-G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545814"/>
              </a:xfrm>
              <a:prstGeom prst="rect">
                <a:avLst/>
              </a:prstGeom>
              <a:blipFill>
                <a:blip r:embed="rId3"/>
                <a:stretch>
                  <a:fillRect l="-1754" t="-14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4267200"/>
            <a:ext cx="3276600" cy="1752600"/>
            <a:chOff x="76200" y="4267200"/>
            <a:chExt cx="3276600" cy="1752600"/>
          </a:xfrm>
        </p:grpSpPr>
        <p:sp>
          <p:nvSpPr>
            <p:cNvPr id="3" name="TextBox 2"/>
            <p:cNvSpPr txBox="1"/>
            <p:nvPr/>
          </p:nvSpPr>
          <p:spPr>
            <a:xfrm>
              <a:off x="76200" y="4819471"/>
              <a:ext cx="321177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Looks Like “Products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Rows” From Above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Cov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. Matrix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Repr’n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" name="Straight Arrow Connector 4"/>
            <p:cNvCxnSpPr>
              <a:cxnSpLocks/>
            </p:cNvCxnSpPr>
            <p:nvPr/>
          </p:nvCxnSpPr>
          <p:spPr>
            <a:xfrm flipV="1">
              <a:off x="3124200" y="4267200"/>
              <a:ext cx="228600" cy="685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571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67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Quantify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Variation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in the Direction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0" lang="en-US" sz="2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l-G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Σ</m:t>
                          </m:r>
                        </m:e>
                      </m:acc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Quadratic Form in the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Sample Covariance Matrix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Solution Comes from the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Eigenvalue Representation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of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𝑩𝑫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𝑩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676362"/>
              </a:xfrm>
              <a:prstGeom prst="rect">
                <a:avLst/>
              </a:prstGeom>
              <a:blipFill>
                <a:blip r:embed="rId3"/>
                <a:stretch>
                  <a:fillRect l="-1754" t="-13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5400" y="3588603"/>
            <a:ext cx="2658673" cy="1973997"/>
            <a:chOff x="5105400" y="3588603"/>
            <a:chExt cx="2658673" cy="1973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5867400" y="3588603"/>
                  <a:ext cx="1896673" cy="8375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Basis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</m:sup>
                      </m:sSup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3588603"/>
                  <a:ext cx="1896673" cy="837537"/>
                </a:xfrm>
                <a:prstGeom prst="rect">
                  <a:avLst/>
                </a:prstGeom>
                <a:blipFill>
                  <a:blip r:embed="rId4"/>
                  <a:stretch>
                    <a:fillRect l="-5145" t="-5109" r="-4180" b="-167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/>
            <p:nvPr/>
          </p:nvCxnSpPr>
          <p:spPr>
            <a:xfrm flipH="1">
              <a:off x="5105400" y="4419600"/>
              <a:ext cx="1752600" cy="1143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819400" y="5948065"/>
            <a:ext cx="4432624" cy="762000"/>
            <a:chOff x="2819400" y="5948065"/>
            <a:chExt cx="4432624" cy="762000"/>
          </a:xfrm>
        </p:grpSpPr>
        <p:sp>
          <p:nvSpPr>
            <p:cNvPr id="7" name="TextBox 6"/>
            <p:cNvSpPr txBox="1"/>
            <p:nvPr/>
          </p:nvSpPr>
          <p:spPr>
            <a:xfrm>
              <a:off x="2819400" y="6248400"/>
              <a:ext cx="44326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Diagonal Matrix of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Eigenvalues</a:t>
              </a:r>
            </a:p>
          </p:txBody>
        </p:sp>
        <p:cxnSp>
          <p:nvCxnSpPr>
            <p:cNvPr id="26" name="Straight Arrow Connector 25"/>
            <p:cNvCxnSpPr>
              <a:stCxn id="7" idx="0"/>
            </p:cNvCxnSpPr>
            <p:nvPr/>
          </p:nvCxnSpPr>
          <p:spPr>
            <a:xfrm flipH="1" flipV="1">
              <a:off x="4800600" y="5948065"/>
              <a:ext cx="235112" cy="30033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71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68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Find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Maximize: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𝑩𝑫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𝑩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Where  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𝑫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⋯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  <a:sym typeface="Wingdings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  <a:sym typeface="Wingdings" pitchFamily="2" charset="2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⋱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⋱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Eigenvalues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≥⋯≥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681474"/>
              </a:xfrm>
              <a:prstGeom prst="rect">
                <a:avLst/>
              </a:prstGeom>
              <a:blipFill>
                <a:blip r:embed="rId3"/>
                <a:stretch>
                  <a:fillRect l="-1754" t="-1695" b="-32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39172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6115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Find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Maximize: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𝑩𝑫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𝑩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And Where  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𝑩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×1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Eigenvectors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𝑑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Now Define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𝒘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𝑩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6115007"/>
              </a:xfrm>
              <a:prstGeom prst="rect">
                <a:avLst/>
              </a:prstGeom>
              <a:blipFill>
                <a:blip r:embed="rId3"/>
                <a:stretch>
                  <a:fillRect l="-1754" t="-12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3B4C6E-A7F1-432D-8B48-F8E7199B0E49}"/>
                  </a:ext>
                </a:extLst>
              </p:cNvPr>
              <p:cNvSpPr txBox="1"/>
              <p:nvPr/>
            </p:nvSpPr>
            <p:spPr>
              <a:xfrm>
                <a:off x="6491163" y="5646003"/>
                <a:ext cx="150983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(still have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𝒘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3B4C6E-A7F1-432D-8B48-F8E7199B0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63" y="5646003"/>
                <a:ext cx="1509837" cy="830997"/>
              </a:xfrm>
              <a:prstGeom prst="rect">
                <a:avLst/>
              </a:prstGeom>
              <a:blipFill>
                <a:blip r:embed="rId4"/>
                <a:stretch>
                  <a:fillRect l="-6452" t="-5109" r="-5242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9982350-32D9-4F4C-ABB4-8041622B0CD9}"/>
              </a:ext>
            </a:extLst>
          </p:cNvPr>
          <p:cNvGrpSpPr/>
          <p:nvPr/>
        </p:nvGrpSpPr>
        <p:grpSpPr>
          <a:xfrm>
            <a:off x="5334000" y="2902803"/>
            <a:ext cx="3421200" cy="1135797"/>
            <a:chOff x="5334000" y="2902803"/>
            <a:chExt cx="3421200" cy="11357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7492BFE-930B-4938-B0D1-3642AE49F939}"/>
                </a:ext>
              </a:extLst>
            </p:cNvPr>
            <p:cNvSpPr txBox="1"/>
            <p:nvPr/>
          </p:nvSpPr>
          <p:spPr>
            <a:xfrm>
              <a:off x="6705600" y="2902803"/>
              <a:ext cx="20496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Orthonormal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Basis Vectors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9CF0A39-2648-4071-8DAA-3D7C742B3826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5334000" y="3318302"/>
              <a:ext cx="1371600" cy="72029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9DFDA0-B8A1-44C3-AB3A-158D1D57C730}"/>
              </a:ext>
            </a:extLst>
          </p:cNvPr>
          <p:cNvGrpSpPr/>
          <p:nvPr/>
        </p:nvGrpSpPr>
        <p:grpSpPr>
          <a:xfrm>
            <a:off x="5784870" y="4579203"/>
            <a:ext cx="2978130" cy="1135797"/>
            <a:chOff x="5632470" y="2826603"/>
            <a:chExt cx="2978130" cy="11357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2C2345-1202-42D0-91A6-A50897A9D312}"/>
                </a:ext>
              </a:extLst>
            </p:cNvPr>
            <p:cNvSpPr txBox="1"/>
            <p:nvPr/>
          </p:nvSpPr>
          <p:spPr>
            <a:xfrm>
              <a:off x="7004070" y="2826603"/>
              <a:ext cx="16065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Change of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Variable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B87CE7D-0934-4D5D-97A8-5DB4044D66F8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>
              <a:off x="5632470" y="3242102"/>
              <a:ext cx="1371600" cy="72029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0580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430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Thus Need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𝒘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Maximize: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𝒖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𝒖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𝒘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𝑫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𝒘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𝑖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Wingdings" pitchFamily="2" charset="2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⋯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Max Is At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𝒘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Wingdings" pitchFamily="2" charset="2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𝑩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   i.e.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430782"/>
              </a:xfrm>
              <a:prstGeom prst="rect">
                <a:avLst/>
              </a:prstGeom>
              <a:blipFill>
                <a:blip r:embed="rId3"/>
                <a:stretch>
                  <a:fillRect l="-1754" t="-14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104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3933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So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Maximize: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𝑩𝑫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𝑩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Is First Eigenvector,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of Sample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Cov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.,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3933513"/>
              </a:xfrm>
              <a:prstGeom prst="rect">
                <a:avLst/>
              </a:prstGeom>
              <a:blipFill>
                <a:blip r:embed="rId3"/>
                <a:stretch>
                  <a:fillRect l="-1754" t="-20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24847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277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Notes: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Projecting onto Subspace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⊥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	Gives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as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Next Direction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Continue Through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3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2771080"/>
              </a:xfrm>
              <a:prstGeom prst="rect">
                <a:avLst/>
              </a:prstGeom>
              <a:blipFill>
                <a:blip r:embed="rId3"/>
                <a:stretch>
                  <a:fillRect l="-1754" b="-61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720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Another useful family:  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Shifted Log Transformations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parameter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δ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𝑥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↦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(Will use more below)</a:t>
                </a: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4164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235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Another Viewpoint of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Eigenanalysis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Recall Outer Product Representation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And Singular Value Decomposition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Resulting In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̆"/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𝑼</m:t>
                                  </m:r>
                                </m:e>
                              </m:acc>
                              <m:acc>
                                <m:accPr>
                                  <m:chr m:val="̆"/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𝑺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̆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𝑽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sSup>
                        <m:sSup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𝑺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𝑼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235151"/>
              </a:xfrm>
              <a:prstGeom prst="rect">
                <a:avLst/>
              </a:prstGeom>
              <a:blipFill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842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077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Relate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Eigenanalysis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of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  </m:t>
                    </m:r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and SVD of 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𝑿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l-GR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𝜮</m:t>
                          </m:r>
                        </m:e>
                      </m:acc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̆"/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𝑼</m:t>
                                  </m:r>
                                </m:e>
                              </m:acc>
                              <m:acc>
                                <m:accPr>
                                  <m:chr m:val="̆"/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𝑺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̆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𝑽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sSup>
                        <m:sSup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𝑺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𝑼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Can Think of PCA Either as SVD Or Eigen-An.</a:t>
                </a: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077672"/>
              </a:xfrm>
              <a:prstGeom prst="rect">
                <a:avLst/>
              </a:prstGeom>
              <a:blipFill>
                <a:blip r:embed="rId3"/>
                <a:stretch>
                  <a:fillRect l="-1754" b="-30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0573" y="2286001"/>
            <a:ext cx="6888424" cy="1463381"/>
            <a:chOff x="380573" y="2286001"/>
            <a:chExt cx="6888424" cy="14633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80573" y="3149025"/>
                  <a:ext cx="6888424" cy="6003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marR="0" lvl="0" indent="-4572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Char char="ü"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  <a:sym typeface="Wingdings" pitchFamily="2" charset="2"/>
                    </a:rPr>
                    <a:t> Same Rotation Matrix  </a:t>
                  </a:r>
                  <a14:m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  <a:sym typeface="Wingdings" pitchFamily="2" charset="2"/>
                    </a:rPr>
                    <a:t>  for Both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573" y="3149025"/>
                  <a:ext cx="6888424" cy="600357"/>
                </a:xfrm>
                <a:prstGeom prst="rect">
                  <a:avLst/>
                </a:prstGeom>
                <a:blipFill>
                  <a:blip r:embed="rId4"/>
                  <a:stretch>
                    <a:fillRect l="-1947" t="-11224" r="-1416" b="-3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>
              <a:stCxn id="2" idx="0"/>
            </p:cNvCxnSpPr>
            <p:nvPr/>
          </p:nvCxnSpPr>
          <p:spPr>
            <a:xfrm flipV="1">
              <a:off x="3824785" y="2286001"/>
              <a:ext cx="2118815" cy="863024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37597" y="2438400"/>
            <a:ext cx="7206203" cy="2438400"/>
            <a:chOff x="337597" y="2438400"/>
            <a:chExt cx="7206203" cy="2438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37597" y="4292025"/>
                  <a:ext cx="720620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marR="0" lvl="0" indent="-4572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Char char="ü"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  <a:sym typeface="Wingdings" pitchFamily="2" charset="2"/>
                    </a:rPr>
                    <a:t> EigenValues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𝜆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  <a:sym typeface="Wingdings" pitchFamily="2" charset="2"/>
                    </a:rPr>
                    <a:t>,   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𝑖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Wingdings" pitchFamily="2" charset="2"/>
                        </a:rPr>
                        <m:t>=1,⋯,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Wingdings" pitchFamily="2" charset="2"/>
                        </a:rPr>
                        <m:t>𝑑</m:t>
                      </m:r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97" y="4292025"/>
                  <a:ext cx="7206203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1860" t="-1354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 flipV="1">
              <a:off x="4648200" y="2438400"/>
              <a:ext cx="1600200" cy="205740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1E72BC-DD55-C5D5-0665-63708E399410}"/>
              </a:ext>
            </a:extLst>
          </p:cNvPr>
          <p:cNvGrpSpPr/>
          <p:nvPr/>
        </p:nvGrpSpPr>
        <p:grpSpPr>
          <a:xfrm>
            <a:off x="3200400" y="5943600"/>
            <a:ext cx="3878049" cy="682789"/>
            <a:chOff x="3200400" y="5943600"/>
            <a:chExt cx="3878049" cy="6827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00D1A1B-E5EA-F3E4-FBEF-4A3068001753}"/>
                    </a:ext>
                  </a:extLst>
                </p:cNvPr>
                <p:cNvSpPr txBox="1"/>
                <p:nvPr/>
              </p:nvSpPr>
              <p:spPr>
                <a:xfrm>
                  <a:off x="3200400" y="6248400"/>
                  <a:ext cx="3878049" cy="3779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/>
                      </a:solidFill>
                    </a:rPr>
                    <a:t>Of </a:t>
                  </a:r>
                  <a14:m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</m:oMath>
                  </a14:m>
                  <a:r>
                    <a:rPr lang="en-US" dirty="0">
                      <a:solidFill>
                        <a:schemeClr val="bg2"/>
                      </a:solidFill>
                    </a:rPr>
                    <a:t>, Centered, Scaled Version of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𝑿</m:t>
                      </m:r>
                    </m:oMath>
                  </a14:m>
                  <a:endParaRPr lang="en-US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00D1A1B-E5EA-F3E4-FBEF-4A30680017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6248400"/>
                  <a:ext cx="3878049" cy="377989"/>
                </a:xfrm>
                <a:prstGeom prst="rect">
                  <a:avLst/>
                </a:prstGeom>
                <a:blipFill>
                  <a:blip r:embed="rId6"/>
                  <a:stretch>
                    <a:fillRect l="-1258" t="-4839" b="-25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579056D-11B5-9F3D-8F71-7AD14BF97AB2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V="1">
              <a:off x="5139425" y="5943600"/>
              <a:ext cx="346975" cy="304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6391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355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Terminology Relates to SVD View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𝑟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=  Rank of 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𝑿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3551998"/>
              </a:xfrm>
              <a:prstGeom prst="rect">
                <a:avLst/>
              </a:prstGeom>
              <a:blipFill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1" y="2895600"/>
            <a:ext cx="5257800" cy="842665"/>
            <a:chOff x="914401" y="2895600"/>
            <a:chExt cx="5257800" cy="842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914401" y="3276600"/>
                  <a:ext cx="5257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𝑛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(Centered, Scaled) Data Matrix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1" y="3276600"/>
                  <a:ext cx="525780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348" t="-9333" r="-348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>
              <a:cxnSpLocks/>
              <a:stCxn id="2" idx="0"/>
            </p:cNvCxnSpPr>
            <p:nvPr/>
          </p:nvCxnSpPr>
          <p:spPr>
            <a:xfrm flipV="1">
              <a:off x="3543301" y="2895600"/>
              <a:ext cx="800099" cy="381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743200" y="2971801"/>
            <a:ext cx="4715778" cy="1447799"/>
            <a:chOff x="2743200" y="2971801"/>
            <a:chExt cx="4715778" cy="14477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743200" y="3957935"/>
                  <a:ext cx="47157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Matrix of (Scaled) </a:t>
                  </a:r>
                  <a:r>
                    <a:rPr kumimoji="0" lang="en-US" sz="2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Loadings</a:t>
                  </a: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3957935"/>
                  <a:ext cx="4715778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88" t="-9211" r="-904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>
              <a:stCxn id="24" idx="0"/>
            </p:cNvCxnSpPr>
            <p:nvPr/>
          </p:nvCxnSpPr>
          <p:spPr>
            <a:xfrm flipH="1" flipV="1">
              <a:off x="4648203" y="2971801"/>
              <a:ext cx="452886" cy="986134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419600" y="2944353"/>
            <a:ext cx="4387355" cy="2237247"/>
            <a:chOff x="4419600" y="2944353"/>
            <a:chExt cx="4387355" cy="2237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419600" y="4719935"/>
                  <a:ext cx="43873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𝑟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Matrix of (Scaled) </a:t>
                  </a:r>
                  <a:r>
                    <a:rPr kumimoji="0" lang="en-US" sz="2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Scores</a:t>
                  </a: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4719935"/>
                  <a:ext cx="4387355" cy="461665"/>
                </a:xfrm>
                <a:prstGeom prst="rect">
                  <a:avLst/>
                </a:prstGeom>
                <a:blipFill>
                  <a:blip r:embed="rId6"/>
                  <a:stretch>
                    <a:fillRect t="-9211" r="-11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ight Brace 10"/>
            <p:cNvSpPr/>
            <p:nvPr/>
          </p:nvSpPr>
          <p:spPr>
            <a:xfrm rot="5400000">
              <a:off x="4933743" y="2811210"/>
              <a:ext cx="332248" cy="598534"/>
            </a:xfrm>
            <a:prstGeom prst="rightBrace">
              <a:avLst>
                <a:gd name="adj1" fmla="val 20430"/>
                <a:gd name="adj2" fmla="val 52400"/>
              </a:avLst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>
              <a:stCxn id="11" idx="1"/>
              <a:endCxn id="25" idx="0"/>
            </p:cNvCxnSpPr>
            <p:nvPr/>
          </p:nvCxnSpPr>
          <p:spPr>
            <a:xfrm>
              <a:off x="5085502" y="3276601"/>
              <a:ext cx="1527776" cy="1443334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0430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984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Connection to Modes of Variation: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Define: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(Scaled) Loadings Matrix, 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𝑼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(Scaled) Scores Matrix,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e>
                    </m:acc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acc>
                          <m:accPr>
                            <m:chr m:val="̆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𝑽</m:t>
                            </m:r>
                          </m:e>
                        </m:acc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984121"/>
              </a:xfrm>
              <a:prstGeom prst="rect">
                <a:avLst/>
              </a:prstGeom>
              <a:blipFill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4000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125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Connection to Modes of Variation: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Thus: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</m:acc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</a:t>
                </a: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125617"/>
              </a:xfrm>
              <a:prstGeom prst="rect">
                <a:avLst/>
              </a:prstGeom>
              <a:blipFill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57601" y="3048000"/>
            <a:ext cx="5181600" cy="2413575"/>
            <a:chOff x="3657601" y="3048000"/>
            <a:chExt cx="5181600" cy="2413575"/>
          </a:xfrm>
        </p:grpSpPr>
        <p:sp>
          <p:nvSpPr>
            <p:cNvPr id="4" name="TextBox 3"/>
            <p:cNvSpPr txBox="1"/>
            <p:nvPr/>
          </p:nvSpPr>
          <p:spPr>
            <a:xfrm>
              <a:off x="3657601" y="4876800"/>
              <a:ext cx="518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(Scaled) Modes of Variation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0" y="3048000"/>
              <a:ext cx="1524000" cy="609600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cxnSpLocks/>
              <a:stCxn id="5" idx="2"/>
              <a:endCxn id="4" idx="0"/>
            </p:cNvCxnSpPr>
            <p:nvPr/>
          </p:nvCxnSpPr>
          <p:spPr>
            <a:xfrm>
              <a:off x="6096000" y="3657600"/>
              <a:ext cx="152401" cy="12192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798BB9-341B-4B45-8604-A6F3D8567F7A}"/>
              </a:ext>
            </a:extLst>
          </p:cNvPr>
          <p:cNvSpPr txBox="1"/>
          <p:nvPr/>
        </p:nvSpPr>
        <p:spPr>
          <a:xfrm>
            <a:off x="4724400" y="5739825"/>
            <a:ext cx="3145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Rank 1 Matrices</a:t>
            </a:r>
          </a:p>
        </p:txBody>
      </p:sp>
    </p:spTree>
    <p:extLst>
      <p:ext uri="{BB962C8B-B14F-4D97-AF65-F5344CB8AC3E}">
        <p14:creationId xmlns:p14="http://schemas.microsoft.com/office/powerpoint/2010/main" val="259162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458200" cy="5137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Idea:  Expand Data Matrix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in Terms of Inner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Prod’ts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&amp; Eigenvectors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Notation: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𝐶𝑂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⋯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×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(Mean Centered &amp; Scaled Data)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2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458200" cy="5137945"/>
              </a:xfrm>
              <a:prstGeom prst="rect">
                <a:avLst/>
              </a:prstGeom>
              <a:blipFill>
                <a:blip r:embed="rId3"/>
                <a:stretch>
                  <a:fillRect l="-1875" t="-4270" r="-5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87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458200" cy="4707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Idea:  Expand Data Matrix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in Terms of Inner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Prod’ts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&amp; Eigenvectors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Notation: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𝐶𝑂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⋯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32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𝐶𝑂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×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Spectral Representation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(centered data):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̆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2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458200" cy="4707186"/>
              </a:xfrm>
              <a:prstGeom prst="rect">
                <a:avLst/>
              </a:prstGeom>
              <a:blipFill>
                <a:blip r:embed="rId3"/>
                <a:stretch>
                  <a:fillRect l="-1875" t="-4663" r="-5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C06D12-DABE-4DBF-A573-71B240CF19B0}"/>
              </a:ext>
            </a:extLst>
          </p:cNvPr>
          <p:cNvGrpSpPr/>
          <p:nvPr/>
        </p:nvGrpSpPr>
        <p:grpSpPr>
          <a:xfrm>
            <a:off x="2399900" y="5638800"/>
            <a:ext cx="3238900" cy="1060070"/>
            <a:chOff x="2399900" y="5638800"/>
            <a:chExt cx="3238900" cy="10600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3BEA04FF-3D6B-47D5-A2F7-670415DEE3CC}"/>
                    </a:ext>
                  </a:extLst>
                </p:cNvPr>
                <p:cNvSpPr txBox="1"/>
                <p:nvPr/>
              </p:nvSpPr>
              <p:spPr>
                <a:xfrm>
                  <a:off x="2399900" y="6324600"/>
                  <a:ext cx="3238900" cy="3742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Recall:  Loadings Vector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3BEA04FF-3D6B-47D5-A2F7-670415DEE3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9900" y="6324600"/>
                  <a:ext cx="3238900" cy="374270"/>
                </a:xfrm>
                <a:prstGeom prst="rect">
                  <a:avLst/>
                </a:prstGeom>
                <a:blipFill>
                  <a:blip r:embed="rId4"/>
                  <a:stretch>
                    <a:fillRect l="-1695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6B627A5-9FA7-484B-B073-9FFB95B099AA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4019350" y="5638800"/>
              <a:ext cx="933650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3C78B02-B521-4242-B6DD-C88E76445718}"/>
              </a:ext>
            </a:extLst>
          </p:cNvPr>
          <p:cNvGrpSpPr/>
          <p:nvPr/>
        </p:nvGrpSpPr>
        <p:grpSpPr>
          <a:xfrm>
            <a:off x="6119304" y="5638800"/>
            <a:ext cx="2186496" cy="1055132"/>
            <a:chOff x="6119304" y="5638800"/>
            <a:chExt cx="2186496" cy="1055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07FBE0D-21A0-4DFD-AD22-289BC3285C1B}"/>
                    </a:ext>
                  </a:extLst>
                </p:cNvPr>
                <p:cNvSpPr txBox="1"/>
                <p:nvPr/>
              </p:nvSpPr>
              <p:spPr>
                <a:xfrm>
                  <a:off x="6119304" y="6324600"/>
                  <a:ext cx="21864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Scores Vector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07FBE0D-21A0-4DFD-AD22-289BC3285C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9304" y="6324600"/>
                  <a:ext cx="218649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507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BE8B00A-9C4D-4CCA-AAF8-FB00C33250F5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H="1" flipV="1">
              <a:off x="6400800" y="5638800"/>
              <a:ext cx="811752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197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19200"/>
                <a:ext cx="8686800" cy="4837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Now Using: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+mn-cs"/>
                            </a:rPr>
                            <m:t>𝑿</m:t>
                          </m:r>
                        </m:e>
                      </m:ac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rad>
                      <m:acc>
                        <m:accPr>
                          <m:chr m:val="̆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Spectral Representation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(Raw Data):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+mn-cs"/>
                            </a:rPr>
                            <m:t>𝑿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rad>
                      <m:nary>
                        <m:naryPr>
                          <m:chr m:val="∑"/>
                          <m:limLoc m:val="subSup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Entries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𝑑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×1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are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Loadings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Entries of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b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𝑛</m:t>
                        </m:r>
                      </m:e>
                    </m:rad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b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×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𝑛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are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Scores</a:t>
                </a:r>
              </a:p>
            </p:txBody>
          </p:sp>
        </mc:Choice>
        <mc:Fallback xmlns="">
          <p:sp>
            <p:nvSpPr>
              <p:cNvPr id="615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19200"/>
                <a:ext cx="8686800" cy="4837222"/>
              </a:xfrm>
              <a:prstGeom prst="rect">
                <a:avLst/>
              </a:prstGeom>
              <a:blipFill>
                <a:blip r:embed="rId3"/>
                <a:stretch>
                  <a:fillRect l="-1825" t="-4534" r="-491" b="-103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D05973-5DF2-406B-A862-2F33E517E0FD}"/>
              </a:ext>
            </a:extLst>
          </p:cNvPr>
          <p:cNvGrpSpPr/>
          <p:nvPr/>
        </p:nvGrpSpPr>
        <p:grpSpPr>
          <a:xfrm>
            <a:off x="3810000" y="1154668"/>
            <a:ext cx="2078582" cy="826532"/>
            <a:chOff x="3810000" y="1154668"/>
            <a:chExt cx="2078582" cy="826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7492676-344D-48C0-B3E8-8F1F8BD37B76}"/>
                    </a:ext>
                  </a:extLst>
                </p:cNvPr>
                <p:cNvSpPr txBox="1"/>
                <p:nvPr/>
              </p:nvSpPr>
              <p:spPr>
                <a:xfrm>
                  <a:off x="3810000" y="1154668"/>
                  <a:ext cx="20785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by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matrix of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7492676-344D-48C0-B3E8-8F1F8BD37B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1154668"/>
                  <a:ext cx="2078582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146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15381FB-F8E7-4A53-9026-28393FB8E94C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4572000" y="1524000"/>
              <a:ext cx="277291" cy="4572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20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469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Can Focus on Individual Data Object Vectors: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Col. of Above Full Matrix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Rep’n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Terminology: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are Called “PCs”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are also Called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Scores</a:t>
                </a:r>
              </a:p>
            </p:txBody>
          </p:sp>
        </mc:Choice>
        <mc:Fallback xmlns="">
          <p:sp>
            <p:nvSpPr>
              <p:cNvPr id="717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4693080"/>
              </a:xfrm>
              <a:prstGeom prst="rect">
                <a:avLst/>
              </a:prstGeom>
              <a:blipFill>
                <a:blip r:embed="rId3"/>
                <a:stretch>
                  <a:fillRect l="-1875" t="-4681" r="-1009" b="-32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1162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95400"/>
                <a:ext cx="8686800" cy="5199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More Terminology: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Scores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are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Coefficients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 Spectral Representation: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Loadings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are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Entries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of Eigenvectors: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0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95400"/>
                <a:ext cx="8686800" cy="5199308"/>
              </a:xfrm>
              <a:prstGeom prst="rect">
                <a:avLst/>
              </a:prstGeom>
              <a:blipFill>
                <a:blip r:embed="rId3"/>
                <a:stretch>
                  <a:fillRect l="-1825" t="-15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9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Few Large Values Can Dominate Analysis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276600" y="1371600"/>
            <a:ext cx="41910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276600" y="1371600"/>
            <a:ext cx="3048000" cy="2667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2561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5910" t="72724" r="21587"/>
          <a:stretch/>
        </p:blipFill>
        <p:spPr>
          <a:xfrm>
            <a:off x="789099" y="1447800"/>
            <a:ext cx="7516701" cy="3657600"/>
          </a:xfrm>
          <a:prstGeom prst="rect">
            <a:avLst/>
          </a:pr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228600" y="511558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Much Earlier Class Meeting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8800" y="3962400"/>
            <a:ext cx="8686800" cy="2580620"/>
            <a:chOff x="358800" y="3962400"/>
            <a:chExt cx="8686800" cy="2580620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58800" y="6019800"/>
              <a:ext cx="868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Simple,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Visualizable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Feature Space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257800" y="3962400"/>
              <a:ext cx="1295400" cy="294619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3962400"/>
            <a:ext cx="8686800" cy="2133600"/>
            <a:chOff x="228600" y="3962400"/>
            <a:chExt cx="8686800" cy="2133600"/>
          </a:xfrm>
        </p:grpSpPr>
        <p:sp>
          <p:nvSpPr>
            <p:cNvPr id="2" name="Rounded Rectangle 1"/>
            <p:cNvSpPr/>
            <p:nvPr/>
          </p:nvSpPr>
          <p:spPr>
            <a:xfrm>
              <a:off x="1676400" y="3962400"/>
              <a:ext cx="1219200" cy="29461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28600" y="5572780"/>
              <a:ext cx="868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2-d Curves as Data In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Object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846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5883" t="72727" r="22549"/>
          <a:stretch/>
        </p:blipFill>
        <p:spPr>
          <a:xfrm>
            <a:off x="838200" y="1447800"/>
            <a:ext cx="7468499" cy="368318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3400" y="3505200"/>
            <a:ext cx="4800600" cy="2846906"/>
            <a:chOff x="990600" y="4038600"/>
            <a:chExt cx="2438400" cy="28469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99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90600" y="6360362"/>
                  <a:ext cx="2438400" cy="525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C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1</a:t>
                  </a:r>
                  <a:r>
                    <a:rPr kumimoji="0" lang="en-US" sz="2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DC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C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Mode of Variation,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199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0600" y="6360362"/>
                  <a:ext cx="2438400" cy="525144"/>
                </a:xfrm>
                <a:prstGeom prst="rect">
                  <a:avLst/>
                </a:prstGeom>
                <a:blipFill>
                  <a:blip r:embed="rId4"/>
                  <a:stretch>
                    <a:fillRect t="-12791" b="-313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stCxn id="41999" idx="0"/>
            </p:cNvCxnSpPr>
            <p:nvPr/>
          </p:nvCxnSpPr>
          <p:spPr>
            <a:xfrm flipH="1" flipV="1">
              <a:off x="2190452" y="4038600"/>
              <a:ext cx="19348" cy="2321762"/>
            </a:xfrm>
            <a:prstGeom prst="straightConnector1">
              <a:avLst/>
            </a:prstGeom>
            <a:ln w="38100">
              <a:solidFill>
                <a:srgbClr val="D357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108681" y="3429001"/>
            <a:ext cx="3238002" cy="2345360"/>
            <a:chOff x="5108681" y="3429001"/>
            <a:chExt cx="3238002" cy="2345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108681" y="5251141"/>
                  <a:ext cx="32380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1</a:t>
                  </a:r>
                  <a:r>
                    <a:rPr kumimoji="0" lang="en-US" sz="2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Eigenvector,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8681" y="5251141"/>
                  <a:ext cx="3238002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3766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6727682" y="3429001"/>
              <a:ext cx="282718" cy="18221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8319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 dirty="0"/>
            </a:br>
            <a:endParaRPr lang="en-US" sz="2800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6675" t="73323" r="25030"/>
          <a:stretch/>
        </p:blipFill>
        <p:spPr>
          <a:xfrm>
            <a:off x="838200" y="1447800"/>
            <a:ext cx="7402132" cy="374173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33400" y="3505200"/>
            <a:ext cx="4800600" cy="2847803"/>
            <a:chOff x="990600" y="4038600"/>
            <a:chExt cx="2438400" cy="2847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90600" y="6360362"/>
                  <a:ext cx="2438400" cy="5260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2</a:t>
                  </a:r>
                  <a:r>
                    <a:rPr kumimoji="0" lang="en-US" sz="2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nd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Mode of Variation,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0600" y="6360362"/>
                  <a:ext cx="2438400" cy="526041"/>
                </a:xfrm>
                <a:prstGeom prst="rect">
                  <a:avLst/>
                </a:prstGeom>
                <a:blipFill>
                  <a:blip r:embed="rId4"/>
                  <a:stretch>
                    <a:fillRect t="-12791" b="-313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flipH="1" flipV="1">
              <a:off x="2190456" y="4038600"/>
              <a:ext cx="19344" cy="232176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108681" y="3287713"/>
            <a:ext cx="3253263" cy="2486648"/>
            <a:chOff x="5108681" y="3287713"/>
            <a:chExt cx="3253263" cy="24866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108681" y="5251141"/>
                  <a:ext cx="325326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2</a:t>
                  </a:r>
                  <a:r>
                    <a:rPr kumimoji="0" lang="en-US" sz="2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nd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Eigenvector,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b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8681" y="5251141"/>
                  <a:ext cx="3253263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3745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H="1" flipV="1">
              <a:off x="6477003" y="3287713"/>
              <a:ext cx="258310" cy="196342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07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44651"/>
                <a:ext cx="8458200" cy="3125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Recall:   PCA Scatterplot Matrix Views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Provide a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Rotation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Data,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Axes Are Directions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Max. Variation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By Plotting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on axis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24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44651"/>
                <a:ext cx="8458200" cy="3125023"/>
              </a:xfrm>
              <a:prstGeom prst="rect">
                <a:avLst/>
              </a:prstGeom>
              <a:blipFill>
                <a:blip r:embed="rId3"/>
                <a:stretch>
                  <a:fillRect l="-1875" t="-5653" b="-35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3154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244651"/>
            <a:ext cx="8458200" cy="43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E.g.  Recall Raw Data,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Slightly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Shifted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Gaussian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blipFill>
                <a:blip r:embed="rId3"/>
                <a:stretch>
                  <a:fillRect l="-2695" r="-23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2800" r="12722" b="3001"/>
          <a:stretch/>
        </p:blipFill>
        <p:spPr>
          <a:xfrm>
            <a:off x="3048000" y="1676400"/>
            <a:ext cx="6096000" cy="5181600"/>
          </a:xfrm>
          <a:noFill/>
        </p:spPr>
      </p:pic>
    </p:spTree>
    <p:extLst>
      <p:ext uri="{BB962C8B-B14F-4D97-AF65-F5344CB8AC3E}">
        <p14:creationId xmlns:p14="http://schemas.microsoft.com/office/powerpoint/2010/main" val="14330052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244651"/>
                <a:ext cx="8458200" cy="3738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PCA Rotation:  Scatterplot Matrix View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,1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357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357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357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24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44651"/>
                <a:ext cx="8458200" cy="3738652"/>
              </a:xfrm>
              <a:prstGeom prst="rect">
                <a:avLst/>
              </a:prstGeom>
              <a:blipFill>
                <a:blip r:embed="rId3"/>
                <a:stretch>
                  <a:fillRect l="-1875" t="-47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blipFill>
                <a:blip r:embed="rId4"/>
                <a:stretch>
                  <a:fillRect l="-2695" r="-23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5570" r="11947" b="4387"/>
          <a:stretch/>
        </p:blipFill>
        <p:spPr>
          <a:xfrm>
            <a:off x="3047999" y="1905000"/>
            <a:ext cx="6096001" cy="4953000"/>
          </a:xfrm>
          <a:noFill/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2362200" y="2819400"/>
            <a:ext cx="1524000" cy="60960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2362200" y="2743200"/>
            <a:ext cx="2590800" cy="7620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86000" y="3581400"/>
            <a:ext cx="3505200" cy="1066800"/>
          </a:xfrm>
          <a:prstGeom prst="straightConnector1">
            <a:avLst/>
          </a:prstGeom>
          <a:ln w="25400">
            <a:solidFill>
              <a:srgbClr val="D35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286000" y="4419600"/>
            <a:ext cx="4648200" cy="228600"/>
          </a:xfrm>
          <a:prstGeom prst="straightConnector1">
            <a:avLst/>
          </a:prstGeom>
          <a:ln w="25400">
            <a:solidFill>
              <a:srgbClr val="D35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988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244651"/>
            <a:ext cx="8458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 Rotates to Directions of Max. Variation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1752600"/>
            <a:ext cx="6401694" cy="47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244651"/>
            <a:ext cx="8458200" cy="24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 Rotates to Directions of Max. Variation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HierArchEG1d0p4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1752600"/>
            <a:ext cx="6401694" cy="47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2780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Reduced Rank 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≈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Reconstruct Using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Only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(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≪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Terms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(Assuming Decreasing Eigenvalues)</a:t>
                </a:r>
              </a:p>
            </p:txBody>
          </p:sp>
        </mc:Choice>
        <mc:Fallback xmlns="">
          <p:sp>
            <p:nvSpPr>
              <p:cNvPr id="92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2780698"/>
              </a:xfrm>
              <a:prstGeom prst="rect">
                <a:avLst/>
              </a:prstGeom>
              <a:blipFill>
                <a:blip r:embed="rId3"/>
                <a:stretch>
                  <a:fillRect l="-1875" t="-6360" b="-61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8145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470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Reduced Rank 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≈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Reconstruct Using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Only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(≪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Terms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(Assuming Decreasing Eigenvalues)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Gives:   Rank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Data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Key to PCA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Dimension Reduction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And PCA for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Compression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(~ .jpeg)</a:t>
                </a:r>
              </a:p>
            </p:txBody>
          </p:sp>
        </mc:Choice>
        <mc:Fallback xmlns="">
          <p:sp>
            <p:nvSpPr>
              <p:cNvPr id="92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4701223"/>
              </a:xfrm>
              <a:prstGeom prst="rect">
                <a:avLst/>
              </a:prstGeom>
              <a:blipFill>
                <a:blip r:embed="rId3"/>
                <a:stretch>
                  <a:fillRect l="-1875" t="-3761" b="-32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08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 Scale Gives All More Appropriate Weight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Magnitude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</a:t>
            </a:r>
            <a:r>
              <a:rPr lang="en-US" baseline="-25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most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Interpretable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53622" y="2982914"/>
            <a:ext cx="4899578" cy="3265486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53622" y="2982913"/>
            <a:ext cx="2003978" cy="32654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4655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4327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Choice of   </a:t>
                </a:r>
                <a14:m>
                  <m:oMath xmlns:m="http://schemas.openxmlformats.org/officeDocument/2006/math">
                    <m:r>
                      <a:rPr kumimoji="0" lang="en-US" sz="3200" b="0" i="1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in Reduced Rank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Approxim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’n: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Generally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Very Slippery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Problem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 Recommended: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Arbitrary Choice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Courier New" pitchFamily="49" charset="0"/>
                  <a:buChar char="o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E.g. % Variation Explained  90%?  95%?</a:t>
                </a:r>
              </a:p>
            </p:txBody>
          </p:sp>
        </mc:Choice>
        <mc:Fallback xmlns="">
          <p:sp>
            <p:nvSpPr>
              <p:cNvPr id="1024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4327338"/>
              </a:xfrm>
              <a:prstGeom prst="rect">
                <a:avLst/>
              </a:prstGeom>
              <a:blipFill>
                <a:blip r:embed="rId3"/>
                <a:stretch>
                  <a:fillRect l="-1875" t="-4090" b="-40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4258"/>
                <a:ext cx="2039084" cy="276999"/>
              </a:xfrm>
              <a:prstGeom prst="rect">
                <a:avLst/>
              </a:prstGeom>
              <a:blipFill>
                <a:blip r:embed="rId6"/>
                <a:stretch>
                  <a:fillRect l="-2695" r="-23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2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240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Choice of   </a:t>
                </a:r>
                <a14:m>
                  <m:oMath xmlns:m="http://schemas.openxmlformats.org/officeDocument/2006/math">
                    <m:r>
                      <a:rPr kumimoji="0" lang="en-US" sz="3200" b="0" i="1" u="sng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in Reduced Rank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Approxim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’n: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Generally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Very Slippery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Problem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SCREE Plot: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Find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Knee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 Power Spectrum</a:t>
                </a:r>
              </a:p>
            </p:txBody>
          </p:sp>
        </mc:Choice>
        <mc:Fallback xmlns="">
          <p:sp>
            <p:nvSpPr>
              <p:cNvPr id="1024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2406813"/>
              </a:xfrm>
              <a:prstGeom prst="rect">
                <a:avLst/>
              </a:prstGeom>
              <a:blipFill>
                <a:blip r:embed="rId3"/>
                <a:stretch>
                  <a:fillRect l="-1875" t="-7360" b="-73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5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2" t="11598" r="6316" b="71637"/>
          <a:stretch>
            <a:fillRect/>
          </a:stretch>
        </p:blipFill>
        <p:spPr>
          <a:xfrm>
            <a:off x="5867400" y="3962400"/>
            <a:ext cx="2744788" cy="2439988"/>
          </a:xfrm>
          <a:noFill/>
        </p:spPr>
      </p:pic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2590800" y="3886200"/>
            <a:ext cx="3429000" cy="2438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 flipV="1">
            <a:off x="6019800" y="6019800"/>
            <a:ext cx="9144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 flipV="1">
            <a:off x="6019800" y="6172200"/>
            <a:ext cx="10668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4330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SCREE Plot Drawbacks: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What is a Knee?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What if There are Several?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(Recall Lung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Cancer Data)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6714FB60-42F7-47E2-B312-FCFEF69C7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9" t="50000" r="5362" b="5555"/>
          <a:stretch/>
        </p:blipFill>
        <p:spPr>
          <a:xfrm>
            <a:off x="3200400" y="3156858"/>
            <a:ext cx="3886200" cy="37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altLang="ko-KR" dirty="0" err="1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SCREE Plot Drawbacks: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What is a Knee?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What if There are Several?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Knees Depend on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Scaling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(Power?  log?)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Personal Suggestions: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Find Auxiliary Cutoffs (Inter-Rater Variation)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the Full Range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57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18153</TotalTime>
  <Words>3599</Words>
  <Application>Microsoft Office PowerPoint</Application>
  <PresentationFormat>On-screen Show (4:3)</PresentationFormat>
  <Paragraphs>957</Paragraphs>
  <Slides>93</Slides>
  <Notes>81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93</vt:i4>
      </vt:variant>
    </vt:vector>
  </HeadingPairs>
  <TitlesOfParts>
    <vt:vector size="104" baseType="lpstr">
      <vt:lpstr>Gulim</vt:lpstr>
      <vt:lpstr>Arial</vt:lpstr>
      <vt:lpstr>Arial Unicode MS</vt:lpstr>
      <vt:lpstr>Cambria Math</vt:lpstr>
      <vt:lpstr>Courier New</vt:lpstr>
      <vt:lpstr>Tahoma</vt:lpstr>
      <vt:lpstr>Times New Roman</vt:lpstr>
      <vt:lpstr>Wingdings</vt:lpstr>
      <vt:lpstr>Default Design</vt:lpstr>
      <vt:lpstr>2_Default Design</vt:lpstr>
      <vt:lpstr>1_Default Design</vt:lpstr>
      <vt:lpstr>Statistics – O. R. 881 Object Oriented Data Analysis</vt:lpstr>
      <vt:lpstr>Current Sections in Textbook</vt:lpstr>
      <vt:lpstr>Participant Presentations</vt:lpstr>
      <vt:lpstr>Participant Presentations</vt:lpstr>
      <vt:lpstr>Last Class: Transformations</vt:lpstr>
      <vt:lpstr>Last Class: Transformations</vt:lpstr>
      <vt:lpstr>Last Class: Transformations</vt:lpstr>
      <vt:lpstr>Last Class: Transformations</vt:lpstr>
      <vt:lpstr>Last Class: Transformations</vt:lpstr>
      <vt:lpstr>PowerPoint Presentation</vt:lpstr>
      <vt:lpstr>PowerPoint Presentation</vt:lpstr>
      <vt:lpstr>Last Class: Melanoma Data</vt:lpstr>
      <vt:lpstr>Last Class: Revisit Gene Exp.</vt:lpstr>
      <vt:lpstr>Last Class: Revisit Gene Exp.</vt:lpstr>
      <vt:lpstr>Last Class: Heat-Map Views</vt:lpstr>
      <vt:lpstr>Last Class: Heat-Map Views</vt:lpstr>
      <vt:lpstr>Last Class: Heat-Map Views</vt:lpstr>
      <vt:lpstr>Last Class: Heat-Map Views</vt:lpstr>
      <vt:lpstr>Last Class: Heat-Map Views</vt:lpstr>
      <vt:lpstr>Last Class: Heat-Map Views</vt:lpstr>
      <vt:lpstr>Last Class: Heat-Map Views</vt:lpstr>
      <vt:lpstr>Last Class: Heat-Map Views</vt:lpstr>
      <vt:lpstr>Last Class: Heat-Map Views</vt:lpstr>
      <vt:lpstr>Scatterplot Views</vt:lpstr>
      <vt:lpstr>Scatterplot Views</vt:lpstr>
      <vt:lpstr>Scatterplot Views</vt:lpstr>
      <vt:lpstr>Centering</vt:lpstr>
      <vt:lpstr>Centering</vt:lpstr>
      <vt:lpstr>Centering</vt:lpstr>
      <vt:lpstr>Centering</vt:lpstr>
      <vt:lpstr>Detailed Look at PCA</vt:lpstr>
      <vt:lpstr>Detailed Look at PCA</vt:lpstr>
      <vt:lpstr>PCA:  Rediscovery – Renaming</vt:lpstr>
      <vt:lpstr>An Interesting Historical Note</vt:lpstr>
      <vt:lpstr>Factor Analysis</vt:lpstr>
      <vt:lpstr>Factor Analysis</vt:lpstr>
      <vt:lpstr>Detailed Look at PCA</vt:lpstr>
      <vt:lpstr>Detailed Look at PCA</vt:lpstr>
      <vt:lpstr>Course Background I</vt:lpstr>
      <vt:lpstr>Course Background I</vt:lpstr>
      <vt:lpstr>Course Background I</vt:lpstr>
      <vt:lpstr>Linear Algebra of Centering</vt:lpstr>
      <vt:lpstr>Linear Algebra of Centering</vt:lpstr>
      <vt:lpstr>Linear Algebra of Centering</vt:lpstr>
      <vt:lpstr>Homework 4</vt:lpstr>
      <vt:lpstr>Linear Algebra of Centering</vt:lpstr>
      <vt:lpstr>Course Background I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Covariance Matrices</vt:lpstr>
      <vt:lpstr>Covariance Matrices</vt:lpstr>
      <vt:lpstr>Covariance Matrices</vt:lpstr>
      <vt:lpstr>Covariance Matrices</vt:lpstr>
      <vt:lpstr>PCA as an Optimization Problem</vt:lpstr>
      <vt:lpstr>PCA as an Optimization Problem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Data Representation</vt:lpstr>
      <vt:lpstr>PCA Data Representation</vt:lpstr>
      <vt:lpstr>PCA Data Represent’n (Cont.)</vt:lpstr>
      <vt:lpstr>PCA Data Represent’n (Cont.)</vt:lpstr>
      <vt:lpstr>PCA Data Represent’n (Cont.)</vt:lpstr>
      <vt:lpstr>Connect Math to Graphics</vt:lpstr>
      <vt:lpstr>Connect Math to Graphics</vt:lpstr>
      <vt:lpstr>Connect Math to Graphics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  <vt:lpstr>PCA Data Represent’n (Cont.)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597</cp:revision>
  <dcterms:created xsi:type="dcterms:W3CDTF">2001-06-08T01:38:43Z</dcterms:created>
  <dcterms:modified xsi:type="dcterms:W3CDTF">2024-01-30T20:12:41Z</dcterms:modified>
</cp:coreProperties>
</file>