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43" r:id="rId2"/>
    <p:sldMasterId id="2147483758" r:id="rId3"/>
    <p:sldMasterId id="2147483773" r:id="rId4"/>
    <p:sldMasterId id="2147483787" r:id="rId5"/>
    <p:sldMasterId id="2147483802" r:id="rId6"/>
  </p:sldMasterIdLst>
  <p:notesMasterIdLst>
    <p:notesMasterId r:id="rId140"/>
  </p:notesMasterIdLst>
  <p:sldIdLst>
    <p:sldId id="262" r:id="rId7"/>
    <p:sldId id="714" r:id="rId8"/>
    <p:sldId id="3757" r:id="rId9"/>
    <p:sldId id="3619" r:id="rId10"/>
    <p:sldId id="3621" r:id="rId11"/>
    <p:sldId id="3568" r:id="rId12"/>
    <p:sldId id="3566" r:id="rId13"/>
    <p:sldId id="1550" r:id="rId14"/>
    <p:sldId id="3575" r:id="rId15"/>
    <p:sldId id="3631" r:id="rId16"/>
    <p:sldId id="1555" r:id="rId17"/>
    <p:sldId id="2459" r:id="rId18"/>
    <p:sldId id="1506" r:id="rId19"/>
    <p:sldId id="1507" r:id="rId20"/>
    <p:sldId id="1565" r:id="rId21"/>
    <p:sldId id="1509" r:id="rId22"/>
    <p:sldId id="1510" r:id="rId23"/>
    <p:sldId id="1511" r:id="rId24"/>
    <p:sldId id="1512" r:id="rId25"/>
    <p:sldId id="1513" r:id="rId26"/>
    <p:sldId id="1514" r:id="rId27"/>
    <p:sldId id="1515" r:id="rId28"/>
    <p:sldId id="1516" r:id="rId29"/>
    <p:sldId id="1517" r:id="rId30"/>
    <p:sldId id="1518" r:id="rId31"/>
    <p:sldId id="1519" r:id="rId32"/>
    <p:sldId id="1520" r:id="rId33"/>
    <p:sldId id="2432" r:id="rId34"/>
    <p:sldId id="2498" r:id="rId35"/>
    <p:sldId id="3754" r:id="rId36"/>
    <p:sldId id="1521" r:id="rId37"/>
    <p:sldId id="1522" r:id="rId38"/>
    <p:sldId id="1523" r:id="rId39"/>
    <p:sldId id="1524" r:id="rId40"/>
    <p:sldId id="1525" r:id="rId41"/>
    <p:sldId id="1526" r:id="rId42"/>
    <p:sldId id="1527" r:id="rId43"/>
    <p:sldId id="1528" r:id="rId44"/>
    <p:sldId id="1529" r:id="rId45"/>
    <p:sldId id="1530" r:id="rId46"/>
    <p:sldId id="1531" r:id="rId47"/>
    <p:sldId id="1532" r:id="rId48"/>
    <p:sldId id="1533" r:id="rId49"/>
    <p:sldId id="1534" r:id="rId50"/>
    <p:sldId id="3639" r:id="rId51"/>
    <p:sldId id="1535" r:id="rId52"/>
    <p:sldId id="3755" r:id="rId53"/>
    <p:sldId id="2465" r:id="rId54"/>
    <p:sldId id="2466" r:id="rId55"/>
    <p:sldId id="3635" r:id="rId56"/>
    <p:sldId id="3756" r:id="rId57"/>
    <p:sldId id="2469" r:id="rId58"/>
    <p:sldId id="2470" r:id="rId59"/>
    <p:sldId id="2471" r:id="rId60"/>
    <p:sldId id="2472" r:id="rId61"/>
    <p:sldId id="1122" r:id="rId62"/>
    <p:sldId id="1126" r:id="rId63"/>
    <p:sldId id="1128" r:id="rId64"/>
    <p:sldId id="1127" r:id="rId65"/>
    <p:sldId id="1132" r:id="rId66"/>
    <p:sldId id="1133" r:id="rId67"/>
    <p:sldId id="1134" r:id="rId68"/>
    <p:sldId id="1130" r:id="rId69"/>
    <p:sldId id="1131" r:id="rId70"/>
    <p:sldId id="1135" r:id="rId71"/>
    <p:sldId id="1137" r:id="rId72"/>
    <p:sldId id="1138" r:id="rId73"/>
    <p:sldId id="1139" r:id="rId74"/>
    <p:sldId id="1136" r:id="rId75"/>
    <p:sldId id="1140" r:id="rId76"/>
    <p:sldId id="1141" r:id="rId77"/>
    <p:sldId id="1142" r:id="rId78"/>
    <p:sldId id="1143" r:id="rId79"/>
    <p:sldId id="1145" r:id="rId80"/>
    <p:sldId id="1144" r:id="rId81"/>
    <p:sldId id="1146" r:id="rId82"/>
    <p:sldId id="1312" r:id="rId83"/>
    <p:sldId id="1313" r:id="rId84"/>
    <p:sldId id="1314" r:id="rId85"/>
    <p:sldId id="1147" r:id="rId86"/>
    <p:sldId id="1148" r:id="rId87"/>
    <p:sldId id="1315" r:id="rId88"/>
    <p:sldId id="1317" r:id="rId89"/>
    <p:sldId id="1283" r:id="rId90"/>
    <p:sldId id="1284" r:id="rId91"/>
    <p:sldId id="1285" r:id="rId92"/>
    <p:sldId id="1287" r:id="rId93"/>
    <p:sldId id="1289" r:id="rId94"/>
    <p:sldId id="1290" r:id="rId95"/>
    <p:sldId id="1291" r:id="rId96"/>
    <p:sldId id="1292" r:id="rId97"/>
    <p:sldId id="1293" r:id="rId98"/>
    <p:sldId id="1294" r:id="rId99"/>
    <p:sldId id="1295" r:id="rId100"/>
    <p:sldId id="1296" r:id="rId101"/>
    <p:sldId id="1297" r:id="rId102"/>
    <p:sldId id="1298" r:id="rId103"/>
    <p:sldId id="1299" r:id="rId104"/>
    <p:sldId id="1300" r:id="rId105"/>
    <p:sldId id="1301" r:id="rId106"/>
    <p:sldId id="1302" r:id="rId107"/>
    <p:sldId id="1303" r:id="rId108"/>
    <p:sldId id="1304" r:id="rId109"/>
    <p:sldId id="1305" r:id="rId110"/>
    <p:sldId id="1306" r:id="rId111"/>
    <p:sldId id="1307" r:id="rId112"/>
    <p:sldId id="1308" r:id="rId113"/>
    <p:sldId id="1309" r:id="rId114"/>
    <p:sldId id="3665" r:id="rId115"/>
    <p:sldId id="3666" r:id="rId116"/>
    <p:sldId id="3667" r:id="rId117"/>
    <p:sldId id="3668" r:id="rId118"/>
    <p:sldId id="3669" r:id="rId119"/>
    <p:sldId id="3670" r:id="rId120"/>
    <p:sldId id="3671" r:id="rId121"/>
    <p:sldId id="3672" r:id="rId122"/>
    <p:sldId id="3746" r:id="rId123"/>
    <p:sldId id="2890" r:id="rId124"/>
    <p:sldId id="2891" r:id="rId125"/>
    <p:sldId id="2892" r:id="rId126"/>
    <p:sldId id="2893" r:id="rId127"/>
    <p:sldId id="3673" r:id="rId128"/>
    <p:sldId id="3674" r:id="rId129"/>
    <p:sldId id="3744" r:id="rId130"/>
    <p:sldId id="3675" r:id="rId131"/>
    <p:sldId id="3676" r:id="rId132"/>
    <p:sldId id="3677" r:id="rId133"/>
    <p:sldId id="3750" r:id="rId134"/>
    <p:sldId id="3678" r:id="rId135"/>
    <p:sldId id="3751" r:id="rId136"/>
    <p:sldId id="3752" r:id="rId137"/>
    <p:sldId id="3749" r:id="rId138"/>
    <p:sldId id="3753" r:id="rId1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DC00FF"/>
    <a:srgbClr val="A700D5"/>
    <a:srgbClr val="0000FF"/>
    <a:srgbClr val="B4A700"/>
    <a:srgbClr val="D1CC00"/>
    <a:srgbClr val="2DC8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14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6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4779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15204-2484-473D-977C-8541D7BA78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44838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9A96F5-50E3-4737-9687-FA85A8DA73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84697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4931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63013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61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839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41D1F-D682-454D-8FAF-1DEBE9129A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2949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C0A24-A1AF-4D1F-8DEA-2DA0E7A5F8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652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EB35F-1A9A-46A1-BA01-EFB8A86C19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991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465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2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651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499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29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313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477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081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580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79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39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542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421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80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58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597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22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589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1906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0732E-A191-4C44-94AA-5E2B011880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695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479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0732E-A191-4C44-94AA-5E2B011880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612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324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0732E-A191-4C44-94AA-5E2B011880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671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674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55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5426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730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430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160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304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991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4849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215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00CD-0AF6-4FEE-BCB2-915C6BEB62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3454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5BA9E0-819B-4314-8CC1-C3A4CB3B7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881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E88A0-CB00-41AD-A4A1-DA51D1F5D7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32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0403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E88A0-CB00-41AD-A4A1-DA51D1F5D7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6164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005CDE-EA6F-4BC3-9E8A-5E4AC5D89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339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579C4B-F1DE-4C67-854B-545652A4E7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4641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4ED7F-EE3F-4C21-878F-0D61F31003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1525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9736D-B5F9-4538-8007-71E0143E91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2478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9736D-B5F9-4538-8007-71E0143E91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6182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8603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4396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3571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45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258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811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270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231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245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8950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1670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7546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9331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0737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96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2690BA-1430-4D1B-8D90-EACA6E592E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221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133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8128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91008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8907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90462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7925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0872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568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1694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55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2489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6274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75549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2033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84252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6518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81008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5923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71033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31738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380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835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16922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03601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2814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8AF1F-EF00-4F71-B8E3-65707DF9B2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9765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4CE04-5D85-4B83-8569-BD5EFB7450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6365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4CE04-5D85-4B83-8569-BD5EFB7450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8207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76538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65F07-43F8-483C-AC97-D4C7BDB77F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1210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1A3EF9-7893-46C5-B111-2C72302CA9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70716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06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18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1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2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78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9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82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89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82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93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78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0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71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278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05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0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44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74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01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57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7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39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62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3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67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5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24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08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16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42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60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6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93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09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2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8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84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62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71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458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472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10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0606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4143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1077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462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3192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3324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6678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3933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0606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2239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718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4633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95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2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962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35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359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083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8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18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979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135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7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676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661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62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0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893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71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try.caltech.edu/pubs.html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jpe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0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0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2" Type="http://schemas.openxmlformats.org/officeDocument/2006/relationships/image" Target="../media/image1200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1.xml"/><Relationship Id="rId15" Type="http://schemas.openxmlformats.org/officeDocument/2006/relationships/image" Target="../media/image31.png"/><Relationship Id="rId14" Type="http://schemas.openxmlformats.org/officeDocument/2006/relationships/image" Target="../media/image30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300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00.png"/><Relationship Id="rId4" Type="http://schemas.openxmlformats.org/officeDocument/2006/relationships/image" Target="../media/image3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5.jp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PCA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Direction of Greatest Variability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Approach to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Calculation: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And Optimize Over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such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99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blipFill>
                <a:blip r:embed="rId4"/>
                <a:stretch>
                  <a:fillRect l="-1754" b="-25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3657600"/>
            <a:ext cx="5638800" cy="1798260"/>
            <a:chOff x="304800" y="3657600"/>
            <a:chExt cx="5638800" cy="1798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Start with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Candidate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Direction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𝒖</m:t>
                      </m:r>
                    </m:oMath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blipFill>
                  <a:blip r:embed="rId5"/>
                  <a:stretch>
                    <a:fillRect l="-7042" t="-5058" r="-1127" b="-11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4572000" y="3657600"/>
              <a:ext cx="1371600" cy="45720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825668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Binary Arithmetic,     mod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⋯,−2,0,2,4,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bg2"/>
                  </a:solidFill>
                  <a:latin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⋯,−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,⋯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2"/>
                  </a:solidFill>
                  <a:latin typeface="Cambria Math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(just evens and odds)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41535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Example:    Vector Subspaces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  Say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when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Equiv. Classes are indexed by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are: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  Horizontal lines    (same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coordinate)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2785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Deeper Example:  Transformation Groups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Set of Transformations 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(e.g.  Translations, Rotations, …) 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Group Operation  =  Composition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4089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operating on a set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𝑠𝑜𝑚𝑒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Terminology:    Also called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orbits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8820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𝑘𝑐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1509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′∈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horizontal lines, shifts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0313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maps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into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 Shifts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indexed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8895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Shape: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 of “Similarities”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(translations, rotations,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scalings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98990985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 Terminology: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 of Equiv. Classes  =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Denoted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(“Shape Space” will be of this form)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9101D5-FCEE-466B-A6E3-86815DA6097C}"/>
              </a:ext>
            </a:extLst>
          </p:cNvPr>
          <p:cNvGrpSpPr/>
          <p:nvPr/>
        </p:nvGrpSpPr>
        <p:grpSpPr>
          <a:xfrm>
            <a:off x="4495800" y="1676400"/>
            <a:ext cx="4648200" cy="762000"/>
            <a:chOff x="4495800" y="1676400"/>
            <a:chExt cx="4648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2D910DA-8CAB-4B85-958F-C2FD9449A139}"/>
                    </a:ext>
                  </a:extLst>
                </p:cNvPr>
                <p:cNvSpPr txBox="1"/>
                <p:nvPr/>
              </p:nvSpPr>
              <p:spPr>
                <a:xfrm>
                  <a:off x="5340844" y="1676400"/>
                  <a:ext cx="380315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For Operation of Representing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Equivalence Classes Induced by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2D910DA-8CAB-4B85-958F-C2FD9449A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0844" y="1676400"/>
                  <a:ext cx="3803156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801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601A12A-1357-4D89-8DF3-DE1C8506C020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4495800" y="1999566"/>
              <a:ext cx="845044" cy="4388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048000" y="2057400"/>
            <a:ext cx="4873331" cy="1828800"/>
            <a:chOff x="3048000" y="2057400"/>
            <a:chExt cx="4873331" cy="1828800"/>
          </a:xfrm>
        </p:grpSpPr>
        <p:sp>
          <p:nvSpPr>
            <p:cNvPr id="2" name="Right Brace 1"/>
            <p:cNvSpPr/>
            <p:nvPr/>
          </p:nvSpPr>
          <p:spPr>
            <a:xfrm>
              <a:off x="3048000" y="2057400"/>
              <a:ext cx="533400" cy="18288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57600" y="2677180"/>
              <a:ext cx="4263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Group of Transformations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7136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PCA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So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𝑩𝑫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Is First Eigenvector,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of Sample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Cov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blipFill>
                <a:blip r:embed="rId3"/>
                <a:stretch>
                  <a:fillRect l="-1754" t="-20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24847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Mathematics:    </a:t>
            </a:r>
            <a:r>
              <a:rPr lang="en-US" i="1" dirty="0"/>
              <a:t>Equivalence Relation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Results in:    </a:t>
            </a:r>
            <a:r>
              <a:rPr lang="en-US" u="sng" dirty="0"/>
              <a:t>Equivalence Classes</a:t>
            </a:r>
            <a:r>
              <a:rPr lang="en-US" dirty="0"/>
              <a:t> (i.e. Orbits)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Which become the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3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/>
              <a:t>Equivalence Classes </a:t>
            </a:r>
            <a:r>
              <a:rPr lang="en-US" dirty="0"/>
              <a:t>become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Mathematics:    Called “Quotient Space”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Intuitive Representation:     Manifold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(curved surface)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462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955003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 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  Translation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			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                      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8" name="Straight Arrow Connector 8"/>
          <p:cNvCxnSpPr>
            <a:cxnSpLocks noChangeShapeType="1"/>
          </p:cNvCxnSpPr>
          <p:nvPr/>
        </p:nvCxnSpPr>
        <p:spPr bwMode="auto">
          <a:xfrm flipV="1">
            <a:off x="1669473" y="2613819"/>
            <a:ext cx="83127" cy="9525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674000562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 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			rotation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			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                      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8" name="Straight Arrow Connector 8"/>
          <p:cNvCxnSpPr>
            <a:cxnSpLocks noChangeShapeType="1"/>
          </p:cNvCxnSpPr>
          <p:nvPr/>
        </p:nvCxnSpPr>
        <p:spPr bwMode="auto">
          <a:xfrm flipV="1">
            <a:off x="2895600" y="2667000"/>
            <a:ext cx="228600" cy="8382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010419290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 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			scaling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                             </a:t>
                </a:r>
                <a:r>
                  <a:rPr lang="en-US" sz="1400" dirty="0"/>
                  <a:t>(thanks to Wikipedia)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0" cy="7620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5000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207225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553200" y="3581400"/>
            <a:ext cx="2598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Hemispheres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Reflections</a:t>
            </a:r>
          </a:p>
        </p:txBody>
      </p:sp>
      <p:grpSp>
        <p:nvGrpSpPr>
          <p:cNvPr id="1691650" name="Group 1691649"/>
          <p:cNvGrpSpPr/>
          <p:nvPr/>
        </p:nvGrpSpPr>
        <p:grpSpPr>
          <a:xfrm>
            <a:off x="152400" y="2057400"/>
            <a:ext cx="4572000" cy="1077218"/>
            <a:chOff x="152400" y="2057400"/>
            <a:chExt cx="457200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2057400"/>
              <a:ext cx="212109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Equilateral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Triangles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86000" y="2590800"/>
              <a:ext cx="2438400" cy="762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1651" name="Group 1691650"/>
          <p:cNvGrpSpPr/>
          <p:nvPr/>
        </p:nvGrpSpPr>
        <p:grpSpPr>
          <a:xfrm>
            <a:off x="76200" y="4409182"/>
            <a:ext cx="5410200" cy="1077218"/>
            <a:chOff x="76200" y="4409182"/>
            <a:chExt cx="5410200" cy="1077218"/>
          </a:xfrm>
        </p:grpSpPr>
        <p:sp>
          <p:nvSpPr>
            <p:cNvPr id="38" name="TextBox 37"/>
            <p:cNvSpPr txBox="1"/>
            <p:nvPr/>
          </p:nvSpPr>
          <p:spPr>
            <a:xfrm>
              <a:off x="76200" y="4409182"/>
              <a:ext cx="24398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Co-Linear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Point Triples</a:t>
              </a:r>
            </a:p>
          </p:txBody>
        </p:sp>
        <p:cxnSp>
          <p:nvCxnSpPr>
            <p:cNvPr id="41" name="Straight Arrow Connector 40"/>
            <p:cNvCxnSpPr>
              <a:stCxn id="38" idx="3"/>
            </p:cNvCxnSpPr>
            <p:nvPr/>
          </p:nvCxnSpPr>
          <p:spPr>
            <a:xfrm flipV="1">
              <a:off x="2516035" y="4449762"/>
              <a:ext cx="455765" cy="49802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3"/>
            </p:cNvCxnSpPr>
            <p:nvPr/>
          </p:nvCxnSpPr>
          <p:spPr>
            <a:xfrm>
              <a:off x="2516035" y="4947791"/>
              <a:ext cx="2970365" cy="20326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4A505E-9D9B-4B0C-8FD5-2E9F323B7422}"/>
              </a:ext>
            </a:extLst>
          </p:cNvPr>
          <p:cNvSpPr txBox="1"/>
          <p:nvPr/>
        </p:nvSpPr>
        <p:spPr>
          <a:xfrm>
            <a:off x="6268521" y="5706070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Deeper Discussion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Sec. 4.3.4, of Dryden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Mardia (2016)</a:t>
            </a:r>
          </a:p>
        </p:txBody>
      </p:sp>
    </p:spTree>
    <p:extLst>
      <p:ext uri="{BB962C8B-B14F-4D97-AF65-F5344CB8AC3E}">
        <p14:creationId xmlns:p14="http://schemas.microsoft.com/office/powerpoint/2010/main" val="2161918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chemeClr val="bg1"/>
            </a:gs>
            <a:gs pos="100000">
              <a:srgbClr val="00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1D42-997F-4C6E-9C94-2A825ED6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Quotient Space Folklore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63225-8F9A-48E4-9266-018989BFB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Many Quotient Operations Result in Space that is a Curved Manifold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Rigorous Theory Available Through</a:t>
            </a:r>
          </a:p>
          <a:p>
            <a:pPr marL="0" indent="0" algn="ctr">
              <a:buNone/>
            </a:pPr>
            <a:r>
              <a:rPr lang="en-US" i="1" dirty="0"/>
              <a:t>Induced 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82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Variation in Shape is </a:t>
            </a:r>
            <a:r>
              <a:rPr lang="en-US" u="sng" dirty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Other Variation+ is </a:t>
            </a:r>
            <a:r>
              <a:rPr lang="en-US" i="1" dirty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Recall Main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Represent Shapes as Coordinates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“Mod Out” </a:t>
            </a:r>
            <a:r>
              <a:rPr lang="en-US" dirty="0" err="1"/>
              <a:t>Transl’n</a:t>
            </a:r>
            <a:r>
              <a:rPr lang="en-US" dirty="0"/>
              <a:t>, </a:t>
            </a:r>
            <a:r>
              <a:rPr lang="en-US" dirty="0" err="1"/>
              <a:t>Rotat’n</a:t>
            </a:r>
            <a:r>
              <a:rPr lang="en-US" dirty="0"/>
              <a:t>, Scale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u="sng" dirty="0"/>
              <a:t>Shapes</a:t>
            </a:r>
            <a:r>
              <a:rPr lang="en-US" dirty="0"/>
              <a:t> (Equiv. Classes) as </a:t>
            </a:r>
            <a:r>
              <a:rPr lang="en-US" u="sng" dirty="0"/>
              <a:t>Data Objects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44758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Variation in Shape is </a:t>
            </a:r>
            <a:r>
              <a:rPr lang="en-US" u="sng" dirty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Other Variation+ is </a:t>
            </a:r>
            <a:r>
              <a:rPr lang="en-US" i="1" dirty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Study </a:t>
            </a:r>
            <a:r>
              <a:rPr lang="en-US" u="sng" dirty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Treat </a:t>
            </a:r>
            <a:r>
              <a:rPr lang="en-US" i="1" dirty="0"/>
              <a:t>Shape as Nuisance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264DCE-7383-4C0E-B21D-9BC2A9922AF4}"/>
              </a:ext>
            </a:extLst>
          </p:cNvPr>
          <p:cNvSpPr txBox="1"/>
          <p:nvPr/>
        </p:nvSpPr>
        <p:spPr>
          <a:xfrm>
            <a:off x="6293169" y="5715000"/>
            <a:ext cx="1383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be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Modded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Out!</a:t>
            </a:r>
          </a:p>
        </p:txBody>
      </p:sp>
    </p:spTree>
    <p:extLst>
      <p:ext uri="{BB962C8B-B14F-4D97-AF65-F5344CB8AC3E}">
        <p14:creationId xmlns:p14="http://schemas.microsoft.com/office/powerpoint/2010/main" val="368352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70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Reduced Rank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≈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Reconstruct Using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Only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(≪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Terms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(Assuming Decreasing Eigenvalues)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Gives:   Rank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Data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Key to PCA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Dimension Reduction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PCA 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Compression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(~ .jpeg)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701223"/>
              </a:xfrm>
              <a:prstGeom prst="rect">
                <a:avLst/>
              </a:prstGeom>
              <a:blipFill>
                <a:blip r:embed="rId3"/>
                <a:stretch>
                  <a:fillRect l="-1875" t="-3761" b="-32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8881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Take </a:t>
            </a:r>
            <a:r>
              <a:rPr lang="en-US" u="sng" dirty="0"/>
              <a:t>Motions as Data Objects</a:t>
            </a:r>
            <a:endParaRPr lang="en-US" i="1" u="sng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Study </a:t>
            </a:r>
            <a:r>
              <a:rPr lang="en-US" u="sng" dirty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Treat </a:t>
            </a:r>
            <a:r>
              <a:rPr lang="en-US" i="1" dirty="0"/>
              <a:t>Shape as Nuisance</a:t>
            </a:r>
          </a:p>
        </p:txBody>
      </p:sp>
    </p:spTree>
    <p:extLst>
      <p:ext uri="{BB962C8B-B14F-4D97-AF65-F5344CB8AC3E}">
        <p14:creationId xmlns:p14="http://schemas.microsoft.com/office/powerpoint/2010/main" val="356113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Take </a:t>
            </a:r>
            <a:r>
              <a:rPr lang="en-US" u="sng" dirty="0"/>
              <a:t>Motions as Data Objects</a:t>
            </a:r>
            <a:endParaRPr lang="en-US" i="1" u="sng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Chang (1988)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Royer &amp; Chang (1991)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i="1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sz="1600" dirty="0"/>
              <a:t>                                       Thanks to Wikipedia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184322" name="Picture 2" descr="http://upload.wikimedia.org/wikipedia/commons/thumb/7/7c/Global_plate_motion_2008-04-17.jpg/300px-Global_plate_motion_2008-04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46189"/>
            <a:ext cx="4120487" cy="29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66457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32640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5715000"/>
            <a:ext cx="5140522" cy="766465"/>
            <a:chOff x="1752600" y="5715000"/>
            <a:chExt cx="5140522" cy="766465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6019800"/>
              <a:ext cx="4911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High Dimension, Low Sample Size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 flipV="1">
              <a:off x="1752600" y="5715000"/>
              <a:ext cx="228600" cy="5356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C4E4E23-78D3-424A-9FF7-B3F180CC2718}"/>
              </a:ext>
            </a:extLst>
          </p:cNvPr>
          <p:cNvSpPr txBox="1"/>
          <p:nvPr/>
        </p:nvSpPr>
        <p:spPr>
          <a:xfrm>
            <a:off x="6858000" y="5798403"/>
            <a:ext cx="2133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Study,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Sec. 14.2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D00E9-731B-4FBA-A9EA-79D699293D79}"/>
              </a:ext>
            </a:extLst>
          </p:cNvPr>
          <p:cNvSpPr txBox="1"/>
          <p:nvPr/>
        </p:nvSpPr>
        <p:spPr>
          <a:xfrm>
            <a:off x="8001000" y="3620869"/>
            <a:ext cx="975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11</a:t>
            </a:r>
          </a:p>
        </p:txBody>
      </p:sp>
    </p:spTree>
    <p:extLst>
      <p:ext uri="{BB962C8B-B14F-4D97-AF65-F5344CB8AC3E}">
        <p14:creationId xmlns:p14="http://schemas.microsoft.com/office/powerpoint/2010/main" val="826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Goal in Image Analysis: 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Focus on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Within Images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Shapes Become the Data Objects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Organs Within a Medical Image</a:t>
            </a:r>
          </a:p>
        </p:txBody>
      </p:sp>
    </p:spTree>
    <p:extLst>
      <p:ext uri="{BB962C8B-B14F-4D97-AF65-F5344CB8AC3E}">
        <p14:creationId xmlns:p14="http://schemas.microsoft.com/office/powerpoint/2010/main" val="9893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Representations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5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Landmarks for Fly Wing Data: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6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 Thanks to George Gilchrist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2564" r="6575" b="20840"/>
          <a:stretch>
            <a:fillRect/>
          </a:stretch>
        </p:blipFill>
        <p:spPr bwMode="auto">
          <a:xfrm>
            <a:off x="1143000" y="2743200"/>
            <a:ext cx="70643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14079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Drawback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Landmarks: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always find each landmark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same relationship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Landmarks need to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medical images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How many corresponding landmarks on a set of kidneys, livers or brains???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054E5-9DF4-4032-ADA7-79FD4AA21BF8}"/>
              </a:ext>
            </a:extLst>
          </p:cNvPr>
          <p:cNvSpPr txBox="1"/>
          <p:nvPr/>
        </p:nvSpPr>
        <p:spPr>
          <a:xfrm>
            <a:off x="2743200" y="5830669"/>
            <a:ext cx="3809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Much More on Math’s of Landmark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Shape Analysis in Text, Sec. 8.4</a:t>
            </a:r>
          </a:p>
        </p:txBody>
      </p:sp>
    </p:spTree>
    <p:extLst>
      <p:ext uri="{BB962C8B-B14F-4D97-AF65-F5344CB8AC3E}">
        <p14:creationId xmlns:p14="http://schemas.microsoft.com/office/powerpoint/2010/main" val="29793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Representations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8DD9F-80A6-4512-BCB5-F7B062F28F3C}"/>
              </a:ext>
            </a:extLst>
          </p:cNvPr>
          <p:cNvSpPr/>
          <p:nvPr/>
        </p:nvSpPr>
        <p:spPr>
          <a:xfrm>
            <a:off x="762000" y="3124200"/>
            <a:ext cx="51816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90866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Traditional Major Sets of Ideas: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Triangular Meshes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Survey:  Owen (1998)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Boundary Representations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Keleman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(1997 &amp; 1999)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189" t="77916" r="59719" b="2640"/>
          <a:stretch/>
        </p:blipFill>
        <p:spPr>
          <a:xfrm>
            <a:off x="5530645" y="4191000"/>
            <a:ext cx="3613355" cy="2667000"/>
          </a:xfrm>
          <a:prstGeom prst="rect">
            <a:avLst/>
          </a:prstGeom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Now for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Scree Plots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(Upper Right of FDA Anal.)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Carefully Look At: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Intuition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Relation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Eigenanalysis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Numerical Calculation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95600" y="1828800"/>
            <a:ext cx="3962400" cy="41148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18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of triangular mesh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From:</a:t>
            </a:r>
            <a:r>
              <a:rPr lang="en-US" sz="1600" dirty="0" err="1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www.geometry.caltech.edu</a:t>
            </a: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/pubs.html</a:t>
            </a:r>
            <a:endParaRPr lang="en-US" sz="1600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4" name="Picture 5" descr="A high-genus buddha simplified down to 2K triangles, with and without topology filt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770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52440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to match mesh across objects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some interesting ideas…</a:t>
            </a:r>
          </a:p>
        </p:txBody>
      </p:sp>
    </p:spTree>
    <p:extLst>
      <p:ext uri="{BB962C8B-B14F-4D97-AF65-F5344CB8AC3E}">
        <p14:creationId xmlns:p14="http://schemas.microsoft.com/office/powerpoint/2010/main" val="103418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 for Mesh Objects: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 (PCA – like)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 startAt="2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Automatic Landmark Choice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Cates, et al (2007)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Correspondence &amp; Separation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(Formulate via Entropy)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5F6D35-3F19-4132-9A5B-AE26C4282D31}"/>
              </a:ext>
            </a:extLst>
          </p:cNvPr>
          <p:cNvSpPr txBox="1"/>
          <p:nvPr/>
        </p:nvSpPr>
        <p:spPr>
          <a:xfrm>
            <a:off x="6324600" y="3420070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Used in Analysis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Childhood Development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In Earlier Class</a:t>
            </a:r>
          </a:p>
        </p:txBody>
      </p:sp>
    </p:spTree>
    <p:extLst>
      <p:ext uri="{BB962C8B-B14F-4D97-AF65-F5344CB8AC3E}">
        <p14:creationId xmlns:p14="http://schemas.microsoft.com/office/powerpoint/2010/main" val="16183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Representations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49FDE-D278-44D8-A728-2F3E3C9135CD}"/>
              </a:ext>
            </a:extLst>
          </p:cNvPr>
          <p:cNvSpPr/>
          <p:nvPr/>
        </p:nvSpPr>
        <p:spPr>
          <a:xfrm>
            <a:off x="762000" y="4038600"/>
            <a:ext cx="50292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7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763000" cy="566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ANOVA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Decomposition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(of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ℝ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=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=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Variation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+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Residual Variation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Mathematics:    Pythagorean Theorem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Intuition Quantified via Sums of Squares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(Squares More Intuitive Than Absolutes) </a:t>
                </a:r>
              </a:p>
            </p:txBody>
          </p:sp>
        </mc:Choice>
        <mc:Fallback xmlns="">
          <p:sp>
            <p:nvSpPr>
              <p:cNvPr id="297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763000" cy="5669822"/>
              </a:xfrm>
              <a:prstGeom prst="rect">
                <a:avLst/>
              </a:prstGeom>
              <a:blipFill>
                <a:blip r:embed="rId3"/>
                <a:stretch>
                  <a:fillRect l="-1739" t="-1398" r="-1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228600" cy="167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743200" y="2952750"/>
            <a:ext cx="1219200" cy="11620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6172200" y="2971800"/>
            <a:ext cx="0" cy="1143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8225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1219200"/>
                <a:ext cx="8686800" cy="5319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sym typeface="Wingdings" pitchFamily="2" charset="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sym typeface="Wingdings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𝑩𝑫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𝑩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𝑫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𝑫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Eigenvalues Provide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Atoms of SS </a:t>
                </a:r>
                <a:r>
                  <a:rPr kumimoji="0" lang="en-US" sz="32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Decompos’n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Useful Plots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are: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Power Spectrum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vs.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𝑗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log Power Spectrum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: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𝑙𝑜𝑔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vs.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Cumulative Power Spectrum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brk m:alnAt="25"/>
                              </m:r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  <m:t>𝑗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vs.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Note PCA Gives SS’s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for Free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(As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Eigenval’s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), 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But Watch Factors of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19200"/>
                <a:ext cx="8686800" cy="5319341"/>
              </a:xfrm>
              <a:prstGeom prst="rect">
                <a:avLst/>
              </a:prstGeom>
              <a:blipFill>
                <a:blip r:embed="rId3"/>
                <a:stretch>
                  <a:fillRect l="-1754" r="-1123" b="-27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D3EF605-84D6-4357-9901-C24215DFF071}"/>
              </a:ext>
            </a:extLst>
          </p:cNvPr>
          <p:cNvSpPr txBox="1"/>
          <p:nvPr/>
        </p:nvSpPr>
        <p:spPr>
          <a:xfrm>
            <a:off x="6686791" y="3429000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“Scree Plot”</a:t>
            </a:r>
          </a:p>
        </p:txBody>
      </p:sp>
    </p:spTree>
    <p:extLst>
      <p:ext uri="{BB962C8B-B14F-4D97-AF65-F5344CB8AC3E}">
        <p14:creationId xmlns:p14="http://schemas.microsoft.com/office/powerpoint/2010/main" val="3479802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Recall Common Terminology: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is Called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“Scree Plot”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Kruskal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(1964)                         Cattell (1966)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  (all but name “scree”)                                           (1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338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=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 PCA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≠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Centered at 0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89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=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 PCA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≠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Centered at 0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Consequence:     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Skip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this step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 bwMode="auto">
          <a:xfrm>
            <a:off x="685800" y="4419600"/>
            <a:ext cx="7735888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962400" y="3303588"/>
            <a:ext cx="1447800" cy="180181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10200" y="3265488"/>
            <a:ext cx="152400" cy="168751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61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Sometimes “SVD Analysis of Data”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=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Uncentered PCA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≠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PCA Centered at 0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view point:    For Data Matrix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scaled, centered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1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𝑿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Instead do SVD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𝑿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(in contrast  to SVD of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1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Eigenanalysis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l-GR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𝜮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acc>
                      <m:accPr>
                        <m:chr m:val="̆"/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1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̆"/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b="1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7.1, 7.2, 1.2, 5.2, 8.4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8.1, 8.2, 8.3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Sometimes “SVD Analysis of Data”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=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Uncentered PCA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≠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PCA Centered at 0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Eigen-analysis of  </a:t>
                </a:r>
                <a:r>
                  <a:rPr lang="en-US" dirty="0">
                    <a:solidFill>
                      <a:schemeClr val="bg2"/>
                    </a:solidFill>
                    <a:ea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𝑿</m:t>
                        </m:r>
                      </m:e>
                    </m:acc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Intuition:   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Find Directions of Maximal Variation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From the Origin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(NOT from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4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=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 PCA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≠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Centered at 0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 with Similar Toy Example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45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54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Solution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32A3E20-86F4-4E7A-AAB5-FF93AA246054}"/>
              </a:ext>
            </a:extLst>
          </p:cNvPr>
          <p:cNvGrpSpPr/>
          <p:nvPr/>
        </p:nvGrpSpPr>
        <p:grpSpPr>
          <a:xfrm>
            <a:off x="4267201" y="3480376"/>
            <a:ext cx="4419599" cy="3047999"/>
            <a:chOff x="4267201" y="3480376"/>
            <a:chExt cx="4419599" cy="304799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FCDBDB-D8C2-4D42-97E1-D298A07283F0}"/>
                </a:ext>
              </a:extLst>
            </p:cNvPr>
            <p:cNvSpPr txBox="1"/>
            <p:nvPr/>
          </p:nvSpPr>
          <p:spPr>
            <a:xfrm>
              <a:off x="6452086" y="5943600"/>
              <a:ext cx="22347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C00FF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Very Good!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47B1BD7-2828-484E-9EC4-4525B09CC924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H="1" flipV="1">
              <a:off x="4267201" y="3480376"/>
              <a:ext cx="3302242" cy="2463224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15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SV1 Solution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BD01F3-A669-4030-A34F-989A4A506081}"/>
              </a:ext>
            </a:extLst>
          </p:cNvPr>
          <p:cNvGrpSpPr/>
          <p:nvPr/>
        </p:nvGrpSpPr>
        <p:grpSpPr>
          <a:xfrm>
            <a:off x="4267200" y="3480376"/>
            <a:ext cx="4520907" cy="3047999"/>
            <a:chOff x="4267200" y="3480376"/>
            <a:chExt cx="4520907" cy="3047999"/>
          </a:xfrm>
        </p:grpSpPr>
        <p:cxnSp>
          <p:nvCxnSpPr>
            <p:cNvPr id="3" name="Straight Arrow Connector 2"/>
            <p:cNvCxnSpPr>
              <a:cxnSpLocks/>
              <a:stCxn id="4" idx="0"/>
            </p:cNvCxnSpPr>
            <p:nvPr/>
          </p:nvCxnSpPr>
          <p:spPr>
            <a:xfrm flipH="1" flipV="1">
              <a:off x="4267200" y="3480376"/>
              <a:ext cx="3403454" cy="2463224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204310-A579-49C7-848C-ECAA2DE674B9}"/>
                </a:ext>
              </a:extLst>
            </p:cNvPr>
            <p:cNvSpPr txBox="1"/>
            <p:nvPr/>
          </p:nvSpPr>
          <p:spPr>
            <a:xfrm>
              <a:off x="6553200" y="5943600"/>
              <a:ext cx="22349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C00FF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Poor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C00FF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Rep’n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6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in Orthogonal Direction: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Solution</a:t>
            </a:r>
            <a:r>
              <a:rPr lang="en-US" dirty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  Very Good!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741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in Orthogonal Direction: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SV2 Solution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  Off Map!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257800" y="4572000"/>
            <a:ext cx="2133600" cy="14478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429000" y="4724400"/>
            <a:ext cx="3962400" cy="1295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306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SV2 Solution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Scale View: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Representative of Data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2743200" y="4114800"/>
            <a:ext cx="2133600" cy="19050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77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2-d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1000" y="2743200"/>
            <a:ext cx="7467600" cy="2743200"/>
            <a:chOff x="381000" y="2743200"/>
            <a:chExt cx="7467600" cy="2743200"/>
          </a:xfrm>
        </p:grpSpPr>
        <p:sp>
          <p:nvSpPr>
            <p:cNvPr id="36" name="TextBox 35"/>
            <p:cNvSpPr txBox="1"/>
            <p:nvPr/>
          </p:nvSpPr>
          <p:spPr>
            <a:xfrm>
              <a:off x="381000" y="2743200"/>
              <a:ext cx="1983235" cy="1717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Now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Compare 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Scores</a:t>
              </a:r>
            </a:p>
          </p:txBody>
        </p:sp>
        <p:cxnSp>
          <p:nvCxnSpPr>
            <p:cNvPr id="5" name="Straight Arrow Connector 4"/>
            <p:cNvCxnSpPr>
              <a:stCxn id="36" idx="3"/>
            </p:cNvCxnSpPr>
            <p:nvPr/>
          </p:nvCxnSpPr>
          <p:spPr>
            <a:xfrm>
              <a:off x="2364235" y="3601897"/>
              <a:ext cx="2893565" cy="188450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3"/>
            </p:cNvCxnSpPr>
            <p:nvPr/>
          </p:nvCxnSpPr>
          <p:spPr>
            <a:xfrm>
              <a:off x="2364235" y="3601897"/>
              <a:ext cx="5484365" cy="157970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72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Centering: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2286000"/>
            <a:ext cx="7467600" cy="3048000"/>
            <a:chOff x="304800" y="2286000"/>
            <a:chExt cx="7467600" cy="30480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3171061" cy="1139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PCA Scores Are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Mean Centered</a:t>
              </a:r>
            </a:p>
          </p:txBody>
        </p:sp>
        <p:cxnSp>
          <p:nvCxnSpPr>
            <p:cNvPr id="36" name="Straight Arrow Connector 35"/>
            <p:cNvCxnSpPr>
              <a:stCxn id="3" idx="3"/>
            </p:cNvCxnSpPr>
            <p:nvPr/>
          </p:nvCxnSpPr>
          <p:spPr>
            <a:xfrm>
              <a:off x="3475861" y="2855932"/>
              <a:ext cx="4296539" cy="247806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04800" y="4117936"/>
            <a:ext cx="3886200" cy="1139864"/>
            <a:chOff x="304800" y="4117936"/>
            <a:chExt cx="3886200" cy="1139864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117936"/>
              <a:ext cx="3171061" cy="598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 SVD Scores</a:t>
              </a:r>
            </a:p>
          </p:txBody>
        </p:sp>
        <p:cxnSp>
          <p:nvCxnSpPr>
            <p:cNvPr id="39" name="Straight Arrow Connector 38"/>
            <p:cNvCxnSpPr>
              <a:stCxn id="35" idx="3"/>
            </p:cNvCxnSpPr>
            <p:nvPr/>
          </p:nvCxnSpPr>
          <p:spPr>
            <a:xfrm>
              <a:off x="3475861" y="4417025"/>
              <a:ext cx="715139" cy="8407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4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Starting Next Tuesday:</a:t>
            </a:r>
          </a:p>
          <a:p>
            <a:pPr algn="ctr" eaLnBrk="1" hangingPunct="1">
              <a:buFontTx/>
              <a:buNone/>
            </a:pPr>
            <a:r>
              <a:rPr lang="en-US" dirty="0"/>
              <a:t>1:35    Sara Peterson</a:t>
            </a:r>
          </a:p>
          <a:p>
            <a:pPr eaLnBrk="1" hangingPunct="1">
              <a:buFontTx/>
              <a:buNone/>
            </a:pPr>
            <a:r>
              <a:rPr lang="en-US" dirty="0"/>
              <a:t>Notes: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Can Use USB Device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Or Your Computer  (with HDMI)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Or Remote Log-In, </a:t>
            </a:r>
            <a:r>
              <a:rPr lang="en-US" u="sng" dirty="0"/>
              <a:t>Set Up Before Class</a:t>
            </a:r>
            <a:r>
              <a:rPr lang="en-US" dirty="0"/>
              <a:t>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Have Title Page With: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 Your Name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  Your Affiliation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53081" y="2438400"/>
            <a:ext cx="25955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Check Website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Schedule</a:t>
            </a:r>
          </a:p>
        </p:txBody>
      </p:sp>
    </p:spTree>
    <p:extLst>
      <p:ext uri="{BB962C8B-B14F-4D97-AF65-F5344CB8AC3E}">
        <p14:creationId xmlns:p14="http://schemas.microsoft.com/office/powerpoint/2010/main" val="1317872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Centering: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2286000"/>
            <a:ext cx="6705600" cy="2209800"/>
            <a:chOff x="304800" y="2286000"/>
            <a:chExt cx="6705600" cy="22098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3171061" cy="117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PCA Scores Are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Uncorrelated</a:t>
              </a:r>
            </a:p>
          </p:txBody>
        </p:sp>
        <p:cxnSp>
          <p:nvCxnSpPr>
            <p:cNvPr id="36" name="Straight Arrow Connector 35"/>
            <p:cNvCxnSpPr>
              <a:stCxn id="3" idx="3"/>
            </p:cNvCxnSpPr>
            <p:nvPr/>
          </p:nvCxnSpPr>
          <p:spPr>
            <a:xfrm>
              <a:off x="3475861" y="2873853"/>
              <a:ext cx="3534539" cy="162194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04800" y="4117936"/>
            <a:ext cx="4114800" cy="682664"/>
            <a:chOff x="304800" y="4117936"/>
            <a:chExt cx="4114800" cy="682664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117936"/>
              <a:ext cx="3171061" cy="598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 SVD Scores</a:t>
              </a:r>
            </a:p>
          </p:txBody>
        </p:sp>
        <p:cxnSp>
          <p:nvCxnSpPr>
            <p:cNvPr id="39" name="Straight Arrow Connector 38"/>
            <p:cNvCxnSpPr>
              <a:stCxn id="35" idx="3"/>
            </p:cNvCxnSpPr>
            <p:nvPr/>
          </p:nvCxnSpPr>
          <p:spPr>
            <a:xfrm>
              <a:off x="3475861" y="4417025"/>
              <a:ext cx="943739" cy="3835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15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=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Investigated with Toy Examples: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PCA Generally Better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Unless “Origin Is Important”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Look:    Zhang et al (2007)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19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2-d Toy Example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36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Max SS of Projected Data</a:t>
            </a: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V="1">
            <a:off x="3429000" y="3257550"/>
            <a:ext cx="2362200" cy="1931987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18305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minimize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residuals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15608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2-d Toy Example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Max SS of Projected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Min SS of Residuals</a:t>
            </a:r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 flipV="1">
            <a:off x="3200400" y="3048000"/>
            <a:ext cx="3352800" cy="263515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38787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minimize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residuals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(same, by Pythagorean Theorem)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“Best fit line” to data in “orthogonal sense”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(vs.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Y on 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=  vertical sense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&amp;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X on 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= horizontal sense)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05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2-d Toy Example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Max SS of Projected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Min SS of Residuals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Best Fit Line</a:t>
            </a: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2286000" y="3505200"/>
            <a:ext cx="4953000" cy="26209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21255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Toy Example Comparison of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Fit Lines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PC1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Regression of Y on X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Regression of X on Y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53634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1266665"/>
            <a:ext cx="1752600" cy="231473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ρ = 0.3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81102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/>
              <a:t>Last Class: 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6087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Data Matrix: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 Object Mean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𝑐𝑜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where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𝐴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box>
                      <m:box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box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6087179"/>
              </a:xfrm>
              <a:prstGeom prst="rect">
                <a:avLst/>
              </a:prstGeom>
              <a:blipFill>
                <a:blip r:embed="rId3"/>
                <a:stretch>
                  <a:fillRect l="-1754" t="-13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72DB3D-B6B6-4CC8-AA38-A840D3A7A356}"/>
              </a:ext>
            </a:extLst>
          </p:cNvPr>
          <p:cNvGrpSpPr/>
          <p:nvPr/>
        </p:nvGrpSpPr>
        <p:grpSpPr>
          <a:xfrm>
            <a:off x="4876800" y="5257800"/>
            <a:ext cx="3033261" cy="874931"/>
            <a:chOff x="4876800" y="5257800"/>
            <a:chExt cx="3033261" cy="8749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FCEDA67-42AD-42EE-A9E6-9D9412A27128}"/>
                </a:ext>
              </a:extLst>
            </p:cNvPr>
            <p:cNvSpPr txBox="1"/>
            <p:nvPr/>
          </p:nvSpPr>
          <p:spPr>
            <a:xfrm>
              <a:off x="6019800" y="5486400"/>
              <a:ext cx="1890261" cy="64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Could Call This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the “Row Mean”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BA4384D-E172-49F3-82E1-55243A2562BE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4876800" y="5809566"/>
              <a:ext cx="1143000" cy="1340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A883CD7-0F4D-4961-9E21-A28B022FF56B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 flipV="1">
              <a:off x="5334000" y="5257800"/>
              <a:ext cx="685800" cy="5517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2DFC041-4A9A-4890-AD60-5BCE38C0E01F}"/>
              </a:ext>
            </a:extLst>
          </p:cNvPr>
          <p:cNvSpPr txBox="1"/>
          <p:nvPr/>
        </p:nvSpPr>
        <p:spPr>
          <a:xfrm>
            <a:off x="430883" y="3962400"/>
            <a:ext cx="2817631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Avoid Row-Column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Ambiguity Using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 Oriented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Nomenclature</a:t>
            </a:r>
          </a:p>
        </p:txBody>
      </p:sp>
    </p:spTree>
    <p:extLst>
      <p:ext uri="{BB962C8B-B14F-4D97-AF65-F5344CB8AC3E}">
        <p14:creationId xmlns:p14="http://schemas.microsoft.com/office/powerpoint/2010/main" val="28536077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" y="1266665"/>
            <a:ext cx="1752600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Projected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1010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819399" cy="391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Vertical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(X predicts Y)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681BF-AC3A-452E-B7F1-9522FC52629B}"/>
              </a:ext>
            </a:extLst>
          </p:cNvPr>
          <p:cNvSpPr txBox="1"/>
          <p:nvPr/>
        </p:nvSpPr>
        <p:spPr>
          <a:xfrm>
            <a:off x="5348313" y="5105400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Note: Smaller Slope, Called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“Regression from Mean” </a:t>
            </a:r>
          </a:p>
        </p:txBody>
      </p:sp>
    </p:spTree>
    <p:extLst>
      <p:ext uri="{BB962C8B-B14F-4D97-AF65-F5344CB8AC3E}">
        <p14:creationId xmlns:p14="http://schemas.microsoft.com/office/powerpoint/2010/main" val="1278991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743200" cy="46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Horizontal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(Y predicts X)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99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1266665"/>
            <a:ext cx="2971799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Projected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(Balanced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  Treatment)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80109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Toy Example Comparison of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Fit Lines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PC1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Regression of Y on X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Regression of X on Y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Note:  Big Difference       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Prediction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Matters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56493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86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Related Ideas: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“Concordance Correlation”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Lin (1989)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“Maximizing Agreement”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Bottai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, et al. (2022)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85254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minimize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residuals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(same, by Pythagorean Theorem)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Best fit line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” to data in “orthogonal sense”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(vs.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Y on 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=  vertical sense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&amp;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X on 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= horizontal sense)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 one that makes sense…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056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3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838200"/>
                <a:ext cx="8001000" cy="467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To Simulate 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l-GR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𝜮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iven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Column Object Mean Vector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E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igen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Singular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Approach:  Invert PCA Data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Represent’n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𝒖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0,1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27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838200"/>
                <a:ext cx="8001000" cy="4672048"/>
              </a:xfrm>
              <a:prstGeom prst="rect">
                <a:avLst/>
              </a:prstGeom>
              <a:blipFill>
                <a:blip r:embed="rId3"/>
                <a:stretch>
                  <a:fillRect l="-1982" t="-2742" b="-31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Small caution on PC directions &amp; plotting: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PCA directions (may) have sign flip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Mathematically no difference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Numerically caused artifact of round off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Can have large graphical impact</a:t>
            </a:r>
          </a:p>
        </p:txBody>
      </p:sp>
    </p:spTree>
    <p:extLst>
      <p:ext uri="{BB962C8B-B14F-4D97-AF65-F5344CB8AC3E}">
        <p14:creationId xmlns:p14="http://schemas.microsoft.com/office/powerpoint/2010/main" val="4265558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457F6F8-8E06-4B3F-BDD9-2D873C5193A3}"/>
              </a:ext>
            </a:extLst>
          </p:cNvPr>
          <p:cNvGrpSpPr/>
          <p:nvPr/>
        </p:nvGrpSpPr>
        <p:grpSpPr>
          <a:xfrm>
            <a:off x="373812" y="2133600"/>
            <a:ext cx="7246188" cy="1981200"/>
            <a:chOff x="373812" y="2133600"/>
            <a:chExt cx="7246188" cy="19812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E2316F-A083-456D-AC4E-BF6B700947C0}"/>
                </a:ext>
              </a:extLst>
            </p:cNvPr>
            <p:cNvSpPr txBox="1"/>
            <p:nvPr/>
          </p:nvSpPr>
          <p:spPr>
            <a:xfrm>
              <a:off x="373812" y="2133600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Blues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Form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Central Shaft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EC24A61-2156-449A-8904-4855CB01058C}"/>
                </a:ext>
              </a:extLst>
            </p:cNvPr>
            <p:cNvCxnSpPr>
              <a:stCxn id="3" idx="3"/>
            </p:cNvCxnSpPr>
            <p:nvPr/>
          </p:nvCxnSpPr>
          <p:spPr>
            <a:xfrm>
              <a:off x="1905000" y="2456766"/>
              <a:ext cx="5715000" cy="16580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2422B1-6CCB-4BCE-A9A7-020D8B60A7CB}"/>
              </a:ext>
            </a:extLst>
          </p:cNvPr>
          <p:cNvGrpSpPr/>
          <p:nvPr/>
        </p:nvGrpSpPr>
        <p:grpSpPr>
          <a:xfrm>
            <a:off x="342501" y="4267200"/>
            <a:ext cx="2667798" cy="1477328"/>
            <a:chOff x="342501" y="4267200"/>
            <a:chExt cx="2667798" cy="14773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8D181B7-8823-4460-AC39-0F73D512C26A}"/>
                </a:ext>
              </a:extLst>
            </p:cNvPr>
            <p:cNvGrpSpPr/>
            <p:nvPr/>
          </p:nvGrpSpPr>
          <p:grpSpPr>
            <a:xfrm>
              <a:off x="342501" y="4267200"/>
              <a:ext cx="2667798" cy="1477328"/>
              <a:chOff x="-173103" y="872837"/>
              <a:chExt cx="6906430" cy="349186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9F4AA8-7712-42BE-B68D-AE4DE255FA92}"/>
                  </a:ext>
                </a:extLst>
              </p:cNvPr>
              <p:cNvSpPr txBox="1"/>
              <p:nvPr/>
            </p:nvSpPr>
            <p:spPr>
              <a:xfrm>
                <a:off x="-173103" y="872837"/>
                <a:ext cx="3453215" cy="3491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Sin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Waves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Indicate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Spiral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0425242A-1004-4693-8375-05F53E493A88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3280112" y="2618771"/>
                <a:ext cx="3453215" cy="1315922"/>
              </a:xfrm>
              <a:prstGeom prst="straightConnector1">
                <a:avLst/>
              </a:prstGeom>
              <a:ln w="254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1AB955B-CAFC-41A8-9F31-6D5F0EC67342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1676400" y="4419600"/>
              <a:ext cx="1295400" cy="58626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2451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/>
              <a:t>Last Class: 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5393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Data Matrix: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Additional Notion: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Row Trait Mean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𝑅𝑇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b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𝐴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𝐴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𝑅𝑇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where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box>
                      <m:box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𝑑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box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5393464"/>
              </a:xfrm>
              <a:prstGeom prst="rect">
                <a:avLst/>
              </a:prstGeom>
              <a:blipFill>
                <a:blip r:embed="rId3"/>
                <a:stretch>
                  <a:fillRect l="-1754" t="-1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02E0E-65FE-4BE4-96B5-98774980D4A9}"/>
              </a:ext>
            </a:extLst>
          </p:cNvPr>
          <p:cNvGrpSpPr/>
          <p:nvPr/>
        </p:nvGrpSpPr>
        <p:grpSpPr>
          <a:xfrm>
            <a:off x="935836" y="2667000"/>
            <a:ext cx="1197764" cy="1676400"/>
            <a:chOff x="935836" y="2667000"/>
            <a:chExt cx="1197764" cy="1676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2F0F27-2B27-4017-BD56-F17E87C736CE}"/>
                </a:ext>
              </a:extLst>
            </p:cNvPr>
            <p:cNvSpPr txBox="1"/>
            <p:nvPr/>
          </p:nvSpPr>
          <p:spPr>
            <a:xfrm>
              <a:off x="935836" y="266700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transpose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E49490-32BC-49B3-A6B7-7BD13CE6FABB}"/>
                </a:ext>
              </a:extLst>
            </p:cNvPr>
            <p:cNvCxnSpPr>
              <a:stCxn id="3" idx="2"/>
            </p:cNvCxnSpPr>
            <p:nvPr/>
          </p:nvCxnSpPr>
          <p:spPr>
            <a:xfrm>
              <a:off x="1534718" y="3036332"/>
              <a:ext cx="522682" cy="1307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8A0C16-C12E-4F91-82A2-E75A524886C4}"/>
              </a:ext>
            </a:extLst>
          </p:cNvPr>
          <p:cNvGrpSpPr/>
          <p:nvPr/>
        </p:nvGrpSpPr>
        <p:grpSpPr>
          <a:xfrm>
            <a:off x="6721018" y="4724400"/>
            <a:ext cx="1813382" cy="1600200"/>
            <a:chOff x="6721018" y="4724400"/>
            <a:chExt cx="1813382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F588168-5D8E-4A47-8559-E75180FCFC97}"/>
                    </a:ext>
                  </a:extLst>
                </p:cNvPr>
                <p:cNvSpPr txBox="1"/>
                <p:nvPr/>
              </p:nvSpPr>
              <p:spPr>
                <a:xfrm>
                  <a:off x="6721018" y="5401270"/>
                  <a:ext cx="18133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Space of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-dimensional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Column Vectors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F588168-5D8E-4A47-8559-E75180FCFC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1018" y="5401270"/>
                  <a:ext cx="1813382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3030" t="-3289" r="-2357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208F60A-9485-468D-A8AC-0E52F63F25D3}"/>
                </a:ext>
              </a:extLst>
            </p:cNvPr>
            <p:cNvCxnSpPr>
              <a:stCxn id="8" idx="0"/>
            </p:cNvCxnSpPr>
            <p:nvPr/>
          </p:nvCxnSpPr>
          <p:spPr>
            <a:xfrm flipH="1" flipV="1">
              <a:off x="7391400" y="4724400"/>
              <a:ext cx="236309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D7912D-B073-4685-9C6C-5613B3A230DF}"/>
              </a:ext>
            </a:extLst>
          </p:cNvPr>
          <p:cNvSpPr txBox="1"/>
          <p:nvPr/>
        </p:nvSpPr>
        <p:spPr>
          <a:xfrm>
            <a:off x="7038707" y="3200400"/>
            <a:ext cx="1800493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Disambiguates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“Row Mean” vs.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“Column Mean”</a:t>
            </a:r>
          </a:p>
        </p:txBody>
      </p:sp>
    </p:spTree>
    <p:extLst>
      <p:ext uri="{BB962C8B-B14F-4D97-AF65-F5344CB8AC3E}">
        <p14:creationId xmlns:p14="http://schemas.microsoft.com/office/powerpoint/2010/main" val="416553432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7362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(1 point moved)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Axes</a:t>
            </a: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03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Original Data   (arbitrary PC flip)</a:t>
            </a:r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86766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 Moved Data   (arbitrary PC flip)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Much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Harder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See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Moving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</a:t>
            </a:r>
          </a:p>
        </p:txBody>
      </p:sp>
      <p:pic>
        <p:nvPicPr>
          <p:cNvPr id="1177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42539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305800" cy="546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How to “fix directions”?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One Option: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 ± 1 flip that gives: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=1,⋯,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𝑃𝑟𝑜𝑗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=1,⋯,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𝑛</m:t>
                                  </m:r>
                                </m:lim>
                              </m:limLow>
                            </m:fName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𝑃𝑟𝑜𝑗</m:t>
                              </m:r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32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(assumes 0 centered)</a:t>
                </a:r>
              </a:p>
            </p:txBody>
          </p:sp>
        </mc:Choice>
        <mc:Fallback xmlns="">
          <p:sp>
            <p:nvSpPr>
              <p:cNvPr id="1187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305800" cy="5460341"/>
              </a:xfrm>
              <a:prstGeom prst="rect">
                <a:avLst/>
              </a:prstGeom>
              <a:blipFill>
                <a:blip r:embed="rId3"/>
                <a:stretch>
                  <a:fillRect l="-1909" b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48021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305800" cy="6325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How to “fix directions”?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 alternate approach: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 ± 1 flip that makes the projection vector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“point most towards”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i.e. makes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&gt;0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87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305800" cy="6325706"/>
              </a:xfrm>
              <a:prstGeom prst="rect">
                <a:avLst/>
              </a:prstGeom>
              <a:blipFill>
                <a:blip r:embed="rId3"/>
                <a:stretch>
                  <a:fillRect l="-1909" r="-18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02C189D-70CA-4AC8-879B-AE3588E4BD4F}"/>
              </a:ext>
            </a:extLst>
          </p:cNvPr>
          <p:cNvGrpSpPr/>
          <p:nvPr/>
        </p:nvGrpSpPr>
        <p:grpSpPr>
          <a:xfrm>
            <a:off x="3635928" y="4419600"/>
            <a:ext cx="3298272" cy="521732"/>
            <a:chOff x="3635928" y="4419600"/>
            <a:chExt cx="3298272" cy="5217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BB54583-4C68-4EF9-A75A-2F4F2C1163BE}"/>
                </a:ext>
              </a:extLst>
            </p:cNvPr>
            <p:cNvSpPr txBox="1"/>
            <p:nvPr/>
          </p:nvSpPr>
          <p:spPr>
            <a:xfrm>
              <a:off x="3635928" y="4572000"/>
              <a:ext cx="2536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Recall:  “Flat Direction”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6B3650A-E4E7-4038-952D-89074DEFA8F6}"/>
                </a:ext>
              </a:extLst>
            </p:cNvPr>
            <p:cNvCxnSpPr>
              <a:stCxn id="2" idx="3"/>
            </p:cNvCxnSpPr>
            <p:nvPr/>
          </p:nvCxnSpPr>
          <p:spPr>
            <a:xfrm flipV="1">
              <a:off x="6172200" y="4419600"/>
              <a:ext cx="762000" cy="33706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7AE21B-6BD6-49B7-8AD1-1226786F2345}"/>
              </a:ext>
            </a:extLst>
          </p:cNvPr>
          <p:cNvGrpSpPr/>
          <p:nvPr/>
        </p:nvGrpSpPr>
        <p:grpSpPr>
          <a:xfrm>
            <a:off x="4191000" y="6096000"/>
            <a:ext cx="3657600" cy="445532"/>
            <a:chOff x="4191000" y="6096000"/>
            <a:chExt cx="3657600" cy="4455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BAB20A-AA61-4884-B505-3E08210FEE8E}"/>
                </a:ext>
              </a:extLst>
            </p:cNvPr>
            <p:cNvSpPr txBox="1"/>
            <p:nvPr/>
          </p:nvSpPr>
          <p:spPr>
            <a:xfrm>
              <a:off x="4808409" y="6172200"/>
              <a:ext cx="3040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Inner Product with Flat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Dir’n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AEDA773-3E60-4FB5-8ABC-97C4A0E433C7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4191000" y="6096000"/>
              <a:ext cx="617409" cy="26086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9AA0C3B-BFD9-4B89-8C83-400203C9D6CB}"/>
              </a:ext>
            </a:extLst>
          </p:cNvPr>
          <p:cNvSpPr txBox="1"/>
          <p:nvPr/>
        </p:nvSpPr>
        <p:spPr>
          <a:xfrm>
            <a:off x="5092135" y="1447800"/>
            <a:ext cx="3899465" cy="83099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Fails when Row Trait Mean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Has Been Subtracted Out</a:t>
            </a:r>
          </a:p>
        </p:txBody>
      </p:sp>
    </p:spTree>
    <p:extLst>
      <p:ext uri="{BB962C8B-B14F-4D97-AF65-F5344CB8AC3E}">
        <p14:creationId xmlns:p14="http://schemas.microsoft.com/office/powerpoint/2010/main" val="4053928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Main Idea: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Approach to Data Lying in Complicated Space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(PCA Makes No Sense In Nonlinear Spaces)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However, Often Have Notion of “Distance”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I.e. </a:t>
            </a:r>
            <a:r>
              <a:rPr lang="en-US" i="1" dirty="0"/>
              <a:t>Metric </a:t>
            </a:r>
            <a:r>
              <a:rPr lang="en-US" dirty="0"/>
              <a:t>on Metric Space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So Base Analysis on </a:t>
            </a:r>
            <a:r>
              <a:rPr lang="en-US" u="sng" dirty="0"/>
              <a:t>Distances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CFC45-83B0-4AE8-91C3-38D3A786DABC}"/>
              </a:ext>
            </a:extLst>
          </p:cNvPr>
          <p:cNvSpPr txBox="1"/>
          <p:nvPr/>
        </p:nvSpPr>
        <p:spPr>
          <a:xfrm>
            <a:off x="6629400" y="990600"/>
            <a:ext cx="1825693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7</a:t>
            </a:r>
          </a:p>
        </p:txBody>
      </p:sp>
    </p:spTree>
    <p:extLst>
      <p:ext uri="{BB962C8B-B14F-4D97-AF65-F5344CB8AC3E}">
        <p14:creationId xmlns:p14="http://schemas.microsoft.com/office/powerpoint/2010/main" val="2060440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a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 on the Object Space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Data Objects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Define </a:t>
                </a:r>
                <a:r>
                  <a:rPr lang="en-US" u="sng" dirty="0"/>
                  <a:t>Distance Matrix</a:t>
                </a:r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76D8A61-3038-469E-8FC3-7735E0E2764C}"/>
              </a:ext>
            </a:extLst>
          </p:cNvPr>
          <p:cNvGrpSpPr/>
          <p:nvPr/>
        </p:nvGrpSpPr>
        <p:grpSpPr>
          <a:xfrm>
            <a:off x="5105400" y="2286000"/>
            <a:ext cx="3212739" cy="1447800"/>
            <a:chOff x="5105400" y="2286000"/>
            <a:chExt cx="3212739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/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Script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𝓧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Denotes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Arbitrary Data Objects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2467" t="-5109" r="-2277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930052-4C75-49B1-A36B-1FAF452774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2600" y="2286000"/>
              <a:ext cx="11430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8952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Common Choices of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 (on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):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box>
                      <m:box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box>
                          <m:box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func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1824335"/>
            <a:ext cx="509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Classical &amp; Corresponds to Intuition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41103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Good at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Downweighting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Outliers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548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Think Polar Coordinates, Focus on Angular Component and Ignore Radii</a:t>
            </a:r>
          </a:p>
        </p:txBody>
      </p:sp>
    </p:spTree>
    <p:extLst>
      <p:ext uri="{BB962C8B-B14F-4D97-AF65-F5344CB8AC3E}">
        <p14:creationId xmlns:p14="http://schemas.microsoft.com/office/powerpoint/2010/main" val="1576079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Major Consumers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Based Analyses</a:t>
                </a:r>
              </a:p>
              <a:p>
                <a:pPr marL="0" indent="0" algn="ctr">
                  <a:lnSpc>
                    <a:spcPct val="200000"/>
                  </a:lnSpc>
                  <a:buNone/>
                </a:pPr>
                <a:r>
                  <a:rPr lang="en-US" dirty="0"/>
                  <a:t>Early Machine Learning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Call Related Analyses “Kernel Trick”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(Discuss More Later)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552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Three Important (&amp; Interesting) Viewpoints: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Mathematics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Statistics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Goal:  Study Interrelationships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14654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Notions of Sample </a:t>
                </a:r>
                <a:r>
                  <a:rPr lang="en-US" dirty="0" err="1"/>
                  <a:t>Centerpoint</a:t>
                </a:r>
                <a:r>
                  <a:rPr lang="en-US" dirty="0"/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Conventional Sample Mean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5984" y="2438400"/>
            <a:ext cx="59234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Uses Linear Operations,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Not Available in General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44819-BC65-48E5-81A5-0DABFA2079B0}"/>
              </a:ext>
            </a:extLst>
          </p:cNvPr>
          <p:cNvSpPr txBox="1"/>
          <p:nvPr/>
        </p:nvSpPr>
        <p:spPr>
          <a:xfrm>
            <a:off x="6648653" y="838200"/>
            <a:ext cx="1961947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Sec. 7.1</a:t>
            </a:r>
          </a:p>
        </p:txBody>
      </p:sp>
    </p:spTree>
    <p:extLst>
      <p:ext uri="{BB962C8B-B14F-4D97-AF65-F5344CB8AC3E}">
        <p14:creationId xmlns:p14="http://schemas.microsoft.com/office/powerpoint/2010/main" val="1053735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Approach: 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Replace Linear Op’s with Optimization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/>
                  <a:t>Fréchet</a:t>
                </a:r>
                <a:r>
                  <a:rPr lang="en-US" dirty="0"/>
                  <a:t> (1948) Mean: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𝓧</m:t>
                          </m:r>
                        </m:sub>
                      </m:sSub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𝓧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38200" y="4038599"/>
            <a:ext cx="3507462" cy="1524001"/>
            <a:chOff x="304800" y="3084648"/>
            <a:chExt cx="3812262" cy="1568017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Start With Candidate Point</a:t>
              </a: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2210931" y="3084648"/>
              <a:ext cx="1489563" cy="11063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72974" y="4107597"/>
            <a:ext cx="3242426" cy="2140803"/>
            <a:chOff x="304800" y="2881194"/>
            <a:chExt cx="3242426" cy="2140803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4191000"/>
              <a:ext cx="3242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Squared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Dist’s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51626" y="2881194"/>
              <a:ext cx="1274387" cy="13788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442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Why Squared Distance?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 Using Metric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 Can Show</a:t>
                </a:r>
              </a:p>
              <a:p>
                <a:pPr marL="0" indent="0" algn="ctr">
                  <a:lnSpc>
                    <a:spcPct val="200000"/>
                  </a:lnSpc>
                  <a:buNone/>
                </a:pPr>
                <a:r>
                  <a:rPr lang="en-US" dirty="0" err="1"/>
                  <a:t>Fréchet</a:t>
                </a:r>
                <a:r>
                  <a:rPr lang="en-US" dirty="0"/>
                  <a:t> Mean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I. e. </a:t>
                </a:r>
                <a:r>
                  <a:rPr lang="en-US" dirty="0" err="1"/>
                  <a:t>Fréchet</a:t>
                </a:r>
                <a:r>
                  <a:rPr lang="en-US" dirty="0"/>
                  <a:t> Mean is </a:t>
                </a:r>
                <a:r>
                  <a:rPr lang="en-US" i="1" dirty="0"/>
                  <a:t>Generalization</a:t>
                </a:r>
                <a:r>
                  <a:rPr lang="en-US" dirty="0"/>
                  <a:t> of Sample Mean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3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200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826" t="73483" r="24512" b="1518"/>
          <a:stretch/>
        </p:blipFill>
        <p:spPr>
          <a:xfrm>
            <a:off x="1524000" y="3840401"/>
            <a:ext cx="6217897" cy="301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62000" y="3047999"/>
            <a:ext cx="3507462" cy="2658505"/>
            <a:chOff x="304800" y="4191000"/>
            <a:chExt cx="3812262" cy="2735288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Start With Candidate Point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866138" y="4652665"/>
              <a:ext cx="172462" cy="227362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672974" y="2140803"/>
            <a:ext cx="3242426" cy="2812197"/>
            <a:chOff x="304800" y="4191000"/>
            <a:chExt cx="3242426" cy="28121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3242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Squared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Dist’s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51626" y="4606498"/>
              <a:ext cx="2059663" cy="239669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7256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826" t="73483" r="24512" b="1518"/>
          <a:stretch/>
        </p:blipFill>
        <p:spPr>
          <a:xfrm>
            <a:off x="1524000" y="3840401"/>
            <a:ext cx="6217897" cy="301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800600" y="1905000"/>
            <a:ext cx="2600392" cy="3048000"/>
            <a:chOff x="304800" y="4191000"/>
            <a:chExt cx="2600392" cy="3048000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2600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 Looks Like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Sample Mean???</a:t>
              </a: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1447800" y="5021997"/>
              <a:ext cx="157196" cy="221700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93693" y="2729069"/>
            <a:ext cx="5968428" cy="2230089"/>
            <a:chOff x="393693" y="2729069"/>
            <a:chExt cx="5968428" cy="2230089"/>
          </a:xfrm>
        </p:grpSpPr>
        <p:sp>
          <p:nvSpPr>
            <p:cNvPr id="4" name="TextBox 3"/>
            <p:cNvSpPr txBox="1"/>
            <p:nvPr/>
          </p:nvSpPr>
          <p:spPr>
            <a:xfrm>
              <a:off x="393693" y="2729069"/>
              <a:ext cx="45288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Outlier Pulls Mean Out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Convex Hull Of Other 4 Points</a:t>
              </a:r>
            </a:p>
          </p:txBody>
        </p:sp>
        <p:sp>
          <p:nvSpPr>
            <p:cNvPr id="17" name="Oval 16"/>
            <p:cNvSpPr/>
            <p:nvPr/>
          </p:nvSpPr>
          <p:spPr>
            <a:xfrm rot="19452910">
              <a:off x="5031188" y="4522673"/>
              <a:ext cx="1330933" cy="43648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endCxn id="17" idx="0"/>
            </p:cNvCxnSpPr>
            <p:nvPr/>
          </p:nvCxnSpPr>
          <p:spPr>
            <a:xfrm>
              <a:off x="4648200" y="3505200"/>
              <a:ext cx="920839" cy="105867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24467" y="3805535"/>
            <a:ext cx="7886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Known Problem with Mean:  Not Robust Against Outliers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2609671"/>
            <a:ext cx="2358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“Center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Mass”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Interpretretation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92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Robust Variation:    </a:t>
                </a:r>
                <a:r>
                  <a:rPr lang="en-US" dirty="0" err="1"/>
                  <a:t>Fréchet</a:t>
                </a:r>
                <a:r>
                  <a:rPr lang="en-US" dirty="0"/>
                  <a:t> (1948) Median: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𝓧</m:t>
                          </m:r>
                        </m:sub>
                      </m:sSub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box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95702" y="2362200"/>
            <a:ext cx="4685898" cy="1536961"/>
            <a:chOff x="304800" y="3084648"/>
            <a:chExt cx="5093104" cy="1581351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191000"/>
              <a:ext cx="5093104" cy="47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Again Start With Candidate Point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706632" y="3084648"/>
              <a:ext cx="1489563" cy="11063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72974" y="2438400"/>
            <a:ext cx="2923236" cy="2140803"/>
            <a:chOff x="304800" y="2881194"/>
            <a:chExt cx="2923236" cy="2140803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4191000"/>
              <a:ext cx="2923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Distances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51626" y="2881194"/>
              <a:ext cx="1274387" cy="13788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292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826" t="74243" r="24511" b="1517"/>
          <a:stretch/>
        </p:blipFill>
        <p:spPr>
          <a:xfrm>
            <a:off x="1371598" y="3932018"/>
            <a:ext cx="6217990" cy="292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Median,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62000" y="3047999"/>
            <a:ext cx="3507462" cy="2658504"/>
            <a:chOff x="304800" y="4191000"/>
            <a:chExt cx="3812262" cy="2735287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Start With Candidate Point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700494" y="4652665"/>
              <a:ext cx="338106" cy="227362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377824" y="1981200"/>
            <a:ext cx="2923236" cy="2743200"/>
            <a:chOff x="304800" y="4191000"/>
            <a:chExt cx="2704090" cy="2743200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27040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Distances</a:t>
              </a: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586751" y="5021997"/>
              <a:ext cx="1070094" cy="19122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7348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826" t="74243" r="24511" b="1517"/>
          <a:stretch/>
        </p:blipFill>
        <p:spPr>
          <a:xfrm>
            <a:off x="1371598" y="3932018"/>
            <a:ext cx="6217990" cy="292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Median,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416868" y="2357735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Better Robustness?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" y="2722911"/>
            <a:ext cx="5968428" cy="2230089"/>
            <a:chOff x="393693" y="2729069"/>
            <a:chExt cx="5968428" cy="2230089"/>
          </a:xfrm>
        </p:grpSpPr>
        <p:sp>
          <p:nvSpPr>
            <p:cNvPr id="13" name="TextBox 12"/>
            <p:cNvSpPr txBox="1"/>
            <p:nvPr/>
          </p:nvSpPr>
          <p:spPr>
            <a:xfrm>
              <a:off x="393693" y="2729069"/>
              <a:ext cx="43075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Median Now Inside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Convex Hull Of Other 4 Points</a:t>
              </a:r>
            </a:p>
          </p:txBody>
        </p:sp>
        <p:sp>
          <p:nvSpPr>
            <p:cNvPr id="14" name="Oval 13"/>
            <p:cNvSpPr/>
            <p:nvPr/>
          </p:nvSpPr>
          <p:spPr>
            <a:xfrm rot="19452910">
              <a:off x="5031188" y="4522673"/>
              <a:ext cx="1330933" cy="43648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>
              <a:endCxn id="14" idx="0"/>
            </p:cNvCxnSpPr>
            <p:nvPr/>
          </p:nvCxnSpPr>
          <p:spPr>
            <a:xfrm>
              <a:off x="4648200" y="3505200"/>
              <a:ext cx="920839" cy="105867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074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dirty="0"/>
                  <a:t>Now Recall </a:t>
                </a:r>
                <a:r>
                  <a:rPr lang="en-US" dirty="0" err="1"/>
                  <a:t>Fréchet</a:t>
                </a:r>
                <a:r>
                  <a:rPr lang="en-US" dirty="0"/>
                  <a:t> Means &amp; Medians Are Defined for Any Metric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dirty="0"/>
                  <a:t>How About Other Metrics?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dirty="0"/>
                  <a:t>In Toy Example, Replace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566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46" t="74243" r="24511" b="1517"/>
          <a:stretch/>
        </p:blipFill>
        <p:spPr>
          <a:xfrm>
            <a:off x="1295400" y="3932018"/>
            <a:ext cx="6309400" cy="292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Fréchet</a:t>
                </a:r>
                <a:r>
                  <a:rPr lang="en-US" dirty="0"/>
                  <a:t> Sample Median,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(Now 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00200" y="2526238"/>
            <a:ext cx="3130985" cy="3097034"/>
            <a:chOff x="-101934" y="5065383"/>
            <a:chExt cx="3403069" cy="3186482"/>
          </a:xfrm>
        </p:grpSpPr>
        <p:sp>
          <p:nvSpPr>
            <p:cNvPr id="4" name="TextBox 3"/>
            <p:cNvSpPr txBox="1"/>
            <p:nvPr/>
          </p:nvSpPr>
          <p:spPr>
            <a:xfrm>
              <a:off x="-101934" y="5065383"/>
              <a:ext cx="3403069" cy="123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Distance Depends 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Coordinates, Called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“Manhattan Distance”</a:t>
              </a:r>
            </a:p>
          </p:txBody>
        </p:sp>
        <p:cxnSp>
          <p:nvCxnSpPr>
            <p:cNvPr id="6" name="Straight Arrow Connector 5"/>
            <p:cNvCxnSpPr>
              <a:cxnSpLocks/>
              <a:stCxn id="4" idx="2"/>
            </p:cNvCxnSpPr>
            <p:nvPr/>
          </p:nvCxnSpPr>
          <p:spPr>
            <a:xfrm flipH="1">
              <a:off x="1471682" y="6300380"/>
              <a:ext cx="127919" cy="195148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797985" y="2445603"/>
            <a:ext cx="2544043" cy="2278797"/>
            <a:chOff x="429811" y="4495800"/>
            <a:chExt cx="2544043" cy="2278797"/>
          </a:xfrm>
        </p:grpSpPr>
        <p:sp>
          <p:nvSpPr>
            <p:cNvPr id="9" name="TextBox 8"/>
            <p:cNvSpPr txBox="1"/>
            <p:nvPr/>
          </p:nvSpPr>
          <p:spPr>
            <a:xfrm>
              <a:off x="803067" y="4495800"/>
              <a:ext cx="21707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Result Is Also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Rather Robust</a:t>
              </a:r>
            </a:p>
          </p:txBody>
        </p:sp>
        <p:cxnSp>
          <p:nvCxnSpPr>
            <p:cNvPr id="10" name="Straight Arrow Connector 9"/>
            <p:cNvCxnSpPr>
              <a:cxnSpLocks/>
              <a:stCxn id="9" idx="2"/>
            </p:cNvCxnSpPr>
            <p:nvPr/>
          </p:nvCxnSpPr>
          <p:spPr>
            <a:xfrm flipH="1">
              <a:off x="429811" y="5326797"/>
              <a:ext cx="1458650" cy="14478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C51E8FC-850C-46D0-877D-F41DF6C80D18}"/>
              </a:ext>
            </a:extLst>
          </p:cNvPr>
          <p:cNvSpPr txBox="1"/>
          <p:nvPr/>
        </p:nvSpPr>
        <p:spPr>
          <a:xfrm>
            <a:off x="4876800" y="5181600"/>
            <a:ext cx="1851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This is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Coordinate-wise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365716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PCA:  Rediscovery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Statistics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Principal Component Analysis  (PCA)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Social Sciences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Factor Analysis (PCA is a subset)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Probability / Electrical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Karhunen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Loeve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expansion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Applied Mathematics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Proper Orthogonal Decomposition (POD)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Geo-Sciences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 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Empirical Orthogonal Functions (EOF)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302913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05800" cy="5135563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 err="1"/>
              <a:t>Fréchet</a:t>
            </a:r>
            <a:r>
              <a:rPr lang="en-US" dirty="0"/>
              <a:t> Means &amp; Medians Allow Many Variations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Usually Studied in “Robust Statistics”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Might Look Deeper Later On  </a:t>
            </a:r>
            <a:r>
              <a:rPr lang="en-US" sz="1800" dirty="0">
                <a:solidFill>
                  <a:srgbClr val="A700D5"/>
                </a:solidFill>
              </a:rPr>
              <a:t>(Text Chapter 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6936" y="2590800"/>
            <a:ext cx="4774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“Every Dog Has His Day”</a:t>
            </a:r>
          </a:p>
        </p:txBody>
      </p:sp>
    </p:spTree>
    <p:extLst>
      <p:ext uri="{BB962C8B-B14F-4D97-AF65-F5344CB8AC3E}">
        <p14:creationId xmlns:p14="http://schemas.microsoft.com/office/powerpoint/2010/main" val="3995658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Recall General Approach: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Replace Linear Op’s with Optimization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Distance Based Version of PCA?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0C067-3F68-42DE-8891-52ED8A9B06A2}"/>
              </a:ext>
            </a:extLst>
          </p:cNvPr>
          <p:cNvSpPr txBox="1"/>
          <p:nvPr/>
        </p:nvSpPr>
        <p:spPr>
          <a:xfrm>
            <a:off x="6648653" y="838200"/>
            <a:ext cx="1961947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Sec. 7.2</a:t>
            </a:r>
          </a:p>
        </p:txBody>
      </p:sp>
    </p:spTree>
    <p:extLst>
      <p:ext uri="{BB962C8B-B14F-4D97-AF65-F5344CB8AC3E}">
        <p14:creationId xmlns:p14="http://schemas.microsoft.com/office/powerpoint/2010/main" val="796256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Multi Dimensional Scaling (MDS)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Name &amp; Psychometric References: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/>
              <a:t>Torgersen</a:t>
            </a:r>
            <a:r>
              <a:rPr lang="en-US" sz="2400" dirty="0"/>
              <a:t> (1952, 1958),  Gower (1966)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Earlier Versions of Ideas: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/>
              <a:t>Eckart</a:t>
            </a:r>
            <a:r>
              <a:rPr lang="en-US" sz="2400" dirty="0"/>
              <a:t> &amp; Young (1936),  Young and Householder (1938)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75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Multi Dimensional Scaling (MDS)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in an Arbitrary Metric Space, and a </a:t>
                </a:r>
                <a:r>
                  <a:rPr lang="en-US" i="1" dirty="0"/>
                  <a:t>Rank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Find </a:t>
                </a:r>
                <a:r>
                  <a:rPr lang="en-US" i="1" dirty="0" err="1"/>
                  <a:t>Representers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, Whose Distance Matrix “Best” Approximates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Typical Algorithms: 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“PCA-like” vectors of scores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r="-71" b="-17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D5345E7-8294-488D-8ED4-D6F1A71F7885}"/>
              </a:ext>
            </a:extLst>
          </p:cNvPr>
          <p:cNvGrpSpPr/>
          <p:nvPr/>
        </p:nvGrpSpPr>
        <p:grpSpPr>
          <a:xfrm>
            <a:off x="3657600" y="194608"/>
            <a:ext cx="5410200" cy="4148792"/>
            <a:chOff x="3657600" y="194608"/>
            <a:chExt cx="5410200" cy="41487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0F96E3-4FB0-439D-AD69-F626169C45D5}"/>
                </a:ext>
              </a:extLst>
            </p:cNvPr>
            <p:cNvSpPr txBox="1"/>
            <p:nvPr/>
          </p:nvSpPr>
          <p:spPr>
            <a:xfrm>
              <a:off x="6792818" y="194608"/>
              <a:ext cx="227498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This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Representation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 Called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“Auto-Encoder”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AI literature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CFAFA31-5842-48C9-8835-9D199DADB23C}"/>
                </a:ext>
              </a:extLst>
            </p:cNvPr>
            <p:cNvSpPr/>
            <p:nvPr/>
          </p:nvSpPr>
          <p:spPr>
            <a:xfrm>
              <a:off x="3657600" y="3733800"/>
              <a:ext cx="2895600" cy="6096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DA7E949-E77C-4A31-BE95-CB24F1991673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5105400" y="2133600"/>
              <a:ext cx="2824909" cy="16002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83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Multi Dimensional Scaling (MDS)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Note:   For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 and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PCA Scores Provide </a:t>
                </a:r>
                <a:r>
                  <a:rPr lang="en-US" u="sng" dirty="0"/>
                  <a:t>A</a:t>
                </a:r>
                <a:r>
                  <a:rPr lang="en-US" dirty="0"/>
                  <a:t> </a:t>
                </a:r>
                <a:r>
                  <a:rPr lang="en-US" dirty="0" err="1"/>
                  <a:t>Sol’n</a:t>
                </a:r>
                <a:r>
                  <a:rPr lang="en-US" dirty="0"/>
                  <a:t> to MDS problem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(Subject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Axes, &amp; = </a:t>
                </a:r>
                <a:r>
                  <a:rPr lang="en-US" dirty="0" err="1"/>
                  <a:t>e.val’s</a:t>
                </a:r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In this sense MDS </a:t>
                </a:r>
                <a:r>
                  <a:rPr lang="en-US" i="1" dirty="0"/>
                  <a:t>Generalizes</a:t>
                </a:r>
                <a:r>
                  <a:rPr lang="en-US" dirty="0"/>
                  <a:t> PCA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908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Multi Dimensional Scaling (MDS)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26" t="74241" r="25492" b="760"/>
          <a:stretch/>
        </p:blipFill>
        <p:spPr>
          <a:xfrm>
            <a:off x="1417313" y="3840401"/>
            <a:ext cx="6126487" cy="30175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3400" y="1600200"/>
            <a:ext cx="2266454" cy="3463866"/>
            <a:chOff x="533400" y="1824335"/>
            <a:chExt cx="2266454" cy="3463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33400" y="1824335"/>
                  <a:ext cx="22664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Toy Data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1824335"/>
                  <a:ext cx="226645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313" t="-9333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1676400" y="2286000"/>
              <a:ext cx="1066800" cy="3002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743200" y="1981200"/>
            <a:ext cx="3937040" cy="3048000"/>
            <a:chOff x="533400" y="1824335"/>
            <a:chExt cx="3937040" cy="304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3400" y="1824335"/>
                  <a:ext cx="39370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MDS Representation 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1824335"/>
                  <a:ext cx="3937040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9211" r="-1238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1676400" y="2286000"/>
              <a:ext cx="2057400" cy="25863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43000" y="5715001"/>
            <a:ext cx="6096003" cy="1071264"/>
            <a:chOff x="1143000" y="5715001"/>
            <a:chExt cx="6096003" cy="1071264"/>
          </a:xfrm>
        </p:grpSpPr>
        <p:sp>
          <p:nvSpPr>
            <p:cNvPr id="15" name="TextBox 14"/>
            <p:cNvSpPr txBox="1"/>
            <p:nvPr/>
          </p:nvSpPr>
          <p:spPr>
            <a:xfrm>
              <a:off x="1143000" y="6324600"/>
              <a:ext cx="3865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Follows PC1 Axis (Flipped)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 rot="16200000">
              <a:off x="5933404" y="4790401"/>
              <a:ext cx="381000" cy="2230199"/>
            </a:xfrm>
            <a:prstGeom prst="leftBrace">
              <a:avLst>
                <a:gd name="adj1" fmla="val 2106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Connector 17"/>
            <p:cNvCxnSpPr>
              <a:stCxn id="16" idx="1"/>
              <a:endCxn id="15" idx="3"/>
            </p:cNvCxnSpPr>
            <p:nvPr/>
          </p:nvCxnSpPr>
          <p:spPr>
            <a:xfrm flipH="1">
              <a:off x="5008802" y="6096001"/>
              <a:ext cx="1115103" cy="459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6400" y="2598003"/>
                <a:ext cx="320562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Really Just “Rotation”,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598003"/>
                <a:ext cx="3205621" cy="830997"/>
              </a:xfrm>
              <a:prstGeom prst="rect">
                <a:avLst/>
              </a:prstGeom>
              <a:blipFill>
                <a:blip r:embed="rId5"/>
                <a:stretch>
                  <a:fillRect l="-2852" t="-5109" r="-2662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ADBBD54-62B4-4598-8274-16ADD8717F86}"/>
              </a:ext>
            </a:extLst>
          </p:cNvPr>
          <p:cNvSpPr txBox="1"/>
          <p:nvPr/>
        </p:nvSpPr>
        <p:spPr>
          <a:xfrm>
            <a:off x="1064157" y="2979003"/>
            <a:ext cx="3050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Track Corresponding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Points with Colors</a:t>
            </a:r>
          </a:p>
        </p:txBody>
      </p:sp>
    </p:spTree>
    <p:extLst>
      <p:ext uri="{BB962C8B-B14F-4D97-AF65-F5344CB8AC3E}">
        <p14:creationId xmlns:p14="http://schemas.microsoft.com/office/powerpoint/2010/main" val="4059156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Drawbacks of MDS relative to PCA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Only Gives Scores (Interpret Relationships)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But No Loadings (Explore Drivers)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Nor Modes of Variation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Can Have Serious Distortions (</a:t>
            </a:r>
            <a:r>
              <a:rPr lang="en-US" dirty="0" err="1"/>
              <a:t>Nonlin</a:t>
            </a:r>
            <a:r>
              <a:rPr lang="en-US" dirty="0"/>
              <a:t>. Case)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Which Can be “Good” or “Bad”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12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Distortions “Good” or “Bad”???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Choice of Metric is </a:t>
                </a:r>
                <a:r>
                  <a:rPr lang="en-US" u="sng" dirty="0"/>
                  <a:t>Crucial</a:t>
                </a:r>
                <a:r>
                  <a:rPr lang="en-US" dirty="0"/>
                  <a:t> in MDS: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E.g. Gaussian Data Wrapped Around Sphere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		Data Lie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		“Appropriate” Metric?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4842C41-E473-4CF1-ABC4-43DDCA7C8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64479"/>
          <a:stretch/>
        </p:blipFill>
        <p:spPr>
          <a:xfrm>
            <a:off x="-13336" y="3657600"/>
            <a:ext cx="2832736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B114A1-807E-4AE3-8276-30B1E898A82D}"/>
              </a:ext>
            </a:extLst>
          </p:cNvPr>
          <p:cNvSpPr txBox="1"/>
          <p:nvPr/>
        </p:nvSpPr>
        <p:spPr>
          <a:xfrm>
            <a:off x="3295581" y="5257800"/>
            <a:ext cx="5391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Fundamental Point: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One Major Mode of Variation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36E82F-9750-4EBE-99F4-88AD32C35BD2}"/>
              </a:ext>
            </a:extLst>
          </p:cNvPr>
          <p:cNvGrpSpPr/>
          <p:nvPr/>
        </p:nvGrpSpPr>
        <p:grpSpPr>
          <a:xfrm>
            <a:off x="7068420" y="933271"/>
            <a:ext cx="1846980" cy="2571929"/>
            <a:chOff x="7068420" y="933271"/>
            <a:chExt cx="1846980" cy="25719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8D27B2-89BE-4304-835F-71ACA824074D}"/>
                </a:ext>
              </a:extLst>
            </p:cNvPr>
            <p:cNvSpPr txBox="1"/>
            <p:nvPr/>
          </p:nvSpPr>
          <p:spPr>
            <a:xfrm>
              <a:off x="7068420" y="933271"/>
              <a:ext cx="18469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Called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“Embedding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Space”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51E49A-528D-4E97-86ED-DB0B7AB6BE55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7391400" y="2133600"/>
              <a:ext cx="600510" cy="1371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1348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E.g. Gaussian Data Wrapped Around Sphere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MDS, based on Euclidean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 Metric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Equivalent to PCA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CECE30-786A-4B8E-9187-6FA28E1F3B1A}"/>
              </a:ext>
            </a:extLst>
          </p:cNvPr>
          <p:cNvSpPr txBox="1"/>
          <p:nvPr/>
        </p:nvSpPr>
        <p:spPr>
          <a:xfrm>
            <a:off x="6172200" y="3693855"/>
            <a:ext cx="2832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Bad News: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Needs 2 PCs (Modes of Variation)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Model Data</a:t>
            </a:r>
          </a:p>
        </p:txBody>
      </p:sp>
      <p:pic>
        <p:nvPicPr>
          <p:cNvPr id="6" name="Picture 5" descr="Chart">
            <a:extLst>
              <a:ext uri="{FF2B5EF4-FFF2-40B4-BE49-F238E27FC236}">
                <a16:creationId xmlns:a16="http://schemas.microsoft.com/office/drawing/2014/main" id="{40A3CE9C-A39E-74B6-E092-5350161EB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34959"/>
          <a:stretch/>
        </p:blipFill>
        <p:spPr>
          <a:xfrm>
            <a:off x="-13336" y="3657600"/>
            <a:ext cx="610933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37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E.g. Gaussian Data Wrapped Around Sphere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Better Distance Choice:  “Geodesic Distance”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Measured </a:t>
            </a:r>
            <a:r>
              <a:rPr lang="en-US" u="sng" dirty="0"/>
              <a:t>Along Surface</a:t>
            </a:r>
            <a:r>
              <a:rPr lang="en-US" dirty="0"/>
              <a:t> of Sphere  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4842C41-E473-4CF1-ABC4-43DDCA7C8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7499"/>
          <a:stretch/>
        </p:blipFill>
        <p:spPr>
          <a:xfrm>
            <a:off x="-13336" y="3657600"/>
            <a:ext cx="9157336" cy="289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08C5CF-6D07-4305-B30D-6E533BEFBEBF}"/>
              </a:ext>
            </a:extLst>
          </p:cNvPr>
          <p:cNvSpPr txBox="1"/>
          <p:nvPr/>
        </p:nvSpPr>
        <p:spPr>
          <a:xfrm>
            <a:off x="6718107" y="3925669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MDS Based 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Geodesic Distance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9AE65-7FFB-47E1-AA08-78063285BC9F}"/>
              </a:ext>
            </a:extLst>
          </p:cNvPr>
          <p:cNvSpPr txBox="1"/>
          <p:nvPr/>
        </p:nvSpPr>
        <p:spPr>
          <a:xfrm>
            <a:off x="6500419" y="5602069"/>
            <a:ext cx="253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Major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Described with 1 Mode</a:t>
            </a:r>
          </a:p>
        </p:txBody>
      </p:sp>
    </p:spTree>
    <p:extLst>
      <p:ext uri="{BB962C8B-B14F-4D97-AF65-F5344CB8AC3E}">
        <p14:creationId xmlns:p14="http://schemas.microsoft.com/office/powerpoint/2010/main" val="4058220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Linear Algebra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2209800"/>
            <a:ext cx="6151749" cy="2599649"/>
            <a:chOff x="1143000" y="2209800"/>
            <a:chExt cx="6151749" cy="2599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blipFill>
                  <a:blip r:embed="rId12"/>
                  <a:stretch>
                    <a:fillRect l="-2577"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5045075" y="2209800"/>
              <a:ext cx="136525" cy="18288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4" idx="0"/>
              <a:endCxn id="5" idx="2"/>
            </p:cNvCxnSpPr>
            <p:nvPr/>
          </p:nvCxnSpPr>
          <p:spPr>
            <a:xfrm flipV="1">
              <a:off x="4218875" y="4038600"/>
              <a:ext cx="894463" cy="17722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60088" y="4038600"/>
            <a:ext cx="6441187" cy="1499175"/>
            <a:chOff x="1960088" y="4038600"/>
            <a:chExt cx="6441187" cy="1499175"/>
          </a:xfrm>
        </p:grpSpPr>
        <p:sp>
          <p:nvSpPr>
            <p:cNvPr id="35" name="TextBox 34"/>
            <p:cNvSpPr txBox="1"/>
            <p:nvPr/>
          </p:nvSpPr>
          <p:spPr>
            <a:xfrm>
              <a:off x="1960088" y="4953000"/>
              <a:ext cx="64411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Diagonal Matrix of Singular Values</a:t>
              </a:r>
            </a:p>
          </p:txBody>
        </p:sp>
        <p:cxnSp>
          <p:nvCxnSpPr>
            <p:cNvPr id="37" name="Straight Connector 36"/>
            <p:cNvCxnSpPr>
              <a:stCxn id="35" idx="0"/>
              <a:endCxn id="27" idx="2"/>
            </p:cNvCxnSpPr>
            <p:nvPr/>
          </p:nvCxnSpPr>
          <p:spPr>
            <a:xfrm flipV="1">
              <a:off x="5180682" y="4038600"/>
              <a:ext cx="1105818" cy="914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63651" y="3124200"/>
            <a:ext cx="6345712" cy="3124200"/>
            <a:chOff x="2763651" y="3124200"/>
            <a:chExt cx="6345712" cy="3124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blipFill>
                  <a:blip r:embed="rId13"/>
                  <a:stretch>
                    <a:fillRect l="-2402" t="-13402" b="-31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ounded Rectangle 35"/>
            <p:cNvSpPr/>
            <p:nvPr/>
          </p:nvSpPr>
          <p:spPr>
            <a:xfrm>
              <a:off x="7331075" y="3124200"/>
              <a:ext cx="1127125" cy="152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34" idx="0"/>
              <a:endCxn id="36" idx="2"/>
            </p:cNvCxnSpPr>
            <p:nvPr/>
          </p:nvCxnSpPr>
          <p:spPr>
            <a:xfrm flipV="1">
              <a:off x="5936507" y="3276600"/>
              <a:ext cx="1958131" cy="2378176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761317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Less Attractive Approach to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Based PCA: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Treat Columns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as Data Objects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Do Euclidean PCA on Those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417313" y="3840401"/>
            <a:ext cx="7121873" cy="3017599"/>
            <a:chOff x="1417313" y="3840401"/>
            <a:chExt cx="7121873" cy="30175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8826" t="74241" r="58170" b="760"/>
            <a:stretch/>
          </p:blipFill>
          <p:spPr>
            <a:xfrm>
              <a:off x="1417313" y="3840401"/>
              <a:ext cx="3078487" cy="30175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181600" y="5105400"/>
                  <a:ext cx="3357586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Try Out on Above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Toy Data Set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5105400"/>
                  <a:ext cx="3357586" cy="1077218"/>
                </a:xfrm>
                <a:prstGeom prst="rect">
                  <a:avLst/>
                </a:prstGeom>
                <a:blipFill>
                  <a:blip r:embed="rId4"/>
                  <a:stretch>
                    <a:fillRect l="-4537" t="-7386" r="-3630" b="-17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564E29-BAD9-4675-BF3A-1A08799F3CF4}"/>
              </a:ext>
            </a:extLst>
          </p:cNvPr>
          <p:cNvSpPr txBox="1"/>
          <p:nvPr/>
        </p:nvSpPr>
        <p:spPr>
          <a:xfrm>
            <a:off x="4876800" y="3440668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Survey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Pekalska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235961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46" t="41667" r="25492" b="4549"/>
          <a:stretch/>
        </p:blipFill>
        <p:spPr>
          <a:xfrm>
            <a:off x="3962399" y="1447800"/>
            <a:ext cx="5181601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Columns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as Data Objects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8600" y="5475982"/>
            <a:ext cx="36621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 Single Mode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Requires 2 Comp’s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8600" y="1818382"/>
            <a:ext cx="4038600" cy="1077218"/>
            <a:chOff x="228600" y="1818382"/>
            <a:chExt cx="40386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1818382"/>
              <a:ext cx="262924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PC Looks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Sensible</a:t>
              </a:r>
            </a:p>
          </p:txBody>
        </p:sp>
        <p:cxnSp>
          <p:nvCxnSpPr>
            <p:cNvPr id="13" name="Straight Arrow Connector 12"/>
            <p:cNvCxnSpPr>
              <a:stCxn id="8" idx="3"/>
            </p:cNvCxnSpPr>
            <p:nvPr/>
          </p:nvCxnSpPr>
          <p:spPr>
            <a:xfrm flipV="1">
              <a:off x="2857846" y="2209800"/>
              <a:ext cx="1409354" cy="1471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28600" y="3189982"/>
            <a:ext cx="4648200" cy="2601218"/>
            <a:chOff x="228600" y="3189982"/>
            <a:chExt cx="4648200" cy="2601218"/>
          </a:xfrm>
        </p:grpSpPr>
        <p:sp>
          <p:nvSpPr>
            <p:cNvPr id="9" name="TextBox 8"/>
            <p:cNvSpPr txBox="1"/>
            <p:nvPr/>
          </p:nvSpPr>
          <p:spPr>
            <a:xfrm>
              <a:off x="228600" y="3189982"/>
              <a:ext cx="28280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As Do 1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&amp; 3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rd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/>
            <p:cNvCxnSpPr>
              <a:stCxn id="9" idx="3"/>
            </p:cNvCxnSpPr>
            <p:nvPr/>
          </p:nvCxnSpPr>
          <p:spPr>
            <a:xfrm>
              <a:off x="3056618" y="3482370"/>
              <a:ext cx="1820182" cy="23088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28600" y="4114800"/>
            <a:ext cx="4419600" cy="1077218"/>
            <a:chOff x="228600" y="4114800"/>
            <a:chExt cx="441960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4114800"/>
              <a:ext cx="392024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But 2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Suffers From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Strong Distortion???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148840" y="4419600"/>
              <a:ext cx="499360" cy="2286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44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46" t="41667" r="25492" b="4549"/>
          <a:stretch/>
        </p:blipFill>
        <p:spPr>
          <a:xfrm>
            <a:off x="3962399" y="1447800"/>
            <a:ext cx="5181601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Columns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as Data Objects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59856" y="3043297"/>
            <a:ext cx="40222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Serious Problem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Microbiome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Literature: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“MDS” called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8599" y="1696144"/>
            <a:ext cx="4876801" cy="2418656"/>
            <a:chOff x="228600" y="1716981"/>
            <a:chExt cx="4862500" cy="2322503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1716981"/>
              <a:ext cx="359322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Called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“Horseshoe Effect”</a:t>
              </a:r>
            </a:p>
          </p:txBody>
        </p:sp>
        <p:cxnSp>
          <p:nvCxnSpPr>
            <p:cNvPr id="17" name="Straight Arrow Connector 16"/>
            <p:cNvCxnSpPr>
              <a:cxnSpLocks/>
              <a:stCxn id="10" idx="3"/>
            </p:cNvCxnSpPr>
            <p:nvPr/>
          </p:nvCxnSpPr>
          <p:spPr>
            <a:xfrm>
              <a:off x="3821828" y="2255590"/>
              <a:ext cx="1269272" cy="17838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ECA902-CAD1-4F5D-A8D2-09DAC4C74FEC}"/>
              </a:ext>
            </a:extLst>
          </p:cNvPr>
          <p:cNvSpPr txBox="1"/>
          <p:nvPr/>
        </p:nvSpPr>
        <p:spPr>
          <a:xfrm>
            <a:off x="220556" y="5558135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See Morton, et al. (2017)</a:t>
            </a:r>
          </a:p>
        </p:txBody>
      </p:sp>
    </p:spTree>
    <p:extLst>
      <p:ext uri="{BB962C8B-B14F-4D97-AF65-F5344CB8AC3E}">
        <p14:creationId xmlns:p14="http://schemas.microsoft.com/office/powerpoint/2010/main" val="3909477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46" t="41667" r="25492" b="4549"/>
          <a:stretch/>
        </p:blipFill>
        <p:spPr>
          <a:xfrm>
            <a:off x="3962399" y="1447800"/>
            <a:ext cx="5181601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Columns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as Data Objects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28599" y="1696144"/>
            <a:ext cx="4876801" cy="2418656"/>
            <a:chOff x="228600" y="1716981"/>
            <a:chExt cx="4862500" cy="2322503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1716981"/>
              <a:ext cx="359322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Called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“Horseshoe Effect”</a:t>
              </a:r>
            </a:p>
          </p:txBody>
        </p:sp>
        <p:cxnSp>
          <p:nvCxnSpPr>
            <p:cNvPr id="17" name="Straight Arrow Connector 16"/>
            <p:cNvCxnSpPr>
              <a:cxnSpLocks/>
              <a:stCxn id="10" idx="3"/>
            </p:cNvCxnSpPr>
            <p:nvPr/>
          </p:nvCxnSpPr>
          <p:spPr>
            <a:xfrm>
              <a:off x="3821828" y="2255590"/>
              <a:ext cx="1269272" cy="17838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ECA902-CAD1-4F5D-A8D2-09DAC4C74FEC}"/>
              </a:ext>
            </a:extLst>
          </p:cNvPr>
          <p:cNvSpPr txBox="1"/>
          <p:nvPr/>
        </p:nvSpPr>
        <p:spPr>
          <a:xfrm>
            <a:off x="-93028" y="3124200"/>
            <a:ext cx="40559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Elegant Analysis: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Diaconis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 (2008)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0687-64C8-406A-B634-BB21E096851D}"/>
              </a:ext>
            </a:extLst>
          </p:cNvPr>
          <p:cNvSpPr txBox="1"/>
          <p:nvPr/>
        </p:nvSpPr>
        <p:spPr>
          <a:xfrm>
            <a:off x="126838" y="4790182"/>
            <a:ext cx="3759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Idea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llustrated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Text:   Fig. 7.8</a:t>
            </a:r>
          </a:p>
        </p:txBody>
      </p:sp>
    </p:spTree>
    <p:extLst>
      <p:ext uri="{BB962C8B-B14F-4D97-AF65-F5344CB8AC3E}">
        <p14:creationId xmlns:p14="http://schemas.microsoft.com/office/powerpoint/2010/main" val="8642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Object Oriented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Have done detailed study of Data Objects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Euclidean Space,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Next:  OODA in Non-Euclidean Spaces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17083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D2484-DF63-4450-8F5D-142C9207821D}"/>
              </a:ext>
            </a:extLst>
          </p:cNvPr>
          <p:cNvSpPr txBox="1"/>
          <p:nvPr/>
        </p:nvSpPr>
        <p:spPr>
          <a:xfrm>
            <a:off x="6096000" y="1824335"/>
            <a:ext cx="272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1.2,  5.2</a:t>
            </a:r>
          </a:p>
        </p:txBody>
      </p:sp>
    </p:spTree>
    <p:extLst>
      <p:ext uri="{BB962C8B-B14F-4D97-AF65-F5344CB8AC3E}">
        <p14:creationId xmlns:p14="http://schemas.microsoft.com/office/powerpoint/2010/main" val="5721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Landmark Based Shape Analysis: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Bookstein (1991)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Kendall et al. (1999)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Dryden &amp; Mardia (2016)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these are summarizing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Monographs,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many papers)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F46C52-582A-45BD-8F65-76198AAA8951}"/>
              </a:ext>
            </a:extLst>
          </p:cNvPr>
          <p:cNvSpPr txBox="1"/>
          <p:nvPr/>
        </p:nvSpPr>
        <p:spPr>
          <a:xfrm>
            <a:off x="5791200" y="3468469"/>
            <a:ext cx="183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Recommended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Accessibility</a:t>
            </a:r>
          </a:p>
        </p:txBody>
      </p:sp>
    </p:spTree>
    <p:extLst>
      <p:ext uri="{BB962C8B-B14F-4D97-AF65-F5344CB8AC3E}">
        <p14:creationId xmlns:p14="http://schemas.microsoft.com/office/powerpoint/2010/main" val="21190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Start by Representing </a:t>
            </a:r>
            <a:r>
              <a:rPr lang="en-US" i="1" dirty="0"/>
              <a:t>Shapes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1219200" y="5257800"/>
            <a:ext cx="2348720" cy="1346775"/>
            <a:chOff x="1219200" y="5257800"/>
            <a:chExt cx="2348720" cy="1346775"/>
          </a:xfrm>
        </p:grpSpPr>
        <p:sp>
          <p:nvSpPr>
            <p:cNvPr id="2" name="TextBox 1"/>
            <p:cNvSpPr txBox="1"/>
            <p:nvPr/>
          </p:nvSpPr>
          <p:spPr>
            <a:xfrm>
              <a:off x="1219200" y="6019800"/>
              <a:ext cx="2348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</a:t>
              </a:r>
            </a:p>
          </p:txBody>
        </p:sp>
        <p:cxnSp>
          <p:nvCxnSpPr>
            <p:cNvPr id="5" name="Straight Arrow Connector 4"/>
            <p:cNvCxnSpPr>
              <a:stCxn id="2" idx="0"/>
            </p:cNvCxnSpPr>
            <p:nvPr/>
          </p:nvCxnSpPr>
          <p:spPr bwMode="auto">
            <a:xfrm flipV="1">
              <a:off x="2393560" y="5257800"/>
              <a:ext cx="654440" cy="762000"/>
            </a:xfrm>
            <a:prstGeom prst="straightConnector1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53242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Start by Representing </a:t>
                </a:r>
                <a:r>
                  <a:rPr lang="en-US" i="1" dirty="0"/>
                  <a:t>Shapes</a:t>
                </a:r>
                <a:r>
                  <a:rPr lang="en-US" dirty="0"/>
                  <a:t> by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u="sng" dirty="0"/>
                  <a:t>Landmarks</a:t>
                </a:r>
                <a:r>
                  <a:rPr lang="en-US" dirty="0"/>
                  <a:t> (points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114800" y="5543627"/>
            <a:ext cx="3624518" cy="1247138"/>
            <a:chOff x="533400" y="5543627"/>
            <a:chExt cx="3624518" cy="1247138"/>
          </a:xfrm>
        </p:grpSpPr>
        <p:sp>
          <p:nvSpPr>
            <p:cNvPr id="19" name="TextBox 18"/>
            <p:cNvSpPr txBox="1"/>
            <p:nvPr/>
          </p:nvSpPr>
          <p:spPr>
            <a:xfrm>
              <a:off x="533400" y="6205990"/>
              <a:ext cx="3624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 Vector</a:t>
              </a:r>
            </a:p>
          </p:txBody>
        </p:sp>
        <p:cxnSp>
          <p:nvCxnSpPr>
            <p:cNvPr id="20" name="Straight Arrow Connector 19"/>
            <p:cNvCxnSpPr>
              <a:cxnSpLocks/>
              <a:stCxn id="19" idx="0"/>
            </p:cNvCxnSpPr>
            <p:nvPr/>
          </p:nvCxnSpPr>
          <p:spPr bwMode="auto">
            <a:xfrm flipV="1">
              <a:off x="2345659" y="5543627"/>
              <a:ext cx="930941" cy="662363"/>
            </a:xfrm>
            <a:prstGeom prst="straightConnector1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057400" y="2971800"/>
            <a:ext cx="6705600" cy="2704458"/>
            <a:chOff x="2057400" y="2971800"/>
            <a:chExt cx="6705600" cy="27044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057400" y="3274367"/>
              <a:ext cx="4731918" cy="15463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endCxn id="2" idx="1"/>
            </p:cNvCxnSpPr>
            <p:nvPr/>
          </p:nvCxnSpPr>
          <p:spPr bwMode="auto">
            <a:xfrm flipV="1">
              <a:off x="2133600" y="4324029"/>
              <a:ext cx="4655718" cy="100773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400800" y="5257800"/>
              <a:ext cx="457200" cy="7396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∈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ℝ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369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Clearly different shapes: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804972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 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Reduced Rank Approximation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Get Best Squared Error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Approx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 from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Key to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 Reduction</a:t>
                </a:r>
              </a:p>
            </p:txBody>
          </p:sp>
        </mc:Choice>
        <mc:Fallback xmlns="">
          <p:sp>
            <p:nvSpPr>
              <p:cNvPr id="82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blipFill>
                <a:blip r:embed="rId3"/>
                <a:stretch>
                  <a:fillRect l="-1909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/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blipFill>
                <a:blip r:embed="rId4"/>
                <a:stretch>
                  <a:fillRect t="-13684" r="-6138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/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/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/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529447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Clearly different shapes: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what about:                  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36216369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Clearly different shapes: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what about:                   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(just translation and rotation of   , 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</a:t>
            </a:r>
            <a:r>
              <a:rPr lang="en-US" i="1" dirty="0"/>
              <a:t>different</a:t>
            </a:r>
            <a:r>
              <a:rPr lang="en-US" dirty="0"/>
              <a:t>  points in  R</a:t>
            </a:r>
            <a:r>
              <a:rPr lang="en-US" baseline="30000" dirty="0"/>
              <a:t>6</a:t>
            </a:r>
            <a:r>
              <a:rPr lang="en-US" dirty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 flipH="1" flipV="1">
            <a:off x="2057400" y="3705936"/>
            <a:ext cx="4038600" cy="20090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50831543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Note:  </a:t>
            </a:r>
            <a:r>
              <a:rPr lang="en-US" i="1" dirty="0"/>
              <a:t>Shape</a:t>
            </a:r>
            <a:r>
              <a:rPr lang="en-US" dirty="0"/>
              <a:t> should be </a:t>
            </a:r>
            <a:r>
              <a:rPr lang="en-US" u="sng" dirty="0"/>
              <a:t>same</a:t>
            </a:r>
            <a:r>
              <a:rPr lang="en-US" dirty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83578259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Note:  </a:t>
            </a:r>
            <a:r>
              <a:rPr lang="en-US" i="1" dirty="0"/>
              <a:t>Shape</a:t>
            </a:r>
            <a:r>
              <a:rPr lang="en-US" dirty="0"/>
              <a:t> should be </a:t>
            </a:r>
            <a:r>
              <a:rPr lang="en-US" u="sng" dirty="0"/>
              <a:t>same</a:t>
            </a:r>
            <a:r>
              <a:rPr lang="en-US" dirty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3922248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Note:  </a:t>
            </a:r>
            <a:r>
              <a:rPr lang="en-US" i="1" dirty="0"/>
              <a:t>Shape</a:t>
            </a:r>
            <a:r>
              <a:rPr lang="en-US" dirty="0"/>
              <a:t> should be </a:t>
            </a:r>
            <a:r>
              <a:rPr lang="en-US" u="sng" dirty="0"/>
              <a:t>same</a:t>
            </a:r>
            <a:r>
              <a:rPr lang="en-US" dirty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r>
              <a:rPr lang="en-US" dirty="0"/>
              <a:t> (maybe)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40241194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r>
              <a:rPr lang="en-US" dirty="0"/>
              <a:t> (maybe)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95103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r>
              <a:rPr lang="en-US" dirty="0"/>
              <a:t> (maybe)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Mathematics:    </a:t>
            </a:r>
            <a:r>
              <a:rPr lang="en-US" i="1" dirty="0"/>
              <a:t>Equivalence Relation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87595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Useful Mathematical Device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Weaker generalization of  “=”  for a set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Main consequence: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Partitions Set Into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Equivalence Classes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For “=”,  Equivalence Classes Are Singletons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8232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3 hours after 11:00  is  2:00 …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Hours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are 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{1} = {1:00, 13:00, …}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{2} = {2:00, 14:00, …}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C61C81D9-602E-41CB-B228-4E256AB3D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743200"/>
            <a:ext cx="1600200" cy="157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Clock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14−2=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so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14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2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12)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i.e.   14:00 is “identified with”  2:00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42642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16726</TotalTime>
  <Words>4375</Words>
  <Application>Microsoft Office PowerPoint</Application>
  <PresentationFormat>On-screen Show (4:3)</PresentationFormat>
  <Paragraphs>1168</Paragraphs>
  <Slides>133</Slides>
  <Notes>104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133</vt:i4>
      </vt:variant>
    </vt:vector>
  </HeadingPairs>
  <TitlesOfParts>
    <vt:vector size="146" baseType="lpstr">
      <vt:lpstr>Gulim</vt:lpstr>
      <vt:lpstr>Arial</vt:lpstr>
      <vt:lpstr>Arial Unicode MS</vt:lpstr>
      <vt:lpstr>Cambria Math</vt:lpstr>
      <vt:lpstr>Tahoma</vt:lpstr>
      <vt:lpstr>Times New Roman</vt:lpstr>
      <vt:lpstr>Wingdings</vt:lpstr>
      <vt:lpstr>2_Default Design</vt:lpstr>
      <vt:lpstr>Default Design</vt:lpstr>
      <vt:lpstr>1_Default Design</vt:lpstr>
      <vt:lpstr>12_Default Design</vt:lpstr>
      <vt:lpstr>3_Default Design</vt:lpstr>
      <vt:lpstr>4_Default Design</vt:lpstr>
      <vt:lpstr>Statistics – O. R. 881 Object Oriented Data Analysis</vt:lpstr>
      <vt:lpstr>Current Sections in Textbook</vt:lpstr>
      <vt:lpstr>Participant Presentations</vt:lpstr>
      <vt:lpstr>Last Class: Centering</vt:lpstr>
      <vt:lpstr>Last Class: Centering</vt:lpstr>
      <vt:lpstr>Last Class: Detailed Look at PCA</vt:lpstr>
      <vt:lpstr>Last Class: PCA:  Rediscovery</vt:lpstr>
      <vt:lpstr>Last Class: Linear Algebra</vt:lpstr>
      <vt:lpstr>Last Class: Linear Algebra</vt:lpstr>
      <vt:lpstr>Last Class: PCA Optimization</vt:lpstr>
      <vt:lpstr>Last Class: PCA Optimization</vt:lpstr>
      <vt:lpstr>Last Class: PCA Data Rep’n</vt:lpstr>
      <vt:lpstr>PCA Redistribution of Energy</vt:lpstr>
      <vt:lpstr>PCA Redist’n of Energy (Cont.)</vt:lpstr>
      <vt:lpstr>PCA Redist’n of Energy (Cont.)</vt:lpstr>
      <vt:lpstr>PCA Redist’n of Energy (Cont.)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PCA Simulation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Big Picture</vt:lpstr>
      <vt:lpstr>Shapes As Data Objects</vt:lpstr>
      <vt:lpstr>Shapes As Data Objects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Quotient Space Folklore</vt:lpstr>
      <vt:lpstr>Variation on Landmark Based Shape</vt:lpstr>
      <vt:lpstr>Variation on Landmark Based Shape</vt:lpstr>
      <vt:lpstr>Variation on Landmark Based Shape</vt:lpstr>
      <vt:lpstr>Variation on Landmark Based Shape</vt:lpstr>
      <vt:lpstr>OODA in Image Analysis</vt:lpstr>
      <vt:lpstr>OODA in Image Analysis</vt:lpstr>
      <vt:lpstr>OODA in Image Analysis</vt:lpstr>
      <vt:lpstr>Shape Representations</vt:lpstr>
      <vt:lpstr>Landmark Representations</vt:lpstr>
      <vt:lpstr>Landmark Representations</vt:lpstr>
      <vt:lpstr>Shape Representations</vt:lpstr>
      <vt:lpstr>Boundary Representations</vt:lpstr>
      <vt:lpstr>Boundary Representations</vt:lpstr>
      <vt:lpstr>Boundary Representations</vt:lpstr>
      <vt:lpstr>Boundary Representations</vt:lpstr>
      <vt:lpstr>Shape Representations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572</cp:revision>
  <dcterms:created xsi:type="dcterms:W3CDTF">2001-06-08T01:38:43Z</dcterms:created>
  <dcterms:modified xsi:type="dcterms:W3CDTF">2024-02-01T19:09:01Z</dcterms:modified>
</cp:coreProperties>
</file>