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</p:sldMasterIdLst>
  <p:notesMasterIdLst>
    <p:notesMasterId r:id="rId102"/>
  </p:notesMasterIdLst>
  <p:sldIdLst>
    <p:sldId id="262" r:id="rId3"/>
    <p:sldId id="714" r:id="rId4"/>
    <p:sldId id="3715" r:id="rId5"/>
    <p:sldId id="3758" r:id="rId6"/>
    <p:sldId id="3693" r:id="rId7"/>
    <p:sldId id="3696" r:id="rId8"/>
    <p:sldId id="1075" r:id="rId9"/>
    <p:sldId id="1077" r:id="rId10"/>
    <p:sldId id="1086" r:id="rId11"/>
    <p:sldId id="1079" r:id="rId12"/>
    <p:sldId id="1083" r:id="rId13"/>
    <p:sldId id="1082" r:id="rId14"/>
    <p:sldId id="3685" r:id="rId15"/>
    <p:sldId id="3533" r:id="rId16"/>
    <p:sldId id="3538" r:id="rId17"/>
    <p:sldId id="3547" r:id="rId18"/>
    <p:sldId id="3550" r:id="rId19"/>
    <p:sldId id="3563" r:id="rId20"/>
    <p:sldId id="3556" r:id="rId21"/>
    <p:sldId id="3557" r:id="rId22"/>
    <p:sldId id="3632" r:id="rId23"/>
    <p:sldId id="3633" r:id="rId24"/>
    <p:sldId id="3558" r:id="rId25"/>
    <p:sldId id="3559" r:id="rId26"/>
    <p:sldId id="3560" r:id="rId27"/>
    <p:sldId id="3561" r:id="rId28"/>
    <p:sldId id="3562" r:id="rId29"/>
    <p:sldId id="3310" r:id="rId30"/>
    <p:sldId id="3311" r:id="rId31"/>
    <p:sldId id="3312" r:id="rId32"/>
    <p:sldId id="3313" r:id="rId33"/>
    <p:sldId id="3314" r:id="rId34"/>
    <p:sldId id="3315" r:id="rId35"/>
    <p:sldId id="3316" r:id="rId36"/>
    <p:sldId id="3317" r:id="rId37"/>
    <p:sldId id="3319" r:id="rId38"/>
    <p:sldId id="3320" r:id="rId39"/>
    <p:sldId id="3321" r:id="rId40"/>
    <p:sldId id="3322" r:id="rId41"/>
    <p:sldId id="3323" r:id="rId42"/>
    <p:sldId id="3766" r:id="rId43"/>
    <p:sldId id="3635" r:id="rId44"/>
    <p:sldId id="3634" r:id="rId45"/>
    <p:sldId id="3767" r:id="rId46"/>
    <p:sldId id="3768" r:id="rId47"/>
    <p:sldId id="3637" r:id="rId48"/>
    <p:sldId id="3769" r:id="rId49"/>
    <p:sldId id="3639" r:id="rId50"/>
    <p:sldId id="3770" r:id="rId51"/>
    <p:sldId id="3641" r:id="rId52"/>
    <p:sldId id="3699" r:id="rId53"/>
    <p:sldId id="3785" r:id="rId54"/>
    <p:sldId id="3786" r:id="rId55"/>
    <p:sldId id="3788" r:id="rId56"/>
    <p:sldId id="3787" r:id="rId57"/>
    <p:sldId id="3772" r:id="rId58"/>
    <p:sldId id="3782" r:id="rId59"/>
    <p:sldId id="3397" r:id="rId60"/>
    <p:sldId id="3642" r:id="rId61"/>
    <p:sldId id="3643" r:id="rId62"/>
    <p:sldId id="3774" r:id="rId63"/>
    <p:sldId id="3645" r:id="rId64"/>
    <p:sldId id="3646" r:id="rId65"/>
    <p:sldId id="3647" r:id="rId66"/>
    <p:sldId id="3648" r:id="rId67"/>
    <p:sldId id="3398" r:id="rId68"/>
    <p:sldId id="3399" r:id="rId69"/>
    <p:sldId id="3400" r:id="rId70"/>
    <p:sldId id="3401" r:id="rId71"/>
    <p:sldId id="3402" r:id="rId72"/>
    <p:sldId id="3403" r:id="rId73"/>
    <p:sldId id="3404" r:id="rId74"/>
    <p:sldId id="3405" r:id="rId75"/>
    <p:sldId id="3406" r:id="rId76"/>
    <p:sldId id="3407" r:id="rId77"/>
    <p:sldId id="3775" r:id="rId78"/>
    <p:sldId id="3708" r:id="rId79"/>
    <p:sldId id="3781" r:id="rId80"/>
    <p:sldId id="3650" r:id="rId81"/>
    <p:sldId id="3414" r:id="rId82"/>
    <p:sldId id="3415" r:id="rId83"/>
    <p:sldId id="3416" r:id="rId84"/>
    <p:sldId id="3417" r:id="rId85"/>
    <p:sldId id="3710" r:id="rId86"/>
    <p:sldId id="3419" r:id="rId87"/>
    <p:sldId id="3420" r:id="rId88"/>
    <p:sldId id="3422" r:id="rId89"/>
    <p:sldId id="3421" r:id="rId90"/>
    <p:sldId id="3411" r:id="rId91"/>
    <p:sldId id="3409" r:id="rId92"/>
    <p:sldId id="3410" r:id="rId93"/>
    <p:sldId id="3412" r:id="rId94"/>
    <p:sldId id="3711" r:id="rId95"/>
    <p:sldId id="3651" r:id="rId96"/>
    <p:sldId id="3423" r:id="rId97"/>
    <p:sldId id="3427" r:id="rId98"/>
    <p:sldId id="3712" r:id="rId99"/>
    <p:sldId id="3789" r:id="rId100"/>
    <p:sldId id="3780" r:id="rId10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00FF"/>
    <a:srgbClr val="A700D5"/>
    <a:srgbClr val="00FF00"/>
    <a:srgbClr val="B4A700"/>
    <a:srgbClr val="D1CC00"/>
    <a:srgbClr val="2DC8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4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9489C-352E-4CD7-8BD6-E49194B996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71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6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39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8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13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2515-1192-41A7-BF46-E39870BB3F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2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3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1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7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29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31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03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83F96-05DC-446A-8530-BD9177F1F14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86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19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12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47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6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41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57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01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05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79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974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73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556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670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3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967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827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284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258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6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4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8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1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0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266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186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360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60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246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294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86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789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546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790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448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935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500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0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0.png"/><Relationship Id="rId4" Type="http://schemas.openxmlformats.org/officeDocument/2006/relationships/image" Target="../media/image51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59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Major Challenges: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Find A Good </a:t>
            </a:r>
            <a:r>
              <a:rPr lang="en-US" dirty="0" err="1"/>
              <a:t>Cutpoint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Heavy Distortion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6D61F-9747-47CA-A5CE-C4974A503177}"/>
              </a:ext>
            </a:extLst>
          </p:cNvPr>
          <p:cNvGrpSpPr/>
          <p:nvPr/>
        </p:nvGrpSpPr>
        <p:grpSpPr>
          <a:xfrm>
            <a:off x="4495800" y="5722203"/>
            <a:ext cx="4141250" cy="830997"/>
            <a:chOff x="4495800" y="5722203"/>
            <a:chExt cx="4141250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F0DA1-1FD8-4747-A570-124D30A66DD7}"/>
                </a:ext>
              </a:extLst>
            </p:cNvPr>
            <p:cNvSpPr txBox="1"/>
            <p:nvPr/>
          </p:nvSpPr>
          <p:spPr>
            <a:xfrm>
              <a:off x="5336145" y="5722203"/>
              <a:ext cx="3300905" cy="830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Approach:  Specifically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Minimize Distortion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92E8F9-7202-4475-8A84-E256C6CA4517}"/>
                </a:ext>
              </a:extLst>
            </p:cNvPr>
            <p:cNvCxnSpPr>
              <a:stCxn id="2" idx="1"/>
            </p:cNvCxnSpPr>
            <p:nvPr/>
          </p:nvCxnSpPr>
          <p:spPr bwMode="auto">
            <a:xfrm flipH="1">
              <a:off x="4495800" y="6137702"/>
              <a:ext cx="8403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834046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Metric Space,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Given a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“PCA-like” Vectors of Scores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  <a:blipFill>
                <a:blip r:embed="rId3"/>
                <a:stretch>
                  <a:fillRect l="-1842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B91FAA3-F16A-4DDC-8769-319983AC21CE}"/>
              </a:ext>
            </a:extLst>
          </p:cNvPr>
          <p:cNvGrpSpPr/>
          <p:nvPr/>
        </p:nvGrpSpPr>
        <p:grpSpPr>
          <a:xfrm>
            <a:off x="3495639" y="2116057"/>
            <a:ext cx="5217134" cy="1651735"/>
            <a:chOff x="3267039" y="2691665"/>
            <a:chExt cx="5217134" cy="16517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115318-3C26-4907-B744-D69B0A2BC15B}"/>
                </a:ext>
              </a:extLst>
            </p:cNvPr>
            <p:cNvSpPr txBox="1"/>
            <p:nvPr/>
          </p:nvSpPr>
          <p:spPr>
            <a:xfrm>
              <a:off x="3267039" y="2691665"/>
              <a:ext cx="5217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 Representation Is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“Auto-Encoder” In AI literature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7186361-88F7-41AA-88F2-259DA7EDA0B4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3A693C-7E29-4CD5-BEA8-9AE5B744E47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5105400" y="3522662"/>
              <a:ext cx="770206" cy="21113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267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:r>
                  <a:rPr lang="en-US" noProof="0" dirty="0">
                    <a:latin typeface="Arial"/>
                  </a:rPr>
                  <a:t>Torus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lvl="0" indent="0">
                  <a:lnSpc>
                    <a:spcPct val="150000"/>
                  </a:lnSpc>
                  <a:buNone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Approx’s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Then Apply PNS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Also Optimize Over Tuning Parameter: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Arial"/>
                </a:endParaRPr>
              </a:p>
              <a:p>
                <a:pPr marL="0" lvl="0" indent="0">
                  <a:lnSpc>
                    <a:spcPct val="150000"/>
                  </a:lnSpc>
                  <a:defRPr/>
                </a:pPr>
                <a:r>
                  <a:rPr lang="en-US" dirty="0">
                    <a:latin typeface="Arial"/>
                  </a:rPr>
                  <a:t>(For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Arial"/>
                  </a:rPr>
                  <a:t>  Large,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latin typeface="Arial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9417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Backwards PCA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Replace</a:t>
            </a:r>
            <a:r>
              <a:rPr lang="en-US" dirty="0"/>
              <a:t> usual </a:t>
            </a:r>
            <a:r>
              <a:rPr lang="en-US" i="1" dirty="0"/>
              <a:t>forwards</a:t>
            </a:r>
            <a:r>
              <a:rPr lang="en-US" dirty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With</a:t>
            </a:r>
            <a:r>
              <a:rPr lang="en-US" dirty="0"/>
              <a:t> a </a:t>
            </a:r>
            <a:r>
              <a:rPr lang="en-US" i="1" dirty="0"/>
              <a:t>backwards </a:t>
            </a:r>
            <a:r>
              <a:rPr lang="en-US" dirty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B6E54-C1D0-4DA9-B399-8B8E885569F2}"/>
              </a:ext>
            </a:extLst>
          </p:cNvPr>
          <p:cNvSpPr txBox="1"/>
          <p:nvPr/>
        </p:nvSpPr>
        <p:spPr>
          <a:xfrm>
            <a:off x="6097734" y="1295400"/>
            <a:ext cx="2131866" cy="461665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8.6</a:t>
            </a:r>
          </a:p>
        </p:txBody>
      </p:sp>
    </p:spTree>
    <p:extLst>
      <p:ext uri="{BB962C8B-B14F-4D97-AF65-F5344CB8AC3E}">
        <p14:creationId xmlns:p14="http://schemas.microsoft.com/office/powerpoint/2010/main" val="3967676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u="sng" dirty="0"/>
              <a:t>Very Different</a:t>
            </a:r>
            <a:r>
              <a:rPr lang="en-US" dirty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3250451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Interesting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/>
                  <a:t>Backwards </a:t>
                </a:r>
                <a:r>
                  <a:rPr lang="en-US" dirty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= PCA in Positive </a:t>
                </a:r>
                <a:r>
                  <a:rPr lang="en-US" dirty="0" err="1"/>
                  <a:t>Orthant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With ≥ 0  Constraints (on </a:t>
                </a:r>
                <a:r>
                  <a:rPr lang="en-US" u="sng" dirty="0"/>
                  <a:t>both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9205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</a:t>
            </a:r>
            <a:r>
              <a:rPr lang="en-US" sz="4000" dirty="0" err="1"/>
              <a:t>Nonneg</a:t>
            </a:r>
            <a:r>
              <a:rPr lang="en-US" sz="4000" dirty="0"/>
              <a:t>. Mat. </a:t>
            </a:r>
            <a:r>
              <a:rPr lang="en-US" sz="4000" dirty="0" err="1"/>
              <a:t>Factor’n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99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</a:t>
            </a:r>
            <a:r>
              <a:rPr lang="en-US" sz="4000" dirty="0" err="1"/>
              <a:t>Nonneg</a:t>
            </a:r>
            <a:r>
              <a:rPr lang="en-US" sz="4000" dirty="0"/>
              <a:t>. Nested Cones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379376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990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Another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00B050"/>
                </a:solidFill>
              </a:rPr>
              <a:t>HDLSS</a:t>
            </a:r>
            <a:r>
              <a:rPr lang="en-US" b="1" dirty="0"/>
              <a:t> Robust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</a:t>
            </a:r>
            <a:r>
              <a:rPr lang="en-US" baseline="30000" dirty="0"/>
              <a:t>1</a:t>
            </a:r>
            <a:r>
              <a:rPr lang="en-US" dirty="0"/>
              <a:t> Backwards PCA:  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Brooks, </a:t>
            </a:r>
            <a:r>
              <a:rPr lang="en-US" dirty="0" err="1"/>
              <a:t>Dulá</a:t>
            </a:r>
            <a:r>
              <a:rPr lang="en-US" dirty="0"/>
              <a:t>, Boone (2013)</a:t>
            </a:r>
          </a:p>
        </p:txBody>
      </p:sp>
      <p:pic>
        <p:nvPicPr>
          <p:cNvPr id="1727490" name="Picture 2" descr="http://www.people.vcu.edu/%7Ejpbrooks/images/Facbr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r="12162"/>
          <a:stretch/>
        </p:blipFill>
        <p:spPr bwMode="auto">
          <a:xfrm>
            <a:off x="996286" y="5029200"/>
            <a:ext cx="1678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7492" name="Picture 4" descr="http://business.vcu.edu/profilepictures/jdu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6"/>
          <a:stretch/>
        </p:blipFill>
        <p:spPr bwMode="auto">
          <a:xfrm>
            <a:off x="3657600" y="4933240"/>
            <a:ext cx="1706254" cy="1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7494" name="Picture 6" descr="http://www.people.vcu.edu/%7Eelboone2/imgs/Facbo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8987" r="21403" b="6857"/>
          <a:stretch/>
        </p:blipFill>
        <p:spPr bwMode="auto">
          <a:xfrm>
            <a:off x="6196084" y="5015551"/>
            <a:ext cx="1787856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935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Potential Application:  </a:t>
            </a:r>
            <a:r>
              <a:rPr lang="en-US" b="1" dirty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Hastie &amp; </a:t>
            </a:r>
            <a:r>
              <a:rPr lang="en-US" dirty="0" err="1"/>
              <a:t>Stuetzle</a:t>
            </a:r>
            <a:r>
              <a:rPr lang="en-US" dirty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(Foundation of Manifold Learning)</a:t>
            </a:r>
          </a:p>
        </p:txBody>
      </p:sp>
    </p:spTree>
    <p:extLst>
      <p:ext uri="{BB962C8B-B14F-4D97-AF65-F5344CB8AC3E}">
        <p14:creationId xmlns:p14="http://schemas.microsoft.com/office/powerpoint/2010/main" val="279990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8.6, 8.7, 7.3.5, 10.1.2, 8.5, 9.1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9.1, 2.1, 9.2 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Goal:   Find lower dimensional manifold that well approximates (high-dimensional) 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Tenenbaum</a:t>
            </a:r>
            <a:r>
              <a:rPr lang="en-US" dirty="0"/>
              <a:t>, et al 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Roweis</a:t>
            </a:r>
            <a:r>
              <a:rPr lang="en-US" dirty="0"/>
              <a:t> &amp; Saul (2000)</a:t>
            </a:r>
          </a:p>
        </p:txBody>
      </p:sp>
    </p:spTree>
    <p:extLst>
      <p:ext uri="{BB962C8B-B14F-4D97-AF65-F5344CB8AC3E}">
        <p14:creationId xmlns:p14="http://schemas.microsoft.com/office/powerpoint/2010/main" val="6407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Canonical Example: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Photographs (2-d) of Statue (3-d)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Viewpoints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Light Source Locations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Digitization of Photos is “Low-Dimensional”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But </a:t>
            </a:r>
            <a:r>
              <a:rPr lang="en-US" u="sng" dirty="0"/>
              <a:t>Not in a Subspace</a:t>
            </a:r>
            <a:r>
              <a:rPr lang="en-US" dirty="0"/>
              <a:t> (Findable by PCA)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EEDA1B-520A-48A1-8D48-4AFFB29AF5FB}"/>
              </a:ext>
            </a:extLst>
          </p:cNvPr>
          <p:cNvGrpSpPr/>
          <p:nvPr/>
        </p:nvGrpSpPr>
        <p:grpSpPr>
          <a:xfrm>
            <a:off x="5715000" y="2133600"/>
            <a:ext cx="2403222" cy="3124200"/>
            <a:chOff x="5715000" y="2133600"/>
            <a:chExt cx="2403222" cy="3124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0E2013-39B6-4D36-A3C1-1A8367E69866}"/>
                </a:ext>
              </a:extLst>
            </p:cNvPr>
            <p:cNvSpPr txBox="1"/>
            <p:nvPr/>
          </p:nvSpPr>
          <p:spPr>
            <a:xfrm>
              <a:off x="5715000" y="2133600"/>
              <a:ext cx="2403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 manifold (curved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surface) sense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70B0701-5E72-42FE-8EC8-BB90C398367C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705600" y="2779931"/>
              <a:ext cx="211011" cy="2477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001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Reveals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Two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Modes Of 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FC5F-7591-4C28-B895-DE312F5B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1" t="20000" r="11151" b="3333"/>
          <a:stretch/>
        </p:blipFill>
        <p:spPr>
          <a:xfrm>
            <a:off x="2819400" y="1954658"/>
            <a:ext cx="6324600" cy="4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Linear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47058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Linear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Proj’s</a:t>
            </a:r>
            <a:r>
              <a:rPr lang="en-US" dirty="0"/>
              <a:t>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878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7399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Potential Application:  </a:t>
            </a:r>
            <a:r>
              <a:rPr lang="en-US" b="1" dirty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to find </a:t>
            </a:r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Principal Curve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3018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LeBlanc &amp; </a:t>
            </a:r>
            <a:r>
              <a:rPr lang="en-US" dirty="0" err="1"/>
              <a:t>Tibshirani</a:t>
            </a:r>
            <a:r>
              <a:rPr lang="en-US" dirty="0"/>
              <a:t> (1996)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83161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Observation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 non-Euclidean cases,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PCA seems </a:t>
            </a:r>
            <a:r>
              <a:rPr lang="en-US" u="sng" dirty="0"/>
              <a:t>easier</a:t>
            </a:r>
            <a:r>
              <a:rPr lang="en-US" dirty="0"/>
              <a:t>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is that?</a:t>
            </a:r>
            <a:endParaRPr lang="en-US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F5770-2BFA-4657-8752-83FF7938898F}"/>
              </a:ext>
            </a:extLst>
          </p:cNvPr>
          <p:cNvSpPr txBox="1"/>
          <p:nvPr/>
        </p:nvSpPr>
        <p:spPr>
          <a:xfrm>
            <a:off x="4089752" y="3581400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PNS,  NNCA</a:t>
            </a:r>
          </a:p>
        </p:txBody>
      </p:sp>
    </p:spTree>
    <p:extLst>
      <p:ext uri="{BB962C8B-B14F-4D97-AF65-F5344CB8AC3E}">
        <p14:creationId xmlns:p14="http://schemas.microsoft.com/office/powerpoint/2010/main" val="118052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Theory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259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/>
              <a:t>Last Class: </a:t>
            </a:r>
            <a:r>
              <a:rPr lang="en-US" altLang="en-US" dirty="0" err="1"/>
              <a:t>Princ</a:t>
            </a:r>
            <a:r>
              <a:rPr lang="en-US" altLang="en-US" dirty="0"/>
              <a:t>. Nest.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 scores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Rank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Approximations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blipFill>
                <a:blip r:embed="rId5"/>
                <a:stretch>
                  <a:fillRect l="-1828" t="-13542" r="-9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1877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Damon and Marron (2014)</a:t>
            </a:r>
          </a:p>
        </p:txBody>
      </p:sp>
    </p:spTree>
    <p:extLst>
      <p:ext uri="{BB962C8B-B14F-4D97-AF65-F5344CB8AC3E}">
        <p14:creationId xmlns:p14="http://schemas.microsoft.com/office/powerpoint/2010/main" val="259333724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6079603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710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</a:t>
            </a:r>
            <a:r>
              <a:rPr lang="en-US" dirty="0" err="1"/>
              <a:t>notationally</a:t>
            </a:r>
            <a:r>
              <a:rPr lang="en-US" dirty="0"/>
              <a:t> very clean)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0125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Have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3949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AE1EB9A-957B-417D-8E91-F57AD32D0671}"/>
              </a:ext>
            </a:extLst>
          </p:cNvPr>
          <p:cNvGrpSpPr/>
          <p:nvPr/>
        </p:nvGrpSpPr>
        <p:grpSpPr>
          <a:xfrm>
            <a:off x="610394" y="3352800"/>
            <a:ext cx="3795463" cy="1295400"/>
            <a:chOff x="609600" y="3556575"/>
            <a:chExt cx="3795463" cy="1295400"/>
          </a:xfrm>
        </p:grpSpPr>
        <p:cxnSp>
          <p:nvCxnSpPr>
            <p:cNvPr id="3" name="Straight Arrow Connector 2"/>
            <p:cNvCxnSpPr>
              <a:cxnSpLocks/>
              <a:stCxn id="10" idx="0"/>
            </p:cNvCxnSpPr>
            <p:nvPr/>
          </p:nvCxnSpPr>
          <p:spPr bwMode="auto">
            <a:xfrm flipV="1">
              <a:off x="2507332" y="3556575"/>
              <a:ext cx="715628" cy="71062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6ADCEC3-F9AD-44BA-8713-DF653650B39F}"/>
                    </a:ext>
                  </a:extLst>
                </p:cNvPr>
                <p:cNvSpPr txBox="1"/>
                <p:nvPr/>
              </p:nvSpPr>
              <p:spPr>
                <a:xfrm>
                  <a:off x="609600" y="4267200"/>
                  <a:ext cx="37954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SVD Subspace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6ADCEC3-F9AD-44BA-8713-DF653650B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267200"/>
                  <a:ext cx="3795463" cy="584775"/>
                </a:xfrm>
                <a:prstGeom prst="rect">
                  <a:avLst/>
                </a:prstGeom>
                <a:blipFill>
                  <a:blip r:embed="rId4"/>
                  <a:stretch>
                    <a:fillRect t="-13542" r="-353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1D59E7-CA91-47D1-9038-21BBD815DA26}"/>
              </a:ext>
            </a:extLst>
          </p:cNvPr>
          <p:cNvGrpSpPr/>
          <p:nvPr/>
        </p:nvGrpSpPr>
        <p:grpSpPr>
          <a:xfrm>
            <a:off x="3797144" y="3352800"/>
            <a:ext cx="2679856" cy="2184975"/>
            <a:chOff x="3797144" y="3352800"/>
            <a:chExt cx="2679856" cy="2184975"/>
          </a:xfrm>
        </p:grpSpPr>
        <p:cxnSp>
          <p:nvCxnSpPr>
            <p:cNvPr id="6" name="Straight Arrow Connector 5"/>
            <p:cNvCxnSpPr>
              <a:cxnSpLocks/>
              <a:stCxn id="14" idx="0"/>
            </p:cNvCxnSpPr>
            <p:nvPr/>
          </p:nvCxnSpPr>
          <p:spPr bwMode="auto">
            <a:xfrm flipV="1">
              <a:off x="4527472" y="3352800"/>
              <a:ext cx="1949528" cy="16002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FB70AC-8A13-4752-B934-F083C2A685FF}"/>
                </a:ext>
              </a:extLst>
            </p:cNvPr>
            <p:cNvSpPr txBox="1"/>
            <p:nvPr/>
          </p:nvSpPr>
          <p:spPr>
            <a:xfrm>
              <a:off x="3797144" y="4953000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Scores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3E8F0-CB80-4E46-9493-ED2BA0BFB89E}"/>
              </a:ext>
            </a:extLst>
          </p:cNvPr>
          <p:cNvGrpSpPr/>
          <p:nvPr/>
        </p:nvGrpSpPr>
        <p:grpSpPr>
          <a:xfrm>
            <a:off x="2732604" y="3352800"/>
            <a:ext cx="6335196" cy="3048000"/>
            <a:chOff x="2732604" y="3352800"/>
            <a:chExt cx="6335196" cy="3048000"/>
          </a:xfrm>
        </p:grpSpPr>
        <p:cxnSp>
          <p:nvCxnSpPr>
            <p:cNvPr id="9" name="Straight Arrow Connector 8"/>
            <p:cNvCxnSpPr>
              <a:cxnSpLocks/>
              <a:stCxn id="15" idx="0"/>
            </p:cNvCxnSpPr>
            <p:nvPr/>
          </p:nvCxnSpPr>
          <p:spPr bwMode="auto">
            <a:xfrm flipV="1">
              <a:off x="5900202" y="3352800"/>
              <a:ext cx="957798" cy="246322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E1AB1F-E9C9-45B9-A03C-B300D665D0E8}"/>
                </a:ext>
              </a:extLst>
            </p:cNvPr>
            <p:cNvSpPr txBox="1"/>
            <p:nvPr/>
          </p:nvSpPr>
          <p:spPr>
            <a:xfrm>
              <a:off x="2732604" y="5816025"/>
              <a:ext cx="6335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Loading Vectors (Basis Elements)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2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Now Define: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  <a:blipFill>
                <a:blip r:embed="rId3"/>
                <a:stretch>
                  <a:fillRect l="-191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6F75FA2-2105-4DEB-AF05-23798EB66CF7}"/>
              </a:ext>
            </a:extLst>
          </p:cNvPr>
          <p:cNvSpPr txBox="1"/>
          <p:nvPr/>
        </p:nvSpPr>
        <p:spPr>
          <a:xfrm>
            <a:off x="914400" y="5943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ADA7A5-236E-462D-BD6D-4C56BF7E297E}"/>
              </a:ext>
            </a:extLst>
          </p:cNvPr>
          <p:cNvGrpSpPr/>
          <p:nvPr/>
        </p:nvGrpSpPr>
        <p:grpSpPr>
          <a:xfrm>
            <a:off x="674900" y="4648200"/>
            <a:ext cx="8316700" cy="1575375"/>
            <a:chOff x="674900" y="4648200"/>
            <a:chExt cx="8316700" cy="1575375"/>
          </a:xfrm>
        </p:grpSpPr>
        <p:sp>
          <p:nvSpPr>
            <p:cNvPr id="2" name="Oval 1"/>
            <p:cNvSpPr/>
            <p:nvPr/>
          </p:nvSpPr>
          <p:spPr bwMode="auto">
            <a:xfrm>
              <a:off x="5029200" y="4648200"/>
              <a:ext cx="2133600" cy="838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C2FA52-C7E1-474A-A96E-300F233AFBE4}"/>
                </a:ext>
              </a:extLst>
            </p:cNvPr>
            <p:cNvSpPr txBox="1"/>
            <p:nvPr/>
          </p:nvSpPr>
          <p:spPr>
            <a:xfrm>
              <a:off x="674900" y="5638800"/>
              <a:ext cx="8316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Constraint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Gives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Nested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Reduction of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Dim’n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658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Reduce Using Affine 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6472823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Use Affine Constraints 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 Ambient Space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1064349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Spline Constraint 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{Been Done Already???}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26228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CPNS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From Pizer et al. (2017, 2020) 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A14E72-8C92-40D3-A9B4-6C6248952EF6}"/>
              </a:ext>
            </a:extLst>
          </p:cNvPr>
          <p:cNvGrpSpPr/>
          <p:nvPr/>
        </p:nvGrpSpPr>
        <p:grpSpPr>
          <a:xfrm>
            <a:off x="3276600" y="1676400"/>
            <a:ext cx="4019049" cy="1600200"/>
            <a:chOff x="3276600" y="1676400"/>
            <a:chExt cx="4019049" cy="1600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D81853-2D8B-4E2D-B2C3-F1F1E6BE60D2}"/>
                </a:ext>
              </a:extLst>
            </p:cNvPr>
            <p:cNvSpPr txBox="1"/>
            <p:nvPr/>
          </p:nvSpPr>
          <p:spPr>
            <a:xfrm>
              <a:off x="3276600" y="1676400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Bladder-Prostate-Rectum Data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2E54102-CEF7-4865-A7E1-0B2F2210491A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3276600" y="2045732"/>
              <a:ext cx="2009525" cy="1230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6437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Sub-Manifold Constraints??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0708598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Motivation:   Diffusion Tensor Imaging (DTI)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Variation on Magnetic Resonance Imaging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Goal:   Map Brain Connectivity</a:t>
            </a:r>
          </a:p>
          <a:p>
            <a:pPr marL="0" indent="0" algn="ctr">
              <a:buNone/>
            </a:pPr>
            <a:r>
              <a:rPr lang="en-US" dirty="0"/>
              <a:t>By Finding “Fibers”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C5935-A17B-40F7-965A-C4F9E0FE0489}"/>
              </a:ext>
            </a:extLst>
          </p:cNvPr>
          <p:cNvSpPr txBox="1"/>
          <p:nvPr/>
        </p:nvSpPr>
        <p:spPr>
          <a:xfrm>
            <a:off x="6629400" y="12192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8.7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317DB-F432-4B3E-AA64-C0F970E87258}"/>
              </a:ext>
            </a:extLst>
          </p:cNvPr>
          <p:cNvSpPr txBox="1"/>
          <p:nvPr/>
        </p:nvSpPr>
        <p:spPr>
          <a:xfrm>
            <a:off x="3429000" y="25262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Basser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 (1994)</a:t>
            </a:r>
          </a:p>
        </p:txBody>
      </p:sp>
    </p:spTree>
    <p:extLst>
      <p:ext uri="{BB962C8B-B14F-4D97-AF65-F5344CB8AC3E}">
        <p14:creationId xmlns:p14="http://schemas.microsoft.com/office/powerpoint/2010/main" val="1911419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Map Connectivity with Fiber Tracking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A851B-1266-4C1B-8B41-BE9FDD997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93709"/>
            <a:ext cx="7848600" cy="4430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76364-F05E-441F-8592-F98D08991F59}"/>
              </a:ext>
            </a:extLst>
          </p:cNvPr>
          <p:cNvSpPr txBox="1"/>
          <p:nvPr/>
        </p:nvSpPr>
        <p:spPr>
          <a:xfrm>
            <a:off x="3352800" y="64124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Thanks to DANA.ORG</a:t>
            </a:r>
          </a:p>
        </p:txBody>
      </p:sp>
    </p:spTree>
    <p:extLst>
      <p:ext uri="{BB962C8B-B14F-4D97-AF65-F5344CB8AC3E}">
        <p14:creationId xmlns:p14="http://schemas.microsoft.com/office/powerpoint/2010/main" val="395083914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DTI Approach:    At  3-d  “voxel grid”</a:t>
            </a:r>
          </a:p>
          <a:p>
            <a:pPr marL="0" indent="0">
              <a:buNone/>
            </a:pPr>
            <a:r>
              <a:rPr lang="en-US" dirty="0"/>
              <a:t>Study </a:t>
            </a:r>
            <a:r>
              <a:rPr lang="en-US" u="sng" dirty="0"/>
              <a:t>Variation</a:t>
            </a:r>
            <a:r>
              <a:rPr lang="en-US" dirty="0"/>
              <a:t> of Local Water Motion</a:t>
            </a:r>
          </a:p>
          <a:p>
            <a:pPr marL="0" indent="0">
              <a:buNone/>
            </a:pPr>
            <a:r>
              <a:rPr lang="en-US" dirty="0"/>
              <a:t>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One Slice, from One Person’s Brain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C5BBA7-D0B9-9883-4DC0-D2469DCFFC00}"/>
              </a:ext>
            </a:extLst>
          </p:cNvPr>
          <p:cNvGrpSpPr/>
          <p:nvPr/>
        </p:nvGrpSpPr>
        <p:grpSpPr>
          <a:xfrm>
            <a:off x="6553200" y="1819870"/>
            <a:ext cx="2612301" cy="1609130"/>
            <a:chOff x="6553200" y="1819870"/>
            <a:chExt cx="2612301" cy="16091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D91DC5-E734-1726-97BC-729F168B57BE}"/>
                </a:ext>
              </a:extLst>
            </p:cNvPr>
            <p:cNvSpPr txBox="1"/>
            <p:nvPr/>
          </p:nvSpPr>
          <p:spPr>
            <a:xfrm>
              <a:off x="7467600" y="1819870"/>
              <a:ext cx="16979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Level Sets of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Corresponding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Gaussians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8B52175-AC08-68E2-C54C-7655676F17BF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553200" y="2281535"/>
              <a:ext cx="914400" cy="114746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24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Variation 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One Slice, from One Person’s Brain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4B14C-C19C-4E49-B7D5-8D0DD52D5ECD}"/>
              </a:ext>
            </a:extLst>
          </p:cNvPr>
          <p:cNvGrpSpPr/>
          <p:nvPr/>
        </p:nvGrpSpPr>
        <p:grpSpPr>
          <a:xfrm>
            <a:off x="321546" y="1828800"/>
            <a:ext cx="3171574" cy="1981200"/>
            <a:chOff x="321546" y="1828800"/>
            <a:chExt cx="3171574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/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Low Variation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Solid Region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31" t="-8197" r="-7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672390-E71C-49E0-A1D6-4616F4F42DCA}"/>
                </a:ext>
              </a:extLst>
            </p:cNvPr>
            <p:cNvCxnSpPr/>
            <p:nvPr/>
          </p:nvCxnSpPr>
          <p:spPr>
            <a:xfrm>
              <a:off x="1905000" y="2221468"/>
              <a:ext cx="228600" cy="15885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C8591F-C155-4606-B860-914ECD37F328}"/>
              </a:ext>
            </a:extLst>
          </p:cNvPr>
          <p:cNvGrpSpPr/>
          <p:nvPr/>
        </p:nvGrpSpPr>
        <p:grpSpPr>
          <a:xfrm>
            <a:off x="3676004" y="2221468"/>
            <a:ext cx="2496196" cy="1893332"/>
            <a:chOff x="3676004" y="2221468"/>
            <a:chExt cx="2496196" cy="1893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/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Spherical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Pure Fluid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951" t="-8197" r="-170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2E15E-0D07-440B-8A06-47E3C0E8F2C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4924102" y="2590800"/>
              <a:ext cx="714698" cy="15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C809F6-3575-4083-A48C-32510FE232AF}"/>
              </a:ext>
            </a:extLst>
          </p:cNvPr>
          <p:cNvGrpSpPr/>
          <p:nvPr/>
        </p:nvGrpSpPr>
        <p:grpSpPr>
          <a:xfrm>
            <a:off x="6385941" y="2514600"/>
            <a:ext cx="1996059" cy="2743200"/>
            <a:chOff x="6385941" y="2514600"/>
            <a:chExt cx="1996059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/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Stretched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Fiber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752" t="-10000" r="-214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7B939C8-F5BE-40E4-83F3-9763269E5A0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858000" y="2883932"/>
              <a:ext cx="525971" cy="2373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358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Variation Expressed as Covariance Matrices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to Analysis:   Eigen Analysis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Solid: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Small</a:t>
                </a:r>
              </a:p>
              <a:p>
                <a:pPr marL="0" indent="0">
                  <a:buNone/>
                </a:pPr>
                <a:r>
                  <a:rPr lang="en-US" dirty="0"/>
                  <a:t>Fiber: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(eigenvector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:r>
                  <a:rPr lang="en-US" dirty="0" err="1"/>
                  <a:t>direct’n</a:t>
                </a:r>
                <a:r>
                  <a:rPr lang="en-US" dirty="0"/>
                  <a:t>)  </a:t>
                </a:r>
              </a:p>
              <a:p>
                <a:pPr marL="0" indent="0">
                  <a:buNone/>
                </a:pPr>
                <a:r>
                  <a:rPr lang="en-US" dirty="0"/>
                  <a:t>Pure Fluid (CSF):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Large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Map Connectivity with Fiber Tracking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 r="-3630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616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7"/>
          <a:stretch/>
        </p:blipFill>
        <p:spPr>
          <a:xfrm>
            <a:off x="0" y="2455020"/>
            <a:ext cx="9144000" cy="1202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1205BC-96C9-4EBA-87A3-10FE94C3E62B}"/>
              </a:ext>
            </a:extLst>
          </p:cNvPr>
          <p:cNvSpPr txBox="1"/>
          <p:nvPr/>
        </p:nvSpPr>
        <p:spPr>
          <a:xfrm>
            <a:off x="6400800" y="1143000"/>
            <a:ext cx="177490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7.3.5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F422CA-F447-4932-B172-9B93235DAB54}"/>
              </a:ext>
            </a:extLst>
          </p:cNvPr>
          <p:cNvGrpSpPr/>
          <p:nvPr/>
        </p:nvGrpSpPr>
        <p:grpSpPr>
          <a:xfrm>
            <a:off x="228600" y="3200400"/>
            <a:ext cx="2621230" cy="1359932"/>
            <a:chOff x="228600" y="3200400"/>
            <a:chExt cx="2621230" cy="13599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682AA0-D400-42E7-9568-1933F6B124F1}"/>
                </a:ext>
              </a:extLst>
            </p:cNvPr>
            <p:cNvSpPr txBox="1"/>
            <p:nvPr/>
          </p:nvSpPr>
          <p:spPr>
            <a:xfrm>
              <a:off x="228600" y="4191000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Geodesic from this fiber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C6D418F-8F61-4F4D-BEAC-E5AD6021BAC0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1539215" y="3200400"/>
              <a:ext cx="289585" cy="990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5D3F28-A3C3-462C-A092-997FAD0ED812}"/>
              </a:ext>
            </a:extLst>
          </p:cNvPr>
          <p:cNvGrpSpPr/>
          <p:nvPr/>
        </p:nvGrpSpPr>
        <p:grpSpPr>
          <a:xfrm>
            <a:off x="7703259" y="3581400"/>
            <a:ext cx="1364541" cy="978932"/>
            <a:chOff x="7703259" y="3581400"/>
            <a:chExt cx="1364541" cy="9789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202694-E761-45E4-99FA-33710A708C6E}"/>
                </a:ext>
              </a:extLst>
            </p:cNvPr>
            <p:cNvSpPr txBox="1"/>
            <p:nvPr/>
          </p:nvSpPr>
          <p:spPr>
            <a:xfrm>
              <a:off x="7703259" y="4191000"/>
              <a:ext cx="1364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this fiber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E6126E-A759-42B8-B604-542B08959C9C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8385530" y="3581400"/>
              <a:ext cx="87885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9FEE84A-BFC0-4A6E-A7F7-7520C7C82312}"/>
              </a:ext>
            </a:extLst>
          </p:cNvPr>
          <p:cNvSpPr txBox="1"/>
          <p:nvPr/>
        </p:nvSpPr>
        <p:spPr>
          <a:xfrm>
            <a:off x="1180646" y="5421868"/>
            <a:ext cx="674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Geodesic With Respect to Euclidean Distance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Frobenius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Norm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DB71D1-0E41-4AE7-8C1A-7C4326F6813F}"/>
              </a:ext>
            </a:extLst>
          </p:cNvPr>
          <p:cNvGrpSpPr/>
          <p:nvPr/>
        </p:nvGrpSpPr>
        <p:grpSpPr>
          <a:xfrm>
            <a:off x="2613325" y="3048000"/>
            <a:ext cx="4305409" cy="3346966"/>
            <a:chOff x="2613325" y="3048000"/>
            <a:chExt cx="4305409" cy="3346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9F69A2-3BF5-478B-8455-2B5CBD3B581E}"/>
                </a:ext>
              </a:extLst>
            </p:cNvPr>
            <p:cNvSpPr txBox="1"/>
            <p:nvPr/>
          </p:nvSpPr>
          <p:spPr>
            <a:xfrm>
              <a:off x="2613325" y="6025634"/>
              <a:ext cx="4305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Leaves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Space of Fibers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 a Strong Way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32D7AC-C0D6-4C98-A2E5-864C8B357CB0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4072442" y="3048000"/>
              <a:ext cx="693588" cy="29776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47CE38-70BA-4D8C-B596-B8983AAFDA16}"/>
              </a:ext>
            </a:extLst>
          </p:cNvPr>
          <p:cNvSpPr txBox="1"/>
          <p:nvPr/>
        </p:nvSpPr>
        <p:spPr>
          <a:xfrm>
            <a:off x="1259770" y="4812268"/>
            <a:ext cx="666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Interpolation of Fibers Want “Straight Line Path” (Geodesic)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29F10-A655-4C83-8D94-69CA848B9DB6}"/>
              </a:ext>
            </a:extLst>
          </p:cNvPr>
          <p:cNvSpPr txBox="1"/>
          <p:nvPr/>
        </p:nvSpPr>
        <p:spPr>
          <a:xfrm>
            <a:off x="7239000" y="59436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Clearly Need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 Metric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0234B-1E43-427B-8F54-02FCEECBD770}"/>
              </a:ext>
            </a:extLst>
          </p:cNvPr>
          <p:cNvSpPr/>
          <p:nvPr/>
        </p:nvSpPr>
        <p:spPr>
          <a:xfrm>
            <a:off x="2286000" y="2514600"/>
            <a:ext cx="548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7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020"/>
            <a:ext cx="9144000" cy="4402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5E8EE-136F-4146-9C22-B0E2AB79677F}"/>
              </a:ext>
            </a:extLst>
          </p:cNvPr>
          <p:cNvSpPr txBox="1"/>
          <p:nvPr/>
        </p:nvSpPr>
        <p:spPr>
          <a:xfrm>
            <a:off x="2361253" y="4292025"/>
            <a:ext cx="525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 Wildly Different Paths!</a:t>
            </a:r>
          </a:p>
        </p:txBody>
      </p:sp>
    </p:spTree>
    <p:extLst>
      <p:ext uri="{BB962C8B-B14F-4D97-AF65-F5344CB8AC3E}">
        <p14:creationId xmlns:p14="http://schemas.microsoft.com/office/powerpoint/2010/main" val="1178294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on Metrics: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Induces a </a:t>
            </a:r>
            <a:r>
              <a:rPr lang="en-US" i="1" dirty="0"/>
              <a:t>Manifold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the Set of </a:t>
            </a:r>
            <a:r>
              <a:rPr lang="en-US" u="sng" dirty="0"/>
              <a:t>Full Rank</a:t>
            </a:r>
            <a:r>
              <a:rPr lang="en-US" dirty="0"/>
              <a:t>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Lower Rank also as a Manifold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7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Full Set of Covariance Matrices is a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Manifold Stratified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Union of Continuously Connected</a:t>
                </a:r>
              </a:p>
              <a:p>
                <a:pPr marL="0" indent="0">
                  <a:buNone/>
                </a:pPr>
                <a:r>
                  <a:rPr lang="en-US" dirty="0"/>
                  <a:t>      Manifolds of Different Dimensions</a:t>
                </a:r>
              </a:p>
              <a:p>
                <a:pPr marL="0" indent="0" algn="ctr">
                  <a:buNone/>
                </a:pPr>
                <a:r>
                  <a:rPr lang="en-US" dirty="0"/>
                  <a:t>(Called Strata)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Connections:   Limit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70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CPNS: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Gets 1-d Comps,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But </a:t>
                </a:r>
                <a:r>
                  <a:rPr lang="en-US" u="sng" dirty="0"/>
                  <a:t>Wrong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Dependence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(Strong Distortion)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sz="1600" dirty="0"/>
                  <a:t>                                                                           Thanks to </a:t>
                </a:r>
                <a:r>
                  <a:rPr lang="en-US" sz="1600" dirty="0" err="1"/>
                  <a:t>Sungkyu</a:t>
                </a:r>
                <a:r>
                  <a:rPr lang="en-US" sz="1600" dirty="0"/>
                  <a:t> Jung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Last Class: s-rep Space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2496" r="52021" b="10692"/>
          <a:stretch/>
        </p:blipFill>
        <p:spPr bwMode="auto">
          <a:xfrm>
            <a:off x="4255477" y="1905000"/>
            <a:ext cx="4736123" cy="43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6891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Manifold Stratified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Another Important Example:</a:t>
            </a:r>
          </a:p>
          <a:p>
            <a:pPr marL="0" indent="0" algn="ctr">
              <a:buNone/>
            </a:pPr>
            <a:r>
              <a:rPr lang="en-US" dirty="0"/>
              <a:t>Phylogenetic Tree Space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0CD4E5-A71D-4983-AF5F-F25B5D6F9333}"/>
              </a:ext>
            </a:extLst>
          </p:cNvPr>
          <p:cNvGrpSpPr/>
          <p:nvPr/>
        </p:nvGrpSpPr>
        <p:grpSpPr>
          <a:xfrm>
            <a:off x="381000" y="2422147"/>
            <a:ext cx="7298724" cy="4347985"/>
            <a:chOff x="381000" y="2422147"/>
            <a:chExt cx="7298724" cy="434798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6540E14-39F1-4F73-BA45-18B9410E3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15778" r="5084" b="3641"/>
            <a:stretch>
              <a:fillRect/>
            </a:stretch>
          </p:blipFill>
          <p:spPr bwMode="auto">
            <a:xfrm>
              <a:off x="1447800" y="2422147"/>
              <a:ext cx="6231924" cy="397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ADB4E5-B748-4D36-B9D7-D34C73593EFC}"/>
                </a:ext>
              </a:extLst>
            </p:cNvPr>
            <p:cNvSpPr txBox="1"/>
            <p:nvPr/>
          </p:nvSpPr>
          <p:spPr>
            <a:xfrm>
              <a:off x="381000" y="6400800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Thanks to Megan Owen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74AED4-51F6-452C-B512-D4D24D09D7F4}"/>
              </a:ext>
            </a:extLst>
          </p:cNvPr>
          <p:cNvSpPr txBox="1"/>
          <p:nvPr/>
        </p:nvSpPr>
        <p:spPr>
          <a:xfrm>
            <a:off x="6835691" y="1143000"/>
            <a:ext cx="19031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10.1.2</a:t>
            </a:r>
          </a:p>
        </p:txBody>
      </p:sp>
    </p:spTree>
    <p:extLst>
      <p:ext uri="{BB962C8B-B14F-4D97-AF65-F5344CB8AC3E}">
        <p14:creationId xmlns:p14="http://schemas.microsoft.com/office/powerpoint/2010/main" val="2396491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Manifold Stratified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Another Example:</a:t>
            </a:r>
          </a:p>
          <a:p>
            <a:pPr marL="0" indent="0" algn="ctr">
              <a:buNone/>
            </a:pPr>
            <a:r>
              <a:rPr lang="en-US" dirty="0"/>
              <a:t>Projective Geometry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in Image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Source:</a:t>
            </a:r>
          </a:p>
          <a:p>
            <a:pPr marL="0" indent="0" algn="ctr">
              <a:buNone/>
            </a:pPr>
            <a:r>
              <a:rPr lang="en-US" dirty="0"/>
              <a:t>Patrangenaru &amp; Ellingson (2016)</a:t>
            </a:r>
          </a:p>
          <a:p>
            <a:pPr marL="0" indent="0" algn="ctr">
              <a:buNone/>
            </a:pPr>
            <a:r>
              <a:rPr lang="en-US" dirty="0"/>
              <a:t>Chapters  21 and 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E25A8-482C-6F24-BB5C-675186C9C1D1}"/>
              </a:ext>
            </a:extLst>
          </p:cNvPr>
          <p:cNvSpPr txBox="1"/>
          <p:nvPr/>
        </p:nvSpPr>
        <p:spPr>
          <a:xfrm>
            <a:off x="6019800" y="266700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Manifold Stratifications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Handle Occlusions</a:t>
            </a:r>
          </a:p>
        </p:txBody>
      </p:sp>
    </p:spTree>
    <p:extLst>
      <p:ext uri="{BB962C8B-B14F-4D97-AF65-F5344CB8AC3E}">
        <p14:creationId xmlns:p14="http://schemas.microsoft.com/office/powerpoint/2010/main" val="300839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C0"/>
            </a:gs>
            <a:gs pos="50000">
              <a:schemeClr val="bg1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662D6-2B5F-125B-EB2E-8816A94D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8535-E06A-7AD3-C7AC-6131FE93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Non-Euclidean Probability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BAC09-3C65-0379-15A1-C0BEDAEC8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686800" cy="51054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Variations on Central Limit Theory,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For Fréchet Mean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Replace Traditional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as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With Non-Standard Versions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BAC09-3C65-0379-15A1-C0BEDAEC8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686800" cy="5105400"/>
              </a:xfrm>
              <a:blipFill>
                <a:blip r:embed="rId2"/>
                <a:stretch>
                  <a:fillRect l="-1754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0200C86-2ACC-2789-2E64-0ACBA71ACAEB}"/>
              </a:ext>
            </a:extLst>
          </p:cNvPr>
          <p:cNvSpPr txBox="1"/>
          <p:nvPr/>
        </p:nvSpPr>
        <p:spPr>
          <a:xfrm>
            <a:off x="4648200" y="3974068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Sensible for Shrinking Neighborhoods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AD8F67-4E1C-BC4F-5161-A0D1FCE69D4F}"/>
              </a:ext>
            </a:extLst>
          </p:cNvPr>
          <p:cNvGrpSpPr/>
          <p:nvPr/>
        </p:nvGrpSpPr>
        <p:grpSpPr>
          <a:xfrm>
            <a:off x="4191000" y="3505200"/>
            <a:ext cx="4114800" cy="1447800"/>
            <a:chOff x="4191000" y="3505200"/>
            <a:chExt cx="4114800" cy="1447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3AFAF4-A41E-A671-06E4-D07E103ED58C}"/>
                </a:ext>
              </a:extLst>
            </p:cNvPr>
            <p:cNvSpPr txBox="1"/>
            <p:nvPr/>
          </p:nvSpPr>
          <p:spPr>
            <a:xfrm>
              <a:off x="4649927" y="3505200"/>
              <a:ext cx="3655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Use Tangent Plane for Linear Ops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7F5013-E030-6A47-3B5C-8BA8EDBA19B7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4191000" y="3874532"/>
              <a:ext cx="2286864" cy="10784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89037C-CC1E-AAE7-604F-833FB41EBE7F}"/>
              </a:ext>
            </a:extLst>
          </p:cNvPr>
          <p:cNvGrpSpPr/>
          <p:nvPr/>
        </p:nvGrpSpPr>
        <p:grpSpPr>
          <a:xfrm>
            <a:off x="1752600" y="2438400"/>
            <a:ext cx="7056179" cy="2819400"/>
            <a:chOff x="1752600" y="2438400"/>
            <a:chExt cx="7056179" cy="2819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E5F6F5-FE96-9EDC-AB8B-D651EFD9A152}"/>
                </a:ext>
              </a:extLst>
            </p:cNvPr>
            <p:cNvSpPr txBox="1"/>
            <p:nvPr/>
          </p:nvSpPr>
          <p:spPr>
            <a:xfrm>
              <a:off x="3733800" y="2438400"/>
              <a:ext cx="5074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Fun Variations:  Different Rates of Convergence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53B274-9867-B3DA-833C-329018FEAC6B}"/>
                </a:ext>
              </a:extLst>
            </p:cNvPr>
            <p:cNvSpPr/>
            <p:nvPr/>
          </p:nvSpPr>
          <p:spPr>
            <a:xfrm>
              <a:off x="1752600" y="4876800"/>
              <a:ext cx="609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04371D-0F22-CE62-8D3A-1AF31DB713D2}"/>
                </a:ext>
              </a:extLst>
            </p:cNvPr>
            <p:cNvCxnSpPr>
              <a:stCxn id="9" idx="1"/>
              <a:endCxn id="10" idx="0"/>
            </p:cNvCxnSpPr>
            <p:nvPr/>
          </p:nvCxnSpPr>
          <p:spPr>
            <a:xfrm flipH="1">
              <a:off x="2057400" y="2623066"/>
              <a:ext cx="1676400" cy="225373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5EEB6D-E787-A350-9362-FB665D0F3022}"/>
              </a:ext>
            </a:extLst>
          </p:cNvPr>
          <p:cNvSpPr txBox="1"/>
          <p:nvPr/>
        </p:nvSpPr>
        <p:spPr>
          <a:xfrm>
            <a:off x="6781800" y="833735"/>
            <a:ext cx="204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DC00FF"/>
                </a:solidFill>
              </a:rPr>
              <a:t>Text, Sec. 8.5</a:t>
            </a:r>
          </a:p>
        </p:txBody>
      </p:sp>
    </p:spTree>
    <p:extLst>
      <p:ext uri="{BB962C8B-B14F-4D97-AF65-F5344CB8AC3E}">
        <p14:creationId xmlns:p14="http://schemas.microsoft.com/office/powerpoint/2010/main" val="45890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C0"/>
            </a:gs>
            <a:gs pos="50000">
              <a:schemeClr val="bg1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6D485-CB43-25A7-50AA-4AAD7FDFA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A6B-3318-9CF8-3F5F-CEDDC0EA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Non-Euclidean Probability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38B4-767D-CC84-B6D4-EA46814A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105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Variations on Central Limit Theory,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Major Manifold References:</a:t>
            </a:r>
          </a:p>
          <a:p>
            <a:pPr marL="0" indent="0">
              <a:buNone/>
            </a:pPr>
            <a:r>
              <a:rPr lang="en-US" dirty="0"/>
              <a:t>	Terras (1985)</a:t>
            </a:r>
          </a:p>
          <a:p>
            <a:pPr marL="0" indent="0">
              <a:buNone/>
            </a:pPr>
            <a:r>
              <a:rPr lang="en-US" dirty="0"/>
              <a:t>	Patrangenaru &amp; Ellingson (2015)  </a:t>
            </a:r>
            <a:r>
              <a:rPr lang="en-US" dirty="0" err="1"/>
              <a:t>Chp</a:t>
            </a:r>
            <a:r>
              <a:rPr lang="en-US" dirty="0"/>
              <a:t>. 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PNS </a:t>
            </a:r>
            <a:r>
              <a:rPr lang="en-US" u="sng" dirty="0"/>
              <a:t>Backwards Mean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Huckemann &amp; Eltzner (2019)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8460C-BF84-2221-4EBB-2E1628A2444A}"/>
              </a:ext>
            </a:extLst>
          </p:cNvPr>
          <p:cNvGrpSpPr/>
          <p:nvPr/>
        </p:nvGrpSpPr>
        <p:grpSpPr>
          <a:xfrm>
            <a:off x="3200400" y="3962400"/>
            <a:ext cx="5466939" cy="533400"/>
            <a:chOff x="3200400" y="3962400"/>
            <a:chExt cx="5466939" cy="533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571137-8146-D345-169E-F397FB39BCD5}"/>
                </a:ext>
              </a:extLst>
            </p:cNvPr>
            <p:cNvSpPr txBox="1"/>
            <p:nvPr/>
          </p:nvSpPr>
          <p:spPr>
            <a:xfrm>
              <a:off x="4724400" y="3962400"/>
              <a:ext cx="3942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Better Than Fréchet Mean?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9B02EC5-353A-8611-8D8E-3AD3DCE57F5E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3200400" y="4193233"/>
              <a:ext cx="1524000" cy="30256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65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4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EB894C9-1901-2A8F-8538-053B48BBAEC9}"/>
              </a:ext>
            </a:extLst>
          </p:cNvPr>
          <p:cNvGrpSpPr/>
          <p:nvPr/>
        </p:nvGrpSpPr>
        <p:grpSpPr>
          <a:xfrm>
            <a:off x="3505200" y="3048000"/>
            <a:ext cx="4912695" cy="1828800"/>
            <a:chOff x="3505200" y="3048000"/>
            <a:chExt cx="4912695" cy="18288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733FA7-9748-B6B8-1E7A-20D2B54A9A09}"/>
                </a:ext>
              </a:extLst>
            </p:cNvPr>
            <p:cNvSpPr txBox="1"/>
            <p:nvPr/>
          </p:nvSpPr>
          <p:spPr>
            <a:xfrm>
              <a:off x="6069175" y="3048000"/>
              <a:ext cx="23487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Fréchet Mean =</a:t>
              </a:r>
            </a:p>
            <a:p>
              <a:r>
                <a:rPr lang="en-US" sz="2400" dirty="0">
                  <a:solidFill>
                    <a:srgbClr val="00B050"/>
                  </a:solidFill>
                </a:rPr>
                <a:t>Center of Mass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E104D1-1D19-EB0B-1840-745492818095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3505200" y="3463499"/>
              <a:ext cx="2563975" cy="141330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B8B6D2-0AE9-17F3-2EFC-DE1902270BA7}"/>
              </a:ext>
            </a:extLst>
          </p:cNvPr>
          <p:cNvGrpSpPr/>
          <p:nvPr/>
        </p:nvGrpSpPr>
        <p:grpSpPr>
          <a:xfrm>
            <a:off x="3505200" y="5334000"/>
            <a:ext cx="5410200" cy="1143000"/>
            <a:chOff x="3505200" y="5334000"/>
            <a:chExt cx="5410200" cy="1143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0FE3DD-51E1-31CA-32EE-AE5C26C2C10B}"/>
                </a:ext>
              </a:extLst>
            </p:cNvPr>
            <p:cNvSpPr txBox="1"/>
            <p:nvPr/>
          </p:nvSpPr>
          <p:spPr>
            <a:xfrm>
              <a:off x="5649762" y="6015335"/>
              <a:ext cx="326563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PNS Backwards Mean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A3B7E6-0AED-BB56-7ED0-587B9AE23D2A}"/>
                </a:ext>
              </a:extLst>
            </p:cNvPr>
            <p:cNvCxnSpPr>
              <a:stCxn id="8" idx="1"/>
            </p:cNvCxnSpPr>
            <p:nvPr/>
          </p:nvCxnSpPr>
          <p:spPr>
            <a:xfrm flipH="1" flipV="1">
              <a:off x="3505200" y="5334000"/>
              <a:ext cx="2144562" cy="912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696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C0"/>
            </a:gs>
            <a:gs pos="50000">
              <a:schemeClr val="bg1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2768F-AAEE-DBA4-660F-3304AB2F4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0623-F09E-7290-41DF-14D5C976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Non-Euclidean Probability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7A324-5E86-D086-9977-CD99B76D2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686800" cy="51054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Variations on Central Limit Theory,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Slower Rates:    “Smeariness”</a:t>
                </a:r>
              </a:p>
              <a:p>
                <a:pPr marL="0" indent="0">
                  <a:buNone/>
                </a:pPr>
                <a:r>
                  <a:rPr lang="en-US" dirty="0"/>
                  <a:t>	 Eltzner &amp; Huckemann (2019)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Faster Rates (in Stratified Manifolds):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Hotz</a:t>
                </a:r>
                <a:r>
                  <a:rPr lang="en-US" dirty="0"/>
                  <a:t>, et al. (2013)     “Stickiness”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</m:ac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, for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w. p.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7A324-5E86-D086-9977-CD99B76D2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686800" cy="5105400"/>
              </a:xfrm>
              <a:blipFill>
                <a:blip r:embed="rId2"/>
                <a:stretch>
                  <a:fillRect l="-1754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39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OODA Big Picture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New Topic: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Curve Registration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(Amplitude – Phase Variation)</a:t>
            </a:r>
          </a:p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et al (2011)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A826E-3295-4237-B806-DA87DDEE3E6E}"/>
              </a:ext>
            </a:extLst>
          </p:cNvPr>
          <p:cNvSpPr txBox="1"/>
          <p:nvPr/>
        </p:nvSpPr>
        <p:spPr>
          <a:xfrm>
            <a:off x="4186903" y="5754469"/>
            <a:ext cx="4335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 Aside:  Never Published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Beyond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ArXiv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yet 198 Google 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50421-E43C-4FCB-A76C-66030E8CB993}"/>
              </a:ext>
            </a:extLst>
          </p:cNvPr>
          <p:cNvSpPr txBox="1"/>
          <p:nvPr/>
        </p:nvSpPr>
        <p:spPr>
          <a:xfrm>
            <a:off x="6673443" y="1143000"/>
            <a:ext cx="147995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2067378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6053D-1FF6-636F-5339-BD2F2D57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017DC212-C29B-8EDB-813E-931166C24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00C8B56A-7882-AB85-1615-2DE56EC08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et al (2011)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Source for Deeper Mathematics: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and Klassen (2016)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DF2ED-4A5E-B1CF-86D2-FF2310184B3B}"/>
              </a:ext>
            </a:extLst>
          </p:cNvPr>
          <p:cNvSpPr txBox="1"/>
          <p:nvPr/>
        </p:nvSpPr>
        <p:spPr>
          <a:xfrm>
            <a:off x="6673443" y="1143000"/>
            <a:ext cx="147995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1211522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b="1" dirty="0" err="1"/>
              <a:t>Anuj</a:t>
            </a:r>
            <a:r>
              <a:rPr lang="en-US" b="1" dirty="0"/>
              <a:t> </a:t>
            </a:r>
            <a:r>
              <a:rPr lang="en-US" b="1" dirty="0" err="1"/>
              <a:t>Srivastava</a:t>
            </a:r>
            <a:r>
              <a:rPr lang="en-US" b="1" dirty="0"/>
              <a:t> </a:t>
            </a:r>
            <a:r>
              <a:rPr lang="en-US" dirty="0"/>
              <a:t>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Wei Wu 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Derek Tucker (Sandia National Lab)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Xiaosun</a:t>
            </a:r>
            <a:r>
              <a:rPr lang="en-US" dirty="0"/>
              <a:t> Lu (U. N. C.)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Inge</a:t>
            </a:r>
            <a:r>
              <a:rPr lang="en-US" dirty="0"/>
              <a:t> Koch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Peter Hoffmann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J. O. Ramsay   (McGill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Laura Sangalli    (Milano Polytech.)</a:t>
            </a:r>
          </a:p>
        </p:txBody>
      </p:sp>
    </p:spTree>
    <p:extLst>
      <p:ext uri="{BB962C8B-B14F-4D97-AF65-F5344CB8AC3E}">
        <p14:creationId xmlns:p14="http://schemas.microsoft.com/office/powerpoint/2010/main" val="398353224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i.e. Curves as Data Objects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				How Amenable To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				Classical PCA?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2272"/>
          <a:stretch/>
        </p:blipFill>
        <p:spPr>
          <a:xfrm>
            <a:off x="-13336" y="3962401"/>
            <a:ext cx="29851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4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</a:t>
            </a:r>
            <a:r>
              <a:rPr lang="en-US" dirty="0" err="1"/>
              <a:t>Polysphere</a:t>
            </a:r>
            <a:r>
              <a:rPr lang="en-US" dirty="0"/>
              <a:t> PCA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 </a:t>
            </a:r>
            <a:r>
              <a:rPr lang="en-US" dirty="0" err="1"/>
              <a:t>Polysphere</a:t>
            </a:r>
            <a:r>
              <a:rPr lang="en-US" dirty="0"/>
              <a:t>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~Toy 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Pretty Good But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Still Some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Distortion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/>
              <a:t>                          Thanks to B. </a:t>
            </a:r>
            <a:r>
              <a:rPr lang="en-US" sz="1600" dirty="0" err="1"/>
              <a:t>Eltzner</a:t>
            </a:r>
            <a:endParaRPr lang="en-US" sz="1600" dirty="0"/>
          </a:p>
        </p:txBody>
      </p:sp>
      <p:pic>
        <p:nvPicPr>
          <p:cNvPr id="173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3" y="1935328"/>
            <a:ext cx="4893107" cy="49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1360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666"/>
          <a:stretch/>
        </p:blipFill>
        <p:spPr>
          <a:xfrm>
            <a:off x="-13336" y="3962401"/>
            <a:ext cx="9157336" cy="2895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531EA1-A657-4EDD-983D-428D91CC7A93}"/>
              </a:ext>
            </a:extLst>
          </p:cNvPr>
          <p:cNvGrpSpPr/>
          <p:nvPr/>
        </p:nvGrpSpPr>
        <p:grpSpPr>
          <a:xfrm>
            <a:off x="2195972" y="2133600"/>
            <a:ext cx="2342308" cy="3276600"/>
            <a:chOff x="2195972" y="2133600"/>
            <a:chExt cx="2342308" cy="3276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DEB764-B1E0-4BBC-AE0A-56A2BBB16482}"/>
                </a:ext>
              </a:extLst>
            </p:cNvPr>
            <p:cNvSpPr txBox="1"/>
            <p:nvPr/>
          </p:nvSpPr>
          <p:spPr>
            <a:xfrm>
              <a:off x="2195972" y="2133600"/>
              <a:ext cx="23423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Not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Representative!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50BDF2D-0EBA-45C5-BD35-BD522839174B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3367126" y="2964597"/>
              <a:ext cx="823874" cy="24456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4E0A81-EE5A-4C23-B76D-FCF5042564E6}"/>
              </a:ext>
            </a:extLst>
          </p:cNvPr>
          <p:cNvGrpSpPr/>
          <p:nvPr/>
        </p:nvGrpSpPr>
        <p:grpSpPr>
          <a:xfrm>
            <a:off x="5468049" y="2521803"/>
            <a:ext cx="2685351" cy="3040797"/>
            <a:chOff x="5468049" y="2521803"/>
            <a:chExt cx="2685351" cy="30407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2CDE13-D253-4C15-BE27-91C9BC17A5F4}"/>
                </a:ext>
              </a:extLst>
            </p:cNvPr>
            <p:cNvSpPr txBox="1"/>
            <p:nvPr/>
          </p:nvSpPr>
          <p:spPr>
            <a:xfrm>
              <a:off x="5468049" y="2521803"/>
              <a:ext cx="2685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Centering Creates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Distortion?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117A127-C6F7-463F-9E48-E195A00575EC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810725" y="3352800"/>
              <a:ext cx="885475" cy="2209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389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 PCA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300A2F4-8DF3-48AC-8AC7-DD5C1469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6666"/>
          <a:stretch/>
        </p:blipFill>
        <p:spPr>
          <a:xfrm>
            <a:off x="4038600" y="0"/>
            <a:ext cx="5105400" cy="161435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17A4834-537D-43AB-ABEA-DFD92B0AF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445" r="6666" b="7777"/>
          <a:stretch/>
        </p:blipFill>
        <p:spPr>
          <a:xfrm>
            <a:off x="4038600" y="1480312"/>
            <a:ext cx="5105400" cy="53776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903B61-4003-4A3A-8382-6392C4351CEA}"/>
              </a:ext>
            </a:extLst>
          </p:cNvPr>
          <p:cNvSpPr txBox="1"/>
          <p:nvPr/>
        </p:nvSpPr>
        <p:spPr>
          <a:xfrm>
            <a:off x="426770" y="504086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Looks Like Harmonics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Fourier Theory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05F4D-6E4C-4B40-A35B-58D70E0F4D44}"/>
              </a:ext>
            </a:extLst>
          </p:cNvPr>
          <p:cNvSpPr txBox="1"/>
          <p:nvPr/>
        </p:nvSpPr>
        <p:spPr>
          <a:xfrm>
            <a:off x="457200" y="6059269"/>
            <a:ext cx="197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There a Sturm-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Liouville Theory?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83227C-9CA5-4902-8025-E4D45395293B}"/>
              </a:ext>
            </a:extLst>
          </p:cNvPr>
          <p:cNvGrpSpPr/>
          <p:nvPr/>
        </p:nvGrpSpPr>
        <p:grpSpPr>
          <a:xfrm>
            <a:off x="381000" y="2438400"/>
            <a:ext cx="4191000" cy="674132"/>
            <a:chOff x="381000" y="2438400"/>
            <a:chExt cx="4191000" cy="6741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A3397-8A1B-4AA1-9BCF-012F75F13A5F}"/>
                </a:ext>
              </a:extLst>
            </p:cNvPr>
            <p:cNvSpPr txBox="1"/>
            <p:nvPr/>
          </p:nvSpPr>
          <p:spPr>
            <a:xfrm>
              <a:off x="381000" y="2743200"/>
              <a:ext cx="281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Hard to Interpret 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EA30C9-F59A-4BDD-BADD-1910562B3BC0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3199400" y="2438400"/>
              <a:ext cx="1372600" cy="489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2DA65C-C163-4615-84F0-E1972FC21BEB}"/>
              </a:ext>
            </a:extLst>
          </p:cNvPr>
          <p:cNvGrpSpPr/>
          <p:nvPr/>
        </p:nvGrpSpPr>
        <p:grpSpPr>
          <a:xfrm>
            <a:off x="382000" y="2362200"/>
            <a:ext cx="7542800" cy="1524000"/>
            <a:chOff x="382000" y="2362200"/>
            <a:chExt cx="7542800" cy="1524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E5693-87CE-4458-B812-0797B30DB838}"/>
                </a:ext>
              </a:extLst>
            </p:cNvPr>
            <p:cNvSpPr txBox="1"/>
            <p:nvPr/>
          </p:nvSpPr>
          <p:spPr>
            <a:xfrm>
              <a:off x="382000" y="3516868"/>
              <a:ext cx="2907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Yet Scores Seem Sensible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82B5DBB-5B1C-443B-8794-2C76BADBE11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289847" y="2362200"/>
              <a:ext cx="4634953" cy="1339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FC85A-5909-4B6F-9132-78E907FA180B}"/>
              </a:ext>
            </a:extLst>
          </p:cNvPr>
          <p:cNvGrpSpPr/>
          <p:nvPr/>
        </p:nvGrpSpPr>
        <p:grpSpPr>
          <a:xfrm>
            <a:off x="426770" y="4278868"/>
            <a:ext cx="4166902" cy="1817132"/>
            <a:chOff x="426770" y="4278868"/>
            <a:chExt cx="4166902" cy="18171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F8D0B-8602-4E9B-B1F6-616F448209D3}"/>
                </a:ext>
              </a:extLst>
            </p:cNvPr>
            <p:cNvSpPr txBox="1"/>
            <p:nvPr/>
          </p:nvSpPr>
          <p:spPr>
            <a:xfrm>
              <a:off x="426770" y="4278868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Similar for Other Modes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9F524A1-8049-4465-BC54-C4DD0BC066F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3048000" y="4299466"/>
              <a:ext cx="1502330" cy="164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F318A9-825F-43CA-BAC4-1AAE7D7CF2D8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048000" y="4463534"/>
              <a:ext cx="1545672" cy="1632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90C71F8-03BE-4E1D-89B1-CDE111DD7ADA}"/>
              </a:ext>
            </a:extLst>
          </p:cNvPr>
          <p:cNvSpPr txBox="1"/>
          <p:nvPr/>
        </p:nvSpPr>
        <p:spPr>
          <a:xfrm>
            <a:off x="5324769" y="3733800"/>
            <a:ext cx="3587008" cy="206210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Conclusion:  PCA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Yield Poor Insights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About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76F367-7FA7-465E-81FB-9DAC15A9D4E5}"/>
              </a:ext>
            </a:extLst>
          </p:cNvPr>
          <p:cNvCxnSpPr>
            <a:cxnSpLocks/>
          </p:cNvCxnSpPr>
          <p:nvPr/>
        </p:nvCxnSpPr>
        <p:spPr>
          <a:xfrm>
            <a:off x="3276600" y="3701534"/>
            <a:ext cx="4724400" cy="489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33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560E026-127F-43EE-8998-7C5FA165F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Betas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Example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Scores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Patterns!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068F7-0B3E-4B10-917F-474CB20238CA}"/>
              </a:ext>
            </a:extLst>
          </p:cNvPr>
          <p:cNvSpPr txBox="1"/>
          <p:nvPr/>
        </p:nvSpPr>
        <p:spPr>
          <a:xfrm>
            <a:off x="4555138" y="1295400"/>
            <a:ext cx="2531462" cy="25545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Curve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 Around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C9E7-FC10-4CC5-BF31-DE9089B9BBC3}"/>
              </a:ext>
            </a:extLst>
          </p:cNvPr>
          <p:cNvSpPr txBox="1"/>
          <p:nvPr/>
        </p:nvSpPr>
        <p:spPr>
          <a:xfrm>
            <a:off x="4218637" y="4409182"/>
            <a:ext cx="3238194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Poor Signal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Compression!</a:t>
            </a:r>
          </a:p>
        </p:txBody>
      </p:sp>
    </p:spTree>
    <p:extLst>
      <p:ext uri="{BB962C8B-B14F-4D97-AF65-F5344CB8AC3E}">
        <p14:creationId xmlns:p14="http://schemas.microsoft.com/office/powerpoint/2010/main" val="1276440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Approach: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Wasserstein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Distance</a:t>
            </a:r>
          </a:p>
          <a:p>
            <a:pPr marL="0" indent="0">
              <a:buClrTx/>
              <a:buSzPct val="100000"/>
              <a:buNone/>
            </a:pPr>
            <a:endParaRPr lang="en-US" sz="1800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Based on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Optimal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Transport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61204-C260-4749-AB8C-EF1EEEA42602}"/>
              </a:ext>
            </a:extLst>
          </p:cNvPr>
          <p:cNvGrpSpPr/>
          <p:nvPr/>
        </p:nvGrpSpPr>
        <p:grpSpPr>
          <a:xfrm>
            <a:off x="3352800" y="1981200"/>
            <a:ext cx="5791200" cy="4267200"/>
            <a:chOff x="3352800" y="1981200"/>
            <a:chExt cx="5791200" cy="4267200"/>
          </a:xfrm>
        </p:grpSpPr>
        <p:pic>
          <p:nvPicPr>
            <p:cNvPr id="4" name="Picture 3" descr="Chart, histogram&#10;&#10;Description automatically generated">
              <a:extLst>
                <a:ext uri="{FF2B5EF4-FFF2-40B4-BE49-F238E27FC236}">
                  <a16:creationId xmlns:a16="http://schemas.microsoft.com/office/drawing/2014/main" id="{3C32E1DC-F18A-4842-947E-51785602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001520"/>
              <a:ext cx="5791200" cy="42468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108DEB-B464-47D8-AC5E-4A63FD9EB7E0}"/>
                </a:ext>
              </a:extLst>
            </p:cNvPr>
            <p:cNvSpPr txBox="1"/>
            <p:nvPr/>
          </p:nvSpPr>
          <p:spPr>
            <a:xfrm>
              <a:off x="4948962" y="1981200"/>
              <a:ext cx="2518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Earlier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88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19F6222-F901-4650-8D0F-84BE0FF7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50722"/>
          <a:stretch/>
        </p:blipFill>
        <p:spPr>
          <a:xfrm>
            <a:off x="0" y="2270709"/>
            <a:ext cx="4495800" cy="45872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Analysis:   Wasserstein  MDS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83CA3-6654-49D5-AD3B-6CDEAB00343C}"/>
              </a:ext>
            </a:extLst>
          </p:cNvPr>
          <p:cNvSpPr txBox="1"/>
          <p:nvPr/>
        </p:nvSpPr>
        <p:spPr>
          <a:xfrm>
            <a:off x="4953917" y="2743200"/>
            <a:ext cx="3873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Gives Much More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Interpretable Scores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779FC-D531-44D9-89FC-7B76E4F39088}"/>
              </a:ext>
            </a:extLst>
          </p:cNvPr>
          <p:cNvGrpSpPr/>
          <p:nvPr/>
        </p:nvGrpSpPr>
        <p:grpSpPr>
          <a:xfrm>
            <a:off x="762000" y="5334000"/>
            <a:ext cx="3352800" cy="914400"/>
            <a:chOff x="762000" y="5334000"/>
            <a:chExt cx="3352800" cy="91440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77DB076-9C5F-4299-B54B-8DB7DD011C32}"/>
                </a:ext>
              </a:extLst>
            </p:cNvPr>
            <p:cNvSpPr/>
            <p:nvPr/>
          </p:nvSpPr>
          <p:spPr>
            <a:xfrm rot="16200000">
              <a:off x="2171700" y="4305300"/>
              <a:ext cx="533400" cy="3352800"/>
            </a:xfrm>
            <a:prstGeom prst="rightBrace">
              <a:avLst>
                <a:gd name="adj1" fmla="val 25140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63DF2F-348A-406D-902A-52C457549228}"/>
                </a:ext>
              </a:extLst>
            </p:cNvPr>
            <p:cNvSpPr txBox="1"/>
            <p:nvPr/>
          </p:nvSpPr>
          <p:spPr>
            <a:xfrm>
              <a:off x="1207377" y="5334000"/>
              <a:ext cx="2450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Large 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Phase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Variation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BC8665-F1C0-4445-A210-F6814DF5AB3F}"/>
              </a:ext>
            </a:extLst>
          </p:cNvPr>
          <p:cNvGrpSpPr/>
          <p:nvPr/>
        </p:nvGrpSpPr>
        <p:grpSpPr>
          <a:xfrm>
            <a:off x="4191000" y="4267200"/>
            <a:ext cx="4419600" cy="674132"/>
            <a:chOff x="4191000" y="4267200"/>
            <a:chExt cx="4419600" cy="674132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BB3C3CD-8735-461D-B371-9156CADDC379}"/>
                </a:ext>
              </a:extLst>
            </p:cNvPr>
            <p:cNvSpPr/>
            <p:nvPr/>
          </p:nvSpPr>
          <p:spPr>
            <a:xfrm>
              <a:off x="4191000" y="4267200"/>
              <a:ext cx="533400" cy="533402"/>
            </a:xfrm>
            <a:prstGeom prst="rightBrace">
              <a:avLst>
                <a:gd name="adj1" fmla="val 25140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D956A0-93A5-4412-97A0-484DE19AA262}"/>
                </a:ext>
              </a:extLst>
            </p:cNvPr>
            <p:cNvSpPr txBox="1"/>
            <p:nvPr/>
          </p:nvSpPr>
          <p:spPr>
            <a:xfrm>
              <a:off x="5814065" y="4572000"/>
              <a:ext cx="2796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Small 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Amplitude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Variation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9FED9B-D834-4743-9E5E-613BF469E60B}"/>
                </a:ext>
              </a:extLst>
            </p:cNvPr>
            <p:cNvCxnSpPr>
              <a:stCxn id="11" idx="1"/>
              <a:endCxn id="13" idx="1"/>
            </p:cNvCxnSpPr>
            <p:nvPr/>
          </p:nvCxnSpPr>
          <p:spPr>
            <a:xfrm>
              <a:off x="4724400" y="4533901"/>
              <a:ext cx="1089665" cy="222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21CA18F-9288-4436-A24A-9F57357E298D}"/>
              </a:ext>
            </a:extLst>
          </p:cNvPr>
          <p:cNvSpPr txBox="1"/>
          <p:nvPr/>
        </p:nvSpPr>
        <p:spPr>
          <a:xfrm>
            <a:off x="5181600" y="5552182"/>
            <a:ext cx="3555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Challenge:  Only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Scores, No Modes</a:t>
            </a:r>
          </a:p>
        </p:txBody>
      </p:sp>
    </p:spTree>
    <p:extLst>
      <p:ext uri="{BB962C8B-B14F-4D97-AF65-F5344CB8AC3E}">
        <p14:creationId xmlns:p14="http://schemas.microsoft.com/office/powerpoint/2010/main" val="1969690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19F6222-F901-4650-8D0F-84BE0FF7D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6666"/>
          <a:stretch/>
        </p:blipFill>
        <p:spPr>
          <a:xfrm>
            <a:off x="0" y="2270709"/>
            <a:ext cx="9144000" cy="45872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dirty="0"/>
              <a:t>Shifted Betas Example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Alternate Analysis:   Wasserstein  MDS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83CA3-6654-49D5-AD3B-6CDEAB00343C}"/>
              </a:ext>
            </a:extLst>
          </p:cNvPr>
          <p:cNvSpPr txBox="1"/>
          <p:nvPr/>
        </p:nvSpPr>
        <p:spPr>
          <a:xfrm>
            <a:off x="457200" y="2895600"/>
            <a:ext cx="38523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Gives Much Better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Compression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59A7D-F18E-4D6A-A513-A81D7BE02C4B}"/>
              </a:ext>
            </a:extLst>
          </p:cNvPr>
          <p:cNvSpPr txBox="1"/>
          <p:nvPr/>
        </p:nvSpPr>
        <p:spPr>
          <a:xfrm>
            <a:off x="656058" y="4678740"/>
            <a:ext cx="3534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Conventional PCA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Spreads Power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Across Spectrum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1FE11-39FB-463B-A8C5-8CCF52B901F7}"/>
              </a:ext>
            </a:extLst>
          </p:cNvPr>
          <p:cNvSpPr txBox="1"/>
          <p:nvPr/>
        </p:nvSpPr>
        <p:spPr>
          <a:xfrm>
            <a:off x="6172200" y="228600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Scree Plot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2E5B1E-6FBD-45E6-8AA8-B237A109A4AC}"/>
              </a:ext>
            </a:extLst>
          </p:cNvPr>
          <p:cNvSpPr txBox="1"/>
          <p:nvPr/>
        </p:nvSpPr>
        <p:spPr>
          <a:xfrm>
            <a:off x="5486400" y="5257800"/>
            <a:ext cx="31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Scaling Very Revealing</a:t>
            </a:r>
          </a:p>
        </p:txBody>
      </p:sp>
    </p:spTree>
    <p:extLst>
      <p:ext uri="{BB962C8B-B14F-4D97-AF65-F5344CB8AC3E}">
        <p14:creationId xmlns:p14="http://schemas.microsoft.com/office/powerpoint/2010/main" val="506936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3058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6288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781800" y="2819400"/>
            <a:ext cx="12192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715000" y="2819400"/>
            <a:ext cx="10668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394706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Curves as </a:t>
            </a:r>
            <a:r>
              <a:rPr lang="en-US" i="1" dirty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/>
              <a:t>Variation</a:t>
            </a:r>
            <a:r>
              <a:rPr lang="en-US" dirty="0"/>
              <a:t>?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267450" y="2809964"/>
            <a:ext cx="1047750" cy="7714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953000" y="2819400"/>
            <a:ext cx="1314450" cy="3810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57208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Torus Spaces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Vectors of Angles as 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Natural Examples Include: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Structural Chemistry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(Sequences of Bond Angles)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Meteorology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(Wind Directions at Multiple Sites)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Astronomy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(Sunspots Moving 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9721970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2055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179242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936850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Fairly Large Literature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Many (Diverse) Past Attempts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Limited Success (in General)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Surprisingly Slippery</a:t>
            </a:r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(even mathematical formulation)</a:t>
            </a:r>
          </a:p>
        </p:txBody>
      </p:sp>
    </p:spTree>
    <p:extLst>
      <p:ext uri="{BB962C8B-B14F-4D97-AF65-F5344CB8AC3E}">
        <p14:creationId xmlns:p14="http://schemas.microsoft.com/office/powerpoint/2010/main" val="183684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195571116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Challenge  (Illustrated)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 </a:t>
            </a:r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47038525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Framework?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875016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Foundational Concept for Curve Registration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Think </a:t>
            </a:r>
            <a:r>
              <a:rPr lang="en-US" i="1" dirty="0"/>
              <a:t>Stretch</a:t>
            </a:r>
            <a:r>
              <a:rPr lang="en-US" dirty="0"/>
              <a:t> &amp; </a:t>
            </a:r>
            <a:r>
              <a:rPr lang="en-US" i="1" dirty="0"/>
              <a:t>Compress</a:t>
            </a:r>
            <a:r>
              <a:rPr lang="en-US" dirty="0"/>
              <a:t> Horizontal Axis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 Basis: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Diffeomorphisms</a:t>
            </a:r>
          </a:p>
        </p:txBody>
      </p:sp>
    </p:spTree>
    <p:extLst>
      <p:ext uri="{BB962C8B-B14F-4D97-AF65-F5344CB8AC3E}">
        <p14:creationId xmlns:p14="http://schemas.microsoft.com/office/powerpoint/2010/main" val="116160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3FF77-577C-72E5-2883-4903C8052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4B97258C-32B6-A69D-F45C-B52984D4E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0AA87E68-AD05-F75A-FF7E-50F4C554998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2103437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Notational Simplifying Assumption: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Curve Objects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Are Defined Over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ctr">
                  <a:buClrTx/>
                  <a:buSzPct val="100000"/>
                  <a:buNone/>
                </a:pPr>
                <a:r>
                  <a:rPr lang="en-US" dirty="0"/>
                  <a:t>(Rescale If Needed)</a:t>
                </a:r>
              </a:p>
              <a:p>
                <a:pPr marL="0" indent="0" algn="ctr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>
                <a:extLst>
                  <a:ext uri="{FF2B5EF4-FFF2-40B4-BE49-F238E27FC236}">
                    <a16:creationId xmlns:a16="http://schemas.microsoft.com/office/drawing/2014/main" id="{0AA87E68-AD05-F75A-FF7E-50F4C5549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437"/>
                <a:ext cx="8229600" cy="4525963"/>
              </a:xfrm>
              <a:blipFill>
                <a:blip r:embed="rId2"/>
                <a:stretch>
                  <a:fillRect l="-185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568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Diffeomorphisms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 1 to 1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 onto</a:t>
                </a:r>
              </a:p>
              <a:p>
                <a:pPr marL="0" indent="0" algn="ctr">
                  <a:buClrTx/>
                  <a:buSzPct val="100000"/>
                  <a:buNone/>
                </a:pPr>
                <a:r>
                  <a:rPr lang="en-US" dirty="0"/>
                  <a:t>(thus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  is invertible)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Differentiable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is  Differentiable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B2873ED-ADCE-4C7B-92CC-52ECD9E9A733}"/>
              </a:ext>
            </a:extLst>
          </p:cNvPr>
          <p:cNvGrpSpPr/>
          <p:nvPr/>
        </p:nvGrpSpPr>
        <p:grpSpPr>
          <a:xfrm>
            <a:off x="3200400" y="3429000"/>
            <a:ext cx="4680497" cy="1066800"/>
            <a:chOff x="3200400" y="3429000"/>
            <a:chExt cx="4680497" cy="1066800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61E60801-11CA-4FCD-84DF-10B2DBA84F4D}"/>
                </a:ext>
              </a:extLst>
            </p:cNvPr>
            <p:cNvSpPr/>
            <p:nvPr/>
          </p:nvSpPr>
          <p:spPr>
            <a:xfrm>
              <a:off x="3200400" y="3429000"/>
              <a:ext cx="533400" cy="10668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0E42D88-50A8-4C5E-A3FA-779851045ED7}"/>
                    </a:ext>
                  </a:extLst>
                </p:cNvPr>
                <p:cNvSpPr txBox="1"/>
                <p:nvPr/>
              </p:nvSpPr>
              <p:spPr>
                <a:xfrm>
                  <a:off x="3733800" y="3745468"/>
                  <a:ext cx="41470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Achieve by taking 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𝛾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strictly increasing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0E42D88-50A8-4C5E-A3FA-779851045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745468"/>
                  <a:ext cx="41470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24" t="-8197" r="-58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CF8E4-B77E-4C43-A85F-16BFFFFA0EDF}"/>
                  </a:ext>
                </a:extLst>
              </p:cNvPr>
              <p:cNvSpPr txBox="1"/>
              <p:nvPr/>
            </p:nvSpPr>
            <p:spPr>
              <a:xfrm>
                <a:off x="4267200" y="1074003"/>
                <a:ext cx="42809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be the Set of All Strictly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Increasing Diffeomorphisms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CCF8E4-B77E-4C43-A85F-16BFFFFA0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074003"/>
                <a:ext cx="4280980" cy="830997"/>
              </a:xfrm>
              <a:prstGeom prst="rect">
                <a:avLst/>
              </a:prstGeom>
              <a:blipFill>
                <a:blip r:embed="rId4"/>
                <a:stretch>
                  <a:fillRect l="-1852" t="-5109" r="-1994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951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Torus Space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Toy Example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E82E252-657A-4180-85C4-ADC5E3E14468}"/>
              </a:ext>
            </a:extLst>
          </p:cNvPr>
          <p:cNvGrpSpPr/>
          <p:nvPr/>
        </p:nvGrpSpPr>
        <p:grpSpPr>
          <a:xfrm>
            <a:off x="285621" y="2133600"/>
            <a:ext cx="4438779" cy="3433465"/>
            <a:chOff x="285621" y="2133600"/>
            <a:chExt cx="4438779" cy="3433465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517D6481-C216-4D28-9363-4590022A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133600"/>
              <a:ext cx="2667000" cy="2667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/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Square Representation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2000" r="-962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2C40C6-2CA1-4A63-815D-5EF84717682C}"/>
              </a:ext>
            </a:extLst>
          </p:cNvPr>
          <p:cNvSpPr txBox="1"/>
          <p:nvPr/>
        </p:nvSpPr>
        <p:spPr>
          <a:xfrm>
            <a:off x="1055796" y="5710535"/>
            <a:ext cx="298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Edges are Identified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5EAC3-FA0E-4052-817D-FA6AC96C53D7}"/>
              </a:ext>
            </a:extLst>
          </p:cNvPr>
          <p:cNvGrpSpPr/>
          <p:nvPr/>
        </p:nvGrpSpPr>
        <p:grpSpPr>
          <a:xfrm>
            <a:off x="5029200" y="2173530"/>
            <a:ext cx="3136756" cy="3393535"/>
            <a:chOff x="5029200" y="2173530"/>
            <a:chExt cx="3136756" cy="3393535"/>
          </a:xfrm>
        </p:grpSpPr>
        <p:pic>
          <p:nvPicPr>
            <p:cNvPr id="6" name="Picture 5" descr="A picture containing wheel&#10;&#10;Description automatically generated">
              <a:extLst>
                <a:ext uri="{FF2B5EF4-FFF2-40B4-BE49-F238E27FC236}">
                  <a16:creationId xmlns:a16="http://schemas.microsoft.com/office/drawing/2014/main" id="{3C753631-EBC5-4E47-9ED1-4D9EC8FD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173530"/>
              <a:ext cx="2503045" cy="2667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37D7F-D848-4134-99CD-9E01EF094269}"/>
                </a:ext>
              </a:extLst>
            </p:cNvPr>
            <p:cNvSpPr txBox="1"/>
            <p:nvPr/>
          </p:nvSpPr>
          <p:spPr>
            <a:xfrm>
              <a:off x="5029200" y="5105400"/>
              <a:ext cx="313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Donut Representation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89D394-B1E5-477E-8301-EB2BBD65723E}"/>
              </a:ext>
            </a:extLst>
          </p:cNvPr>
          <p:cNvSpPr txBox="1"/>
          <p:nvPr/>
        </p:nvSpPr>
        <p:spPr>
          <a:xfrm>
            <a:off x="5181600" y="5710535"/>
            <a:ext cx="271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Different Radii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View Topology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6598D-5471-4B41-80C4-1174043DC824}"/>
              </a:ext>
            </a:extLst>
          </p:cNvPr>
          <p:cNvSpPr txBox="1"/>
          <p:nvPr/>
        </p:nvSpPr>
        <p:spPr>
          <a:xfrm>
            <a:off x="2839863" y="6474023"/>
            <a:ext cx="3158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Thanks to Eduardo Garc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a-Portugu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2461476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Elastically Stretch &amp; Compress Axis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244266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x</m:t>
                    </m:r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        (identity)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     (of group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ea typeface="Cambria Math"/>
                  </a:rPr>
                  <a:t>                                           diffeomorphisms)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667002" y="2590800"/>
            <a:ext cx="3581398" cy="335280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715001" y="3124200"/>
            <a:ext cx="1" cy="2819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657600"/>
            <a:ext cx="1" cy="2286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4267200"/>
            <a:ext cx="1" cy="1676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4838700"/>
            <a:ext cx="0" cy="1104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334000"/>
            <a:ext cx="1" cy="609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67000" y="3124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36576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20624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34924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4800600"/>
            <a:ext cx="121919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34924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4800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191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3657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364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3962400"/>
            <a:ext cx="10240" cy="1981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4724400"/>
            <a:ext cx="1" cy="1219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5105400"/>
            <a:ext cx="1" cy="838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425440"/>
            <a:ext cx="0" cy="5943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638800"/>
            <a:ext cx="1" cy="304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40386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4724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5105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6388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410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410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5105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4038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2674961" y="2620370"/>
            <a:ext cx="3548418" cy="3330054"/>
          </a:xfrm>
          <a:custGeom>
            <a:avLst/>
            <a:gdLst>
              <a:gd name="connsiteX0" fmla="*/ 3548418 w 3548418"/>
              <a:gd name="connsiteY0" fmla="*/ 0 h 3330054"/>
              <a:gd name="connsiteX1" fmla="*/ 2606723 w 3548418"/>
              <a:gd name="connsiteY1" fmla="*/ 1937982 h 3330054"/>
              <a:gd name="connsiteX2" fmla="*/ 0 w 3548418"/>
              <a:gd name="connsiteY2" fmla="*/ 3330054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8" h="3330054">
                <a:moveTo>
                  <a:pt x="3548418" y="0"/>
                </a:moveTo>
                <a:cubicBezTo>
                  <a:pt x="3373272" y="691486"/>
                  <a:pt x="3198126" y="1382973"/>
                  <a:pt x="2606723" y="1937982"/>
                </a:cubicBezTo>
                <a:cubicBezTo>
                  <a:pt x="2015320" y="2492991"/>
                  <a:pt x="1007660" y="2911522"/>
                  <a:pt x="0" y="3330054"/>
                </a:cubicBezTo>
              </a:path>
            </a:pathLst>
          </a:cu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8468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1" y="2895600"/>
            <a:ext cx="0" cy="3048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4958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3429000"/>
            <a:ext cx="0" cy="2590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4343400"/>
            <a:ext cx="0" cy="1600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6670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819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31242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43434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3505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4343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3505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819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667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661313" y="2634018"/>
            <a:ext cx="3480180" cy="3316406"/>
          </a:xfrm>
          <a:custGeom>
            <a:avLst/>
            <a:gdLst>
              <a:gd name="connsiteX0" fmla="*/ 3480180 w 3480180"/>
              <a:gd name="connsiteY0" fmla="*/ 0 h 3316406"/>
              <a:gd name="connsiteX1" fmla="*/ 1774209 w 3480180"/>
              <a:gd name="connsiteY1" fmla="*/ 491319 h 3316406"/>
              <a:gd name="connsiteX2" fmla="*/ 750627 w 3480180"/>
              <a:gd name="connsiteY2" fmla="*/ 1405719 h 3316406"/>
              <a:gd name="connsiteX3" fmla="*/ 0 w 3480180"/>
              <a:gd name="connsiteY3" fmla="*/ 3316406 h 33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180" h="3316406">
                <a:moveTo>
                  <a:pt x="3480180" y="0"/>
                </a:moveTo>
                <a:cubicBezTo>
                  <a:pt x="2854657" y="128516"/>
                  <a:pt x="2229134" y="257033"/>
                  <a:pt x="1774209" y="491319"/>
                </a:cubicBezTo>
                <a:cubicBezTo>
                  <a:pt x="1319283" y="725606"/>
                  <a:pt x="1046329" y="934871"/>
                  <a:pt x="750627" y="1405719"/>
                </a:cubicBezTo>
                <a:cubicBezTo>
                  <a:pt x="454925" y="1876567"/>
                  <a:pt x="227462" y="2596486"/>
                  <a:pt x="0" y="3316406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13014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33175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Say curves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equivalent</a:t>
                </a:r>
                <a:r>
                  <a:rPr lang="en-US" dirty="0"/>
                  <a:t>,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When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600" dirty="0"/>
                  <a:t>    </a:t>
                </a:r>
                <a:r>
                  <a:rPr lang="en-US" dirty="0"/>
                  <a:t>so that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sz="900" i="1" dirty="0">
                  <a:latin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2E85BE9-7F69-4205-B8F1-9E04FE76FF1E}"/>
              </a:ext>
            </a:extLst>
          </p:cNvPr>
          <p:cNvGrpSpPr/>
          <p:nvPr/>
        </p:nvGrpSpPr>
        <p:grpSpPr>
          <a:xfrm>
            <a:off x="970191" y="5715000"/>
            <a:ext cx="4211409" cy="902732"/>
            <a:chOff x="970191" y="5715000"/>
            <a:chExt cx="4211409" cy="9027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E16A4D-0487-4117-9C32-E71968EFB8E3}"/>
                </a:ext>
              </a:extLst>
            </p:cNvPr>
            <p:cNvSpPr txBox="1"/>
            <p:nvPr/>
          </p:nvSpPr>
          <p:spPr>
            <a:xfrm>
              <a:off x="970191" y="6248400"/>
              <a:ext cx="4211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Stretch &amp; Compress 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Before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Plugging In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7B44EA4-DC19-4519-828D-20CDBD940EFB}"/>
                </a:ext>
              </a:extLst>
            </p:cNvPr>
            <p:cNvCxnSpPr>
              <a:stCxn id="2" idx="0"/>
            </p:cNvCxnSpPr>
            <p:nvPr/>
          </p:nvCxnSpPr>
          <p:spPr>
            <a:xfrm flipH="1" flipV="1">
              <a:off x="2819400" y="5715000"/>
              <a:ext cx="256496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399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Starting Curve,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327531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Warping Functions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1201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Toy Example: Time Warped Curves,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95183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What are the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 Objects?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09549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Torus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Motivation: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“Sphere is most perfect geometric shape”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Eltzner, Huckemann &amp; Mardia (2018)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Deform Data to Sphere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 &amp; Use PNS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16753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Recall Landmark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96841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Recall Landmark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Equivalence Classes </a:t>
            </a:r>
            <a:r>
              <a:rPr lang="en-US" dirty="0"/>
              <a:t>become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	a.k.a.  “Orbits”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Mathematics:    Called “Quotient Space”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8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3622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200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1330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0997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096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6200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0494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What are the Data Objects?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from “Time </a:t>
                </a:r>
                <a:r>
                  <a:rPr lang="en-US" dirty="0" err="1"/>
                  <a:t>Warpings</a:t>
                </a:r>
                <a:r>
                  <a:rPr lang="en-US" dirty="0"/>
                  <a:t>”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/>
                  <a:t>         (smooth)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More Precisely:     </a:t>
                </a:r>
                <a:r>
                  <a:rPr lang="en-US" dirty="0" err="1"/>
                  <a:t>Diffeomorphisms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8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Data Objects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as Data Objects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(Set of </a:t>
                </a:r>
                <a:r>
                  <a:rPr lang="en-US" u="sng" dirty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for a “</a:t>
                </a:r>
                <a:r>
                  <a:rPr lang="en-US" dirty="0" err="1"/>
                  <a:t>representor</a:t>
                </a:r>
                <a:r>
                  <a:rPr lang="en-US" dirty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61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Time Warping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Toy Example:    Equivalent Curves,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48974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Example:    </a:t>
            </a:r>
            <a:r>
              <a:rPr lang="en-US" i="1" dirty="0"/>
              <a:t>Non-Equivalent</a:t>
            </a:r>
            <a:r>
              <a:rPr lang="en-US" dirty="0"/>
              <a:t> 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Cannot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Each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Other</a:t>
            </a: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45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Data Objects I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3784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Equivalence Classes as Data Objects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(Set of </a:t>
            </a:r>
            <a:r>
              <a:rPr lang="en-US" u="sng" dirty="0"/>
              <a:t>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Given Curve)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Next Task: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Find Appropriate Metric</a:t>
            </a:r>
          </a:p>
        </p:txBody>
      </p:sp>
    </p:spTree>
    <p:extLst>
      <p:ext uri="{BB962C8B-B14F-4D97-AF65-F5344CB8AC3E}">
        <p14:creationId xmlns:p14="http://schemas.microsoft.com/office/powerpoint/2010/main" val="313211029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Start with </a:t>
            </a:r>
            <a:r>
              <a:rPr lang="en-US" i="1" dirty="0"/>
              <a:t>Warp Invariant Metric</a:t>
            </a:r>
            <a:r>
              <a:rPr lang="en-US" dirty="0"/>
              <a:t>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	&amp; Extend</a:t>
            </a:r>
          </a:p>
        </p:txBody>
      </p:sp>
    </p:spTree>
    <p:extLst>
      <p:ext uri="{BB962C8B-B14F-4D97-AF65-F5344CB8AC3E}">
        <p14:creationId xmlns:p14="http://schemas.microsoft.com/office/powerpoint/2010/main" val="2261214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02FB-BCAD-73A9-135F-6842B3FA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7EDB5-3411-524B-B158-D5C01B2C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“General Strategy” near top of last slide</a:t>
            </a:r>
          </a:p>
        </p:txBody>
      </p:sp>
    </p:spTree>
    <p:extLst>
      <p:ext uri="{BB962C8B-B14F-4D97-AF65-F5344CB8AC3E}">
        <p14:creationId xmlns:p14="http://schemas.microsoft.com/office/powerpoint/2010/main" val="1121747318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</a:t>
            </a:r>
            <a:r>
              <a:rPr lang="en-US" dirty="0">
                <a:solidFill>
                  <a:schemeClr val="tx2"/>
                </a:solidFill>
              </a:rPr>
              <a:t>Victoria Sagasta Pereira</a:t>
            </a:r>
            <a:r>
              <a:rPr lang="en-US" dirty="0"/>
              <a:t>: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MMM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(Nobody Scheduled)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19139</TotalTime>
  <Words>2712</Words>
  <Application>Microsoft Office PowerPoint</Application>
  <PresentationFormat>On-screen Show (4:3)</PresentationFormat>
  <Paragraphs>831</Paragraphs>
  <Slides>99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6" baseType="lpstr">
      <vt:lpstr>Arial</vt:lpstr>
      <vt:lpstr>Cambria Math</vt:lpstr>
      <vt:lpstr>Tahoma</vt:lpstr>
      <vt:lpstr>Times New Roman</vt:lpstr>
      <vt:lpstr>Wingdings</vt:lpstr>
      <vt:lpstr>2_Default Design</vt:lpstr>
      <vt:lpstr>3_Default Design</vt:lpstr>
      <vt:lpstr>Statistics – O. R. 881 Object Oriented Data Analysis</vt:lpstr>
      <vt:lpstr>Current Sections in Textbook</vt:lpstr>
      <vt:lpstr>Last Class: Princ. Nest. Spheres</vt:lpstr>
      <vt:lpstr>Last Class: CPNS</vt:lpstr>
      <vt:lpstr>Last Class: s-rep Space</vt:lpstr>
      <vt:lpstr>Last Class: Polysphere PCA</vt:lpstr>
      <vt:lpstr>Last Class: Torus Spaces</vt:lpstr>
      <vt:lpstr>Last Class: Torus Space Views</vt:lpstr>
      <vt:lpstr>Last Class: Torus PCA</vt:lpstr>
      <vt:lpstr>Last Class: Torus PCA</vt:lpstr>
      <vt:lpstr>Last Class: MDS</vt:lpstr>
      <vt:lpstr>Last Class: MDS</vt:lpstr>
      <vt:lpstr>Last Class: Backwards PCA</vt:lpstr>
      <vt:lpstr>Last Class: Backwards PCA</vt:lpstr>
      <vt:lpstr>Last Class: Interesting Question</vt:lpstr>
      <vt:lpstr>Last Class: Nonneg. Mat. Factor’n</vt:lpstr>
      <vt:lpstr>Last Class: Nonneg. Nested Cones</vt:lpstr>
      <vt:lpstr>An Interesting Question</vt:lpstr>
      <vt:lpstr>An Interesting Question</vt:lpstr>
      <vt:lpstr>Manifold Learning</vt:lpstr>
      <vt:lpstr>Manifold Learning</vt:lpstr>
      <vt:lpstr>Manifold Learning</vt:lpstr>
      <vt:lpstr>1st Principal Curve</vt:lpstr>
      <vt:lpstr>1st Principal Curve</vt:lpstr>
      <vt:lpstr>1st Principal Curve</vt:lpstr>
      <vt:lpstr>Manifold Learning</vt:lpstr>
      <vt:lpstr>Manifold Learning</vt:lpstr>
      <vt:lpstr>An Interesting Observation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Manifold Stratified Spaces</vt:lpstr>
      <vt:lpstr>Manifold Stratified Spaces</vt:lpstr>
      <vt:lpstr>Non-Euclidean Probability Theory</vt:lpstr>
      <vt:lpstr>Non-Euclidean Probability Theory</vt:lpstr>
      <vt:lpstr>Principal Nested Spheres</vt:lpstr>
      <vt:lpstr>Non-Euclidean Probability Theory</vt:lpstr>
      <vt:lpstr>OODA Big Picture</vt:lpstr>
      <vt:lpstr>Curve Registration</vt:lpstr>
      <vt:lpstr>Collaborators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General Amp - Phase Context</vt:lpstr>
      <vt:lpstr>Challenge</vt:lpstr>
      <vt:lpstr>Challenge  (Illustrated)</vt:lpstr>
      <vt:lpstr>Challenge  (Illustrated)</vt:lpstr>
      <vt:lpstr>General Amp - Phase Context</vt:lpstr>
      <vt:lpstr>Time Warping</vt:lpstr>
      <vt:lpstr>Time Warping</vt:lpstr>
      <vt:lpstr>Time Warping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Curve Registration</vt:lpstr>
      <vt:lpstr>Recall Landmark Shape Analysis</vt:lpstr>
      <vt:lpstr>Recall Landmark Shape Analysis</vt:lpstr>
      <vt:lpstr>Curve Registration</vt:lpstr>
      <vt:lpstr>Data Objects I</vt:lpstr>
      <vt:lpstr>Time Warping Intuition</vt:lpstr>
      <vt:lpstr>Curve Registration</vt:lpstr>
      <vt:lpstr>Data Objects I</vt:lpstr>
      <vt:lpstr>Metrics in Curve Space</vt:lpstr>
      <vt:lpstr>Next Time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647</cp:revision>
  <dcterms:created xsi:type="dcterms:W3CDTF">2001-06-08T01:38:43Z</dcterms:created>
  <dcterms:modified xsi:type="dcterms:W3CDTF">2024-02-15T19:49:49Z</dcterms:modified>
</cp:coreProperties>
</file>