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  <p:sldMasterId id="2147483731" r:id="rId3"/>
    <p:sldMasterId id="2147483745" r:id="rId4"/>
    <p:sldMasterId id="2147483760" r:id="rId5"/>
  </p:sldMasterIdLst>
  <p:notesMasterIdLst>
    <p:notesMasterId r:id="rId95"/>
  </p:notesMasterIdLst>
  <p:sldIdLst>
    <p:sldId id="262" r:id="rId6"/>
    <p:sldId id="714" r:id="rId7"/>
    <p:sldId id="3408" r:id="rId8"/>
    <p:sldId id="3406" r:id="rId9"/>
    <p:sldId id="3407" r:id="rId10"/>
    <p:sldId id="3425" r:id="rId11"/>
    <p:sldId id="3174" r:id="rId12"/>
    <p:sldId id="3178" r:id="rId13"/>
    <p:sldId id="3181" r:id="rId14"/>
    <p:sldId id="3183" r:id="rId15"/>
    <p:sldId id="3184" r:id="rId16"/>
    <p:sldId id="3200" r:id="rId17"/>
    <p:sldId id="3203" r:id="rId18"/>
    <p:sldId id="3428" r:id="rId19"/>
    <p:sldId id="3209" r:id="rId20"/>
    <p:sldId id="3211" r:id="rId21"/>
    <p:sldId id="3294" r:id="rId22"/>
    <p:sldId id="3354" r:id="rId23"/>
    <p:sldId id="3364" r:id="rId24"/>
    <p:sldId id="3367" r:id="rId25"/>
    <p:sldId id="3370" r:id="rId26"/>
    <p:sldId id="3372" r:id="rId27"/>
    <p:sldId id="3241" r:id="rId28"/>
    <p:sldId id="3242" r:id="rId29"/>
    <p:sldId id="3264" r:id="rId30"/>
    <p:sldId id="3271" r:id="rId31"/>
    <p:sldId id="3272" r:id="rId32"/>
    <p:sldId id="3273" r:id="rId33"/>
    <p:sldId id="3274" r:id="rId34"/>
    <p:sldId id="3269" r:id="rId35"/>
    <p:sldId id="3277" r:id="rId36"/>
    <p:sldId id="3278" r:id="rId37"/>
    <p:sldId id="3279" r:id="rId38"/>
    <p:sldId id="3280" r:id="rId39"/>
    <p:sldId id="3281" r:id="rId40"/>
    <p:sldId id="3282" r:id="rId41"/>
    <p:sldId id="3283" r:id="rId42"/>
    <p:sldId id="3284" r:id="rId43"/>
    <p:sldId id="3285" r:id="rId44"/>
    <p:sldId id="3261" r:id="rId45"/>
    <p:sldId id="3270" r:id="rId46"/>
    <p:sldId id="2473" r:id="rId47"/>
    <p:sldId id="3632" r:id="rId48"/>
    <p:sldId id="3639" r:id="rId49"/>
    <p:sldId id="3638" r:id="rId50"/>
    <p:sldId id="3815" r:id="rId51"/>
    <p:sldId id="3640" r:id="rId52"/>
    <p:sldId id="3633" r:id="rId53"/>
    <p:sldId id="3643" r:id="rId54"/>
    <p:sldId id="3642" r:id="rId55"/>
    <p:sldId id="3644" r:id="rId56"/>
    <p:sldId id="709" r:id="rId57"/>
    <p:sldId id="710" r:id="rId58"/>
    <p:sldId id="711" r:id="rId59"/>
    <p:sldId id="3645" r:id="rId60"/>
    <p:sldId id="1550" r:id="rId61"/>
    <p:sldId id="3575" r:id="rId62"/>
    <p:sldId id="3650" r:id="rId63"/>
    <p:sldId id="3765" r:id="rId64"/>
    <p:sldId id="3797" r:id="rId65"/>
    <p:sldId id="3799" r:id="rId66"/>
    <p:sldId id="3798" r:id="rId67"/>
    <p:sldId id="3800" r:id="rId68"/>
    <p:sldId id="3802" r:id="rId69"/>
    <p:sldId id="3816" r:id="rId70"/>
    <p:sldId id="3803" r:id="rId71"/>
    <p:sldId id="3804" r:id="rId72"/>
    <p:sldId id="3806" r:id="rId73"/>
    <p:sldId id="3801" r:id="rId74"/>
    <p:sldId id="3813" r:id="rId75"/>
    <p:sldId id="3814" r:id="rId76"/>
    <p:sldId id="3807" r:id="rId77"/>
    <p:sldId id="3808" r:id="rId78"/>
    <p:sldId id="3809" r:id="rId79"/>
    <p:sldId id="3810" r:id="rId80"/>
    <p:sldId id="3811" r:id="rId81"/>
    <p:sldId id="3812" r:id="rId82"/>
    <p:sldId id="3795" r:id="rId83"/>
    <p:sldId id="3634" r:id="rId84"/>
    <p:sldId id="3766" r:id="rId85"/>
    <p:sldId id="3796" r:id="rId86"/>
    <p:sldId id="3635" r:id="rId87"/>
    <p:sldId id="3769" r:id="rId88"/>
    <p:sldId id="3770" r:id="rId89"/>
    <p:sldId id="3771" r:id="rId90"/>
    <p:sldId id="3772" r:id="rId91"/>
    <p:sldId id="3773" r:id="rId92"/>
    <p:sldId id="3774" r:id="rId93"/>
    <p:sldId id="3786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00"/>
    <a:srgbClr val="0000FF"/>
    <a:srgbClr val="BC8F00"/>
    <a:srgbClr val="DC00FF"/>
    <a:srgbClr val="00FF00"/>
    <a:srgbClr val="00FFFF"/>
    <a:srgbClr val="FFEB00"/>
    <a:srgbClr val="FF8C8C"/>
    <a:srgbClr val="A700D5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7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6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BF14-C0FE-8AC7-CBF8-A2F92EDB1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4A94B6D0-0CAA-01A8-B67A-F2D6B7536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86E10DC-E5DC-87AF-E9BD-963A5736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B49C7F-5DE0-7D4A-110D-8831394E0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4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3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7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1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4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11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40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44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52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4D47-C104-36AC-0EB8-5A7B8134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C83C149-3D17-B6D9-75A4-66032DA92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25FDA921-64B2-1391-7E49-94809261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3D62B42-F0D0-2098-BD57-C2D94EDB3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34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0F2C-AE20-94F7-FBD4-30C30B760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08530B9-7C50-CC5E-572C-5D7931D48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7AD80D1-3DFD-EA29-4D85-C7EC41E2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EB40A74-4695-F502-E3B0-961ED1A74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9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8B47-AC19-16EB-563E-D218A329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E4D474A-CCB9-0A74-8E76-9E5CD49CE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B2CD631-B727-A15D-33D3-9B34545B1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7D3AA79-BF6D-EF51-D16F-89A16D500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93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73979-84A5-D560-9115-1D99F4774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57EDE4AB-BCA8-7392-9CB5-F8E5109B8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AE773BA-3183-957C-6D99-EFA9C210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A22F4F7-1303-01CB-814C-8362F822A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7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59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486C0-01F7-97D3-67D5-2356205F0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06A592A-4AEE-3B6C-550C-FCC4F3CD49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DC96E9B3-4CD3-D948-056A-6D14585A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D730B5E-2C19-955B-DE9A-CFEB0C952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89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5EE7-756B-6510-DBF5-FAD21FDD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C7ACE09-BD72-E389-F32D-5F082D24D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E2E78B2-1715-C380-C337-D4FF919B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0DDEFA4-5C99-CE43-FE8E-A13A6FDFC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39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731C0-D088-9BCD-1BF5-D7C315C99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22C3E28-EAAC-95B8-BDE2-8C4C5D601F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9BEACA0-20A0-1C50-BF67-AD9604A1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8BA61C1-5FEE-9AFA-B114-A59495C2D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07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868A-7702-2F95-A0B6-CDB118F1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D52A615-8E96-FEC1-2AB8-D64AA5586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CB64FA2-B7BE-41D7-8DB5-9A7A610AC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BB5FD66-EB14-2DB4-AF5B-51BE93E2C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1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971B-0782-88A4-54B0-824D7245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6AD5630-DA79-084C-439D-9AE614091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392225B-0282-FD5A-2404-4E8BE53C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763D83E-A82B-83E7-2F07-46E770500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08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38E0C-5DAB-FB47-D241-2A69B0BA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FD3EBFC-F16F-0550-CB1A-D268CA0CB0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8DF9B886-F678-B982-C7D6-0E27F6E99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13D7D203-0F10-869F-F010-398BCD3EF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93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1950-0B98-A341-BF16-41630122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A3B1B741-4720-1D5C-C54C-12DC7648E8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FEE37BD-AE43-4BC3-71B7-9C870959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B42D936-8082-C408-3BFF-4A3984F52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44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BD8F-2CE8-4FAC-E8BD-8DFC7E894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8DA4CA7-E0B8-E5D3-AABE-DCFA515E1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8D0D82D-3BAF-5E4D-9027-5B7707DFF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0F30AB3-6EC8-6257-BBDD-23673F108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83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CAB3-59A9-EF6D-9336-99EAB270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73ED9DEB-4FCA-69E3-270C-BAE590B4A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5DD327C-E4AD-537D-7C19-A8949DEB5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97E74F0-3871-04AF-7640-53D81E155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75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B21F-87D7-3E3C-322A-C466B8F6E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CB026F1-4504-9B79-2D57-7CA171881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8C47651-DFCF-C84D-9CC9-25ABC150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82E1E9C-9C93-3979-9332-6B1E0A9B3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2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115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2FCC-1BC9-8594-D4CE-1A77CA15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3429A13-F26A-BFF6-48E1-C295FF3CA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03D8B5D-260E-BFE5-52C8-E1BA20B4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81B894B-7085-9E99-1E19-CBC3B4702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18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51E3-C071-8983-7917-B471501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BFF5D78-F9F3-10E2-F5F0-FEBF694B8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92E43B-4849-6760-A870-1D046F8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80374E-7691-22D1-2EE7-E0C1C371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88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F8456-1FE2-248D-6D8F-D71EF87A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391C8AC-CC23-A9DF-76AA-FE099F666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7DF7FE0-231C-98EC-5078-D1DDFE42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949124E-D217-397D-9A3A-68AAD0BD4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0808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EEE3-E858-8683-76C4-4478999F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AA8B97AB-FC12-DFE2-D1B2-1032F6C94E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7ADFDA7F-87E7-DFE9-0D49-192151F2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AF32EEA-AE83-B4F5-1F52-78F2C70D2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728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5A761-C947-B517-B8BE-228AC524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596E947D-CD1C-4B54-7945-3B7AA2681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67ABC1B-E9AD-5BAC-47F7-DD6559972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58C5CEC-15A1-F20F-6361-9E3F37925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259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64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006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CF9A7-96BF-06B9-B4AF-D4917DBA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A8210A1-E24D-AFF0-4FF0-E50870757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A04A4C3-379D-81D7-8726-CAC30ED0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7A3CD26-702D-923E-DD03-51D32F085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308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57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336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57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043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253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143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1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3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0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2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48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4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7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4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0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3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8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70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93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093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83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25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93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27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926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90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19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79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11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21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36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4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52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55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59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1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3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73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8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6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38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19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4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40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5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89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8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43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31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13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87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67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85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07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88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78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0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165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979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85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0.png"/><Relationship Id="rId9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0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53.xml"/><Relationship Id="rId15" Type="http://schemas.openxmlformats.org/officeDocument/2006/relationships/image" Target="../media/image310.png"/><Relationship Id="rId14" Type="http://schemas.openxmlformats.org/officeDocument/2006/relationships/image" Target="../media/image30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8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00.png"/><Relationship Id="rId5" Type="http://schemas.openxmlformats.org/officeDocument/2006/relationships/image" Target="../media/image300.png"/><Relationship Id="rId4" Type="http://schemas.openxmlformats.org/officeDocument/2006/relationships/image" Target="../media/image39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</a:t>
            </a:r>
            <a:r>
              <a:rPr lang="en-US" dirty="0" err="1"/>
              <a:t>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</a:t>
            </a:r>
            <a:r>
              <a:rPr lang="en-US" dirty="0" err="1"/>
              <a:t>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Rao (</a:t>
                </a:r>
                <a:r>
                  <a:rPr lang="en-US" dirty="0" err="1"/>
                  <a:t>Psuedo</a:t>
                </a:r>
                <a:r>
                  <a:rPr lang="en-US" dirty="0"/>
                  <a:t>-)Metric: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SRVF: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work with 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 much easier to compute.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Last Class: Mean in </a:t>
            </a:r>
            <a:r>
              <a:rPr lang="en-US" sz="4000" dirty="0" err="1"/>
              <a:t>Quot’t</a:t>
            </a:r>
            <a:r>
              <a:rPr lang="en-US" sz="4000" dirty="0"/>
              <a:t>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Last Class: Mean in </a:t>
            </a:r>
            <a:r>
              <a:rPr lang="en-US" sz="4000" dirty="0" err="1"/>
              <a:t>Quot’t</a:t>
            </a:r>
            <a:r>
              <a:rPr lang="en-US" sz="4000" dirty="0"/>
              <a:t>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/>
                  <a:t>Karcher</a:t>
                </a:r>
                <a:r>
                  <a:rPr lang="en-US" dirty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(under Fisher </a:t>
                </a:r>
                <a:r>
                  <a:rPr lang="en-US" dirty="0" err="1"/>
                  <a:t>Rao</a:t>
                </a:r>
                <a:r>
                  <a:rPr lang="en-US" dirty="0"/>
                  <a:t> metric)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I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</a:t>
            </a:r>
            <a:r>
              <a:rPr lang="en-US" dirty="0" err="1"/>
              <a:t>Funct’l</a:t>
            </a:r>
            <a:r>
              <a:rPr lang="en-US" dirty="0"/>
              <a:t> Data Anal.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201698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All </a:t>
            </a:r>
            <a:r>
              <a:rPr lang="en-US" dirty="0" err="1"/>
              <a:t>Var’n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1</a:t>
            </a:r>
            <a:r>
              <a:rPr lang="en-US" baseline="30000" dirty="0"/>
              <a:t>st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60659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9.2, 17.2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40878261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Important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0259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Shifted Betas E.g.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Compon’ts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9444111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TIC testbed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These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3690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TIC testbed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89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Refined </a:t>
            </a:r>
            <a:r>
              <a:rPr lang="en-US" dirty="0" err="1"/>
              <a:t>Calculat’ns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DB8CA3-C798-48ED-B740-094DD32E012A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9.2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/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is a diffeomorphism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blipFill>
                <a:blip r:embed="rId3"/>
                <a:stretch>
                  <a:fillRect l="-200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/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, 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blipFill>
                <a:blip r:embed="rId4"/>
                <a:stretch>
                  <a:fillRect t="-1478" b="-3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At  1/3  And  2/3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94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 </a:t>
            </a:r>
            <a:r>
              <a:rPr lang="en-US" dirty="0" err="1"/>
              <a:t>Sph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General Amp – </a:t>
            </a:r>
            <a:r>
              <a:rPr lang="en-US" dirty="0" err="1"/>
              <a:t>Pha</a:t>
            </a:r>
            <a:r>
              <a:rPr lang="en-US" dirty="0"/>
              <a:t>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38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2000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Interpolation to Handle Missing Data,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And Non-Equally Spaced Times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88" t="33015" r="14743"/>
          <a:stretch/>
        </p:blipFill>
        <p:spPr>
          <a:xfrm>
            <a:off x="381000" y="1676400"/>
            <a:ext cx="8382000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835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Results of Fisher Rao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8" t="39809" r="12918" b="12632"/>
          <a:stretch/>
        </p:blipFill>
        <p:spPr>
          <a:xfrm>
            <a:off x="152400" y="1905000"/>
            <a:ext cx="8915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31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97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Understand PNS 1 Mode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Of Variation, Using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Equally Spaced Scores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26" t="25384" r="26900" b="11846"/>
          <a:stretch/>
        </p:blipFill>
        <p:spPr>
          <a:xfrm>
            <a:off x="4572000" y="2057399"/>
            <a:ext cx="4572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65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907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Michael Newton – U. Wisconsin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from Ramsay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(Vertical Location vs. Time)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While Juggling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sz="1200" dirty="0"/>
          </a:p>
          <a:p>
            <a:pPr marL="0" indent="0" algn="l">
              <a:buClrTx/>
              <a:buSzPct val="100000"/>
              <a:buNone/>
            </a:pPr>
            <a:r>
              <a:rPr lang="en-US" sz="1200" dirty="0"/>
              <a:t>                                                                                                                      Thanks of Theravive.com</a:t>
            </a:r>
          </a:p>
        </p:txBody>
      </p:sp>
      <p:pic>
        <p:nvPicPr>
          <p:cNvPr id="1736706" name="Picture 2" descr="Michael A.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1323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08" name="Picture 4" descr="https://www.mcgill.ca/psychology/files/psychology/styles/medium/public/ramsay.jpg?itok=Z9d06U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9162" r="33800" b="36207"/>
          <a:stretch/>
        </p:blipFill>
        <p:spPr bwMode="auto">
          <a:xfrm>
            <a:off x="304800" y="4154399"/>
            <a:ext cx="1374001" cy="20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10" name="Picture 6" descr="Image result for michael newton jugg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40345" r="18007" b="14850"/>
          <a:stretch/>
        </p:blipFill>
        <p:spPr bwMode="auto">
          <a:xfrm>
            <a:off x="4479599" y="5379600"/>
            <a:ext cx="1159201" cy="1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852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Traces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Cut Into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Blocks: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Objects)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t="25252" r="10787" b="1775"/>
          <a:stretch/>
        </p:blipFill>
        <p:spPr bwMode="auto">
          <a:xfrm>
            <a:off x="1863523" y="1295400"/>
            <a:ext cx="7280478" cy="55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561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066800"/>
            <a:ext cx="8574088" cy="51816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err="1"/>
              <a:t>Ampitude</a:t>
            </a:r>
            <a:r>
              <a:rPr lang="en-US" dirty="0"/>
              <a:t> – Phase Variation Decomposition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sz="2400" dirty="0"/>
              <a:t>(Analysis from Lu &amp; Marron (2014))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4119" r="14027" b="26051"/>
          <a:stretch/>
        </p:blipFill>
        <p:spPr bwMode="auto">
          <a:xfrm>
            <a:off x="76200" y="2438400"/>
            <a:ext cx="8991600" cy="42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4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Clustering In Phase Variation Space:</a:t>
            </a: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995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Interpretation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of Clusters</a:t>
            </a:r>
          </a:p>
        </p:txBody>
      </p:sp>
      <p:pic>
        <p:nvPicPr>
          <p:cNvPr id="1740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1313" r="6753" b="2448"/>
          <a:stretch/>
        </p:blipFill>
        <p:spPr bwMode="auto">
          <a:xfrm>
            <a:off x="2819400" y="1295401"/>
            <a:ext cx="6190675" cy="55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590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Class: 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5571116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References for Much More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Big Picture Survey: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(2015)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Results of a Competition: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0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Curve Registration is </a:t>
            </a:r>
            <a:r>
              <a:rPr lang="en-US" i="1" dirty="0"/>
              <a:t>Slippery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Thus, </a:t>
            </a:r>
            <a:r>
              <a:rPr lang="en-US" u="sng" dirty="0"/>
              <a:t>Careful Mathematics</a:t>
            </a:r>
            <a:r>
              <a:rPr lang="en-US" dirty="0"/>
              <a:t> is Useful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Fisher-Rao Approach: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Gets the Math Right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Intuitively Sensible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Computable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Generalizable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5181600"/>
            <a:ext cx="7086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994-76A5-4B34-8DD0-6C850456F01B}"/>
              </a:ext>
            </a:extLst>
          </p:cNvPr>
          <p:cNvSpPr txBox="1"/>
          <p:nvPr/>
        </p:nvSpPr>
        <p:spPr>
          <a:xfrm>
            <a:off x="6705600" y="1066800"/>
            <a:ext cx="17107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17.2</a:t>
            </a:r>
          </a:p>
        </p:txBody>
      </p:sp>
    </p:spTree>
    <p:extLst>
      <p:ext uri="{BB962C8B-B14F-4D97-AF65-F5344CB8AC3E}">
        <p14:creationId xmlns:p14="http://schemas.microsoft.com/office/powerpoint/2010/main" val="320812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Important Example:    Cancer Research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Late 1990s – early 2000s</a:t>
            </a:r>
          </a:p>
          <a:p>
            <a:pPr algn="ctr" eaLnBrk="1" hangingPunct="1">
              <a:buNone/>
            </a:pPr>
            <a:r>
              <a:rPr lang="en-US" dirty="0"/>
              <a:t>Microarrays for gene expression</a:t>
            </a:r>
          </a:p>
          <a:p>
            <a:pPr eaLnBrk="1" hangingPunct="1">
              <a:buNone/>
            </a:pPr>
            <a:r>
              <a:rPr lang="en-US" dirty="0"/>
              <a:t>Hype:  “Will Cure Cancer”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Hmm, afraid not…</a:t>
            </a:r>
          </a:p>
          <a:p>
            <a:pPr eaLnBrk="1" hangingPunct="1">
              <a:buNone/>
            </a:pPr>
            <a:r>
              <a:rPr lang="en-US" dirty="0"/>
              <a:t>Response:</a:t>
            </a:r>
          </a:p>
          <a:p>
            <a:pPr eaLnBrk="1" hangingPunct="1">
              <a:buNone/>
            </a:pPr>
            <a:r>
              <a:rPr lang="en-US" dirty="0"/>
              <a:t>Have $$$, so measure </a:t>
            </a:r>
            <a:r>
              <a:rPr lang="en-US" u="sng" dirty="0"/>
              <a:t>much</a:t>
            </a:r>
            <a:r>
              <a:rPr lang="en-US" dirty="0"/>
              <a:t> more…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23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Deep Example: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The </a:t>
            </a:r>
          </a:p>
          <a:p>
            <a:pPr eaLnBrk="1" hangingPunct="1">
              <a:buFontTx/>
              <a:buNone/>
            </a:pPr>
            <a:r>
              <a:rPr lang="en-US" dirty="0"/>
              <a:t>Cancer </a:t>
            </a:r>
          </a:p>
          <a:p>
            <a:pPr eaLnBrk="1" hangingPunct="1">
              <a:buFontTx/>
              <a:buNone/>
            </a:pPr>
            <a:r>
              <a:rPr lang="en-US" dirty="0"/>
              <a:t>Genome </a:t>
            </a:r>
          </a:p>
          <a:p>
            <a:pPr eaLnBrk="1" hangingPunct="1">
              <a:buFontTx/>
              <a:buNone/>
            </a:pPr>
            <a:r>
              <a:rPr lang="en-US" dirty="0"/>
              <a:t>Atlas </a:t>
            </a:r>
          </a:p>
          <a:p>
            <a:pPr eaLnBrk="1" hangingPunct="1">
              <a:buFontTx/>
              <a:buNone/>
            </a:pPr>
            <a:r>
              <a:rPr lang="en-US" dirty="0"/>
              <a:t>(TCGA)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A3CB03-E6D5-4394-87EF-2893E1D410DC}"/>
              </a:ext>
            </a:extLst>
          </p:cNvPr>
          <p:cNvGrpSpPr/>
          <p:nvPr/>
        </p:nvGrpSpPr>
        <p:grpSpPr>
          <a:xfrm>
            <a:off x="3200400" y="1356979"/>
            <a:ext cx="5867400" cy="5501021"/>
            <a:chOff x="457198" y="1352862"/>
            <a:chExt cx="5943601" cy="5032459"/>
          </a:xfrm>
        </p:grpSpPr>
        <p:pic>
          <p:nvPicPr>
            <p:cNvPr id="5" name="Picture 2" descr="Integrated data set for comparing and contrasting multiple tumor types.">
              <a:extLst>
                <a:ext uri="{FF2B5EF4-FFF2-40B4-BE49-F238E27FC236}">
                  <a16:creationId xmlns:a16="http://schemas.microsoft.com/office/drawing/2014/main" id="{60B671B1-D34B-4817-A6AF-3B5DB111C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1352862"/>
              <a:ext cx="5857876" cy="43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C11A90-1C7B-42DF-BBA1-4A185D2F2897}"/>
                </a:ext>
              </a:extLst>
            </p:cNvPr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672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DC799-6C4A-8651-A477-9D0769247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B30CE-3D57-F0ED-F27C-1B28D1E79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33D5967-88D4-59BD-22CC-F1C95E0F7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BCB06-0237-25F0-F22F-46BC6DD9E5C3}"/>
              </a:ext>
            </a:extLst>
          </p:cNvPr>
          <p:cNvSpPr/>
          <p:nvPr/>
        </p:nvSpPr>
        <p:spPr>
          <a:xfrm>
            <a:off x="228600" y="3429000"/>
            <a:ext cx="8153400" cy="2057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86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US" dirty="0"/>
                  <a:t>The Cancer Genome Atlas (TCGA)</a:t>
                </a:r>
              </a:p>
              <a:p>
                <a:pPr eaLnBrk="1" hangingPunct="1">
                  <a:buNone/>
                </a:pPr>
                <a:endParaRPr lang="en-US" dirty="0"/>
              </a:p>
              <a:p>
                <a:pPr eaLnBrk="1" hangingPunct="1">
                  <a:buNone/>
                </a:pPr>
                <a:r>
                  <a:rPr lang="en-US" dirty="0"/>
                  <a:t>Additional Statistical Challenge: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/>
                  <a:t>Data Heterogeneity  (Think Batch Effects)</a:t>
                </a:r>
              </a:p>
              <a:p>
                <a:pPr eaLnBrk="1" hangingPunct="1">
                  <a:buNone/>
                </a:pPr>
                <a:endParaRPr lang="en-US" dirty="0"/>
              </a:p>
              <a:p>
                <a:pPr eaLnBrk="1" hangingPunct="1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/>
                  <a:t>  Massive Cross-Lab Collaboration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Needed Because of Diversity of Cancer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(not 1 Disease, But 100s or 1000s?)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73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Common Data Structure: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Multi-Block Analysis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/>
              <a:t>Synomyns</a:t>
            </a:r>
            <a:r>
              <a:rPr lang="en-US" dirty="0"/>
              <a:t>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Data Fusion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Multi-View (Machine Learning)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Multi-Modal Data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Functional Factor Models  </a:t>
            </a:r>
          </a:p>
        </p:txBody>
      </p:sp>
    </p:spTree>
    <p:extLst>
      <p:ext uri="{BB962C8B-B14F-4D97-AF65-F5344CB8AC3E}">
        <p14:creationId xmlns:p14="http://schemas.microsoft.com/office/powerpoint/2010/main" val="2569859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Multi-Block Data Structure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Blocks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Data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53B1-2FE4-4B02-8969-1CE98A488FA7}"/>
              </a:ext>
            </a:extLst>
          </p:cNvPr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6EDC3-3EC6-42E3-81E6-36A566DD8621}"/>
              </a:ext>
            </a:extLst>
          </p:cNvPr>
          <p:cNvGrpSpPr/>
          <p:nvPr/>
        </p:nvGrpSpPr>
        <p:grpSpPr>
          <a:xfrm>
            <a:off x="838200" y="1524000"/>
            <a:ext cx="6781800" cy="5029200"/>
            <a:chOff x="838200" y="1524000"/>
            <a:chExt cx="6781800" cy="502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9E989A-A97D-4351-9E28-29661F63BCE9}"/>
                </a:ext>
              </a:extLst>
            </p:cNvPr>
            <p:cNvSpPr txBox="1"/>
            <p:nvPr/>
          </p:nvSpPr>
          <p:spPr>
            <a:xfrm>
              <a:off x="838200" y="4190999"/>
              <a:ext cx="4831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Convention: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as </a:t>
              </a: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F86783-3E24-41CD-8615-0269181DEC0B}"/>
                </a:ext>
              </a:extLst>
            </p:cNvPr>
            <p:cNvGrpSpPr/>
            <p:nvPr/>
          </p:nvGrpSpPr>
          <p:grpSpPr>
            <a:xfrm>
              <a:off x="7467600" y="1524000"/>
              <a:ext cx="152400" cy="5029200"/>
              <a:chOff x="7467600" y="1524000"/>
              <a:chExt cx="152400" cy="5029200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19938A6-D55D-4582-B7F3-DDB89EBE6270}"/>
                  </a:ext>
                </a:extLst>
              </p:cNvPr>
              <p:cNvSpPr/>
              <p:nvPr/>
            </p:nvSpPr>
            <p:spPr bwMode="auto">
              <a:xfrm>
                <a:off x="7467600" y="1524000"/>
                <a:ext cx="152400" cy="228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76BA5FA-6829-434E-8F26-BAD7AEDA5FE9}"/>
                  </a:ext>
                </a:extLst>
              </p:cNvPr>
              <p:cNvSpPr/>
              <p:nvPr/>
            </p:nvSpPr>
            <p:spPr bwMode="auto">
              <a:xfrm>
                <a:off x="7467600" y="6108412"/>
                <a:ext cx="152400" cy="44478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945E3A15-7B07-42C9-8038-65D36AFE5431}"/>
                  </a:ext>
                </a:extLst>
              </p:cNvPr>
              <p:cNvSpPr/>
              <p:nvPr/>
            </p:nvSpPr>
            <p:spPr bwMode="auto">
              <a:xfrm>
                <a:off x="7467600" y="4191000"/>
                <a:ext cx="152400" cy="14991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B2D9D-EBD5-4157-BB87-16C33FC79350}"/>
              </a:ext>
            </a:extLst>
          </p:cNvPr>
          <p:cNvSpPr txBox="1"/>
          <p:nvPr/>
        </p:nvSpPr>
        <p:spPr>
          <a:xfrm>
            <a:off x="866739" y="5486400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Common Patients,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Experimental Units…</a:t>
            </a:r>
          </a:p>
        </p:txBody>
      </p:sp>
    </p:spTree>
    <p:extLst>
      <p:ext uri="{BB962C8B-B14F-4D97-AF65-F5344CB8AC3E}">
        <p14:creationId xmlns:p14="http://schemas.microsoft.com/office/powerpoint/2010/main" val="219956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Previous Class: 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47038525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 Block Notation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01500-8133-4AD5-A906-311137ECA5B4}"/>
              </a:ext>
            </a:extLst>
          </p:cNvPr>
          <p:cNvGrpSpPr/>
          <p:nvPr/>
        </p:nvGrpSpPr>
        <p:grpSpPr>
          <a:xfrm>
            <a:off x="533400" y="3429000"/>
            <a:ext cx="6669387" cy="2286000"/>
            <a:chOff x="533400" y="3429000"/>
            <a:chExt cx="6669387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/>
                <p:nvPr/>
              </p:nvSpPr>
              <p:spPr>
                <a:xfrm>
                  <a:off x="533400" y="3429000"/>
                  <a:ext cx="528907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 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number of variables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           (i.e. features)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429000"/>
                  <a:ext cx="5289077" cy="1077218"/>
                </a:xfrm>
                <a:prstGeom prst="rect">
                  <a:avLst/>
                </a:prstGeom>
                <a:blipFill>
                  <a:blip r:embed="rId4"/>
                  <a:stretch>
                    <a:fillRect t="-7386" r="-2076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/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/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4FC58-4D8D-4E8B-9A88-B136F0075C7F}"/>
              </a:ext>
            </a:extLst>
          </p:cNvPr>
          <p:cNvGrpSpPr/>
          <p:nvPr/>
        </p:nvGrpSpPr>
        <p:grpSpPr>
          <a:xfrm>
            <a:off x="533400" y="3743251"/>
            <a:ext cx="8474360" cy="2372618"/>
            <a:chOff x="533400" y="3733800"/>
            <a:chExt cx="8474360" cy="23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/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 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number of cases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    (i.e. subjects or samples)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blipFill>
                  <a:blip r:embed="rId8"/>
                  <a:stretch>
                    <a:fillRect t="-7386" r="-22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ABB302-0261-46FF-BD08-2D5F492EFFCB}"/>
                    </a:ext>
                  </a:extLst>
                </p:cNvPr>
                <p:cNvSpPr txBox="1"/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A013DF-765B-43BF-87CB-9B35A163DDB9}"/>
              </a:ext>
            </a:extLst>
          </p:cNvPr>
          <p:cNvSpPr txBox="1"/>
          <p:nvPr/>
        </p:nvSpPr>
        <p:spPr>
          <a:xfrm>
            <a:off x="2288659" y="6183868"/>
            <a:ext cx="185178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(Must Be Same)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6179B-8EB9-468C-A144-D39D0714A94E}"/>
              </a:ext>
            </a:extLst>
          </p:cNvPr>
          <p:cNvSpPr txBox="1"/>
          <p:nvPr/>
        </p:nvSpPr>
        <p:spPr>
          <a:xfrm>
            <a:off x="1983859" y="2983468"/>
            <a:ext cx="203998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(Can Be Different)</a:t>
            </a:r>
          </a:p>
        </p:txBody>
      </p:sp>
    </p:spTree>
    <p:extLst>
      <p:ext uri="{BB962C8B-B14F-4D97-AF65-F5344CB8AC3E}">
        <p14:creationId xmlns:p14="http://schemas.microsoft.com/office/powerpoint/2010/main" val="3211202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(Recall Spanish Mortality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508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241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5947F-5F12-4607-BC42-F7C2A9CCEFE5}"/>
              </a:ext>
            </a:extLst>
          </p:cNvPr>
          <p:cNvSpPr txBox="1"/>
          <p:nvPr/>
        </p:nvSpPr>
        <p:spPr>
          <a:xfrm>
            <a:off x="6972868" y="2293203"/>
            <a:ext cx="17139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6807184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CA591-4E6E-4601-8484-954956C4EA8D}"/>
              </a:ext>
            </a:extLst>
          </p:cNvPr>
          <p:cNvSpPr txBox="1"/>
          <p:nvPr/>
        </p:nvSpPr>
        <p:spPr>
          <a:xfrm>
            <a:off x="6939207" y="1143000"/>
            <a:ext cx="178125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53433118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/>
              <a:t>But Replace Maximal </a:t>
            </a:r>
            <a:r>
              <a:rPr lang="en-US" i="1" dirty="0"/>
              <a:t>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With Maximal </a:t>
            </a:r>
            <a:r>
              <a:rPr lang="en-US" i="1" dirty="0"/>
              <a:t>Commonality</a:t>
            </a:r>
          </a:p>
          <a:p>
            <a:pPr eaLnBrk="1" hangingPunct="1">
              <a:buFontTx/>
              <a:buNone/>
            </a:pPr>
            <a:r>
              <a:rPr lang="en-US" dirty="0"/>
              <a:t>        (&amp; Maybe Maximal </a:t>
            </a:r>
            <a:r>
              <a:rPr lang="en-US" i="1" dirty="0"/>
              <a:t>Difference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00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Centering:   Common Assumption 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Column Object Mean Centered</a:t>
            </a:r>
          </a:p>
          <a:p>
            <a:pPr eaLnBrk="1" hangingPunct="1">
              <a:buFontTx/>
              <a:buNone/>
            </a:pPr>
            <a:r>
              <a:rPr lang="en-US" dirty="0"/>
              <a:t>  (Subtract Column Mean Vectors)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Alternate View:</a:t>
            </a:r>
          </a:p>
          <a:p>
            <a:pPr eaLnBrk="1" hangingPunct="1">
              <a:buFontTx/>
              <a:buNone/>
            </a:pPr>
            <a:r>
              <a:rPr lang="en-US" dirty="0"/>
              <a:t>   For Each Row, </a:t>
            </a:r>
          </a:p>
          <a:p>
            <a:pPr eaLnBrk="1" hangingPunct="1">
              <a:buFontTx/>
              <a:buNone/>
            </a:pPr>
            <a:r>
              <a:rPr lang="en-US" dirty="0"/>
              <a:t>       Subtract Scalar Mean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5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D1ED2A-9B6E-0B10-942A-7F75B037AA29}"/>
              </a:ext>
            </a:extLst>
          </p:cNvPr>
          <p:cNvGrpSpPr/>
          <p:nvPr/>
        </p:nvGrpSpPr>
        <p:grpSpPr>
          <a:xfrm>
            <a:off x="2971800" y="3581400"/>
            <a:ext cx="5715000" cy="2971800"/>
            <a:chOff x="2971800" y="3581400"/>
            <a:chExt cx="5715000" cy="2971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7B07C9-1273-53CF-94C2-8FE1E27048FD}"/>
                </a:ext>
              </a:extLst>
            </p:cNvPr>
            <p:cNvSpPr/>
            <p:nvPr/>
          </p:nvSpPr>
          <p:spPr bwMode="auto">
            <a:xfrm>
              <a:off x="6934200" y="4267200"/>
              <a:ext cx="17526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172E98AB-DA61-7F1E-CF35-B03FFA5C2B6D}"/>
                </a:ext>
              </a:extLst>
            </p:cNvPr>
            <p:cNvSpPr/>
            <p:nvPr/>
          </p:nvSpPr>
          <p:spPr bwMode="auto">
            <a:xfrm>
              <a:off x="7467600" y="42672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C388C1F-90E8-A00B-1B66-AF37E5F6455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2478564" cy="1206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00FF"/>
                      </a:solidFill>
                    </a:rPr>
                    <a:t>Subtract Column</a:t>
                  </a:r>
                </a:p>
                <a:p>
                  <a:r>
                    <a:rPr lang="en-US" sz="2400" dirty="0">
                      <a:solidFill>
                        <a:srgbClr val="0000FF"/>
                      </a:solidFill>
                    </a:rPr>
                    <a:t>Object Mean </a:t>
                  </a:r>
                </a:p>
                <a:p>
                  <a:r>
                    <a:rPr lang="en-US" sz="2400" dirty="0">
                      <a:solidFill>
                        <a:srgbClr val="0000FF"/>
                      </a:solidFill>
                    </a:rPr>
                    <a:t>Vector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C388C1F-90E8-A00B-1B66-AF37E5F645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2478564" cy="1206869"/>
                </a:xfrm>
                <a:prstGeom prst="rect">
                  <a:avLst/>
                </a:prstGeom>
                <a:blipFill>
                  <a:blip r:embed="rId3"/>
                  <a:stretch>
                    <a:fillRect l="-3941" t="-3553" r="-2709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872F135-2964-DBDA-E0F3-453CFFD10A19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5450364" y="4184835"/>
              <a:ext cx="1941036" cy="69196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48BAFD-9BA3-4A88-B661-E103947A4928}"/>
              </a:ext>
            </a:extLst>
          </p:cNvPr>
          <p:cNvSpPr txBox="1"/>
          <p:nvPr/>
        </p:nvSpPr>
        <p:spPr>
          <a:xfrm>
            <a:off x="8051805" y="944562"/>
            <a:ext cx="787395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 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5109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841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CEA3E-7DC1-F035-E024-08491F79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A43542A-8457-156E-FEB8-7A251B3FC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6F1567-B12E-85F5-1D0D-ACB64A9A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7E8441-353F-CF39-9826-D0E8546A91A0}"/>
              </a:ext>
            </a:extLst>
          </p:cNvPr>
          <p:cNvGrpSpPr/>
          <p:nvPr/>
        </p:nvGrpSpPr>
        <p:grpSpPr>
          <a:xfrm>
            <a:off x="3529671" y="3581400"/>
            <a:ext cx="5157129" cy="2971800"/>
            <a:chOff x="3529671" y="3581400"/>
            <a:chExt cx="5157129" cy="2971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65A7E2-2053-2995-61C4-CD3CFEA63A25}"/>
                </a:ext>
              </a:extLst>
            </p:cNvPr>
            <p:cNvSpPr/>
            <p:nvPr/>
          </p:nvSpPr>
          <p:spPr bwMode="auto">
            <a:xfrm>
              <a:off x="6934200" y="4267200"/>
              <a:ext cx="1752600" cy="228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85B22E-D837-C807-51A1-12E022B2A81F}"/>
                </a:ext>
              </a:extLst>
            </p:cNvPr>
            <p:cNvSpPr/>
            <p:nvPr/>
          </p:nvSpPr>
          <p:spPr>
            <a:xfrm>
              <a:off x="6934200" y="4648200"/>
              <a:ext cx="1752600" cy="228600"/>
            </a:xfrm>
            <a:prstGeom prst="rect">
              <a:avLst/>
            </a:prstGeom>
            <a:noFill/>
            <a:ln>
              <a:solidFill>
                <a:srgbClr val="A88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059651D-F1DA-931E-CC92-AD0831BFF070}"/>
                    </a:ext>
                  </a:extLst>
                </p:cNvPr>
                <p:cNvSpPr txBox="1"/>
                <p:nvPr/>
              </p:nvSpPr>
              <p:spPr>
                <a:xfrm>
                  <a:off x="3529671" y="3581400"/>
                  <a:ext cx="2032929" cy="1231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A88000"/>
                      </a:solidFill>
                    </a:rPr>
                    <a:t>Subtract Row</a:t>
                  </a:r>
                </a:p>
                <a:p>
                  <a:r>
                    <a:rPr lang="en-US" sz="2400" dirty="0">
                      <a:solidFill>
                        <a:srgbClr val="A88000"/>
                      </a:solidFill>
                    </a:rPr>
                    <a:t>Trait Mean </a:t>
                  </a:r>
                </a:p>
                <a:p>
                  <a:r>
                    <a:rPr lang="en-US" sz="2400" dirty="0">
                      <a:solidFill>
                        <a:srgbClr val="A88000"/>
                      </a:solidFill>
                    </a:rPr>
                    <a:t>Vector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BC8F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059651D-F1DA-931E-CC92-AD0831BFF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671" y="3581400"/>
                  <a:ext cx="2032929" cy="1231940"/>
                </a:xfrm>
                <a:prstGeom prst="rect">
                  <a:avLst/>
                </a:prstGeom>
                <a:blipFill>
                  <a:blip r:embed="rId3"/>
                  <a:stretch>
                    <a:fillRect l="-4491" t="-3465" r="-3293" b="-7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BB7D724-71F4-DDD7-0E97-A6CE2529AD2B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5562600" y="4197370"/>
              <a:ext cx="1295400" cy="450830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976852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38E06-D677-8CA2-827B-4A505698F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FF8DC0D-167E-E809-4EB0-122F5554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0D7DD19F-270E-EC45-B9C1-57A2363BA6B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Several Types: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Column Object Mean Centering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Row Trait Mean Centering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  Grand Mean Centering</a:t>
                </a:r>
              </a:p>
              <a:p>
                <a:pPr marL="0" indent="0" algn="ctr" eaLnBrk="1" hangingPunct="1">
                  <a:buNone/>
                </a:pPr>
                <a:r>
                  <a:rPr lang="en-US" sz="2400" dirty="0"/>
                  <a:t>For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0D7DD19F-270E-EC45-B9C1-57A2363BA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4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4A3F4-4356-494E-9DB2-CE83225E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DE9F5E-C34E-1D48-88C0-9F24EC7AC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F0643B-C467-D503-1EB6-DB065F3BC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Prothero et al. (2021)</a:t>
            </a:r>
          </a:p>
        </p:txBody>
      </p:sp>
    </p:spTree>
    <p:extLst>
      <p:ext uri="{BB962C8B-B14F-4D97-AF65-F5344CB8AC3E}">
        <p14:creationId xmlns:p14="http://schemas.microsoft.com/office/powerpoint/2010/main" val="2042614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AD2F5-C376-25A5-F84A-766CEEBB2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CB666C-6B01-A6CE-BD68-7817EFF52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FD9542-281F-26E8-82BD-4B9012B9D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(Uncentered)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0CDD3-D392-2873-7356-C39B84760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8318" r="9167" b="6945"/>
          <a:stretch/>
        </p:blipFill>
        <p:spPr>
          <a:xfrm>
            <a:off x="111770" y="2133600"/>
            <a:ext cx="8879830" cy="449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EC7D5-127F-14D7-82BA-A0B6332547BA}"/>
              </a:ext>
            </a:extLst>
          </p:cNvPr>
          <p:cNvSpPr txBox="1"/>
          <p:nvPr/>
        </p:nvSpPr>
        <p:spPr>
          <a:xfrm>
            <a:off x="3440533" y="2667000"/>
            <a:ext cx="18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~</a:t>
            </a:r>
            <a:r>
              <a:rPr lang="en-US" sz="1600" dirty="0" err="1"/>
              <a:t>Sigmoids</a:t>
            </a:r>
            <a:r>
              <a:rPr lang="en-US" sz="1600" dirty="0"/>
              <a:t> Moving</a:t>
            </a:r>
          </a:p>
          <a:p>
            <a:r>
              <a:rPr lang="en-US" sz="1600" dirty="0"/>
              <a:t>Up and Down With</a:t>
            </a:r>
          </a:p>
          <a:p>
            <a:r>
              <a:rPr lang="en-US" sz="1600" dirty="0"/>
              <a:t>Linear Spacing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42C6C-668A-8B25-8D94-0B7DE4179BD4}"/>
              </a:ext>
            </a:extLst>
          </p:cNvPr>
          <p:cNvSpPr txBox="1"/>
          <p:nvPr/>
        </p:nvSpPr>
        <p:spPr>
          <a:xfrm>
            <a:off x="6336133" y="5341203"/>
            <a:ext cx="18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~Lines Moving</a:t>
            </a:r>
          </a:p>
          <a:p>
            <a:r>
              <a:rPr lang="en-US" sz="1600" dirty="0"/>
              <a:t>Up and Down With</a:t>
            </a:r>
          </a:p>
          <a:p>
            <a:r>
              <a:rPr lang="en-US" sz="1600" dirty="0"/>
              <a:t>Sigmoid Spacing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20B98-3F0E-29EA-9D76-29DF2932D3D7}"/>
              </a:ext>
            </a:extLst>
          </p:cNvPr>
          <p:cNvSpPr txBox="1"/>
          <p:nvPr/>
        </p:nvSpPr>
        <p:spPr>
          <a:xfrm>
            <a:off x="6488533" y="25394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Similar to </a:t>
            </a:r>
            <a:r>
              <a:rPr lang="en-US" sz="1600" i="1" dirty="0"/>
              <a:t>Dual Space</a:t>
            </a:r>
          </a:p>
          <a:p>
            <a:pPr algn="ctr"/>
            <a:r>
              <a:rPr lang="en-US" sz="1600" dirty="0"/>
              <a:t>In Optimization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75E72-F206-4744-060F-DB077A4D89BE}"/>
              </a:ext>
            </a:extLst>
          </p:cNvPr>
          <p:cNvSpPr txBox="1"/>
          <p:nvPr/>
        </p:nvSpPr>
        <p:spPr>
          <a:xfrm>
            <a:off x="6705600" y="3149025"/>
            <a:ext cx="1588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Will Become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Important Soon</a:t>
            </a:r>
          </a:p>
        </p:txBody>
      </p:sp>
    </p:spTree>
    <p:extLst>
      <p:ext uri="{BB962C8B-B14F-4D97-AF65-F5344CB8AC3E}">
        <p14:creationId xmlns:p14="http://schemas.microsoft.com/office/powerpoint/2010/main" val="277508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AA02A-524A-CCA3-5D71-E92B1FF1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1D49690-45E5-4569-63F1-87317906A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96DB52-97B7-7FA9-B18A-747DA3CEE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(Object Centered)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B1003-39CF-6140-5454-1E076889D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9247" r="10000" b="10020"/>
          <a:stretch/>
        </p:blipFill>
        <p:spPr>
          <a:xfrm>
            <a:off x="115957" y="2362200"/>
            <a:ext cx="8875643" cy="434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80ED8-C0D7-06A2-F76C-50E263A14608}"/>
              </a:ext>
            </a:extLst>
          </p:cNvPr>
          <p:cNvSpPr txBox="1"/>
          <p:nvPr/>
        </p:nvSpPr>
        <p:spPr>
          <a:xfrm>
            <a:off x="3717108" y="5341203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~Sigmoid Shape</a:t>
            </a:r>
          </a:p>
          <a:p>
            <a:pPr algn="ctr"/>
            <a:r>
              <a:rPr lang="en-US" sz="1600" dirty="0"/>
              <a:t>Is Now Gone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F8C73-A156-BF2B-001C-EA3509C36B8C}"/>
              </a:ext>
            </a:extLst>
          </p:cNvPr>
          <p:cNvSpPr txBox="1"/>
          <p:nvPr/>
        </p:nvSpPr>
        <p:spPr>
          <a:xfrm>
            <a:off x="6623850" y="2768025"/>
            <a:ext cx="185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Variation, Which</a:t>
            </a:r>
          </a:p>
          <a:p>
            <a:pPr algn="ctr"/>
            <a:r>
              <a:rPr lang="en-US" sz="1600" dirty="0"/>
              <a:t>Followed Sigmoid,</a:t>
            </a:r>
          </a:p>
          <a:p>
            <a:pPr algn="ctr"/>
            <a:r>
              <a:rPr lang="en-US" sz="1600" dirty="0"/>
              <a:t>Has Disappeared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ADA07-AB0C-4DD6-04C6-F148D18CE42B}"/>
              </a:ext>
            </a:extLst>
          </p:cNvPr>
          <p:cNvSpPr txBox="1"/>
          <p:nvPr/>
        </p:nvSpPr>
        <p:spPr>
          <a:xfrm>
            <a:off x="3637817" y="3131403"/>
            <a:ext cx="184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This Remainder Is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Nearly </a:t>
            </a:r>
            <a:r>
              <a:rPr lang="en-US" sz="1600" i="1" dirty="0">
                <a:solidFill>
                  <a:srgbClr val="00B050"/>
                </a:solidFill>
              </a:rPr>
              <a:t>Flat Mode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Of Variation</a:t>
            </a:r>
          </a:p>
        </p:txBody>
      </p:sp>
    </p:spTree>
    <p:extLst>
      <p:ext uri="{BB962C8B-B14F-4D97-AF65-F5344CB8AC3E}">
        <p14:creationId xmlns:p14="http://schemas.microsoft.com/office/powerpoint/2010/main" val="3489748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7C5F8-3A50-00CB-5CF9-802C188D3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CFF197-E4D8-6BCD-EC7F-BBFFDDA91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3BF6899-078C-7B35-E4B8-0F19F59F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(Uncentered)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9FBA7-2500-C4BD-2307-04A38A7A6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18318" r="9167" b="6945"/>
          <a:stretch/>
        </p:blipFill>
        <p:spPr>
          <a:xfrm>
            <a:off x="111770" y="2133600"/>
            <a:ext cx="887983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15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E30C6-8F71-DE6E-6A6F-8ADE402B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9BE24E-A873-BF2A-508B-7935DD7BB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268BC8-CB87-DB12-5A62-45F81BD6A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(Trait 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BFAD7-8DB8-5764-B6F9-749E3D1B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5" t="20784" r="9999" b="8484"/>
          <a:stretch/>
        </p:blipFill>
        <p:spPr>
          <a:xfrm>
            <a:off x="178904" y="2438400"/>
            <a:ext cx="8812696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4DBE-CA22-AFAC-A5E8-8C2D1D2260E7}"/>
              </a:ext>
            </a:extLst>
          </p:cNvPr>
          <p:cNvSpPr txBox="1"/>
          <p:nvPr/>
        </p:nvSpPr>
        <p:spPr>
          <a:xfrm>
            <a:off x="6668734" y="2768025"/>
            <a:ext cx="176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Linear Slope</a:t>
            </a:r>
          </a:p>
          <a:p>
            <a:pPr algn="ctr"/>
            <a:r>
              <a:rPr lang="en-US" sz="1600" dirty="0"/>
              <a:t>Has Disappeared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56E6E-CF45-14EC-51D9-4C08C14A32AE}"/>
              </a:ext>
            </a:extLst>
          </p:cNvPr>
          <p:cNvSpPr txBox="1"/>
          <p:nvPr/>
        </p:nvSpPr>
        <p:spPr>
          <a:xfrm>
            <a:off x="3758455" y="5587425"/>
            <a:ext cx="171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Which Was Most</a:t>
            </a:r>
          </a:p>
          <a:p>
            <a:pPr algn="ctr"/>
            <a:r>
              <a:rPr lang="en-US" sz="1600" dirty="0"/>
              <a:t>Of This </a:t>
            </a:r>
            <a:r>
              <a:rPr lang="en-US" sz="1600" dirty="0" err="1"/>
              <a:t>Variabiliy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3B159-CEB2-D9C3-3917-6562E48E5D60}"/>
              </a:ext>
            </a:extLst>
          </p:cNvPr>
          <p:cNvSpPr txBox="1"/>
          <p:nvPr/>
        </p:nvSpPr>
        <p:spPr>
          <a:xfrm>
            <a:off x="6567939" y="5816025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Flat Line Following</a:t>
            </a:r>
          </a:p>
          <a:p>
            <a:pPr algn="ctr"/>
            <a:r>
              <a:rPr lang="en-US" sz="1600" dirty="0"/>
              <a:t>Sigmoid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925ED-F499-49E5-11FA-D2B182CAFDFA}"/>
              </a:ext>
            </a:extLst>
          </p:cNvPr>
          <p:cNvSpPr txBox="1"/>
          <p:nvPr/>
        </p:nvSpPr>
        <p:spPr>
          <a:xfrm>
            <a:off x="3740409" y="2971800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Note: Row Trait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Mean Centering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Has Removed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The </a:t>
            </a:r>
            <a:r>
              <a:rPr lang="en-US" sz="1600" i="1" dirty="0">
                <a:solidFill>
                  <a:srgbClr val="00B050"/>
                </a:solidFill>
              </a:rPr>
              <a:t>Flat Mode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Of Variation</a:t>
            </a:r>
          </a:p>
        </p:txBody>
      </p:sp>
    </p:spTree>
    <p:extLst>
      <p:ext uri="{BB962C8B-B14F-4D97-AF65-F5344CB8AC3E}">
        <p14:creationId xmlns:p14="http://schemas.microsoft.com/office/powerpoint/2010/main" val="266973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ED0C3-8249-31F0-93DA-87BDC719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F9BF61-619B-2DD4-713E-D0FFD418F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75FCC3-7BBC-E222-B253-46C737CC0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Toy Data Set With 3 Views  (Double Centered)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1F69D-DB2F-C026-61E0-09A530BBA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8317" r="10833" b="11559"/>
          <a:stretch/>
        </p:blipFill>
        <p:spPr>
          <a:xfrm>
            <a:off x="134161" y="2362200"/>
            <a:ext cx="8857439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A9BDA-9853-8950-A54E-A5CC196B27B9}"/>
              </a:ext>
            </a:extLst>
          </p:cNvPr>
          <p:cNvSpPr txBox="1"/>
          <p:nvPr/>
        </p:nvSpPr>
        <p:spPr>
          <a:xfrm>
            <a:off x="4370392" y="3200400"/>
            <a:ext cx="3249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Most Variation Has Disappeared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F5478-C2F1-994D-8DD3-E353BC850795}"/>
              </a:ext>
            </a:extLst>
          </p:cNvPr>
          <p:cNvSpPr txBox="1"/>
          <p:nvPr/>
        </p:nvSpPr>
        <p:spPr>
          <a:xfrm>
            <a:off x="4632440" y="3623846"/>
            <a:ext cx="2758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Reveals Additional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008D7-F338-DFAF-2D94-A59403695176}"/>
              </a:ext>
            </a:extLst>
          </p:cNvPr>
          <p:cNvSpPr txBox="1"/>
          <p:nvPr/>
        </p:nvSpPr>
        <p:spPr>
          <a:xfrm>
            <a:off x="4209533" y="4901625"/>
            <a:ext cx="3636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Shows Trait Mean Centering Can</a:t>
            </a:r>
          </a:p>
          <a:p>
            <a:pPr algn="ctr"/>
            <a:r>
              <a:rPr lang="en-US" sz="1600" dirty="0"/>
              <a:t>Remove A Large Amount of Variation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23B0C-AF7F-684E-2933-2CAE2E55A437}"/>
              </a:ext>
            </a:extLst>
          </p:cNvPr>
          <p:cNvSpPr txBox="1"/>
          <p:nvPr/>
        </p:nvSpPr>
        <p:spPr>
          <a:xfrm rot="16200000">
            <a:off x="1793443" y="4121326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With Much Smaller Scale</a:t>
            </a:r>
          </a:p>
        </p:txBody>
      </p:sp>
    </p:spTree>
    <p:extLst>
      <p:ext uri="{BB962C8B-B14F-4D97-AF65-F5344CB8AC3E}">
        <p14:creationId xmlns:p14="http://schemas.microsoft.com/office/powerpoint/2010/main" val="212278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8CA98-8962-3870-7665-913BB67E7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B05268-8A4F-1316-5EA7-D1BAFEB49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76E624-F3DB-2505-033B-3BB6947E5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F102F-96CD-9BA1-FD69-4D69E364594D}"/>
              </a:ext>
            </a:extLst>
          </p:cNvPr>
          <p:cNvSpPr/>
          <p:nvPr/>
        </p:nvSpPr>
        <p:spPr>
          <a:xfrm>
            <a:off x="152400" y="5029200"/>
            <a:ext cx="8534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415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8584A-1618-AF01-FEA1-13C87CDB2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C0BDA7-7902-8F42-13DB-4810CD5E7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98369929-A5CE-7F82-E5A5-7AC1EC7BFB8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Algebra is Simple, but Geometry is Slippery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Challenge: Dual Space Hard to Comprehend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Toy Example:</a:t>
                </a: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 points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Also Visualize in </a:t>
                </a:r>
                <a:r>
                  <a:rPr lang="en-US" i="1" dirty="0"/>
                  <a:t>Dual Space</a:t>
                </a:r>
                <a:r>
                  <a:rPr lang="en-US" dirty="0"/>
                  <a:t>:</a:t>
                </a:r>
              </a:p>
              <a:p>
                <a:pPr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Points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98369929-A5CE-7F82-E5A5-7AC1EC7BF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  <a:blipFill>
                <a:blip r:embed="rId3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6B221FC-377D-7C13-D1F8-2D9A6348AE1A}"/>
              </a:ext>
            </a:extLst>
          </p:cNvPr>
          <p:cNvSpPr txBox="1"/>
          <p:nvPr/>
        </p:nvSpPr>
        <p:spPr>
          <a:xfrm>
            <a:off x="6400800" y="46598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E71D37-4058-7465-83B7-B5B9959C9381}"/>
              </a:ext>
            </a:extLst>
          </p:cNvPr>
          <p:cNvGrpSpPr/>
          <p:nvPr/>
        </p:nvGrpSpPr>
        <p:grpSpPr>
          <a:xfrm>
            <a:off x="5867400" y="4267200"/>
            <a:ext cx="2170901" cy="990600"/>
            <a:chOff x="5867400" y="4267200"/>
            <a:chExt cx="2170901" cy="990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872D1A-0AAB-1047-A0A3-2103D22AE823}"/>
                </a:ext>
              </a:extLst>
            </p:cNvPr>
            <p:cNvSpPr txBox="1"/>
            <p:nvPr/>
          </p:nvSpPr>
          <p:spPr>
            <a:xfrm>
              <a:off x="6019800" y="42672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How to Visualize?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5FC2D6F-35B1-34A0-4399-197463607AE8}"/>
                </a:ext>
              </a:extLst>
            </p:cNvPr>
            <p:cNvCxnSpPr/>
            <p:nvPr/>
          </p:nvCxnSpPr>
          <p:spPr>
            <a:xfrm flipH="1">
              <a:off x="5867400" y="4419600"/>
              <a:ext cx="15240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6C41006-917C-F7EF-1B50-8BCA348A48AA}"/>
              </a:ext>
            </a:extLst>
          </p:cNvPr>
          <p:cNvSpPr/>
          <p:nvPr/>
        </p:nvSpPr>
        <p:spPr>
          <a:xfrm>
            <a:off x="3657600" y="2807732"/>
            <a:ext cx="3733800" cy="468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Sp.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General Strategy: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A3572-EA88-BE33-85C5-75AD0242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F1D7EF0-672E-FB5C-BFED-9799F5C02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A7963426-E1BE-C12F-6E77-37ADCC5E772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Recall From HW 4: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Subspace of </a:t>
                </a:r>
                <a:r>
                  <a:rPr lang="en-US" u="sng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Flat Vectors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 is: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Name Clear from Curve Representation, 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i.e. </a:t>
                </a:r>
                <a:r>
                  <a:rPr lang="en-US" i="1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Parallel Coordinates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 View of Vectors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A7963426-E1BE-C12F-6E77-37ADCC5E7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  <a:blipFill>
                <a:blip r:embed="rId3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4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978A5-08F4-D1EB-1801-25A61883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E6CFEA-17FC-1EC7-AF76-E0C27C083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CFFE66DA-1EA2-260C-B72F-A68D8121761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Recall From HW 4: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Averages Are Projections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𝐹</m:t>
                        </m:r>
                      </m:sub>
                    </m:sSub>
                    <m:r>
                      <a:rPr lang="en-US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⊆</m:t>
                    </m:r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Similarly Column Object Mean </a:t>
                </a:r>
                <a:r>
                  <a:rPr lang="en-US" i="1" dirty="0"/>
                  <a:t>Centered</a:t>
                </a:r>
                <a:r>
                  <a:rPr lang="en-US" dirty="0"/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Matrix Is Projection Onto </a:t>
                </a:r>
                <a:r>
                  <a:rPr lang="en-US" u="sng" dirty="0"/>
                  <a:t>Orthogonal Space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kern="12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kern="120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CFFE66DA-1EA2-260C-B72F-A68D81217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458200" cy="5257800"/>
              </a:xfrm>
              <a:blipFill>
                <a:blip r:embed="rId3"/>
                <a:stretch>
                  <a:fillRect l="-1875" r="-1081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9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6B78A-E075-00E2-E77E-0B146A65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F7B10AE-EB0A-6AD9-8B62-23B4AC8E9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3F23EB-8AA3-AE37-8CA2-B2777EB8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Toy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046BC-775F-321D-36A6-75AA550BD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8318" r="15000" b="5408"/>
          <a:stretch/>
        </p:blipFill>
        <p:spPr>
          <a:xfrm>
            <a:off x="152400" y="1711854"/>
            <a:ext cx="8839200" cy="503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FE7F9-6FC1-D880-D940-77BCA4367890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39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FE7F9-6FC1-D880-D940-77BCA436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39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3759A1-95FF-E010-A1B9-FA17F5633ADE}"/>
                  </a:ext>
                </a:extLst>
              </p:cNvPr>
              <p:cNvSpPr txBox="1"/>
              <p:nvPr/>
            </p:nvSpPr>
            <p:spPr>
              <a:xfrm>
                <a:off x="8229600" y="168658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3759A1-95FF-E010-A1B9-FA17F563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8658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CA80511-8C6C-60EB-AD66-B69F7752ACBE}"/>
              </a:ext>
            </a:extLst>
          </p:cNvPr>
          <p:cNvGrpSpPr/>
          <p:nvPr/>
        </p:nvGrpSpPr>
        <p:grpSpPr>
          <a:xfrm>
            <a:off x="533400" y="3276600"/>
            <a:ext cx="620363" cy="914400"/>
            <a:chOff x="533400" y="3276600"/>
            <a:chExt cx="620363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3ABAF2-83EE-955A-1170-6390EFECCCD4}"/>
                    </a:ext>
                  </a:extLst>
                </p:cNvPr>
                <p:cNvSpPr txBox="1"/>
                <p:nvPr/>
              </p:nvSpPr>
              <p:spPr>
                <a:xfrm>
                  <a:off x="533400" y="3276600"/>
                  <a:ext cx="620363" cy="4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3ABAF2-83EE-955A-1170-6390EFECC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276600"/>
                  <a:ext cx="620363" cy="466090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C4CF80-B79C-82F4-3922-696E5CC28674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685800" y="3742690"/>
              <a:ext cx="157782" cy="44831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4C52C1-1146-7BAB-94D9-C876871DBC49}"/>
              </a:ext>
            </a:extLst>
          </p:cNvPr>
          <p:cNvGrpSpPr/>
          <p:nvPr/>
        </p:nvGrpSpPr>
        <p:grpSpPr>
          <a:xfrm>
            <a:off x="7391400" y="2819400"/>
            <a:ext cx="1190721" cy="533400"/>
            <a:chOff x="7391400" y="2819400"/>
            <a:chExt cx="1190721" cy="53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D353E7-A9ED-E4F5-79DA-D90A14DC4296}"/>
                    </a:ext>
                  </a:extLst>
                </p:cNvPr>
                <p:cNvSpPr txBox="1"/>
                <p:nvPr/>
              </p:nvSpPr>
              <p:spPr>
                <a:xfrm>
                  <a:off x="8001000" y="2819400"/>
                  <a:ext cx="5811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kern="1200" smtClean="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 kern="120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kern="120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BD353E7-A9ED-E4F5-79DA-D90A14DC4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2819400"/>
                  <a:ext cx="58112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F75AA07-26E3-D657-22DA-D2AFE40A4B86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7391400" y="3050233"/>
              <a:ext cx="609600" cy="302567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3F9FA-DD42-EB51-62C2-202F475A6433}"/>
              </a:ext>
            </a:extLst>
          </p:cNvPr>
          <p:cNvGrpSpPr/>
          <p:nvPr/>
        </p:nvGrpSpPr>
        <p:grpSpPr>
          <a:xfrm>
            <a:off x="6172200" y="4724400"/>
            <a:ext cx="2844625" cy="982203"/>
            <a:chOff x="6172200" y="4724400"/>
            <a:chExt cx="2844625" cy="982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7D5601-CF2E-6126-0072-FAC3099EDD03}"/>
                    </a:ext>
                  </a:extLst>
                </p:cNvPr>
                <p:cNvSpPr txBox="1"/>
                <p:nvPr/>
              </p:nvSpPr>
              <p:spPr>
                <a:xfrm>
                  <a:off x="6172200" y="5334000"/>
                  <a:ext cx="2844625" cy="3726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A88000"/>
                      </a:solidFill>
                    </a:rPr>
                    <a:t>Rank 2 PC </a:t>
                  </a:r>
                  <a:r>
                    <a:rPr lang="en-US" dirty="0" err="1">
                      <a:solidFill>
                        <a:srgbClr val="A88000"/>
                      </a:solidFill>
                    </a:rPr>
                    <a:t>Approx’n</a:t>
                  </a:r>
                  <a:r>
                    <a:rPr lang="en-US" dirty="0">
                      <a:solidFill>
                        <a:srgbClr val="A88000"/>
                      </a:solidFill>
                    </a:rPr>
                    <a:t>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A8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7D5601-CF2E-6126-0072-FAC3099EDD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5334000"/>
                  <a:ext cx="2844625" cy="372603"/>
                </a:xfrm>
                <a:prstGeom prst="rect">
                  <a:avLst/>
                </a:prstGeom>
                <a:blipFill>
                  <a:blip r:embed="rId8"/>
                  <a:stretch>
                    <a:fillRect l="-1931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500D3A4-D26C-E14C-2572-F3CC6530C8E3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594513" y="4724400"/>
              <a:ext cx="482687" cy="609600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EF2E68-BFAD-79A2-A41A-0BD571B2159F}"/>
              </a:ext>
            </a:extLst>
          </p:cNvPr>
          <p:cNvGrpSpPr/>
          <p:nvPr/>
        </p:nvGrpSpPr>
        <p:grpSpPr>
          <a:xfrm>
            <a:off x="2133600" y="4343400"/>
            <a:ext cx="1528492" cy="842665"/>
            <a:chOff x="2133600" y="4343400"/>
            <a:chExt cx="1528492" cy="842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257A15-7A8B-0EC3-D460-F63DB9A9B558}"/>
                    </a:ext>
                  </a:extLst>
                </p:cNvPr>
                <p:cNvSpPr txBox="1"/>
                <p:nvPr/>
              </p:nvSpPr>
              <p:spPr>
                <a:xfrm>
                  <a:off x="2895600" y="4724400"/>
                  <a:ext cx="766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257A15-7A8B-0EC3-D460-F63DB9A9B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724400"/>
                  <a:ext cx="76649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23293A-F15A-41A8-4724-83484EC4956E}"/>
                </a:ext>
              </a:extLst>
            </p:cNvPr>
            <p:cNvCxnSpPr>
              <a:stCxn id="19" idx="1"/>
            </p:cNvCxnSpPr>
            <p:nvPr/>
          </p:nvCxnSpPr>
          <p:spPr>
            <a:xfrm flipH="1" flipV="1">
              <a:off x="2133600" y="4343400"/>
              <a:ext cx="762000" cy="611833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7D8370-D738-FDC3-9384-53C660CE2B72}"/>
              </a:ext>
            </a:extLst>
          </p:cNvPr>
          <p:cNvGrpSpPr/>
          <p:nvPr/>
        </p:nvGrpSpPr>
        <p:grpSpPr>
          <a:xfrm>
            <a:off x="4953000" y="3729335"/>
            <a:ext cx="1600200" cy="461665"/>
            <a:chOff x="4953000" y="3729335"/>
            <a:chExt cx="160020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C3609C2-357E-5F03-59EA-4FF0FD658095}"/>
                    </a:ext>
                  </a:extLst>
                </p:cNvPr>
                <p:cNvSpPr txBox="1"/>
                <p:nvPr/>
              </p:nvSpPr>
              <p:spPr>
                <a:xfrm>
                  <a:off x="4953000" y="3729335"/>
                  <a:ext cx="756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1" i="1" smtClean="0">
                                    <a:solidFill>
                                      <a:srgbClr val="A8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A88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C3609C2-357E-5F03-59EA-4FF0FD658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729335"/>
                  <a:ext cx="75687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A65D9C-2AB8-FCB0-228F-1AE5A252AB2D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5709874" y="3960168"/>
              <a:ext cx="843326" cy="154632"/>
            </a:xfrm>
            <a:prstGeom prst="straightConnector1">
              <a:avLst/>
            </a:prstGeom>
            <a:ln w="25400">
              <a:solidFill>
                <a:srgbClr val="A8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38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EAEC4-BE9E-1586-24D6-95B152D7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967F1A-8AA4-5997-1BC8-F6E311F0A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051FC82-EF87-9B6F-1C45-488BEE7F3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Grand Mean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CA961-A1ED-2B5C-D2D4-F0521F90F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6170" r="15834" b="5408"/>
          <a:stretch/>
        </p:blipFill>
        <p:spPr>
          <a:xfrm>
            <a:off x="228600" y="1585137"/>
            <a:ext cx="8763000" cy="5196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9AEBC7-8F8A-A765-C91F-89076F230B5D}"/>
                  </a:ext>
                </a:extLst>
              </p:cNvPr>
              <p:cNvSpPr txBox="1"/>
              <p:nvPr/>
            </p:nvSpPr>
            <p:spPr>
              <a:xfrm>
                <a:off x="3624485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9AEBC7-8F8A-A765-C91F-89076F23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85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1E6017-9EE6-52F5-9F0E-DE3EFCD91EDD}"/>
                  </a:ext>
                </a:extLst>
              </p:cNvPr>
              <p:cNvSpPr txBox="1"/>
              <p:nvPr/>
            </p:nvSpPr>
            <p:spPr>
              <a:xfrm>
                <a:off x="8305800" y="15240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1E6017-9EE6-52F5-9F0E-DE3EFCD9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5240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74154DD-C9CF-3231-DA1F-8FE002D569C5}"/>
              </a:ext>
            </a:extLst>
          </p:cNvPr>
          <p:cNvGrpSpPr/>
          <p:nvPr/>
        </p:nvGrpSpPr>
        <p:grpSpPr>
          <a:xfrm>
            <a:off x="685800" y="1981200"/>
            <a:ext cx="2667000" cy="4191000"/>
            <a:chOff x="685800" y="1981200"/>
            <a:chExt cx="2667000" cy="419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15B371-CD05-3957-F234-36AB69EFF7F3}"/>
                    </a:ext>
                  </a:extLst>
                </p:cNvPr>
                <p:cNvSpPr txBox="1"/>
                <p:nvPr/>
              </p:nvSpPr>
              <p:spPr>
                <a:xfrm>
                  <a:off x="685800" y="1981200"/>
                  <a:ext cx="2264146" cy="649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Move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12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</m:oMath>
                  </a14:m>
                  <a:r>
                    <a:rPr lang="en-US" dirty="0"/>
                    <a:t> Direction</a:t>
                  </a:r>
                </a:p>
                <a:p>
                  <a:pPr algn="ctr"/>
                  <a:r>
                    <a:rPr lang="en-US" dirty="0"/>
                    <a:t>Until Center is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15B371-CD05-3957-F234-36AB69EFF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981200"/>
                  <a:ext cx="2264146" cy="649601"/>
                </a:xfrm>
                <a:prstGeom prst="rect">
                  <a:avLst/>
                </a:prstGeom>
                <a:blipFill>
                  <a:blip r:embed="rId6"/>
                  <a:stretch>
                    <a:fillRect l="-2426" t="-4673" r="-2156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253947-7907-6BED-A129-E3BAA3210A34}"/>
                </a:ext>
              </a:extLst>
            </p:cNvPr>
            <p:cNvCxnSpPr/>
            <p:nvPr/>
          </p:nvCxnSpPr>
          <p:spPr>
            <a:xfrm flipH="1">
              <a:off x="2743200" y="5410200"/>
              <a:ext cx="6096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7D7C8-A4D8-CDE6-03AB-085C943E034C}"/>
                  </a:ext>
                </a:extLst>
              </p:cNvPr>
              <p:cNvSpPr txBox="1"/>
              <p:nvPr/>
            </p:nvSpPr>
            <p:spPr>
              <a:xfrm>
                <a:off x="6422654" y="2057400"/>
                <a:ext cx="2264146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Move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kern="120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i="1" kern="120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A88000"/>
                    </a:solidFill>
                  </a:rPr>
                  <a:t> </a:t>
                </a:r>
                <a:r>
                  <a:rPr lang="en-US" dirty="0"/>
                  <a:t>Direction</a:t>
                </a:r>
              </a:p>
              <a:p>
                <a:pPr algn="ctr"/>
                <a:r>
                  <a:rPr lang="en-US" dirty="0"/>
                  <a:t>Until Center is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7D7C8-A4D8-CDE6-03AB-085C943E0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54" y="2057400"/>
                <a:ext cx="2264146" cy="649601"/>
              </a:xfrm>
              <a:prstGeom prst="rect">
                <a:avLst/>
              </a:prstGeom>
              <a:blipFill>
                <a:blip r:embed="rId7"/>
                <a:stretch>
                  <a:fillRect l="-2426" t="-5660" r="-215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595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691251-45F8-963B-C8A8-9C652236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E8B4B4-C48E-2439-AB73-6D364333E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82C417-DC0D-6476-E216-38EB3259A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Object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3F9E7-B9BE-9971-7962-501271FF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6170" r="15833" b="5408"/>
          <a:stretch/>
        </p:blipFill>
        <p:spPr>
          <a:xfrm>
            <a:off x="228600" y="1615440"/>
            <a:ext cx="8610600" cy="5166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CF8DC-3A86-C6B2-8DAC-6FFFB352684F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CF8DC-3A86-C6B2-8DAC-6FFFB352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5B398-17DE-8928-3F54-69B323673FF8}"/>
                  </a:ext>
                </a:extLst>
              </p:cNvPr>
              <p:cNvSpPr txBox="1"/>
              <p:nvPr/>
            </p:nvSpPr>
            <p:spPr>
              <a:xfrm>
                <a:off x="8077200" y="15240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5B398-17DE-8928-3F54-69B323673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5240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66059B-8A99-E7F0-5686-C8DE7FE8CCD7}"/>
                  </a:ext>
                </a:extLst>
              </p:cNvPr>
              <p:cNvSpPr txBox="1"/>
              <p:nvPr/>
            </p:nvSpPr>
            <p:spPr>
              <a:xfrm>
                <a:off x="1524000" y="5558135"/>
                <a:ext cx="2315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Shifted to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66059B-8A99-E7F0-5686-C8DE7FE8C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58135"/>
                <a:ext cx="2315634" cy="461665"/>
              </a:xfrm>
              <a:prstGeom prst="rect">
                <a:avLst/>
              </a:prstGeom>
              <a:blipFill>
                <a:blip r:embed="rId6"/>
                <a:stretch>
                  <a:fillRect t="-9211" r="-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1C018E-7489-5D26-1A7B-460BE80C682A}"/>
                  </a:ext>
                </a:extLst>
              </p:cNvPr>
              <p:cNvSpPr txBox="1"/>
              <p:nvPr/>
            </p:nvSpPr>
            <p:spPr>
              <a:xfrm>
                <a:off x="5916181" y="5181600"/>
                <a:ext cx="2999219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A88000"/>
                    </a:solidFill>
                  </a:rPr>
                  <a:t>Data Projected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1C018E-7489-5D26-1A7B-460BE80C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81" y="5181600"/>
                <a:ext cx="2999219" cy="466090"/>
              </a:xfrm>
              <a:prstGeom prst="rect">
                <a:avLst/>
              </a:prstGeom>
              <a:blipFill>
                <a:blip r:embed="rId7"/>
                <a:stretch>
                  <a:fillRect l="-325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3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407EF-8DAF-8210-45D8-A0A0762D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C779CA-0A4A-7B5E-BD5F-E8A7FF91C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AFAAC6-F0B7-BE85-D78D-1EE19460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Trait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E9C3D-2B5F-7CD6-38FA-9FEDF71C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6170" r="15001" b="5408"/>
          <a:stretch/>
        </p:blipFill>
        <p:spPr>
          <a:xfrm>
            <a:off x="304800" y="1644502"/>
            <a:ext cx="8534400" cy="506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/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/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A88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A88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A88000"/>
                    </a:solidFill>
                  </a:rPr>
                  <a:t> Shifted to </a:t>
                </a:r>
                <a:r>
                  <a:rPr lang="en-US" sz="2400" b="1" dirty="0">
                    <a:solidFill>
                      <a:srgbClr val="A8800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blipFill>
                <a:blip r:embed="rId6"/>
                <a:stretch>
                  <a:fillRect t="-9333" r="-34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/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Data Projected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blipFill>
                <a:blip r:embed="rId7"/>
                <a:stretch>
                  <a:fillRect l="-32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88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88749-8361-E95C-54C9-5223344C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6298D1-1FC6-FFA2-EF26-355A310C4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967C81-BC2B-1B5D-CA50-980A2CFB9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Double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3732C-D9BF-90DA-822C-74C6835C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4634" r="15000" b="5408"/>
          <a:stretch/>
        </p:blipFill>
        <p:spPr>
          <a:xfrm>
            <a:off x="304800" y="1662545"/>
            <a:ext cx="8534400" cy="5043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63FD2-AC87-806F-B8B5-7D0842478EAB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63FD2-AC87-806F-B8B5-7D0842478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A82502-7DEB-4DE8-EED1-3C71BC8266CB}"/>
                  </a:ext>
                </a:extLst>
              </p:cNvPr>
              <p:cNvSpPr txBox="1"/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A82502-7DEB-4DE8-EED1-3C71BC826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AD5B17-A97F-255E-C85B-C849D419A179}"/>
              </a:ext>
            </a:extLst>
          </p:cNvPr>
          <p:cNvSpPr txBox="1"/>
          <p:nvPr/>
        </p:nvSpPr>
        <p:spPr>
          <a:xfrm>
            <a:off x="914400" y="5558135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Shifted &amp; Projected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A4E8B-CFBD-069F-05A5-EF29ECA4B964}"/>
              </a:ext>
            </a:extLst>
          </p:cNvPr>
          <p:cNvSpPr txBox="1"/>
          <p:nvPr/>
        </p:nvSpPr>
        <p:spPr>
          <a:xfrm>
            <a:off x="5866797" y="5710535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88000"/>
                </a:solidFill>
              </a:rPr>
              <a:t>Shifted &amp; Projected</a:t>
            </a:r>
          </a:p>
        </p:txBody>
      </p:sp>
    </p:spTree>
    <p:extLst>
      <p:ext uri="{BB962C8B-B14F-4D97-AF65-F5344CB8AC3E}">
        <p14:creationId xmlns:p14="http://schemas.microsoft.com/office/powerpoint/2010/main" val="3766353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73844-D2EF-40E7-24A7-B7578DC9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542F200-8624-D0D0-27B5-59D1AE5C2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An Aside on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7C81118-AF74-EA77-9A93-9A691A71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Several Types: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Column Object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Row Trait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Grand Mean Centering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  Double Mean Centering  (Apply Both)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Not as Intuitively Simple as One Might Think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FCF36-08E4-08FA-8802-02F69CE9CE84}"/>
              </a:ext>
            </a:extLst>
          </p:cNvPr>
          <p:cNvSpPr/>
          <p:nvPr/>
        </p:nvSpPr>
        <p:spPr>
          <a:xfrm>
            <a:off x="152400" y="5029200"/>
            <a:ext cx="8534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56442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A6E2B-0AA7-08CF-04C1-3CF0C951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617E00-3721-8C5C-0CBC-86343AA8F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E7555CD-F35E-CB9C-59E4-911DF52ED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Centering:   Common Assumption 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Column Object Mean Centered</a:t>
            </a:r>
          </a:p>
          <a:p>
            <a:pPr eaLnBrk="1" hangingPunct="1">
              <a:buFontTx/>
              <a:buNone/>
            </a:pPr>
            <a:r>
              <a:rPr lang="en-US" dirty="0"/>
              <a:t>  (Subtract Column Mean Vectors)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Alternate View:</a:t>
            </a:r>
          </a:p>
          <a:p>
            <a:pPr eaLnBrk="1" hangingPunct="1">
              <a:buFontTx/>
              <a:buNone/>
            </a:pPr>
            <a:r>
              <a:rPr lang="en-US" dirty="0"/>
              <a:t>   For Each Row, </a:t>
            </a:r>
          </a:p>
          <a:p>
            <a:pPr eaLnBrk="1" hangingPunct="1">
              <a:buFontTx/>
              <a:buNone/>
            </a:pPr>
            <a:r>
              <a:rPr lang="en-US" dirty="0"/>
              <a:t>       Subtract Scalar Mean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2EE1E-B17E-547F-4709-1450501F64BB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B5B5D-D2AB-919A-8C14-C04C56A9308D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C2FEF8B2-5C7D-A2F9-1F4C-8F6D92E81135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DCFE6A03-74BF-9B3F-B537-CFD31280FE4B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77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Notation: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For Data Blocks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indexed by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Write Estimated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Based on the Scaled, Object Centered Data: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E16BC6-69FB-4369-83E8-0EA2988A61BC}"/>
              </a:ext>
            </a:extLst>
          </p:cNvPr>
          <p:cNvGrpSpPr/>
          <p:nvPr/>
        </p:nvGrpSpPr>
        <p:grpSpPr>
          <a:xfrm>
            <a:off x="2209800" y="838200"/>
            <a:ext cx="4339714" cy="1371600"/>
            <a:chOff x="2209800" y="838200"/>
            <a:chExt cx="4339714" cy="1371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294A4-F67D-45A4-AB25-9045EFAD740C}"/>
                </a:ext>
              </a:extLst>
            </p:cNvPr>
            <p:cNvSpPr txBox="1"/>
            <p:nvPr/>
          </p:nvSpPr>
          <p:spPr>
            <a:xfrm>
              <a:off x="2209800" y="838200"/>
              <a:ext cx="4339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Tilde Denotes Random Quantities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425EE3-7951-4407-AC1F-C3CA8E7FB980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3810000" y="1207532"/>
              <a:ext cx="56965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A0E73-0398-4DA4-BE2F-DBBA0B42B1AE}"/>
              </a:ext>
            </a:extLst>
          </p:cNvPr>
          <p:cNvGrpSpPr/>
          <p:nvPr/>
        </p:nvGrpSpPr>
        <p:grpSpPr>
          <a:xfrm>
            <a:off x="4379657" y="1535668"/>
            <a:ext cx="4513921" cy="750332"/>
            <a:chOff x="4379657" y="1535668"/>
            <a:chExt cx="4513921" cy="750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0EC765-C980-4018-BFDD-ADFFEA464DFF}"/>
                    </a:ext>
                  </a:extLst>
                </p:cNvPr>
                <p:cNvSpPr txBox="1"/>
                <p:nvPr/>
              </p:nvSpPr>
              <p:spPr>
                <a:xfrm>
                  <a:off x="5181600" y="1535668"/>
                  <a:ext cx="3711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Matrix of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data objects of dim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0EC765-C980-4018-BFDD-ADFFEA464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1535668"/>
                  <a:ext cx="371197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1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9DBEB7-3459-49DF-AEFB-8FBDFD30066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379657" y="1720334"/>
              <a:ext cx="801943" cy="565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9B0999-33AF-4203-9A53-BC69D94007E4}"/>
                  </a:ext>
                </a:extLst>
              </p:cNvPr>
              <p:cNvSpPr txBox="1"/>
              <p:nvPr/>
            </p:nvSpPr>
            <p:spPr>
              <a:xfrm>
                <a:off x="452437" y="4419600"/>
                <a:ext cx="234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Matrix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9B0999-33AF-4203-9A53-BC69D9400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4419600"/>
                <a:ext cx="2346348" cy="369332"/>
              </a:xfrm>
              <a:prstGeom prst="rect">
                <a:avLst/>
              </a:prstGeom>
              <a:blipFill>
                <a:blip r:embed="rId5"/>
                <a:stretch>
                  <a:fillRect l="-2078" t="-8197" r="-18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400853-BA9D-43D3-8F78-886D44106679}"/>
              </a:ext>
            </a:extLst>
          </p:cNvPr>
          <p:cNvCxnSpPr>
            <a:stCxn id="14" idx="3"/>
          </p:cNvCxnSpPr>
          <p:nvPr/>
        </p:nvCxnSpPr>
        <p:spPr>
          <a:xfrm flipV="1">
            <a:off x="2798785" y="4407932"/>
            <a:ext cx="396852" cy="196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7114F-A37F-47A1-B40C-797BF73F9E0F}"/>
              </a:ext>
            </a:extLst>
          </p:cNvPr>
          <p:cNvGrpSpPr/>
          <p:nvPr/>
        </p:nvGrpSpPr>
        <p:grpSpPr>
          <a:xfrm>
            <a:off x="609600" y="5943600"/>
            <a:ext cx="2235292" cy="685800"/>
            <a:chOff x="990600" y="5867400"/>
            <a:chExt cx="2235292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E313A3-DB28-484E-A3C2-2BFB5AC31B2A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2235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Recall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E313A3-DB28-484E-A3C2-2BFB5AC31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223529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59" t="-8197" r="-19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063039-E19D-4EDA-B6A7-8C32573B404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2108246" y="5867400"/>
              <a:ext cx="558754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54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Sp.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L</a:t>
                </a:r>
                <a:r>
                  <a:rPr lang="en-US" baseline="30000" dirty="0">
                    <a:ea typeface="Cambria Math"/>
                  </a:rPr>
                  <a:t>2</a:t>
                </a:r>
                <a:r>
                  <a:rPr lang="en-US" dirty="0">
                    <a:ea typeface="Cambria Math"/>
                  </a:rPr>
                  <a:t>  norms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>
                    <a:ea typeface="Cambria Math"/>
                  </a:rPr>
                  <a:t>Xiaosun</a:t>
                </a:r>
                <a:r>
                  <a:rPr lang="en-US" sz="1400" dirty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0D1C-E5C7-4F65-9806-1D7303CD2E6A}"/>
              </a:ext>
            </a:extLst>
          </p:cNvPr>
          <p:cNvSpPr txBox="1"/>
          <p:nvPr/>
        </p:nvSpPr>
        <p:spPr>
          <a:xfrm>
            <a:off x="1412731" y="53340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There is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Answer,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Explained Later</a:t>
            </a:r>
          </a:p>
        </p:txBody>
      </p:sp>
    </p:spTree>
    <p:extLst>
      <p:ext uri="{BB962C8B-B14F-4D97-AF65-F5344CB8AC3E}">
        <p14:creationId xmlns:p14="http://schemas.microsoft.com/office/powerpoint/2010/main" val="3812265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  (in Case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Joint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where:  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565FA7-C9D6-489C-B8FC-9AEFB8ED524D}"/>
              </a:ext>
            </a:extLst>
          </p:cNvPr>
          <p:cNvGrpSpPr/>
          <p:nvPr/>
        </p:nvGrpSpPr>
        <p:grpSpPr>
          <a:xfrm>
            <a:off x="1041308" y="5334000"/>
            <a:ext cx="1757341" cy="687532"/>
            <a:chOff x="990600" y="5867400"/>
            <a:chExt cx="1757341" cy="68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blipFill>
                  <a:blip r:embed="rId4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71529F-3DFA-442B-AA8A-3D0A951C6777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869271" y="5867400"/>
              <a:ext cx="797729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8B5D1-5B24-4D2A-AA15-07D44BA9C123}"/>
              </a:ext>
            </a:extLst>
          </p:cNvPr>
          <p:cNvSpPr txBox="1"/>
          <p:nvPr/>
        </p:nvSpPr>
        <p:spPr>
          <a:xfrm>
            <a:off x="3733800" y="5867400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Cross-Covariance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42E079-4B6B-17E9-3669-FBAEA501A039}"/>
              </a:ext>
            </a:extLst>
          </p:cNvPr>
          <p:cNvGrpSpPr/>
          <p:nvPr/>
        </p:nvGrpSpPr>
        <p:grpSpPr>
          <a:xfrm>
            <a:off x="3886200" y="4114800"/>
            <a:ext cx="4267200" cy="762000"/>
            <a:chOff x="3886200" y="4114800"/>
            <a:chExt cx="4267200" cy="762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9E6F65-4714-8C4E-D4C7-7A6B0A2AAB75}"/>
                </a:ext>
              </a:extLst>
            </p:cNvPr>
            <p:cNvSpPr txBox="1"/>
            <p:nvPr/>
          </p:nvSpPr>
          <p:spPr>
            <a:xfrm>
              <a:off x="4890968" y="4114800"/>
              <a:ext cx="3262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Matrix of Sample Covariances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995438-3CB8-6669-03D7-ADFB5E7F9DBB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3886200" y="4299466"/>
              <a:ext cx="1004768" cy="577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842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B04C3-410E-969D-FA88-2A707032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804CEE-56C4-E204-C8F4-D7036CB48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C84EF1-64EE-CCCF-D9F2-4A033B69A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FFFF1-C627-B571-2ACA-88691BBB8995}"/>
              </a:ext>
            </a:extLst>
          </p:cNvPr>
          <p:cNvSpPr/>
          <p:nvPr/>
        </p:nvSpPr>
        <p:spPr>
          <a:xfrm>
            <a:off x="228600" y="2438400"/>
            <a:ext cx="502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Name  PLS  Coined By: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err="1"/>
                  <a:t>Wold</a:t>
                </a:r>
                <a:r>
                  <a:rPr lang="en-US" dirty="0"/>
                  <a:t> (1975, 1985)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Good Overview: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err="1"/>
                  <a:t>Wegelin</a:t>
                </a:r>
                <a:r>
                  <a:rPr lang="en-US" dirty="0"/>
                  <a:t> (2000)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Caution: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 Many Variations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16810A9-0BAC-4359-9FBC-63AD1F73E877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17.2.1</a:t>
            </a:r>
          </a:p>
        </p:txBody>
      </p:sp>
    </p:spTree>
    <p:extLst>
      <p:ext uri="{BB962C8B-B14F-4D97-AF65-F5344CB8AC3E}">
        <p14:creationId xmlns:p14="http://schemas.microsoft.com/office/powerpoint/2010/main" val="225184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Simple Version: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Find Directions of Maximal </a:t>
                </a:r>
                <a:r>
                  <a:rPr lang="en-US" u="sng" dirty="0"/>
                  <a:t>Covariance</a:t>
                </a:r>
              </a:p>
              <a:p>
                <a:pPr algn="ctr" eaLnBrk="1" hangingPunct="1">
                  <a:buFontTx/>
                  <a:buNone/>
                </a:pPr>
                <a:endParaRPr lang="en-US" u="sng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Using SVD of Cross-Covariance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(1,2)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As with PCA, Columns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 Give orthonormal </a:t>
                </a:r>
                <a:r>
                  <a:rPr lang="en-US" dirty="0" err="1"/>
                  <a:t>dir’ns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0F0FE53-69A1-4466-B16A-7984F7253989}"/>
              </a:ext>
            </a:extLst>
          </p:cNvPr>
          <p:cNvGrpSpPr/>
          <p:nvPr/>
        </p:nvGrpSpPr>
        <p:grpSpPr>
          <a:xfrm>
            <a:off x="3962400" y="5105400"/>
            <a:ext cx="4086319" cy="1436132"/>
            <a:chOff x="3962400" y="5105400"/>
            <a:chExt cx="4086319" cy="1436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05F7F1-A833-413D-91DA-3025318C8307}"/>
                </a:ext>
              </a:extLst>
            </p:cNvPr>
            <p:cNvSpPr txBox="1"/>
            <p:nvPr/>
          </p:nvSpPr>
          <p:spPr>
            <a:xfrm>
              <a:off x="4953000" y="61722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Hence are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Loadings Vectors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E43724-9FA9-4719-B8B1-7DF8FF833DBA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3962400" y="5105400"/>
              <a:ext cx="990600" cy="1251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88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Compute Scores: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Inner Products With Centered Data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View as  </a:t>
                </a:r>
                <a:r>
                  <a:rPr lang="en-US" i="1" dirty="0"/>
                  <a:t>Projections</a:t>
                </a:r>
                <a:r>
                  <a:rPr lang="en-US" dirty="0"/>
                  <a:t>  or  </a:t>
                </a:r>
                <a:r>
                  <a:rPr lang="en-US" i="1" dirty="0"/>
                  <a:t>Regressions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Loadings and Scores give </a:t>
                </a:r>
                <a:r>
                  <a:rPr lang="en-US" u="sng" dirty="0"/>
                  <a:t>Modes of Variation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  <a:blipFill>
                <a:blip r:embed="rId3"/>
                <a:stretch>
                  <a:fillRect l="-1875" t="-1506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4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Caution: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not orthogonal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Can Seriously Impact Scores Scatterplots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Version of PLS: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Vectors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At price of Non-Orthogonal Loadings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(i.e. Direction Vectors)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8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3820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Wold’s Motivation: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Starts with </a:t>
                </a:r>
                <a:r>
                  <a:rPr lang="en-US" i="1" dirty="0"/>
                  <a:t>PCA Regression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Idea:   In Multiple Linear Regression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When </a:t>
                </a:r>
                <a:r>
                  <a:rPr lang="en-US" i="1" dirty="0"/>
                  <a:t>Design 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is Poorly Conditioned,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Replace by 1</a:t>
                </a:r>
                <a:r>
                  <a:rPr lang="en-US" baseline="30000" dirty="0"/>
                  <a:t>st</a:t>
                </a:r>
                <a:r>
                  <a:rPr lang="en-US" dirty="0"/>
                  <a:t> Few PCs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382000" cy="5257800"/>
              </a:xfrm>
              <a:blipFill>
                <a:blip r:embed="rId3"/>
                <a:stretch>
                  <a:fillRect l="-1891" t="-1506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AAFBE68-2A70-44F7-9FB3-4FCD10A0F9F0}"/>
              </a:ext>
            </a:extLst>
          </p:cNvPr>
          <p:cNvGrpSpPr/>
          <p:nvPr/>
        </p:nvGrpSpPr>
        <p:grpSpPr>
          <a:xfrm>
            <a:off x="6291763" y="3657600"/>
            <a:ext cx="1659430" cy="1143000"/>
            <a:chOff x="6291763" y="3657600"/>
            <a:chExt cx="1659430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5091D7A-7717-400E-952A-A1B05B004BDE}"/>
                </a:ext>
              </a:extLst>
            </p:cNvPr>
            <p:cNvSpPr txBox="1"/>
            <p:nvPr/>
          </p:nvSpPr>
          <p:spPr>
            <a:xfrm>
              <a:off x="6291763" y="3657600"/>
              <a:ext cx="16594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 g. Has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Co-Linearities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6650D93-1697-4646-B616-F4D3E503100E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4303931"/>
              <a:ext cx="415878" cy="496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5D359C-B1FB-4648-8866-41471A11A8A4}"/>
              </a:ext>
            </a:extLst>
          </p:cNvPr>
          <p:cNvSpPr txBox="1"/>
          <p:nvPr/>
        </p:nvSpPr>
        <p:spPr>
          <a:xfrm>
            <a:off x="838200" y="6107668"/>
            <a:ext cx="31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Often Called Latent Variables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2C2DC-1F44-48B6-8F5E-30673490A973}"/>
              </a:ext>
            </a:extLst>
          </p:cNvPr>
          <p:cNvSpPr txBox="1"/>
          <p:nvPr/>
        </p:nvSpPr>
        <p:spPr>
          <a:xfrm>
            <a:off x="4801200" y="60960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Provides Stable Least Squares</a:t>
            </a:r>
          </a:p>
        </p:txBody>
      </p:sp>
    </p:spTree>
    <p:extLst>
      <p:ext uri="{BB962C8B-B14F-4D97-AF65-F5344CB8AC3E}">
        <p14:creationId xmlns:p14="http://schemas.microsoft.com/office/powerpoint/2010/main" val="336656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Drawback to PCA Regression: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Directions Maximize Variation in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Ignoring 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Improvement: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Instead Maximize </a:t>
                </a:r>
                <a:r>
                  <a:rPr lang="en-US" i="1" dirty="0"/>
                  <a:t>Covariance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Sensible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(Even Though Needs Iterative Computation)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6C4B78B-0D07-4644-88AA-A58173029D95}"/>
              </a:ext>
            </a:extLst>
          </p:cNvPr>
          <p:cNvGrpSpPr/>
          <p:nvPr/>
        </p:nvGrpSpPr>
        <p:grpSpPr>
          <a:xfrm>
            <a:off x="4724400" y="2819400"/>
            <a:ext cx="3886200" cy="685800"/>
            <a:chOff x="4724400" y="2819400"/>
            <a:chExt cx="3886200" cy="685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9F3472-A869-4DE7-9CCE-A7BC39FC49EE}"/>
                </a:ext>
              </a:extLst>
            </p:cNvPr>
            <p:cNvSpPr txBox="1"/>
            <p:nvPr/>
          </p:nvSpPr>
          <p:spPr>
            <a:xfrm>
              <a:off x="5339512" y="2858869"/>
              <a:ext cx="3271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Parallel to Visualization Idea: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Ignores Class Labels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DAA4910-BC65-49CE-9D3E-F5403B1FC5EF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4724400" y="2819400"/>
              <a:ext cx="615112" cy="3626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87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Aside:    “PLS Regression” Seems to Dominate Searches for:</a:t>
            </a:r>
          </a:p>
          <a:p>
            <a:pPr algn="ctr" eaLnBrk="1" hangingPunct="1">
              <a:buFontTx/>
              <a:buNone/>
            </a:pPr>
            <a:r>
              <a:rPr lang="en-US" dirty="0"/>
              <a:t>“Partial Least Squares”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Despite Value for Calculating</a:t>
            </a:r>
          </a:p>
          <a:p>
            <a:pPr algn="ctr" eaLnBrk="1" hangingPunct="1">
              <a:buFontTx/>
              <a:buNone/>
            </a:pPr>
            <a:r>
              <a:rPr lang="en-US" dirty="0"/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44410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</a:t>
            </a:r>
            <a:r>
              <a:rPr lang="en-US" dirty="0">
                <a:solidFill>
                  <a:schemeClr val="tx2"/>
                </a:solidFill>
              </a:rPr>
              <a:t>Hyeon Lee</a:t>
            </a:r>
            <a:r>
              <a:rPr lang="en-US" dirty="0"/>
              <a:t>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Tree PCA   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Katelyn </a:t>
            </a:r>
            <a:r>
              <a:rPr lang="en-US" dirty="0" err="1"/>
              <a:t>McInerney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Metrics in Curve </a:t>
            </a:r>
            <a:r>
              <a:rPr lang="en-US" dirty="0" err="1"/>
              <a:t>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/>
                  <a:t>Fisher – </a:t>
                </a:r>
                <a:r>
                  <a:rPr lang="en-US" u="sng" dirty="0" err="1"/>
                  <a:t>Rao</a:t>
                </a:r>
                <a:r>
                  <a:rPr lang="en-US" u="sng" dirty="0"/>
                  <a:t> Metric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FA51EE-653C-4FB1-9005-515C84296F9F}"/>
              </a:ext>
            </a:extLst>
          </p:cNvPr>
          <p:cNvSpPr txBox="1"/>
          <p:nvPr/>
        </p:nvSpPr>
        <p:spPr>
          <a:xfrm>
            <a:off x="5912698" y="357247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Rao (1945)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Amari (1985)</a:t>
            </a:r>
          </a:p>
        </p:txBody>
      </p:sp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22018</TotalTime>
  <Words>2693</Words>
  <Application>Microsoft Office PowerPoint</Application>
  <PresentationFormat>On-screen Show (4:3)</PresentationFormat>
  <Paragraphs>779</Paragraphs>
  <Slides>89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89</vt:i4>
      </vt:variant>
    </vt:vector>
  </HeadingPairs>
  <TitlesOfParts>
    <vt:vector size="100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Default Design</vt:lpstr>
      <vt:lpstr>1_Default Design</vt:lpstr>
      <vt:lpstr>3_Default Design</vt:lpstr>
      <vt:lpstr>4_Default Design</vt:lpstr>
      <vt:lpstr>Statistics – O. R. 881 Object Oriented Data Analysis</vt:lpstr>
      <vt:lpstr>Current Sections in Textbook</vt:lpstr>
      <vt:lpstr>Last Class: General Amp – Pha.</vt:lpstr>
      <vt:lpstr>Previous Class: Challenge</vt:lpstr>
      <vt:lpstr>Previous Class: Challenge</vt:lpstr>
      <vt:lpstr>Last Class: Data Objects I</vt:lpstr>
      <vt:lpstr>Last Class: Metrics in Curve Sp.</vt:lpstr>
      <vt:lpstr>Last Class: Metrics in Curve Sp.</vt:lpstr>
      <vt:lpstr>Last Class: Metrics in Curve Sp</vt:lpstr>
      <vt:lpstr>Last Class: Metrics in Curve Sp</vt:lpstr>
      <vt:lpstr>Last Class: Metrics in Curve Sp</vt:lpstr>
      <vt:lpstr>Last Class: Mean in Quot’t Space</vt:lpstr>
      <vt:lpstr>Last Class: Mean in Quot’t Space</vt:lpstr>
      <vt:lpstr>Last Class: More Data Objects </vt:lpstr>
      <vt:lpstr>Last Class: More Data Objects </vt:lpstr>
      <vt:lpstr>Last Class: More Data Objects </vt:lpstr>
      <vt:lpstr>Last Class: Funct’l Data Anal.</vt:lpstr>
      <vt:lpstr>Last Class: Shifted Betas E.g.</vt:lpstr>
      <vt:lpstr>Last Class: Shifted Betas E.g.</vt:lpstr>
      <vt:lpstr>Last Class: Shifted Betas E.g.</vt:lpstr>
      <vt:lpstr>Last Class: Shifted Betas E.g.</vt:lpstr>
      <vt:lpstr>Last Class: Shifted Betas E.g.</vt:lpstr>
      <vt:lpstr>Last Class: TIC testbed</vt:lpstr>
      <vt:lpstr>Last Class: TIC testbed</vt:lpstr>
      <vt:lpstr>Last Class: Refined Calculat’ns</vt:lpstr>
      <vt:lpstr>Last Class: PNS on SRVF Sph</vt:lpstr>
      <vt:lpstr>Last Class: PNS on SRVF Sph</vt:lpstr>
      <vt:lpstr>Last Class: PNS on SRVF Sph</vt:lpstr>
      <vt:lpstr>Last Class: PNS on SRVF Sph</vt:lpstr>
      <vt:lpstr>PNS on SRVF Sphere</vt:lpstr>
      <vt:lpstr>PNS on SRVF Sphere</vt:lpstr>
      <vt:lpstr>PNS on SRVF Sphere</vt:lpstr>
      <vt:lpstr>PNS on SRVF Sphere</vt:lpstr>
      <vt:lpstr>PNS on SRVF Sphere</vt:lpstr>
      <vt:lpstr>Juggling Data</vt:lpstr>
      <vt:lpstr>Juggling Data</vt:lpstr>
      <vt:lpstr>Juggling Data</vt:lpstr>
      <vt:lpstr>Juggling Data</vt:lpstr>
      <vt:lpstr>Juggling Data</vt:lpstr>
      <vt:lpstr>References for Much More</vt:lpstr>
      <vt:lpstr>Overview</vt:lpstr>
      <vt:lpstr>Return to Big Picture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A Taste of OODA Examples</vt:lpstr>
      <vt:lpstr>A Taste of OODA Examples</vt:lpstr>
      <vt:lpstr>A Taste of OODA Examples</vt:lpstr>
      <vt:lpstr>Data Integration</vt:lpstr>
      <vt:lpstr>Review of Linear Algebra  (Cont.)</vt:lpstr>
      <vt:lpstr>Review of Linear Algebra  (Cont.)</vt:lpstr>
      <vt:lpstr>Data Integration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An Aside on Centering</vt:lpstr>
      <vt:lpstr>Data Integration</vt:lpstr>
      <vt:lpstr>Data Integration</vt:lpstr>
      <vt:lpstr>Data Integration</vt:lpstr>
      <vt:lpstr>Data Integration</vt:lpstr>
      <vt:lpstr>Partial Least Squares</vt:lpstr>
      <vt:lpstr>Partial Least Squares</vt:lpstr>
      <vt:lpstr>Partial Least Squares</vt:lpstr>
      <vt:lpstr>Partial Least Squares</vt:lpstr>
      <vt:lpstr>Partial Least Squares</vt:lpstr>
      <vt:lpstr>Partial Least Squares</vt:lpstr>
      <vt:lpstr>Partial Least Squares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675</cp:revision>
  <dcterms:created xsi:type="dcterms:W3CDTF">2001-06-08T01:38:43Z</dcterms:created>
  <dcterms:modified xsi:type="dcterms:W3CDTF">2024-02-22T19:44:25Z</dcterms:modified>
</cp:coreProperties>
</file>