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74"/>
  </p:notesMasterIdLst>
  <p:sldIdLst>
    <p:sldId id="262" r:id="rId2"/>
    <p:sldId id="714" r:id="rId3"/>
    <p:sldId id="3840" r:id="rId4"/>
    <p:sldId id="3278" r:id="rId5"/>
    <p:sldId id="3284" r:id="rId6"/>
    <p:sldId id="3631" r:id="rId7"/>
    <p:sldId id="3643" r:id="rId8"/>
    <p:sldId id="3810" r:id="rId9"/>
    <p:sldId id="3766" r:id="rId10"/>
    <p:sldId id="3796" r:id="rId11"/>
    <p:sldId id="3769" r:id="rId12"/>
    <p:sldId id="3770" r:id="rId13"/>
    <p:sldId id="3771" r:id="rId14"/>
    <p:sldId id="3775" r:id="rId15"/>
    <p:sldId id="3839" r:id="rId16"/>
    <p:sldId id="3767" r:id="rId17"/>
    <p:sldId id="3636" r:id="rId18"/>
    <p:sldId id="3776" r:id="rId19"/>
    <p:sldId id="3787" r:id="rId20"/>
    <p:sldId id="3791" r:id="rId21"/>
    <p:sldId id="3788" r:id="rId22"/>
    <p:sldId id="3841" r:id="rId23"/>
    <p:sldId id="3790" r:id="rId24"/>
    <p:sldId id="3789" r:id="rId25"/>
    <p:sldId id="3777" r:id="rId26"/>
    <p:sldId id="3768" r:id="rId27"/>
    <p:sldId id="3637" r:id="rId28"/>
    <p:sldId id="3792" r:id="rId29"/>
    <p:sldId id="3781" r:id="rId30"/>
    <p:sldId id="3782" r:id="rId31"/>
    <p:sldId id="3651" r:id="rId32"/>
    <p:sldId id="3652" r:id="rId33"/>
    <p:sldId id="3783" r:id="rId34"/>
    <p:sldId id="3654" r:id="rId35"/>
    <p:sldId id="3655" r:id="rId36"/>
    <p:sldId id="3656" r:id="rId37"/>
    <p:sldId id="3657" r:id="rId38"/>
    <p:sldId id="3793" r:id="rId39"/>
    <p:sldId id="3658" r:id="rId40"/>
    <p:sldId id="3794" r:id="rId41"/>
    <p:sldId id="3659" r:id="rId42"/>
    <p:sldId id="3660" r:id="rId43"/>
    <p:sldId id="3661" r:id="rId44"/>
    <p:sldId id="3662" r:id="rId45"/>
    <p:sldId id="3663" r:id="rId46"/>
    <p:sldId id="3664" r:id="rId47"/>
    <p:sldId id="3665" r:id="rId48"/>
    <p:sldId id="3666" r:id="rId49"/>
    <p:sldId id="3667" r:id="rId50"/>
    <p:sldId id="3668" r:id="rId51"/>
    <p:sldId id="3669" r:id="rId52"/>
    <p:sldId id="3670" r:id="rId53"/>
    <p:sldId id="3671" r:id="rId54"/>
    <p:sldId id="3672" r:id="rId55"/>
    <p:sldId id="3673" r:id="rId56"/>
    <p:sldId id="3674" r:id="rId57"/>
    <p:sldId id="3837" r:id="rId58"/>
    <p:sldId id="3838" r:id="rId59"/>
    <p:sldId id="3677" r:id="rId60"/>
    <p:sldId id="3702" r:id="rId61"/>
    <p:sldId id="3653" r:id="rId62"/>
    <p:sldId id="3706" r:id="rId63"/>
    <p:sldId id="3704" r:id="rId64"/>
    <p:sldId id="3705" r:id="rId65"/>
    <p:sldId id="3707" r:id="rId66"/>
    <p:sldId id="3708" r:id="rId67"/>
    <p:sldId id="3709" r:id="rId68"/>
    <p:sldId id="3710" r:id="rId69"/>
    <p:sldId id="3711" r:id="rId70"/>
    <p:sldId id="3712" r:id="rId71"/>
    <p:sldId id="3713" r:id="rId72"/>
    <p:sldId id="3786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DA71FF"/>
    <a:srgbClr val="00C800"/>
    <a:srgbClr val="99FF99"/>
    <a:srgbClr val="D357FF"/>
    <a:srgbClr val="FFB279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033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057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72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DE6B4-39A4-0A70-7D0E-4BCF9DEB7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DA721393-6A1E-AB92-0C5F-FD730ACDCE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28C1DEC-F04E-EA26-8265-B458C4AB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2340E393-8AA4-AF6A-8D8B-5D033D69C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4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922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124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490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15DC-474C-3A9A-B89D-1A9D0446C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1AE58AD-C402-C25F-54BA-09FADE219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E0E739FE-21D1-E420-CE31-6B5425F6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89AE3470-B935-1019-D403-21D9657BD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147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5DC61-4358-1393-BFD4-E5D55A2BA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70AF845B-B626-DD1A-264D-F67F372336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5E91CA45-40C9-58DA-C474-AA8E0F2AD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57CA2153-85FE-0DB0-EA1F-EB9B94D795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917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DBCCE-9AD7-D29C-CC08-0EAB32AB7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9FA3B3CD-CEC7-E935-A496-53A3BD401F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1D17B16-23F8-945F-7CE9-C62CAD3C7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D03B7111-C649-C304-0C42-2905FD1B6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719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85E51-EA1E-08D2-6089-CF925516C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673DAC85-181A-A270-B39E-C3A3747CB8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8C55DB10-6ADA-CC8B-6F06-F04C79440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F87ED8E8-33B7-9BD3-2BDA-25993295F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25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C0BB5-8D03-5D12-52B6-AFCA99622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8ACE9C32-3686-DF71-C717-FA49873827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F1ED5D6-65E4-61B9-D0C1-28BF14FE6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EE5BB7CD-7733-2619-5A83-FC4C1C30B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669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126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342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31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828C5-295E-CFA3-DCDC-1D49A4D2B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3AB66BEA-6551-8680-457B-4865024FF2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CA29B856-9758-EFEA-8508-92CC22E5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9FC56CB6-D955-E063-7110-69845DF6D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436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296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504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590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89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C0FB1F-073C-49F3-B714-73CBCAB95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8692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357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53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156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8746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2576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69AD5-B002-F93A-98F0-B1D1D58AC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C4C08EBA-235B-FBE3-E6F4-939C957DCB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45D1045-024F-7785-D8E9-53E5BC79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4DC317CC-83C4-9FB6-5324-9CC84E297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3374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3939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60E91-09BF-B0C2-ED4A-3602FABD7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28EB32B6-F645-2774-EB3D-D5D85A336F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6280B374-C03B-09F1-516C-F16F53D1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CA725F77-7E97-3273-C755-48DF425A2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4774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9086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62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935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647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6270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488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236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92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839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0896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399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38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2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0458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121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650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064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350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0837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1834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2690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7181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489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D51E3-C071-8983-7917-B471501AC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3BFF5D78-F9F3-10E2-F5F0-FEBF694B8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0F92E43B-4849-6760-A870-1D046F830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A680374E-7691-22D1-2EE7-E0C1C371A0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78888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685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6803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65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4647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589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8647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4842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9613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85887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20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CF9A7-96BF-06B9-B4AF-D4917DBAA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EA8210A1-E24D-AFF0-4FF0-E50870757E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9A04A4C3-379D-81D7-8726-CAC30ED0A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B7A3CD26-702D-923E-DD03-51D32F085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130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2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1.png"/><Relationship Id="rId4" Type="http://schemas.openxmlformats.org/officeDocument/2006/relationships/image" Target="../media/image4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0.png"/><Relationship Id="rId4" Type="http://schemas.openxmlformats.org/officeDocument/2006/relationships/image" Target="../media/image1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0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510.png"/><Relationship Id="rId4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B04C3-410E-969D-FA88-2A7070320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804CEE-56C4-E204-C8F4-D7036CB48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 Data Integration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2C84EF1-64EE-CCCF-D9F2-4A033B69A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Major Approaches (to Modes of Variation):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Partial Least Squares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Canonical Correlations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JIVE &amp; DIVAS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1FFFF1-C627-B571-2ACA-88691BBB8995}"/>
              </a:ext>
            </a:extLst>
          </p:cNvPr>
          <p:cNvSpPr/>
          <p:nvPr/>
        </p:nvSpPr>
        <p:spPr>
          <a:xfrm>
            <a:off x="228600" y="2438400"/>
            <a:ext cx="50292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70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Part.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Simple Version: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Find Directions of Maximal </a:t>
                </a:r>
                <a:r>
                  <a:rPr lang="en-US" u="sng" dirty="0"/>
                  <a:t>Covariance</a:t>
                </a:r>
              </a:p>
              <a:p>
                <a:pPr algn="ctr" eaLnBrk="1" hangingPunct="1">
                  <a:buFontTx/>
                  <a:buNone/>
                </a:pPr>
                <a:endParaRPr lang="en-US" u="sng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Using SVD of Cross-Covariance Matrix: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(1,2)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As with PCA, Columns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acc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</m:acc>
                  </m:oMath>
                </a14:m>
                <a:r>
                  <a:rPr lang="en-US" dirty="0"/>
                  <a:t> 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/>
                  <a:t>    Give orthonormal </a:t>
                </a:r>
                <a:r>
                  <a:rPr lang="en-US" dirty="0" err="1"/>
                  <a:t>dir’ns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itchFamily="2" charset="2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E0F0FE53-69A1-4466-B16A-7984F7253989}"/>
              </a:ext>
            </a:extLst>
          </p:cNvPr>
          <p:cNvGrpSpPr/>
          <p:nvPr/>
        </p:nvGrpSpPr>
        <p:grpSpPr>
          <a:xfrm>
            <a:off x="3962400" y="5105400"/>
            <a:ext cx="4086319" cy="1436132"/>
            <a:chOff x="3962400" y="5105400"/>
            <a:chExt cx="4086319" cy="14361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405F7F1-A833-413D-91DA-3025318C8307}"/>
                </a:ext>
              </a:extLst>
            </p:cNvPr>
            <p:cNvSpPr txBox="1"/>
            <p:nvPr/>
          </p:nvSpPr>
          <p:spPr>
            <a:xfrm>
              <a:off x="4953000" y="6172200"/>
              <a:ext cx="3095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Hence are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Loadings Vectors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7E43724-9FA9-4719-B8B1-7DF8FF833DBA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3962400" y="5105400"/>
              <a:ext cx="990600" cy="12514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68874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Part.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4582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Compute Scores: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Inner Products With Centered Data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acc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ctr"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View as  </a:t>
                </a:r>
                <a:r>
                  <a:rPr lang="en-US" i="1" dirty="0"/>
                  <a:t>Projections</a:t>
                </a:r>
                <a:r>
                  <a:rPr lang="en-US" dirty="0"/>
                  <a:t>  or  </a:t>
                </a:r>
                <a:r>
                  <a:rPr lang="en-US" i="1" dirty="0"/>
                  <a:t>Regressions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Loadings and Scores give </a:t>
                </a:r>
                <a:r>
                  <a:rPr lang="en-US" u="sng" dirty="0"/>
                  <a:t>Modes of Variation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458200" cy="5257800"/>
              </a:xfrm>
              <a:blipFill>
                <a:blip r:embed="rId3"/>
                <a:stretch>
                  <a:fillRect l="-1875" t="-1506" r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4475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Part.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Caution: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are </a:t>
                </a:r>
                <a:r>
                  <a:rPr lang="en-US" u="sng" dirty="0"/>
                  <a:t>not orthogonal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Can Seriously Impact Scores Scatterplots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 err="1"/>
                  <a:t>Wold’s</a:t>
                </a:r>
                <a:r>
                  <a:rPr lang="en-US" dirty="0"/>
                  <a:t> Version of PLS: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Orthogonal Scores Vectors</a:t>
                </a:r>
              </a:p>
              <a:p>
                <a:pPr eaLnBrk="1" hangingPunct="1">
                  <a:buFont typeface="Wingdings" panose="05000000000000000000" pitchFamily="2" charset="2"/>
                  <a:buChar char="Ø"/>
                </a:pPr>
                <a:r>
                  <a:rPr lang="en-US" dirty="0"/>
                  <a:t>  At price of Non-Orthogonal Loadings</a:t>
                </a:r>
              </a:p>
              <a:p>
                <a:pPr marL="0" indent="0" algn="ctr" eaLnBrk="1" hangingPunct="1">
                  <a:buNone/>
                </a:pPr>
                <a:r>
                  <a:rPr lang="en-US" dirty="0"/>
                  <a:t>(i.e. Direction Vectors)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 b="-4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88438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914400"/>
                <a:ext cx="87630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How Big a Deal is Non-Orthogonality?</a:t>
                </a:r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Simulation in Text, Table 17.2: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For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Sim’d </a:t>
                </a:r>
                <a:r>
                  <a:rPr lang="en-US" dirty="0" err="1"/>
                  <a:t>i.i.d.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Matrices,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Calculated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For Both, Found Angles Between 1</a:t>
                </a:r>
                <a:r>
                  <a:rPr lang="en-US" baseline="30000" dirty="0"/>
                  <a:t>st</a:t>
                </a:r>
                <a:r>
                  <a:rPr lang="en-US" dirty="0"/>
                  <a:t> Two</a:t>
                </a:r>
              </a:p>
              <a:p>
                <a:pPr eaLnBrk="1" hangingPunct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/>
                  <a:t>  Summarized Angles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 Realizations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14400"/>
                <a:ext cx="8763000" cy="5257800"/>
              </a:xfrm>
              <a:blipFill>
                <a:blip r:embed="rId3"/>
                <a:stretch>
                  <a:fillRect l="-1739" t="-1506" r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80D2AB9-7776-1164-4E56-EE155A90D728}"/>
              </a:ext>
            </a:extLst>
          </p:cNvPr>
          <p:cNvGrpSpPr/>
          <p:nvPr/>
        </p:nvGrpSpPr>
        <p:grpSpPr>
          <a:xfrm>
            <a:off x="7350612" y="1447800"/>
            <a:ext cx="1564788" cy="1447800"/>
            <a:chOff x="7350612" y="1447800"/>
            <a:chExt cx="1564788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CD9526E-F836-BD99-8F18-D5DDD845CB90}"/>
                    </a:ext>
                  </a:extLst>
                </p:cNvPr>
                <p:cNvSpPr txBox="1"/>
                <p:nvPr/>
              </p:nvSpPr>
              <p:spPr>
                <a:xfrm>
                  <a:off x="7350612" y="1447800"/>
                  <a:ext cx="1564788" cy="86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400" dirty="0"/>
                    <a:t>Think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a14:m>
                  <a:endParaRPr lang="en-US" sz="2400" dirty="0"/>
                </a:p>
                <a:p>
                  <a:pPr algn="ctr"/>
                  <a:r>
                    <a:rPr lang="en-US" sz="2400" dirty="0"/>
                    <a:t>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CD9526E-F836-BD99-8F18-D5DDD845CB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0612" y="1447800"/>
                  <a:ext cx="1564788" cy="861646"/>
                </a:xfrm>
                <a:prstGeom prst="rect">
                  <a:avLst/>
                </a:prstGeom>
                <a:blipFill>
                  <a:blip r:embed="rId4"/>
                  <a:stretch>
                    <a:fillRect l="-5837" t="-3546" b="-156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0507A85-1E1D-CD04-B0C5-3D1071A9FF73}"/>
                </a:ext>
              </a:extLst>
            </p:cNvPr>
            <p:cNvCxnSpPr/>
            <p:nvPr/>
          </p:nvCxnSpPr>
          <p:spPr>
            <a:xfrm flipH="1">
              <a:off x="7696200" y="2309446"/>
              <a:ext cx="457200" cy="5861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1966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bg1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F3308-90FF-B264-7839-D5BE0B1FC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5D34B59-5610-219F-2852-42A48C8DD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Partial Least Squares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9551B62-3FBB-4DC5-6E48-2A7F562C7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How Big a Deal is Non-Orthogonality?</a:t>
            </a:r>
          </a:p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dirty="0"/>
              <a:t>Simulation in Text, Table 17.2</a:t>
            </a:r>
          </a:p>
          <a:p>
            <a:pPr eaLnBrk="1" hangingPunct="1">
              <a:buFontTx/>
              <a:buNone/>
            </a:pPr>
            <a:r>
              <a:rPr lang="en-US" dirty="0"/>
              <a:t>Angles Between 1</a:t>
            </a:r>
            <a:r>
              <a:rPr lang="en-US" baseline="30000" dirty="0"/>
              <a:t>st</a:t>
            </a:r>
            <a:r>
              <a:rPr lang="en-US" dirty="0"/>
              <a:t> Two Scores Vectors: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Will Soon See Reason For This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5C119-E8F0-0B23-63FE-6DC1A283E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67" t="32095" r="2500" b="9710"/>
          <a:stretch/>
        </p:blipFill>
        <p:spPr>
          <a:xfrm>
            <a:off x="1600200" y="3048000"/>
            <a:ext cx="5791200" cy="2840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E0F50E-DCD7-A778-2C42-9048E4A881F2}"/>
                  </a:ext>
                </a:extLst>
              </p:cNvPr>
              <p:cNvSpPr txBox="1"/>
              <p:nvPr/>
            </p:nvSpPr>
            <p:spPr>
              <a:xfrm>
                <a:off x="7391400" y="3815448"/>
                <a:ext cx="1744324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All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E0F50E-DCD7-A778-2C42-9048E4A88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3815448"/>
                <a:ext cx="1744324" cy="375552"/>
              </a:xfrm>
              <a:prstGeom prst="rect">
                <a:avLst/>
              </a:prstGeom>
              <a:blipFill>
                <a:blip r:embed="rId4"/>
                <a:stretch>
                  <a:fillRect l="-3147"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6155CD87-D033-A403-7DA3-83E2514066DE}"/>
              </a:ext>
            </a:extLst>
          </p:cNvPr>
          <p:cNvGrpSpPr/>
          <p:nvPr/>
        </p:nvGrpSpPr>
        <p:grpSpPr>
          <a:xfrm>
            <a:off x="6705600" y="4038600"/>
            <a:ext cx="2286000" cy="1447800"/>
            <a:chOff x="6705600" y="4038600"/>
            <a:chExt cx="2286000" cy="14478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5DC92E-94A7-0203-0337-E93D62C13235}"/>
                </a:ext>
              </a:extLst>
            </p:cNvPr>
            <p:cNvSpPr txBox="1"/>
            <p:nvPr/>
          </p:nvSpPr>
          <p:spPr>
            <a:xfrm>
              <a:off x="7575828" y="4653648"/>
              <a:ext cx="1415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Closer Near</a:t>
              </a:r>
            </a:p>
            <a:p>
              <a:pPr algn="ctr"/>
              <a:r>
                <a:rPr lang="en-US" dirty="0"/>
                <a:t>Extremes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98F16CD-AD82-D055-0F2D-6B14FC3D4B4D}"/>
                </a:ext>
              </a:extLst>
            </p:cNvPr>
            <p:cNvCxnSpPr>
              <a:stCxn id="7" idx="1"/>
            </p:cNvCxnSpPr>
            <p:nvPr/>
          </p:nvCxnSpPr>
          <p:spPr>
            <a:xfrm flipH="1" flipV="1">
              <a:off x="6705600" y="4038600"/>
              <a:ext cx="870228" cy="9382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A9A772D-FDC2-153C-7843-71AE45FF33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1800" y="4976814"/>
              <a:ext cx="794028" cy="5095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9986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Major Approaches (to Modes of Variation):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Partial Least Squares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Canonical Correlations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JIVE &amp; DIVAS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2B0455-7634-4E05-879F-C1429F2669ED}"/>
              </a:ext>
            </a:extLst>
          </p:cNvPr>
          <p:cNvSpPr/>
          <p:nvPr/>
        </p:nvSpPr>
        <p:spPr>
          <a:xfrm>
            <a:off x="228600" y="3505200"/>
            <a:ext cx="51816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449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err="1"/>
              <a:t>Hotelling</a:t>
            </a:r>
            <a:r>
              <a:rPr lang="en-US" dirty="0"/>
              <a:t> (1936):</a:t>
            </a:r>
          </a:p>
          <a:p>
            <a:pPr algn="ctr" eaLnBrk="1" hangingPunct="1">
              <a:buFontTx/>
              <a:buNone/>
            </a:pPr>
            <a:r>
              <a:rPr lang="en-US" dirty="0"/>
              <a:t>Canonical Correlation Analysis (CCA)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Main Idea:    </a:t>
            </a:r>
            <a:r>
              <a:rPr lang="en-US" dirty="0" err="1"/>
              <a:t>Dir’ns</a:t>
            </a:r>
            <a:r>
              <a:rPr lang="en-US" dirty="0"/>
              <a:t> to Maximize </a:t>
            </a:r>
            <a:r>
              <a:rPr lang="en-US" u="sng" dirty="0"/>
              <a:t>Correlation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(versus </a:t>
            </a:r>
            <a:r>
              <a:rPr lang="en-US" i="1" dirty="0"/>
              <a:t>Covariance</a:t>
            </a:r>
            <a:r>
              <a:rPr lang="en-US" dirty="0"/>
              <a:t> for PLS)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1A8216-AC00-4598-8396-2BC90EC9F9D9}"/>
              </a:ext>
            </a:extLst>
          </p:cNvPr>
          <p:cNvSpPr txBox="1"/>
          <p:nvPr/>
        </p:nvSpPr>
        <p:spPr>
          <a:xfrm>
            <a:off x="6936050" y="838200"/>
            <a:ext cx="1903150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Sec, 17.2.2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40B202-7DB0-4E29-BA3B-4815402A4D4C}"/>
              </a:ext>
            </a:extLst>
          </p:cNvPr>
          <p:cNvGrpSpPr/>
          <p:nvPr/>
        </p:nvGrpSpPr>
        <p:grpSpPr>
          <a:xfrm>
            <a:off x="1015633" y="1752600"/>
            <a:ext cx="2565767" cy="1371600"/>
            <a:chOff x="1015633" y="1752600"/>
            <a:chExt cx="2565767" cy="13716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EF4A82-463E-4CC6-BE31-D683918FE7F6}"/>
                </a:ext>
              </a:extLst>
            </p:cNvPr>
            <p:cNvSpPr txBox="1"/>
            <p:nvPr/>
          </p:nvSpPr>
          <p:spPr>
            <a:xfrm>
              <a:off x="1015633" y="2754868"/>
              <a:ext cx="2565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Founder of UNC STOR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FEF3FC-658C-4EB2-8BF6-76D09A1EDA97}"/>
                </a:ext>
              </a:extLst>
            </p:cNvPr>
            <p:cNvCxnSpPr>
              <a:stCxn id="3" idx="0"/>
            </p:cNvCxnSpPr>
            <p:nvPr/>
          </p:nvCxnSpPr>
          <p:spPr>
            <a:xfrm flipH="1" flipV="1">
              <a:off x="1447800" y="1752600"/>
              <a:ext cx="850717" cy="10022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032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CCA Computation:</a:t>
            </a:r>
          </a:p>
          <a:p>
            <a:pPr algn="ctr" eaLnBrk="1" hangingPunct="1">
              <a:buFontTx/>
              <a:buNone/>
            </a:pPr>
            <a:r>
              <a:rPr lang="en-US" dirty="0"/>
              <a:t>Change of Variable  &amp;  SVD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Details in Section 17.2.2 of Text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Gives Orthogonal Scores, but Not Loadings</a:t>
            </a:r>
          </a:p>
        </p:txBody>
      </p:sp>
    </p:spTree>
    <p:extLst>
      <p:ext uri="{BB962C8B-B14F-4D97-AF65-F5344CB8AC3E}">
        <p14:creationId xmlns:p14="http://schemas.microsoft.com/office/powerpoint/2010/main" val="3492857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BC6F4-6FA5-6ED0-A610-FAD8E5B93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AFE805F-56C9-7CDD-3147-2F1F8AD67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FDE9FCCE-E1B0-83EA-C477-4367BAB38BB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Relationship between CCA, PLS and PCA: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Simple Toy Example:</a:t>
                </a:r>
              </a:p>
              <a:p>
                <a:pPr eaLnBrk="1" hangingPunct="1">
                  <a:buFontTx/>
                  <a:buNone/>
                </a:pPr>
                <a:r>
                  <a:rPr lang="en-US" sz="800" dirty="0"/>
                  <a:t>`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FDE9FCCE-E1B0-83EA-C477-4367BAB38B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7960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14.2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 17.2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29706B-4305-3383-AFD2-80AF53C2A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9B3B5D8-7CC5-E998-FD33-D95CE11FC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8B5A7789-99E3-0C11-E0A0-C11EDA9DC42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Relationship between CCA, PLS and PCA: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Simple Toy Example: </a:t>
                </a:r>
              </a:p>
              <a:p>
                <a:pPr eaLnBrk="1" hangingPunct="1">
                  <a:buFontTx/>
                  <a:buNone/>
                </a:pPr>
                <a:endParaRPr lang="en-US" sz="24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2,1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>
                <a:extLst>
                  <a:ext uri="{FF2B5EF4-FFF2-40B4-BE49-F238E27FC236}">
                    <a16:creationId xmlns:a16="http://schemas.microsoft.com/office/drawing/2014/main" id="{8B5A7789-99E3-0C11-E0A0-C11EDA9DC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EFFCA61-65A2-C9D4-85CB-94AA7B293D90}"/>
              </a:ext>
            </a:extLst>
          </p:cNvPr>
          <p:cNvGrpSpPr/>
          <p:nvPr/>
        </p:nvGrpSpPr>
        <p:grpSpPr>
          <a:xfrm>
            <a:off x="2133600" y="4796135"/>
            <a:ext cx="5645132" cy="461665"/>
            <a:chOff x="2590800" y="4648200"/>
            <a:chExt cx="5645132" cy="4616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DABCAA-4D6B-E6E8-2EEF-B774ACF5C5D9}"/>
                </a:ext>
              </a:extLst>
            </p:cNvPr>
            <p:cNvSpPr/>
            <p:nvPr/>
          </p:nvSpPr>
          <p:spPr>
            <a:xfrm>
              <a:off x="2590800" y="4648200"/>
              <a:ext cx="3505200" cy="4572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94D6CBF-7F71-527A-74AC-B590B45E1676}"/>
                    </a:ext>
                  </a:extLst>
                </p:cNvPr>
                <p:cNvSpPr txBox="1"/>
                <p:nvPr/>
              </p:nvSpPr>
              <p:spPr>
                <a:xfrm>
                  <a:off x="6248400" y="4648200"/>
                  <a:ext cx="19875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Y Block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⊆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1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94D6CBF-7F71-527A-74AC-B590B45E16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4648200"/>
                  <a:ext cx="1987532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601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74233-9A0B-A52F-1820-46A9B5001CAF}"/>
              </a:ext>
            </a:extLst>
          </p:cNvPr>
          <p:cNvGrpSpPr/>
          <p:nvPr/>
        </p:nvGrpSpPr>
        <p:grpSpPr>
          <a:xfrm>
            <a:off x="2133600" y="3657600"/>
            <a:ext cx="5657315" cy="1066800"/>
            <a:chOff x="2590800" y="3505200"/>
            <a:chExt cx="5657315" cy="10668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F58E182-C480-C4BC-FB1A-D2290483A66F}"/>
                </a:ext>
              </a:extLst>
            </p:cNvPr>
            <p:cNvSpPr/>
            <p:nvPr/>
          </p:nvSpPr>
          <p:spPr>
            <a:xfrm>
              <a:off x="2590800" y="3505200"/>
              <a:ext cx="3505200" cy="1066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9D2813A-32C6-6413-454B-D1C3214D5185}"/>
                    </a:ext>
                  </a:extLst>
                </p:cNvPr>
                <p:cNvSpPr txBox="1"/>
                <p:nvPr/>
              </p:nvSpPr>
              <p:spPr>
                <a:xfrm>
                  <a:off x="6248400" y="3810000"/>
                  <a:ext cx="19997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X Block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⊆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Wingdings" pitchFamily="2" charset="2"/>
                            </a:rPr>
                            <m:t>ℝ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9D2813A-32C6-6413-454B-D1C3214D51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8400" y="3810000"/>
                  <a:ext cx="1999715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573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6447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D274C2-F3E2-7FD8-24FC-E515B16F7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3F1FDEE-C52E-3761-EDEA-3A1F128FB9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617303A-C664-E797-61BC-27BB72845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Relationship between CCA, PLS and PCA:</a:t>
            </a:r>
          </a:p>
        </p:txBody>
      </p:sp>
      <p:pic>
        <p:nvPicPr>
          <p:cNvPr id="9" name="Picture 8" descr="A diagram of a light source&#10;&#10;Description automatically generated">
            <a:extLst>
              <a:ext uri="{FF2B5EF4-FFF2-40B4-BE49-F238E27FC236}">
                <a16:creationId xmlns:a16="http://schemas.microsoft.com/office/drawing/2014/main" id="{8BD7B33E-D2CF-8952-A79D-5AB754551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3" t="25554" r="17541" b="29998"/>
          <a:stretch/>
        </p:blipFill>
        <p:spPr>
          <a:xfrm>
            <a:off x="0" y="2057407"/>
            <a:ext cx="4869192" cy="27431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9EBC5B9-ECE5-F73B-5E08-AF35002E748A}"/>
              </a:ext>
            </a:extLst>
          </p:cNvPr>
          <p:cNvGrpSpPr/>
          <p:nvPr/>
        </p:nvGrpSpPr>
        <p:grpSpPr>
          <a:xfrm>
            <a:off x="2116265" y="3962400"/>
            <a:ext cx="2077941" cy="2214265"/>
            <a:chOff x="2116265" y="3962400"/>
            <a:chExt cx="2077941" cy="2214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34F169A-B472-DA46-0B49-1C0F5366A97B}"/>
                    </a:ext>
                  </a:extLst>
                </p:cNvPr>
                <p:cNvSpPr txBox="1"/>
                <p:nvPr/>
              </p:nvSpPr>
              <p:spPr>
                <a:xfrm>
                  <a:off x="2116265" y="5715000"/>
                  <a:ext cx="2077941" cy="461665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FF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plane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EB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34F169A-B472-DA46-0B49-1C0F5366A9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6265" y="5715000"/>
                  <a:ext cx="2077941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9333" r="-4106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851C8D3-72CD-19C3-9DE3-F81086964597}"/>
                </a:ext>
              </a:extLst>
            </p:cNvPr>
            <p:cNvCxnSpPr>
              <a:stCxn id="11" idx="0"/>
            </p:cNvCxnSpPr>
            <p:nvPr/>
          </p:nvCxnSpPr>
          <p:spPr>
            <a:xfrm flipH="1" flipV="1">
              <a:off x="2667000" y="3962400"/>
              <a:ext cx="488236" cy="1752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7C64EA-DA62-A7D7-80E0-8DFA91EF6355}"/>
              </a:ext>
            </a:extLst>
          </p:cNvPr>
          <p:cNvGrpSpPr/>
          <p:nvPr/>
        </p:nvGrpSpPr>
        <p:grpSpPr>
          <a:xfrm>
            <a:off x="4495800" y="3733800"/>
            <a:ext cx="4266600" cy="2138065"/>
            <a:chOff x="4495800" y="3733800"/>
            <a:chExt cx="4266600" cy="21380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C2D30B-CDC0-6436-FB06-FCB50FC2426D}"/>
                </a:ext>
              </a:extLst>
            </p:cNvPr>
            <p:cNvSpPr txBox="1"/>
            <p:nvPr/>
          </p:nvSpPr>
          <p:spPr>
            <a:xfrm>
              <a:off x="5410200" y="5410200"/>
              <a:ext cx="3352200" cy="46166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Lie In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Cyan Plane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DDC2EC6-D273-5068-84B2-35A0F5211233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H="1" flipV="1">
              <a:off x="4495800" y="3733800"/>
              <a:ext cx="2590500" cy="16764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645F99-2FD9-258B-F27D-A9096EA28D42}"/>
              </a:ext>
            </a:extLst>
          </p:cNvPr>
          <p:cNvGrpSpPr/>
          <p:nvPr/>
        </p:nvGrpSpPr>
        <p:grpSpPr>
          <a:xfrm>
            <a:off x="3886201" y="2895600"/>
            <a:ext cx="5025794" cy="678141"/>
            <a:chOff x="3815370" y="2895600"/>
            <a:chExt cx="5096624" cy="7758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DB04C4-B2A7-960E-96AD-9A30D7800904}"/>
                </a:ext>
              </a:extLst>
            </p:cNvPr>
            <p:cNvSpPr txBox="1"/>
            <p:nvPr/>
          </p:nvSpPr>
          <p:spPr>
            <a:xfrm>
              <a:off x="5029200" y="2895600"/>
              <a:ext cx="3882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Dashed Red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is Intersection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68F96D3-4625-C4CB-4476-2348C6DA4C0A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flipH="1">
              <a:off x="3815370" y="3126433"/>
              <a:ext cx="1213830" cy="545057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5DAD3EB-DC8C-D087-63B1-74552D55B3F4}"/>
              </a:ext>
            </a:extLst>
          </p:cNvPr>
          <p:cNvSpPr txBox="1"/>
          <p:nvPr/>
        </p:nvSpPr>
        <p:spPr>
          <a:xfrm>
            <a:off x="5791200" y="3424535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 PC1 Direction</a:t>
            </a:r>
          </a:p>
        </p:txBody>
      </p:sp>
    </p:spTree>
    <p:extLst>
      <p:ext uri="{BB962C8B-B14F-4D97-AF65-F5344CB8AC3E}">
        <p14:creationId xmlns:p14="http://schemas.microsoft.com/office/powerpoint/2010/main" val="962861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D085-7D41-4481-E7E4-241893ED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38EDD-D86F-6FCC-89CD-6CC3C9A48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movie version</a:t>
            </a:r>
          </a:p>
        </p:txBody>
      </p:sp>
    </p:spTree>
    <p:extLst>
      <p:ext uri="{BB962C8B-B14F-4D97-AF65-F5344CB8AC3E}">
        <p14:creationId xmlns:p14="http://schemas.microsoft.com/office/powerpoint/2010/main" val="32153822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DE3170-5285-D062-05A8-2C2529DAE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6E6EF17-8FBF-5070-9A84-089B5DEA3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C02EB15-D424-9DC8-DDF0-4E17CEDD1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Relationship between CCA, PLS and PCA:</a:t>
            </a:r>
          </a:p>
        </p:txBody>
      </p:sp>
      <p:pic>
        <p:nvPicPr>
          <p:cNvPr id="9" name="Picture 8" descr="A diagram of a light source&#10;&#10;Description automatically generated">
            <a:extLst>
              <a:ext uri="{FF2B5EF4-FFF2-40B4-BE49-F238E27FC236}">
                <a16:creationId xmlns:a16="http://schemas.microsoft.com/office/drawing/2014/main" id="{32521511-A5B7-D63C-27E2-E4AA66014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3" t="25554" r="17541" b="29998"/>
          <a:stretch/>
        </p:blipFill>
        <p:spPr>
          <a:xfrm>
            <a:off x="0" y="2057407"/>
            <a:ext cx="4869192" cy="2743193"/>
          </a:xfrm>
          <a:prstGeom prst="rect">
            <a:avLst/>
          </a:prstGeom>
        </p:spPr>
      </p:pic>
      <p:pic>
        <p:nvPicPr>
          <p:cNvPr id="10" name="Picture 9" descr="A diagram of a triangle with a point in the center&#10;&#10;Description automatically generated with medium confidence">
            <a:extLst>
              <a:ext uri="{FF2B5EF4-FFF2-40B4-BE49-F238E27FC236}">
                <a16:creationId xmlns:a16="http://schemas.microsoft.com/office/drawing/2014/main" id="{A8DED45D-DDB8-3859-DCCF-17CAEE4620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t="25553" r="21050" b="28887"/>
          <a:stretch/>
        </p:blipFill>
        <p:spPr>
          <a:xfrm>
            <a:off x="5029195" y="1988779"/>
            <a:ext cx="4114805" cy="28118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2520855-DAF0-8342-1586-17E9B886FD8E}"/>
              </a:ext>
            </a:extLst>
          </p:cNvPr>
          <p:cNvGrpSpPr/>
          <p:nvPr/>
        </p:nvGrpSpPr>
        <p:grpSpPr>
          <a:xfrm>
            <a:off x="7239000" y="2069068"/>
            <a:ext cx="1524000" cy="445532"/>
            <a:chOff x="7239000" y="2069068"/>
            <a:chExt cx="1524000" cy="4455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62DE6C6-852D-54B7-E22A-4A2A0D9F9927}"/>
                </a:ext>
              </a:extLst>
            </p:cNvPr>
            <p:cNvSpPr txBox="1"/>
            <p:nvPr/>
          </p:nvSpPr>
          <p:spPr>
            <a:xfrm>
              <a:off x="7239000" y="2069068"/>
              <a:ext cx="1159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Top Edge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6DF51CC-96F6-7F98-726C-397934692125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>
              <a:off x="8398356" y="2253734"/>
              <a:ext cx="364644" cy="260866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2C971C0-78B2-F362-A1FD-B5B1FD22526F}"/>
              </a:ext>
            </a:extLst>
          </p:cNvPr>
          <p:cNvGrpSpPr/>
          <p:nvPr/>
        </p:nvGrpSpPr>
        <p:grpSpPr>
          <a:xfrm>
            <a:off x="5334000" y="4114800"/>
            <a:ext cx="1518364" cy="685800"/>
            <a:chOff x="5334000" y="4114800"/>
            <a:chExt cx="1518364" cy="6858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98F22B-7BBC-5FF6-E225-0CE2418CA65B}"/>
                </a:ext>
              </a:extLst>
            </p:cNvPr>
            <p:cNvSpPr txBox="1"/>
            <p:nvPr/>
          </p:nvSpPr>
          <p:spPr>
            <a:xfrm>
              <a:off x="5334000" y="4431268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Bottom Edge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BA544A9-3097-1A4F-74AB-9DB1638BBA38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H="1" flipV="1">
              <a:off x="5638800" y="4114800"/>
              <a:ext cx="454382" cy="316468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436E04-D257-A41A-41CB-05A696595ADC}"/>
              </a:ext>
            </a:extLst>
          </p:cNvPr>
          <p:cNvGrpSpPr/>
          <p:nvPr/>
        </p:nvGrpSpPr>
        <p:grpSpPr>
          <a:xfrm>
            <a:off x="5181600" y="3962400"/>
            <a:ext cx="3230372" cy="2126397"/>
            <a:chOff x="5181600" y="3962400"/>
            <a:chExt cx="3230372" cy="212639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698EA9-710A-9F5C-D660-1375E8A4F47A}"/>
                </a:ext>
              </a:extLst>
            </p:cNvPr>
            <p:cNvSpPr txBox="1"/>
            <p:nvPr/>
          </p:nvSpPr>
          <p:spPr>
            <a:xfrm>
              <a:off x="5181600" y="5257800"/>
              <a:ext cx="32303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Direction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in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x-plane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With max y correlation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F8E11BC-9D2E-A281-D518-E7A40B5A2267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6796786" y="3962400"/>
              <a:ext cx="899414" cy="129540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F21A12-213D-07C4-9CDC-CD989679416E}"/>
                  </a:ext>
                </a:extLst>
              </p:cNvPr>
              <p:cNvSpPr txBox="1"/>
              <p:nvPr/>
            </p:nvSpPr>
            <p:spPr>
              <a:xfrm>
                <a:off x="4736795" y="6019800"/>
                <a:ext cx="41024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Direction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Intersection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F21A12-213D-07C4-9CDC-CD9896794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795" y="6019800"/>
                <a:ext cx="4102405" cy="461665"/>
              </a:xfrm>
              <a:prstGeom prst="rect">
                <a:avLst/>
              </a:prstGeom>
              <a:blipFill>
                <a:blip r:embed="rId5"/>
                <a:stretch>
                  <a:fillRect l="-2229" t="-9333" r="-178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534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A269A-B844-2843-F32D-D5C6331CB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BCCC5EB-43C5-213F-4D68-E2B934EE7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C98A766-7706-8C66-AACF-C20F028724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Relationship between CCA, PLS and PCA:</a:t>
            </a:r>
          </a:p>
        </p:txBody>
      </p:sp>
      <p:pic>
        <p:nvPicPr>
          <p:cNvPr id="7" name="Picture 6" descr="A graph of a line and a line&#10;&#10;Description automatically generated">
            <a:extLst>
              <a:ext uri="{FF2B5EF4-FFF2-40B4-BE49-F238E27FC236}">
                <a16:creationId xmlns:a16="http://schemas.microsoft.com/office/drawing/2014/main" id="{4FA61485-F5D5-EADB-6662-F4CDB7F1FA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2499"/>
          <a:stretch/>
        </p:blipFill>
        <p:spPr>
          <a:xfrm>
            <a:off x="0" y="2799521"/>
            <a:ext cx="9147360" cy="37536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AB9FC2-4FEE-CE35-B83E-260362111673}"/>
              </a:ext>
            </a:extLst>
          </p:cNvPr>
          <p:cNvSpPr txBox="1"/>
          <p:nvPr/>
        </p:nvSpPr>
        <p:spPr>
          <a:xfrm>
            <a:off x="0" y="2362200"/>
            <a:ext cx="3844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Projection 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- x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plane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C5D65-702E-BB1B-1A51-F9441FAA8D9A}"/>
              </a:ext>
            </a:extLst>
          </p:cNvPr>
          <p:cNvSpPr txBox="1"/>
          <p:nvPr/>
        </p:nvSpPr>
        <p:spPr>
          <a:xfrm>
            <a:off x="4876800" y="2362200"/>
            <a:ext cx="439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Projection 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PC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- PC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plane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highlight>
                  <a:srgbClr val="000000"/>
                </a:highligh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C37E1-A28C-CCE4-19C7-136EC8237AFB}"/>
              </a:ext>
            </a:extLst>
          </p:cNvPr>
          <p:cNvSpPr txBox="1"/>
          <p:nvPr/>
        </p:nvSpPr>
        <p:spPr>
          <a:xfrm>
            <a:off x="3505200" y="2971800"/>
            <a:ext cx="20440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Highlights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&amp;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CCA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Different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E7F7C8-9FF8-8880-E4A6-CC5855317AE2}"/>
              </a:ext>
            </a:extLst>
          </p:cNvPr>
          <p:cNvSpPr txBox="1"/>
          <p:nvPr/>
        </p:nvSpPr>
        <p:spPr>
          <a:xfrm>
            <a:off x="3693865" y="5276671"/>
            <a:ext cx="1656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Feels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Corr &amp; Var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1BF3F8-511C-5004-1555-EB585CE560C1}"/>
              </a:ext>
            </a:extLst>
          </p:cNvPr>
          <p:cNvSpPr txBox="1"/>
          <p:nvPr/>
        </p:nvSpPr>
        <p:spPr>
          <a:xfrm>
            <a:off x="3595945" y="4350603"/>
            <a:ext cx="1931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Compromise</a:t>
            </a:r>
          </a:p>
        </p:txBody>
      </p:sp>
    </p:spTree>
    <p:extLst>
      <p:ext uri="{BB962C8B-B14F-4D97-AF65-F5344CB8AC3E}">
        <p14:creationId xmlns:p14="http://schemas.microsoft.com/office/powerpoint/2010/main" val="3984820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Canonical Correlations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A Drawback of CCA: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In </a:t>
                </a:r>
                <a:r>
                  <a:rPr lang="en-US" dirty="0">
                    <a:solidFill>
                      <a:srgbClr val="00B050"/>
                    </a:solidFill>
                  </a:rPr>
                  <a:t>HDLSS</a:t>
                </a:r>
                <a:r>
                  <a:rPr lang="en-US" dirty="0"/>
                  <a:t> settings, always gives 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/>
                  <a:t>(spurious) directions with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Approach:  Regularize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dirty="0"/>
                  <a:t> (Requires Tuning)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621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/>
              <a:t>Major Approaches (to Modes of Variation):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Partial Least Squares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Canonical Correlations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JIVE &amp; DIVAS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2B0455-7634-4E05-879F-C1429F2669ED}"/>
              </a:ext>
            </a:extLst>
          </p:cNvPr>
          <p:cNvSpPr/>
          <p:nvPr/>
        </p:nvSpPr>
        <p:spPr>
          <a:xfrm>
            <a:off x="228600" y="4572000"/>
            <a:ext cx="36576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20947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JIVE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Joint and Individual Variation Explained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Lock, Hoadley, Marron &amp; Nobel (2013)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  Joint Modes of Variation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  Key Contribution:  Individual Modes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Scores Only Maximally Correlated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10CD7-0C11-4898-94C5-FF539C186CB1}"/>
              </a:ext>
            </a:extLst>
          </p:cNvPr>
          <p:cNvSpPr txBox="1"/>
          <p:nvPr/>
        </p:nvSpPr>
        <p:spPr>
          <a:xfrm>
            <a:off x="6096000" y="164068"/>
            <a:ext cx="1903150" cy="369332"/>
          </a:xfrm>
          <a:prstGeom prst="rect">
            <a:avLst/>
          </a:prstGeom>
          <a:noFill/>
          <a:ln w="25400">
            <a:solidFill>
              <a:srgbClr val="D357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Sec, 17.2.3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9A0760-B5F6-3BE1-1D3A-A547EB57606F}"/>
              </a:ext>
            </a:extLst>
          </p:cNvPr>
          <p:cNvSpPr txBox="1"/>
          <p:nvPr/>
        </p:nvSpPr>
        <p:spPr>
          <a:xfrm>
            <a:off x="5638800" y="649069"/>
            <a:ext cx="2749471" cy="646331"/>
          </a:xfrm>
          <a:prstGeom prst="rect">
            <a:avLst/>
          </a:prstGeom>
          <a:noFill/>
          <a:ln w="25400">
            <a:solidFill>
              <a:srgbClr val="D357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Superficial,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Do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Much More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357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67051-66F7-4933-4DCA-9F3ED2278BF5}"/>
              </a:ext>
            </a:extLst>
          </p:cNvPr>
          <p:cNvSpPr txBox="1"/>
          <p:nvPr/>
        </p:nvSpPr>
        <p:spPr>
          <a:xfrm>
            <a:off x="5889124" y="2234625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Scores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499B00-37BC-7791-62C9-0ADA4BABAEBD}"/>
              </a:ext>
            </a:extLst>
          </p:cNvPr>
          <p:cNvGrpSpPr/>
          <p:nvPr/>
        </p:nvGrpSpPr>
        <p:grpSpPr>
          <a:xfrm>
            <a:off x="381000" y="2819400"/>
            <a:ext cx="5943600" cy="1727775"/>
            <a:chOff x="381000" y="2819400"/>
            <a:chExt cx="5943600" cy="1727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C949A5-1E53-F635-B737-5DFD352D3096}"/>
                </a:ext>
              </a:extLst>
            </p:cNvPr>
            <p:cNvSpPr txBox="1"/>
            <p:nvPr/>
          </p:nvSpPr>
          <p:spPr>
            <a:xfrm>
              <a:off x="381000" y="3962400"/>
              <a:ext cx="46955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Major Contrast with CCA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A93F0DE-6B26-8424-4442-1059DECAD5FE}"/>
                </a:ext>
              </a:extLst>
            </p:cNvPr>
            <p:cNvCxnSpPr>
              <a:cxnSpLocks/>
              <a:stCxn id="6" idx="0"/>
            </p:cNvCxnSpPr>
            <p:nvPr/>
          </p:nvCxnSpPr>
          <p:spPr>
            <a:xfrm flipV="1">
              <a:off x="2728758" y="2819400"/>
              <a:ext cx="3595842" cy="114300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F52B9B-9837-EB3D-A9A0-E7E51FC53A74}"/>
              </a:ext>
            </a:extLst>
          </p:cNvPr>
          <p:cNvGrpSpPr/>
          <p:nvPr/>
        </p:nvGrpSpPr>
        <p:grpSpPr>
          <a:xfrm>
            <a:off x="3537005" y="3352800"/>
            <a:ext cx="5378395" cy="3124200"/>
            <a:chOff x="1403405" y="1575375"/>
            <a:chExt cx="5378395" cy="31242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023782-9014-5F66-29CA-94463428FAAA}"/>
                </a:ext>
              </a:extLst>
            </p:cNvPr>
            <p:cNvSpPr txBox="1"/>
            <p:nvPr/>
          </p:nvSpPr>
          <p:spPr>
            <a:xfrm>
              <a:off x="1403405" y="4114800"/>
              <a:ext cx="53783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With Mathematical Definition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30DB959-8898-1D08-48ED-5F77B3C39A28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 flipH="1" flipV="1">
              <a:off x="3200400" y="1575375"/>
              <a:ext cx="892203" cy="253942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7913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1B4AE2-7B48-B1B8-205B-DBE3D38CB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63137B-9C6F-5AAA-191B-95D9FA81E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JIVE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2EF2480-6F9F-3F06-FE63-A40081852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Joint and Individual Variation Explained</a:t>
            </a:r>
          </a:p>
          <a:p>
            <a:pPr eaLnBrk="1" hangingPunct="1">
              <a:buFontTx/>
              <a:buNone/>
            </a:pPr>
            <a:r>
              <a:rPr lang="en-US" sz="2400" dirty="0"/>
              <a:t>     Lock, Hoadley, Marron &amp; Nobel (2013)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  Joint Modes of Variation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/>
              <a:t>  Key Contribution:  Individual Modes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Angle Based JIVE (AJIVE)</a:t>
            </a:r>
          </a:p>
          <a:p>
            <a:pPr eaLnBrk="1" hangingPunct="1">
              <a:buFontTx/>
              <a:buNone/>
            </a:pPr>
            <a:r>
              <a:rPr lang="sv-SE" sz="2400" dirty="0"/>
              <a:t>     Feng, Jiang, Hannig &amp; Marron (2018)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v-SE" dirty="0"/>
              <a:t>  Non-Iterative Linear Algebra Calculation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sv-SE" dirty="0"/>
              <a:t>  Uses Intuitive </a:t>
            </a:r>
            <a:r>
              <a:rPr lang="sv-SE" i="1" dirty="0"/>
              <a:t>Principal Angle Analysis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B0796-A1B6-B4CF-22F7-CF76FF83911B}"/>
              </a:ext>
            </a:extLst>
          </p:cNvPr>
          <p:cNvSpPr txBox="1"/>
          <p:nvPr/>
        </p:nvSpPr>
        <p:spPr>
          <a:xfrm>
            <a:off x="5889124" y="2234625"/>
            <a:ext cx="2645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Scores</a:t>
            </a:r>
          </a:p>
        </p:txBody>
      </p:sp>
    </p:spTree>
    <p:extLst>
      <p:ext uri="{BB962C8B-B14F-4D97-AF65-F5344CB8AC3E}">
        <p14:creationId xmlns:p14="http://schemas.microsoft.com/office/powerpoint/2010/main" val="1502641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Analytical Goals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Explore &amp; Quantify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Through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Joint Variation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FF"/>
                </a:solidFill>
                <a:latin typeface="Tahoma"/>
              </a:rPr>
              <a:t>   via </a:t>
            </a:r>
            <a:r>
              <a:rPr lang="en-US" altLang="en-US" u="sng" dirty="0">
                <a:solidFill>
                  <a:srgbClr val="0000FF"/>
                </a:solidFill>
                <a:latin typeface="Tahoma"/>
              </a:rPr>
              <a:t>Common Scores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</a:t>
            </a:r>
            <a:r>
              <a:rPr lang="en-US" altLang="en-US" i="1" dirty="0">
                <a:solidFill>
                  <a:srgbClr val="000000"/>
                </a:solidFill>
                <a:latin typeface="Tahoma"/>
              </a:rPr>
              <a:t>Signatures Among Cases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08D690-840A-4FA9-B230-84B6F255D447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F5A81-A937-4786-9293-11C4817E35C7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879A58-E37E-4780-8C60-CBA3C54FF848}"/>
              </a:ext>
            </a:extLst>
          </p:cNvPr>
          <p:cNvCxnSpPr/>
          <p:nvPr/>
        </p:nvCxnSpPr>
        <p:spPr bwMode="auto">
          <a:xfrm flipH="1" flipV="1">
            <a:off x="4591846" y="3429001"/>
            <a:ext cx="2494754" cy="8382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5290CF-563A-44CA-8D72-FED6183AB4ED}"/>
              </a:ext>
            </a:extLst>
          </p:cNvPr>
          <p:cNvCxnSpPr/>
          <p:nvPr/>
        </p:nvCxnSpPr>
        <p:spPr bwMode="auto">
          <a:xfrm flipH="1">
            <a:off x="4591845" y="1600200"/>
            <a:ext cx="2494756" cy="18288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1ACA2EF9-10A0-46D3-9494-5A05D4193445}"/>
              </a:ext>
            </a:extLst>
          </p:cNvPr>
          <p:cNvSpPr/>
          <p:nvPr/>
        </p:nvSpPr>
        <p:spPr bwMode="auto">
          <a:xfrm>
            <a:off x="7086600" y="4191001"/>
            <a:ext cx="1752600" cy="152399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32EF7FF4-0127-4FC8-BFEB-F47374B632D0}"/>
              </a:ext>
            </a:extLst>
          </p:cNvPr>
          <p:cNvSpPr/>
          <p:nvPr/>
        </p:nvSpPr>
        <p:spPr bwMode="auto">
          <a:xfrm>
            <a:off x="7086601" y="1524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DD3738-9CF0-4EAA-BA0D-DCF8EDC4A5CA}"/>
                  </a:ext>
                </a:extLst>
              </p:cNvPr>
              <p:cNvSpPr txBox="1"/>
              <p:nvPr/>
            </p:nvSpPr>
            <p:spPr>
              <a:xfrm>
                <a:off x="754568" y="4876800"/>
                <a:ext cx="4274632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Focus Away from PCA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Directions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𝑑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Now On Scores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ℝ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Wingdings" pitchFamily="2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</a:t>
                </a:r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Loadings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DD3738-9CF0-4EAA-BA0D-DCF8EDC4A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68" y="4876800"/>
                <a:ext cx="4274632" cy="669992"/>
              </a:xfrm>
              <a:prstGeom prst="rect">
                <a:avLst/>
              </a:prstGeom>
              <a:blipFill>
                <a:blip r:embed="rId3"/>
                <a:stretch>
                  <a:fillRect l="-428" t="-36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9D7FB60-001C-4F83-B97E-2DE3C62D9B0B}"/>
              </a:ext>
            </a:extLst>
          </p:cNvPr>
          <p:cNvSpPr txBox="1"/>
          <p:nvPr/>
        </p:nvSpPr>
        <p:spPr>
          <a:xfrm>
            <a:off x="1066800" y="5830669"/>
            <a:ext cx="390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Commonality is Among Cases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161C1-C391-46F9-B495-4569B9505E1B}"/>
              </a:ext>
            </a:extLst>
          </p:cNvPr>
          <p:cNvSpPr txBox="1"/>
          <p:nvPr/>
        </p:nvSpPr>
        <p:spPr>
          <a:xfrm>
            <a:off x="4724827" y="515721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(As in PLS &amp; CCA)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50FD6-3BDB-437C-31DF-7D8931E868AF}"/>
              </a:ext>
            </a:extLst>
          </p:cNvPr>
          <p:cNvSpPr txBox="1"/>
          <p:nvPr/>
        </p:nvSpPr>
        <p:spPr>
          <a:xfrm>
            <a:off x="5638800" y="6019800"/>
            <a:ext cx="2993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Dual Space Linear Algebra,</a:t>
            </a:r>
          </a:p>
          <a:p>
            <a:pPr algn="ctr"/>
            <a:r>
              <a:rPr lang="en-US" u="sng" dirty="0">
                <a:solidFill>
                  <a:srgbClr val="C00000"/>
                </a:solidFill>
              </a:rPr>
              <a:t>Not</a:t>
            </a:r>
            <a:r>
              <a:rPr lang="en-US" dirty="0">
                <a:solidFill>
                  <a:srgbClr val="C00000"/>
                </a:solidFill>
              </a:rPr>
              <a:t> Primal Space</a:t>
            </a:r>
          </a:p>
        </p:txBody>
      </p:sp>
    </p:spTree>
    <p:extLst>
      <p:ext uri="{BB962C8B-B14F-4D97-AF65-F5344CB8AC3E}">
        <p14:creationId xmlns:p14="http://schemas.microsoft.com/office/powerpoint/2010/main" val="663783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2EFB9-6AC0-4B5E-9FEB-1D227780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6511A-9DE2-EA29-B017-89C71515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Fix Chapters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0430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Analytical 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Explore &amp; Quantify </a:t>
                </a:r>
                <a:r>
                  <a:rPr kumimoji="0" lang="en-US" altLang="en-US" sz="32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Through Joint 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via </a:t>
                </a:r>
                <a:r>
                  <a:rPr kumimoji="0" lang="en-US" altLang="en-US" sz="32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Common Scores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</a:t>
                </a:r>
                <a:r>
                  <a:rPr kumimoji="0" lang="en-US" alt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Signatures Among Cases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And 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Individual Variation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(Ortho to Joint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    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&amp; Not Colinear)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98703B6-46D9-4105-A882-120C3EA2189F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2FF37-E664-4165-8556-7A564DEBAAA8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DEBC65-594F-4EBB-B009-6422C85AC44D}"/>
              </a:ext>
            </a:extLst>
          </p:cNvPr>
          <p:cNvCxnSpPr/>
          <p:nvPr/>
        </p:nvCxnSpPr>
        <p:spPr bwMode="auto">
          <a:xfrm flipH="1">
            <a:off x="4876800" y="1600200"/>
            <a:ext cx="2209801" cy="3429000"/>
          </a:xfrm>
          <a:prstGeom prst="line">
            <a:avLst/>
          </a:prstGeom>
          <a:noFill/>
          <a:ln w="254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6951FA-7EED-43CA-97D6-9A2E40A3B617}"/>
              </a:ext>
            </a:extLst>
          </p:cNvPr>
          <p:cNvCxnSpPr/>
          <p:nvPr/>
        </p:nvCxnSpPr>
        <p:spPr bwMode="auto">
          <a:xfrm flipH="1">
            <a:off x="4876800" y="4267200"/>
            <a:ext cx="2209800" cy="762000"/>
          </a:xfrm>
          <a:prstGeom prst="lin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ABDF197C-4C8F-4199-8341-18F53196C12B}"/>
              </a:ext>
            </a:extLst>
          </p:cNvPr>
          <p:cNvSpPr/>
          <p:nvPr/>
        </p:nvSpPr>
        <p:spPr bwMode="auto">
          <a:xfrm>
            <a:off x="7086600" y="4191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ED79AB77-9C45-4E00-9F82-66C78E97B834}"/>
              </a:ext>
            </a:extLst>
          </p:cNvPr>
          <p:cNvSpPr/>
          <p:nvPr/>
        </p:nvSpPr>
        <p:spPr bwMode="auto">
          <a:xfrm>
            <a:off x="7086601" y="1524000"/>
            <a:ext cx="1738312" cy="152400"/>
          </a:xfrm>
          <a:prstGeom prst="roundRect">
            <a:avLst/>
          </a:prstGeom>
          <a:noFill/>
          <a:ln w="381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59255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Analytical Goals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Then Understand Drivers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Of Variation Using: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Joint Loading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8703B6-46D9-4105-A882-120C3EA2189F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2FF37-E664-4165-8556-7A564DEBAAA8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F7FE7F56-0F2E-47DE-8164-AF71BDD619F9}"/>
              </a:ext>
            </a:extLst>
          </p:cNvPr>
          <p:cNvSpPr/>
          <p:nvPr/>
        </p:nvSpPr>
        <p:spPr bwMode="auto">
          <a:xfrm>
            <a:off x="7086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9E865ADE-FA1F-47A4-A63E-A1D10EDCE696}"/>
              </a:ext>
            </a:extLst>
          </p:cNvPr>
          <p:cNvSpPr/>
          <p:nvPr/>
        </p:nvSpPr>
        <p:spPr bwMode="auto">
          <a:xfrm>
            <a:off x="7086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CD9F6D-78AD-491B-AAB5-91E414E74933}"/>
              </a:ext>
            </a:extLst>
          </p:cNvPr>
          <p:cNvCxnSpPr/>
          <p:nvPr/>
        </p:nvCxnSpPr>
        <p:spPr bwMode="auto">
          <a:xfrm flipH="1">
            <a:off x="3124200" y="2667000"/>
            <a:ext cx="3962400" cy="60960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EE6064-C5C1-48BF-BA3E-38503803770B}"/>
              </a:ext>
            </a:extLst>
          </p:cNvPr>
          <p:cNvCxnSpPr/>
          <p:nvPr/>
        </p:nvCxnSpPr>
        <p:spPr bwMode="auto">
          <a:xfrm flipH="1" flipV="1">
            <a:off x="3124200" y="3276600"/>
            <a:ext cx="3962400" cy="1663987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DB85117-7AE6-4FF3-B530-1AF8D92C9BE1}"/>
              </a:ext>
            </a:extLst>
          </p:cNvPr>
          <p:cNvSpPr txBox="1"/>
          <p:nvPr/>
        </p:nvSpPr>
        <p:spPr>
          <a:xfrm>
            <a:off x="1066800" y="4940587"/>
            <a:ext cx="2796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Modes of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Rank 1 Matrices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= Loadings x Scores</a:t>
            </a:r>
          </a:p>
        </p:txBody>
      </p:sp>
    </p:spTree>
    <p:extLst>
      <p:ext uri="{BB962C8B-B14F-4D97-AF65-F5344CB8AC3E}">
        <p14:creationId xmlns:p14="http://schemas.microsoft.com/office/powerpoint/2010/main" val="3461620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Analytical Goals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Then Understand Drivers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Of Variation Using: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Joint Loading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dirty="0">
                <a:solidFill>
                  <a:srgbClr val="00B050"/>
                </a:solidFill>
                <a:latin typeface="Tahoma"/>
              </a:rPr>
              <a:t>Individual 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ahoma"/>
              </a:rPr>
              <a:t>Both Computed 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  <a:latin typeface="Tahoma"/>
              </a:rPr>
              <a:t>Projections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Onto Scores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8703B6-46D9-4105-A882-120C3EA2189F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2FF37-E664-4165-8556-7A564DEBAAA8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DEBC65-594F-4EBB-B009-6422C85AC44D}"/>
              </a:ext>
            </a:extLst>
          </p:cNvPr>
          <p:cNvCxnSpPr>
            <a:stCxn id="10" idx="1"/>
          </p:cNvCxnSpPr>
          <p:nvPr/>
        </p:nvCxnSpPr>
        <p:spPr bwMode="auto">
          <a:xfrm flipH="1">
            <a:off x="4038600" y="2667000"/>
            <a:ext cx="3048000" cy="1752600"/>
          </a:xfrm>
          <a:prstGeom prst="line">
            <a:avLst/>
          </a:prstGeom>
          <a:noFill/>
          <a:ln w="254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6951FA-7EED-43CA-97D6-9A2E40A3B617}"/>
              </a:ext>
            </a:extLst>
          </p:cNvPr>
          <p:cNvCxnSpPr>
            <a:stCxn id="11" idx="1"/>
          </p:cNvCxnSpPr>
          <p:nvPr/>
        </p:nvCxnSpPr>
        <p:spPr bwMode="auto">
          <a:xfrm flipH="1" flipV="1">
            <a:off x="4038600" y="4419600"/>
            <a:ext cx="3048000" cy="520988"/>
          </a:xfrm>
          <a:prstGeom prst="line">
            <a:avLst/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A47CABB2-78BB-4B67-8713-57B086178B1F}"/>
              </a:ext>
            </a:extLst>
          </p:cNvPr>
          <p:cNvSpPr/>
          <p:nvPr/>
        </p:nvSpPr>
        <p:spPr bwMode="auto">
          <a:xfrm>
            <a:off x="7086600" y="1524000"/>
            <a:ext cx="152400" cy="2286000"/>
          </a:xfrm>
          <a:prstGeom prst="roundRect">
            <a:avLst/>
          </a:prstGeom>
          <a:noFill/>
          <a:ln w="381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E347932B-948C-48FE-A22B-8CB7B3796737}"/>
              </a:ext>
            </a:extLst>
          </p:cNvPr>
          <p:cNvSpPr/>
          <p:nvPr/>
        </p:nvSpPr>
        <p:spPr bwMode="auto">
          <a:xfrm>
            <a:off x="7086600" y="4191000"/>
            <a:ext cx="152400" cy="1499175"/>
          </a:xfrm>
          <a:prstGeom prst="round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E8D64-DE71-C6C7-8155-1C9F148AEDB8}"/>
              </a:ext>
            </a:extLst>
          </p:cNvPr>
          <p:cNvSpPr txBox="1"/>
          <p:nvPr/>
        </p:nvSpPr>
        <p:spPr>
          <a:xfrm>
            <a:off x="4000300" y="5341203"/>
            <a:ext cx="2308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Best Rank 1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Approximations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49B88-A04B-2420-7E95-F4AAE54F281E}"/>
              </a:ext>
            </a:extLst>
          </p:cNvPr>
          <p:cNvSpPr txBox="1"/>
          <p:nvPr/>
        </p:nvSpPr>
        <p:spPr>
          <a:xfrm>
            <a:off x="4038600" y="6172200"/>
            <a:ext cx="41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Can Consider As Regression</a:t>
            </a:r>
          </a:p>
        </p:txBody>
      </p:sp>
    </p:spTree>
    <p:extLst>
      <p:ext uri="{BB962C8B-B14F-4D97-AF65-F5344CB8AC3E}">
        <p14:creationId xmlns:p14="http://schemas.microsoft.com/office/powerpoint/2010/main" val="2817447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E1BD424-DB0F-4FBE-9C90-B763790CB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66436" b="50000"/>
          <a:stretch/>
        </p:blipFill>
        <p:spPr bwMode="auto">
          <a:xfrm>
            <a:off x="231025" y="1524000"/>
            <a:ext cx="160949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91452CA-9A91-42D8-BDD2-BF74BB03C5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371600"/>
            <a:ext cx="659288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“Heat Map” View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Based on </a:t>
            </a:r>
            <a:r>
              <a:rPr lang="en-US" altLang="en-US" i="1" dirty="0"/>
              <a:t>Color Bar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FF0000"/>
                </a:solidFill>
              </a:rPr>
              <a:t>Red for &gt; 0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       </a:t>
            </a:r>
            <a:r>
              <a:rPr lang="en-US" altLang="en-US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for = 0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0000FF"/>
                </a:solidFill>
              </a:rPr>
              <a:t>Blue for &lt; 0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en-US" dirty="0"/>
              <a:t>Intensity shows magnitude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497F1D-5267-460C-B91F-96D34FC918DC}"/>
              </a:ext>
            </a:extLst>
          </p:cNvPr>
          <p:cNvCxnSpPr/>
          <p:nvPr/>
        </p:nvCxnSpPr>
        <p:spPr bwMode="auto">
          <a:xfrm flipH="1">
            <a:off x="1676400" y="2800350"/>
            <a:ext cx="2743200" cy="85725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6778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A1030DC-B03E-4B11-8CC8-644E09F97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t="24227" r="66258" b="24227"/>
          <a:stretch/>
        </p:blipFill>
        <p:spPr bwMode="auto">
          <a:xfrm>
            <a:off x="231025" y="1524000"/>
            <a:ext cx="162122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0E887409-2EAF-4CA8-AE6A-8EF6DDB720E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0" y="1371600"/>
                <a:ext cx="6440489" cy="4768850"/>
              </a:xfrm>
            </p:spPr>
            <p:txBody>
              <a:bodyPr/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US" altLang="en-US" dirty="0"/>
                  <a:t>Special Challenges: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=100 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≪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=10,000</m:t>
                    </m:r>
                  </m:oMath>
                </a14:m>
                <a:endParaRPr lang="en-US" alt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en-US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 ≫ 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en-US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altLang="en-US" b="0" dirty="0">
                  <a:ea typeface="Cambria Math"/>
                </a:endParaRP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Wildly Differing Sizes &amp; Scales</a:t>
                </a:r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Typical in Cancer &amp; Neuro-</a:t>
                </a:r>
                <a:r>
                  <a:rPr lang="en-US" altLang="en-US" dirty="0" err="1"/>
                  <a:t>Sci</a:t>
                </a:r>
                <a:endParaRPr lang="en-US" altLang="en-US" dirty="0"/>
              </a:p>
              <a:p>
                <a:pPr algn="l">
                  <a:lnSpc>
                    <a:spcPct val="15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/>
                  <a:t>Hard to </a:t>
                </a:r>
                <a:r>
                  <a:rPr lang="en-US" altLang="en-US" u="sng" dirty="0"/>
                  <a:t>Normalize</a:t>
                </a:r>
                <a:r>
                  <a:rPr lang="en-US" altLang="en-US" dirty="0"/>
                  <a:t> Away</a:t>
                </a: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0E887409-2EAF-4CA8-AE6A-8EF6DDB72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0" y="1371600"/>
                <a:ext cx="6440489" cy="4768850"/>
              </a:xfrm>
              <a:blipFill>
                <a:blip r:embed="rId4"/>
                <a:stretch>
                  <a:fillRect l="-236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E1F219-6EB5-0CAD-FBD5-6E73CE518348}"/>
                  </a:ext>
                </a:extLst>
              </p:cNvPr>
              <p:cNvSpPr txBox="1"/>
              <p:nvPr/>
            </p:nvSpPr>
            <p:spPr>
              <a:xfrm>
                <a:off x="1305373" y="1002268"/>
                <a:ext cx="64670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Note:  X  and  Y  Labels Is Limiting to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Two Block Case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E1F219-6EB5-0CAD-FBD5-6E73CE518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73" y="1002268"/>
                <a:ext cx="6467027" cy="369332"/>
              </a:xfrm>
              <a:prstGeom prst="rect">
                <a:avLst/>
              </a:prstGeom>
              <a:blipFill>
                <a:blip r:embed="rId5"/>
                <a:stretch>
                  <a:fillRect l="-75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10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CF186-2710-4F49-BDF8-C0605BB8D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B7D87C0-E1E3-4964-8B50-772E8303F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172" y="1371600"/>
            <a:ext cx="3112028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Underlying Components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(Additive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Signals +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+ Noise)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D57BC7-9CFC-43E1-9F09-08F0F9E7721F}"/>
              </a:ext>
            </a:extLst>
          </p:cNvPr>
          <p:cNvGrpSpPr/>
          <p:nvPr/>
        </p:nvGrpSpPr>
        <p:grpSpPr>
          <a:xfrm>
            <a:off x="4953000" y="2819400"/>
            <a:ext cx="2514600" cy="2438400"/>
            <a:chOff x="4953000" y="2819400"/>
            <a:chExt cx="2514600" cy="243840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293E794-1205-4E6D-882F-D8F89BE58B7B}"/>
                </a:ext>
              </a:extLst>
            </p:cNvPr>
            <p:cNvCxnSpPr/>
            <p:nvPr/>
          </p:nvCxnSpPr>
          <p:spPr bwMode="auto">
            <a:xfrm flipH="1" flipV="1">
              <a:off x="4953000" y="2819400"/>
              <a:ext cx="2514600" cy="2286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2B20FB6-317C-4463-AE47-7ADF0ADAC983}"/>
                </a:ext>
              </a:extLst>
            </p:cNvPr>
            <p:cNvCxnSpPr/>
            <p:nvPr/>
          </p:nvCxnSpPr>
          <p:spPr bwMode="auto">
            <a:xfrm flipH="1">
              <a:off x="4953000" y="5105400"/>
              <a:ext cx="2514600" cy="1524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FE4B42-378D-441F-B552-9E0F6B044915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F3B2647-CA76-4E46-A649-F29416916518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CFD6EA-A7C7-437B-8B80-8FD286D80264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F98852-96E9-488A-8CE6-26C914C6A34A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CBC32C-7F0F-4B93-9FA2-E69BA3AFC5CF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D2218B-D736-48F5-9DE4-DA0E364275C4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3E2183-6693-41FD-AC77-22F1C1B17AB4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779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4F3EE-2E4B-4076-B746-50D0B13DB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4974EF9-5D9D-44A2-8098-4CD23939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172" y="1371600"/>
            <a:ext cx="3112028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Underlying Components: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Joint – Rank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</a:t>
            </a: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Same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“Subject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Signal”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(linear combo)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7FA64A-1CBA-47C0-A6CB-2D002A4F6E78}"/>
              </a:ext>
            </a:extLst>
          </p:cNvPr>
          <p:cNvCxnSpPr/>
          <p:nvPr/>
        </p:nvCxnSpPr>
        <p:spPr bwMode="auto">
          <a:xfrm flipH="1">
            <a:off x="2514600" y="3962400"/>
            <a:ext cx="3657600" cy="2057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6C6534-8A79-4583-AC89-F9D885D2F01F}"/>
              </a:ext>
            </a:extLst>
          </p:cNvPr>
          <p:cNvCxnSpPr/>
          <p:nvPr/>
        </p:nvCxnSpPr>
        <p:spPr bwMode="auto">
          <a:xfrm flipH="1" flipV="1">
            <a:off x="2514600" y="2438400"/>
            <a:ext cx="3657600" cy="1524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FA607A5-546B-41F2-B8F7-B761CED58409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AC1397-9CD3-4DE5-8BED-3EB60D274F43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3BCEE8-C188-495D-AD1C-C4179E2E3653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FED694-1836-41A5-B0E6-3FA56A068781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85E97F-F233-4DD9-B93D-5CEDFB608419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B3C139-B969-424C-BD49-D47A080A7C79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B3BDB8-7A4F-4DEF-A740-11C6EDB60BB9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33617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73E0F-C6C2-40B1-8383-C41EDCCE3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990E4A81-1876-4E2C-81F3-C0582CAC12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7172" y="1371600"/>
                <a:ext cx="3264428" cy="4768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Underlying Components: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X – Rank 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⊥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to Joint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(in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=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   Row Space) 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990E4A81-1876-4E2C-81F3-C0582CAC1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172" y="1371600"/>
                <a:ext cx="3264428" cy="4768850"/>
              </a:xfrm>
              <a:prstGeom prst="rect">
                <a:avLst/>
              </a:prstGeom>
              <a:blipFill>
                <a:blip r:embed="rId4"/>
                <a:stretch>
                  <a:fillRect l="-4664" t="-1662" r="-6530" b="-2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269D33-582A-4BA2-91B7-ECE8C978AF00}"/>
              </a:ext>
            </a:extLst>
          </p:cNvPr>
          <p:cNvCxnSpPr/>
          <p:nvPr/>
        </p:nvCxnSpPr>
        <p:spPr bwMode="auto">
          <a:xfrm flipH="1" flipV="1">
            <a:off x="3810000" y="2819400"/>
            <a:ext cx="1981200" cy="1143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11C6674-075A-41A3-ABF5-06A0354CE069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F7329E-DBA8-4262-85A8-8B144D95330A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9D999E-1AC6-477E-BEFC-A9EBC261F7EC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DFF15C-9342-4CA4-B19E-39BFF7F2D45A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C1DC51-D59D-460D-9E0B-0F95C92365FE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2F9CFC-77D2-4D30-B2BC-E1103EAAD775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75F1E8-F940-4EDA-9730-789344468509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564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11B39-E72C-95B0-8B4F-E1D798B74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FE66EFC-4D31-B067-B1AC-9B90B9CBD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01D0F-AD35-0B0D-B916-A15B71DCD281}"/>
              </a:ext>
            </a:extLst>
          </p:cNvPr>
          <p:cNvSpPr txBox="1"/>
          <p:nvPr/>
        </p:nvSpPr>
        <p:spPr>
          <a:xfrm>
            <a:off x="609600" y="1295400"/>
            <a:ext cx="6811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Orthogonality of Rows Comes From: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973F28-30CE-63ED-6C6E-E292A26CCF1C}"/>
                  </a:ext>
                </a:extLst>
              </p:cNvPr>
              <p:cNvSpPr txBox="1"/>
              <p:nvPr/>
            </p:nvSpPr>
            <p:spPr>
              <a:xfrm>
                <a:off x="1905000" y="2176220"/>
                <a:ext cx="5215210" cy="41483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0" lang="en-US" sz="24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973F28-30CE-63ED-6C6E-E292A26CC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176220"/>
                <a:ext cx="5215210" cy="41483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42680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6FC71-8C38-4729-9D02-8207629EA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1524000"/>
            <a:ext cx="53834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1478B3C7-2FEB-466B-BF8D-29BE89917D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7172" y="1371600"/>
                <a:ext cx="3264428" cy="4768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Underlying Components: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Y – Rank 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⊥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to Joint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∩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with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X = {0}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(</a:t>
                </a:r>
                <a:r>
                  <a:rPr kumimoji="0" lang="en-US" altLang="en-US" sz="3200" b="0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don’t need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 </m:t>
                    </m:r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⊥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1478B3C7-2FEB-466B-BF8D-29BE89917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172" y="1371600"/>
                <a:ext cx="3264428" cy="4768850"/>
              </a:xfrm>
              <a:prstGeom prst="rect">
                <a:avLst/>
              </a:prstGeom>
              <a:blipFill>
                <a:blip r:embed="rId4"/>
                <a:stretch>
                  <a:fillRect l="-4664" t="-1662" r="-4291" b="-124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182BBA-24A6-4281-B092-78CFA358CD0E}"/>
              </a:ext>
            </a:extLst>
          </p:cNvPr>
          <p:cNvCxnSpPr/>
          <p:nvPr/>
        </p:nvCxnSpPr>
        <p:spPr bwMode="auto">
          <a:xfrm flipH="1">
            <a:off x="3886200" y="3352800"/>
            <a:ext cx="1905000" cy="1676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AF990BC-E970-4B17-A86F-4845FFCDB220}"/>
              </a:ext>
            </a:extLst>
          </p:cNvPr>
          <p:cNvGrpSpPr/>
          <p:nvPr/>
        </p:nvGrpSpPr>
        <p:grpSpPr>
          <a:xfrm>
            <a:off x="1600200" y="2514600"/>
            <a:ext cx="2895600" cy="2971800"/>
            <a:chOff x="1600200" y="2514600"/>
            <a:chExt cx="2895600" cy="29718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B7866C-6604-4E14-A4D0-AC60B5921D64}"/>
                </a:ext>
              </a:extLst>
            </p:cNvPr>
            <p:cNvSpPr txBox="1"/>
            <p:nvPr/>
          </p:nvSpPr>
          <p:spPr>
            <a:xfrm>
              <a:off x="1600200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ECA226-3695-451F-9EE0-776BA7E53F2B}"/>
                </a:ext>
              </a:extLst>
            </p:cNvPr>
            <p:cNvSpPr txBox="1"/>
            <p:nvPr/>
          </p:nvSpPr>
          <p:spPr>
            <a:xfrm>
              <a:off x="1600200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CE70BF-A8EF-4645-A064-536AB428F835}"/>
                </a:ext>
              </a:extLst>
            </p:cNvPr>
            <p:cNvSpPr txBox="1"/>
            <p:nvPr/>
          </p:nvSpPr>
          <p:spPr>
            <a:xfrm>
              <a:off x="28810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E29829-E425-4F21-9798-DEB849984D48}"/>
                </a:ext>
              </a:extLst>
            </p:cNvPr>
            <p:cNvSpPr txBox="1"/>
            <p:nvPr/>
          </p:nvSpPr>
          <p:spPr>
            <a:xfrm>
              <a:off x="4176482" y="2514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3136FE-4F4F-49FA-B866-31CD45B2F4CF}"/>
                </a:ext>
              </a:extLst>
            </p:cNvPr>
            <p:cNvSpPr txBox="1"/>
            <p:nvPr/>
          </p:nvSpPr>
          <p:spPr>
            <a:xfrm>
              <a:off x="28810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BFAC39-99AD-40EC-9608-D239BC9C0F5E}"/>
                </a:ext>
              </a:extLst>
            </p:cNvPr>
            <p:cNvSpPr txBox="1"/>
            <p:nvPr/>
          </p:nvSpPr>
          <p:spPr>
            <a:xfrm>
              <a:off x="4176482" y="5117068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8352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PNS on SRVFs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915399" cy="476885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r>
              <a:rPr lang="en-US" dirty="0"/>
              <a:t>Real Data Analysis:    Blood Glucose Curves</a:t>
            </a:r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  <a:p>
            <a:pPr marL="0" indent="0" algn="l">
              <a:lnSpc>
                <a:spcPct val="150000"/>
              </a:lnSpc>
              <a:buClrTx/>
              <a:buSzPct val="100000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49" t="24154" r="11703" b="2000"/>
          <a:stretch/>
        </p:blipFill>
        <p:spPr>
          <a:xfrm>
            <a:off x="0" y="1828799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197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620203-9491-10EC-B22F-D7C522EBA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99D54DD-9619-FE89-92DC-8F1C77B02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390899-726D-F02A-5B62-4A346065D96D}"/>
              </a:ext>
            </a:extLst>
          </p:cNvPr>
          <p:cNvSpPr txBox="1"/>
          <p:nvPr/>
        </p:nvSpPr>
        <p:spPr>
          <a:xfrm>
            <a:off x="152400" y="1091625"/>
            <a:ext cx="544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Check Non-Orthogonality: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BE62E-EAF3-347B-0AF0-D6C1C638400B}"/>
                  </a:ext>
                </a:extLst>
              </p:cNvPr>
              <p:cNvSpPr txBox="1"/>
              <p:nvPr/>
            </p:nvSpPr>
            <p:spPr>
              <a:xfrm>
                <a:off x="305791" y="1603779"/>
                <a:ext cx="4723409" cy="5178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−1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sz="24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1BE62E-EAF3-347B-0AF0-D6C1C638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1" y="1603779"/>
                <a:ext cx="4723409" cy="5178021"/>
              </a:xfrm>
              <a:prstGeom prst="rect">
                <a:avLst/>
              </a:prstGeom>
              <a:blipFill>
                <a:blip r:embed="rId3"/>
                <a:stretch>
                  <a:fillRect l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23F5F2-F96D-F0F5-6257-A21713F2E1ED}"/>
                  </a:ext>
                </a:extLst>
              </p:cNvPr>
              <p:cNvSpPr txBox="1"/>
              <p:nvPr/>
            </p:nvSpPr>
            <p:spPr>
              <a:xfrm>
                <a:off x="5597545" y="4034135"/>
                <a:ext cx="3055195" cy="1641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Angle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fun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47.9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23F5F2-F96D-F0F5-6257-A21713F2E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545" y="4034135"/>
                <a:ext cx="3055195" cy="1641090"/>
              </a:xfrm>
              <a:prstGeom prst="rect">
                <a:avLst/>
              </a:prstGeom>
              <a:blipFill>
                <a:blip r:embed="rId4"/>
                <a:stretch>
                  <a:fillRect l="-2994" t="-2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64175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262CB6-5535-486B-A248-7B667F650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1371600"/>
                <a:ext cx="8574089" cy="4768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Concatenate &amp; SVD: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Only (Joint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∪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X –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), Lose Sep. &amp; Y – </a:t>
                </a: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Indiv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262CB6-5535-486B-A248-7B667F650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371600"/>
                <a:ext cx="8574089" cy="4768850"/>
              </a:xfrm>
              <a:prstGeom prst="rect">
                <a:avLst/>
              </a:prstGeom>
              <a:blipFill>
                <a:blip r:embed="rId3"/>
                <a:stretch>
                  <a:fillRect l="-1777" t="-1662" r="-14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81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968CEE03-2B23-4380-869B-BECBF4472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9A10CA5-CCB8-400D-827B-C96C6B5E8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22322" r="6060" b="23747"/>
          <a:stretch/>
        </p:blipFill>
        <p:spPr bwMode="auto">
          <a:xfrm>
            <a:off x="4627775" y="3048000"/>
            <a:ext cx="4516225" cy="357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7E42EED-621A-46D0-9187-F85CD23A6B0E}"/>
              </a:ext>
            </a:extLst>
          </p:cNvPr>
          <p:cNvGrpSpPr/>
          <p:nvPr/>
        </p:nvGrpSpPr>
        <p:grpSpPr>
          <a:xfrm>
            <a:off x="2514600" y="2514600"/>
            <a:ext cx="3200400" cy="2971800"/>
            <a:chOff x="2514600" y="2514600"/>
            <a:chExt cx="3200400" cy="29718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579D6F7-31C3-4E42-BE52-69F834F445CE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3200400" cy="1219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0082C2B-9A12-4D2B-AC5F-C68F1A3C8121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2971800" cy="29718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FB950E-AE67-4229-AC7D-5D57FAEF47C2}"/>
              </a:ext>
            </a:extLst>
          </p:cNvPr>
          <p:cNvCxnSpPr/>
          <p:nvPr/>
        </p:nvCxnSpPr>
        <p:spPr bwMode="auto">
          <a:xfrm flipH="1">
            <a:off x="2590800" y="2438400"/>
            <a:ext cx="3276600" cy="1752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1675DF-9726-4C5F-9F4D-690B2EBA8DF1}"/>
              </a:ext>
            </a:extLst>
          </p:cNvPr>
          <p:cNvCxnSpPr/>
          <p:nvPr/>
        </p:nvCxnSpPr>
        <p:spPr bwMode="auto">
          <a:xfrm flipH="1">
            <a:off x="2819400" y="2438400"/>
            <a:ext cx="4724400" cy="3276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DB8CC54-F4DA-5BB5-C311-6D21183C84E1}"/>
              </a:ext>
            </a:extLst>
          </p:cNvPr>
          <p:cNvSpPr txBox="1"/>
          <p:nvPr/>
        </p:nvSpPr>
        <p:spPr>
          <a:xfrm>
            <a:off x="4953000" y="1078468"/>
            <a:ext cx="346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Large Variance in X Block</a:t>
            </a:r>
          </a:p>
        </p:txBody>
      </p:sp>
    </p:spTree>
    <p:extLst>
      <p:ext uri="{BB962C8B-B14F-4D97-AF65-F5344CB8AC3E}">
        <p14:creationId xmlns:p14="http://schemas.microsoft.com/office/powerpoint/2010/main" val="141888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742BAA-3704-4378-AF22-30CCAF878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FF24B3A-31A4-416E-AEE2-32065C4A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20183" r="6060" b="23985"/>
          <a:stretch/>
        </p:blipFill>
        <p:spPr bwMode="auto">
          <a:xfrm>
            <a:off x="4627775" y="2971800"/>
            <a:ext cx="4516225" cy="370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2FE23A5-CAED-41E0-B874-2B25D79D5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8574089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Partial Least Squares: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Decent Rank 2 Approx., but </a:t>
            </a: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no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Indiv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 Comp.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Y –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Indiv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Complely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Gone (Var. Too Low)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DADBBC1-7222-47C0-85BF-F7F76B7BBCEE}"/>
              </a:ext>
            </a:extLst>
          </p:cNvPr>
          <p:cNvGrpSpPr/>
          <p:nvPr/>
        </p:nvGrpSpPr>
        <p:grpSpPr>
          <a:xfrm>
            <a:off x="2209800" y="2209800"/>
            <a:ext cx="4676087" cy="3276600"/>
            <a:chOff x="2514600" y="2514600"/>
            <a:chExt cx="4371287" cy="29718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24C7262-1741-4BBE-814E-DDBFF5AEADCC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4371287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F261F36-6E2E-4DD6-B723-BE4E158BDDEF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4371287" cy="29718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21123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DCBF9-E261-4D60-894F-60967441F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655AA51-C956-4E5E-9AE2-B5C32CC57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20659" r="5011" b="23509"/>
          <a:stretch/>
        </p:blipFill>
        <p:spPr bwMode="auto">
          <a:xfrm>
            <a:off x="4573909" y="3000704"/>
            <a:ext cx="4570091" cy="37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335C69C8-1518-4D70-87BF-ABAFE02D1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8574089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Early JIVE (Lock et al, 2013):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Good 2-d Approx. – Missed Joint-Ind Decomp.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6F4CFE-9589-4B8C-92BF-E4DAAF689FB6}"/>
              </a:ext>
            </a:extLst>
          </p:cNvPr>
          <p:cNvGrpSpPr/>
          <p:nvPr/>
        </p:nvGrpSpPr>
        <p:grpSpPr>
          <a:xfrm>
            <a:off x="2514600" y="2514600"/>
            <a:ext cx="3048000" cy="3429000"/>
            <a:chOff x="2514600" y="2514600"/>
            <a:chExt cx="3048000" cy="34290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19D369A-CBA8-468E-A6AF-5AD5AB939C39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304800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8656378-530D-4A28-B42B-3ED55A97B507}"/>
                </a:ext>
              </a:extLst>
            </p:cNvPr>
            <p:cNvCxnSpPr/>
            <p:nvPr/>
          </p:nvCxnSpPr>
          <p:spPr bwMode="auto">
            <a:xfrm>
              <a:off x="2514600" y="2514600"/>
              <a:ext cx="2895600" cy="3429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EB9878-5D69-4A16-86C7-E98B92A954F8}"/>
              </a:ext>
            </a:extLst>
          </p:cNvPr>
          <p:cNvGrpSpPr/>
          <p:nvPr/>
        </p:nvGrpSpPr>
        <p:grpSpPr>
          <a:xfrm>
            <a:off x="6248400" y="2590800"/>
            <a:ext cx="1981200" cy="3048000"/>
            <a:chOff x="6248400" y="2590800"/>
            <a:chExt cx="1981200" cy="30480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4D15048-ACC9-458D-BC46-61A3D8E5D7ED}"/>
                </a:ext>
              </a:extLst>
            </p:cNvPr>
            <p:cNvCxnSpPr/>
            <p:nvPr/>
          </p:nvCxnSpPr>
          <p:spPr bwMode="auto">
            <a:xfrm>
              <a:off x="6248400" y="2590800"/>
              <a:ext cx="610554" cy="30480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31D9E5-754C-4494-B657-144FB0289B2C}"/>
                </a:ext>
              </a:extLst>
            </p:cNvPr>
            <p:cNvCxnSpPr/>
            <p:nvPr/>
          </p:nvCxnSpPr>
          <p:spPr bwMode="auto">
            <a:xfrm>
              <a:off x="6248400" y="2590800"/>
              <a:ext cx="1981200" cy="1600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9E80ED-04C5-4300-AEC0-0FCFB63C595A}"/>
                  </a:ext>
                </a:extLst>
              </p:cNvPr>
              <p:cNvSpPr txBox="1"/>
              <p:nvPr/>
            </p:nvSpPr>
            <p:spPr>
              <a:xfrm>
                <a:off x="7071589" y="838200"/>
                <a:ext cx="153901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Artifact of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Different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9E80ED-04C5-4300-AEC0-0FCFB63C5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589" y="838200"/>
                <a:ext cx="1539011" cy="923330"/>
              </a:xfrm>
              <a:prstGeom prst="rect">
                <a:avLst/>
              </a:prstGeom>
              <a:blipFill>
                <a:blip r:embed="rId5"/>
                <a:stretch>
                  <a:fillRect t="-3974" r="-2767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591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Toy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18DA0-D1F1-41B0-A24C-7861AAF9E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4227" r="9045" b="24227"/>
          <a:stretch/>
        </p:blipFill>
        <p:spPr bwMode="auto">
          <a:xfrm>
            <a:off x="231025" y="3026344"/>
            <a:ext cx="3959975" cy="375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8930573-9F85-4E57-8D18-C9AFB593E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4227" r="8519" b="24227"/>
          <a:stretch/>
        </p:blipFill>
        <p:spPr bwMode="auto">
          <a:xfrm>
            <a:off x="4648200" y="3208868"/>
            <a:ext cx="4335518" cy="342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989F2CF-17CC-4201-9E02-0A6D48DC0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8574089" cy="476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Current AJIVE:     Excellent Decomposition  (Both Joint and Individual)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7993FC-A1BC-4484-B7D3-BEC7B026A07F}"/>
              </a:ext>
            </a:extLst>
          </p:cNvPr>
          <p:cNvGrpSpPr/>
          <p:nvPr/>
        </p:nvGrpSpPr>
        <p:grpSpPr>
          <a:xfrm>
            <a:off x="3581400" y="2438400"/>
            <a:ext cx="3048000" cy="3505200"/>
            <a:chOff x="3581400" y="2438400"/>
            <a:chExt cx="3048000" cy="35052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68AEAF1-8781-4DC2-8A7B-3574C1DA0758}"/>
                </a:ext>
              </a:extLst>
            </p:cNvPr>
            <p:cNvCxnSpPr/>
            <p:nvPr/>
          </p:nvCxnSpPr>
          <p:spPr bwMode="auto">
            <a:xfrm>
              <a:off x="3581400" y="2438400"/>
              <a:ext cx="3048000" cy="3505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3788AD2-0EAC-44E3-A68D-B46AF3CFC77D}"/>
                </a:ext>
              </a:extLst>
            </p:cNvPr>
            <p:cNvCxnSpPr/>
            <p:nvPr/>
          </p:nvCxnSpPr>
          <p:spPr bwMode="auto">
            <a:xfrm>
              <a:off x="3581400" y="2438400"/>
              <a:ext cx="3048000" cy="12192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83209F-B571-4DE3-8F0D-C0A915889FA4}"/>
              </a:ext>
            </a:extLst>
          </p:cNvPr>
          <p:cNvGrpSpPr/>
          <p:nvPr/>
        </p:nvGrpSpPr>
        <p:grpSpPr>
          <a:xfrm>
            <a:off x="5715000" y="2590800"/>
            <a:ext cx="2438400" cy="3352800"/>
            <a:chOff x="5715000" y="2590800"/>
            <a:chExt cx="2438400" cy="33528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89DA6CE-D513-4A78-BF5F-98A3BEA79064}"/>
                </a:ext>
              </a:extLst>
            </p:cNvPr>
            <p:cNvCxnSpPr/>
            <p:nvPr/>
          </p:nvCxnSpPr>
          <p:spPr bwMode="auto">
            <a:xfrm>
              <a:off x="5715000" y="2590800"/>
              <a:ext cx="2438400" cy="9144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48DF11-228C-494D-8EB7-9BC8BF194282}"/>
                </a:ext>
              </a:extLst>
            </p:cNvPr>
            <p:cNvCxnSpPr/>
            <p:nvPr/>
          </p:nvCxnSpPr>
          <p:spPr bwMode="auto">
            <a:xfrm>
              <a:off x="5715000" y="2590800"/>
              <a:ext cx="2209800" cy="33528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64481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dirty="0"/>
              <a:t>Functional Magnetic Resonance Imaging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Approach: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Measure “Brain Activity”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Over </a:t>
            </a: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Both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Location &amp; Time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Via Blood Flow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Data Objects???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20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n-US" dirty="0"/>
              <a:t>Functional Magnetic Resonance Imaging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2015 SAMSI Program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On Neuroscience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  <a:p>
            <a:pPr mar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  <a:defRPr/>
            </a:pPr>
            <a:r>
              <a:rPr lang="en-US" altLang="en-US" sz="2400" dirty="0"/>
              <a:t>Qunqun Yu</a:t>
            </a:r>
            <a:r>
              <a:rPr lang="en-US" altLang="en-US" dirty="0"/>
              <a:t>                             </a:t>
            </a:r>
            <a:r>
              <a:rPr lang="en-US" altLang="en-US" sz="2400" dirty="0"/>
              <a:t>Benjamin Risk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 descr="samsilogo.jpg">
            <a:extLst>
              <a:ext uri="{FF2B5EF4-FFF2-40B4-BE49-F238E27FC236}">
                <a16:creationId xmlns:a16="http://schemas.microsoft.com/office/drawing/2014/main" id="{A9B668F3-BA42-4BE0-9C98-FB9AC1CE41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980" y="2057400"/>
            <a:ext cx="38557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hoto of">
            <a:extLst>
              <a:ext uri="{FF2B5EF4-FFF2-40B4-BE49-F238E27FC236}">
                <a16:creationId xmlns:a16="http://schemas.microsoft.com/office/drawing/2014/main" id="{63E139E1-F18F-419B-8490-E5AE6759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58" y="3962400"/>
            <a:ext cx="163173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1.rgstatic.net/ii/profile.image/AS%3A279596466491397@1443672400913_l/Benjamin_Risk.png">
            <a:extLst>
              <a:ext uri="{FF2B5EF4-FFF2-40B4-BE49-F238E27FC236}">
                <a16:creationId xmlns:a16="http://schemas.microsoft.com/office/drawing/2014/main" id="{205BB927-8D97-420B-81F8-CDBC21339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t="4009" r="7743" b="28386"/>
          <a:stretch/>
        </p:blipFill>
        <p:spPr bwMode="auto">
          <a:xfrm>
            <a:off x="5486400" y="3886200"/>
            <a:ext cx="15841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6C136B-0EC7-BCA8-3E03-1EFEB9A70266}"/>
              </a:ext>
            </a:extLst>
          </p:cNvPr>
          <p:cNvSpPr txBox="1"/>
          <p:nvPr/>
        </p:nvSpPr>
        <p:spPr>
          <a:xfrm>
            <a:off x="2105309" y="6096000"/>
            <a:ext cx="307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Yu, et al. (2017)</a:t>
            </a:r>
          </a:p>
        </p:txBody>
      </p:sp>
    </p:spTree>
    <p:extLst>
      <p:ext uri="{BB962C8B-B14F-4D97-AF65-F5344CB8AC3E}">
        <p14:creationId xmlns:p14="http://schemas.microsoft.com/office/powerpoint/2010/main" val="241564464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257800"/>
          </a:xfrm>
        </p:spPr>
        <p:txBody>
          <a:bodyPr/>
          <a:lstStyle/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Data 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Objects?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3d- Movie?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Time Series</a:t>
            </a:r>
          </a:p>
          <a:p>
            <a:pPr marL="0" lvl="0" indent="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At Voxels?</a:t>
            </a: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endParaRPr lang="en-US" altLang="en-US" sz="16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endParaRPr lang="en-US" altLang="en-US" sz="16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ahoma"/>
              </a:rPr>
              <a:t>                                                                  Thanks to fmri.ucsd.edu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2" descr="http://fmri.ucsd.edu/images/BOLDSignal.jpg">
            <a:extLst>
              <a:ext uri="{FF2B5EF4-FFF2-40B4-BE49-F238E27FC236}">
                <a16:creationId xmlns:a16="http://schemas.microsoft.com/office/drawing/2014/main" id="{1FB6B7EE-F59A-4C10-A7CD-2EEB9AD8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6781800" cy="50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234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Study Data From: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8FA05F-4478-486D-8DD0-D633C7974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8" r="7248" b="12931"/>
          <a:stretch/>
        </p:blipFill>
        <p:spPr bwMode="auto">
          <a:xfrm>
            <a:off x="0" y="2819142"/>
            <a:ext cx="4419600" cy="175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180A6-84C2-499C-B557-0E6C0C1CD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4" t="12508" r="3614" b="1188"/>
          <a:stretch/>
        </p:blipFill>
        <p:spPr>
          <a:xfrm>
            <a:off x="4520098" y="2819400"/>
            <a:ext cx="4623902" cy="4038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DBBAE-87A2-4852-A320-DBB7A35032DB}"/>
              </a:ext>
            </a:extLst>
          </p:cNvPr>
          <p:cNvSpPr txBox="1"/>
          <p:nvPr/>
        </p:nvSpPr>
        <p:spPr>
          <a:xfrm>
            <a:off x="457200" y="5105400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Posted Data With Huge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Amount of Pre-Processing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E.g. Registration</a:t>
            </a:r>
          </a:p>
        </p:txBody>
      </p:sp>
    </p:spTree>
    <p:extLst>
      <p:ext uri="{BB962C8B-B14F-4D97-AF65-F5344CB8AC3E}">
        <p14:creationId xmlns:p14="http://schemas.microsoft.com/office/powerpoint/2010/main" val="1958051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Data Objects:          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=491</m:t>
                    </m:r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X:      Behavioral Features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altLang="en-US" sz="3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=139</m:t>
                      </m:r>
                    </m:oMath>
                  </m:oMathPara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Y:      3-d Voxel Summaries of </a:t>
                </a:r>
                <a:r>
                  <a:rPr kumimoji="0" lang="en-US" alt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Task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(Condense Time Series to Single #s)</a:t>
                </a:r>
              </a:p>
              <a:p>
                <a:pPr marL="0" lvl="0" indent="0" algn="ctr" eaLnBrk="1" hangingPunct="1">
                  <a:buClr>
                    <a:srgbClr val="A50021"/>
                  </a:buClr>
                  <a:buSzPct val="7500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altLang="en-US" sz="3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=91282</m:t>
                      </m:r>
                    </m:oMath>
                  </m:oMathPara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(Registered Voxels Along Cerebral Cortex)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622" b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9AD2D39-CFE2-65CE-E1BD-DF4323A7576A}"/>
              </a:ext>
            </a:extLst>
          </p:cNvPr>
          <p:cNvGrpSpPr/>
          <p:nvPr/>
        </p:nvGrpSpPr>
        <p:grpSpPr>
          <a:xfrm>
            <a:off x="5181600" y="1752600"/>
            <a:ext cx="3722606" cy="3429000"/>
            <a:chOff x="5181600" y="1752600"/>
            <a:chExt cx="3722606" cy="3429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2976C1F-260B-4C2C-2514-0275840A28E5}"/>
                    </a:ext>
                  </a:extLst>
                </p:cNvPr>
                <p:cNvSpPr txBox="1"/>
                <p:nvPr/>
              </p:nvSpPr>
              <p:spPr>
                <a:xfrm>
                  <a:off x="5715000" y="1752600"/>
                  <a:ext cx="3189206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Note:  Wildly Different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s, as in Toy Example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82976C1F-260B-4C2C-2514-0275840A28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1752600"/>
                  <a:ext cx="3189206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059" t="-5147" r="-153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B158EBA-B500-B7EE-EF6A-16E9AD9F91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1600" y="2583597"/>
              <a:ext cx="2133600" cy="2598003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5810481-CD4D-E835-81CE-6B2EE4B58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0200" y="2590800"/>
              <a:ext cx="1905000" cy="5334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954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Last Class:  Juggling Data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idx="1"/>
          </p:nvPr>
        </p:nvSpPr>
        <p:spPr>
          <a:xfrm>
            <a:off x="152401" y="1479550"/>
            <a:ext cx="8574088" cy="4768850"/>
          </a:xfrm>
        </p:spPr>
        <p:txBody>
          <a:bodyPr/>
          <a:lstStyle/>
          <a:p>
            <a:pPr marL="0" indent="0" algn="l">
              <a:buClrTx/>
              <a:buSzPct val="100000"/>
              <a:buNone/>
            </a:pPr>
            <a:r>
              <a:rPr lang="en-US" dirty="0"/>
              <a:t>Clustering In Phase Variation Space:</a:t>
            </a:r>
          </a:p>
        </p:txBody>
      </p:sp>
      <p:pic>
        <p:nvPicPr>
          <p:cNvPr id="17397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25833" r="1752" b="3229"/>
          <a:stretch/>
        </p:blipFill>
        <p:spPr bwMode="auto">
          <a:xfrm>
            <a:off x="914400" y="1986880"/>
            <a:ext cx="7315200" cy="481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8995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Focus of Analysis: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Loadings (Drivers)</a:t>
            </a:r>
          </a:p>
          <a:p>
            <a:pPr marL="1027113" marR="0" lvl="1" indent="-4556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Behavioral Features</a:t>
            </a:r>
          </a:p>
          <a:p>
            <a:pPr marL="1027113" marR="0" lvl="1" indent="-455613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Lit Up Brain Regions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Since Scores All Gaussian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(Normal Population)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7756E3-BBAC-42C2-8FA9-E234409137D1}"/>
              </a:ext>
            </a:extLst>
          </p:cNvPr>
          <p:cNvGrpSpPr/>
          <p:nvPr/>
        </p:nvGrpSpPr>
        <p:grpSpPr>
          <a:xfrm>
            <a:off x="4724400" y="2590800"/>
            <a:ext cx="2954522" cy="1440597"/>
            <a:chOff x="4724400" y="2750403"/>
            <a:chExt cx="2954522" cy="14405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C60249-DA52-4278-AB75-4FDA10369E5A}"/>
                </a:ext>
              </a:extLst>
            </p:cNvPr>
            <p:cNvSpPr txBox="1"/>
            <p:nvPr/>
          </p:nvSpPr>
          <p:spPr>
            <a:xfrm>
              <a:off x="5867400" y="2750403"/>
              <a:ext cx="18115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Which Work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Together?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1876771-DB09-4C49-B84D-FFAB856A555C}"/>
                </a:ext>
              </a:extLst>
            </p:cNvPr>
            <p:cNvCxnSpPr>
              <a:endCxn id="5" idx="1"/>
            </p:cNvCxnSpPr>
            <p:nvPr/>
          </p:nvCxnSpPr>
          <p:spPr bwMode="auto">
            <a:xfrm flipV="1">
              <a:off x="4724400" y="3165902"/>
              <a:ext cx="1143000" cy="263098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C4D775D-D511-4FA0-BABC-20E7DF6D8E3D}"/>
                </a:ext>
              </a:extLst>
            </p:cNvPr>
            <p:cNvCxnSpPr>
              <a:endCxn id="5" idx="1"/>
            </p:cNvCxnSpPr>
            <p:nvPr/>
          </p:nvCxnSpPr>
          <p:spPr bwMode="auto">
            <a:xfrm flipV="1">
              <a:off x="4800600" y="3165902"/>
              <a:ext cx="1066800" cy="1025098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B736368-6F0B-4E7C-9835-CCECCBE800DD}"/>
              </a:ext>
            </a:extLst>
          </p:cNvPr>
          <p:cNvGrpSpPr/>
          <p:nvPr/>
        </p:nvGrpSpPr>
        <p:grpSpPr>
          <a:xfrm>
            <a:off x="4724400" y="3429000"/>
            <a:ext cx="3657600" cy="1371600"/>
            <a:chOff x="4724400" y="3429000"/>
            <a:chExt cx="3657600" cy="13716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09ED72-5F93-41CA-A1D0-0B5E314DEAC0}"/>
                </a:ext>
              </a:extLst>
            </p:cNvPr>
            <p:cNvSpPr txBox="1"/>
            <p:nvPr/>
          </p:nvSpPr>
          <p:spPr>
            <a:xfrm>
              <a:off x="6570478" y="3969603"/>
              <a:ext cx="18115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Which Work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Separately?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530B6E-F1B4-48C5-A578-649697EA8DE5}"/>
                </a:ext>
              </a:extLst>
            </p:cNvPr>
            <p:cNvCxnSpPr>
              <a:endCxn id="9" idx="1"/>
            </p:cNvCxnSpPr>
            <p:nvPr/>
          </p:nvCxnSpPr>
          <p:spPr bwMode="auto">
            <a:xfrm>
              <a:off x="4724400" y="3429000"/>
              <a:ext cx="1846078" cy="956102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AA28FD-C43D-42FF-A09A-77316B52203D}"/>
                </a:ext>
              </a:extLst>
            </p:cNvPr>
            <p:cNvCxnSpPr>
              <a:endCxn id="9" idx="1"/>
            </p:cNvCxnSpPr>
            <p:nvPr/>
          </p:nvCxnSpPr>
          <p:spPr bwMode="auto">
            <a:xfrm>
              <a:off x="4800600" y="4191000"/>
              <a:ext cx="1769878" cy="194102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0000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PC1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Behavior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Feature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Important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Groups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1D03E-3552-44B6-9A49-5B45FB98B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4FBC7-9F79-4BAB-BF4A-59937B1A7DCB}"/>
              </a:ext>
            </a:extLst>
          </p:cNvPr>
          <p:cNvSpPr txBox="1"/>
          <p:nvPr/>
        </p:nvSpPr>
        <p:spPr>
          <a:xfrm>
            <a:off x="3352800" y="914400"/>
            <a:ext cx="1905000" cy="7078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 Entries of Eigenvectors</a:t>
            </a:r>
          </a:p>
        </p:txBody>
      </p:sp>
    </p:spTree>
    <p:extLst>
      <p:ext uri="{BB962C8B-B14F-4D97-AF65-F5344CB8AC3E}">
        <p14:creationId xmlns:p14="http://schemas.microsoft.com/office/powerpoint/2010/main" val="3024597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PC1 of Image 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All Up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&amp; Down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Together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(Flat</a:t>
            </a:r>
            <a:r>
              <a:rPr kumimoji="0" lang="en-US" alt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Mode)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D8C35-4B11-430B-9E1F-8BF082DB5E20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825DB-C204-4F95-A4C3-9B1AB442E640}"/>
              </a:ext>
            </a:extLst>
          </p:cNvPr>
          <p:cNvSpPr txBox="1"/>
          <p:nvPr/>
        </p:nvSpPr>
        <p:spPr>
          <a:xfrm>
            <a:off x="6553200" y="1295400"/>
            <a:ext cx="1905000" cy="70788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 Entries of Eigenvectors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E649FD-3286-46E6-B10D-1AF4509EEF8E}"/>
              </a:ext>
            </a:extLst>
          </p:cNvPr>
          <p:cNvGrpSpPr/>
          <p:nvPr/>
        </p:nvGrpSpPr>
        <p:grpSpPr>
          <a:xfrm>
            <a:off x="152400" y="2971800"/>
            <a:ext cx="4419600" cy="3116997"/>
            <a:chOff x="152400" y="2971800"/>
            <a:chExt cx="4419600" cy="3116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1EE16C-7EE1-4D65-99D6-C60EA795DE8F}"/>
                </a:ext>
              </a:extLst>
            </p:cNvPr>
            <p:cNvSpPr txBox="1"/>
            <p:nvPr/>
          </p:nvSpPr>
          <p:spPr>
            <a:xfrm>
              <a:off x="152400" y="5257800"/>
              <a:ext cx="1653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Also Some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Hot Spots?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D4CAFBD-A56D-4240-B6EB-4BB4BAD3CE69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2971800"/>
              <a:ext cx="1318783" cy="27014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7619FB3-2B90-4256-B97E-EA3FB5B68280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4648200"/>
              <a:ext cx="13187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C09C35-2DE9-4A37-BDC0-A9A68E5CABFA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4648200"/>
              <a:ext cx="27665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B546959-67C7-43A3-BB21-91385154E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83" y="6429184"/>
            <a:ext cx="3036017" cy="428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34D4CD-6D23-4FA0-8639-C43DB487C38F}"/>
              </a:ext>
            </a:extLst>
          </p:cNvPr>
          <p:cNvSpPr txBox="1"/>
          <p:nvPr/>
        </p:nvSpPr>
        <p:spPr>
          <a:xfrm>
            <a:off x="904409" y="6400800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Mostly Uses Only Hot Colors</a:t>
            </a:r>
          </a:p>
        </p:txBody>
      </p:sp>
    </p:spTree>
    <p:extLst>
      <p:ext uri="{BB962C8B-B14F-4D97-AF65-F5344CB8AC3E}">
        <p14:creationId xmlns:p14="http://schemas.microsoft.com/office/powerpoint/2010/main" val="832985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PC2 of Image 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Interesting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???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31932-9206-4EFF-BC7B-E386D7346265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8B2F23D-5F7D-4E91-87AC-0ED9BA23A520}"/>
              </a:ext>
            </a:extLst>
          </p:cNvPr>
          <p:cNvGrpSpPr/>
          <p:nvPr/>
        </p:nvGrpSpPr>
        <p:grpSpPr>
          <a:xfrm>
            <a:off x="152400" y="2971800"/>
            <a:ext cx="4419600" cy="3116997"/>
            <a:chOff x="152400" y="2971800"/>
            <a:chExt cx="4419600" cy="311699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A3EA53-13C5-4D13-8FA2-A54ECE8EF3FB}"/>
                </a:ext>
              </a:extLst>
            </p:cNvPr>
            <p:cNvSpPr txBox="1"/>
            <p:nvPr/>
          </p:nvSpPr>
          <p:spPr>
            <a:xfrm>
              <a:off x="152400" y="5257800"/>
              <a:ext cx="16530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And </a:t>
              </a:r>
              <a:r>
                <a:rPr kumimoji="0" lang="en-US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Hot Spots?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F76207C-4D7E-4938-80A0-B88771CF3DD5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2971800"/>
              <a:ext cx="1318783" cy="27014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3C1432A-75AE-4806-B2B4-FA9132C60223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4648200"/>
              <a:ext cx="13187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87123BD-1D81-451A-90F4-0C74C357297B}"/>
                </a:ext>
              </a:extLst>
            </p:cNvPr>
            <p:cNvCxnSpPr>
              <a:stCxn id="7" idx="3"/>
            </p:cNvCxnSpPr>
            <p:nvPr/>
          </p:nvCxnSpPr>
          <p:spPr bwMode="auto">
            <a:xfrm flipV="1">
              <a:off x="1805417" y="4648200"/>
              <a:ext cx="2766583" cy="1025099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9267F5B-7D84-416E-8DD1-27D4CAD97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83" y="6429184"/>
            <a:ext cx="3036017" cy="4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63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Previous Mapping of </a:t>
            </a: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Regions of Interest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AD46B-B00A-4351-BE1B-79381503C2D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6A9D6DC-1289-44F2-8EE6-7C269372F2C1}"/>
              </a:ext>
            </a:extLst>
          </p:cNvPr>
          <p:cNvGrpSpPr/>
          <p:nvPr/>
        </p:nvGrpSpPr>
        <p:grpSpPr>
          <a:xfrm>
            <a:off x="152400" y="2667000"/>
            <a:ext cx="6705600" cy="3351788"/>
            <a:chOff x="152400" y="2667000"/>
            <a:chExt cx="6705600" cy="335178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7FC3178-0630-45AF-ACB3-A7B494B6973D}"/>
                </a:ext>
              </a:extLst>
            </p:cNvPr>
            <p:cNvCxnSpPr/>
            <p:nvPr/>
          </p:nvCxnSpPr>
          <p:spPr bwMode="auto">
            <a:xfrm>
              <a:off x="1371600" y="4038600"/>
              <a:ext cx="3124200" cy="53340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31E271C-E08D-448A-96CE-D01A1FDE014C}"/>
                </a:ext>
              </a:extLst>
            </p:cNvPr>
            <p:cNvCxnSpPr/>
            <p:nvPr/>
          </p:nvCxnSpPr>
          <p:spPr bwMode="auto">
            <a:xfrm flipV="1">
              <a:off x="1371600" y="2667000"/>
              <a:ext cx="5486400" cy="137160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15071A-7BEB-4131-9156-969F8FDB49BD}"/>
                </a:ext>
              </a:extLst>
            </p:cNvPr>
            <p:cNvSpPr txBox="1"/>
            <p:nvPr/>
          </p:nvSpPr>
          <p:spPr>
            <a:xfrm>
              <a:off x="152400" y="2971800"/>
              <a:ext cx="195117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Hot Spots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Are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Working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Memory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Related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820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Joint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PC1 of Image Loadings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Using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Behavior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Combines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Hot Spots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From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PC1 &amp; 2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9F936-A953-4E07-B81B-144B0B728162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1972056"/>
            <a:ext cx="6839712" cy="4352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809DD-5183-4754-A4EB-E2761467B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183" y="6429184"/>
            <a:ext cx="3036017" cy="4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8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19FE31-D07A-4320-85F5-81944CD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495" y="1295400"/>
            <a:ext cx="705050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Overall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Comparison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2306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19FE31-D07A-4320-85F5-81944CD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495" y="1295400"/>
            <a:ext cx="705050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Overall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Comparison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055AA-C303-4D29-A12F-3B305C1F2DA7}"/>
              </a:ext>
            </a:extLst>
          </p:cNvPr>
          <p:cNvSpPr txBox="1"/>
          <p:nvPr/>
        </p:nvSpPr>
        <p:spPr>
          <a:xfrm>
            <a:off x="3471864" y="1292781"/>
            <a:ext cx="1782534" cy="38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Earlier Showed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820186-7468-44F7-BCF5-2C31A9C37163}"/>
              </a:ext>
            </a:extLst>
          </p:cNvPr>
          <p:cNvSpPr/>
          <p:nvPr/>
        </p:nvSpPr>
        <p:spPr>
          <a:xfrm>
            <a:off x="3471864" y="1981200"/>
            <a:ext cx="1709736" cy="1143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32DC3B-B451-4ADC-9DC9-66CD434DFAA5}"/>
              </a:ext>
            </a:extLst>
          </p:cNvPr>
          <p:cNvSpPr/>
          <p:nvPr/>
        </p:nvSpPr>
        <p:spPr>
          <a:xfrm>
            <a:off x="3395664" y="3124200"/>
            <a:ext cx="1858734" cy="1219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DF283F-C0F9-4BA7-AA76-40ADDF7206E8}"/>
              </a:ext>
            </a:extLst>
          </p:cNvPr>
          <p:cNvSpPr/>
          <p:nvPr/>
        </p:nvSpPr>
        <p:spPr>
          <a:xfrm>
            <a:off x="3399066" y="5562600"/>
            <a:ext cx="1858734" cy="1219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37C08A-E47D-43A2-B47A-FB8456B29585}"/>
              </a:ext>
            </a:extLst>
          </p:cNvPr>
          <p:cNvGrpSpPr/>
          <p:nvPr/>
        </p:nvGrpSpPr>
        <p:grpSpPr>
          <a:xfrm>
            <a:off x="5304066" y="1219200"/>
            <a:ext cx="1782534" cy="3124200"/>
            <a:chOff x="5304066" y="1219200"/>
            <a:chExt cx="1782534" cy="31242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E3B828-B20A-4456-BA30-8C004DF025AB}"/>
                </a:ext>
              </a:extLst>
            </p:cNvPr>
            <p:cNvSpPr txBox="1"/>
            <p:nvPr/>
          </p:nvSpPr>
          <p:spPr>
            <a:xfrm>
              <a:off x="5715000" y="1219200"/>
              <a:ext cx="1143000" cy="383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And Also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72E63BA-74CD-4CA1-80B1-2BDCDC463F0C}"/>
                </a:ext>
              </a:extLst>
            </p:cNvPr>
            <p:cNvSpPr/>
            <p:nvPr/>
          </p:nvSpPr>
          <p:spPr>
            <a:xfrm>
              <a:off x="5304066" y="3124200"/>
              <a:ext cx="1782534" cy="12192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113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19FE31-D07A-4320-85F5-81944CD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495" y="1295400"/>
            <a:ext cx="705050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Overall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Comparison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37116D-520E-4614-8381-591A6681C088}"/>
              </a:ext>
            </a:extLst>
          </p:cNvPr>
          <p:cNvGrpSpPr/>
          <p:nvPr/>
        </p:nvGrpSpPr>
        <p:grpSpPr>
          <a:xfrm>
            <a:off x="76200" y="2057400"/>
            <a:ext cx="6096000" cy="1592997"/>
            <a:chOff x="76200" y="2057400"/>
            <a:chExt cx="6096000" cy="15929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8BC0D5-6E76-41C9-8D00-427068C02D9C}"/>
                </a:ext>
              </a:extLst>
            </p:cNvPr>
            <p:cNvSpPr txBox="1"/>
            <p:nvPr/>
          </p:nvSpPr>
          <p:spPr>
            <a:xfrm>
              <a:off x="76200" y="2819400"/>
              <a:ext cx="25101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Sep.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Beh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. PC1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Assoc. w. Image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00E9D05-EC10-4B71-93B0-7B35AD1A3880}"/>
                </a:ext>
              </a:extLst>
            </p:cNvPr>
            <p:cNvCxnSpPr/>
            <p:nvPr/>
          </p:nvCxnSpPr>
          <p:spPr bwMode="auto">
            <a:xfrm flipH="1">
              <a:off x="4572000" y="2057400"/>
              <a:ext cx="16002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047F431-5A4F-4D5A-85D5-E5F7FE5F9DD8}"/>
                </a:ext>
              </a:extLst>
            </p:cNvPr>
            <p:cNvCxnSpPr>
              <a:cxnSpLocks/>
              <a:endCxn id="20" idx="3"/>
            </p:cNvCxnSpPr>
            <p:nvPr/>
          </p:nvCxnSpPr>
          <p:spPr bwMode="auto">
            <a:xfrm flipH="1">
              <a:off x="2586374" y="2057400"/>
              <a:ext cx="2785726" cy="1177499"/>
            </a:xfrm>
            <a:prstGeom prst="line">
              <a:avLst/>
            </a:prstGeom>
            <a:no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61E0E4-F500-414E-A499-610E47BAA7A9}"/>
              </a:ext>
            </a:extLst>
          </p:cNvPr>
          <p:cNvGrpSpPr/>
          <p:nvPr/>
        </p:nvGrpSpPr>
        <p:grpSpPr>
          <a:xfrm>
            <a:off x="76200" y="3623608"/>
            <a:ext cx="5791201" cy="2700992"/>
            <a:chOff x="76200" y="3623608"/>
            <a:chExt cx="5791201" cy="270099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01A4638-35A3-42B7-B16F-E951E5B0890C}"/>
                </a:ext>
              </a:extLst>
            </p:cNvPr>
            <p:cNvSpPr txBox="1"/>
            <p:nvPr/>
          </p:nvSpPr>
          <p:spPr>
            <a:xfrm>
              <a:off x="76200" y="4385608"/>
              <a:ext cx="212026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Joint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Im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. PC1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Concentrates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Relevant Parts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Of Sep.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PC1 &amp; PC2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1EAEA17-05BC-486A-95A0-B5A104AA6D08}"/>
                </a:ext>
              </a:extLst>
            </p:cNvPr>
            <p:cNvCxnSpPr/>
            <p:nvPr/>
          </p:nvCxnSpPr>
          <p:spPr bwMode="auto">
            <a:xfrm flipH="1">
              <a:off x="4953001" y="3623608"/>
              <a:ext cx="761999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9C94826-F879-4AA1-9C93-231983A66851}"/>
                </a:ext>
              </a:extLst>
            </p:cNvPr>
            <p:cNvCxnSpPr>
              <a:cxnSpLocks/>
              <a:endCxn id="30" idx="3"/>
            </p:cNvCxnSpPr>
            <p:nvPr/>
          </p:nvCxnSpPr>
          <p:spPr bwMode="auto">
            <a:xfrm flipH="1">
              <a:off x="2196460" y="3623608"/>
              <a:ext cx="3175642" cy="1731496"/>
            </a:xfrm>
            <a:prstGeom prst="line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2891FBE-0D58-48D9-B7BE-266B8F725F17}"/>
                </a:ext>
              </a:extLst>
            </p:cNvPr>
            <p:cNvCxnSpPr/>
            <p:nvPr/>
          </p:nvCxnSpPr>
          <p:spPr bwMode="auto">
            <a:xfrm flipH="1">
              <a:off x="2196460" y="4851654"/>
              <a:ext cx="3289941" cy="503450"/>
            </a:xfrm>
            <a:prstGeom prst="line">
              <a:avLst/>
            </a:pr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62759DB-62AE-4D59-A514-F6913FB9F2D1}"/>
                </a:ext>
              </a:extLst>
            </p:cNvPr>
            <p:cNvCxnSpPr/>
            <p:nvPr/>
          </p:nvCxnSpPr>
          <p:spPr bwMode="auto">
            <a:xfrm flipH="1">
              <a:off x="5105401" y="4064508"/>
              <a:ext cx="762000" cy="1574292"/>
            </a:xfrm>
            <a:prstGeom prst="straightConnector1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28065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bg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19FE31-D07A-4320-85F5-81944CD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495" y="1295400"/>
            <a:ext cx="705050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Analysis of FMRI Data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Overall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Comparison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EBB880-54CE-44CC-AEAB-F2C162D07791}"/>
              </a:ext>
            </a:extLst>
          </p:cNvPr>
          <p:cNvGrpSpPr/>
          <p:nvPr/>
        </p:nvGrpSpPr>
        <p:grpSpPr>
          <a:xfrm>
            <a:off x="114300" y="3581400"/>
            <a:ext cx="7467600" cy="1383269"/>
            <a:chOff x="76200" y="2659797"/>
            <a:chExt cx="7467600" cy="13832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830D12-6E0D-4F30-80C2-3AD9B62005E5}"/>
                </a:ext>
              </a:extLst>
            </p:cNvPr>
            <p:cNvSpPr txBox="1"/>
            <p:nvPr/>
          </p:nvSpPr>
          <p:spPr>
            <a:xfrm>
              <a:off x="76200" y="2842737"/>
              <a:ext cx="204895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Flat Mode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not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Assoc. w/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Behavior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A8801E6-249E-4BC4-94F4-B43C4747C274}"/>
                </a:ext>
              </a:extLst>
            </p:cNvPr>
            <p:cNvCxnSpPr/>
            <p:nvPr/>
          </p:nvCxnSpPr>
          <p:spPr bwMode="auto">
            <a:xfrm flipH="1">
              <a:off x="5029200" y="2659797"/>
              <a:ext cx="251460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FF00FF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742897-410D-4D36-897F-BAB9DDAF8000}"/>
                </a:ext>
              </a:extLst>
            </p:cNvPr>
            <p:cNvCxnSpPr>
              <a:endCxn id="24" idx="3"/>
            </p:cNvCxnSpPr>
            <p:nvPr/>
          </p:nvCxnSpPr>
          <p:spPr bwMode="auto">
            <a:xfrm flipH="1">
              <a:off x="2125159" y="2659797"/>
              <a:ext cx="4161341" cy="783105"/>
            </a:xfrm>
            <a:prstGeom prst="line">
              <a:avLst/>
            </a:prstGeom>
            <a:noFill/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79341AB-22C2-42CE-A4D0-33F39FD144A3}"/>
              </a:ext>
            </a:extLst>
          </p:cNvPr>
          <p:cNvGrpSpPr/>
          <p:nvPr/>
        </p:nvGrpSpPr>
        <p:grpSpPr>
          <a:xfrm>
            <a:off x="152400" y="4953000"/>
            <a:ext cx="5867400" cy="1973997"/>
            <a:chOff x="152400" y="4953000"/>
            <a:chExt cx="5867400" cy="197399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08B304-1E7E-4298-BF65-BF5DA143E20E}"/>
                </a:ext>
              </a:extLst>
            </p:cNvPr>
            <p:cNvSpPr txBox="1"/>
            <p:nvPr/>
          </p:nvSpPr>
          <p:spPr>
            <a:xfrm>
              <a:off x="152400" y="6096000"/>
              <a:ext cx="17182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Behavior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~ Sep. PC2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4EE59BF-2183-4A51-8497-49CD57302DE9}"/>
                </a:ext>
              </a:extLst>
            </p:cNvPr>
            <p:cNvCxnSpPr/>
            <p:nvPr/>
          </p:nvCxnSpPr>
          <p:spPr bwMode="auto">
            <a:xfrm>
              <a:off x="4147557" y="4953000"/>
              <a:ext cx="1872243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E4572F-21E0-4412-92E0-632E485CBBB6}"/>
                </a:ext>
              </a:extLst>
            </p:cNvPr>
            <p:cNvCxnSpPr>
              <a:endCxn id="38" idx="3"/>
            </p:cNvCxnSpPr>
            <p:nvPr/>
          </p:nvCxnSpPr>
          <p:spPr bwMode="auto">
            <a:xfrm flipH="1">
              <a:off x="1870627" y="4953000"/>
              <a:ext cx="3196673" cy="1558499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6FCDC1C-31A8-4FF4-8A85-AA188864226A}"/>
              </a:ext>
            </a:extLst>
          </p:cNvPr>
          <p:cNvGrpSpPr/>
          <p:nvPr/>
        </p:nvGrpSpPr>
        <p:grpSpPr>
          <a:xfrm>
            <a:off x="88075" y="5105400"/>
            <a:ext cx="6236525" cy="1059597"/>
            <a:chOff x="88075" y="2126397"/>
            <a:chExt cx="6236525" cy="105959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56C2348-579E-4394-8ED4-03E152850AF8}"/>
                </a:ext>
              </a:extLst>
            </p:cNvPr>
            <p:cNvSpPr txBox="1"/>
            <p:nvPr/>
          </p:nvSpPr>
          <p:spPr>
            <a:xfrm>
              <a:off x="88075" y="2354997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New 2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nd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 Mode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Of Joint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Var’n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5103367-CD06-438D-AD80-1D7851628DF7}"/>
                </a:ext>
              </a:extLst>
            </p:cNvPr>
            <p:cNvCxnSpPr/>
            <p:nvPr/>
          </p:nvCxnSpPr>
          <p:spPr bwMode="auto">
            <a:xfrm flipV="1">
              <a:off x="6324600" y="2126397"/>
              <a:ext cx="0" cy="693004"/>
            </a:xfrm>
            <a:prstGeom prst="straightConnector1">
              <a:avLst/>
            </a:prstGeom>
            <a:noFill/>
            <a:ln w="76200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3427326-4034-477A-BFA1-236C72F16224}"/>
                </a:ext>
              </a:extLst>
            </p:cNvPr>
            <p:cNvCxnSpPr>
              <a:endCxn id="46" idx="3"/>
            </p:cNvCxnSpPr>
            <p:nvPr/>
          </p:nvCxnSpPr>
          <p:spPr bwMode="auto">
            <a:xfrm flipH="1">
              <a:off x="2193138" y="2472899"/>
              <a:ext cx="4131462" cy="297597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95162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Data Integration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Modern Data Collections Often Involve</a:t>
            </a:r>
          </a:p>
          <a:p>
            <a:pPr algn="ctr" eaLnBrk="1" hangingPunct="1">
              <a:buFontTx/>
              <a:buNone/>
            </a:pPr>
            <a:r>
              <a:rPr lang="en-US" dirty="0"/>
              <a:t>Multiple Data Types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Important Analytical Task:</a:t>
            </a:r>
          </a:p>
          <a:p>
            <a:pPr algn="ctr" eaLnBrk="1" hangingPunct="1">
              <a:buFontTx/>
              <a:buNone/>
            </a:pPr>
            <a:r>
              <a:rPr lang="en-US" dirty="0"/>
              <a:t>Understand How These Work Together</a:t>
            </a:r>
          </a:p>
          <a:p>
            <a:pPr algn="ctr" eaLnBrk="1" hangingPunct="1">
              <a:buFontTx/>
              <a:buNone/>
            </a:pPr>
            <a:r>
              <a:rPr lang="en-US" dirty="0"/>
              <a:t>(And Work Separately)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FE994-76A5-4B34-8DD0-6C850456F01B}"/>
              </a:ext>
            </a:extLst>
          </p:cNvPr>
          <p:cNvSpPr txBox="1"/>
          <p:nvPr/>
        </p:nvSpPr>
        <p:spPr>
          <a:xfrm>
            <a:off x="6705600" y="1066800"/>
            <a:ext cx="171078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17.2</a:t>
            </a:r>
          </a:p>
        </p:txBody>
      </p:sp>
    </p:spTree>
    <p:extLst>
      <p:ext uri="{BB962C8B-B14F-4D97-AF65-F5344CB8AC3E}">
        <p14:creationId xmlns:p14="http://schemas.microsoft.com/office/powerpoint/2010/main" val="92665590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Overview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B856A-B266-4AAB-9BA1-0261521AB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5" t="29721" r="9240" b="2786"/>
          <a:stretch/>
        </p:blipFill>
        <p:spPr>
          <a:xfrm>
            <a:off x="3048000" y="914400"/>
            <a:ext cx="6096000" cy="5932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46915DC-5088-4C05-8B53-D1702E4F3C73}"/>
              </a:ext>
            </a:extLst>
          </p:cNvPr>
          <p:cNvGrpSpPr/>
          <p:nvPr/>
        </p:nvGrpSpPr>
        <p:grpSpPr>
          <a:xfrm>
            <a:off x="2133600" y="1219200"/>
            <a:ext cx="3276600" cy="2814935"/>
            <a:chOff x="361702" y="2900065"/>
            <a:chExt cx="4021282" cy="28149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2B59F7-2903-4506-A3BC-061A90FE9B16}"/>
                </a:ext>
              </a:extLst>
            </p:cNvPr>
            <p:cNvSpPr txBox="1"/>
            <p:nvPr/>
          </p:nvSpPr>
          <p:spPr>
            <a:xfrm>
              <a:off x="361702" y="5253335"/>
              <a:ext cx="1309255" cy="4616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Step 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AD8E7B-9377-4640-B479-5731D17100CE}"/>
                </a:ext>
              </a:extLst>
            </p:cNvPr>
            <p:cNvSpPr/>
            <p:nvPr/>
          </p:nvSpPr>
          <p:spPr bwMode="auto">
            <a:xfrm>
              <a:off x="1670957" y="2900065"/>
              <a:ext cx="2712027" cy="281493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684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Step 1: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Initial Low Rank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Approximations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Separate SVDs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Ranks: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7DECE88-8C66-40E8-910A-5FE8675556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93" t="20588" r="16841" b="2353"/>
          <a:stretch/>
        </p:blipFill>
        <p:spPr>
          <a:xfrm>
            <a:off x="4572000" y="949324"/>
            <a:ext cx="4572000" cy="58718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2BEBBA-8D61-472A-B120-16C5D1DE3EAA}"/>
              </a:ext>
            </a:extLst>
          </p:cNvPr>
          <p:cNvSpPr/>
          <p:nvPr/>
        </p:nvSpPr>
        <p:spPr bwMode="auto">
          <a:xfrm>
            <a:off x="4572000" y="914400"/>
            <a:ext cx="4572000" cy="5943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D0C0E7-5D49-416E-9598-A5D2BF6159A4}"/>
              </a:ext>
            </a:extLst>
          </p:cNvPr>
          <p:cNvGrpSpPr/>
          <p:nvPr/>
        </p:nvGrpSpPr>
        <p:grpSpPr>
          <a:xfrm>
            <a:off x="238992" y="1870501"/>
            <a:ext cx="8003288" cy="4488597"/>
            <a:chOff x="238992" y="1870501"/>
            <a:chExt cx="8003288" cy="44885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405777-D382-4EA5-A967-06B7AFE48F9F}"/>
                </a:ext>
              </a:extLst>
            </p:cNvPr>
            <p:cNvSpPr txBox="1"/>
            <p:nvPr/>
          </p:nvSpPr>
          <p:spPr>
            <a:xfrm>
              <a:off x="238992" y="5528101"/>
              <a:ext cx="37256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Motivation 2: Go Forward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With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Scale Free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Scores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05A5ADE-4575-480E-A9EB-1007626BFC71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3964691" y="1870501"/>
              <a:ext cx="4277589" cy="4073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2E288D6-A143-4354-ABC3-8D89B34A5AFB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3964691" y="4267200"/>
              <a:ext cx="3807709" cy="1676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ECC967-4571-432D-B6A8-F6E95141FD7B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3964691" y="5562600"/>
              <a:ext cx="4036309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CFF918F-3BA0-4CDB-B30C-5250CC3A0BCE}"/>
              </a:ext>
            </a:extLst>
          </p:cNvPr>
          <p:cNvSpPr txBox="1"/>
          <p:nvPr/>
        </p:nvSpPr>
        <p:spPr>
          <a:xfrm>
            <a:off x="309951" y="2971800"/>
            <a:ext cx="3722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Motivation 1:  Avoid Noise</a:t>
            </a:r>
          </a:p>
          <a:p>
            <a:pPr algn="ctr"/>
            <a:r>
              <a:rPr lang="en-US" sz="2400" dirty="0"/>
              <a:t>Impacting Analysis</a:t>
            </a:r>
          </a:p>
        </p:txBody>
      </p:sp>
    </p:spTree>
    <p:extLst>
      <p:ext uri="{BB962C8B-B14F-4D97-AF65-F5344CB8AC3E}">
        <p14:creationId xmlns:p14="http://schemas.microsoft.com/office/powerpoint/2010/main" val="2378727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Step 1: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Initial Low Rank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Approximations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Separate SVDs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Ranks: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36DF629-636A-4D24-B413-35AD4F7AE4DE}"/>
              </a:ext>
            </a:extLst>
          </p:cNvPr>
          <p:cNvGrpSpPr/>
          <p:nvPr/>
        </p:nvGrpSpPr>
        <p:grpSpPr>
          <a:xfrm>
            <a:off x="4650625" y="1981200"/>
            <a:ext cx="3959975" cy="4267200"/>
            <a:chOff x="4650625" y="1981200"/>
            <a:chExt cx="3959975" cy="42672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DF9D321-14ED-428A-A717-A20D10F166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88" t="24227" r="9045" b="24227"/>
            <a:stretch/>
          </p:blipFill>
          <p:spPr bwMode="auto">
            <a:xfrm>
              <a:off x="4650625" y="2492944"/>
              <a:ext cx="3959975" cy="3755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AFE1975-32D1-46FE-8292-71A55E7556D1}"/>
                </a:ext>
              </a:extLst>
            </p:cNvPr>
            <p:cNvSpPr txBox="1"/>
            <p:nvPr/>
          </p:nvSpPr>
          <p:spPr>
            <a:xfrm>
              <a:off x="4736719" y="1981200"/>
              <a:ext cx="3873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Illustrate with Previous Toy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73106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Step 1: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Initial Low Rank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Approximations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Separate SVDs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Ranks: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Source of Candidates: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    Scree Plots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1C39895-E975-41D6-B1AC-4300E7CBA512}"/>
              </a:ext>
            </a:extLst>
          </p:cNvPr>
          <p:cNvGrpSpPr/>
          <p:nvPr/>
        </p:nvGrpSpPr>
        <p:grpSpPr>
          <a:xfrm>
            <a:off x="5029200" y="152400"/>
            <a:ext cx="3962399" cy="6417252"/>
            <a:chOff x="5029200" y="152400"/>
            <a:chExt cx="3962399" cy="64172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E7A01F-56C8-49F2-89F2-C2C3B5227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94" t="24448" r="6184" b="8998"/>
            <a:stretch/>
          </p:blipFill>
          <p:spPr>
            <a:xfrm>
              <a:off x="5029200" y="152400"/>
              <a:ext cx="3962399" cy="310652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99F84C-9208-47CC-A405-6D83ACA0C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2089" t="24873" r="5662" b="3820"/>
            <a:stretch/>
          </p:blipFill>
          <p:spPr>
            <a:xfrm>
              <a:off x="5029200" y="3381753"/>
              <a:ext cx="3962399" cy="318789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EB951-BA2E-4EDD-B0C2-9B72B9F73058}"/>
                  </a:ext>
                </a:extLst>
              </p:cNvPr>
              <p:cNvSpPr txBox="1"/>
              <p:nvPr/>
            </p:nvSpPr>
            <p:spPr>
              <a:xfrm>
                <a:off x="6940759" y="685800"/>
                <a:ext cx="15936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Scree Block 1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EB951-BA2E-4EDD-B0C2-9B72B9F73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59" y="685800"/>
                <a:ext cx="1593641" cy="646331"/>
              </a:xfrm>
              <a:prstGeom prst="rect">
                <a:avLst/>
              </a:prstGeom>
              <a:blipFill>
                <a:blip r:embed="rId6"/>
                <a:stretch>
                  <a:fillRect l="-3448" t="-5660" r="-3065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FD1D68-728E-477E-BC31-5525FDCB4280}"/>
                  </a:ext>
                </a:extLst>
              </p:cNvPr>
              <p:cNvSpPr txBox="1"/>
              <p:nvPr/>
            </p:nvSpPr>
            <p:spPr>
              <a:xfrm>
                <a:off x="6940759" y="4001869"/>
                <a:ext cx="15936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Scree Block 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FD1D68-728E-477E-BC31-5525FDCB4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59" y="4001869"/>
                <a:ext cx="1593641" cy="646331"/>
              </a:xfrm>
              <a:prstGeom prst="rect">
                <a:avLst/>
              </a:prstGeom>
              <a:blipFill>
                <a:blip r:embed="rId7"/>
                <a:stretch>
                  <a:fillRect l="-3448" t="-4673" r="-3065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279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Step 1: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Initial Low Rank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Approximations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Separate SVDs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Ranks: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en-US" sz="32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Source of Candidates: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    Scree Plots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 b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3B734D1-C3CB-4B76-9432-0B1A917AAAA4}"/>
              </a:ext>
            </a:extLst>
          </p:cNvPr>
          <p:cNvSpPr txBox="1"/>
          <p:nvPr/>
        </p:nvSpPr>
        <p:spPr>
          <a:xfrm>
            <a:off x="4616096" y="2287012"/>
            <a:ext cx="433644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Assessment of Ranks: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Wedin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Bounds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Random Subspaces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Diagnostic Plots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Directional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Bounds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3200" dirty="0">
                <a:solidFill>
                  <a:srgbClr val="000000"/>
                </a:solidFill>
              </a:rPr>
              <a:t>Solved by DIVAS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244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dirty="0"/>
              <a:t>Overview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F555F-0B6C-4974-98C9-F3BB703ED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5" t="29721" r="9240" b="2786"/>
          <a:stretch/>
        </p:blipFill>
        <p:spPr>
          <a:xfrm>
            <a:off x="3048000" y="914400"/>
            <a:ext cx="6096000" cy="5932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AD6C564-E213-481A-8C48-D2EEF17AEB81}"/>
              </a:ext>
            </a:extLst>
          </p:cNvPr>
          <p:cNvGrpSpPr/>
          <p:nvPr/>
        </p:nvGrpSpPr>
        <p:grpSpPr>
          <a:xfrm>
            <a:off x="3200400" y="1219200"/>
            <a:ext cx="4038600" cy="2814935"/>
            <a:chOff x="361702" y="2900065"/>
            <a:chExt cx="4021282" cy="28149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D888F6-5FEE-4B05-BB3F-8366C527E8CD}"/>
                </a:ext>
              </a:extLst>
            </p:cNvPr>
            <p:cNvSpPr txBox="1"/>
            <p:nvPr/>
          </p:nvSpPr>
          <p:spPr>
            <a:xfrm>
              <a:off x="361702" y="5253335"/>
              <a:ext cx="1309255" cy="4616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Step 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5E7F90-039F-46D1-9957-B6280E58E5CD}"/>
                </a:ext>
              </a:extLst>
            </p:cNvPr>
            <p:cNvSpPr/>
            <p:nvPr/>
          </p:nvSpPr>
          <p:spPr bwMode="auto">
            <a:xfrm>
              <a:off x="1670957" y="2900065"/>
              <a:ext cx="2712027" cy="281493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556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Step 2: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Find Joint Scores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Rank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𝐽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SVD of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Concatenated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Scores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: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Called </a:t>
                </a:r>
                <a:r>
                  <a:rPr kumimoji="0" lang="en-US" alt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Principal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Angle Analysis</a:t>
                </a: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 b="-5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8FA1C01-08CE-4146-B60B-C0844E698D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48" t="21177" b="2941"/>
          <a:stretch/>
        </p:blipFill>
        <p:spPr>
          <a:xfrm>
            <a:off x="4038600" y="1431869"/>
            <a:ext cx="5105400" cy="54261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BBBE51-AD5E-4AC8-B286-F56316E25F58}"/>
              </a:ext>
            </a:extLst>
          </p:cNvPr>
          <p:cNvSpPr/>
          <p:nvPr/>
        </p:nvSpPr>
        <p:spPr bwMode="auto">
          <a:xfrm>
            <a:off x="4038600" y="1431868"/>
            <a:ext cx="5105400" cy="542613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29A71B-71EE-43B2-99CB-17218A6B51C0}"/>
              </a:ext>
            </a:extLst>
          </p:cNvPr>
          <p:cNvCxnSpPr/>
          <p:nvPr/>
        </p:nvCxnSpPr>
        <p:spPr bwMode="auto">
          <a:xfrm>
            <a:off x="3657600" y="2286000"/>
            <a:ext cx="4495800" cy="1981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3ABB144-FE81-4D32-A255-E65B5E24E281}"/>
              </a:ext>
            </a:extLst>
          </p:cNvPr>
          <p:cNvGrpSpPr/>
          <p:nvPr/>
        </p:nvGrpSpPr>
        <p:grpSpPr>
          <a:xfrm>
            <a:off x="3124200" y="2133600"/>
            <a:ext cx="1524000" cy="3505200"/>
            <a:chOff x="3124200" y="2133600"/>
            <a:chExt cx="1524000" cy="35052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B95F22F-DBB3-4C6C-A014-492CD4529387}"/>
                </a:ext>
              </a:extLst>
            </p:cNvPr>
            <p:cNvCxnSpPr/>
            <p:nvPr/>
          </p:nvCxnSpPr>
          <p:spPr bwMode="auto">
            <a:xfrm flipV="1">
              <a:off x="3124200" y="2133600"/>
              <a:ext cx="1524000" cy="16764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51ADD0D-7286-45B5-BB69-7322CB05420D}"/>
                </a:ext>
              </a:extLst>
            </p:cNvPr>
            <p:cNvCxnSpPr/>
            <p:nvPr/>
          </p:nvCxnSpPr>
          <p:spPr bwMode="auto">
            <a:xfrm>
              <a:off x="3124200" y="3810000"/>
              <a:ext cx="990600" cy="6096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3DDBE2-07E1-4CEE-BD98-B15B269480D8}"/>
                </a:ext>
              </a:extLst>
            </p:cNvPr>
            <p:cNvCxnSpPr/>
            <p:nvPr/>
          </p:nvCxnSpPr>
          <p:spPr bwMode="auto">
            <a:xfrm>
              <a:off x="3124200" y="3810000"/>
              <a:ext cx="1219200" cy="18288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7AAD191-6AF8-3A03-D91C-12CA68D230EF}"/>
              </a:ext>
            </a:extLst>
          </p:cNvPr>
          <p:cNvSpPr txBox="1"/>
          <p:nvPr/>
        </p:nvSpPr>
        <p:spPr>
          <a:xfrm>
            <a:off x="6934200" y="2581870"/>
            <a:ext cx="2031454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Main Product:</a:t>
            </a:r>
          </a:p>
          <a:p>
            <a:pPr algn="ctr"/>
            <a:r>
              <a:rPr lang="en-US" dirty="0"/>
              <a:t>Scores Common</a:t>
            </a:r>
          </a:p>
          <a:p>
            <a:pPr algn="ctr"/>
            <a:r>
              <a:rPr lang="en-US" dirty="0"/>
              <a:t>To All Data Blocks</a:t>
            </a:r>
          </a:p>
        </p:txBody>
      </p:sp>
    </p:spTree>
    <p:extLst>
      <p:ext uri="{BB962C8B-B14F-4D97-AF65-F5344CB8AC3E}">
        <p14:creationId xmlns:p14="http://schemas.microsoft.com/office/powerpoint/2010/main" val="3318619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Aside:  Principal Angle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Idea:    Relate Subspaces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92D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99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99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99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alt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rallelogram 4">
            <a:extLst>
              <a:ext uri="{FF2B5EF4-FFF2-40B4-BE49-F238E27FC236}">
                <a16:creationId xmlns:a16="http://schemas.microsoft.com/office/drawing/2014/main" id="{60F2BFF5-F1CE-43D0-B384-7746F6695311}"/>
              </a:ext>
            </a:extLst>
          </p:cNvPr>
          <p:cNvSpPr/>
          <p:nvPr/>
        </p:nvSpPr>
        <p:spPr bwMode="auto">
          <a:xfrm>
            <a:off x="2362200" y="3352800"/>
            <a:ext cx="4419600" cy="1524000"/>
          </a:xfrm>
          <a:prstGeom prst="parallelogram">
            <a:avLst>
              <a:gd name="adj" fmla="val 95769"/>
            </a:avLst>
          </a:prstGeom>
          <a:solidFill>
            <a:srgbClr val="FF0000">
              <a:alpha val="35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55C23-2B5C-408E-8F5F-ED1769F4D46C}"/>
              </a:ext>
            </a:extLst>
          </p:cNvPr>
          <p:cNvSpPr/>
          <p:nvPr/>
        </p:nvSpPr>
        <p:spPr bwMode="auto">
          <a:xfrm rot="18839585">
            <a:off x="3062655" y="3009851"/>
            <a:ext cx="2057400" cy="1337874"/>
          </a:xfrm>
          <a:prstGeom prst="rect">
            <a:avLst/>
          </a:prstGeom>
          <a:solidFill>
            <a:srgbClr val="92D050">
              <a:alpha val="56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0277E-CAC5-4429-88BB-DE115A4164EB}"/>
              </a:ext>
            </a:extLst>
          </p:cNvPr>
          <p:cNvSpPr/>
          <p:nvPr/>
        </p:nvSpPr>
        <p:spPr bwMode="auto">
          <a:xfrm rot="18839585">
            <a:off x="4023945" y="3917567"/>
            <a:ext cx="2057400" cy="1337874"/>
          </a:xfrm>
          <a:prstGeom prst="rect">
            <a:avLst/>
          </a:prstGeom>
          <a:solidFill>
            <a:srgbClr val="92D050">
              <a:alpha val="56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D2C087-9F33-4517-8621-028EB8EC4561}"/>
              </a:ext>
            </a:extLst>
          </p:cNvPr>
          <p:cNvCxnSpPr/>
          <p:nvPr/>
        </p:nvCxnSpPr>
        <p:spPr bwMode="auto">
          <a:xfrm flipV="1">
            <a:off x="3657600" y="3048000"/>
            <a:ext cx="1905000" cy="2057400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932D53-A433-4BA4-82B9-B03C4C67DFE1}"/>
              </a:ext>
            </a:extLst>
          </p:cNvPr>
          <p:cNvSpPr txBox="1"/>
          <p:nvPr/>
        </p:nvSpPr>
        <p:spPr>
          <a:xfrm>
            <a:off x="4783337" y="2205335"/>
            <a:ext cx="3065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Minimal 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023DE-104F-47A6-A96D-8D73739B4311}"/>
                  </a:ext>
                </a:extLst>
              </p:cNvPr>
              <p:cNvSpPr txBox="1"/>
              <p:nvPr/>
            </p:nvSpPr>
            <p:spPr>
              <a:xfrm>
                <a:off x="5486400" y="2667000"/>
                <a:ext cx="11487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5B5249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524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023DE-104F-47A6-A96D-8D73739B4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667000"/>
                <a:ext cx="1148712" cy="461665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E2771C07-65AE-4261-9823-86D35EAB8935}"/>
              </a:ext>
            </a:extLst>
          </p:cNvPr>
          <p:cNvGrpSpPr/>
          <p:nvPr/>
        </p:nvGrpSpPr>
        <p:grpSpPr>
          <a:xfrm>
            <a:off x="3657600" y="3581400"/>
            <a:ext cx="913796" cy="540480"/>
            <a:chOff x="3657600" y="3581400"/>
            <a:chExt cx="913796" cy="54048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97C67AD-1F0A-48B3-AAC0-BB7828412903}"/>
                </a:ext>
              </a:extLst>
            </p:cNvPr>
            <p:cNvCxnSpPr/>
            <p:nvPr/>
          </p:nvCxnSpPr>
          <p:spPr bwMode="auto">
            <a:xfrm flipH="1" flipV="1">
              <a:off x="3733800" y="4114800"/>
              <a:ext cx="837596" cy="7079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06982F6-06A9-4597-8BB0-34D4A475D0E6}"/>
                </a:ext>
              </a:extLst>
            </p:cNvPr>
            <p:cNvCxnSpPr/>
            <p:nvPr/>
          </p:nvCxnSpPr>
          <p:spPr bwMode="auto">
            <a:xfrm flipH="1" flipV="1">
              <a:off x="3962400" y="3581400"/>
              <a:ext cx="608996" cy="540480"/>
            </a:xfrm>
            <a:prstGeom prst="straightConnector1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0C3F1A7-BDFF-4CEF-82B7-FE7BF642804A}"/>
                    </a:ext>
                  </a:extLst>
                </p:cNvPr>
                <p:cNvSpPr txBox="1"/>
                <p:nvPr/>
              </p:nvSpPr>
              <p:spPr>
                <a:xfrm>
                  <a:off x="3657600" y="3581400"/>
                  <a:ext cx="58573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3581400"/>
                  <a:ext cx="585738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C0FDC6F-7535-4A83-B83B-540D20B3F9DA}"/>
              </a:ext>
            </a:extLst>
          </p:cNvPr>
          <p:cNvSpPr txBox="1"/>
          <p:nvPr/>
        </p:nvSpPr>
        <p:spPr>
          <a:xfrm>
            <a:off x="228600" y="5181600"/>
            <a:ext cx="354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And Iterate Orthogonally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FEFA2C-93AC-4CD4-A43A-D0162E83E5B3}"/>
              </a:ext>
            </a:extLst>
          </p:cNvPr>
          <p:cNvSpPr txBox="1"/>
          <p:nvPr/>
        </p:nvSpPr>
        <p:spPr>
          <a:xfrm>
            <a:off x="1673809" y="6015335"/>
            <a:ext cx="5717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PAA Computation:  ~Concatenate &amp; SVD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238DB6-6649-4DF4-B31C-13273415D34F}"/>
              </a:ext>
            </a:extLst>
          </p:cNvPr>
          <p:cNvGrpSpPr/>
          <p:nvPr/>
        </p:nvGrpSpPr>
        <p:grpSpPr>
          <a:xfrm>
            <a:off x="6400800" y="1905000"/>
            <a:ext cx="2069797" cy="3610079"/>
            <a:chOff x="6400800" y="1905000"/>
            <a:chExt cx="2069797" cy="36100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C10A3B4-9634-44F8-9D09-2473584E503C}"/>
                    </a:ext>
                  </a:extLst>
                </p:cNvPr>
                <p:cNvSpPr txBox="1"/>
                <p:nvPr/>
              </p:nvSpPr>
              <p:spPr>
                <a:xfrm>
                  <a:off x="6400800" y="4572000"/>
                  <a:ext cx="2069797" cy="943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Key JIVE concept: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Linear Algebra In</a:t>
                  </a:r>
                </a:p>
                <a:p>
                  <a:pPr lvl="0" algn="ctr"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Trait Space,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FC10A3B4-9634-44F8-9D09-2473584E5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4572000"/>
                  <a:ext cx="2069797" cy="943079"/>
                </a:xfrm>
                <a:prstGeom prst="rect">
                  <a:avLst/>
                </a:prstGeom>
                <a:blipFill>
                  <a:blip r:embed="rId6"/>
                  <a:stretch>
                    <a:fillRect l="-2353" t="-3226" r="-2059" b="-70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B1791D9-5BCD-4283-84C4-F6143419A040}"/>
                </a:ext>
              </a:extLst>
            </p:cNvPr>
            <p:cNvCxnSpPr>
              <a:stCxn id="32" idx="0"/>
            </p:cNvCxnSpPr>
            <p:nvPr/>
          </p:nvCxnSpPr>
          <p:spPr bwMode="auto">
            <a:xfrm flipH="1" flipV="1">
              <a:off x="7315200" y="1905000"/>
              <a:ext cx="120499" cy="26670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2082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8" grpId="0"/>
      <p:bldP spid="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Overview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2A900-176E-43BD-B22D-CB26CBF065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5" t="29721" r="9240" b="2786"/>
          <a:stretch/>
        </p:blipFill>
        <p:spPr>
          <a:xfrm>
            <a:off x="3048000" y="914400"/>
            <a:ext cx="6096000" cy="5932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88FD53B-E1E3-424D-A94E-ABC27B0C3899}"/>
              </a:ext>
            </a:extLst>
          </p:cNvPr>
          <p:cNvGrpSpPr/>
          <p:nvPr/>
        </p:nvGrpSpPr>
        <p:grpSpPr>
          <a:xfrm>
            <a:off x="4343400" y="2362200"/>
            <a:ext cx="4800601" cy="4394489"/>
            <a:chOff x="744466" y="2900065"/>
            <a:chExt cx="3638519" cy="28149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97C0F2-BDB0-4AD7-8C4A-9F49668DB9EF}"/>
                </a:ext>
              </a:extLst>
            </p:cNvPr>
            <p:cNvSpPr txBox="1"/>
            <p:nvPr/>
          </p:nvSpPr>
          <p:spPr>
            <a:xfrm>
              <a:off x="744466" y="5389410"/>
              <a:ext cx="866315" cy="2957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Step 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E2565C-197F-48ED-9BCC-8CD969B4D4A8}"/>
                </a:ext>
              </a:extLst>
            </p:cNvPr>
            <p:cNvSpPr/>
            <p:nvPr/>
          </p:nvSpPr>
          <p:spPr bwMode="auto">
            <a:xfrm>
              <a:off x="1610781" y="2900065"/>
              <a:ext cx="2772204" cy="2814935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4333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Step 3: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Find Individual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          Scores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By Orthogonal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Basis Subtraction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Guarantees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Joi</a:t>
                </a:r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nt </a:t>
                </a:r>
                <a14:m>
                  <m:oMath xmlns:m="http://schemas.openxmlformats.org/officeDocument/2006/math">
                    <m:r>
                      <a:rPr kumimoji="0" lang="en-US" alt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⊥</m:t>
                    </m:r>
                  </m:oMath>
                </a14:m>
                <a:r>
                  <a:rPr kumimoji="0" lang="en-US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 Individual  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534400" cy="5257800"/>
              </a:xfrm>
              <a:blipFill>
                <a:blip r:embed="rId3"/>
                <a:stretch>
                  <a:fillRect l="-1857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D5235F5-F33D-45C6-8F16-66C900123D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02" t="27647" r="2332"/>
          <a:stretch/>
        </p:blipFill>
        <p:spPr>
          <a:xfrm>
            <a:off x="4467922" y="1295400"/>
            <a:ext cx="4599878" cy="5546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6291E0-3DDF-4898-A81B-AAD47EB8214E}"/>
              </a:ext>
            </a:extLst>
          </p:cNvPr>
          <p:cNvSpPr/>
          <p:nvPr/>
        </p:nvSpPr>
        <p:spPr bwMode="auto">
          <a:xfrm>
            <a:off x="4495800" y="1295400"/>
            <a:ext cx="4599878" cy="5562599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37A3DC-D3D5-46CC-B774-903A4C61D2A8}"/>
              </a:ext>
            </a:extLst>
          </p:cNvPr>
          <p:cNvGrpSpPr/>
          <p:nvPr/>
        </p:nvGrpSpPr>
        <p:grpSpPr>
          <a:xfrm>
            <a:off x="3200400" y="2819400"/>
            <a:ext cx="5105400" cy="3048000"/>
            <a:chOff x="3124200" y="3810000"/>
            <a:chExt cx="5105400" cy="304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15FA86C-9A76-405A-8F8E-FB6776D8BAD4}"/>
                </a:ext>
              </a:extLst>
            </p:cNvPr>
            <p:cNvCxnSpPr/>
            <p:nvPr/>
          </p:nvCxnSpPr>
          <p:spPr bwMode="auto">
            <a:xfrm>
              <a:off x="3124200" y="3810000"/>
              <a:ext cx="5105400" cy="6096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AB4F85E-EDBE-485F-A747-A1F45E46BDFF}"/>
                </a:ext>
              </a:extLst>
            </p:cNvPr>
            <p:cNvCxnSpPr/>
            <p:nvPr/>
          </p:nvCxnSpPr>
          <p:spPr bwMode="auto">
            <a:xfrm>
              <a:off x="3124200" y="3810000"/>
              <a:ext cx="4800600" cy="23622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AB92407-746A-4A74-9715-EF11ABC19413}"/>
                </a:ext>
              </a:extLst>
            </p:cNvPr>
            <p:cNvCxnSpPr/>
            <p:nvPr/>
          </p:nvCxnSpPr>
          <p:spPr bwMode="auto">
            <a:xfrm>
              <a:off x="3124200" y="3810000"/>
              <a:ext cx="4953000" cy="3048000"/>
            </a:xfrm>
            <a:prstGeom prst="line">
              <a:avLst/>
            </a:prstGeom>
            <a:noFill/>
            <a:ln w="254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81914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Multi-Block Data Structure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Blocks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 Data Matrices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7605064-7E01-4DC0-8338-1A63B62F9383}"/>
              </a:ext>
            </a:extLst>
          </p:cNvPr>
          <p:cNvSpPr/>
          <p:nvPr/>
        </p:nvSpPr>
        <p:spPr bwMode="auto">
          <a:xfrm>
            <a:off x="7086600" y="1524000"/>
            <a:ext cx="1752600" cy="228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EDAD3-E557-469C-A344-B08B2E80DD2F}"/>
              </a:ext>
            </a:extLst>
          </p:cNvPr>
          <p:cNvSpPr/>
          <p:nvPr/>
        </p:nvSpPr>
        <p:spPr bwMode="auto">
          <a:xfrm>
            <a:off x="7086600" y="4190999"/>
            <a:ext cx="1752600" cy="149917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B53B1-2FE4-4B02-8969-1CE98A488FA7}"/>
              </a:ext>
            </a:extLst>
          </p:cNvPr>
          <p:cNvSpPr/>
          <p:nvPr/>
        </p:nvSpPr>
        <p:spPr bwMode="auto">
          <a:xfrm>
            <a:off x="7086600" y="6108412"/>
            <a:ext cx="1752600" cy="444788"/>
          </a:xfrm>
          <a:prstGeom prst="rect">
            <a:avLst/>
          </a:prstGeom>
          <a:solidFill>
            <a:srgbClr val="FFC000">
              <a:alpha val="88000"/>
            </a:srgbClr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26EDC3-3EC6-42E3-81E6-36A566DD8621}"/>
              </a:ext>
            </a:extLst>
          </p:cNvPr>
          <p:cNvGrpSpPr/>
          <p:nvPr/>
        </p:nvGrpSpPr>
        <p:grpSpPr>
          <a:xfrm>
            <a:off x="838200" y="1524000"/>
            <a:ext cx="6781800" cy="5029200"/>
            <a:chOff x="838200" y="1524000"/>
            <a:chExt cx="6781800" cy="5029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29E989A-A97D-4351-9E28-29661F63BCE9}"/>
                </a:ext>
              </a:extLst>
            </p:cNvPr>
            <p:cNvSpPr txBox="1"/>
            <p:nvPr/>
          </p:nvSpPr>
          <p:spPr>
            <a:xfrm>
              <a:off x="838200" y="4190999"/>
              <a:ext cx="4831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Convention: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Columns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as </a:t>
              </a:r>
              <a:r>
                <a: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 Objects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F86783-3E24-41CD-8615-0269181DEC0B}"/>
                </a:ext>
              </a:extLst>
            </p:cNvPr>
            <p:cNvGrpSpPr/>
            <p:nvPr/>
          </p:nvGrpSpPr>
          <p:grpSpPr>
            <a:xfrm>
              <a:off x="7467600" y="1524000"/>
              <a:ext cx="152400" cy="5029200"/>
              <a:chOff x="7467600" y="1524000"/>
              <a:chExt cx="152400" cy="5029200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419938A6-D55D-4582-B7F3-DDB89EBE6270}"/>
                  </a:ext>
                </a:extLst>
              </p:cNvPr>
              <p:cNvSpPr/>
              <p:nvPr/>
            </p:nvSpPr>
            <p:spPr bwMode="auto">
              <a:xfrm>
                <a:off x="7467600" y="1524000"/>
                <a:ext cx="152400" cy="228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Rounded Rectangle 11">
                <a:extLst>
                  <a:ext uri="{FF2B5EF4-FFF2-40B4-BE49-F238E27FC236}">
                    <a16:creationId xmlns:a16="http://schemas.microsoft.com/office/drawing/2014/main" id="{676BA5FA-6829-434E-8F26-BAD7AEDA5FE9}"/>
                  </a:ext>
                </a:extLst>
              </p:cNvPr>
              <p:cNvSpPr/>
              <p:nvPr/>
            </p:nvSpPr>
            <p:spPr bwMode="auto">
              <a:xfrm>
                <a:off x="7467600" y="6108412"/>
                <a:ext cx="152400" cy="444788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Rounded Rectangle 12">
                <a:extLst>
                  <a:ext uri="{FF2B5EF4-FFF2-40B4-BE49-F238E27FC236}">
                    <a16:creationId xmlns:a16="http://schemas.microsoft.com/office/drawing/2014/main" id="{945E3A15-7B07-42C9-8038-65D36AFE5431}"/>
                  </a:ext>
                </a:extLst>
              </p:cNvPr>
              <p:cNvSpPr/>
              <p:nvPr/>
            </p:nvSpPr>
            <p:spPr bwMode="auto">
              <a:xfrm>
                <a:off x="7467600" y="4191000"/>
                <a:ext cx="152400" cy="14991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3333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FB2D9D-EBD5-4157-BB87-16C33FC79350}"/>
              </a:ext>
            </a:extLst>
          </p:cNvPr>
          <p:cNvSpPr txBox="1"/>
          <p:nvPr/>
        </p:nvSpPr>
        <p:spPr>
          <a:xfrm>
            <a:off x="866739" y="5486400"/>
            <a:ext cx="42386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I.e. Common Patients,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Experimental Units…</a:t>
            </a:r>
          </a:p>
        </p:txBody>
      </p:sp>
    </p:spTree>
    <p:extLst>
      <p:ext uri="{BB962C8B-B14F-4D97-AF65-F5344CB8AC3E}">
        <p14:creationId xmlns:p14="http://schemas.microsoft.com/office/powerpoint/2010/main" val="219956313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Overview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C3358-CC6B-4957-B98D-9BB89CD5A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5" t="29721" r="9240" b="2786"/>
          <a:stretch/>
        </p:blipFill>
        <p:spPr>
          <a:xfrm>
            <a:off x="3048000" y="914400"/>
            <a:ext cx="6096000" cy="5932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186C247-4093-43A1-A2B3-153D0ED97533}"/>
              </a:ext>
            </a:extLst>
          </p:cNvPr>
          <p:cNvGrpSpPr/>
          <p:nvPr/>
        </p:nvGrpSpPr>
        <p:grpSpPr>
          <a:xfrm>
            <a:off x="5791199" y="949326"/>
            <a:ext cx="3352795" cy="5807365"/>
            <a:chOff x="1841798" y="1995034"/>
            <a:chExt cx="2541186" cy="371996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A437C0-512A-4282-A79D-07C74E752F91}"/>
                </a:ext>
              </a:extLst>
            </p:cNvPr>
            <p:cNvSpPr txBox="1"/>
            <p:nvPr/>
          </p:nvSpPr>
          <p:spPr>
            <a:xfrm>
              <a:off x="1841798" y="5389410"/>
              <a:ext cx="866315" cy="2957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Step 4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BC8D022-85FD-4D4A-8668-A8511327D1D4}"/>
                </a:ext>
              </a:extLst>
            </p:cNvPr>
            <p:cNvSpPr/>
            <p:nvPr/>
          </p:nvSpPr>
          <p:spPr bwMode="auto">
            <a:xfrm>
              <a:off x="2708110" y="1995034"/>
              <a:ext cx="1674874" cy="3719967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130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AJIVE Algorithm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Step 4: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Reproject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 Get Both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Joint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Individual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Decompositions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56C9D-1767-4A6B-B70F-449A51B81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08" t="27059" r="9240" b="8824"/>
          <a:stretch/>
        </p:blipFill>
        <p:spPr>
          <a:xfrm>
            <a:off x="6753138" y="-1"/>
            <a:ext cx="2390862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2B56D1-685F-439F-BBBF-497B7E2CFA41}"/>
              </a:ext>
            </a:extLst>
          </p:cNvPr>
          <p:cNvSpPr/>
          <p:nvPr/>
        </p:nvSpPr>
        <p:spPr bwMode="auto">
          <a:xfrm>
            <a:off x="6725260" y="0"/>
            <a:ext cx="2342540" cy="6857999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5559B-6568-CD51-292E-C7567B5DC64A}"/>
              </a:ext>
            </a:extLst>
          </p:cNvPr>
          <p:cNvSpPr txBox="1"/>
          <p:nvPr/>
        </p:nvSpPr>
        <p:spPr>
          <a:xfrm>
            <a:off x="1905000" y="5334000"/>
            <a:ext cx="35798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Again Best Rank 1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Approximations</a:t>
            </a:r>
          </a:p>
        </p:txBody>
      </p:sp>
    </p:spTree>
    <p:extLst>
      <p:ext uri="{BB962C8B-B14F-4D97-AF65-F5344CB8AC3E}">
        <p14:creationId xmlns:p14="http://schemas.microsoft.com/office/powerpoint/2010/main" val="3569226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1:35    Katelyn </a:t>
            </a:r>
            <a:r>
              <a:rPr lang="en-US" dirty="0" err="1"/>
              <a:t>McInerney</a:t>
            </a:r>
            <a:r>
              <a:rPr lang="en-US" dirty="0"/>
              <a:t> : 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  Object Oriented Perspective on Genome Type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Andrew Walker</a:t>
            </a:r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00FF"/>
            </a:gs>
            <a:gs pos="50000">
              <a:schemeClr val="bg1"/>
            </a:gs>
            <a:gs pos="100000">
              <a:srgbClr val="DC00FF"/>
            </a:gs>
          </a:gsLst>
          <a:lin ang="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407EF-8DAF-8210-45D8-A0A0762D8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DC779CA-0A4A-7B5E-BD5F-E8A7FF91C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 Centering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EAFAAC6-F0B7-BE85-D78D-1EE194608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Visualization of Trait Centering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E9C3D-2B5F-7CD6-38FA-9FEDF71C04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16170" r="15001" b="5408"/>
          <a:stretch/>
        </p:blipFill>
        <p:spPr>
          <a:xfrm>
            <a:off x="304800" y="1644502"/>
            <a:ext cx="8534400" cy="5061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AB7B1E-0CF9-1E48-9E9D-E3F7D72D2197}"/>
                  </a:ext>
                </a:extLst>
              </p:cNvPr>
              <p:cNvSpPr txBox="1"/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AB7B1E-0CF9-1E48-9E9D-E3F7D72D2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600200"/>
                <a:ext cx="71891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E745E-A535-66BB-416C-6CBA832653F8}"/>
                  </a:ext>
                </a:extLst>
              </p:cNvPr>
              <p:cNvSpPr txBox="1"/>
              <p:nvPr/>
            </p:nvSpPr>
            <p:spPr>
              <a:xfrm>
                <a:off x="8077200" y="1600200"/>
                <a:ext cx="871201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ℝ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CE745E-A535-66BB-416C-6CBA83265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1600200"/>
                <a:ext cx="871201" cy="528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350B5D-CC2A-D75E-C3A5-F8FE17A25819}"/>
                  </a:ext>
                </a:extLst>
              </p:cNvPr>
              <p:cNvSpPr txBox="1"/>
              <p:nvPr/>
            </p:nvSpPr>
            <p:spPr>
              <a:xfrm>
                <a:off x="6218766" y="2362200"/>
                <a:ext cx="23156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88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A88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A8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𝐶𝑂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88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Shifted to 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88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1350B5D-CC2A-D75E-C3A5-F8FE17A25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766" y="2362200"/>
                <a:ext cx="2315634" cy="461665"/>
              </a:xfrm>
              <a:prstGeom prst="rect">
                <a:avLst/>
              </a:prstGeom>
              <a:blipFill>
                <a:blip r:embed="rId6"/>
                <a:stretch>
                  <a:fillRect t="-9333" r="-3421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E70D6A-1391-5375-A4CC-82ACBE3E41B0}"/>
                  </a:ext>
                </a:extLst>
              </p:cNvPr>
              <p:cNvSpPr txBox="1"/>
              <p:nvPr/>
            </p:nvSpPr>
            <p:spPr>
              <a:xfrm>
                <a:off x="990600" y="2286000"/>
                <a:ext cx="2999219" cy="466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Data Projected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sub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⊥</m:t>
                        </m:r>
                      </m:sup>
                    </m:sSubSup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E70D6A-1391-5375-A4CC-82ACBE3E4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86000"/>
                <a:ext cx="2999219" cy="466090"/>
              </a:xfrm>
              <a:prstGeom prst="rect">
                <a:avLst/>
              </a:prstGeom>
              <a:blipFill>
                <a:blip r:embed="rId7"/>
                <a:stretch>
                  <a:fillRect l="-325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8858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bg1"/>
            </a:gs>
            <a:gs pos="100000">
              <a:srgbClr val="00B0F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 Data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/>
                  <a:t>Useful Notation  (in Case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):</a:t>
                </a:r>
              </a:p>
              <a:p>
                <a:pPr eaLnBrk="1" hangingPunct="1">
                  <a:buFontTx/>
                  <a:buNone/>
                </a:pPr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Joint Sample Covariance Matrix: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l-GR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𝜮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endParaRPr lang="en-US" sz="1800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where:  </a:t>
                </a:r>
              </a:p>
              <a:p>
                <a:pPr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̌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eaLnBrk="1" hangingPunct="1">
                  <a:buFontTx/>
                  <a:buNone/>
                </a:pPr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219200"/>
                <a:ext cx="8229600" cy="5257800"/>
              </a:xfrm>
              <a:blipFill>
                <a:blip r:embed="rId3"/>
                <a:stretch>
                  <a:fillRect l="-1926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8565FA7-C9D6-489C-B8FC-9AEFB8ED524D}"/>
              </a:ext>
            </a:extLst>
          </p:cNvPr>
          <p:cNvGrpSpPr/>
          <p:nvPr/>
        </p:nvGrpSpPr>
        <p:grpSpPr>
          <a:xfrm>
            <a:off x="1041308" y="5334000"/>
            <a:ext cx="1757341" cy="687532"/>
            <a:chOff x="990600" y="5867400"/>
            <a:chExt cx="1757341" cy="687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B81127D-D885-4713-BE38-901A9560FD73}"/>
                    </a:ext>
                  </a:extLst>
                </p:cNvPr>
                <p:cNvSpPr txBox="1"/>
                <p:nvPr/>
              </p:nvSpPr>
              <p:spPr>
                <a:xfrm>
                  <a:off x="990600" y="6183868"/>
                  <a:ext cx="1757341" cy="3710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Matrix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B81127D-D885-4713-BE38-901A9560F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6183868"/>
                  <a:ext cx="1757341" cy="371064"/>
                </a:xfrm>
                <a:prstGeom prst="rect">
                  <a:avLst/>
                </a:prstGeom>
                <a:blipFill>
                  <a:blip r:embed="rId4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D71529F-3DFA-442B-AA8A-3D0A951C6777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1869271" y="5867400"/>
              <a:ext cx="797729" cy="3164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78B5D1-5B24-4D2A-AA15-07D44BA9C123}"/>
              </a:ext>
            </a:extLst>
          </p:cNvPr>
          <p:cNvSpPr txBox="1"/>
          <p:nvPr/>
        </p:nvSpPr>
        <p:spPr>
          <a:xfrm>
            <a:off x="3733800" y="5867400"/>
            <a:ext cx="4740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Called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Cross-Covariance</a:t>
            </a:r>
          </a:p>
        </p:txBody>
      </p:sp>
    </p:spTree>
    <p:extLst>
      <p:ext uri="{BB962C8B-B14F-4D97-AF65-F5344CB8AC3E}">
        <p14:creationId xmlns:p14="http://schemas.microsoft.com/office/powerpoint/2010/main" val="6484284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16366</TotalTime>
  <Words>2007</Words>
  <Application>Microsoft Office PowerPoint</Application>
  <PresentationFormat>On-screen Show (4:3)</PresentationFormat>
  <Paragraphs>663</Paragraphs>
  <Slides>72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Cambria Math</vt:lpstr>
      <vt:lpstr>Courier New</vt:lpstr>
      <vt:lpstr>Tahoma</vt:lpstr>
      <vt:lpstr>Times New Roman</vt:lpstr>
      <vt:lpstr>Wingdings</vt:lpstr>
      <vt:lpstr>2_Default Design</vt:lpstr>
      <vt:lpstr>Statistics – O. R. 881 Object Oriented Data Analysis</vt:lpstr>
      <vt:lpstr>Current Sections in Textbook</vt:lpstr>
      <vt:lpstr>Next Time</vt:lpstr>
      <vt:lpstr>Last Class: PNS on SRVFs</vt:lpstr>
      <vt:lpstr>Last Class:  Juggling Data</vt:lpstr>
      <vt:lpstr>Last Class: Data Integration</vt:lpstr>
      <vt:lpstr>Data Integration</vt:lpstr>
      <vt:lpstr>Last Class:  Centering</vt:lpstr>
      <vt:lpstr>Last Class:  Data Integration</vt:lpstr>
      <vt:lpstr>Last Class:  Data Integration</vt:lpstr>
      <vt:lpstr>Last Class: Part. Least Squares</vt:lpstr>
      <vt:lpstr>Last Class: Part. Least Squares</vt:lpstr>
      <vt:lpstr>Last Class: Part. Least Squares</vt:lpstr>
      <vt:lpstr>Partial Least Squares</vt:lpstr>
      <vt:lpstr>Partial Least Squares</vt:lpstr>
      <vt:lpstr>Data Integration</vt:lpstr>
      <vt:lpstr>Canonical Correlations</vt:lpstr>
      <vt:lpstr>Canonical Correlations</vt:lpstr>
      <vt:lpstr>Canonical Correlations</vt:lpstr>
      <vt:lpstr>Canonical Correlations</vt:lpstr>
      <vt:lpstr>Canonical Correlations</vt:lpstr>
      <vt:lpstr>Next Time</vt:lpstr>
      <vt:lpstr>Canonical Correlations</vt:lpstr>
      <vt:lpstr>Canonical Correlations</vt:lpstr>
      <vt:lpstr>Canonical Correlations</vt:lpstr>
      <vt:lpstr>Data Integration</vt:lpstr>
      <vt:lpstr>JIVE</vt:lpstr>
      <vt:lpstr>JIVE</vt:lpstr>
      <vt:lpstr>AJIVE Analytical Goals</vt:lpstr>
      <vt:lpstr>AJIVE Analytical Goals</vt:lpstr>
      <vt:lpstr>AJIVE Analytical Goals</vt:lpstr>
      <vt:lpstr>AJIVE Analytical Goals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Toy Example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Analysis of FMRI Data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AJIVE Algorithm</vt:lpstr>
      <vt:lpstr>Aside:  Principal Angle Analysis</vt:lpstr>
      <vt:lpstr>AJIVE Algorithm</vt:lpstr>
      <vt:lpstr>AJIVE Algorithm</vt:lpstr>
      <vt:lpstr>AJIVE Algorithm</vt:lpstr>
      <vt:lpstr>AJIVE Algorithm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426</cp:revision>
  <dcterms:created xsi:type="dcterms:W3CDTF">2001-06-08T01:38:43Z</dcterms:created>
  <dcterms:modified xsi:type="dcterms:W3CDTF">2024-02-28T14:22:44Z</dcterms:modified>
</cp:coreProperties>
</file>