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1.xml" ContentType="application/vnd.openxmlformats-officedocument.drawingml.chart+xml"/>
  <Override PartName="/ppt/notesSlides/notesSlide70.xml" ContentType="application/vnd.openxmlformats-officedocument.presentationml.notesSlide+xml"/>
  <Override PartName="/ppt/charts/chart2.xml" ContentType="application/vnd.openxmlformats-officedocument.drawingml.chart+xml"/>
  <Override PartName="/ppt/notesSlides/notesSlide71.xml" ContentType="application/vnd.openxmlformats-officedocument.presentationml.notesSlide+xml"/>
  <Override PartName="/ppt/charts/chart3.xml" ContentType="application/vnd.openxmlformats-officedocument.drawingml.chart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83"/>
  </p:notesMasterIdLst>
  <p:sldIdLst>
    <p:sldId id="262" r:id="rId2"/>
    <p:sldId id="714" r:id="rId3"/>
    <p:sldId id="3636" r:id="rId4"/>
    <p:sldId id="3839" r:id="rId5"/>
    <p:sldId id="3637" r:id="rId6"/>
    <p:sldId id="3648" r:id="rId7"/>
    <p:sldId id="3650" r:id="rId8"/>
    <p:sldId id="3654" r:id="rId9"/>
    <p:sldId id="3655" r:id="rId10"/>
    <p:sldId id="3662" r:id="rId11"/>
    <p:sldId id="3663" r:id="rId12"/>
    <p:sldId id="3667" r:id="rId13"/>
    <p:sldId id="3668" r:id="rId14"/>
    <p:sldId id="3838" r:id="rId15"/>
    <p:sldId id="3702" r:id="rId16"/>
    <p:sldId id="3709" r:id="rId17"/>
    <p:sldId id="3854" r:id="rId18"/>
    <p:sldId id="3715" r:id="rId19"/>
    <p:sldId id="3717" r:id="rId20"/>
    <p:sldId id="3716" r:id="rId21"/>
    <p:sldId id="3718" r:id="rId22"/>
    <p:sldId id="3719" r:id="rId23"/>
    <p:sldId id="3720" r:id="rId24"/>
    <p:sldId id="3703" r:id="rId25"/>
    <p:sldId id="3722" r:id="rId26"/>
    <p:sldId id="3723" r:id="rId27"/>
    <p:sldId id="3724" r:id="rId28"/>
    <p:sldId id="3725" r:id="rId29"/>
    <p:sldId id="3726" r:id="rId30"/>
    <p:sldId id="3727" r:id="rId31"/>
    <p:sldId id="3728" r:id="rId32"/>
    <p:sldId id="3675" r:id="rId33"/>
    <p:sldId id="3678" r:id="rId34"/>
    <p:sldId id="3680" r:id="rId35"/>
    <p:sldId id="3681" r:id="rId36"/>
    <p:sldId id="3682" r:id="rId37"/>
    <p:sldId id="3683" r:id="rId38"/>
    <p:sldId id="3684" r:id="rId39"/>
    <p:sldId id="3685" r:id="rId40"/>
    <p:sldId id="3686" r:id="rId41"/>
    <p:sldId id="3687" r:id="rId42"/>
    <p:sldId id="3688" r:id="rId43"/>
    <p:sldId id="3689" r:id="rId44"/>
    <p:sldId id="3690" r:id="rId45"/>
    <p:sldId id="3691" r:id="rId46"/>
    <p:sldId id="3692" r:id="rId47"/>
    <p:sldId id="3697" r:id="rId48"/>
    <p:sldId id="3856" r:id="rId49"/>
    <p:sldId id="3857" r:id="rId50"/>
    <p:sldId id="3858" r:id="rId51"/>
    <p:sldId id="3855" r:id="rId52"/>
    <p:sldId id="3679" r:id="rId53"/>
    <p:sldId id="3778" r:id="rId54"/>
    <p:sldId id="3779" r:id="rId55"/>
    <p:sldId id="3782" r:id="rId56"/>
    <p:sldId id="3780" r:id="rId57"/>
    <p:sldId id="3781" r:id="rId58"/>
    <p:sldId id="3783" r:id="rId59"/>
    <p:sldId id="3784" r:id="rId60"/>
    <p:sldId id="3785" r:id="rId61"/>
    <p:sldId id="3786" r:id="rId62"/>
    <p:sldId id="3787" r:id="rId63"/>
    <p:sldId id="3788" r:id="rId64"/>
    <p:sldId id="3789" r:id="rId65"/>
    <p:sldId id="3790" r:id="rId66"/>
    <p:sldId id="3791" r:id="rId67"/>
    <p:sldId id="3792" r:id="rId68"/>
    <p:sldId id="3793" r:id="rId69"/>
    <p:sldId id="3794" r:id="rId70"/>
    <p:sldId id="3796" r:id="rId71"/>
    <p:sldId id="3797" r:id="rId72"/>
    <p:sldId id="3795" r:id="rId73"/>
    <p:sldId id="3798" r:id="rId74"/>
    <p:sldId id="3800" r:id="rId75"/>
    <p:sldId id="3799" r:id="rId76"/>
    <p:sldId id="3801" r:id="rId77"/>
    <p:sldId id="3777" r:id="rId78"/>
    <p:sldId id="3803" r:id="rId79"/>
    <p:sldId id="3821" r:id="rId80"/>
    <p:sldId id="3804" r:id="rId81"/>
    <p:sldId id="3840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7" d="100"/>
          <a:sy n="67" d="100"/>
        </p:scale>
        <p:origin x="126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 dirty="0" err="1"/>
              <a:t>DiProPerm</a:t>
            </a:r>
            <a:r>
              <a:rPr lang="en-US" altLang="en-US" sz="1400" baseline="0" dirty="0"/>
              <a:t> </a:t>
            </a:r>
            <a:r>
              <a:rPr lang="en-US" altLang="en-US" sz="1400" dirty="0"/>
              <a:t>Z-Score (MD) Basal Vs. Other Tumor</a:t>
            </a:r>
            <a:r>
              <a:rPr lang="en-US" altLang="en-US" sz="1400" baseline="0" dirty="0"/>
              <a:t>  </a:t>
            </a:r>
            <a:endParaRPr lang="en-US" altLang="en-US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47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27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83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89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83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69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58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9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14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5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62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84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30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305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50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49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02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53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0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24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21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0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41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25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9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26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46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673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529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5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26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11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701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70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76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072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390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62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2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0E36-9F28-4919-7CB3-478D0B9E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75B7F4D6-219C-A741-FCA3-1971AC373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E8E9768-1DF0-411E-F949-1799719BB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3F349C9D-0594-BE44-29A3-E0856BCBC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903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474FB-0548-DF5A-F5D9-560F2053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CF79408D-CDFA-BAA6-451E-4AA30B4A15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C3BAB8EB-8664-35E4-FA3A-6130B4CF0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9EA5013B-C377-8738-03EB-F83968E29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89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314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CE814-D300-D8B0-CC51-B8D91F2A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F539A4CE-0F4A-7238-B57B-2464990653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8EF4DCB-5951-3F66-711C-7EFE5B33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DD047D61-1FFF-337C-83DC-16899B311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460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A40F-DFEF-41C0-7CD1-A265EB8C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24F13DE4-2D60-CA6F-94AB-C427475374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B9E6AC2-AEB3-7E08-C6E0-7A391381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EB2174ED-9420-3AB8-C824-6696B6C7F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281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618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51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007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1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03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532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76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5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965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63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369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229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00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735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7837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42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070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215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1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5041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92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184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34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52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834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988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100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88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059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2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35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750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5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0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Toy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18DA0-D1F1-41B0-A24C-7861AAF9E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8930573-9F85-4E57-8D18-C9AFB593E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4227" r="8519" b="24227"/>
          <a:stretch/>
        </p:blipFill>
        <p:spPr bwMode="auto">
          <a:xfrm>
            <a:off x="4648200" y="3208868"/>
            <a:ext cx="4335518" cy="34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989F2CF-17CC-4201-9E02-0A6D48DC0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574089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Current AJIVE:     Excellent Decomposition  (Both Joint and Individual)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7993FC-A1BC-4484-B7D3-BEC7B026A07F}"/>
              </a:ext>
            </a:extLst>
          </p:cNvPr>
          <p:cNvGrpSpPr/>
          <p:nvPr/>
        </p:nvGrpSpPr>
        <p:grpSpPr>
          <a:xfrm>
            <a:off x="3581400" y="2438400"/>
            <a:ext cx="3048000" cy="3505200"/>
            <a:chOff x="3581400" y="2438400"/>
            <a:chExt cx="3048000" cy="350520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8AEAF1-8781-4DC2-8A7B-3574C1DA0758}"/>
                </a:ext>
              </a:extLst>
            </p:cNvPr>
            <p:cNvCxnSpPr/>
            <p:nvPr/>
          </p:nvCxnSpPr>
          <p:spPr bwMode="auto">
            <a:xfrm>
              <a:off x="3581400" y="2438400"/>
              <a:ext cx="3048000" cy="3505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788AD2-0EAC-44E3-A68D-B46AF3CFC77D}"/>
                </a:ext>
              </a:extLst>
            </p:cNvPr>
            <p:cNvCxnSpPr/>
            <p:nvPr/>
          </p:nvCxnSpPr>
          <p:spPr bwMode="auto">
            <a:xfrm>
              <a:off x="3581400" y="2438400"/>
              <a:ext cx="3048000" cy="1219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83209F-B571-4DE3-8F0D-C0A915889FA4}"/>
              </a:ext>
            </a:extLst>
          </p:cNvPr>
          <p:cNvGrpSpPr/>
          <p:nvPr/>
        </p:nvGrpSpPr>
        <p:grpSpPr>
          <a:xfrm>
            <a:off x="5715000" y="2590800"/>
            <a:ext cx="2438400" cy="3352800"/>
            <a:chOff x="5715000" y="2590800"/>
            <a:chExt cx="2438400" cy="33528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89DA6CE-D513-4A78-BF5F-98A3BEA79064}"/>
                </a:ext>
              </a:extLst>
            </p:cNvPr>
            <p:cNvCxnSpPr/>
            <p:nvPr/>
          </p:nvCxnSpPr>
          <p:spPr bwMode="auto">
            <a:xfrm>
              <a:off x="5715000" y="2590800"/>
              <a:ext cx="24384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B48DF11-228C-494D-8EB7-9BC8BF194282}"/>
                </a:ext>
              </a:extLst>
            </p:cNvPr>
            <p:cNvCxnSpPr/>
            <p:nvPr/>
          </p:nvCxnSpPr>
          <p:spPr bwMode="auto">
            <a:xfrm>
              <a:off x="5715000" y="2590800"/>
              <a:ext cx="2209800" cy="3352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644812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Functional Magnetic Resonance Imaging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Measure “Brain Activity”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Over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Both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Location &amp; Time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Via Blood Flow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Data Objects???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2008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Objects:       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=491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X:      Behavioral Features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=139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Y:      3-d Voxel Summaries of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Task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(Condense Time Series to Single #s)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=91282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(Registered Voxels Along Cerebral Cortex)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 b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4B68B-B3EF-4620-83C0-DA07F785F51C}"/>
                  </a:ext>
                </a:extLst>
              </p:cNvPr>
              <p:cNvSpPr txBox="1"/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4B68B-B3EF-4620-83C0-DA07F785F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blipFill>
                <a:blip r:embed="rId4"/>
                <a:stretch>
                  <a:fillRect l="-2703" t="-3974" r="-236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494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Focus of Analysis: 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Loadings (Drivers)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Behavioral Features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Lit Up Brain Regions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Since Scores All Gaussian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(Normal Population)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7756E3-BBAC-42C2-8FA9-E234409137D1}"/>
              </a:ext>
            </a:extLst>
          </p:cNvPr>
          <p:cNvGrpSpPr/>
          <p:nvPr/>
        </p:nvGrpSpPr>
        <p:grpSpPr>
          <a:xfrm>
            <a:off x="4724400" y="2590800"/>
            <a:ext cx="2954522" cy="1440597"/>
            <a:chOff x="4724400" y="2750403"/>
            <a:chExt cx="2954522" cy="14405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C60249-DA52-4278-AB75-4FDA10369E5A}"/>
                </a:ext>
              </a:extLst>
            </p:cNvPr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Together?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876771-DB09-4C49-B84D-FFAB856A555C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4D775D-D511-4FA0-BABC-20E7DF6D8E3D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736368-6F0B-4E7C-9835-CCECCBE800DD}"/>
              </a:ext>
            </a:extLst>
          </p:cNvPr>
          <p:cNvGrpSpPr/>
          <p:nvPr/>
        </p:nvGrpSpPr>
        <p:grpSpPr>
          <a:xfrm>
            <a:off x="4724400" y="3429000"/>
            <a:ext cx="3657600" cy="1371600"/>
            <a:chOff x="4724400" y="3429000"/>
            <a:chExt cx="3657600" cy="1371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09ED72-5F93-41CA-A1D0-0B5E314DEAC0}"/>
                </a:ext>
              </a:extLst>
            </p:cNvPr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Separately?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530B6E-F1B4-48C5-A578-649697EA8DE5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AA28FD-C43D-42FF-A09A-77316B52203D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00001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37116D-520E-4614-8381-591A6681C088}"/>
              </a:ext>
            </a:extLst>
          </p:cNvPr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8BC0D5-6E76-41C9-8D00-427068C02D9C}"/>
                </a:ext>
              </a:extLst>
            </p:cNvPr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Assoc. w. Image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00E9D05-EC10-4B71-93B0-7B35AD1A3880}"/>
                </a:ext>
              </a:extLst>
            </p:cNvPr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47F431-5A4F-4D5A-85D5-E5F7FE5F9DD8}"/>
                </a:ext>
              </a:extLst>
            </p:cNvPr>
            <p:cNvCxnSpPr>
              <a:cxnSpLocks/>
              <a:endCxn id="20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61E0E4-F500-414E-A499-610E47BAA7A9}"/>
              </a:ext>
            </a:extLst>
          </p:cNvPr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1A4638-35A3-42B7-B16F-E951E5B0890C}"/>
                </a:ext>
              </a:extLst>
            </p:cNvPr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Joint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Concentrates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Relevant Parts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Sep.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&amp; PC2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1EAEA17-05BC-486A-95A0-B5A104AA6D08}"/>
                </a:ext>
              </a:extLst>
            </p:cNvPr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C94826-F879-4AA1-9C93-231983A66851}"/>
                </a:ext>
              </a:extLst>
            </p:cNvPr>
            <p:cNvCxnSpPr>
              <a:cxnSpLocks/>
              <a:endCxn id="30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91FBE-0D58-48D9-B7BE-266B8F725F17}"/>
                </a:ext>
              </a:extLst>
            </p:cNvPr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2759DB-62AE-4D59-A514-F6913FB9F2D1}"/>
                </a:ext>
              </a:extLst>
            </p:cNvPr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80654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B856A-B266-4AAB-9BA1-0261521AB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843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</a:t>
            </a:r>
            <a:r>
              <a:rPr lang="en-US" dirty="0" err="1"/>
              <a:t>Princ’l</a:t>
            </a:r>
            <a:r>
              <a:rPr lang="en-US" dirty="0"/>
              <a:t>. Angle Anal.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allelogram 4">
            <a:extLst>
              <a:ext uri="{FF2B5EF4-FFF2-40B4-BE49-F238E27FC236}">
                <a16:creationId xmlns:a16="http://schemas.microsoft.com/office/drawing/2014/main" id="{60F2BFF5-F1CE-43D0-B384-7746F6695311}"/>
              </a:ext>
            </a:extLst>
          </p:cNvPr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55C23-2B5C-408E-8F5F-ED1769F4D46C}"/>
              </a:ext>
            </a:extLst>
          </p:cNvPr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D0277E-CAC5-4429-88BB-DE115A4164EB}"/>
              </a:ext>
            </a:extLst>
          </p:cNvPr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2C087-9F33-4517-8621-028EB8EC4561}"/>
              </a:ext>
            </a:extLst>
          </p:cNvPr>
          <p:cNvCxnSpPr/>
          <p:nvPr/>
        </p:nvCxnSpPr>
        <p:spPr bwMode="auto">
          <a:xfrm flipV="1">
            <a:off x="3657600" y="3048000"/>
            <a:ext cx="1905000" cy="2057400"/>
          </a:xfrm>
          <a:prstGeom prst="line">
            <a:avLst/>
          </a:prstGeom>
          <a:noFill/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932D53-A433-4BA4-82B9-B03C4C67DFE1}"/>
              </a:ext>
            </a:extLst>
          </p:cNvPr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Minimal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B52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71C07-65AE-4261-9823-86D35EAB8935}"/>
              </a:ext>
            </a:extLst>
          </p:cNvPr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7C67AD-1F0A-48B3-AAC0-BB7828412903}"/>
                </a:ext>
              </a:extLst>
            </p:cNvPr>
            <p:cNvCxnSpPr/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6982F6-06A9-4597-8BB0-34D4A475D0E6}"/>
                </a:ext>
              </a:extLst>
            </p:cNvPr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0C3F1A7-BDFF-4CEF-82B7-FE7BF642804A}"/>
                    </a:ext>
                  </a:extLst>
                </p:cNvPr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C0FDC6F-7535-4A83-B83B-540D20B3F9DA}"/>
              </a:ext>
            </a:extLst>
          </p:cNvPr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 Iterate Orthogonally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FEFA2C-93AC-4CD4-A43A-D0162E83E5B3}"/>
              </a:ext>
            </a:extLst>
          </p:cNvPr>
          <p:cNvSpPr txBox="1"/>
          <p:nvPr/>
        </p:nvSpPr>
        <p:spPr>
          <a:xfrm>
            <a:off x="1673809" y="6015335"/>
            <a:ext cx="571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PAA Computation:  ~Concatenate &amp; SVD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238DB6-6649-4DF4-B31C-13273415D34F}"/>
              </a:ext>
            </a:extLst>
          </p:cNvPr>
          <p:cNvGrpSpPr/>
          <p:nvPr/>
        </p:nvGrpSpPr>
        <p:grpSpPr>
          <a:xfrm>
            <a:off x="6400800" y="1905000"/>
            <a:ext cx="2633478" cy="3867329"/>
            <a:chOff x="6400800" y="1905000"/>
            <a:chExt cx="2633478" cy="3867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C10A3B4-9634-44F8-9D09-2473584E503C}"/>
                    </a:ext>
                  </a:extLst>
                </p:cNvPr>
                <p:cNvSpPr txBox="1"/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Key JIVE concept: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Linear Algebra In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3472" t="-4061" r="-2546" b="-10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1791D9-5BCD-4283-84C4-F6143419A040}"/>
                </a:ext>
              </a:extLst>
            </p:cNvPr>
            <p:cNvCxnSpPr>
              <a:stCxn id="32" idx="0"/>
            </p:cNvCxnSpPr>
            <p:nvPr/>
          </p:nvCxnSpPr>
          <p:spPr bwMode="auto">
            <a:xfrm flipH="1" flipV="1">
              <a:off x="7315200" y="1905000"/>
              <a:ext cx="402339" cy="2667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08278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007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0336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Same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for Each Block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Scale Free (Length 1)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Finds </a:t>
            </a:r>
            <a:r>
              <a:rPr kumimoji="0" lang="en-US" alt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Joint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Behavior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Useful:  Scatterplots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Can Have Common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	Loadings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By Projecting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 startAt="5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Gives Interpretation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	of Driving Features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B45B-E366-4FF9-B527-4E00CE856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3" t="22941" r="13385" b="14117"/>
          <a:stretch/>
        </p:blipFill>
        <p:spPr>
          <a:xfrm>
            <a:off x="5107536" y="2362200"/>
            <a:ext cx="4036464" cy="3962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31BF0E-D73C-4ECB-B073-9F84A9B96B4F}"/>
              </a:ext>
            </a:extLst>
          </p:cNvPr>
          <p:cNvCxnSpPr/>
          <p:nvPr/>
        </p:nvCxnSpPr>
        <p:spPr bwMode="auto">
          <a:xfrm>
            <a:off x="6172200" y="1752600"/>
            <a:ext cx="1752600" cy="2438400"/>
          </a:xfrm>
          <a:prstGeom prst="straightConnector1">
            <a:avLst/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416C96-DC8C-4653-9BE3-B666859BAD59}"/>
              </a:ext>
            </a:extLst>
          </p:cNvPr>
          <p:cNvSpPr txBox="1"/>
          <p:nvPr/>
        </p:nvSpPr>
        <p:spPr>
          <a:xfrm>
            <a:off x="429492" y="6015335"/>
            <a:ext cx="4495141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  FMRI Neuro Science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AA9CC-B14B-4FBB-9D26-E7D16B57BA25}"/>
              </a:ext>
            </a:extLst>
          </p:cNvPr>
          <p:cNvSpPr txBox="1"/>
          <p:nvPr/>
        </p:nvSpPr>
        <p:spPr>
          <a:xfrm>
            <a:off x="6172200" y="762000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Caution:  Common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Normalized Loadings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 Not Be Orthogonal</a:t>
            </a:r>
          </a:p>
        </p:txBody>
      </p:sp>
    </p:spTree>
    <p:extLst>
      <p:ext uri="{BB962C8B-B14F-4D97-AF65-F5344CB8AC3E}">
        <p14:creationId xmlns:p14="http://schemas.microsoft.com/office/powerpoint/2010/main" val="38545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17.2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14.2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043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514350" marR="0" lvl="0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rabicPeriod" startAt="2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Block Specific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Scores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	(Joint &amp;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.)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SVD Re-Ordered Basis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lang="en-US" altLang="en-US" noProof="0" dirty="0">
                    <a:solidFill>
                      <a:srgbClr val="000000"/>
                    </a:solidFill>
                    <a:latin typeface="Tahoma"/>
                  </a:rPr>
                  <a:t>Loadings Now Orthogonal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Includes Magnitudes (SVs)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Compact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kumimoji="0" lang="en-US" alt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0" lang="en-US" alt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 Representation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E.g. Input for Classification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Interpretation via </a:t>
                </a: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</a:rPr>
                  <a:t>Loadings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ahoma"/>
                </a:endParaRP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lang="en-US" altLang="en-US" dirty="0">
                    <a:solidFill>
                      <a:schemeClr val="tx2"/>
                    </a:solidFill>
                    <a:latin typeface="Tahoma"/>
                  </a:rPr>
                  <a:t>Lose Cross Block Interpretation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ahoma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99E92A1-D370-47F6-A1FD-5618ACCDD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051EC3-232A-496F-9209-1832467664AA}"/>
              </a:ext>
            </a:extLst>
          </p:cNvPr>
          <p:cNvGrpSpPr/>
          <p:nvPr/>
        </p:nvGrpSpPr>
        <p:grpSpPr>
          <a:xfrm>
            <a:off x="7772399" y="235527"/>
            <a:ext cx="1143001" cy="5904923"/>
            <a:chOff x="7772399" y="235527"/>
            <a:chExt cx="1143001" cy="5904923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A8022BA5-BFE4-40E6-A59B-0059D98B384E}"/>
                </a:ext>
              </a:extLst>
            </p:cNvPr>
            <p:cNvSpPr/>
            <p:nvPr/>
          </p:nvSpPr>
          <p:spPr bwMode="auto">
            <a:xfrm>
              <a:off x="7848600" y="235527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01DFF676-BBCA-4E1E-9240-4D1C48F09011}"/>
                </a:ext>
              </a:extLst>
            </p:cNvPr>
            <p:cNvSpPr/>
            <p:nvPr/>
          </p:nvSpPr>
          <p:spPr bwMode="auto">
            <a:xfrm>
              <a:off x="7848600" y="1759527"/>
              <a:ext cx="838200" cy="3048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944E031E-01B1-43A7-B2B0-97FB6C80C1C2}"/>
                </a:ext>
              </a:extLst>
            </p:cNvPr>
            <p:cNvSpPr/>
            <p:nvPr/>
          </p:nvSpPr>
          <p:spPr bwMode="auto">
            <a:xfrm>
              <a:off x="7772399" y="2369127"/>
              <a:ext cx="954089" cy="3810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1009ADA-908D-483E-A215-6B46923C59F5}"/>
                </a:ext>
              </a:extLst>
            </p:cNvPr>
            <p:cNvSpPr/>
            <p:nvPr/>
          </p:nvSpPr>
          <p:spPr bwMode="auto">
            <a:xfrm>
              <a:off x="7848600" y="3505200"/>
              <a:ext cx="1066800" cy="4572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C1EF1750-8D59-4B3D-93DC-9CFFC38DF48D}"/>
                </a:ext>
              </a:extLst>
            </p:cNvPr>
            <p:cNvSpPr/>
            <p:nvPr/>
          </p:nvSpPr>
          <p:spPr bwMode="auto">
            <a:xfrm>
              <a:off x="7772400" y="5181600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1D7D3EB-07AE-4762-B222-EC5DEDF3B711}"/>
                </a:ext>
              </a:extLst>
            </p:cNvPr>
            <p:cNvSpPr/>
            <p:nvPr/>
          </p:nvSpPr>
          <p:spPr bwMode="auto">
            <a:xfrm>
              <a:off x="7848600" y="5791200"/>
              <a:ext cx="838200" cy="34925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BEA90-51E3-41C1-B719-7F13F4AA778E}"/>
              </a:ext>
            </a:extLst>
          </p:cNvPr>
          <p:cNvGrpSpPr/>
          <p:nvPr/>
        </p:nvGrpSpPr>
        <p:grpSpPr>
          <a:xfrm>
            <a:off x="5980110" y="1447800"/>
            <a:ext cx="1716090" cy="4419600"/>
            <a:chOff x="5980110" y="1600200"/>
            <a:chExt cx="1716090" cy="4419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782CA57-5CBB-4ECB-9E7A-4EB4EAE07CC8}"/>
                </a:ext>
              </a:extLst>
            </p:cNvPr>
            <p:cNvCxnSpPr/>
            <p:nvPr/>
          </p:nvCxnSpPr>
          <p:spPr bwMode="auto">
            <a:xfrm flipV="1">
              <a:off x="5980110" y="1600200"/>
              <a:ext cx="1716090" cy="38100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7744ADD-3257-49B8-895D-A8AA740C6E3C}"/>
                </a:ext>
              </a:extLst>
            </p:cNvPr>
            <p:cNvCxnSpPr/>
            <p:nvPr/>
          </p:nvCxnSpPr>
          <p:spPr bwMode="auto">
            <a:xfrm flipV="1">
              <a:off x="5980110" y="2168525"/>
              <a:ext cx="1696244" cy="3241675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ADC3B5-5366-47A1-AFEB-5999B7FEB380}"/>
                </a:ext>
              </a:extLst>
            </p:cNvPr>
            <p:cNvCxnSpPr/>
            <p:nvPr/>
          </p:nvCxnSpPr>
          <p:spPr bwMode="auto">
            <a:xfrm flipV="1">
              <a:off x="5980110" y="3184526"/>
              <a:ext cx="1696244" cy="222567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C545AAB-8018-4B01-BE9E-C73144F91920}"/>
                </a:ext>
              </a:extLst>
            </p:cNvPr>
            <p:cNvCxnSpPr/>
            <p:nvPr/>
          </p:nvCxnSpPr>
          <p:spPr bwMode="auto">
            <a:xfrm flipV="1">
              <a:off x="5980110" y="4708526"/>
              <a:ext cx="1696244" cy="70167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A76F88-0D59-4885-8718-DC4C2BA5E2A4}"/>
                </a:ext>
              </a:extLst>
            </p:cNvPr>
            <p:cNvCxnSpPr/>
            <p:nvPr/>
          </p:nvCxnSpPr>
          <p:spPr bwMode="auto">
            <a:xfrm>
              <a:off x="5980110" y="5410200"/>
              <a:ext cx="169624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25711EC-44D3-48AC-B466-572F26D3923A}"/>
                </a:ext>
              </a:extLst>
            </p:cNvPr>
            <p:cNvCxnSpPr/>
            <p:nvPr/>
          </p:nvCxnSpPr>
          <p:spPr bwMode="auto">
            <a:xfrm>
              <a:off x="5980110" y="5410200"/>
              <a:ext cx="1716090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3774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414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514350" marR="0" lvl="0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rabicPeriod" startAt="3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Full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Matrices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Size of Original Data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Best 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Approx’s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Allows Heat Map View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And Network Analysis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4E2AB87-011A-4DEC-ACA3-562A7E900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2DE476-B146-4CC2-BE1E-F6CEBF97E876}"/>
              </a:ext>
            </a:extLst>
          </p:cNvPr>
          <p:cNvGrpSpPr/>
          <p:nvPr/>
        </p:nvGrpSpPr>
        <p:grpSpPr>
          <a:xfrm>
            <a:off x="7619999" y="235526"/>
            <a:ext cx="1295401" cy="6393874"/>
            <a:chOff x="7619999" y="235526"/>
            <a:chExt cx="1295401" cy="6393874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3BF1E507-7251-410C-9F91-5CF47EA404D6}"/>
                </a:ext>
              </a:extLst>
            </p:cNvPr>
            <p:cNvSpPr/>
            <p:nvPr/>
          </p:nvSpPr>
          <p:spPr bwMode="auto">
            <a:xfrm>
              <a:off x="7619999" y="235526"/>
              <a:ext cx="1106489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ADF5ACBF-04AC-4B5E-A110-9BAF1A2506BA}"/>
                </a:ext>
              </a:extLst>
            </p:cNvPr>
            <p:cNvSpPr/>
            <p:nvPr/>
          </p:nvSpPr>
          <p:spPr bwMode="auto">
            <a:xfrm>
              <a:off x="7620000" y="3588327"/>
              <a:ext cx="1295400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3599FC0F-A451-47D0-AEF4-6A25BEFDD8BC}"/>
                </a:ext>
              </a:extLst>
            </p:cNvPr>
            <p:cNvSpPr/>
            <p:nvPr/>
          </p:nvSpPr>
          <p:spPr bwMode="auto">
            <a:xfrm>
              <a:off x="7620000" y="5149851"/>
              <a:ext cx="1295400" cy="482022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06488B79-6E23-4BA1-AE89-DDA732FB8A97}"/>
                </a:ext>
              </a:extLst>
            </p:cNvPr>
            <p:cNvSpPr/>
            <p:nvPr/>
          </p:nvSpPr>
          <p:spPr bwMode="auto">
            <a:xfrm>
              <a:off x="7620000" y="5867400"/>
              <a:ext cx="1295400" cy="7620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3C8C5308-2FBC-447C-93FD-76174017FD82}"/>
                </a:ext>
              </a:extLst>
            </p:cNvPr>
            <p:cNvSpPr/>
            <p:nvPr/>
          </p:nvSpPr>
          <p:spPr bwMode="auto">
            <a:xfrm>
              <a:off x="7620000" y="1787526"/>
              <a:ext cx="1106489" cy="498474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79B9E5F6-A336-47D9-AAF6-892C8F64EC7D}"/>
                </a:ext>
              </a:extLst>
            </p:cNvPr>
            <p:cNvSpPr/>
            <p:nvPr/>
          </p:nvSpPr>
          <p:spPr bwMode="auto">
            <a:xfrm>
              <a:off x="7620000" y="2438400"/>
              <a:ext cx="1106489" cy="8382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668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CA742A-0ABF-45FA-9FDB-85A144C75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78BB1C8-F6ED-4AE8-B741-701B9BD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F81B9D-5B09-46B1-8E21-B03FD40E8199}"/>
              </a:ext>
            </a:extLst>
          </p:cNvPr>
          <p:cNvGrpSpPr/>
          <p:nvPr/>
        </p:nvGrpSpPr>
        <p:grpSpPr>
          <a:xfrm>
            <a:off x="2286000" y="1002268"/>
            <a:ext cx="2608406" cy="4865132"/>
            <a:chOff x="2286000" y="1002268"/>
            <a:chExt cx="2608406" cy="4865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2F249B-0541-4691-AD5B-298F0B77660C}"/>
                </a:ext>
              </a:extLst>
            </p:cNvPr>
            <p:cNvSpPr txBox="1"/>
            <p:nvPr/>
          </p:nvSpPr>
          <p:spPr>
            <a:xfrm>
              <a:off x="2286000" y="1002268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Joint Signal has Rank 1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609C2A1-9D97-45B0-9802-D95E6C691EA3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2590800" y="1371600"/>
              <a:ext cx="999403" cy="838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9DF4B75-39F9-4713-B81B-4FDCBD098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0" y="1371600"/>
              <a:ext cx="1075603" cy="4495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F459-F313-4720-819E-A2A53CD686D7}"/>
              </a:ext>
            </a:extLst>
          </p:cNvPr>
          <p:cNvGrpSpPr/>
          <p:nvPr/>
        </p:nvGrpSpPr>
        <p:grpSpPr>
          <a:xfrm>
            <a:off x="3962400" y="2667000"/>
            <a:ext cx="4495800" cy="646331"/>
            <a:chOff x="3962400" y="2667000"/>
            <a:chExt cx="4495800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D3339B-9FC7-4597-B952-2DBBDDB016A5}"/>
                </a:ext>
              </a:extLst>
            </p:cNvPr>
            <p:cNvSpPr txBox="1"/>
            <p:nvPr/>
          </p:nvSpPr>
          <p:spPr>
            <a:xfrm>
              <a:off x="6281001" y="2667000"/>
              <a:ext cx="2177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1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E7AEB5-0E29-4771-B297-9877F6C0653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3962400" y="2990165"/>
              <a:ext cx="231860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488F38-3DF6-44EA-8980-EDBEE8457749}"/>
              </a:ext>
            </a:extLst>
          </p:cNvPr>
          <p:cNvGrpSpPr/>
          <p:nvPr/>
        </p:nvGrpSpPr>
        <p:grpSpPr>
          <a:xfrm>
            <a:off x="3657600" y="4872598"/>
            <a:ext cx="4825447" cy="1452002"/>
            <a:chOff x="3657600" y="4872598"/>
            <a:chExt cx="4825447" cy="14520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E75E7B-F9F8-4749-80ED-32EC9C5A3407}"/>
                </a:ext>
              </a:extLst>
            </p:cNvPr>
            <p:cNvSpPr txBox="1"/>
            <p:nvPr/>
          </p:nvSpPr>
          <p:spPr>
            <a:xfrm>
              <a:off x="6256155" y="5678269"/>
              <a:ext cx="2226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517DAB-D487-456E-B320-851DB3830D9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3657600" y="4872598"/>
              <a:ext cx="2598555" cy="11288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70FCCA0-AA92-4E72-B524-48F5ABFEBB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2914" y="5737614"/>
              <a:ext cx="2553241" cy="2680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AAAACF-4A9F-44F6-92C8-38345E73D4A9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8F0B3B-6C21-48C7-B37F-55F46C0EF4D2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F2C10-86B7-4474-96D1-49C64AA9AA84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B8A497-00A1-44F2-81E5-DBF8074FA81F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6EE481-9B7A-4E41-8168-6F4018D8FBF9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95F06A-5600-4FEA-8F45-E7C960AF3492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0FB7F0-25BB-4D3C-AA60-93BD430B3263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D13908-D00B-933B-E9AD-2C0597DD1A30}"/>
              </a:ext>
            </a:extLst>
          </p:cNvPr>
          <p:cNvSpPr txBox="1"/>
          <p:nvPr/>
        </p:nvSpPr>
        <p:spPr>
          <a:xfrm>
            <a:off x="6934200" y="801469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Consider Initial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Rank Selection</a:t>
            </a:r>
          </a:p>
        </p:txBody>
      </p:sp>
    </p:spTree>
    <p:extLst>
      <p:ext uri="{BB962C8B-B14F-4D97-AF65-F5344CB8AC3E}">
        <p14:creationId xmlns:p14="http://schemas.microsoft.com/office/powerpoint/2010/main" val="3842938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Recall Scree Plots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Easy in this Simple Case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D9B98-59F0-4052-8BB0-F3F78EB8F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4" t="24448" r="6184" b="8998"/>
          <a:stretch/>
        </p:blipFill>
        <p:spPr>
          <a:xfrm>
            <a:off x="381000" y="2227479"/>
            <a:ext cx="3962399" cy="310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97432-7F28-48A2-A1B0-7C79B98A4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9" t="24873" r="5662" b="3820"/>
          <a:stretch/>
        </p:blipFill>
        <p:spPr>
          <a:xfrm>
            <a:off x="5029200" y="2209800"/>
            <a:ext cx="3962399" cy="3187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FA4B6-7E67-4A0B-AC55-CC58C3D790F7}"/>
                  </a:ext>
                </a:extLst>
              </p:cNvPr>
              <p:cNvSpPr txBox="1"/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X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FA4B6-7E67-4A0B-AC55-CC58C3D7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blipFill>
                <a:blip r:embed="rId5"/>
                <a:stretch>
                  <a:fillRect l="-2360" t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51890-817C-411D-956D-3EF8858477B9}"/>
                  </a:ext>
                </a:extLst>
              </p:cNvPr>
              <p:cNvSpPr txBox="1"/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Y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51890-817C-411D-956D-3EF885847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blipFill>
                <a:blip r:embed="rId6"/>
                <a:stretch>
                  <a:fillRect l="-2360" t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4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98D1-798B-41F1-B194-A2E23BDA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DD6041-0199-4154-9387-B7E24A62CA9A}"/>
              </a:ext>
            </a:extLst>
          </p:cNvPr>
          <p:cNvGrpSpPr/>
          <p:nvPr/>
        </p:nvGrpSpPr>
        <p:grpSpPr>
          <a:xfrm>
            <a:off x="4572001" y="1002268"/>
            <a:ext cx="4495800" cy="1436132"/>
            <a:chOff x="4572001" y="1002268"/>
            <a:chExt cx="4495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/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F9490-C93A-40FF-B2E8-3FD7D9FC8E6F}"/>
                </a:ext>
              </a:extLst>
            </p:cNvPr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86B17-C72E-4CB4-AB08-7E0C2BB99C5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495301" cy="8382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DDB4C-578E-4B4D-9E81-1E2EACA5B35D}"/>
              </a:ext>
            </a:extLst>
          </p:cNvPr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845CB-8C1E-4665-B5DC-2D652D98F5F9}"/>
                </a:ext>
              </a:extLst>
            </p:cNvPr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(Joint + noise)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846EC9-FD94-4975-87C5-716DC377835E}"/>
                </a:ext>
              </a:extLst>
            </p:cNvPr>
            <p:cNvCxnSpPr>
              <a:stCxn id="17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FA9B3B-FEC0-485B-BFCE-4E54CE254A7D}"/>
              </a:ext>
            </a:extLst>
          </p:cNvPr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BE651-AA81-4ADF-92A4-217229D135BB}"/>
                </a:ext>
              </a:extLst>
            </p:cNvPr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(Small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+ 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746A05-CDD7-4640-987C-D649908E0F24}"/>
                </a:ext>
              </a:extLst>
            </p:cNvPr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96DEC-D537-499F-B5D2-A6FE884DBAA9}"/>
              </a:ext>
            </a:extLst>
          </p:cNvPr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402D73-ADD5-4510-A7E6-7449CD277E28}"/>
                </a:ext>
              </a:extLst>
            </p:cNvPr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Subspaces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BB676F-1103-43EC-A450-CA706B575826}"/>
                </a:ext>
              </a:extLst>
            </p:cNvPr>
            <p:cNvCxnSpPr>
              <a:stCxn id="29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27613B-AA13-4146-B119-D5FE630E3995}"/>
              </a:ext>
            </a:extLst>
          </p:cNvPr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CFBE1-180C-47D9-A35E-FCD7DA8BE51F}"/>
                </a:ext>
              </a:extLst>
            </p:cNvPr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Wedin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Bound Estimates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022E62-CAF9-4AF5-BB80-0ABE59F89CA1}"/>
                </a:ext>
              </a:extLst>
            </p:cNvPr>
            <p:cNvCxnSpPr>
              <a:stCxn id="35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71FCBF-4BEB-4441-8D63-01BBFCB5E188}"/>
              </a:ext>
            </a:extLst>
          </p:cNvPr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Neither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4CCC3-0849-47FD-B858-1E947D279DF3}"/>
              </a:ext>
            </a:extLst>
          </p:cNvPr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Joint</a:t>
            </a:r>
          </a:p>
        </p:txBody>
      </p:sp>
    </p:spTree>
    <p:extLst>
      <p:ext uri="{BB962C8B-B14F-4D97-AF65-F5344CB8AC3E}">
        <p14:creationId xmlns:p14="http://schemas.microsoft.com/office/powerpoint/2010/main" val="1274947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93FCA9-7116-413C-A773-817AF59FA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335068F-8C47-4D55-A1C4-34D0BC49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242622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 Small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Angle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Row Spaces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17BC410-7F3F-4C74-892B-4E3DF4D29271}"/>
              </a:ext>
            </a:extLst>
          </p:cNvPr>
          <p:cNvSpPr/>
          <p:nvPr/>
        </p:nvSpPr>
        <p:spPr bwMode="auto">
          <a:xfrm rot="16200000">
            <a:off x="3467100" y="1638301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C44BB-6D14-4F1D-AF96-4C9E335F7298}"/>
              </a:ext>
            </a:extLst>
          </p:cNvPr>
          <p:cNvCxnSpPr/>
          <p:nvPr/>
        </p:nvCxnSpPr>
        <p:spPr bwMode="auto">
          <a:xfrm>
            <a:off x="3657600" y="2286001"/>
            <a:ext cx="2895600" cy="1142999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AC49E512-B4A4-4A0E-B645-FFEC9BDCC38D}"/>
              </a:ext>
            </a:extLst>
          </p:cNvPr>
          <p:cNvSpPr/>
          <p:nvPr/>
        </p:nvSpPr>
        <p:spPr bwMode="auto">
          <a:xfrm rot="5400000">
            <a:off x="3467100" y="4305300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3E6D2-351A-4AB6-AFED-7A2BED4E3E4F}"/>
              </a:ext>
            </a:extLst>
          </p:cNvPr>
          <p:cNvCxnSpPr/>
          <p:nvPr/>
        </p:nvCxnSpPr>
        <p:spPr bwMode="auto">
          <a:xfrm flipV="1">
            <a:off x="3657600" y="3428999"/>
            <a:ext cx="2895600" cy="1143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D90095-9914-4073-A355-262E1FCEFC67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5E94FE-C44D-4021-A9EF-B375C585642A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4E9F0D-BC6F-4E8F-BC1F-EEFC759CF125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7F0E33-A526-4AD4-AE77-03699A6E46A8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B84417-DCA6-4F9F-B3A8-5DB6E28B6357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2C202D-8ECF-4A8F-B476-8287389F600F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2E8A4-7446-41DE-B0E9-0ED0A59B5710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A8D552-24C3-324C-F78D-F613D136CF3C}"/>
                  </a:ext>
                </a:extLst>
              </p:cNvPr>
              <p:cNvSpPr txBox="1"/>
              <p:nvPr/>
            </p:nvSpPr>
            <p:spPr>
              <a:xfrm>
                <a:off x="6882306" y="4572000"/>
                <a:ext cx="1728294" cy="120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Recall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Subspace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47.9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</m:sup>
                    </m:s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A8D552-24C3-324C-F78D-F613D136C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306" y="4572000"/>
                <a:ext cx="1728294" cy="1208664"/>
              </a:xfrm>
              <a:prstGeom prst="rect">
                <a:avLst/>
              </a:prstGeom>
              <a:blipFill>
                <a:blip r:embed="rId4"/>
                <a:stretch>
                  <a:fillRect l="-4930" t="-353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4688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Both Principal Angles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Larger (Lost Info)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Neither is Random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Neither is Joint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Since Joint Signal in 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 Small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B3D3A-5D7D-4B99-9865-48BFCD93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9" t="25126" r="16007" b="9664"/>
          <a:stretch/>
        </p:blipFill>
        <p:spPr>
          <a:xfrm>
            <a:off x="3162299" y="1951104"/>
            <a:ext cx="6019800" cy="490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AD46475-9088-4746-8EF1-3CE87A974A2A}"/>
              </a:ext>
            </a:extLst>
          </p:cNvPr>
          <p:cNvGrpSpPr/>
          <p:nvPr/>
        </p:nvGrpSpPr>
        <p:grpSpPr>
          <a:xfrm>
            <a:off x="4800600" y="1078468"/>
            <a:ext cx="4114800" cy="1436132"/>
            <a:chOff x="4953001" y="1002268"/>
            <a:chExt cx="4114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799B50-990E-45DA-9E99-3412D1616007}"/>
                    </a:ext>
                  </a:extLst>
                </p:cNvPr>
                <p:cNvSpPr txBox="1"/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,  Too Small (Lose Info)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799B50-990E-45DA-9E99-3412D1616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33" t="-9836" r="-88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7D2283-AB58-4414-868E-A8B37A7DEA2B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79B7DB-3CEB-4778-A4D7-DF4ADF9604F7}"/>
                </a:ext>
              </a:extLst>
            </p:cNvPr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371600"/>
              <a:ext cx="685801" cy="762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16342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6AA49D-FAF6-4F5E-9555-99ED2E0C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F844D10-2457-4B84-A27B-B0B0BA39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172" y="3810000"/>
            <a:ext cx="242622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Less Signal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 Y Joint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Component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F3EF19-6329-4072-B05D-E25D406A00AE}"/>
              </a:ext>
            </a:extLst>
          </p:cNvPr>
          <p:cNvCxnSpPr/>
          <p:nvPr/>
        </p:nvCxnSpPr>
        <p:spPr bwMode="auto">
          <a:xfrm flipH="1">
            <a:off x="2667000" y="4762500"/>
            <a:ext cx="3441172" cy="12573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4101F-C516-4CD1-A7C2-AFC2D0A11F3B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F21BC8-3D19-4814-9F72-40C7606E4B44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7BE5A-6D3F-4DE5-9335-61D678F4622A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EB2F4-0671-4C87-8F01-5F3D4E3E03F3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027F34-CD20-49F8-8675-60DA8B82EAA3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83663B-3908-4D3A-8385-64B9AEF93F82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B104C-B478-4E2C-AB1D-82F1CABA836A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9869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Canonical </a:t>
            </a:r>
            <a:r>
              <a:rPr lang="en-US" dirty="0" err="1"/>
              <a:t>Corr’ns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err="1"/>
              <a:t>Hotelling</a:t>
            </a:r>
            <a:r>
              <a:rPr lang="en-US" dirty="0"/>
              <a:t> (1936):</a:t>
            </a:r>
          </a:p>
          <a:p>
            <a:pPr algn="ctr" eaLnBrk="1" hangingPunct="1">
              <a:buFontTx/>
              <a:buNone/>
            </a:pPr>
            <a:r>
              <a:rPr lang="en-US" dirty="0"/>
              <a:t>Canonical Correlation Analysis (CCA)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Main Idea:    </a:t>
            </a:r>
            <a:r>
              <a:rPr lang="en-US" dirty="0" err="1"/>
              <a:t>Dir’ns</a:t>
            </a:r>
            <a:r>
              <a:rPr lang="en-US" dirty="0"/>
              <a:t> to Maximize </a:t>
            </a:r>
            <a:r>
              <a:rPr lang="en-US" u="sng" dirty="0"/>
              <a:t>Correlation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(versus </a:t>
            </a:r>
            <a:r>
              <a:rPr lang="en-US" i="1" dirty="0"/>
              <a:t>Covariance</a:t>
            </a:r>
            <a:r>
              <a:rPr lang="en-US" dirty="0"/>
              <a:t> for PLS)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A8216-AC00-4598-8396-2BC90EC9F9D9}"/>
              </a:ext>
            </a:extLst>
          </p:cNvPr>
          <p:cNvSpPr txBox="1"/>
          <p:nvPr/>
        </p:nvSpPr>
        <p:spPr>
          <a:xfrm>
            <a:off x="6936050" y="838200"/>
            <a:ext cx="1903150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Text: Sec, 17.2.2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40B202-7DB0-4E29-BA3B-4815402A4D4C}"/>
              </a:ext>
            </a:extLst>
          </p:cNvPr>
          <p:cNvGrpSpPr/>
          <p:nvPr/>
        </p:nvGrpSpPr>
        <p:grpSpPr>
          <a:xfrm>
            <a:off x="1015633" y="1752600"/>
            <a:ext cx="2565767" cy="1371600"/>
            <a:chOff x="1015633" y="1752600"/>
            <a:chExt cx="2565767" cy="13716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EF4A82-463E-4CC6-BE31-D683918FE7F6}"/>
                </a:ext>
              </a:extLst>
            </p:cNvPr>
            <p:cNvSpPr txBox="1"/>
            <p:nvPr/>
          </p:nvSpPr>
          <p:spPr>
            <a:xfrm>
              <a:off x="1015633" y="2754868"/>
              <a:ext cx="2565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Founder of UNC STOR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AFEF3FC-658C-4EB2-8BF6-76D09A1EDA97}"/>
                </a:ext>
              </a:extLst>
            </p:cNvPr>
            <p:cNvCxnSpPr>
              <a:stCxn id="3" idx="0"/>
            </p:cNvCxnSpPr>
            <p:nvPr/>
          </p:nvCxnSpPr>
          <p:spPr>
            <a:xfrm flipH="1" flipV="1">
              <a:off x="1447800" y="1752600"/>
              <a:ext cx="850717" cy="10022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032204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Diagnostic Plot: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Now 3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3</a:t>
                </a:r>
                <a:r>
                  <a:rPr kumimoji="0" lang="en-US" alt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rd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Could be Random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(OK, Since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2</a:t>
                </a:r>
                <a:r>
                  <a:rPr kumimoji="0" lang="en-US" alt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Could be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(Consequence of Poor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</a:t>
                </a:r>
                <a:r>
                  <a:rPr kumimoji="0" lang="en-US" alt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Wedin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Approximation)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AE9B8B7-9BB3-46EA-9C8F-C2CBEA01B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0" t="26471" r="14248" b="8991"/>
          <a:stretch/>
        </p:blipFill>
        <p:spPr>
          <a:xfrm>
            <a:off x="3505200" y="2024742"/>
            <a:ext cx="5638800" cy="48332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A56866-5692-4DEC-BDB8-ABE7ED5D2729}"/>
              </a:ext>
            </a:extLst>
          </p:cNvPr>
          <p:cNvGrpSpPr/>
          <p:nvPr/>
        </p:nvGrpSpPr>
        <p:grpSpPr>
          <a:xfrm>
            <a:off x="5029200" y="1154668"/>
            <a:ext cx="4114800" cy="1436132"/>
            <a:chOff x="4953001" y="1002268"/>
            <a:chExt cx="4114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23A77C-79CB-475B-87F6-9ED4274E3150}"/>
                    </a:ext>
                  </a:extLst>
                </p:cNvPr>
                <p:cNvSpPr txBox="1"/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 Too Big (Feels Noise)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23A77C-79CB-475B-87F6-9ED4274E3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85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F7B9B7-FF3E-4E17-8EB5-4823961E6596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102A41-C901-49F0-B01F-C4FBC7D160C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685801" cy="762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3079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9B4CE-3FED-4AEA-8196-DF9A21ACB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2" t="27143" r="7216" b="10336"/>
          <a:stretch/>
        </p:blipFill>
        <p:spPr>
          <a:xfrm>
            <a:off x="3124200" y="1859416"/>
            <a:ext cx="6019800" cy="499858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Diagnostic Plot: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Wedin</a:t>
                </a: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Bound Useless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 </m:t>
                    </m:r>
                  </m:oMath>
                </a14:m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Random Subspace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Due to High Noise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Neither Angle Random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Both Could Be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Not Much Info Here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4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226E09A-8406-4D6B-A500-6FC96B832E50}"/>
              </a:ext>
            </a:extLst>
          </p:cNvPr>
          <p:cNvGrpSpPr/>
          <p:nvPr/>
        </p:nvGrpSpPr>
        <p:grpSpPr>
          <a:xfrm>
            <a:off x="4876800" y="1078468"/>
            <a:ext cx="4114800" cy="1330802"/>
            <a:chOff x="4953001" y="1107598"/>
            <a:chExt cx="4114800" cy="133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20EF3B-1377-41B4-86CB-EF69133CB6E0}"/>
                    </a:ext>
                  </a:extLst>
                </p:cNvPr>
                <p:cNvSpPr txBox="1"/>
                <p:nvPr/>
              </p:nvSpPr>
              <p:spPr>
                <a:xfrm>
                  <a:off x="4953001" y="110759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 Too Big (Feels Noise)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20EF3B-1377-41B4-86CB-EF69133C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107598"/>
                  <a:ext cx="411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85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42C4DF-FA09-4B0C-B4C3-E37EB88B1499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65E261-16D9-4076-99F5-AE7490BF9BC1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476930"/>
              <a:ext cx="685801" cy="65667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26488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Carolina Breast Cancer Study  (CBCS)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B447-9ADF-4D1D-9AD7-E020754663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A4B94-3BB8-4D51-8CD6-CCA4A2D56C1C}"/>
              </a:ext>
            </a:extLst>
          </p:cNvPr>
          <p:cNvGrpSpPr/>
          <p:nvPr/>
        </p:nvGrpSpPr>
        <p:grpSpPr>
          <a:xfrm>
            <a:off x="457200" y="4876800"/>
            <a:ext cx="8077200" cy="1828800"/>
            <a:chOff x="457200" y="4876800"/>
            <a:chExt cx="8077200" cy="1828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995082-303F-4F7D-A9E1-FBC4E1DC1255}"/>
                </a:ext>
              </a:extLst>
            </p:cNvPr>
            <p:cNvSpPr txBox="1"/>
            <p:nvPr/>
          </p:nvSpPr>
          <p:spPr>
            <a:xfrm>
              <a:off x="457200" y="5048071"/>
              <a:ext cx="64170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Thanks to:  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Iain Carmichael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(Deep Learning, AJIVE)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Melissa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Troester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(Head, CBCS)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Joseph Geradts, Benjamin Calhoun  (Pathology)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Katie Hoadley, Chuck Perou   (Genomics)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45BD4C-AE7E-4F8B-9E54-1D58C07F6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2" t="13333" r="21716" b="42223"/>
            <a:stretch/>
          </p:blipFill>
          <p:spPr>
            <a:xfrm>
              <a:off x="7162800" y="4876800"/>
              <a:ext cx="1371600" cy="18288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F7044B-515C-5B28-4242-9E1D6116E365}"/>
              </a:ext>
            </a:extLst>
          </p:cNvPr>
          <p:cNvSpPr txBox="1"/>
          <p:nvPr/>
        </p:nvSpPr>
        <p:spPr>
          <a:xfrm>
            <a:off x="762000" y="6197025"/>
            <a:ext cx="4669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Carmichael,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29145565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106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Clinical Diagnosis of Cancer: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Pathologist Views Tissue Under Microscope,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Stained with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Hematoxylin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&amp;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Eosin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(H&amp;E)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BBC.CO.UK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                                                 and  Reseachgate.net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8EB5F-4218-46E4-B66C-5B03EBBD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3886200" cy="2184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C72F9-CEE4-4979-BCB5-CC9CCF71F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191000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89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Analysis Goal: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Understand How Images &amp; Genomics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Together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Separately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Approach:    AJIVE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806E4-696E-42F6-B4D7-F113A54E1A34}"/>
              </a:ext>
            </a:extLst>
          </p:cNvPr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D11A-AA2C-4A39-AD5A-5DF0C2713CFE}"/>
                </a:ext>
              </a:extLst>
            </p:cNvPr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A3D692-FC0C-41E7-9A7F-A9EA26D38BCD}"/>
                </a:ext>
              </a:extLst>
            </p:cNvPr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5A4A2-2122-49E2-ACDF-717AA5B6D662}"/>
              </a:ext>
            </a:extLst>
          </p:cNvPr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0B5B2-3F0A-4985-ACFC-F62912EAAD25}"/>
                </a:ext>
              </a:extLst>
            </p:cNvPr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19B4C4-73E5-4083-AB07-32683511CAB5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86C024-C1D9-4D1D-8E7D-37B7BBD775FD}"/>
              </a:ext>
            </a:extLst>
          </p:cNvPr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19588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Micro Array Data: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Extract Small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(1mm diam.)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“Cores”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Thanks to SPIE.ORG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71961-6913-4817-A9D0-E459834A5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4916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𝑛</m:t>
                    </m:r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=1191</m:t>
                    </m:r>
                  </m:oMath>
                </a14:m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people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For Each: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ko-K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974E797-2CF5-4CDA-90D2-94F494AC3617}"/>
              </a:ext>
            </a:extLst>
          </p:cNvPr>
          <p:cNvGrpSpPr/>
          <p:nvPr/>
        </p:nvGrpSpPr>
        <p:grpSpPr>
          <a:xfrm>
            <a:off x="863801" y="2325469"/>
            <a:ext cx="7213399" cy="2485482"/>
            <a:chOff x="863801" y="2325469"/>
            <a:chExt cx="7213399" cy="2485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32E00-1155-42A8-B94E-CBAA269CA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8888"/>
            <a:stretch/>
          </p:blipFill>
          <p:spPr>
            <a:xfrm>
              <a:off x="863801" y="2971800"/>
              <a:ext cx="7213399" cy="18391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AC0538-98C2-426A-B7BC-7D01145548A7}"/>
                </a:ext>
              </a:extLst>
            </p:cNvPr>
            <p:cNvSpPr txBox="1"/>
            <p:nvPr/>
          </p:nvSpPr>
          <p:spPr>
            <a:xfrm>
              <a:off x="2743200" y="2325469"/>
              <a:ext cx="370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 1 – 4 TMA Cores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00F04-1EDB-470F-AD3A-F2617842350D}"/>
              </a:ext>
            </a:extLst>
          </p:cNvPr>
          <p:cNvGrpSpPr/>
          <p:nvPr/>
        </p:nvGrpSpPr>
        <p:grpSpPr>
          <a:xfrm>
            <a:off x="457200" y="5135562"/>
            <a:ext cx="8001000" cy="1493838"/>
            <a:chOff x="457200" y="5135562"/>
            <a:chExt cx="8001000" cy="149383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53CAA4F-7318-44F5-8739-71E500C47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4213" t="2081" r="3404" b="92255"/>
            <a:stretch>
              <a:fillRect/>
            </a:stretch>
          </p:blipFill>
          <p:spPr bwMode="auto">
            <a:xfrm>
              <a:off x="5451475" y="5135562"/>
              <a:ext cx="3006725" cy="14938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F2A5BA-6A8E-4475-8C36-83FAB05D54CF}"/>
                </a:ext>
              </a:extLst>
            </p:cNvPr>
            <p:cNvSpPr txBox="1"/>
            <p:nvPr/>
          </p:nvSpPr>
          <p:spPr>
            <a:xfrm>
              <a:off x="457200" y="5181600"/>
              <a:ext cx="4815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PAM 50 Gene Expression: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394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PAM 50 Gene Expression: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Set of 50 Genes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Measured mRNA Expression Level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Good at Separating </a:t>
            </a:r>
            <a:r>
              <a:rPr kumimoji="0" lang="en-US" altLang="ko-K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SubTypes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Basal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Her2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A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B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F5847-6D6D-4F2C-B4EE-9A809C4CFB55}"/>
              </a:ext>
            </a:extLst>
          </p:cNvPr>
          <p:cNvSpPr txBox="1"/>
          <p:nvPr/>
        </p:nvSpPr>
        <p:spPr>
          <a:xfrm>
            <a:off x="5410200" y="1524000"/>
            <a:ext cx="336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Early Technology, More Recent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RNAseq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anose="05000000000000000000" pitchFamily="2" charset="2"/>
              </a:rPr>
              <a:t> 10,000s Genes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2FDF8-EAE1-4533-B176-C5F068BE1042}"/>
              </a:ext>
            </a:extLst>
          </p:cNvPr>
          <p:cNvGrpSpPr/>
          <p:nvPr/>
        </p:nvGrpSpPr>
        <p:grpSpPr>
          <a:xfrm>
            <a:off x="3581400" y="4286071"/>
            <a:ext cx="4445401" cy="2267910"/>
            <a:chOff x="3581400" y="4286071"/>
            <a:chExt cx="4445401" cy="2267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FCBBD3-49BD-4EA8-9F8E-D27CBFA66A34}"/>
                </a:ext>
              </a:extLst>
            </p:cNvPr>
            <p:cNvGrpSpPr/>
            <p:nvPr/>
          </p:nvGrpSpPr>
          <p:grpSpPr>
            <a:xfrm>
              <a:off x="3581400" y="4286071"/>
              <a:ext cx="4445401" cy="1200329"/>
              <a:chOff x="3581400" y="4286071"/>
              <a:chExt cx="4445401" cy="120032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014018-B2CD-4534-B6A5-0BE8602EA4EA}"/>
                  </a:ext>
                </a:extLst>
              </p:cNvPr>
              <p:cNvSpPr txBox="1"/>
              <p:nvPr/>
            </p:nvSpPr>
            <p:spPr>
              <a:xfrm>
                <a:off x="5562600" y="4286071"/>
                <a:ext cx="2464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Perou Discovery: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 Benefit From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Chemo-Therapy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8C3F19B-0961-45DB-B396-AF3CAE0F2838}"/>
                  </a:ext>
                </a:extLst>
              </p:cNvPr>
              <p:cNvCxnSpPr/>
              <p:nvPr/>
            </p:nvCxnSpPr>
            <p:spPr bwMode="auto">
              <a:xfrm flipH="1" flipV="1">
                <a:off x="3581400" y="4867364"/>
                <a:ext cx="1981200" cy="9436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633514-FEB9-410C-8235-C8620DB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0975" y="5105400"/>
              <a:ext cx="1089225" cy="144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502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Deep Learning Image Representation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Each Core: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Randomly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Select 100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224</m:t>
                    </m:r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×224</m:t>
                    </m:r>
                  </m:oMath>
                </a14:m>
                <a:endPara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Patches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EAB1DD-6774-4447-A99C-C4AC589D1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09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Reduce Each Patch to 512 Features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Using </a:t>
            </a:r>
            <a:r>
              <a:rPr kumimoji="0" lang="en-US" altLang="ko-KR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Transfer Learning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From VGG16: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(Trained on Many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</a:t>
            </a:r>
            <a:r>
              <a:rPr kumimoji="0" lang="en-US" altLang="ko-K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Natural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Images)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pyimagesearch.com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709A-1774-4B4F-A2ED-105C262BC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19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Canonical </a:t>
            </a:r>
            <a:r>
              <a:rPr lang="en-US" dirty="0" err="1"/>
              <a:t>Corr’ns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Drawback of CCA: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In </a:t>
                </a:r>
                <a:r>
                  <a:rPr lang="en-US" dirty="0">
                    <a:solidFill>
                      <a:srgbClr val="00B050"/>
                    </a:solidFill>
                  </a:rPr>
                  <a:t>HDLSS</a:t>
                </a:r>
                <a:r>
                  <a:rPr lang="en-US" dirty="0"/>
                  <a:t> settings, always gives 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/>
                  <a:t>(spurious) directions with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Approach:  Regularize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 (Requires Tuning)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  <a:blipFill>
                <a:blip r:embed="rId3"/>
                <a:stretch>
                  <a:fillRect l="-192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62100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For Each Core: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Aggregate Patches by Averaging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(Damps Out “Location” Information)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Then Average Cores For Each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 &amp; Stroma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74EC8-934F-41B3-8E1B-1500BD274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Highly “Cellular”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Markedly Atypical Cells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3DD1-073F-4906-925B-F4F126A8F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634E-77D2-4F85-991D-3313FA9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36B9CF-C659-4C6F-97A6-2C6CD884E967}"/>
              </a:ext>
            </a:extLst>
          </p:cNvPr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B9CBA-1857-40C2-8DC4-6120CD3AEA9E}"/>
                </a:ext>
              </a:extLst>
            </p:cNvPr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3B080-86A2-4408-9ADE-FCBB32565CD1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DCC7-89CD-4638-A0C1-8F3C81D8CFAF}"/>
              </a:ext>
            </a:extLst>
          </p:cNvPr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B41E-A879-4F36-B681-7C44F384C966}"/>
                </a:ext>
              </a:extLst>
            </p:cNvPr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457880-EF24-41FD-8255-FE353541581E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5305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Negative, Top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Atypical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9EB40-D076-4A50-B2F7-9028E0FF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2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Positive, Top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Lower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Stroma, Sclerosis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420ED-C161-4C25-83A3-3833BF6A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0CBB9-D354-4022-8455-1429D746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7A2FF1-90D0-49E4-AA09-182122E6DB3A}"/>
              </a:ext>
            </a:extLst>
          </p:cNvPr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27DE9-D55D-4506-A382-90445B6B5FB6}"/>
                </a:ext>
              </a:extLst>
            </p:cNvPr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B57796-DE75-4155-91A0-933CD495E3C8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3D6980-30E6-41F1-AAB3-90C5C3252AD9}"/>
              </a:ext>
            </a:extLst>
          </p:cNvPr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E50E0-7701-4429-920E-D7005ECCA05D}"/>
                </a:ext>
              </a:extLst>
            </p:cNvPr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AECAA7-FA4E-40C1-BBF3-3E3D38F8849A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87787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Image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s, </a:t>
            </a:r>
            <a:r>
              <a:rPr kumimoji="0" lang="en-US" altLang="ko-KR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Indiv</a:t>
            </a:r>
            <a:r>
              <a:rPr lang="en-US" altLang="ko-KR" sz="3600" dirty="0" err="1">
                <a:solidFill>
                  <a:srgbClr val="000000"/>
                </a:solidFill>
                <a:latin typeface="Tahoma"/>
                <a:ea typeface="굴림" pitchFamily="50" charset="-127"/>
              </a:rPr>
              <a:t>idual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000" dirty="0">
                <a:ea typeface="굴림" pitchFamily="50" charset="-127"/>
              </a:rPr>
              <a:t>Negative</a:t>
            </a:r>
          </a:p>
          <a:p>
            <a:pPr>
              <a:lnSpc>
                <a:spcPct val="150000"/>
              </a:lnSpc>
            </a:pPr>
            <a:endParaRPr lang="en-US" altLang="ko-KR" sz="4000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Mostly Fat Cells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Few Nuclei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75438-CDA9-1C6A-AC2A-48C2215C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27049-0E4C-B8E9-9768-72AF0D25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8A51788-DF80-E5EE-45E9-F7CEC5742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9E1ABCC-0598-EA33-0CF0-F5BDF911B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000" dirty="0">
                <a:ea typeface="굴림" pitchFamily="50" charset="-127"/>
              </a:rPr>
              <a:t>Positive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200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Reactive Stroma,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Few Nuclei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Little Gene Connected</a:t>
            </a:r>
          </a:p>
          <a:p>
            <a:pPr>
              <a:lnSpc>
                <a:spcPct val="150000"/>
              </a:lnSpc>
            </a:pPr>
            <a:endParaRPr lang="en-US" altLang="ko-KR" sz="4000" dirty="0">
              <a:ea typeface="굴림" pitchFamily="50" charset="-127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B9253-EA46-15AA-DB02-7B04704AF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4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FBF38-7C0D-42E4-C1E3-C20AD413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559CEC7-6D83-9961-1600-4A1010255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64877E-F70F-402B-553A-FF34BF26F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Negative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Mucinous &amp; Micro-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Papillary Carcinoma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Not PAM50 Related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9A377-39AF-2CD9-7B71-0CA8D846A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41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Joint and Individual Variation Explained</a:t>
            </a:r>
          </a:p>
          <a:p>
            <a:pPr eaLnBrk="1" hangingPunct="1">
              <a:buFontTx/>
              <a:buNone/>
            </a:pPr>
            <a:r>
              <a:rPr lang="en-US" sz="2400" dirty="0"/>
              <a:t>     Lock, Hoadley, Marron &amp; Nobel (2013)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/>
              <a:t>  Joint Variation  ~  CCA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/>
              <a:t>  Key Contribution:  Individual Modes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Angle Based JIVE (AJIVE)</a:t>
            </a:r>
          </a:p>
          <a:p>
            <a:pPr eaLnBrk="1" hangingPunct="1">
              <a:buFontTx/>
              <a:buNone/>
            </a:pPr>
            <a:r>
              <a:rPr lang="sv-SE" sz="2400" dirty="0"/>
              <a:t>     Feng, Jiang, Hannig &amp; Marron (2018)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dirty="0"/>
              <a:t>  Non-Iterative Linear Algebra Calculation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dirty="0"/>
              <a:t>  Uses Intuitive Principal Angle Analysis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10CD7-0C11-4898-94C5-FF539C186CB1}"/>
              </a:ext>
            </a:extLst>
          </p:cNvPr>
          <p:cNvSpPr txBox="1"/>
          <p:nvPr/>
        </p:nvSpPr>
        <p:spPr>
          <a:xfrm>
            <a:off x="6936050" y="838200"/>
            <a:ext cx="1903150" cy="369332"/>
          </a:xfrm>
          <a:prstGeom prst="rect">
            <a:avLst/>
          </a:prstGeom>
          <a:noFill/>
          <a:ln w="25400">
            <a:solidFill>
              <a:srgbClr val="D357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Text: Sec, 17.2.3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ACC7C-63EE-481E-B5C6-3054A6C2FA1B}"/>
              </a:ext>
            </a:extLst>
          </p:cNvPr>
          <p:cNvSpPr txBox="1"/>
          <p:nvPr/>
        </p:nvSpPr>
        <p:spPr>
          <a:xfrm>
            <a:off x="6019800" y="228600"/>
            <a:ext cx="2916183" cy="369332"/>
          </a:xfrm>
          <a:prstGeom prst="rect">
            <a:avLst/>
          </a:prstGeom>
          <a:noFill/>
          <a:ln w="25400">
            <a:solidFill>
              <a:srgbClr val="D357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Only Briefly Mentioned</a:t>
            </a:r>
          </a:p>
        </p:txBody>
      </p:sp>
    </p:spTree>
    <p:extLst>
      <p:ext uri="{BB962C8B-B14F-4D97-AF65-F5344CB8AC3E}">
        <p14:creationId xmlns:p14="http://schemas.microsoft.com/office/powerpoint/2010/main" val="288791340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2E31E-9FD8-8B3D-9EBA-031121A7D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CA829B6-406E-2A23-BD37-A1186D5EC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589B7A8-4905-F0F8-2696-14B39E820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2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200" dirty="0">
              <a:ea typeface="굴림" pitchFamily="50" charset="-127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Fat Cells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Common Endpoint?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    “Center”?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36A4B-7AF2-7BAD-067B-6A9CEA0EA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8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A56AA-BA9E-5F30-705C-3A94B00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15DCAC-7F4D-970D-AFB7-EA8BE7886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DBFA825-5528-0B64-DB3C-BD31E3BA8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Flat Mode of Variation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Not Subtype Related!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E89B5-3E67-A512-7B34-599A0B57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Recall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Cancer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Atlas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Subset Here: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Breast Cancer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D8986B-FC0D-4C2A-9B4F-604CD0C84377}"/>
              </a:ext>
            </a:extLst>
          </p:cNvPr>
          <p:cNvGrpSpPr/>
          <p:nvPr/>
        </p:nvGrpSpPr>
        <p:grpSpPr>
          <a:xfrm>
            <a:off x="3200400" y="1377462"/>
            <a:ext cx="5867400" cy="5480538"/>
            <a:chOff x="457198" y="1371600"/>
            <a:chExt cx="5943601" cy="5013721"/>
          </a:xfrm>
        </p:grpSpPr>
        <p:pic>
          <p:nvPicPr>
            <p:cNvPr id="5" name="Picture 2" descr="Integrated data set for comparing and contrasting multiple tumor types.">
              <a:extLst>
                <a:ext uri="{FF2B5EF4-FFF2-40B4-BE49-F238E27FC236}">
                  <a16:creationId xmlns:a16="http://schemas.microsoft.com/office/drawing/2014/main" id="{E79D55D4-0DAD-49B8-9186-920313AD2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15B812-65EC-4372-A6AE-901BA954374D}"/>
                </a:ext>
              </a:extLst>
            </p:cNvPr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09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TCGA Breast Cancer Data: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Blocks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 &amp; Carefully Cleaned)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mRNA (GE): 16615×616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Copy Number (CN): 24174×616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Rev. Phase Protein Array (RPPA): 187×616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Gene mutation (Mutation): 18256×616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Tumor Subtypes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</a:rPr>
                  <a:t>Basal-like: ⊲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D1CF"/>
                    </a:solidFill>
                    <a:effectLst/>
                    <a:uLnTx/>
                    <a:uFillTx/>
                    <a:latin typeface="Tahoma"/>
                  </a:rPr>
                  <a:t>HER2-like: ∗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</a:rPr>
                  <a:t>Luminal A: +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</a:rPr>
                  <a:t>Luminal B: ×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/>
              <p:nvPr/>
            </p:nvSpPr>
            <p:spPr>
              <a:xfrm>
                <a:off x="6441525" y="3352800"/>
                <a:ext cx="18092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Once Again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-s  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5" y="3352800"/>
                <a:ext cx="1809213" cy="1200329"/>
              </a:xfrm>
              <a:prstGeom prst="rect">
                <a:avLst/>
              </a:prstGeom>
              <a:blipFill>
                <a:blip r:embed="rId4"/>
                <a:stretch>
                  <a:fillRect l="-2703" t="-2538" r="-2365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89CD01E-DC05-EB9F-2415-D25BF741B404}"/>
              </a:ext>
            </a:extLst>
          </p:cNvPr>
          <p:cNvSpPr txBox="1"/>
          <p:nvPr/>
        </p:nvSpPr>
        <p:spPr>
          <a:xfrm>
            <a:off x="4267200" y="5802868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Apologies for Non-Standard Colors</a:t>
            </a:r>
          </a:p>
        </p:txBody>
      </p:sp>
    </p:spTree>
    <p:extLst>
      <p:ext uri="{BB962C8B-B14F-4D97-AF65-F5344CB8AC3E}">
        <p14:creationId xmlns:p14="http://schemas.microsoft.com/office/powerpoint/2010/main" val="209049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Clear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Subtype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16A3-5E4C-42D6-913B-19F1D091545E}"/>
              </a:ext>
            </a:extLst>
          </p:cNvPr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861760-1A6D-424D-985A-1F160C0ADC91}"/>
                </a:ext>
              </a:extLst>
            </p:cNvPr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FEA542-9A35-4EBB-83ED-6A2629A8AE0D}"/>
                </a:ext>
              </a:extLst>
            </p:cNvPr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D3F3F-7EBF-473E-A1D0-49C178139944}"/>
              </a:ext>
            </a:extLst>
          </p:cNvPr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C337B-CE76-44B7-88FD-9481146AAEE3}"/>
                </a:ext>
              </a:extLst>
            </p:cNvPr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0FE7A7-3BF6-4FDD-8EAB-7BC46DFDDB03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13479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7793493-5AA6-491E-BA1C-87F7A225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Copy Number (CN)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+Subtypes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4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Gene Expression (GE)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31AE3B-83AD-443D-A4A0-C5E7CF68E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0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B5AF3-A174-417A-B488-81F5A60086D6}"/>
              </a:ext>
            </a:extLst>
          </p:cNvPr>
          <p:cNvSpPr txBox="1"/>
          <p:nvPr/>
        </p:nvSpPr>
        <p:spPr>
          <a:xfrm>
            <a:off x="2819400" y="30480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11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D25D4F-685A-41DE-90F4-065CEB2F2F78}"/>
              </a:ext>
            </a:extLst>
          </p:cNvPr>
          <p:cNvGrpSpPr/>
          <p:nvPr/>
        </p:nvGrpSpPr>
        <p:grpSpPr>
          <a:xfrm>
            <a:off x="4343400" y="4038600"/>
            <a:ext cx="4542691" cy="918865"/>
            <a:chOff x="4343400" y="4038600"/>
            <a:chExt cx="4542691" cy="9188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DCBC4C-537A-4067-A09A-5D16D087B5F1}"/>
                </a:ext>
              </a:extLst>
            </p:cNvPr>
            <p:cNvSpPr txBox="1"/>
            <p:nvPr/>
          </p:nvSpPr>
          <p:spPr>
            <a:xfrm>
              <a:off x="4648200" y="4495800"/>
              <a:ext cx="4237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Log(Consecutive Differences)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B417B6-615B-428D-9B77-EB31A94728E2}"/>
                </a:ext>
              </a:extLst>
            </p:cNvPr>
            <p:cNvCxnSpPr/>
            <p:nvPr/>
          </p:nvCxnSpPr>
          <p:spPr>
            <a:xfrm flipH="1" flipV="1">
              <a:off x="4343400" y="4038600"/>
              <a:ext cx="91440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5129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Copy Number (CN)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A2849B-E0BC-45FB-9761-828594D0F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612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F08AA-0DDB-411A-9F98-D63AA8103E31}"/>
              </a:ext>
            </a:extLst>
          </p:cNvPr>
          <p:cNvSpPr txBox="1"/>
          <p:nvPr/>
        </p:nvSpPr>
        <p:spPr>
          <a:xfrm>
            <a:off x="3657600" y="3733800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8767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Proteins (RPPA)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A0A943-3A09-4EF8-B1E6-914FB750C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1460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92629-6140-4945-A5A3-CCB983F5FED8}"/>
              </a:ext>
            </a:extLst>
          </p:cNvPr>
          <p:cNvSpPr txBox="1"/>
          <p:nvPr/>
        </p:nvSpPr>
        <p:spPr>
          <a:xfrm>
            <a:off x="4189712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501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Goals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Explore &amp; Quantify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Through </a:t>
            </a:r>
            <a:r>
              <a:rPr lang="en-US" altLang="en-US" dirty="0">
                <a:solidFill>
                  <a:srgbClr val="0000FF"/>
                </a:solidFill>
                <a:latin typeface="Tahoma"/>
              </a:rPr>
              <a:t>Joint Variation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FF"/>
                </a:solidFill>
                <a:latin typeface="Tahoma"/>
              </a:rPr>
              <a:t>   via </a:t>
            </a:r>
            <a:r>
              <a:rPr lang="en-US" altLang="en-US" u="sng" dirty="0">
                <a:solidFill>
                  <a:srgbClr val="0000FF"/>
                </a:solidFill>
                <a:latin typeface="Tahoma"/>
              </a:rPr>
              <a:t>Common 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Signatures Among Cases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08D690-840A-4FA9-B230-84B6F255D447}"/>
              </a:ext>
            </a:extLst>
          </p:cNvPr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F5A81-A937-4786-9293-11C4817E35C7}"/>
              </a:ext>
            </a:extLst>
          </p:cNvPr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879A58-E37E-4780-8C60-CBA3C54FF848}"/>
              </a:ext>
            </a:extLst>
          </p:cNvPr>
          <p:cNvCxnSpPr/>
          <p:nvPr/>
        </p:nvCxnSpPr>
        <p:spPr bwMode="auto">
          <a:xfrm flipH="1" flipV="1">
            <a:off x="4591846" y="3429001"/>
            <a:ext cx="2494754" cy="838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290CF-563A-44CA-8D72-FED6183AB4ED}"/>
              </a:ext>
            </a:extLst>
          </p:cNvPr>
          <p:cNvCxnSpPr/>
          <p:nvPr/>
        </p:nvCxnSpPr>
        <p:spPr bwMode="auto">
          <a:xfrm flipH="1">
            <a:off x="4591845" y="1600200"/>
            <a:ext cx="2494756" cy="18288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1ACA2EF9-10A0-46D3-9494-5A05D4193445}"/>
              </a:ext>
            </a:extLst>
          </p:cNvPr>
          <p:cNvSpPr/>
          <p:nvPr/>
        </p:nvSpPr>
        <p:spPr bwMode="auto">
          <a:xfrm>
            <a:off x="7086600" y="4191001"/>
            <a:ext cx="1752600" cy="152399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32EF7FF4-0127-4FC8-BFEB-F47374B632D0}"/>
              </a:ext>
            </a:extLst>
          </p:cNvPr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D3738-9CF0-4EAA-BA0D-DCF8EDC4A5CA}"/>
              </a:ext>
            </a:extLst>
          </p:cNvPr>
          <p:cNvSpPr txBox="1"/>
          <p:nvPr/>
        </p:nvSpPr>
        <p:spPr>
          <a:xfrm>
            <a:off x="1074668" y="4876800"/>
            <a:ext cx="382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Focus Away from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PCA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On Scores,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Loadings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7FB60-001C-4F83-B97E-2DE3C62D9B0B}"/>
              </a:ext>
            </a:extLst>
          </p:cNvPr>
          <p:cNvSpPr txBox="1"/>
          <p:nvPr/>
        </p:nvSpPr>
        <p:spPr>
          <a:xfrm>
            <a:off x="1066800" y="5830669"/>
            <a:ext cx="390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Commonality is Among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161C1-C391-46F9-B495-4569B9505E1B}"/>
              </a:ext>
            </a:extLst>
          </p:cNvPr>
          <p:cNvSpPr txBox="1"/>
          <p:nvPr/>
        </p:nvSpPr>
        <p:spPr>
          <a:xfrm>
            <a:off x="4724827" y="515721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(As in PLS &amp; CCA)</a:t>
            </a:r>
          </a:p>
        </p:txBody>
      </p:sp>
    </p:spTree>
    <p:extLst>
      <p:ext uri="{BB962C8B-B14F-4D97-AF65-F5344CB8AC3E}">
        <p14:creationId xmlns:p14="http://schemas.microsoft.com/office/powerpoint/2010/main" val="66378317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Mutations (Mut)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468D0-C7D4-457D-8274-B389E8DEB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755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316AA-F1B9-49A9-B360-1900F549F369}"/>
              </a:ext>
            </a:extLst>
          </p:cNvPr>
          <p:cNvSpPr txBox="1"/>
          <p:nvPr/>
        </p:nvSpPr>
        <p:spPr>
          <a:xfrm>
            <a:off x="4572000" y="50292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2451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Threshold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After Step 3: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Only 1 Remaining Joint Component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</a:t>
            </a:r>
            <a:r>
              <a:rPr kumimoji="0" lang="en-US" altLang="en-US" sz="3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nd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Strong in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but Mut.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Fits w/ Biologist’s Impression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Mut. Data)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18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F52CE66-327E-4825-9879-18336AE06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Scores (CNS)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Flags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LumAs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 Driven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By All 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Interesting Point:  Mutation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Plays Role Here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8CD0-788B-2841-8AB7-0F1C207DC058}"/>
              </a:ext>
            </a:extLst>
          </p:cNvPr>
          <p:cNvSpPr txBox="1"/>
          <p:nvPr/>
        </p:nvSpPr>
        <p:spPr>
          <a:xfrm>
            <a:off x="5410200" y="838200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In Contrast to PC1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Which Separated </a:t>
            </a:r>
            <a:r>
              <a:rPr lang="en-US" sz="2400" dirty="0" err="1">
                <a:solidFill>
                  <a:srgbClr val="00B050"/>
                </a:solidFill>
              </a:rPr>
              <a:t>Basals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5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Next Issue:  3-way JIVE for GE-CN-RPPA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   Use 3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Blocks from above,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GE, CN, RPPA as inputs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Perform JIVE,   Study Joint PC1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2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B2BC0C-CDB7-4CBF-B303-15C8D349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Joint JIVE PC1 for GE-CN-RPPA (CNS)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94CB78-A577-435C-AAB7-64DC7A384830}"/>
              </a:ext>
            </a:extLst>
          </p:cNvPr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7E61A-110D-4173-AF54-4417B38FE5BB}"/>
                </a:ext>
              </a:extLst>
            </p:cNvPr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2ACD5A-BDBA-4EF4-AD9C-5901A9392337}"/>
                </a:ext>
              </a:extLst>
            </p:cNvPr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A5FAA4-7739-4DDA-ABE7-087AF5E77984}"/>
              </a:ext>
            </a:extLst>
          </p:cNvPr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52E871-4322-49A4-9BBA-4C0A71544E7D}"/>
                </a:ext>
              </a:extLst>
            </p:cNvPr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889942-BBF9-4A71-92C8-1CAA8E98FB40}"/>
                </a:ext>
              </a:extLst>
            </p:cNvPr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5C22A-2246-4765-B905-6D39556FD235}"/>
              </a:ext>
            </a:extLst>
          </p:cNvPr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CD89A4-5DEC-4209-BE3B-1C9D3DEC1DFD}"/>
                </a:ext>
              </a:extLst>
            </p:cNvPr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883D3D-CBDB-459A-9118-C6BEFD169120}"/>
                </a:ext>
              </a:extLst>
            </p:cNvPr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43AD8A-7816-4CA9-8654-7299CA9343DE}"/>
              </a:ext>
            </a:extLst>
          </p:cNvPr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</a:p>
        </p:txBody>
      </p:sp>
    </p:spTree>
    <p:extLst>
      <p:ext uri="{BB962C8B-B14F-4D97-AF65-F5344CB8AC3E}">
        <p14:creationId xmlns:p14="http://schemas.microsoft.com/office/powerpoint/2010/main" val="728211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Now Focus on Pair-Wise Comparisons: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JIVE on GE – CN only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Hypothesis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Z-scores Allow Quantitation)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51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(SEPARATE!)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CN - PCA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Coloring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CC14DF-6D0D-4396-9EA5-BC15F746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968" r="8620" b="7968"/>
          <a:stretch/>
        </p:blipFill>
        <p:spPr bwMode="auto">
          <a:xfrm>
            <a:off x="3001108" y="2035196"/>
            <a:ext cx="6142892" cy="48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15104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B15502-655C-40F5-8728-04F4062A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9167" r="9462" b="6863"/>
          <a:stretch/>
        </p:blipFill>
        <p:spPr bwMode="auto">
          <a:xfrm>
            <a:off x="2954214" y="1981200"/>
            <a:ext cx="6189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From DWD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&amp; Ortho 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Directions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 Separated???</a:t>
            </a:r>
          </a:p>
        </p:txBody>
      </p:sp>
    </p:spTree>
    <p:extLst>
      <p:ext uri="{BB962C8B-B14F-4D97-AF65-F5344CB8AC3E}">
        <p14:creationId xmlns:p14="http://schemas.microsoft.com/office/powerpoint/2010/main" val="67462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Hypothesis Test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Stat. Sig.  ~ 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Z-score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2D8CC7-2D72-466C-A9BB-330F2D98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28" r="7961" b="54411"/>
          <a:stretch/>
        </p:blipFill>
        <p:spPr bwMode="auto">
          <a:xfrm>
            <a:off x="0" y="3564989"/>
            <a:ext cx="9144000" cy="32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73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  &gt;&gt;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16947F-1948-439E-A5E2-03B5AD35621F}"/>
              </a:ext>
            </a:extLst>
          </p:cNvPr>
          <p:cNvCxnSpPr/>
          <p:nvPr/>
        </p:nvCxnSpPr>
        <p:spPr bwMode="auto">
          <a:xfrm>
            <a:off x="2514600" y="4191000"/>
            <a:ext cx="1828800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9BB604-D7DF-4EC9-9590-156CDC17A787}"/>
              </a:ext>
            </a:extLst>
          </p:cNvPr>
          <p:cNvCxnSpPr/>
          <p:nvPr/>
        </p:nvCxnSpPr>
        <p:spPr bwMode="auto">
          <a:xfrm>
            <a:off x="1143000" y="4114800"/>
            <a:ext cx="22098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621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Goals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Explore &amp; Quantify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Through Joint 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via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Common Scores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Signatures Among Cases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Individual 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(Ortho to Joint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&amp; Not Colinear)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98703B6-46D9-4105-A882-120C3EA2189F}"/>
              </a:ext>
            </a:extLst>
          </p:cNvPr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2FF37-E664-4165-8556-7A564DEBAAA8}"/>
              </a:ext>
            </a:extLst>
          </p:cNvPr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DEBC65-594F-4EBB-B009-6422C85AC44D}"/>
              </a:ext>
            </a:extLst>
          </p:cNvPr>
          <p:cNvCxnSpPr/>
          <p:nvPr/>
        </p:nvCxnSpPr>
        <p:spPr bwMode="auto">
          <a:xfrm flipH="1">
            <a:off x="4876800" y="1600200"/>
            <a:ext cx="2209801" cy="3429000"/>
          </a:xfrm>
          <a:prstGeom prst="line">
            <a:avLst/>
          </a:prstGeom>
          <a:noFill/>
          <a:ln w="254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6951FA-7EED-43CA-97D6-9A2E40A3B617}"/>
              </a:ext>
            </a:extLst>
          </p:cNvPr>
          <p:cNvCxnSpPr/>
          <p:nvPr/>
        </p:nvCxnSpPr>
        <p:spPr bwMode="auto">
          <a:xfrm flipH="1">
            <a:off x="4876800" y="4267200"/>
            <a:ext cx="2209800" cy="762000"/>
          </a:xfrm>
          <a:prstGeom prst="line">
            <a:avLst/>
          </a:pr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ABDF197C-4C8F-4199-8341-18F53196C12B}"/>
              </a:ext>
            </a:extLst>
          </p:cNvPr>
          <p:cNvSpPr/>
          <p:nvPr/>
        </p:nvSpPr>
        <p:spPr bwMode="auto">
          <a:xfrm>
            <a:off x="7086600" y="4191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D79AB77-9C45-4E00-9F82-66C78E97B834}"/>
              </a:ext>
            </a:extLst>
          </p:cNvPr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9255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&gt;&gt; Separate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Data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Combo Helps!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AC868C-A647-4BEE-B462-E8C6C800948E}"/>
              </a:ext>
            </a:extLst>
          </p:cNvPr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DB131D-E3B5-4DF8-AB8F-59E643F354A1}"/>
              </a:ext>
            </a:extLst>
          </p:cNvPr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0523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has info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Not in CN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But not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5FB4E-9552-4D1C-B62A-EF98515F844E}"/>
              </a:ext>
            </a:extLst>
          </p:cNvPr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0D94D3-7A6E-479B-94C1-7887E22F5C29}"/>
              </a:ext>
            </a:extLst>
          </p:cNvPr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51647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Powerful Expression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RNAseq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 Separate Cells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Original Data:    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</a:t>
            </a:r>
            <a:r>
              <a:rPr kumimoji="0" lang="zh-CN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(2014)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Challenge:    </a:t>
            </a: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Random RNA Amplification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Control:    Spike In Measurements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Approach: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Chen and Zhou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(2016)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0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Input Data</a:t>
            </a: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Clear Artifacts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 descr="expression_heatmap.png">
            <a:extLst>
              <a:ext uri="{FF2B5EF4-FFF2-40B4-BE49-F238E27FC236}">
                <a16:creationId xmlns:a16="http://schemas.microsoft.com/office/drawing/2014/main" id="{C7D285AC-507B-46FD-BA34-6D14C35A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64B07E-514E-42D3-AA07-F8E656E26EF7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88F747-D31F-4774-A5EA-CBF1BCD3C4A3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1F067B4-6A28-42A4-8E1D-706F0A079234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770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Pls_expression.png">
            <a:extLst>
              <a:ext uri="{FF2B5EF4-FFF2-40B4-BE49-F238E27FC236}">
                <a16:creationId xmlns:a16="http://schemas.microsoft.com/office/drawing/2014/main" id="{E57CEDBB-DCE5-4E34-B212-DA3B6CDDB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69C023-F7B7-45ED-9880-9B3A6B091940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3514BE-A0D3-4295-A90C-0A957BBF0151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EA387D-D6B7-4B7F-B950-3CB3540CC538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5192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Individual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Much Better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JIVE_corrected_expression6.png">
            <a:extLst>
              <a:ext uri="{FF2B5EF4-FFF2-40B4-BE49-F238E27FC236}">
                <a16:creationId xmlns:a16="http://schemas.microsoft.com/office/drawing/2014/main" id="{F0293968-7EB7-4A00-8631-D3E3D4B22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092E75-B5EF-4724-A2AF-974DB11B7D29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81B69F-5954-48DB-A909-0EA15C6AE2DD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EEA249-3424-41AA-A8A8-F689A3857322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3677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VE_range_heatmap6_0.png">
            <a:extLst>
              <a:ext uri="{FF2B5EF4-FFF2-40B4-BE49-F238E27FC236}">
                <a16:creationId xmlns:a16="http://schemas.microsoft.com/office/drawing/2014/main" id="{6E3B6C7B-2E5B-4364-B4BE-EC056FE5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1" y="1188720"/>
            <a:ext cx="7266989" cy="566928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Analysis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D7652-6B0F-49F4-8006-D948388E951E}"/>
              </a:ext>
            </a:extLst>
          </p:cNvPr>
          <p:cNvSpPr txBox="1"/>
          <p:nvPr/>
        </p:nvSpPr>
        <p:spPr>
          <a:xfrm rot="16200000">
            <a:off x="2608871" y="4235330"/>
            <a:ext cx="4074192" cy="46166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Ignore as Nuisance Variation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266FC-2E44-4B50-AABC-F5EFEE8A6785}"/>
              </a:ext>
            </a:extLst>
          </p:cNvPr>
          <p:cNvSpPr txBox="1"/>
          <p:nvPr/>
        </p:nvSpPr>
        <p:spPr>
          <a:xfrm rot="16200000">
            <a:off x="5678068" y="3011068"/>
            <a:ext cx="1745799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Final Result</a:t>
            </a:r>
          </a:p>
        </p:txBody>
      </p:sp>
    </p:spTree>
    <p:extLst>
      <p:ext uri="{BB962C8B-B14F-4D97-AF65-F5344CB8AC3E}">
        <p14:creationId xmlns:p14="http://schemas.microsoft.com/office/powerpoint/2010/main" val="3763332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Integration Via Analysis of Subspaces (DIVAS)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Prothero, et al. (2022)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706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3 Block JIVE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      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36E12-C9F5-4E37-A8BC-AF7673F40149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9FC0FB-B250-4779-8B59-70533E4C7BA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2B15A-A0EA-436E-992D-E52A34588FEA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EE8D30-684C-4FA0-811C-D850F7CDBCEF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F0877-722A-49D8-BC12-286BB7ADE656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C3D103-6A9E-4579-92EF-1AC26683A9E0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F2C6A7-13C7-497A-866A-85DB93BF80F6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D21E4-EAEE-4F29-8B4A-B6160AD05517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80304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in DIVAS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+     +     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F40DE-6AAA-4C49-8EC8-835603C6DF84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E1F8AA-C0D9-4A0E-9B9B-142A85A7C57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30FD3F-F2A1-4566-843E-FE0028D18DAD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018EB2-8CB1-460F-B42B-1F0244FF4138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BE8F09-8283-4209-92AF-BC48974EFCA3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19B38-F3A8-4A9C-85E3-728CDE246C7D}"/>
                </a:ext>
              </a:extLst>
            </p:cNvPr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04F3A1-0BB8-4631-B17D-0B5D55D4CABC}"/>
                </a:ext>
              </a:extLst>
            </p:cNvPr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C5DB45-98AF-4C4B-A24D-D7B98D320FC0}"/>
                </a:ext>
              </a:extLst>
            </p:cNvPr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988D45-F4E1-43F5-A45E-8D0BE92674CD}"/>
                </a:ext>
              </a:extLst>
            </p:cNvPr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4C9BD-58CD-4D2B-B1E8-0F6637BF60FE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52EC08-D7FF-4591-9AD3-E9899C110FC1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BEAD5A-CAE4-484A-9362-7685E6C36835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15470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Toy Example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1030DC-B03E-4B11-8CC8-644E09F97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4227" r="66258" b="24227"/>
          <a:stretch/>
        </p:blipFill>
        <p:spPr bwMode="auto">
          <a:xfrm>
            <a:off x="231025" y="1524000"/>
            <a:ext cx="162122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E887409-2EAF-4CA8-AE6A-8EF6DDB720E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None/>
                </a:pPr>
                <a:r>
                  <a:rPr lang="en-US" altLang="en-US" dirty="0"/>
                  <a:t>Special Challenges: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=100 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≪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=10,000</m:t>
                    </m:r>
                  </m:oMath>
                </a14:m>
                <a:endParaRPr lang="en-US" altLang="en-US" dirty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 ≫ 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altLang="en-US" b="0" dirty="0">
                  <a:ea typeface="Cambria Math"/>
                </a:endParaRP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Wildly Differing Sizes &amp; Scales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Typical in Cancer &amp; Neuro-</a:t>
                </a:r>
                <a:r>
                  <a:rPr lang="en-US" altLang="en-US" dirty="0" err="1"/>
                  <a:t>Sci</a:t>
                </a:r>
                <a:endParaRPr lang="en-US" altLang="en-US" dirty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Hard to </a:t>
                </a:r>
                <a:r>
                  <a:rPr lang="en-US" altLang="en-US" u="sng" dirty="0"/>
                  <a:t>Normalize</a:t>
                </a:r>
                <a:r>
                  <a:rPr lang="en-US" altLang="en-US" dirty="0"/>
                  <a:t> Away</a:t>
                </a:r>
              </a:p>
            </p:txBody>
          </p:sp>
        </mc:Choice>
        <mc:Fallback xmlns="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E887409-2EAF-4CA8-AE6A-8EF6DDB720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  <a:blipFill>
                <a:blip r:embed="rId4"/>
                <a:stretch>
                  <a:fillRect l="-236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1001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Improved Initial Rank Choice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Inference Via Random Direction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Iterative Search Algorithm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AC3BF-4FF4-4419-97E0-AFA98570DE51}"/>
              </a:ext>
            </a:extLst>
          </p:cNvPr>
          <p:cNvGrpSpPr/>
          <p:nvPr/>
        </p:nvGrpSpPr>
        <p:grpSpPr>
          <a:xfrm>
            <a:off x="304800" y="3581400"/>
            <a:ext cx="8077200" cy="2870775"/>
            <a:chOff x="304800" y="3581400"/>
            <a:chExt cx="8077200" cy="28707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4A6FF2-3742-4A70-9C91-5854B2DC11FF}"/>
                </a:ext>
              </a:extLst>
            </p:cNvPr>
            <p:cNvCxnSpPr/>
            <p:nvPr/>
          </p:nvCxnSpPr>
          <p:spPr bwMode="auto">
            <a:xfrm>
              <a:off x="3657600" y="44196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D2E498-2B08-40C1-87F5-D9A46C9B9726}"/>
                </a:ext>
              </a:extLst>
            </p:cNvPr>
            <p:cNvCxnSpPr/>
            <p:nvPr/>
          </p:nvCxnSpPr>
          <p:spPr bwMode="auto">
            <a:xfrm>
              <a:off x="3048000" y="3581400"/>
              <a:ext cx="33528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AAE5FE-17E9-4F69-98E1-502D4C07A0BE}"/>
                </a:ext>
              </a:extLst>
            </p:cNvPr>
            <p:cNvSpPr txBox="1"/>
            <p:nvPr/>
          </p:nvSpPr>
          <p:spPr>
            <a:xfrm>
              <a:off x="304800" y="5867400"/>
              <a:ext cx="7585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Give Better and More Precise Inference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CA983E-D5DA-452C-9B86-CE5191396494}"/>
                </a:ext>
              </a:extLst>
            </p:cNvPr>
            <p:cNvCxnSpPr>
              <a:stCxn id="5" idx="0"/>
            </p:cNvCxnSpPr>
            <p:nvPr/>
          </p:nvCxnSpPr>
          <p:spPr bwMode="auto">
            <a:xfrm flipV="1">
              <a:off x="4097666" y="3581400"/>
              <a:ext cx="474334" cy="2286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F557C4-8AF2-423F-AC5B-09BF1EB21E89}"/>
                </a:ext>
              </a:extLst>
            </p:cNvPr>
            <p:cNvCxnSpPr/>
            <p:nvPr/>
          </p:nvCxnSpPr>
          <p:spPr bwMode="auto">
            <a:xfrm flipV="1">
              <a:off x="4114800" y="4419600"/>
              <a:ext cx="1981200" cy="1447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7603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Andrew Walker: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Multiplex IF Image Analysis</a:t>
            </a:r>
          </a:p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Enes Kelestemur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Toy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CF186-2710-4F49-BDF8-C0605BB8D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B7D87C0-E1E3-4964-8B50-772E8303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57BC7-9CFC-43E1-9F09-08F0F9E7721F}"/>
              </a:ext>
            </a:extLst>
          </p:cNvPr>
          <p:cNvGrpSpPr/>
          <p:nvPr/>
        </p:nvGrpSpPr>
        <p:grpSpPr>
          <a:xfrm>
            <a:off x="4953000" y="2819400"/>
            <a:ext cx="2514600" cy="2438400"/>
            <a:chOff x="4953000" y="2819400"/>
            <a:chExt cx="2514600" cy="24384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93E794-1205-4E6D-882F-D8F89BE58B7B}"/>
                </a:ext>
              </a:extLst>
            </p:cNvPr>
            <p:cNvCxnSpPr/>
            <p:nvPr/>
          </p:nvCxnSpPr>
          <p:spPr bwMode="auto">
            <a:xfrm flipH="1" flipV="1">
              <a:off x="4953000" y="2819400"/>
              <a:ext cx="2514600" cy="2286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2B20FB6-317C-4463-AE47-7ADF0ADAC983}"/>
                </a:ext>
              </a:extLst>
            </p:cNvPr>
            <p:cNvCxnSpPr/>
            <p:nvPr/>
          </p:nvCxnSpPr>
          <p:spPr bwMode="auto">
            <a:xfrm flipH="1">
              <a:off x="4953000" y="5105400"/>
              <a:ext cx="2514600" cy="152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FE4B42-378D-441F-B552-9E0F6B044915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3B2647-CA76-4E46-A649-F29416916518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CFD6EA-A7C7-437B-8B80-8FD286D80264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F98852-96E9-488A-8CE6-26C914C6A34A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BC32C-7F0F-4B93-9FA2-E69BA3AFC5CF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D2218B-D736-48F5-9DE4-DA0E364275C4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3E2183-6693-41FD-AC77-22F1C1B17AB4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7791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16336</TotalTime>
  <Words>2512</Words>
  <Application>Microsoft Office PowerPoint</Application>
  <PresentationFormat>On-screen Show (4:3)</PresentationFormat>
  <Paragraphs>780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굴림</vt:lpstr>
      <vt:lpstr>Arial</vt:lpstr>
      <vt:lpstr>Arial Unicode MS</vt:lpstr>
      <vt:lpstr>Cambria Math</vt:lpstr>
      <vt:lpstr>Tahoma</vt:lpstr>
      <vt:lpstr>Times New Roman</vt:lpstr>
      <vt:lpstr>Wingdings</vt:lpstr>
      <vt:lpstr>2_Default Design</vt:lpstr>
      <vt:lpstr>Statistics – O. R. 881 Object Oriented Data Analysis</vt:lpstr>
      <vt:lpstr>Current Sections in Textbook</vt:lpstr>
      <vt:lpstr>Last Class: Canonical Corr’ns</vt:lpstr>
      <vt:lpstr>Last Class: Canonical Corr’ns</vt:lpstr>
      <vt:lpstr>Last Class: JIVE</vt:lpstr>
      <vt:lpstr>Last Class: AJIVE Goals</vt:lpstr>
      <vt:lpstr>Last Class: AJIVE Goals</vt:lpstr>
      <vt:lpstr>Last Class: AJIVE Toy Example</vt:lpstr>
      <vt:lpstr>Last Class: AJIVE Toy Example</vt:lpstr>
      <vt:lpstr>Last Class: AJIVE Toy Example</vt:lpstr>
      <vt:lpstr>Last Class: AJIVE FMRI Data</vt:lpstr>
      <vt:lpstr>Last Class: AJIVE FMRI Data</vt:lpstr>
      <vt:lpstr>Last Class: AJIVE FMRI Data</vt:lpstr>
      <vt:lpstr>Last Class: AJIVE FMRI Data</vt:lpstr>
      <vt:lpstr>Last Class: AJIVE Algorithm</vt:lpstr>
      <vt:lpstr>Last Class: Princ’l. Angle Anal.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Early Single Cell RNAseq</vt:lpstr>
      <vt:lpstr>Early Single Cell RNAseq</vt:lpstr>
      <vt:lpstr>Early Single Cell RNAseq</vt:lpstr>
      <vt:lpstr>Early Single Cell RNAseq</vt:lpstr>
      <vt:lpstr>Early Single Cell RNAseq</vt:lpstr>
      <vt:lpstr>DIVAS</vt:lpstr>
      <vt:lpstr>DIVAS</vt:lpstr>
      <vt:lpstr>DIVAS</vt:lpstr>
      <vt:lpstr>DIVAS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437</cp:revision>
  <dcterms:created xsi:type="dcterms:W3CDTF">2001-06-08T01:38:43Z</dcterms:created>
  <dcterms:modified xsi:type="dcterms:W3CDTF">2024-02-29T23:43:05Z</dcterms:modified>
</cp:coreProperties>
</file>