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55" r:id="rId2"/>
    <p:sldMasterId id="2147483794" r:id="rId3"/>
    <p:sldMasterId id="2147483808" r:id="rId4"/>
    <p:sldMasterId id="2147483820" r:id="rId5"/>
    <p:sldMasterId id="2147483868" r:id="rId6"/>
  </p:sldMasterIdLst>
  <p:notesMasterIdLst>
    <p:notesMasterId r:id="rId112"/>
  </p:notesMasterIdLst>
  <p:sldIdLst>
    <p:sldId id="262" r:id="rId7"/>
    <p:sldId id="714" r:id="rId8"/>
    <p:sldId id="3804" r:id="rId9"/>
    <p:sldId id="3825" r:id="rId10"/>
    <p:sldId id="3823" r:id="rId11"/>
    <p:sldId id="3822" r:id="rId12"/>
    <p:sldId id="3834" r:id="rId13"/>
    <p:sldId id="1176" r:id="rId14"/>
    <p:sldId id="1369" r:id="rId15"/>
    <p:sldId id="3843" r:id="rId16"/>
    <p:sldId id="3847" r:id="rId17"/>
    <p:sldId id="3851" r:id="rId18"/>
    <p:sldId id="3855" r:id="rId19"/>
    <p:sldId id="3856" r:id="rId20"/>
    <p:sldId id="3857" r:id="rId21"/>
    <p:sldId id="1820" r:id="rId22"/>
    <p:sldId id="1821" r:id="rId23"/>
    <p:sldId id="1822" r:id="rId24"/>
    <p:sldId id="1823" r:id="rId25"/>
    <p:sldId id="1824" r:id="rId26"/>
    <p:sldId id="1394" r:id="rId27"/>
    <p:sldId id="1395" r:id="rId28"/>
    <p:sldId id="1396" r:id="rId29"/>
    <p:sldId id="1397" r:id="rId30"/>
    <p:sldId id="1398" r:id="rId31"/>
    <p:sldId id="1399" r:id="rId32"/>
    <p:sldId id="1400" r:id="rId33"/>
    <p:sldId id="1401" r:id="rId34"/>
    <p:sldId id="1402" r:id="rId35"/>
    <p:sldId id="1403" r:id="rId36"/>
    <p:sldId id="3866" r:id="rId37"/>
    <p:sldId id="3865" r:id="rId38"/>
    <p:sldId id="1412" r:id="rId39"/>
    <p:sldId id="1413" r:id="rId40"/>
    <p:sldId id="1414" r:id="rId41"/>
    <p:sldId id="1415" r:id="rId42"/>
    <p:sldId id="1416" r:id="rId43"/>
    <p:sldId id="1417" r:id="rId44"/>
    <p:sldId id="1418" r:id="rId45"/>
    <p:sldId id="3868" r:id="rId46"/>
    <p:sldId id="724" r:id="rId47"/>
    <p:sldId id="3867" r:id="rId48"/>
    <p:sldId id="3869" r:id="rId49"/>
    <p:sldId id="1791" r:id="rId50"/>
    <p:sldId id="1792" r:id="rId51"/>
    <p:sldId id="1793" r:id="rId52"/>
    <p:sldId id="1794" r:id="rId53"/>
    <p:sldId id="1795" r:id="rId54"/>
    <p:sldId id="1796" r:id="rId55"/>
    <p:sldId id="1797" r:id="rId56"/>
    <p:sldId id="1798" r:id="rId57"/>
    <p:sldId id="1799" r:id="rId58"/>
    <p:sldId id="1800" r:id="rId59"/>
    <p:sldId id="1801" r:id="rId60"/>
    <p:sldId id="3870" r:id="rId61"/>
    <p:sldId id="3871" r:id="rId62"/>
    <p:sldId id="3872" r:id="rId63"/>
    <p:sldId id="1805" r:id="rId64"/>
    <p:sldId id="4000" r:id="rId65"/>
    <p:sldId id="3874" r:id="rId66"/>
    <p:sldId id="3863" r:id="rId67"/>
    <p:sldId id="3873" r:id="rId68"/>
    <p:sldId id="3876" r:id="rId69"/>
    <p:sldId id="3877" r:id="rId70"/>
    <p:sldId id="3864" r:id="rId71"/>
    <p:sldId id="3875" r:id="rId72"/>
    <p:sldId id="1807" r:id="rId73"/>
    <p:sldId id="1808" r:id="rId74"/>
    <p:sldId id="3998" r:id="rId75"/>
    <p:sldId id="3999" r:id="rId76"/>
    <p:sldId id="1811" r:id="rId77"/>
    <p:sldId id="1812" r:id="rId78"/>
    <p:sldId id="1813" r:id="rId79"/>
    <p:sldId id="1814" r:id="rId80"/>
    <p:sldId id="1815" r:id="rId81"/>
    <p:sldId id="1816" r:id="rId82"/>
    <p:sldId id="1817" r:id="rId83"/>
    <p:sldId id="1818" r:id="rId84"/>
    <p:sldId id="1819" r:id="rId85"/>
    <p:sldId id="1661" r:id="rId86"/>
    <p:sldId id="1662" r:id="rId87"/>
    <p:sldId id="1663" r:id="rId88"/>
    <p:sldId id="1664" r:id="rId89"/>
    <p:sldId id="1665" r:id="rId90"/>
    <p:sldId id="1666" r:id="rId91"/>
    <p:sldId id="1667" r:id="rId92"/>
    <p:sldId id="1668" r:id="rId93"/>
    <p:sldId id="1669" r:id="rId94"/>
    <p:sldId id="1670" r:id="rId95"/>
    <p:sldId id="1671" r:id="rId96"/>
    <p:sldId id="1672" r:id="rId97"/>
    <p:sldId id="1673" r:id="rId98"/>
    <p:sldId id="1674" r:id="rId99"/>
    <p:sldId id="1675" r:id="rId100"/>
    <p:sldId id="1676" r:id="rId101"/>
    <p:sldId id="1677" r:id="rId102"/>
    <p:sldId id="1679" r:id="rId103"/>
    <p:sldId id="1680" r:id="rId104"/>
    <p:sldId id="1681" r:id="rId105"/>
    <p:sldId id="1682" r:id="rId106"/>
    <p:sldId id="1683" r:id="rId107"/>
    <p:sldId id="1684" r:id="rId108"/>
    <p:sldId id="1685" r:id="rId109"/>
    <p:sldId id="1686" r:id="rId110"/>
    <p:sldId id="3860" r:id="rId1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00"/>
    <a:srgbClr val="0000FF"/>
    <a:srgbClr val="00FF00"/>
    <a:srgbClr val="DA71FF"/>
    <a:srgbClr val="99FF99"/>
    <a:srgbClr val="D357FF"/>
    <a:srgbClr val="FFB279"/>
    <a:srgbClr val="D1FFD1"/>
    <a:srgbClr val="E1FFE1"/>
    <a:srgbClr val="C8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presProps" Target="presProps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viewProps" Target="view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theme" Target="theme/theme1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87150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54734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64112-4B79-4FC1-9E5E-09149C34F8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180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A5B2E2-5D62-4A57-88F2-BCD1CFDFE0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990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360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789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214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CD5C62-98D8-40D9-B8D5-450CF75E21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544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5E4BD-420E-4C74-812C-315145DF4C5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618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7A41EE-51CE-42CE-9CB7-7FE63E10BD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573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DBBC0-A3C7-449F-BD7F-B30C3D532E0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79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7A41EE-51CE-42CE-9CB7-7FE63E10BD5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89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323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739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943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814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428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754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77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9494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AC7F1-685C-4228-98DA-D7FE08DA418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70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0750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2699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4A830-ED25-5E3C-27BE-710C64A51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D16F9384-F2E5-5EFD-0B01-86DEBD36FA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41D6A70A-7CC9-6C0F-49D4-D1ABAD6F3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45EA20A0-DAED-4387-DCE5-D4E32F973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0154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EB9EF-8B78-3368-A56B-2F164E795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88456C55-A29D-4FD6-18E9-5677011442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AAE81A8D-8D46-1E0A-45CC-40C7E1123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A7A64FC1-B3E7-D440-C6D2-6E8883FEF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2131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45C0B-187F-4CFC-9656-9A261159E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40E266CC-9EC4-3714-9441-1735B6C7C7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96544328-3CF0-DCCD-9B30-AB2B6DD25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013DD256-1CED-AB41-7CEB-0B368C227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53C52-0E43-4DE5-AE6B-EB2BFCFC36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613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8D414-71AC-6EE2-5545-38188696E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D0A39D95-E67D-A7B5-C664-080A70E7E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CE1520CB-79F7-96BF-9024-2B41C629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E5E1E2EF-CD9E-063D-04C7-DAE70C5F60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553C52-0E43-4DE5-AE6B-EB2BFCFC36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316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3FE19-8952-DE39-4A05-D564657F0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F83587C7-4E23-4559-9D36-A742DA762A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5E7331C9-97E7-D952-A837-D11037A38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5C99ADE2-8ACA-4B8F-C9B1-079AD21118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5F2BA1-803B-47C7-8EAF-66E1A186497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8336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0913B-E19B-944D-9C8A-F457972AE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C393079B-7896-B66C-7309-0B477339DC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7D039968-452C-7D7A-F836-5F44F2CEB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36D94AD9-FFE6-62E8-7A63-31E06C4EB2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A1BCC-9A84-408D-98B6-469B60FEAA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1429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595F9-3465-0BC3-9F87-56EC7C269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A9ED2D8D-809C-459C-1E10-3F67AF5266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174935C1-0109-07B3-8D65-272B3770C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6CEB5820-A16D-B705-143C-1A88166C7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A9AE17-F08A-4AA0-A60F-0AABAB7DD9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4894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5A9C-4023-09A4-C5DC-5EF542104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470F19EE-4C16-50F0-8737-C0C24551C4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CB680663-91A2-2028-004E-2B6CF6406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51F8C762-2B51-3B32-A657-31650295AF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5C09DA-D92F-4FBD-939B-6F3F6D7177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244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8C49B-E6F7-B504-DBAD-C56FB4048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4E3ACA1E-506E-D1D1-D125-6C5CDB51B0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C8B2C463-947C-B12D-CB62-F054B745C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CD5DD0A9-430A-B17C-384E-5FC5DB0439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430F5-16B3-44D9-97E0-9C72F46488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15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5934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3EB1B-C5AD-0CC4-968D-F54747D26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:a16="http://schemas.microsoft.com/office/drawing/2014/main" id="{E7AA30F3-023C-8F95-19A4-C5EA84097A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>
            <a:extLst>
              <a:ext uri="{FF2B5EF4-FFF2-40B4-BE49-F238E27FC236}">
                <a16:creationId xmlns:a16="http://schemas.microsoft.com/office/drawing/2014/main" id="{70B0DD85-08B4-F154-D56D-1C2E74068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Slide Number Placeholder 3">
            <a:extLst>
              <a:ext uri="{FF2B5EF4-FFF2-40B4-BE49-F238E27FC236}">
                <a16:creationId xmlns:a16="http://schemas.microsoft.com/office/drawing/2014/main" id="{B553D17E-7138-C941-9D67-1377077BF7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0430F5-16B3-44D9-97E0-9C72F46488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3949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AFE74-8DD7-4CD7-8CCD-21E7C99FA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3629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54FB1-F8AE-BBEA-7ADC-B7C628E52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A149A204-08EB-6737-1406-E989C5246F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6A74A8EB-106A-AD4A-6F3F-5461F5E92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1D9C9B8B-5E4C-C007-0709-EFC52C634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5294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AC4AB-73C1-CA77-2CD2-AC6BAA293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17C8BABA-F609-D794-851D-8B8ECDB45B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1312E899-1AF3-0B4E-2464-A37A51D5E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46A20ACF-03F5-552A-3B57-CD65C3167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4029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EF23D-96AD-9835-F862-2B62CD524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049CDB1F-ADA2-2238-8138-3AC3009E0A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5DE14AD3-C70E-8E4D-759F-CBBD57682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B0F9C2B8-0164-B166-49CA-179F9D897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1758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36BEC-0B8E-F1AB-BEE3-29077F9E8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53A35D9E-3067-3820-D9C8-E92DA5BE83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9BBA438F-E442-50F1-2DB3-15F34AE75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2360E14C-4DE1-CAEE-DE1C-CDD931C4A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2039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788FE-F250-E8A1-2E4D-72DEE154E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7CC9CDDC-0D02-4F85-2510-DB1ED45DF6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D3F7EACF-9ED9-3540-1449-987B67A77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27FCA5E3-2390-9830-41BF-EEA7D56BD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2417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7EBCF-3F88-FB2E-83F0-45D8A0FDD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BCD8CB09-0DE3-3BC0-5651-EAC3AC1822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8722D744-0283-AC85-D4B6-282B4AC4B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406C93F9-1B8F-D96B-097E-748AC39E2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2651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1E680-699E-9962-CC00-937C0F6FA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38A3F61B-E25B-8E94-EF58-7F5C4BD657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7095AD37-B6A6-9322-C319-CD19D3F9B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7E12B2E7-D728-0D36-3476-E49C61BAB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1648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D8BF5-94BE-0DCE-4461-BBDEDDDF4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CCD96CB3-2316-9A15-BD06-F7D9572FEF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0DAB783C-5551-7BAD-20C2-B0124595D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480CE082-150C-C428-53E2-2AD9AA6C6E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538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1732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51D71-5461-73BB-4357-DDA96E012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76819AB1-55B6-AD08-64E3-33C6906211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8FFEDD13-D5DE-1904-219C-38BBE81EF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513065D0-6C7A-F8D9-CC23-A6C03D14A9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0106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6925A-D42D-9CFF-6DAB-90314B26E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601AD576-91AA-768B-3941-22100EEB7C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33DAD43B-4F67-3693-7485-7949B3B5D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63F56697-0715-DBE2-A5C0-BDBED2CEEE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3973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E2017-0139-4F65-3322-841C7E4FF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568EE805-C667-2F39-BE1B-D98D8C588C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F1C3EBCF-D680-7128-C742-A338A7340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75FCBC63-46AF-4C40-6008-3C3F6B9E4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4953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6AE65-179A-5890-019A-31417AEE1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4C048E0F-14F3-A6C0-77A4-8AA7EC538E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C8028FF6-F1B2-B53D-87CB-3D9D771AE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9B031A9A-9F31-16FE-655C-1871272A3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0618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ED39D-47A8-968A-95E5-BAC0422F6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EB86EE9E-3B8D-A913-AF53-C81795D9D7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417A31CF-729A-B20D-1480-A78E4E0BE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AA183023-2AE1-3164-3D20-0A06DB74D5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0276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CA54F-EB84-0914-FD1F-AF07C6EAA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95C8276F-5587-B4A7-A980-56FA7E3874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0BBA4AEA-5D4E-C806-38B2-AA62A1412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4AD4E222-123F-4C37-4F69-0B75F59AD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4548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2E907-F881-4CAE-45A9-89AC69429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38FA7782-59DB-46E7-7EFB-13F445CB57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848C23CC-F3DC-4695-2257-8AD9D57CD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3F9636D8-0193-8786-E23F-5B70194165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7327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82F89-BB5A-8CA6-DB4C-F5EC68AEB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C26106E0-8F1D-15D7-085C-8E799B3B2A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83005C4B-F352-952E-0370-B4C0563FE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C59ECD31-DD61-0EB4-F027-F37E1C7B6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8106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9334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3AE99-A324-6636-A16E-1E0C2B117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C220930F-7FB9-5322-713F-107A01F0D1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355951AF-A46F-C5BD-50B3-5C5B136D9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id="{1DDBDED6-F872-1849-8655-1742B6030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FC79AB-7E39-4227-9787-3C3E40DFD4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268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88887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A1145-EB8E-9916-5599-1CEBBEE6D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B1270A79-8675-894E-490F-D11027F8E9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9AC6AFFE-B781-324B-4F30-006BC09FE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22F1C6C7-0F9F-B848-E2C0-302B296BE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7666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7B5F3-E4D7-2A5A-11C4-A2EF52A65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E90810C2-E389-0AE4-B707-A83A8BA909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E6485828-8C38-3FFA-B5E7-8F2C4188C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3B862B0D-9A66-E454-9B0D-6DA1D0CB6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01239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68422-8A8C-2CF6-949F-FBE3B9A2E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BC9D1ACF-1E6B-DB57-98CF-CC8AB4C092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162CC936-7691-41F7-31E6-2E4B8B10D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3CD89D71-91ED-0309-0621-8B2423E7B4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1585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8DD1B-A108-29B6-DEF2-2BC70A87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8E0FB639-228F-D2BC-6DF5-8C9B8E03B7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AB7CDD8A-A715-7F5D-309D-8FBCB1A6F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859C1B3B-67FA-67DF-1C6B-1CA42E135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3482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3B901-1858-0427-BFB2-A4AD737C4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4AD475D5-0649-45F6-9FB0-6C7F61BE5F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CB2E41D3-94E4-CA75-BF19-6D6D60F28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8937D582-6F80-B831-6F94-9783E2A456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02236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786F2-36D4-B380-31D9-4CC5BBE88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7545E15E-7A43-652E-81F6-47720AE5B5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8F7C830F-0355-AC67-01F5-E4E0A684D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A2B63C57-A7AC-FAE8-66FC-78C5F5A12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43354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07B1A-CE29-7934-123E-406A2CB08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:a16="http://schemas.microsoft.com/office/drawing/2014/main" id="{BB372B6D-7BE1-D7B5-2697-D71611B4F0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:a16="http://schemas.microsoft.com/office/drawing/2014/main" id="{5BD3F8BD-C978-6929-A7E8-C43D4590B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750D9320-8390-F0C4-72E1-4CAB685443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96ABB-9466-4D9F-BA7B-BE71C9512E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17252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14934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194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03C24-2545-5A28-32C2-2ADBDB4CB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E748B1F0-5AB3-FE12-8C94-04A29A2EA6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9C435CC1-B174-8173-425B-A5D18A1E4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233B04EA-0255-5111-0B92-4A15BE1142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697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80172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18006-EB7E-CA94-8D43-EFAC35E96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B40C9AB7-14AF-66AC-8C24-6DA23249F6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232FF89A-C9BA-96C2-11E6-65CA7783B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28907B58-FC9F-580A-E142-2B217EF60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26525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0BBB0F-17A1-46B9-8B57-F1D83D09093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80441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67756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22126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2262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58750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D8B28B-AFC3-4A4C-98E3-E2A70CBD7256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71818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0BBB0F-17A1-46B9-8B57-F1D83D09093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50638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4869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32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9FAF8-2CDA-4E9C-AF3C-86CA46CA04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92488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82939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90594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22864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54087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4454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89426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88432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61733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59834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640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3787D8-D395-4557-A552-91B599DF7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6340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13816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8985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50706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50444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2327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30516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14854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73451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40028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30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95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560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073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513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73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7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23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33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2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62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7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586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7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1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82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78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23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43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71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1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28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5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7290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36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82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61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91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47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52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64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85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2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7472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389B4-7DEC-4C5F-BA44-1D52004E4C4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32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D614C-CDB2-4E6D-ABB3-F67E5B00827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93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7AC6E-842D-4CF1-B7EE-2B85EFF03D5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10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1DDBC-31B0-4275-990E-5BDDAB780D1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28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07A34-53EB-4809-90F7-54162EBC994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96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F4E65-2D1B-4F08-B103-503330C8401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27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12BAE-8D32-4693-ABED-959E1549508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21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20B98-1C30-4CA4-A71B-202AC482DEB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722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D662A-A4AD-4192-88FB-03F6F188F7C1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691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5BD31-BEB1-4DA7-A626-34F73C8080E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25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8183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80883-1AA5-46F2-AC0D-D659C5EFA5D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103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FBF0-E04B-49EE-9127-393E287D0F1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648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89CF8-E256-4402-B857-B9C07836CF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075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E4BE-31CD-4C40-B689-6F4ED978E4D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03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64120-2BB5-4DE8-8945-AC30484AF68D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530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0D6B8-80CD-4A1B-8892-62CB4D33403F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237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F9F20-B0F7-4562-84BB-179605DC295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3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404BC-7528-448F-8992-4DD3F703F27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714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E58A-8C8C-4CC2-A7F1-FB1E45A6C00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1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D6CAA-203A-4F82-A7DF-13F0689B0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2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23019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B303-23B9-4BE2-90F9-91A0833AB8EC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394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B84B6-69F7-4A92-9D0C-60EB67D5C06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1414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5467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6973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5097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0242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772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186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6278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340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721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6122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159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0216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0296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017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168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928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9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683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585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B64B50-58F1-45D0-857F-BFFAA7C8676A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5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B06DE3-929E-4BA4-9A79-F8082D5BA9F2}" type="slidenum">
              <a:rPr lang="en-US" altLang="zh-CN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423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0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7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40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21.png"/><Relationship Id="rId7" Type="http://schemas.openxmlformats.org/officeDocument/2006/relationships/image" Target="../media/image19.png"/><Relationship Id="rId12" Type="http://schemas.openxmlformats.org/officeDocument/2006/relationships/image" Target="../media/image7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40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4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6.xml"/><Relationship Id="rId10" Type="http://schemas.openxmlformats.org/officeDocument/2006/relationships/image" Target="../media/image1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0.png"/><Relationship Id="rId5" Type="http://schemas.openxmlformats.org/officeDocument/2006/relationships/image" Target="../media/image1170.png"/><Relationship Id="rId4" Type="http://schemas.openxmlformats.org/officeDocument/2006/relationships/image" Target="../media/image116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5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1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7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 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Char char="-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Data lie roughly on surface of sphere,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with radius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- Yet origin is point of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highest density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???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- Paradox resolved by: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density w. r. t. Lebesgue Measure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t="-1432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42336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2915816" y="5741988"/>
            <a:ext cx="136815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scene3d>
            <a:camera prst="orthographicFront">
              <a:rot lat="5400000" lon="10799999" rev="10799999"/>
            </a:camera>
            <a:lightRig rig="threePt" dir="t"/>
          </a:scene3d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/>
              <a:cs typeface="+mn-cs"/>
            </a:endParaRPr>
          </a:p>
        </p:txBody>
      </p:sp>
      <p:cxnSp>
        <p:nvCxnSpPr>
          <p:cNvPr id="52" name="Straight Connector 51"/>
          <p:cNvCxnSpPr>
            <a:stCxn id="2064" idx="0"/>
            <a:endCxn id="2059" idx="0"/>
          </p:cNvCxnSpPr>
          <p:nvPr/>
        </p:nvCxnSpPr>
        <p:spPr>
          <a:xfrm flipV="1">
            <a:off x="720725" y="741363"/>
            <a:ext cx="6350000" cy="47529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Group 53"/>
          <p:cNvGrpSpPr>
            <a:grpSpLocks/>
          </p:cNvGrpSpPr>
          <p:nvPr/>
        </p:nvGrpSpPr>
        <p:grpSpPr bwMode="auto">
          <a:xfrm>
            <a:off x="20638" y="506413"/>
            <a:ext cx="11044237" cy="6162675"/>
            <a:chOff x="20638" y="188642"/>
            <a:chExt cx="11044180" cy="6163144"/>
          </a:xfrm>
        </p:grpSpPr>
        <p:grpSp>
          <p:nvGrpSpPr>
            <p:cNvPr id="2053" name="Group 52"/>
            <p:cNvGrpSpPr>
              <a:grpSpLocks/>
            </p:cNvGrpSpPr>
            <p:nvPr/>
          </p:nvGrpSpPr>
          <p:grpSpPr bwMode="auto">
            <a:xfrm>
              <a:off x="20638" y="188642"/>
              <a:ext cx="11044180" cy="6163144"/>
              <a:chOff x="20638" y="764706"/>
              <a:chExt cx="11044180" cy="6163144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5707034" y="3165189"/>
                <a:ext cx="195261" cy="1619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grpSp>
            <p:nvGrpSpPr>
              <p:cNvPr id="2056" name="Group 48"/>
              <p:cNvGrpSpPr>
                <a:grpSpLocks/>
              </p:cNvGrpSpPr>
              <p:nvPr/>
            </p:nvGrpSpPr>
            <p:grpSpPr bwMode="auto">
              <a:xfrm>
                <a:off x="20638" y="764706"/>
                <a:ext cx="11044180" cy="6163144"/>
                <a:chOff x="63060" y="1226274"/>
                <a:chExt cx="10857862" cy="5669608"/>
              </a:xfrm>
            </p:grpSpPr>
            <p:grpSp>
              <p:nvGrpSpPr>
                <p:cNvPr id="2057" name="Group 57"/>
                <p:cNvGrpSpPr>
                  <a:grpSpLocks/>
                </p:cNvGrpSpPr>
                <p:nvPr/>
              </p:nvGrpSpPr>
              <p:grpSpPr bwMode="auto">
                <a:xfrm>
                  <a:off x="63060" y="1226274"/>
                  <a:ext cx="8757409" cy="5669608"/>
                  <a:chOff x="2568073" y="2523916"/>
                  <a:chExt cx="3362459" cy="2553894"/>
                </a:xfrm>
              </p:grpSpPr>
              <p:sp>
                <p:nvSpPr>
                  <p:cNvPr id="2059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052052" y="2399618"/>
                    <a:ext cx="1955800" cy="2398548"/>
                  </a:xfrm>
                  <a:prstGeom prst="rtTriangl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6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0804" y="4905485"/>
                    <a:ext cx="376238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2061" name="Text Box 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517788" y="3138198"/>
                    <a:ext cx="241722" cy="1411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b</a:t>
                    </a:r>
                  </a:p>
                </p:txBody>
              </p:sp>
              <p:sp>
                <p:nvSpPr>
                  <p:cNvPr id="206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6279" y="4784507"/>
                    <a:ext cx="18256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3" name="Line 6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4378784" y="3255667"/>
                    <a:ext cx="0" cy="309621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6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32100" y="4591050"/>
                    <a:ext cx="24114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5231113" y="2614704"/>
                    <a:ext cx="638195" cy="1978906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6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3767" y="2586837"/>
                    <a:ext cx="2873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3343" y="4803180"/>
                    <a:ext cx="336716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8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5445" y="4508081"/>
                    <a:ext cx="336261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6157" y="3285513"/>
                    <a:ext cx="714375" cy="587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a&gt;1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  0 ≤ 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β 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  <a:endPara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ymbol" pitchFamily="18" charset="2"/>
                      <a:ea typeface="宋体" pitchFamily="2" charset="-122"/>
                      <a:cs typeface="+mn-cs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ymbol" pitchFamily="18" charset="2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3261998" y="4547558"/>
                    <a:ext cx="44344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737198" y="351600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4230975" y="3517316"/>
                    <a:ext cx="44943" cy="7039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4749321" y="4548874"/>
                    <a:ext cx="46741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262597" y="4341641"/>
                    <a:ext cx="44943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261998" y="3919281"/>
                    <a:ext cx="44344" cy="7302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3260200" y="3523895"/>
                    <a:ext cx="44943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3737198" y="313706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737198" y="4550189"/>
                    <a:ext cx="46142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4749321" y="3131798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80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671402" y="3081225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0.7</a:t>
                    </a:r>
                  </a:p>
                </p:txBody>
              </p:sp>
              <p:sp>
                <p:nvSpPr>
                  <p:cNvPr id="208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669572" y="3480040"/>
                    <a:ext cx="264522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0.5</a:t>
                    </a:r>
                  </a:p>
                </p:txBody>
              </p:sp>
              <p:sp>
                <p:nvSpPr>
                  <p:cNvPr id="2082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668638" y="3899549"/>
                    <a:ext cx="3762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0.3</a:t>
                    </a:r>
                  </a:p>
                </p:txBody>
              </p:sp>
              <p:sp>
                <p:nvSpPr>
                  <p:cNvPr id="208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676167" y="4280832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0.1</a:t>
                    </a: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4747523" y="3908755"/>
                    <a:ext cx="46142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734801" y="4339009"/>
                    <a:ext cx="47940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4230975" y="4550189"/>
                    <a:ext cx="46741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4226780" y="3137061"/>
                    <a:ext cx="45543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4230975" y="3913361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4748123" y="4343615"/>
                    <a:ext cx="46142" cy="697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9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188928" y="4799360"/>
                    <a:ext cx="4270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0.2</a:t>
                    </a:r>
                  </a:p>
                </p:txBody>
              </p:sp>
              <p:sp>
                <p:nvSpPr>
                  <p:cNvPr id="209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675728" y="4799817"/>
                    <a:ext cx="3762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0.4</a:t>
                    </a:r>
                  </a:p>
                </p:txBody>
              </p:sp>
              <p:sp>
                <p:nvSpPr>
                  <p:cNvPr id="209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170606" y="4790539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0.6</a:t>
                    </a:r>
                  </a:p>
                </p:txBody>
              </p:sp>
              <p:sp>
                <p:nvSpPr>
                  <p:cNvPr id="209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689120" y="4791110"/>
                    <a:ext cx="24888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0.8</a:t>
                    </a:r>
                  </a:p>
                </p:txBody>
              </p:sp>
              <p:sp>
                <p:nvSpPr>
                  <p:cNvPr id="2094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7108" y="4919776"/>
                    <a:ext cx="1122349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Spike Index </a:t>
                    </a:r>
                  </a:p>
                </p:txBody>
              </p:sp>
              <p:sp>
                <p:nvSpPr>
                  <p:cNvPr id="2095" name="Text Box 1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073443" y="3240352"/>
                    <a:ext cx="1109663" cy="115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Sparsity Index </a:t>
                    </a:r>
                  </a:p>
                </p:txBody>
              </p:sp>
              <p:sp>
                <p:nvSpPr>
                  <p:cNvPr id="209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6328" y="2845078"/>
                    <a:ext cx="1130299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0≤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α 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β 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4215994" y="4337036"/>
                    <a:ext cx="73108" cy="710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722816" y="3908098"/>
                    <a:ext cx="71310" cy="7302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3246417" y="3131798"/>
                    <a:ext cx="73707" cy="7368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10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9475" y="4061710"/>
                    <a:ext cx="900113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0≤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β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01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1136" y="2523916"/>
                    <a:ext cx="0" cy="23855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</p:grpSp>
            <p:sp>
              <p:nvSpPr>
                <p:cNvPr id="20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252209" y="6255087"/>
                  <a:ext cx="3668713" cy="307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  <a:ea typeface="宋体" pitchFamily="2" charset="-122"/>
                      <a:cs typeface="+mn-cs"/>
                    </a:rPr>
                    <a:t>Jung and Marron  </a:t>
                  </a:r>
                  <a:endParaRPr kumimoji="0" lang="en-US" altLang="zh-CN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54" name="Text Box 8"/>
            <p:cNvSpPr txBox="1">
              <a:spLocks noChangeArrowheads="1"/>
            </p:cNvSpPr>
            <p:nvPr/>
          </p:nvSpPr>
          <p:spPr bwMode="auto">
            <a:xfrm rot="-2277291">
              <a:off x="3074242" y="1782741"/>
              <a:ext cx="2994025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0≤</a:t>
              </a:r>
              <a:r>
                <a:rPr kumimoji="0" lang="el-GR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α 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</a:t>
              </a:r>
              <a:r>
                <a:rPr kumimoji="0" lang="el-GR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β 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≤1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5800" y="6484422"/>
            <a:ext cx="573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宋体"/>
                <a:cs typeface="+mn-cs"/>
              </a:rPr>
              <a:t>Sparse PCA:  Inconsistent &amp; New Consistency Region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514600" y="2667000"/>
            <a:ext cx="228600" cy="381742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648200" y="3825885"/>
            <a:ext cx="381000" cy="272731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61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b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Sparse PCA Opens Up Whole New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Region of Consistency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&amp; Sparsity</a:t>
            </a:r>
          </a:p>
        </p:txBody>
      </p:sp>
    </p:spTree>
    <p:extLst>
      <p:ext uri="{BB962C8B-B14F-4D97-AF65-F5344CB8AC3E}">
        <p14:creationId xmlns:p14="http://schemas.microsoft.com/office/powerpoint/2010/main" val="83972571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Shen et al (2016)</a:t>
                </a:r>
              </a:p>
              <a:p>
                <a:pPr marL="533400" lvl="0" indent="-533400" eaLnBrk="1" hangingPunct="1">
                  <a:lnSpc>
                    <a:spcPct val="14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Explores  PCA  Consistency under all of:</a:t>
                </a: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Classical: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fixed,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 dirty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∞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Portnoy: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≪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Random Matrices: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~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HDMSS: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𝑑</m:t>
                    </m:r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≫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𝑛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182880" lvl="0" indent="-533400" eaLnBrk="1" hangingPunct="1">
                  <a:lnSpc>
                    <a:spcPct val="140000"/>
                  </a:lnSpc>
                  <a:spcBef>
                    <a:spcPts val="300"/>
                  </a:spcBef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Tahoma"/>
                  </a:rPr>
                  <a:t>HDLSS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: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00"/>
                        </a:solidFill>
                        <a:latin typeface="Cambria Math"/>
                        <a:sym typeface="Wingdings" pitchFamily="2" charset="2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ahoma"/>
                    <a:sym typeface="Wingdings" pitchFamily="2" charset="2"/>
                  </a:rPr>
                  <a:t> fixed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&amp; Other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1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8"/>
          <p:cNvSpPr txBox="1">
            <a:spLocks noChangeArrowheads="1"/>
          </p:cNvSpPr>
          <p:nvPr/>
        </p:nvSpPr>
        <p:spPr bwMode="auto">
          <a:xfrm>
            <a:off x="629807" y="-51770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(A) Single Spike - Example 1.1</a:t>
            </a:r>
          </a:p>
        </p:txBody>
      </p:sp>
      <p:sp>
        <p:nvSpPr>
          <p:cNvPr id="8198" name="TextBox 28"/>
          <p:cNvSpPr txBox="1">
            <a:spLocks noChangeArrowheads="1"/>
          </p:cNvSpPr>
          <p:nvPr/>
        </p:nvSpPr>
        <p:spPr bwMode="auto">
          <a:xfrm>
            <a:off x="5237163" y="-43512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(B) Multi Spike - Example 1.2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-83904" y="257127"/>
            <a:ext cx="4598434" cy="4475799"/>
            <a:chOff x="-151039" y="2276871"/>
            <a:chExt cx="4598434" cy="4475799"/>
          </a:xfrm>
        </p:grpSpPr>
        <p:sp>
          <p:nvSpPr>
            <p:cNvPr id="2" name="Rectangle 1"/>
            <p:cNvSpPr/>
            <p:nvPr/>
          </p:nvSpPr>
          <p:spPr bwMode="auto">
            <a:xfrm>
              <a:off x="497600" y="2714355"/>
              <a:ext cx="3628262" cy="35080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grpSp>
          <p:nvGrpSpPr>
            <p:cNvPr id="8207" name="Group 36"/>
            <p:cNvGrpSpPr>
              <a:grpSpLocks/>
            </p:cNvGrpSpPr>
            <p:nvPr/>
          </p:nvGrpSpPr>
          <p:grpSpPr bwMode="auto">
            <a:xfrm>
              <a:off x="-151039" y="2303106"/>
              <a:ext cx="4598434" cy="4449564"/>
              <a:chOff x="-349674" y="632484"/>
              <a:chExt cx="10001921" cy="5629971"/>
            </a:xfrm>
          </p:grpSpPr>
          <p:grpSp>
            <p:nvGrpSpPr>
              <p:cNvPr id="8209" name="Group 126"/>
              <p:cNvGrpSpPr>
                <a:grpSpLocks/>
              </p:cNvGrpSpPr>
              <p:nvPr/>
            </p:nvGrpSpPr>
            <p:grpSpPr bwMode="auto">
              <a:xfrm>
                <a:off x="-349674" y="669505"/>
                <a:ext cx="9793264" cy="5592950"/>
                <a:chOff x="940105" y="258233"/>
                <a:chExt cx="7032231" cy="5222439"/>
              </a:xfrm>
            </p:grpSpPr>
            <p:sp>
              <p:nvSpPr>
                <p:cNvPr id="126" name="Right Triangle 125"/>
                <p:cNvSpPr/>
                <p:nvPr/>
              </p:nvSpPr>
              <p:spPr>
                <a:xfrm>
                  <a:off x="1969604" y="1571645"/>
                  <a:ext cx="4520064" cy="326344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8216" name="Rectangle 78"/>
                <p:cNvSpPr>
                  <a:spLocks noChangeArrowheads="1"/>
                </p:cNvSpPr>
                <p:nvPr/>
              </p:nvSpPr>
              <p:spPr bwMode="auto">
                <a:xfrm rot="16200000">
                  <a:off x="1046890" y="2874789"/>
                  <a:ext cx="321878" cy="535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rPr>
                    <a:t>γ</a:t>
                  </a: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rPr>
                    <a:t> </a:t>
                  </a:r>
                </a:p>
              </p:txBody>
            </p:sp>
            <p:grpSp>
              <p:nvGrpSpPr>
                <p:cNvPr id="8217" name="Group 102"/>
                <p:cNvGrpSpPr>
                  <a:grpSpLocks/>
                </p:cNvGrpSpPr>
                <p:nvPr/>
              </p:nvGrpSpPr>
              <p:grpSpPr bwMode="auto">
                <a:xfrm>
                  <a:off x="1011714" y="258233"/>
                  <a:ext cx="6960622" cy="5222439"/>
                  <a:chOff x="795690" y="786965"/>
                  <a:chExt cx="6960622" cy="5522586"/>
                </a:xfrm>
              </p:grpSpPr>
              <p:sp>
                <p:nvSpPr>
                  <p:cNvPr id="8222" name="Text Box 11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-1057707" y="2988022"/>
                    <a:ext cx="4109120" cy="4023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Sample Index      (</a:t>
                    </a:r>
                    <a:r>
                      <a:rPr kumimoji="0" lang="en-US" altLang="zh-CN" sz="12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Johnstone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and Lu (2009))</a:t>
                    </a:r>
                  </a:p>
                </p:txBody>
              </p:sp>
              <p:sp>
                <p:nvSpPr>
                  <p:cNvPr id="5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760112" y="6295772"/>
                    <a:ext cx="136815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scene3d>
                    <a:camera prst="orthographicFront">
                      <a:rot lat="5400000" lon="10799999" rev="10799999"/>
                    </a:camera>
                    <a:lightRig rig="threePt" dir="t"/>
                  </a:scene3d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821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1136" y="4234772"/>
                    <a:ext cx="1896766" cy="749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0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+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γ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59" name="Straight Arrow Connector 58"/>
                  <p:cNvCxnSpPr/>
                  <p:nvPr/>
                </p:nvCxnSpPr>
                <p:spPr>
                  <a:xfrm flipV="1">
                    <a:off x="1751279" y="1101940"/>
                    <a:ext cx="0" cy="4560667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Arrow Connector 59"/>
                  <p:cNvCxnSpPr/>
                  <p:nvPr/>
                </p:nvCxnSpPr>
                <p:spPr>
                  <a:xfrm>
                    <a:off x="1315104" y="5649204"/>
                    <a:ext cx="6277191" cy="0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2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7367" y="2058307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4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42410" y="5701959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3072" y="6035854"/>
                    <a:ext cx="4743720" cy="2297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Spike Index      (Jung and </a:t>
                    </a:r>
                    <a:r>
                      <a:rPr kumimoji="0" lang="en-US" altLang="zh-CN" sz="12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Marron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(2009))</a:t>
                    </a:r>
                  </a:p>
                </p:txBody>
              </p:sp>
              <p:sp>
                <p:nvSpPr>
                  <p:cNvPr id="822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1801" y="5939665"/>
                    <a:ext cx="376237" cy="369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8227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5139" y="2635440"/>
                    <a:ext cx="1418331" cy="6001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+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γ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&gt;1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1772025" y="2175862"/>
                    <a:ext cx="4520064" cy="3450999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22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465883" y="786965"/>
                    <a:ext cx="6290429" cy="5092918"/>
                    <a:chOff x="1465883" y="786965"/>
                    <a:chExt cx="6290429" cy="5092918"/>
                  </a:xfrm>
                </p:grpSpPr>
                <p:sp>
                  <p:nvSpPr>
                    <p:cNvPr id="100" name="Left Brace 99"/>
                    <p:cNvSpPr/>
                    <p:nvPr/>
                  </p:nvSpPr>
                  <p:spPr>
                    <a:xfrm rot="16200000">
                      <a:off x="6910994" y="5028178"/>
                      <a:ext cx="226417" cy="1464218"/>
                    </a:xfrm>
                    <a:prstGeom prst="leftBrac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4" name="Left Brace 93"/>
                    <p:cNvSpPr/>
                    <p:nvPr/>
                  </p:nvSpPr>
                  <p:spPr>
                    <a:xfrm>
                      <a:off x="1494229" y="786965"/>
                      <a:ext cx="245854" cy="138889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5" name="Left Brace 94"/>
                    <p:cNvSpPr/>
                    <p:nvPr/>
                  </p:nvSpPr>
                  <p:spPr>
                    <a:xfrm>
                      <a:off x="1465883" y="2178843"/>
                      <a:ext cx="292301" cy="3460258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9" name="Left Brace 98"/>
                    <p:cNvSpPr/>
                    <p:nvPr/>
                  </p:nvSpPr>
                  <p:spPr>
                    <a:xfrm rot="16200000">
                      <a:off x="3896470" y="3501468"/>
                      <a:ext cx="269893" cy="448693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8210" name="Text Box 11"/>
              <p:cNvSpPr txBox="1">
                <a:spLocks noChangeArrowheads="1"/>
              </p:cNvSpPr>
              <p:nvPr/>
            </p:nvSpPr>
            <p:spPr bwMode="auto">
              <a:xfrm>
                <a:off x="7473861" y="5714136"/>
                <a:ext cx="2178386" cy="2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Consistency 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11" name="Text Box 11"/>
              <p:cNvSpPr txBox="1">
                <a:spLocks noChangeArrowheads="1"/>
              </p:cNvSpPr>
              <p:nvPr/>
            </p:nvSpPr>
            <p:spPr bwMode="auto">
              <a:xfrm>
                <a:off x="2316854" y="5748089"/>
                <a:ext cx="3597724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2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217223" y="1080777"/>
                <a:ext cx="1368151" cy="471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Consistency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13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611250" y="3561023"/>
                <a:ext cx="2220674" cy="602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4" name="TextBox 32"/>
              <p:cNvSpPr txBox="1">
                <a:spLocks noChangeArrowheads="1"/>
              </p:cNvSpPr>
              <p:nvPr/>
            </p:nvSpPr>
            <p:spPr bwMode="auto">
              <a:xfrm>
                <a:off x="201970" y="5580290"/>
                <a:ext cx="1088532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(0,0)</a:t>
                </a:r>
              </a:p>
            </p:txBody>
          </p:sp>
        </p:grpSp>
        <p:sp>
          <p:nvSpPr>
            <p:cNvPr id="62" name="Rectangle 61"/>
            <p:cNvSpPr/>
            <p:nvPr/>
          </p:nvSpPr>
          <p:spPr bwMode="auto">
            <a:xfrm>
              <a:off x="382820" y="2276871"/>
              <a:ext cx="436912" cy="311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68242" y="5930225"/>
              <a:ext cx="145244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44176" y="33900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347864" y="614775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727033" y="287793"/>
            <a:ext cx="5387320" cy="4810747"/>
            <a:chOff x="4696244" y="2299374"/>
            <a:chExt cx="5387320" cy="4810747"/>
          </a:xfrm>
        </p:grpSpPr>
        <p:sp>
          <p:nvSpPr>
            <p:cNvPr id="8202" name="Text Box 11"/>
            <p:cNvSpPr txBox="1">
              <a:spLocks noChangeArrowheads="1"/>
            </p:cNvSpPr>
            <p:nvPr/>
          </p:nvSpPr>
          <p:spPr bwMode="auto">
            <a:xfrm rot="16200000">
              <a:off x="3607066" y="3459765"/>
              <a:ext cx="2573337" cy="25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Sample Index      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5768749" y="6527611"/>
              <a:ext cx="32718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Spike Index      (Jung and </a:t>
              </a:r>
              <a:r>
                <a:rPr kumimoji="0" lang="en-US" altLang="zh-CN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Marron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(2009))</a:t>
              </a:r>
            </a:p>
          </p:txBody>
        </p:sp>
        <p:sp>
          <p:nvSpPr>
            <p:cNvPr id="8204" name="Text Box 7"/>
            <p:cNvSpPr txBox="1">
              <a:spLocks noChangeArrowheads="1"/>
            </p:cNvSpPr>
            <p:nvPr/>
          </p:nvSpPr>
          <p:spPr bwMode="auto">
            <a:xfrm>
              <a:off x="6581191" y="6463790"/>
              <a:ext cx="242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宋体" pitchFamily="2" charset="-122"/>
                  <a:cs typeface="+mn-cs"/>
                </a:rPr>
                <a:t>a    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696244" y="2570810"/>
              <a:ext cx="5387320" cy="4141906"/>
              <a:chOff x="4454860" y="908685"/>
              <a:chExt cx="5700655" cy="565031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975195" y="1085773"/>
                <a:ext cx="4049773" cy="481337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grpSp>
            <p:nvGrpSpPr>
              <p:cNvPr id="8195" name="Group 36"/>
              <p:cNvGrpSpPr>
                <a:grpSpLocks/>
              </p:cNvGrpSpPr>
              <p:nvPr/>
            </p:nvGrpSpPr>
            <p:grpSpPr bwMode="auto">
              <a:xfrm>
                <a:off x="4551977" y="908685"/>
                <a:ext cx="5603538" cy="5650315"/>
                <a:chOff x="142627" y="661224"/>
                <a:chExt cx="11150961" cy="5945260"/>
              </a:xfrm>
            </p:grpSpPr>
            <p:grpSp>
              <p:nvGrpSpPr>
                <p:cNvPr id="8234" name="Group 126"/>
                <p:cNvGrpSpPr>
                  <a:grpSpLocks/>
                </p:cNvGrpSpPr>
                <p:nvPr/>
              </p:nvGrpSpPr>
              <p:grpSpPr bwMode="auto">
                <a:xfrm>
                  <a:off x="458848" y="661224"/>
                  <a:ext cx="8802890" cy="5945260"/>
                  <a:chOff x="1520676" y="250505"/>
                  <a:chExt cx="6321077" cy="5551407"/>
                </a:xfrm>
              </p:grpSpPr>
              <p:sp>
                <p:nvSpPr>
                  <p:cNvPr id="144" name="Right Triangle 143"/>
                  <p:cNvSpPr/>
                  <p:nvPr/>
                </p:nvSpPr>
                <p:spPr>
                  <a:xfrm>
                    <a:off x="1895613" y="1573198"/>
                    <a:ext cx="4273698" cy="3586652"/>
                  </a:xfrm>
                  <a:prstGeom prst="rt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grpSp>
                <p:nvGrpSpPr>
                  <p:cNvPr id="8239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1520676" y="250505"/>
                    <a:ext cx="6321077" cy="5551407"/>
                    <a:chOff x="1304652" y="736482"/>
                    <a:chExt cx="6321077" cy="5551407"/>
                  </a:xfrm>
                </p:grpSpPr>
                <p:sp>
                  <p:nvSpPr>
                    <p:cNvPr id="147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60112" y="6287889"/>
                      <a:ext cx="136815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scene3d>
                      <a:camera prst="orthographicFront">
                        <a:rot lat="5400000" lon="10799999" rev="10799999"/>
                      </a:camera>
                      <a:lightRig rig="threePt" dir="t"/>
                    </a:scene3d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8241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3240" y="4132130"/>
                      <a:ext cx="2160401" cy="8044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宋体" pitchFamily="2" charset="-122"/>
                          <a:cs typeface="+mn-cs"/>
                        </a:rPr>
                        <a:t>0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α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&lt;1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49" name="Straight Arrow Connector 148"/>
                    <p:cNvCxnSpPr/>
                    <p:nvPr/>
                  </p:nvCxnSpPr>
                  <p:spPr>
                    <a:xfrm flipV="1">
                      <a:off x="1682338" y="736482"/>
                      <a:ext cx="0" cy="4904670"/>
                    </a:xfrm>
                    <a:prstGeom prst="straightConnector1">
                      <a:avLst/>
                    </a:prstGeom>
                    <a:ln w="38100" cmpd="sng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Arrow Connector 149"/>
                    <p:cNvCxnSpPr/>
                    <p:nvPr/>
                  </p:nvCxnSpPr>
                  <p:spPr>
                    <a:xfrm>
                      <a:off x="5953286" y="5652065"/>
                      <a:ext cx="1672443" cy="0"/>
                    </a:xfrm>
                    <a:prstGeom prst="straightConnector1">
                      <a:avLst/>
                    </a:prstGeom>
                    <a:ln w="38100" cmpd="sng">
                      <a:solidFill>
                        <a:srgbClr val="FF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244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04652" y="1905503"/>
                      <a:ext cx="287337" cy="3712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72578" y="5675297"/>
                      <a:ext cx="287337" cy="371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6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31789" y="2434212"/>
                      <a:ext cx="2021498" cy="5895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α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&gt;1, 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57" name="Straight Connector 156"/>
                    <p:cNvCxnSpPr>
                      <a:stCxn id="144" idx="0"/>
                      <a:endCxn id="144" idx="4"/>
                    </p:cNvCxnSpPr>
                    <p:nvPr/>
                  </p:nvCxnSpPr>
                  <p:spPr>
                    <a:xfrm>
                      <a:off x="1679590" y="2059176"/>
                      <a:ext cx="4273698" cy="3586652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1" name="Left Brace 160"/>
                    <p:cNvSpPr/>
                    <p:nvPr/>
                  </p:nvSpPr>
                  <p:spPr bwMode="auto">
                    <a:xfrm rot="16200000">
                      <a:off x="3729951" y="3591975"/>
                      <a:ext cx="175721" cy="4270949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82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208149" y="6125592"/>
                  <a:ext cx="5085439" cy="277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Subspace Consistency </a:t>
                  </a: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 </a:t>
                  </a:r>
                  <a:endPara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2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70840" y="6052936"/>
                  <a:ext cx="3478715" cy="300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Strong  Inconsistency  </a:t>
                  </a:r>
                </a:p>
              </p:txBody>
            </p:sp>
            <p:sp>
              <p:nvSpPr>
                <p:cNvPr id="8237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142627" y="5914641"/>
                  <a:ext cx="1053828" cy="3976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(0,0)</a:t>
                  </a:r>
                </a:p>
              </p:txBody>
            </p:sp>
          </p:grpSp>
          <p:sp>
            <p:nvSpPr>
              <p:cNvPr id="8205" name="Rectangle 78"/>
              <p:cNvSpPr>
                <a:spLocks noChangeArrowheads="1"/>
              </p:cNvSpPr>
              <p:nvPr/>
            </p:nvSpPr>
            <p:spPr bwMode="auto">
              <a:xfrm rot="16200000">
                <a:off x="4458035" y="2414906"/>
                <a:ext cx="3635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/>
                    <a:cs typeface="Times New Roman" pitchFamily="18" charset="0"/>
                  </a:rPr>
                  <a:t>γ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61" name="Left Brace 60"/>
            <p:cNvSpPr/>
            <p:nvPr/>
          </p:nvSpPr>
          <p:spPr bwMode="auto">
            <a:xfrm rot="16200000">
              <a:off x="8549840" y="5698513"/>
              <a:ext cx="136791" cy="118471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cxnSp>
          <p:nvCxnSpPr>
            <p:cNvPr id="168" name="Straight Connector 167"/>
            <p:cNvCxnSpPr>
              <a:endCxn id="144" idx="4"/>
            </p:cNvCxnSpPr>
            <p:nvPr/>
          </p:nvCxnSpPr>
          <p:spPr>
            <a:xfrm>
              <a:off x="4914534" y="6232689"/>
              <a:ext cx="3098046" cy="984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9103858" y="5895745"/>
              <a:ext cx="193675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7951265" y="6148381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5121714" y="351282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449955" y="4100790"/>
            <a:ext cx="4060675" cy="69060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6560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8"/>
          <p:cNvSpPr txBox="1">
            <a:spLocks noChangeArrowheads="1"/>
          </p:cNvSpPr>
          <p:nvPr/>
        </p:nvSpPr>
        <p:spPr bwMode="auto">
          <a:xfrm>
            <a:off x="629807" y="-51770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(A) Single Spike - Example 1.1</a:t>
            </a:r>
          </a:p>
        </p:txBody>
      </p:sp>
      <p:sp>
        <p:nvSpPr>
          <p:cNvPr id="8198" name="TextBox 28"/>
          <p:cNvSpPr txBox="1">
            <a:spLocks noChangeArrowheads="1"/>
          </p:cNvSpPr>
          <p:nvPr/>
        </p:nvSpPr>
        <p:spPr bwMode="auto">
          <a:xfrm>
            <a:off x="5237163" y="-43512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t>(B) Multi Spike - Example 1.2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-83904" y="257127"/>
            <a:ext cx="4598434" cy="4475799"/>
            <a:chOff x="-151039" y="2276871"/>
            <a:chExt cx="4598434" cy="4475799"/>
          </a:xfrm>
        </p:grpSpPr>
        <p:sp>
          <p:nvSpPr>
            <p:cNvPr id="2" name="Rectangle 1"/>
            <p:cNvSpPr/>
            <p:nvPr/>
          </p:nvSpPr>
          <p:spPr bwMode="auto">
            <a:xfrm>
              <a:off x="497600" y="2714355"/>
              <a:ext cx="3628262" cy="35080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grpSp>
          <p:nvGrpSpPr>
            <p:cNvPr id="8207" name="Group 36"/>
            <p:cNvGrpSpPr>
              <a:grpSpLocks/>
            </p:cNvGrpSpPr>
            <p:nvPr/>
          </p:nvGrpSpPr>
          <p:grpSpPr bwMode="auto">
            <a:xfrm>
              <a:off x="-151039" y="2303106"/>
              <a:ext cx="4598434" cy="4449564"/>
              <a:chOff x="-349674" y="632484"/>
              <a:chExt cx="10001921" cy="5629971"/>
            </a:xfrm>
          </p:grpSpPr>
          <p:grpSp>
            <p:nvGrpSpPr>
              <p:cNvPr id="8209" name="Group 126"/>
              <p:cNvGrpSpPr>
                <a:grpSpLocks/>
              </p:cNvGrpSpPr>
              <p:nvPr/>
            </p:nvGrpSpPr>
            <p:grpSpPr bwMode="auto">
              <a:xfrm>
                <a:off x="-349674" y="669505"/>
                <a:ext cx="9793264" cy="5592950"/>
                <a:chOff x="940105" y="258233"/>
                <a:chExt cx="7032231" cy="5222439"/>
              </a:xfrm>
            </p:grpSpPr>
            <p:sp>
              <p:nvSpPr>
                <p:cNvPr id="126" name="Right Triangle 125"/>
                <p:cNvSpPr/>
                <p:nvPr/>
              </p:nvSpPr>
              <p:spPr>
                <a:xfrm>
                  <a:off x="1969604" y="1571645"/>
                  <a:ext cx="4520064" cy="3263441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宋体"/>
                    <a:cs typeface="+mn-cs"/>
                  </a:endParaRPr>
                </a:p>
              </p:txBody>
            </p:sp>
            <p:sp>
              <p:nvSpPr>
                <p:cNvPr id="8216" name="Rectangle 78"/>
                <p:cNvSpPr>
                  <a:spLocks noChangeArrowheads="1"/>
                </p:cNvSpPr>
                <p:nvPr/>
              </p:nvSpPr>
              <p:spPr bwMode="auto">
                <a:xfrm rot="16200000">
                  <a:off x="1046890" y="2874789"/>
                  <a:ext cx="321878" cy="535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l-GR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rPr>
                    <a:t>γ</a:t>
                  </a: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rPr>
                    <a:t> </a:t>
                  </a:r>
                </a:p>
              </p:txBody>
            </p:sp>
            <p:grpSp>
              <p:nvGrpSpPr>
                <p:cNvPr id="8217" name="Group 102"/>
                <p:cNvGrpSpPr>
                  <a:grpSpLocks/>
                </p:cNvGrpSpPr>
                <p:nvPr/>
              </p:nvGrpSpPr>
              <p:grpSpPr bwMode="auto">
                <a:xfrm>
                  <a:off x="1011714" y="258233"/>
                  <a:ext cx="6960622" cy="5222439"/>
                  <a:chOff x="795690" y="786965"/>
                  <a:chExt cx="6960622" cy="5522586"/>
                </a:xfrm>
              </p:grpSpPr>
              <p:sp>
                <p:nvSpPr>
                  <p:cNvPr id="8222" name="Text Box 11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-1057707" y="2988022"/>
                    <a:ext cx="4109120" cy="4023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Sample Index      (</a:t>
                    </a:r>
                    <a:r>
                      <a:rPr kumimoji="0" lang="en-US" altLang="zh-CN" sz="12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Johnstone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and Lu (2009))</a:t>
                    </a:r>
                  </a:p>
                </p:txBody>
              </p:sp>
              <p:sp>
                <p:nvSpPr>
                  <p:cNvPr id="5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760112" y="6295772"/>
                    <a:ext cx="136815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scene3d>
                    <a:camera prst="orthographicFront">
                      <a:rot lat="5400000" lon="10799999" rev="10799999"/>
                    </a:camera>
                    <a:lightRig rig="threePt" dir="t"/>
                  </a:scene3d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821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81136" y="4234772"/>
                    <a:ext cx="1896766" cy="7498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0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+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γ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59" name="Straight Arrow Connector 58"/>
                  <p:cNvCxnSpPr/>
                  <p:nvPr/>
                </p:nvCxnSpPr>
                <p:spPr>
                  <a:xfrm flipV="1">
                    <a:off x="1751279" y="1101940"/>
                    <a:ext cx="0" cy="4560667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Arrow Connector 59"/>
                  <p:cNvCxnSpPr/>
                  <p:nvPr/>
                </p:nvCxnSpPr>
                <p:spPr>
                  <a:xfrm>
                    <a:off x="1315104" y="5649204"/>
                    <a:ext cx="6277191" cy="0"/>
                  </a:xfrm>
                  <a:prstGeom prst="straightConnector1">
                    <a:avLst/>
                  </a:prstGeom>
                  <a:ln w="38100" cmpd="sng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23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7367" y="2058307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4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42410" y="5701959"/>
                    <a:ext cx="287338" cy="3460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822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3072" y="6035854"/>
                    <a:ext cx="4743720" cy="2297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Spike Index      (Jung and </a:t>
                    </a:r>
                    <a:r>
                      <a:rPr kumimoji="0" lang="en-US" altLang="zh-CN" sz="1200" b="1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Marron</a:t>
                    </a:r>
                    <a:r>
                      <a:rPr kumimoji="0" lang="en-US" altLang="zh-CN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(2009))</a:t>
                    </a:r>
                  </a:p>
                </p:txBody>
              </p:sp>
              <p:sp>
                <p:nvSpPr>
                  <p:cNvPr id="8226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1801" y="5939665"/>
                    <a:ext cx="376237" cy="369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8227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85139" y="2635440"/>
                    <a:ext cx="1418331" cy="6001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+</a:t>
                    </a:r>
                    <a:r>
                      <a:rPr kumimoji="0" lang="el-GR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γ </a:t>
                    </a:r>
                    <a:r>
                      <a:rPr kumimoji="0" lang="en-US" altLang="zh-CN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&gt;1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1772025" y="2175862"/>
                    <a:ext cx="4520064" cy="3450999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229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465883" y="786965"/>
                    <a:ext cx="6290429" cy="5092918"/>
                    <a:chOff x="1465883" y="786965"/>
                    <a:chExt cx="6290429" cy="5092918"/>
                  </a:xfrm>
                </p:grpSpPr>
                <p:sp>
                  <p:nvSpPr>
                    <p:cNvPr id="100" name="Left Brace 99"/>
                    <p:cNvSpPr/>
                    <p:nvPr/>
                  </p:nvSpPr>
                  <p:spPr>
                    <a:xfrm rot="16200000">
                      <a:off x="6910994" y="5028178"/>
                      <a:ext cx="226417" cy="1464218"/>
                    </a:xfrm>
                    <a:prstGeom prst="leftBrac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4" name="Left Brace 93"/>
                    <p:cNvSpPr/>
                    <p:nvPr/>
                  </p:nvSpPr>
                  <p:spPr>
                    <a:xfrm>
                      <a:off x="1494229" y="786965"/>
                      <a:ext cx="245854" cy="138889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5" name="Left Brace 94"/>
                    <p:cNvSpPr/>
                    <p:nvPr/>
                  </p:nvSpPr>
                  <p:spPr>
                    <a:xfrm>
                      <a:off x="1465883" y="2178843"/>
                      <a:ext cx="292301" cy="3460258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99" name="Left Brace 98"/>
                    <p:cNvSpPr/>
                    <p:nvPr/>
                  </p:nvSpPr>
                  <p:spPr>
                    <a:xfrm rot="16200000">
                      <a:off x="3896470" y="3501468"/>
                      <a:ext cx="269893" cy="4486937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8210" name="Text Box 11"/>
              <p:cNvSpPr txBox="1">
                <a:spLocks noChangeArrowheads="1"/>
              </p:cNvSpPr>
              <p:nvPr/>
            </p:nvSpPr>
            <p:spPr bwMode="auto">
              <a:xfrm>
                <a:off x="7473861" y="5714136"/>
                <a:ext cx="2178386" cy="2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Consistency 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11" name="Text Box 11"/>
              <p:cNvSpPr txBox="1">
                <a:spLocks noChangeArrowheads="1"/>
              </p:cNvSpPr>
              <p:nvPr/>
            </p:nvSpPr>
            <p:spPr bwMode="auto">
              <a:xfrm>
                <a:off x="2316854" y="5748089"/>
                <a:ext cx="3597724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95000"/>
                        <a:lumOff val="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2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217223" y="1080777"/>
                <a:ext cx="1368151" cy="471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Consistency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 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endParaRPr>
              </a:p>
            </p:txBody>
          </p:sp>
          <p:sp>
            <p:nvSpPr>
              <p:cNvPr id="8213" name="Text Box 11"/>
              <p:cNvSpPr txBox="1">
                <a:spLocks noChangeArrowheads="1"/>
              </p:cNvSpPr>
              <p:nvPr/>
            </p:nvSpPr>
            <p:spPr bwMode="auto">
              <a:xfrm rot="16200000">
                <a:off x="-611250" y="3561023"/>
                <a:ext cx="2220674" cy="602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Strong  Inconsistency  </a:t>
                </a:r>
              </a:p>
            </p:txBody>
          </p:sp>
          <p:sp>
            <p:nvSpPr>
              <p:cNvPr id="8214" name="TextBox 32"/>
              <p:cNvSpPr txBox="1">
                <a:spLocks noChangeArrowheads="1"/>
              </p:cNvSpPr>
              <p:nvPr/>
            </p:nvSpPr>
            <p:spPr bwMode="auto">
              <a:xfrm>
                <a:off x="201970" y="5580290"/>
                <a:ext cx="1088532" cy="350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宋体" pitchFamily="2" charset="-122"/>
                    <a:cs typeface="+mn-cs"/>
                  </a:rPr>
                  <a:t>(0,0)</a:t>
                </a:r>
              </a:p>
            </p:txBody>
          </p:sp>
        </p:grpSp>
        <p:sp>
          <p:nvSpPr>
            <p:cNvPr id="62" name="Rectangle 61"/>
            <p:cNvSpPr/>
            <p:nvPr/>
          </p:nvSpPr>
          <p:spPr bwMode="auto">
            <a:xfrm>
              <a:off x="382820" y="2276871"/>
              <a:ext cx="436912" cy="311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68242" y="5930225"/>
              <a:ext cx="145244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44176" y="33900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347864" y="614775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727033" y="287793"/>
            <a:ext cx="5387320" cy="4810747"/>
            <a:chOff x="4696244" y="2299374"/>
            <a:chExt cx="5387320" cy="4810747"/>
          </a:xfrm>
        </p:grpSpPr>
        <p:sp>
          <p:nvSpPr>
            <p:cNvPr id="8202" name="Text Box 11"/>
            <p:cNvSpPr txBox="1">
              <a:spLocks noChangeArrowheads="1"/>
            </p:cNvSpPr>
            <p:nvPr/>
          </p:nvSpPr>
          <p:spPr bwMode="auto">
            <a:xfrm rot="16200000">
              <a:off x="3607066" y="3459765"/>
              <a:ext cx="2573337" cy="25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Sample Index      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5768749" y="6527611"/>
              <a:ext cx="327183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Spike Index      (Jung and </a:t>
              </a:r>
              <a:r>
                <a:rPr kumimoji="0" lang="en-US" altLang="zh-CN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Marron</a:t>
              </a: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(2009))</a:t>
              </a:r>
            </a:p>
          </p:txBody>
        </p:sp>
        <p:sp>
          <p:nvSpPr>
            <p:cNvPr id="8204" name="Text Box 7"/>
            <p:cNvSpPr txBox="1">
              <a:spLocks noChangeArrowheads="1"/>
            </p:cNvSpPr>
            <p:nvPr/>
          </p:nvSpPr>
          <p:spPr bwMode="auto">
            <a:xfrm>
              <a:off x="6581191" y="6463790"/>
              <a:ext cx="242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宋体" pitchFamily="2" charset="-122"/>
                  <a:cs typeface="+mn-cs"/>
                </a:rPr>
                <a:t>a    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696244" y="2570810"/>
              <a:ext cx="5387320" cy="4141906"/>
              <a:chOff x="4454860" y="908685"/>
              <a:chExt cx="5700655" cy="5650315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975195" y="1085773"/>
                <a:ext cx="4049773" cy="481337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grpSp>
            <p:nvGrpSpPr>
              <p:cNvPr id="8195" name="Group 36"/>
              <p:cNvGrpSpPr>
                <a:grpSpLocks/>
              </p:cNvGrpSpPr>
              <p:nvPr/>
            </p:nvGrpSpPr>
            <p:grpSpPr bwMode="auto">
              <a:xfrm>
                <a:off x="4551977" y="908685"/>
                <a:ext cx="5603538" cy="5650315"/>
                <a:chOff x="142627" y="661224"/>
                <a:chExt cx="11150961" cy="5945260"/>
              </a:xfrm>
            </p:grpSpPr>
            <p:grpSp>
              <p:nvGrpSpPr>
                <p:cNvPr id="8234" name="Group 126"/>
                <p:cNvGrpSpPr>
                  <a:grpSpLocks/>
                </p:cNvGrpSpPr>
                <p:nvPr/>
              </p:nvGrpSpPr>
              <p:grpSpPr bwMode="auto">
                <a:xfrm>
                  <a:off x="458848" y="661224"/>
                  <a:ext cx="8802890" cy="5945260"/>
                  <a:chOff x="1520676" y="250505"/>
                  <a:chExt cx="6321077" cy="5551407"/>
                </a:xfrm>
              </p:grpSpPr>
              <p:sp>
                <p:nvSpPr>
                  <p:cNvPr id="144" name="Right Triangle 143"/>
                  <p:cNvSpPr/>
                  <p:nvPr/>
                </p:nvSpPr>
                <p:spPr>
                  <a:xfrm>
                    <a:off x="1895613" y="1573198"/>
                    <a:ext cx="4273698" cy="3586652"/>
                  </a:xfrm>
                  <a:prstGeom prst="rt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grpSp>
                <p:nvGrpSpPr>
                  <p:cNvPr id="8239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1520676" y="250505"/>
                    <a:ext cx="6321077" cy="5551407"/>
                    <a:chOff x="1304652" y="736482"/>
                    <a:chExt cx="6321077" cy="5551407"/>
                  </a:xfrm>
                </p:grpSpPr>
                <p:sp>
                  <p:nvSpPr>
                    <p:cNvPr id="147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60112" y="6287889"/>
                      <a:ext cx="136815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scene3d>
                      <a:camera prst="orthographicFront">
                        <a:rot lat="5400000" lon="10799999" rev="10799999"/>
                      </a:camera>
                      <a:lightRig rig="threePt" dir="t"/>
                    </a:scene3d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  <p:sp>
                  <p:nvSpPr>
                    <p:cNvPr id="8241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3240" y="4132130"/>
                      <a:ext cx="2160401" cy="8044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宋体" pitchFamily="2" charset="-122"/>
                          <a:cs typeface="+mn-cs"/>
                        </a:rPr>
                        <a:t>0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α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&lt;1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49" name="Straight Arrow Connector 148"/>
                    <p:cNvCxnSpPr/>
                    <p:nvPr/>
                  </p:nvCxnSpPr>
                  <p:spPr>
                    <a:xfrm flipV="1">
                      <a:off x="1682338" y="736482"/>
                      <a:ext cx="0" cy="4904670"/>
                    </a:xfrm>
                    <a:prstGeom prst="straightConnector1">
                      <a:avLst/>
                    </a:prstGeom>
                    <a:ln w="38100" cmpd="sng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Arrow Connector 149"/>
                    <p:cNvCxnSpPr/>
                    <p:nvPr/>
                  </p:nvCxnSpPr>
                  <p:spPr>
                    <a:xfrm>
                      <a:off x="5953286" y="5652065"/>
                      <a:ext cx="1672443" cy="0"/>
                    </a:xfrm>
                    <a:prstGeom prst="straightConnector1">
                      <a:avLst/>
                    </a:prstGeom>
                    <a:ln w="38100" cmpd="sng">
                      <a:solidFill>
                        <a:srgbClr val="FF0000"/>
                      </a:solidFill>
                      <a:prstDash val="sysDot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244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04652" y="1905503"/>
                      <a:ext cx="287337" cy="3712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5" name="Text Box 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72578" y="5675297"/>
                      <a:ext cx="287337" cy="3712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8246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31789" y="2434212"/>
                      <a:ext cx="2021498" cy="5895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α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+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&gt;1, </a:t>
                      </a:r>
                      <a:r>
                        <a:rPr kumimoji="0" lang="el-GR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γ </a:t>
                      </a:r>
                      <a:r>
                        <a:rPr kumimoji="0" lang="en-US" altLang="zh-CN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&gt;0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57" name="Straight Connector 156"/>
                    <p:cNvCxnSpPr>
                      <a:stCxn id="144" idx="0"/>
                      <a:endCxn id="144" idx="4"/>
                    </p:cNvCxnSpPr>
                    <p:nvPr/>
                  </p:nvCxnSpPr>
                  <p:spPr>
                    <a:xfrm>
                      <a:off x="1679590" y="2059176"/>
                      <a:ext cx="4273698" cy="3586652"/>
                    </a:xfrm>
                    <a:prstGeom prst="line">
                      <a:avLst/>
                    </a:prstGeom>
                    <a:ln w="5080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1" name="Left Brace 160"/>
                    <p:cNvSpPr/>
                    <p:nvPr/>
                  </p:nvSpPr>
                  <p:spPr bwMode="auto">
                    <a:xfrm rot="16200000">
                      <a:off x="3729951" y="3591975"/>
                      <a:ext cx="175721" cy="4270949"/>
                    </a:xfrm>
                    <a:prstGeom prst="leftBrac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宋体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82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208149" y="6125592"/>
                  <a:ext cx="5085439" cy="2770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Subspace Consistency </a:t>
                  </a: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 </a:t>
                  </a:r>
                  <a:endPara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  <p:sp>
              <p:nvSpPr>
                <p:cNvPr id="82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170840" y="6052936"/>
                  <a:ext cx="3478715" cy="300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rPr>
                    <a:t>Strong  Inconsistency  </a:t>
                  </a:r>
                </a:p>
              </p:txBody>
            </p:sp>
            <p:sp>
              <p:nvSpPr>
                <p:cNvPr id="8237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142627" y="5914641"/>
                  <a:ext cx="1053828" cy="3976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 pitchFamily="2" charset="-122"/>
                      <a:cs typeface="+mn-cs"/>
                    </a:rPr>
                    <a:t>(0,0)</a:t>
                  </a:r>
                </a:p>
              </p:txBody>
            </p:sp>
          </p:grpSp>
          <p:sp>
            <p:nvSpPr>
              <p:cNvPr id="8205" name="Rectangle 78"/>
              <p:cNvSpPr>
                <a:spLocks noChangeArrowheads="1"/>
              </p:cNvSpPr>
              <p:nvPr/>
            </p:nvSpPr>
            <p:spPr bwMode="auto">
              <a:xfrm rot="16200000">
                <a:off x="4458035" y="2414906"/>
                <a:ext cx="36353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/>
                    <a:cs typeface="Times New Roman" pitchFamily="18" charset="0"/>
                  </a:rPr>
                  <a:t>γ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宋体"/>
                    <a:cs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61" name="Left Brace 60"/>
            <p:cNvSpPr/>
            <p:nvPr/>
          </p:nvSpPr>
          <p:spPr bwMode="auto">
            <a:xfrm rot="16200000">
              <a:off x="8549840" y="5698513"/>
              <a:ext cx="136791" cy="118471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cxnSp>
          <p:nvCxnSpPr>
            <p:cNvPr id="168" name="Straight Connector 167"/>
            <p:cNvCxnSpPr>
              <a:endCxn id="144" idx="4"/>
            </p:cNvCxnSpPr>
            <p:nvPr/>
          </p:nvCxnSpPr>
          <p:spPr>
            <a:xfrm>
              <a:off x="4914534" y="6232689"/>
              <a:ext cx="3098046" cy="984"/>
            </a:xfrm>
            <a:prstGeom prst="line">
              <a:avLst/>
            </a:prstGeom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9103858" y="5895745"/>
              <a:ext cx="193675" cy="434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7951265" y="6148381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5121714" y="351282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/>
                <a:cs typeface="+mn-cs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0" y="333298"/>
            <a:ext cx="655327" cy="425159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19484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/>
              <a:t>1:35     Shiying Li: 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  Optimal Transport-Based Embeddings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     Gilbert Giri</a:t>
            </a:r>
          </a:p>
        </p:txBody>
      </p:sp>
    </p:spTree>
    <p:extLst>
      <p:ext uri="{BB962C8B-B14F-4D97-AF65-F5344CB8AC3E}">
        <p14:creationId xmlns:p14="http://schemas.microsoft.com/office/powerpoint/2010/main" val="3205055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6106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, 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Important Philosophical Consequence: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∄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“Average People”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Parents Lament: 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Why Can’t I Have Average Children?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Theorem:   Impossible (over many factors)!</a:t>
                </a:r>
              </a:p>
            </p:txBody>
          </p:sp>
        </mc:Choice>
        <mc:Fallback xmlns="">
          <p:sp>
            <p:nvSpPr>
              <p:cNvPr id="51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914400"/>
                <a:ext cx="8054975" cy="5105400"/>
              </a:xfrm>
              <a:blipFill>
                <a:blip r:embed="rId3"/>
                <a:stretch>
                  <a:fillRect l="-1968" r="-379" b="-1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673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9887" y="226142"/>
            <a:ext cx="83820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Paradoxes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dim’al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Standard Normal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dist’n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indep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High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dim’al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Angles   (as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):</a:t>
                </a: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−1/2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-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Everything is orthogonal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???</a:t>
                </a:r>
                <a:endParaRPr lang="en-US" sz="2800" dirty="0"/>
              </a:p>
            </p:txBody>
          </p:sp>
        </mc:Choice>
        <mc:Fallback xmlns=""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DDB530C-F92C-450C-BB72-9C73C3B5651D}"/>
              </a:ext>
            </a:extLst>
          </p:cNvPr>
          <p:cNvGrpSpPr/>
          <p:nvPr/>
        </p:nvGrpSpPr>
        <p:grpSpPr>
          <a:xfrm>
            <a:off x="1066800" y="5105400"/>
            <a:ext cx="7086600" cy="1541186"/>
            <a:chOff x="1066800" y="5105400"/>
            <a:chExt cx="7086600" cy="154118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5BEBA7-F8FB-448E-86F7-5E94F9779DF8}"/>
                </a:ext>
              </a:extLst>
            </p:cNvPr>
            <p:cNvSpPr txBox="1"/>
            <p:nvPr/>
          </p:nvSpPr>
          <p:spPr>
            <a:xfrm>
              <a:off x="1066800" y="5638800"/>
              <a:ext cx="53453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 Pythagorean Theorem:</a:t>
              </a:r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83AFE4F4-1A3D-4272-9B0C-281E5AEB9E99}"/>
                </a:ext>
              </a:extLst>
            </p:cNvPr>
            <p:cNvSpPr/>
            <p:nvPr/>
          </p:nvSpPr>
          <p:spPr>
            <a:xfrm>
              <a:off x="6934200" y="5105400"/>
              <a:ext cx="1219200" cy="1143000"/>
            </a:xfrm>
            <a:prstGeom prst="triangle">
              <a:avLst>
                <a:gd name="adj" fmla="val 0"/>
              </a:avLst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7A43330-EB2C-4B61-A2CF-8D2B5CD9DAF1}"/>
                    </a:ext>
                  </a:extLst>
                </p:cNvPr>
                <p:cNvSpPr txBox="1"/>
                <p:nvPr/>
              </p:nvSpPr>
              <p:spPr>
                <a:xfrm>
                  <a:off x="7391400" y="5334000"/>
                  <a:ext cx="668966" cy="3981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</m:rad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7A43330-EB2C-4B61-A2CF-8D2B5CD9DA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1400" y="5334000"/>
                  <a:ext cx="668966" cy="3981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E5F764C-25CF-4F2E-8640-EA153F15FABF}"/>
                    </a:ext>
                  </a:extLst>
                </p:cNvPr>
                <p:cNvSpPr txBox="1"/>
                <p:nvPr/>
              </p:nvSpPr>
              <p:spPr>
                <a:xfrm>
                  <a:off x="6400800" y="5562600"/>
                  <a:ext cx="540725" cy="3981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</m:rad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E5F764C-25CF-4F2E-8640-EA153F15F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0800" y="5562600"/>
                  <a:ext cx="540725" cy="39818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A41880D-0E01-46FA-A273-33B786BB2A03}"/>
                    </a:ext>
                  </a:extLst>
                </p:cNvPr>
                <p:cNvSpPr txBox="1"/>
                <p:nvPr/>
              </p:nvSpPr>
              <p:spPr>
                <a:xfrm>
                  <a:off x="7231675" y="6248400"/>
                  <a:ext cx="540725" cy="3981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</m:rad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A41880D-0E01-46FA-A273-33B786BB2A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1675" y="6248400"/>
                  <a:ext cx="540725" cy="3981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58FBE0A-5FC8-48B8-AE17-19A7601D98B5}"/>
                    </a:ext>
                  </a:extLst>
                </p:cNvPr>
                <p:cNvSpPr txBox="1"/>
                <p:nvPr/>
              </p:nvSpPr>
              <p:spPr>
                <a:xfrm>
                  <a:off x="6890262" y="5867400"/>
                  <a:ext cx="577338" cy="375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90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°</m:t>
                          </m:r>
                        </m:sup>
                      </m:sSup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58FBE0A-5FC8-48B8-AE17-19A7601D9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0262" y="5867400"/>
                  <a:ext cx="577338" cy="37555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3653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Geo.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Rep’n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Unit Simplex”</a:t>
                </a:r>
                <a:endParaRPr lang="en-US" sz="2000" i="1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477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248400" y="4495800"/>
            <a:ext cx="15240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40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762000" y="457200"/>
                <a:ext cx="7529513" cy="492125"/>
              </a:xfrm>
            </p:spPr>
            <p:txBody>
              <a:bodyPr/>
              <a:lstStyle/>
              <a:p>
                <a:pPr eaLnBrk="1" hangingPunct="1"/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Unit Simplex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2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2000" y="457200"/>
                <a:ext cx="7529513" cy="492125"/>
              </a:xfrm>
              <a:blipFill>
                <a:blip r:embed="rId3"/>
                <a:stretch>
                  <a:fillRect t="-32099" b="-6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Convex Combinations of </a:t>
                </a:r>
                <a:r>
                  <a:rPr lang="en-US" dirty="0">
                    <a:solidFill>
                      <a:srgbClr val="00B050"/>
                    </a:solidFill>
                    <a:latin typeface="Arial" charset="0"/>
                    <a:cs typeface="Arial" charset="0"/>
                  </a:rPr>
                  <a:t>Unit Vectors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                                                      </m:t>
                    </m:r>
                    <m:d>
                      <m:dPr>
                        <m:ctrlPr>
                          <a:rPr lang="en-US" sz="1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</a:t>
                </a:r>
                <a:r>
                  <a:rPr lang="en-US" sz="1800" dirty="0">
                    <a:solidFill>
                      <a:srgbClr val="7030A0"/>
                    </a:solidFill>
                    <a:latin typeface="Arial" charset="0"/>
                    <a:cs typeface="Arial" charset="0"/>
                  </a:rPr>
                  <a:t>Simplex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  <a:cs typeface="Arial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charset="0"/>
                          </a:rPr>
                          <m:t>: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=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≥0</m:t>
                            </m:r>
                          </m:e>
                        </m:nary>
                      </m:e>
                    </m:d>
                  </m:oMath>
                </a14:m>
                <a:endParaRPr lang="en-US" sz="1800" dirty="0">
                  <a:solidFill>
                    <a:srgbClr val="7030A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>
                <a:blip r:embed="rId4"/>
                <a:stretch>
                  <a:fillRect l="-1926" t="-1662" b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73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Unit Simplex”</a:t>
                </a:r>
                <a:endParaRPr lang="en-US" sz="2000" i="1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</a:rPr>
                  <a:t>All Gaussian data sets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are: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“near Unit Simplex Vertices”!!!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(modulo rotation)</a:t>
                </a: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477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  <p:sp>
        <p:nvSpPr>
          <p:cNvPr id="6" name="Oval 5"/>
          <p:cNvSpPr/>
          <p:nvPr/>
        </p:nvSpPr>
        <p:spPr>
          <a:xfrm>
            <a:off x="7620000" y="403860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370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Represent’n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5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</a:rPr>
                  <a:t>,  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let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Study Subspace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Hyperplane through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of	dimension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Points are “nearly equidistant to 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”,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       &amp; </a:t>
                </a:r>
                <a:r>
                  <a:rPr lang="en-US" sz="2000" dirty="0" err="1">
                    <a:solidFill>
                      <a:schemeClr val="bg2"/>
                    </a:solidFill>
                    <a:latin typeface="Arial" charset="0"/>
                  </a:rPr>
                  <a:t>dist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</a:rPr>
                  <a:t>Within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plane, can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“rotate  towards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 Unit Simplex”</a:t>
                </a:r>
                <a:endParaRPr lang="en-US" sz="2000" i="1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</a:rPr>
                  <a:t>All Gaussian data sets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are: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“near Unit Simplex Vertices”!!!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“Randomness” </a:t>
                </a: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</a:rPr>
                  <a:t>appears 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</a:rPr>
                  <a:t>only in rotation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 of simplex</a:t>
                </a:r>
                <a:r>
                  <a:rPr lang="en-US" sz="1800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2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343400" cy="5105400"/>
              </a:xfrm>
              <a:blipFill>
                <a:blip r:embed="rId3"/>
                <a:stretch>
                  <a:fillRect l="-1545" t="-477" r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6" name="Picture 9" descr="HallHighDEg0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1600" y="1905000"/>
            <a:ext cx="324485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5029200" y="58674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Hall, Marron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Neeman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4018809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llHighDEg0n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2857500"/>
            <a:ext cx="4724400" cy="3543300"/>
          </a:xfrm>
          <a:prstGeom prst="rect">
            <a:avLst/>
          </a:prstGeom>
        </p:spPr>
      </p:pic>
      <p:sp>
        <p:nvSpPr>
          <p:cNvPr id="102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10600" cy="762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Represent’n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50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876800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</a:t>
                </a:r>
                <a:r>
                  <a:rPr lang="en-US" sz="2400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~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000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</a:rPr>
                  <a:t>,  let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</a:rPr>
                      <m:t>𝑑</m:t>
                    </m:r>
                    <m:r>
                      <a:rPr lang="en-US" sz="2000" i="1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US" sz="20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</a:t>
                </a:r>
                <a:r>
                  <a:rPr lang="en-US" sz="20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Hyperplane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Generated by Data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−1 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dimensional hyperplane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are pairwise equidistant,    	</a:t>
                </a:r>
                <a:r>
                  <a:rPr lang="en-US" sz="20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Points lie at vertices of: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</m:rad>
                    <m:r>
                      <a:rPr lang="en-US" sz="20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“regular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−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sz="2000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hedron</a:t>
                </a: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Again “randomness in data” is </a:t>
                </a:r>
                <a:r>
                  <a:rPr lang="en-US" sz="2000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only in rotation</a:t>
                </a:r>
                <a:endParaRPr lang="en-US" sz="20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Surprisingly rigid structure in</a:t>
                </a:r>
              </a:p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random data?</a:t>
                </a:r>
              </a:p>
            </p:txBody>
          </p:sp>
        </mc:Choice>
        <mc:Fallback xmlns="">
          <p:sp>
            <p:nvSpPr>
              <p:cNvPr id="102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371600"/>
                <a:ext cx="4876800" cy="5105400"/>
              </a:xfrm>
              <a:blipFill>
                <a:blip r:embed="rId6"/>
                <a:stretch>
                  <a:fillRect l="-1375" t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72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85800" y="1295400"/>
                <a:ext cx="7588250" cy="49530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Simulation View:  study “rigidity after rotation”</a:t>
                </a: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Simple 3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𝑁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𝟎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𝑰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data sets</a:t>
                </a: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 dimensions  </a:t>
                </a:r>
                <a:r>
                  <a:rPr lang="en-US" sz="2800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 = 2, 20, 200, 20000</a:t>
                </a:r>
                <a:endParaRPr lang="en-US" sz="2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Generate hyperplane of dimension 2</a:t>
                </a: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Rotate that to plane of screen</a:t>
                </a: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Rotate within plane, to make “comparable”</a:t>
                </a:r>
              </a:p>
              <a:p>
                <a:pPr marL="0" indent="0" eaLnBrk="1" hangingPunct="1">
                  <a:lnSpc>
                    <a:spcPct val="11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Repeat 7 times, use different colors</a:t>
                </a:r>
                <a:endParaRPr lang="en-US" sz="20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85800" y="1295400"/>
                <a:ext cx="7588250" cy="4953000"/>
              </a:xfrm>
              <a:blipFill>
                <a:blip r:embed="rId3"/>
                <a:stretch>
                  <a:fillRect l="-1688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95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066800"/>
            <a:ext cx="7924800" cy="695325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Simulation View:  Shows “Rigidity after Rotation” </a:t>
            </a:r>
          </a:p>
        </p:txBody>
      </p:sp>
      <p:pic>
        <p:nvPicPr>
          <p:cNvPr id="3" name="Picture 2" descr="Chart, engineering drawing, line chart&#10;&#10;Description automatically generated">
            <a:extLst>
              <a:ext uri="{FF2B5EF4-FFF2-40B4-BE49-F238E27FC236}">
                <a16:creationId xmlns:a16="http://schemas.microsoft.com/office/drawing/2014/main" id="{568E128D-A7E1-421D-AF6A-BB42098CCE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4444" r="9614" b="7778"/>
          <a:stretch/>
        </p:blipFill>
        <p:spPr>
          <a:xfrm>
            <a:off x="1600200" y="1538176"/>
            <a:ext cx="5791200" cy="53198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688135-57A0-B06E-EAD2-6BD35FB73B36}"/>
              </a:ext>
            </a:extLst>
          </p:cNvPr>
          <p:cNvSpPr txBox="1"/>
          <p:nvPr/>
        </p:nvSpPr>
        <p:spPr>
          <a:xfrm>
            <a:off x="152400" y="3581400"/>
            <a:ext cx="16417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Expanding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Scales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35C27D69-B64B-AEC7-DD01-6A2C56391DFC}"/>
              </a:ext>
            </a:extLst>
          </p:cNvPr>
          <p:cNvSpPr/>
          <p:nvPr/>
        </p:nvSpPr>
        <p:spPr>
          <a:xfrm>
            <a:off x="4724400" y="1752600"/>
            <a:ext cx="228600" cy="2057400"/>
          </a:xfrm>
          <a:prstGeom prst="leftBrac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4B996444-6318-2BE4-8E6E-F2B2C82A4099}"/>
              </a:ext>
            </a:extLst>
          </p:cNvPr>
          <p:cNvSpPr/>
          <p:nvPr/>
        </p:nvSpPr>
        <p:spPr>
          <a:xfrm>
            <a:off x="1524000" y="4572000"/>
            <a:ext cx="228600" cy="2057400"/>
          </a:xfrm>
          <a:prstGeom prst="leftBrac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0DC81CF0-437B-D768-6514-EF7AD7F02B2C}"/>
              </a:ext>
            </a:extLst>
          </p:cNvPr>
          <p:cNvSpPr/>
          <p:nvPr/>
        </p:nvSpPr>
        <p:spPr>
          <a:xfrm>
            <a:off x="4724400" y="4572000"/>
            <a:ext cx="228600" cy="2057400"/>
          </a:xfrm>
          <a:prstGeom prst="leftBrac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9E3BE0-05E7-DE2F-DD9B-135F8CFF2C0E}"/>
                  </a:ext>
                </a:extLst>
              </p:cNvPr>
              <p:cNvSpPr txBox="1"/>
              <p:nvPr/>
            </p:nvSpPr>
            <p:spPr>
              <a:xfrm>
                <a:off x="7325441" y="3778731"/>
                <a:ext cx="1690527" cy="869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Growing At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Rate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9E3BE0-05E7-DE2F-DD9B-135F8CFF2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441" y="3778731"/>
                <a:ext cx="1690527" cy="869469"/>
              </a:xfrm>
              <a:prstGeom prst="rect">
                <a:avLst/>
              </a:prstGeom>
              <a:blipFill>
                <a:blip r:embed="rId4"/>
                <a:stretch>
                  <a:fillRect l="-5415" t="-4895" r="-469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7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 14.2, 14.1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14.1,  12.1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295400"/>
            <a:ext cx="7588250" cy="49530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View from Probability Theory: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These phenomena named</a:t>
            </a:r>
          </a:p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Concentration of Measure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Key References: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Talagrand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(1991, 1995)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Ledoux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16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𝑰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DWD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Separation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Was Called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“Natural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Variation”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>
                <a:blip r:embed="rId4"/>
                <a:stretch>
                  <a:fillRect l="-1852" t="-1662" b="-14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9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144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“Natural Variation”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=50</m:t>
                    </m:r>
                  </m:oMath>
                </a14:m>
                <a:endParaRPr lang="en-US" b="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1000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All Points Equidistant From 0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All Points in Orthogonal Directions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Consider </a:t>
                </a: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Red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Group, ~ a Simplex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Also 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Blue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Group, ~ another Simplex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Same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Across Group Distances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So </a:t>
                </a: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Red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and 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Blue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Simplices are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Parallel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DWD Direction ~ Goes Through Centers</a:t>
                </a:r>
              </a:p>
              <a:p>
                <a:pPr eaLnBrk="1" hangingPunct="1">
                  <a:buFont typeface="Wingdings" panose="05000000000000000000" pitchFamily="2" charset="2"/>
                  <a:buChar char="ü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DWD Projection Well Separated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14400"/>
                <a:ext cx="8229600" cy="4768850"/>
              </a:xfrm>
              <a:blipFill>
                <a:blip r:embed="rId3"/>
                <a:stretch>
                  <a:fillRect l="-1926" t="-1662" b="-2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50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simplex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red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                                                      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𝑑</m:t>
                                        </m:r>
                                      </m:e>
                                    </m:rad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sz="180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18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𝑑</m:t>
                                        </m:r>
                                      </m:e>
                                    </m:rad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</a:t>
                </a:r>
                <a:r>
                  <a:rPr lang="en-US" sz="1800" dirty="0">
                    <a:solidFill>
                      <a:srgbClr val="7030A0"/>
                    </a:solidFill>
                    <a:latin typeface="Arial" charset="0"/>
                    <a:cs typeface="Arial" charset="0"/>
                  </a:rPr>
                  <a:t>Simplex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8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Cambria Math"/>
                                            <a:cs typeface="Arial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1800" i="1" smtClean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 panose="02040503050406030204" pitchFamily="18" charset="0"/>
                                                    <a:cs typeface="Arial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/>
                                                    <a:cs typeface="Arial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solidFill>
                                                      <a:srgbClr val="7030A0"/>
                                                    </a:solidFill>
                                                    <a:latin typeface="Cambria Math"/>
                                                    <a:cs typeface="Arial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8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8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Cambria Math"/>
                                            <a:cs typeface="Arial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cs typeface="Arial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charset="0"/>
                          </a:rPr>
                          <m:t>: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𝑑</m:t>
                                </m:r>
                              </m:e>
                            </m:rad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≥0</m:t>
                            </m:r>
                          </m:e>
                        </m:nary>
                      </m:e>
                    </m:d>
                  </m:oMath>
                </a14:m>
                <a:endParaRPr lang="en-US" sz="1800" dirty="0">
                  <a:solidFill>
                    <a:srgbClr val="7030A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 t="-153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simplex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red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Direction: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rgbClr val="7030A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𝑐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satisfies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×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Thus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e>
                        </m:rad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>
                <a:blip r:embed="rId3"/>
                <a:stretch>
                  <a:fillRect l="-1926" t="-1535" b="-3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4082647"/>
            <a:ext cx="152400" cy="1083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endCxn id="2" idx="0"/>
          </p:cNvCxnSpPr>
          <p:nvPr/>
        </p:nvCxnSpPr>
        <p:spPr>
          <a:xfrm flipV="1">
            <a:off x="3566160" y="4082647"/>
            <a:ext cx="624840" cy="56555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8C0F276-E1B1-DAB0-BDA5-41F52EC34822}"/>
              </a:ext>
            </a:extLst>
          </p:cNvPr>
          <p:cNvSpPr txBox="1"/>
          <p:nvPr/>
        </p:nvSpPr>
        <p:spPr>
          <a:xfrm>
            <a:off x="4495800" y="403860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Think Projection on Flat Direction</a:t>
            </a:r>
          </a:p>
        </p:txBody>
      </p:sp>
    </p:spTree>
    <p:extLst>
      <p:ext uri="{BB962C8B-B14F-4D97-AF65-F5344CB8AC3E}">
        <p14:creationId xmlns:p14="http://schemas.microsoft.com/office/powerpoint/2010/main" val="48003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Study simplex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red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                                                                                             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  <a:cs typeface="Arial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Distance from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Origin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is: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US" sz="1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Arial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  <a:cs typeface="Arial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Arial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𝑑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Arial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  <a:cs typeface="Arial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𝑑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e>
                    </m:rad>
                  </m:oMath>
                </a14:m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            Familiar “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 rule from CLT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>
                <a:blip r:embed="rId3"/>
                <a:stretch>
                  <a:fillRect l="-1926" t="-1535" b="-22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4648200"/>
            <a:ext cx="35814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05200" y="1752600"/>
            <a:ext cx="76200" cy="28956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362200" y="4648200"/>
            <a:ext cx="1219200" cy="2057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56432" y="2209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640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9994009">
            <a:off x="1553839" y="2452324"/>
            <a:ext cx="4161326" cy="3260646"/>
          </a:xfrm>
          <a:prstGeom prst="triangle">
            <a:avLst>
              <a:gd name="adj" fmla="val 67356"/>
            </a:avLst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4082647"/>
            <a:ext cx="152400" cy="10835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>
            <a:endCxn id="2" idx="0"/>
          </p:cNvCxnSpPr>
          <p:nvPr/>
        </p:nvCxnSpPr>
        <p:spPr>
          <a:xfrm flipV="1">
            <a:off x="3566160" y="4082647"/>
            <a:ext cx="624840" cy="56555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48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Similar Analysis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blue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</a:t>
                </a: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Also note: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⊥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(since in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ortho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subspaces)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>
                <a:blip r:embed="rId3"/>
                <a:stretch>
                  <a:fillRect l="-192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18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𝑰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Plug In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These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Numbers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>
                <a:blip r:embed="rId4"/>
                <a:stretch>
                  <a:fillRect l="-1852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3200404" y="990597"/>
            <a:ext cx="380999" cy="1295403"/>
          </a:xfrm>
          <a:prstGeom prst="leftBrace">
            <a:avLst>
              <a:gd name="adj1" fmla="val 8333"/>
              <a:gd name="adj2" fmla="val 48333"/>
            </a:avLst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1524003" y="1828798"/>
            <a:ext cx="1845306" cy="3048002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124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</p:spPr>
            <p:txBody>
              <a:bodyPr/>
              <a:lstStyle/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Evaluate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</a:rPr>
                              <m:t>50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Arial" charset="0"/>
                              </a:rPr>
                              <m:t>50</m:t>
                            </m:r>
                          </m:den>
                        </m:f>
                      </m:e>
                    </m:ra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6.3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219200"/>
                <a:ext cx="8229600" cy="4768850"/>
              </a:xfrm>
              <a:blipFill rotWithShape="1"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05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529513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An Interesting </a:t>
            </a:r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Two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𝑰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Arial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Aria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≈6.3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229600" cy="4768850"/>
              </a:xfrm>
              <a:blipFill>
                <a:blip r:embed="rId4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1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3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6" name="Rectangle 1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2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2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31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3162301" y="2171698"/>
            <a:ext cx="381002" cy="762002"/>
          </a:xfrm>
          <a:prstGeom prst="leftBrace">
            <a:avLst>
              <a:gd name="adj1" fmla="val 8333"/>
              <a:gd name="adj2" fmla="val 48333"/>
            </a:avLst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2133600" y="2743200"/>
            <a:ext cx="1206499" cy="2438400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B251647-6C85-EE51-33F7-E29D8878060C}"/>
              </a:ext>
            </a:extLst>
          </p:cNvPr>
          <p:cNvGrpSpPr/>
          <p:nvPr/>
        </p:nvGrpSpPr>
        <p:grpSpPr>
          <a:xfrm>
            <a:off x="4115514" y="3886197"/>
            <a:ext cx="3504486" cy="1752603"/>
            <a:chOff x="4115514" y="3886197"/>
            <a:chExt cx="3504486" cy="175260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620203B-0CD1-716C-7E3D-6131BB03DA0E}"/>
                </a:ext>
              </a:extLst>
            </p:cNvPr>
            <p:cNvSpPr txBox="1"/>
            <p:nvPr/>
          </p:nvSpPr>
          <p:spPr>
            <a:xfrm>
              <a:off x="4115514" y="5177135"/>
              <a:ext cx="35044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What about this big SD?</a:t>
              </a:r>
            </a:p>
          </p:txBody>
        </p: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C0B4FEB3-3B37-C26F-A92C-91A363D23707}"/>
                </a:ext>
              </a:extLst>
            </p:cNvPr>
            <p:cNvSpPr/>
            <p:nvPr/>
          </p:nvSpPr>
          <p:spPr>
            <a:xfrm rot="16200000">
              <a:off x="4876798" y="3428997"/>
              <a:ext cx="381002" cy="1295402"/>
            </a:xfrm>
            <a:prstGeom prst="leftBrace">
              <a:avLst>
                <a:gd name="adj1" fmla="val 8333"/>
                <a:gd name="adj2" fmla="val 48333"/>
              </a:avLst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E9D9CB-A6E3-0E90-B275-5F1683711B37}"/>
                </a:ext>
              </a:extLst>
            </p:cNvPr>
            <p:cNvCxnSpPr>
              <a:stCxn id="5" idx="1"/>
              <a:endCxn id="3" idx="0"/>
            </p:cNvCxnSpPr>
            <p:nvPr/>
          </p:nvCxnSpPr>
          <p:spPr>
            <a:xfrm>
              <a:off x="5045705" y="4267199"/>
              <a:ext cx="822052" cy="90993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136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DIVAS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Improvements Over AJIVE: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Partially Shared Blocks 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Improved Initial Rank Choice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Inference Via Random Direction Bounds</a:t>
            </a: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Iterative Search Algorithm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FAC3BF-4FF4-4419-97E0-AFA98570DE51}"/>
              </a:ext>
            </a:extLst>
          </p:cNvPr>
          <p:cNvGrpSpPr/>
          <p:nvPr/>
        </p:nvGrpSpPr>
        <p:grpSpPr>
          <a:xfrm>
            <a:off x="304800" y="3581400"/>
            <a:ext cx="8077200" cy="2870775"/>
            <a:chOff x="304800" y="3581400"/>
            <a:chExt cx="8077200" cy="287077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F4A6FF2-3742-4A70-9C91-5854B2DC11FF}"/>
                </a:ext>
              </a:extLst>
            </p:cNvPr>
            <p:cNvCxnSpPr/>
            <p:nvPr/>
          </p:nvCxnSpPr>
          <p:spPr bwMode="auto">
            <a:xfrm>
              <a:off x="3657600" y="4419600"/>
              <a:ext cx="47244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5D2E498-2B08-40C1-87F5-D9A46C9B9726}"/>
                </a:ext>
              </a:extLst>
            </p:cNvPr>
            <p:cNvCxnSpPr/>
            <p:nvPr/>
          </p:nvCxnSpPr>
          <p:spPr bwMode="auto">
            <a:xfrm>
              <a:off x="3048000" y="3581400"/>
              <a:ext cx="33528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AAE5FE-17E9-4F69-98E1-502D4C07A0BE}"/>
                </a:ext>
              </a:extLst>
            </p:cNvPr>
            <p:cNvSpPr txBox="1"/>
            <p:nvPr/>
          </p:nvSpPr>
          <p:spPr>
            <a:xfrm>
              <a:off x="304800" y="5867400"/>
              <a:ext cx="7585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Give Better and More Precise Inference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BCA983E-D5DA-452C-9B86-CE5191396494}"/>
                </a:ext>
              </a:extLst>
            </p:cNvPr>
            <p:cNvCxnSpPr>
              <a:stCxn id="5" idx="0"/>
            </p:cNvCxnSpPr>
            <p:nvPr/>
          </p:nvCxnSpPr>
          <p:spPr bwMode="auto">
            <a:xfrm flipV="1">
              <a:off x="4097666" y="3581400"/>
              <a:ext cx="474334" cy="22860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EF557C4-8AF2-423F-AC5B-09BF1EB21E89}"/>
                </a:ext>
              </a:extLst>
            </p:cNvPr>
            <p:cNvCxnSpPr/>
            <p:nvPr/>
          </p:nvCxnSpPr>
          <p:spPr bwMode="auto">
            <a:xfrm flipV="1">
              <a:off x="4114800" y="4419600"/>
              <a:ext cx="1981200" cy="14478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7603794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1295400"/>
            <a:ext cx="79025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Major Papers: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Hall, Marron and Neeman (2005)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Ahn, Marron, Muller &amp; Chi (2007)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Yata &amp; Aoshima (2009, 2010a, 2010b, 2012, 2013)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7D0ABC-D2E6-6E54-2492-1CE83729739E}"/>
              </a:ext>
            </a:extLst>
          </p:cNvPr>
          <p:cNvGrpSpPr/>
          <p:nvPr/>
        </p:nvGrpSpPr>
        <p:grpSpPr>
          <a:xfrm>
            <a:off x="2971800" y="1062335"/>
            <a:ext cx="5486400" cy="537865"/>
            <a:chOff x="2971800" y="1062335"/>
            <a:chExt cx="5486400" cy="5378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7A86714-67AE-06B5-EF78-401288A7A973}"/>
                </a:ext>
              </a:extLst>
            </p:cNvPr>
            <p:cNvSpPr txBox="1"/>
            <p:nvPr/>
          </p:nvSpPr>
          <p:spPr>
            <a:xfrm>
              <a:off x="3942220" y="1062335"/>
              <a:ext cx="45159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On Geometrical Representation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40FED67-872F-F3AE-FA4D-1C8A9CE57967}"/>
                </a:ext>
              </a:extLst>
            </p:cNvPr>
            <p:cNvCxnSpPr>
              <a:stCxn id="2" idx="1"/>
            </p:cNvCxnSpPr>
            <p:nvPr/>
          </p:nvCxnSpPr>
          <p:spPr>
            <a:xfrm flipH="1">
              <a:off x="2971800" y="1293168"/>
              <a:ext cx="970420" cy="30703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534B67F-BF2D-612A-B001-5D6E441B94EA}"/>
              </a:ext>
            </a:extLst>
          </p:cNvPr>
          <p:cNvSpPr/>
          <p:nvPr/>
        </p:nvSpPr>
        <p:spPr>
          <a:xfrm>
            <a:off x="533400" y="2251075"/>
            <a:ext cx="6858000" cy="7207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0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DDEA56-2E4A-DD0B-D9AE-819EE34C5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2AE9B058-CCC7-44E7-699A-21D5605830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D1BF4FEB-24A7-FC1A-546E-A8F5191EC8E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1295400"/>
            <a:ext cx="7902575" cy="5105400"/>
          </a:xfrm>
        </p:spPr>
        <p:txBody>
          <a:bodyPr lIns="92075" tIns="46038" rIns="92075" bIns="46038"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Hall, Marron and Neeman (2005)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974B15-DE2F-1E09-3957-EB74CBCC1558}"/>
              </a:ext>
            </a:extLst>
          </p:cNvPr>
          <p:cNvGrpSpPr/>
          <p:nvPr/>
        </p:nvGrpSpPr>
        <p:grpSpPr>
          <a:xfrm>
            <a:off x="1371600" y="3048000"/>
            <a:ext cx="6370030" cy="2111376"/>
            <a:chOff x="0" y="4746624"/>
            <a:chExt cx="6370030" cy="21113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1D622A-AD19-D88A-5FF3-C35FD26EED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74" t="7777" r="23397" b="16667"/>
            <a:stretch/>
          </p:blipFill>
          <p:spPr>
            <a:xfrm>
              <a:off x="4724400" y="4746624"/>
              <a:ext cx="1645630" cy="211137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B7275C2-39A0-A287-3CF4-43F4F9C522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64" t="5556" r="18182" b="22223"/>
            <a:stretch/>
          </p:blipFill>
          <p:spPr>
            <a:xfrm>
              <a:off x="0" y="4876800"/>
              <a:ext cx="182880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1890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7A62C2-25C1-3C7E-0880-31AEEB866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C1A26B28-4C40-35A0-3F09-E790D4E313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152107AE-0536-C8E2-0060-771904440924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</p:spPr>
            <p:txBody>
              <a:bodyPr lIns="92075" tIns="46038" rIns="92075" bIns="46038"/>
              <a:lstStyle/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Hall, Marron and Neeman (2005)</a:t>
                </a:r>
              </a:p>
              <a:p>
                <a:pPr eaLnBrk="1" hangingPunct="1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Above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is too strong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for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acc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𝚺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𝑐𝑜𝑣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=0  </m:t>
                      </m:r>
                      <m:r>
                        <a:rPr lang="en-US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⟹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𝑛𝑑𝑒𝑝𝑒𝑛𝑑𝑒𝑛𝑡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But NOT Generally </a:t>
                </a:r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152107AE-0536-C8E2-0060-771904440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  <a:blipFill>
                <a:blip r:embed="rId3"/>
                <a:stretch>
                  <a:fillRect l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BEF3EF7-AA15-B631-4844-012D7B5CEB75}"/>
              </a:ext>
            </a:extLst>
          </p:cNvPr>
          <p:cNvGrpSpPr/>
          <p:nvPr/>
        </p:nvGrpSpPr>
        <p:grpSpPr>
          <a:xfrm>
            <a:off x="1892894" y="2209800"/>
            <a:ext cx="6031906" cy="2362200"/>
            <a:chOff x="1740494" y="2667000"/>
            <a:chExt cx="6031906" cy="2362200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492EE0BA-D093-32F3-18C2-A8035B9C8146}"/>
                </a:ext>
              </a:extLst>
            </p:cNvPr>
            <p:cNvSpPr/>
            <p:nvPr/>
          </p:nvSpPr>
          <p:spPr>
            <a:xfrm>
              <a:off x="7391400" y="2667000"/>
              <a:ext cx="381000" cy="2362200"/>
            </a:xfrm>
            <a:prstGeom prst="leftBrac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E1202F-0A7D-1BFB-9D80-ECA05A7962C6}"/>
                </a:ext>
              </a:extLst>
            </p:cNvPr>
            <p:cNvSpPr txBox="1"/>
            <p:nvPr/>
          </p:nvSpPr>
          <p:spPr>
            <a:xfrm>
              <a:off x="1740494" y="3530025"/>
              <a:ext cx="56509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Assumes 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Independent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Entries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A8A098-9294-3676-DD65-929F29A83F9C}"/>
                  </a:ext>
                </a:extLst>
              </p:cNvPr>
              <p:cNvSpPr txBox="1"/>
              <p:nvPr/>
            </p:nvSpPr>
            <p:spPr>
              <a:xfrm>
                <a:off x="7715635" y="1981200"/>
                <a:ext cx="1352165" cy="2851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A8A098-9294-3676-DD65-929F29A83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635" y="1981200"/>
                <a:ext cx="1352165" cy="2851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B8022AD3-1D48-0E84-CD8A-529E0E8556D3}"/>
              </a:ext>
            </a:extLst>
          </p:cNvPr>
          <p:cNvGrpSpPr/>
          <p:nvPr/>
        </p:nvGrpSpPr>
        <p:grpSpPr>
          <a:xfrm>
            <a:off x="3733800" y="4495800"/>
            <a:ext cx="3944639" cy="1905000"/>
            <a:chOff x="3733800" y="4495800"/>
            <a:chExt cx="3944639" cy="19050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33DC23-6DE6-3546-0606-63299DA0154E}"/>
                </a:ext>
              </a:extLst>
            </p:cNvPr>
            <p:cNvSpPr txBox="1"/>
            <p:nvPr/>
          </p:nvSpPr>
          <p:spPr>
            <a:xfrm>
              <a:off x="4800600" y="5754469"/>
              <a:ext cx="28778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 Strong Assumption, Not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Just </a:t>
              </a: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Gaussian Marginals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30AF51D-F247-DD68-FA1F-2837645E2F16}"/>
                </a:ext>
              </a:extLst>
            </p:cNvPr>
            <p:cNvCxnSpPr>
              <a:stCxn id="13" idx="0"/>
            </p:cNvCxnSpPr>
            <p:nvPr/>
          </p:nvCxnSpPr>
          <p:spPr>
            <a:xfrm flipH="1" flipV="1">
              <a:off x="3733800" y="4495800"/>
              <a:ext cx="2505720" cy="125866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62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9586A8-8F45-D4EC-6CFD-B09548B15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>
            <a:extLst>
              <a:ext uri="{FF2B5EF4-FFF2-40B4-BE49-F238E27FC236}">
                <a16:creationId xmlns:a16="http://schemas.microsoft.com/office/drawing/2014/main" id="{A5688560-5A2E-F214-2ADE-5F76D4BF04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1" name="Rectangle 3">
                <a:extLst>
                  <a:ext uri="{FF2B5EF4-FFF2-40B4-BE49-F238E27FC236}">
                    <a16:creationId xmlns:a16="http://schemas.microsoft.com/office/drawing/2014/main" id="{82361AC9-338B-3C7F-0B1D-E48E342318F9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Example: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Random Variables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Make both Gaussian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(Note: 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Using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Multivariate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Gaussian)</a:t>
                </a:r>
              </a:p>
              <a:p>
                <a:pPr marL="0" indent="0" eaLnBrk="1" hangingPunct="1">
                  <a:lnSpc>
                    <a:spcPct val="125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8441" name="Rectangle 3">
                <a:extLst>
                  <a:ext uri="{FF2B5EF4-FFF2-40B4-BE49-F238E27FC236}">
                    <a16:creationId xmlns:a16="http://schemas.microsoft.com/office/drawing/2014/main" id="{82361AC9-338B-3C7F-0B1D-E48E34231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492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2E45DC-A5EB-6F8C-1022-F2CA46FC9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2">
            <a:extLst>
              <a:ext uri="{FF2B5EF4-FFF2-40B4-BE49-F238E27FC236}">
                <a16:creationId xmlns:a16="http://schemas.microsoft.com/office/drawing/2014/main" id="{9435C607-EFB0-0335-69F9-0E72963CA6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1" name="Rectangle 3">
                <a:extLst>
                  <a:ext uri="{FF2B5EF4-FFF2-40B4-BE49-F238E27FC236}">
                    <a16:creationId xmlns:a16="http://schemas.microsoft.com/office/drawing/2014/main" id="{4BE4CB22-D683-0C49-FC58-345B598A9A0D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Example: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Random Variables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Make both Gaussian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 ~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With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dependence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Yet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covariance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define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8441" name="Rectangle 3">
                <a:extLst>
                  <a:ext uri="{FF2B5EF4-FFF2-40B4-BE49-F238E27FC236}">
                    <a16:creationId xmlns:a16="http://schemas.microsoft.com/office/drawing/2014/main" id="{4BE4CB22-D683-0C49-FC58-345B598A9A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94C58A0-254A-BE9D-08BD-82AAD62CDFCA}"/>
              </a:ext>
            </a:extLst>
          </p:cNvPr>
          <p:cNvGrpSpPr/>
          <p:nvPr/>
        </p:nvGrpSpPr>
        <p:grpSpPr>
          <a:xfrm>
            <a:off x="4267200" y="3733800"/>
            <a:ext cx="3886200" cy="1676400"/>
            <a:chOff x="4267200" y="3733800"/>
            <a:chExt cx="3886200" cy="1676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9A544D2-F9E9-DD7D-8DE7-43F883833CD1}"/>
                    </a:ext>
                  </a:extLst>
                </p:cNvPr>
                <p:cNvSpPr txBox="1"/>
                <p:nvPr/>
              </p:nvSpPr>
              <p:spPr>
                <a:xfrm>
                  <a:off x="5868672" y="3733800"/>
                  <a:ext cx="228472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Find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to make 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this happen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672" y="3733800"/>
                  <a:ext cx="2284728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4267" t="-5147" r="-3200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4DDB057-79E6-895F-3A2E-C0897651DABE}"/>
                </a:ext>
              </a:extLst>
            </p:cNvPr>
            <p:cNvCxnSpPr/>
            <p:nvPr/>
          </p:nvCxnSpPr>
          <p:spPr>
            <a:xfrm>
              <a:off x="6781800" y="4114800"/>
              <a:ext cx="914400" cy="12954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33AEF29-A2FC-0F2A-C53E-27A7004777F2}"/>
                </a:ext>
              </a:extLst>
            </p:cNvPr>
            <p:cNvCxnSpPr/>
            <p:nvPr/>
          </p:nvCxnSpPr>
          <p:spPr>
            <a:xfrm flipH="1">
              <a:off x="4267200" y="4343400"/>
              <a:ext cx="1601472" cy="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8F1502-3C30-182F-73AB-C07EFBD2D55C}"/>
              </a:ext>
            </a:extLst>
          </p:cNvPr>
          <p:cNvGrpSpPr/>
          <p:nvPr/>
        </p:nvGrpSpPr>
        <p:grpSpPr>
          <a:xfrm>
            <a:off x="1600200" y="5867400"/>
            <a:ext cx="3581400" cy="674132"/>
            <a:chOff x="1600200" y="5867400"/>
            <a:chExt cx="3581400" cy="6741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7D0EF2B-0789-2B2D-1540-B22A1FEC7683}"/>
                </a:ext>
              </a:extLst>
            </p:cNvPr>
            <p:cNvSpPr txBox="1"/>
            <p:nvPr/>
          </p:nvSpPr>
          <p:spPr>
            <a:xfrm>
              <a:off x="1600200" y="6172200"/>
              <a:ext cx="276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Very Strong Dependence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512678A-E676-433A-469F-6062DEE74662}"/>
                </a:ext>
              </a:extLst>
            </p:cNvPr>
            <p:cNvCxnSpPr>
              <a:stCxn id="3" idx="3"/>
            </p:cNvCxnSpPr>
            <p:nvPr/>
          </p:nvCxnSpPr>
          <p:spPr>
            <a:xfrm flipV="1">
              <a:off x="4362559" y="5867400"/>
              <a:ext cx="819041" cy="48946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97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F2996-78E8-9B77-2192-CFCBD8050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343A93D-A1F8-AA2F-3639-F4C9A328BC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6364823-9034-1A6A-5AA6-D56E4C028A8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3012" name="Picture 9" descr="EG0covNotIndep.png">
            <a:extLst>
              <a:ext uri="{FF2B5EF4-FFF2-40B4-BE49-F238E27FC236}">
                <a16:creationId xmlns:a16="http://schemas.microsoft.com/office/drawing/2014/main" id="{20588292-F177-BCE2-B01B-6BF1463BD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4903997-D741-9E4E-A76F-7E9E1CAF6538}"/>
              </a:ext>
            </a:extLst>
          </p:cNvPr>
          <p:cNvGrpSpPr/>
          <p:nvPr/>
        </p:nvGrpSpPr>
        <p:grpSpPr>
          <a:xfrm>
            <a:off x="5562600" y="2514600"/>
            <a:ext cx="3505200" cy="1103531"/>
            <a:chOff x="5562600" y="2514600"/>
            <a:chExt cx="3505200" cy="1103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482BE25-891E-3873-299E-858BA21AE231}"/>
                    </a:ext>
                  </a:extLst>
                </p:cNvPr>
                <p:cNvSpPr txBox="1"/>
                <p:nvPr/>
              </p:nvSpPr>
              <p:spPr>
                <a:xfrm>
                  <a:off x="7271474" y="2971800"/>
                  <a:ext cx="179632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Can Lower This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By Increasing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1474" y="2971800"/>
                  <a:ext cx="1796326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3051" t="-5660" r="-2034" b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FD1CA49-6E39-D770-BBA7-F1F85607E327}"/>
                </a:ext>
              </a:extLst>
            </p:cNvPr>
            <p:cNvCxnSpPr>
              <a:stCxn id="2" idx="1"/>
            </p:cNvCxnSpPr>
            <p:nvPr/>
          </p:nvCxnSpPr>
          <p:spPr>
            <a:xfrm flipH="1" flipV="1">
              <a:off x="5562600" y="2514600"/>
              <a:ext cx="1708874" cy="780366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406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83A1F3-FBC2-9B3E-3B99-2F4B67E68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CC4FE7D-11C3-5D45-BF2D-99AD83B3D9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CB0DAD8-A081-B5C0-6C44-B1445AADCB5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914400"/>
            <a:ext cx="8305800" cy="5486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Simple Example:</a:t>
            </a:r>
          </a:p>
          <a:p>
            <a:pPr marL="0" indent="0" eaLnBrk="1" hangingPunct="1">
              <a:lnSpc>
                <a:spcPct val="125000"/>
              </a:lnSpc>
              <a:buFontTx/>
              <a:buNone/>
            </a:pPr>
            <a:endParaRPr lang="en-US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4036" name="Picture 9" descr="EG0covNotIndep.png">
            <a:extLst>
              <a:ext uri="{FF2B5EF4-FFF2-40B4-BE49-F238E27FC236}">
                <a16:creationId xmlns:a16="http://schemas.microsoft.com/office/drawing/2014/main" id="{C571605C-BE39-072F-AF2B-DAE5B69F8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5E8A59-2E6B-67E0-0F48-B41D53FEF19E}"/>
              </a:ext>
            </a:extLst>
          </p:cNvPr>
          <p:cNvSpPr txBox="1"/>
          <p:nvPr/>
        </p:nvSpPr>
        <p:spPr>
          <a:xfrm>
            <a:off x="4953000" y="3048000"/>
            <a:ext cx="2699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Have Overshot 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Search Between</a:t>
            </a:r>
          </a:p>
        </p:txBody>
      </p:sp>
    </p:spTree>
    <p:extLst>
      <p:ext uri="{BB962C8B-B14F-4D97-AF65-F5344CB8AC3E}">
        <p14:creationId xmlns:p14="http://schemas.microsoft.com/office/powerpoint/2010/main" val="94173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EF93C5-CA33-91DA-3AF6-2BC96BE8B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0CAD694-7F92-DA3B-F79E-58DAB88BB7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>
                <a:extLst>
                  <a:ext uri="{FF2B5EF4-FFF2-40B4-BE49-F238E27FC236}">
                    <a16:creationId xmlns:a16="http://schemas.microsoft.com/office/drawing/2014/main" id="{097438E1-90AB-717B-584D-6BE2A4806FD9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914400"/>
                <a:ext cx="8305800" cy="5486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Example,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to make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45059" name="Rectangle 3">
                <a:extLst>
                  <a:ext uri="{FF2B5EF4-FFF2-40B4-BE49-F238E27FC236}">
                    <a16:creationId xmlns:a16="http://schemas.microsoft.com/office/drawing/2014/main" id="{097438E1-90AB-717B-584D-6BE2A4806F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914400"/>
                <a:ext cx="8305800" cy="5486400"/>
              </a:xfrm>
              <a:blipFill>
                <a:blip r:embed="rId3"/>
                <a:stretch>
                  <a:fillRect l="-1909" t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060" name="Picture 9" descr="EG0covNotIndep.png">
            <a:extLst>
              <a:ext uri="{FF2B5EF4-FFF2-40B4-BE49-F238E27FC236}">
                <a16:creationId xmlns:a16="http://schemas.microsoft.com/office/drawing/2014/main" id="{5A76F8B1-037B-8436-4416-3E267233E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538"/>
            <a:ext cx="6858000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CB80CD-0E3C-1B06-A915-E14BF69D5C15}"/>
              </a:ext>
            </a:extLst>
          </p:cNvPr>
          <p:cNvSpPr txBox="1"/>
          <p:nvPr/>
        </p:nvSpPr>
        <p:spPr>
          <a:xfrm>
            <a:off x="2703873" y="5638800"/>
            <a:ext cx="4611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Yet Strongly Dependent!</a:t>
            </a:r>
          </a:p>
        </p:txBody>
      </p:sp>
    </p:spTree>
    <p:extLst>
      <p:ext uri="{BB962C8B-B14F-4D97-AF65-F5344CB8AC3E}">
        <p14:creationId xmlns:p14="http://schemas.microsoft.com/office/powerpoint/2010/main" val="276195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E23F01-3E60-A148-4FE6-27D09A5E0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2">
            <a:extLst>
              <a:ext uri="{FF2B5EF4-FFF2-40B4-BE49-F238E27FC236}">
                <a16:creationId xmlns:a16="http://schemas.microsoft.com/office/drawing/2014/main" id="{7EAEA35C-D742-7BD3-B64C-548DE316E7F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6" name="Rectangle 3">
                <a:extLst>
                  <a:ext uri="{FF2B5EF4-FFF2-40B4-BE49-F238E27FC236}">
                    <a16:creationId xmlns:a16="http://schemas.microsoft.com/office/drawing/2014/main" id="{322415F9-F288-05F7-850F-00B3AB187149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Simple Example: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Distribution is degenerate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Supported on diagonal lines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abs. cont. w.r.t. 2-d Lebesgue meas.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For small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have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&gt;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For large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have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By continuity,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 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with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9466" name="Rectangle 3">
                <a:extLst>
                  <a:ext uri="{FF2B5EF4-FFF2-40B4-BE49-F238E27FC236}">
                    <a16:creationId xmlns:a16="http://schemas.microsoft.com/office/drawing/2014/main" id="{322415F9-F288-05F7-850F-00B3AB1871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23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D53E68-8841-10DD-B170-3DC669DF9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>
            <a:extLst>
              <a:ext uri="{FF2B5EF4-FFF2-40B4-BE49-F238E27FC236}">
                <a16:creationId xmlns:a16="http://schemas.microsoft.com/office/drawing/2014/main" id="{0ADC4F6E-04B8-45FB-EDB0-6E389D03CC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>
                <a:extLst>
                  <a:ext uri="{FF2B5EF4-FFF2-40B4-BE49-F238E27FC236}">
                    <a16:creationId xmlns:a16="http://schemas.microsoft.com/office/drawing/2014/main" id="{7F0083DF-CA41-D798-A731-DE3F58DCA254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Result:</a:t>
                </a:r>
              </a:p>
              <a:p>
                <a:pPr marL="0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Joint distribution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Has Gaussian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marginals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Has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Yet strong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dependence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of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𝑦</m:t>
                        </m:r>
                      </m:e>
                    </m:acc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400050" lvl="1" indent="0" eaLnBrk="1" hangingPunct="1">
                  <a:lnSpc>
                    <a:spcPct val="125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Thus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multivariate Gaussian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Shows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Multivariate Gaussian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means more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than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Gaussian </a:t>
                </a:r>
                <a:r>
                  <a:rPr lang="en-US" i="1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Marginals</a:t>
                </a: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0489" name="Rectangle 3">
                <a:extLst>
                  <a:ext uri="{FF2B5EF4-FFF2-40B4-BE49-F238E27FC236}">
                    <a16:creationId xmlns:a16="http://schemas.microsoft.com/office/drawing/2014/main" id="{7F0083DF-CA41-D798-A731-DE3F58DCA2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>
                <a:blip r:embed="rId3"/>
                <a:stretch>
                  <a:fillRect l="-1909" t="-348" b="-3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FBCEF76-89A7-88D4-9A63-2659735FBAC3}"/>
              </a:ext>
            </a:extLst>
          </p:cNvPr>
          <p:cNvSpPr txBox="1"/>
          <p:nvPr/>
        </p:nvSpPr>
        <p:spPr>
          <a:xfrm>
            <a:off x="6324600" y="2590800"/>
            <a:ext cx="1860446" cy="9233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Critique:  Not 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Distribution That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Naturally Arises</a:t>
            </a:r>
          </a:p>
        </p:txBody>
      </p:sp>
    </p:spTree>
    <p:extLst>
      <p:ext uri="{BB962C8B-B14F-4D97-AF65-F5344CB8AC3E}">
        <p14:creationId xmlns:p14="http://schemas.microsoft.com/office/powerpoint/2010/main" val="286548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DIVAS – 3 Block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E9127-BCB2-4589-8848-870B25328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3" y="1606167"/>
            <a:ext cx="1400947" cy="799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B924A7-96C8-460F-AB39-D3677F046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3" y="2346931"/>
            <a:ext cx="1400947" cy="1600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C8495F-5BFA-48CC-B8A8-0B04379EDC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52" y="3860866"/>
            <a:ext cx="1400948" cy="28018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21855A1-293C-444A-8D7E-57AFE17D3AC4}"/>
              </a:ext>
            </a:extLst>
          </p:cNvPr>
          <p:cNvGrpSpPr/>
          <p:nvPr/>
        </p:nvGrpSpPr>
        <p:grpSpPr>
          <a:xfrm>
            <a:off x="3048000" y="1601911"/>
            <a:ext cx="1400947" cy="2345737"/>
            <a:chOff x="3048000" y="1601911"/>
            <a:chExt cx="1400947" cy="234573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0F4102-9010-4A51-B6FC-4784C39E5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1601911"/>
              <a:ext cx="1400947" cy="79907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48C8FFB-CAF1-4F39-93FA-C5C12C6B2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2346931"/>
              <a:ext cx="1400947" cy="160071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7A25AF-B4B6-45EE-B006-01F179B6E4F4}"/>
              </a:ext>
            </a:extLst>
          </p:cNvPr>
          <p:cNvGrpSpPr/>
          <p:nvPr/>
        </p:nvGrpSpPr>
        <p:grpSpPr>
          <a:xfrm>
            <a:off x="4542653" y="1601911"/>
            <a:ext cx="1477147" cy="5060849"/>
            <a:chOff x="4542653" y="1601911"/>
            <a:chExt cx="1477147" cy="506084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E52388-9280-4B92-B29F-4134AFDFD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653" y="1601911"/>
              <a:ext cx="1400947" cy="79907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AB250A6-8D2E-4BC1-91CE-4574F688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852" y="3860865"/>
              <a:ext cx="1400948" cy="280189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F8F630-014D-4B18-9E8B-BB3A0B7449AD}"/>
              </a:ext>
            </a:extLst>
          </p:cNvPr>
          <p:cNvGrpSpPr/>
          <p:nvPr/>
        </p:nvGrpSpPr>
        <p:grpSpPr>
          <a:xfrm>
            <a:off x="6066652" y="2331984"/>
            <a:ext cx="1400948" cy="4330775"/>
            <a:chOff x="6066652" y="2331984"/>
            <a:chExt cx="1400948" cy="433077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41DCDF6-F574-4621-BAC7-9780044B4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653" y="2331984"/>
              <a:ext cx="1400947" cy="160071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65069C8-790E-4A6F-8AA8-86999CCB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6652" y="3860864"/>
              <a:ext cx="1400948" cy="2801895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2E77001-81F7-4217-A879-4F2268DD59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32770"/>
            <a:ext cx="1400947" cy="7990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5DFB4C0-F248-431E-9004-35A0757FCCA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31984"/>
            <a:ext cx="1400947" cy="160071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6429E05-70AA-457C-B941-C3AF7AF65C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860863"/>
            <a:ext cx="1400948" cy="280189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3D7CB83-DCEC-4E2A-BE21-A4A2B732A046}"/>
              </a:ext>
            </a:extLst>
          </p:cNvPr>
          <p:cNvSpPr txBox="1"/>
          <p:nvPr/>
        </p:nvSpPr>
        <p:spPr>
          <a:xfrm rot="5400000">
            <a:off x="6549218" y="3983242"/>
            <a:ext cx="3640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IID Gaussian Noise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5536D70-2E7A-43DE-A2DF-C9D2EA496B17}"/>
              </a:ext>
            </a:extLst>
          </p:cNvPr>
          <p:cNvGrpSpPr/>
          <p:nvPr/>
        </p:nvGrpSpPr>
        <p:grpSpPr>
          <a:xfrm>
            <a:off x="123052" y="1594072"/>
            <a:ext cx="1400948" cy="5068689"/>
            <a:chOff x="76200" y="1594072"/>
            <a:chExt cx="1400948" cy="50686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850F8F9-F3B8-4C5D-B9C8-7304286CA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3860866"/>
              <a:ext cx="1400948" cy="2801895"/>
            </a:xfrm>
            <a:prstGeom prst="rect">
              <a:avLst/>
            </a:prstGeom>
          </p:spPr>
        </p:pic>
        <p:pic>
          <p:nvPicPr>
            <p:cNvPr id="35" name="Content Placeholder 4">
              <a:extLst>
                <a:ext uri="{FF2B5EF4-FFF2-40B4-BE49-F238E27FC236}">
                  <a16:creationId xmlns:a16="http://schemas.microsoft.com/office/drawing/2014/main" id="{1B404607-816E-4AA9-911D-943E1AB8E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594072"/>
              <a:ext cx="1400947" cy="799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81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EA9E913-F2D7-4738-8915-13896D0A7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19890"/>
              <a:ext cx="1400947" cy="1600717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DD04B41-6283-46ED-A2B8-FBEEEA8106EB}"/>
              </a:ext>
            </a:extLst>
          </p:cNvPr>
          <p:cNvSpPr txBox="1"/>
          <p:nvPr/>
        </p:nvSpPr>
        <p:spPr>
          <a:xfrm rot="5400000">
            <a:off x="-1869306" y="3774310"/>
            <a:ext cx="5390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Input to DIVAS:  Sum of ALL</a:t>
            </a:r>
          </a:p>
        </p:txBody>
      </p:sp>
    </p:spTree>
    <p:extLst>
      <p:ext uri="{BB962C8B-B14F-4D97-AF65-F5344CB8AC3E}">
        <p14:creationId xmlns:p14="http://schemas.microsoft.com/office/powerpoint/2010/main" val="311194227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69724A-61C2-F2D3-5CD2-0E25A9E20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>
            <a:extLst>
              <a:ext uri="{FF2B5EF4-FFF2-40B4-BE49-F238E27FC236}">
                <a16:creationId xmlns:a16="http://schemas.microsoft.com/office/drawing/2014/main" id="{F794BB12-290A-5258-D7A1-2EFAEC700B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>
                <a:solidFill>
                  <a:schemeClr val="bg2"/>
                </a:solidFill>
                <a:latin typeface="Arial" charset="0"/>
                <a:cs typeface="Arial" charset="0"/>
              </a:rPr>
              <a:t>0 Covariance is not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9" name="Rectangle 3">
                <a:extLst>
                  <a:ext uri="{FF2B5EF4-FFF2-40B4-BE49-F238E27FC236}">
                    <a16:creationId xmlns:a16="http://schemas.microsoft.com/office/drawing/2014/main" id="{00D433D8-2097-A59F-EBD4-11E8BD08C9AC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More Natural Example:</a:t>
                </a:r>
              </a:p>
              <a:p>
                <a:pPr marL="0" indent="0" algn="ctr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Scale Mixture of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Normals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~0.5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+0.5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100∗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Note Strong Dependence:</a:t>
                </a:r>
              </a:p>
              <a:p>
                <a:pPr marL="0" indent="0" algn="ctr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Single Large Coord.  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⟹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Others Large</a:t>
                </a:r>
              </a:p>
              <a:p>
                <a:pPr marL="0" indent="0" eaLnBrk="1" hangingPunct="1">
                  <a:lnSpc>
                    <a:spcPct val="125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Yet All Covariances are 0</a:t>
                </a:r>
              </a:p>
            </p:txBody>
          </p:sp>
        </mc:Choice>
        <mc:Fallback xmlns="">
          <p:sp>
            <p:nvSpPr>
              <p:cNvPr id="20489" name="Rectangle 3">
                <a:extLst>
                  <a:ext uri="{FF2B5EF4-FFF2-40B4-BE49-F238E27FC236}">
                    <a16:creationId xmlns:a16="http://schemas.microsoft.com/office/drawing/2014/main" id="{00D433D8-2097-A59F-EBD4-11E8BD08C9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381000" y="1143000"/>
                <a:ext cx="8305800" cy="5257800"/>
              </a:xfrm>
              <a:blipFill>
                <a:blip r:embed="rId3"/>
                <a:stretch>
                  <a:fillRect l="-1909" t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60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00"/>
                </a:solidFill>
              </a:rPr>
              <a:t>Homework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8153400" cy="4525963"/>
              </a:xfrm>
            </p:spPr>
            <p:txBody>
              <a:bodyPr/>
              <a:lstStyle/>
              <a:p>
                <a:pPr eaLnBrk="1" hangingPunct="1">
                  <a:lnSpc>
                    <a:spcPct val="160000"/>
                  </a:lnSpc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For a random vector, with the </a:t>
                </a:r>
                <a:r>
                  <a:rPr lang="en-US" sz="2800" i="1" dirty="0">
                    <a:solidFill>
                      <a:srgbClr val="FFFF00"/>
                    </a:solidFill>
                  </a:rPr>
                  <a:t>scale mixture of </a:t>
                </a:r>
                <a:r>
                  <a:rPr lang="en-US" sz="2800" i="1" dirty="0" err="1">
                    <a:solidFill>
                      <a:srgbClr val="FFFF00"/>
                    </a:solidFill>
                  </a:rPr>
                  <a:t>Normals</a:t>
                </a:r>
                <a:r>
                  <a:rPr lang="en-US" sz="2800" dirty="0">
                    <a:solidFill>
                      <a:srgbClr val="FFFF00"/>
                    </a:solidFill>
                  </a:rPr>
                  <a:t> distribution,</a:t>
                </a:r>
              </a:p>
              <a:p>
                <a:pPr algn="ctr" eaLnBrk="1" hangingPunct="1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box>
                        <m:box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,3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show that the (theoretical) covariance matrix is </a:t>
                </a:r>
              </a:p>
              <a:p>
                <a:pPr algn="ctr" eaLnBrk="1" hangingPunct="1">
                  <a:lnSpc>
                    <a:spcPct val="16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ox>
                                  <m:boxPr>
                                    <m:ctrlPr>
                                      <a:rPr lang="en-US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box>
                                  <m:boxPr>
                                    <m:ctrlPr>
                                      <a:rPr lang="en-US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  <a:p>
                <a:pPr eaLnBrk="1" hangingPunct="1">
                  <a:lnSpc>
                    <a:spcPct val="160000"/>
                  </a:lnSpc>
                  <a:buFontTx/>
                  <a:buNone/>
                </a:pPr>
                <a:r>
                  <a:rPr lang="en-US" sz="2800" dirty="0">
                    <a:solidFill>
                      <a:srgbClr val="FFFF00"/>
                    </a:solidFill>
                  </a:rPr>
                  <a:t>(Hints on Canvas Page)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8153400" cy="4525963"/>
              </a:xfrm>
              <a:blipFill>
                <a:blip r:embed="rId3"/>
                <a:stretch>
                  <a:fillRect l="-1495" b="-30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4B43EC2-44CF-46A3-B03F-6076ABE6B4AE}"/>
              </a:ext>
            </a:extLst>
          </p:cNvPr>
          <p:cNvSpPr txBox="1"/>
          <p:nvPr/>
        </p:nvSpPr>
        <p:spPr>
          <a:xfrm>
            <a:off x="6671459" y="5646003"/>
            <a:ext cx="220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Due:  Mar. </a:t>
            </a:r>
            <a:r>
              <a:rPr lang="en-US" sz="2400" dirty="0">
                <a:solidFill>
                  <a:srgbClr val="FFFF00"/>
                </a:solidFill>
              </a:rPr>
              <a:t>21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12:30PM</a:t>
            </a:r>
          </a:p>
        </p:txBody>
      </p:sp>
    </p:spTree>
    <p:extLst>
      <p:ext uri="{BB962C8B-B14F-4D97-AF65-F5344CB8AC3E}">
        <p14:creationId xmlns:p14="http://schemas.microsoft.com/office/powerpoint/2010/main" val="3373818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0C23B9-3BD8-6A97-1C4E-2A9060E26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090578C7-166A-D23B-A7B9-6659BB313A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3BA8B6AE-C0B8-5434-7919-EA180F224D89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</p:spPr>
            <p:txBody>
              <a:bodyPr lIns="92075" tIns="46038" rIns="92075" bIns="46038"/>
              <a:lstStyle/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Hall, Marron and Neeman (2005)</a:t>
                </a:r>
              </a:p>
              <a:p>
                <a:pPr eaLnBrk="1" hangingPunct="1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Above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is too strong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Really Only Need: 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Averages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Population Mean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3BA8B6AE-C0B8-5434-7919-EA180F224D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  <a:blipFill>
                <a:blip r:embed="rId3"/>
                <a:stretch>
                  <a:fillRect l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20DEB1F-AF06-85A6-9565-F148BD2BA378}"/>
              </a:ext>
            </a:extLst>
          </p:cNvPr>
          <p:cNvGrpSpPr/>
          <p:nvPr/>
        </p:nvGrpSpPr>
        <p:grpSpPr>
          <a:xfrm>
            <a:off x="1892894" y="2209800"/>
            <a:ext cx="6031906" cy="2362200"/>
            <a:chOff x="1740494" y="2667000"/>
            <a:chExt cx="6031906" cy="2362200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6B123FA7-090A-2444-352E-AA3D2C0E7FDD}"/>
                </a:ext>
              </a:extLst>
            </p:cNvPr>
            <p:cNvSpPr/>
            <p:nvPr/>
          </p:nvSpPr>
          <p:spPr>
            <a:xfrm>
              <a:off x="7391400" y="2667000"/>
              <a:ext cx="381000" cy="2362200"/>
            </a:xfrm>
            <a:prstGeom prst="leftBrac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99B271-135B-B331-27A5-BF5069B2E243}"/>
                </a:ext>
              </a:extLst>
            </p:cNvPr>
            <p:cNvSpPr txBox="1"/>
            <p:nvPr/>
          </p:nvSpPr>
          <p:spPr>
            <a:xfrm>
              <a:off x="1740494" y="3530025"/>
              <a:ext cx="56509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Assumes 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Independent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Entries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223B34-89E0-F99C-2422-B45628E222E8}"/>
                  </a:ext>
                </a:extLst>
              </p:cNvPr>
              <p:cNvSpPr txBox="1"/>
              <p:nvPr/>
            </p:nvSpPr>
            <p:spPr>
              <a:xfrm>
                <a:off x="7715635" y="1981200"/>
                <a:ext cx="1352165" cy="2851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223B34-89E0-F99C-2422-B45628E22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635" y="1981200"/>
                <a:ext cx="1352165" cy="2851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96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9BD052-01E8-DAC8-48D4-49ACEC0CD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1C23BC5B-5B70-81B0-AC33-7EBD66AD83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E8540CA3-C265-F866-4642-334C6AB4D084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</p:spPr>
            <p:txBody>
              <a:bodyPr lIns="92075" tIns="46038" rIns="92075" bIns="46038"/>
              <a:lstStyle/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Hall, Marron and Neeman (2005)</a:t>
                </a:r>
              </a:p>
              <a:p>
                <a:pPr eaLnBrk="1" hangingPunct="1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Above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is too strong</a:t>
                </a:r>
              </a:p>
              <a:p>
                <a:pPr eaLnBrk="1" hangingPunct="1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Instead Assume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𝜌</m:t>
                    </m:r>
                  </m:oMath>
                </a14:m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Mixing Condition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E8540CA3-C265-F866-4642-334C6AB4D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  <a:blipFill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94A9925-AC63-7198-7061-D24ECDA2A2C3}"/>
              </a:ext>
            </a:extLst>
          </p:cNvPr>
          <p:cNvGrpSpPr/>
          <p:nvPr/>
        </p:nvGrpSpPr>
        <p:grpSpPr>
          <a:xfrm>
            <a:off x="3351627" y="3701201"/>
            <a:ext cx="5716173" cy="2851999"/>
            <a:chOff x="3351627" y="3701201"/>
            <a:chExt cx="5716173" cy="2851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73B0408-152C-A5DB-AD90-FFE4AD5CA4B7}"/>
                    </a:ext>
                  </a:extLst>
                </p:cNvPr>
                <p:cNvSpPr txBox="1"/>
                <p:nvPr/>
              </p:nvSpPr>
              <p:spPr>
                <a:xfrm>
                  <a:off x="7715635" y="3701201"/>
                  <a:ext cx="1352165" cy="2851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kumimoji="0" lang="en-US" sz="32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32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kumimoji="0" lang="en-US" sz="32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32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kumimoji="0" lang="en-US" sz="32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32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kumimoji="0" lang="en-US" sz="32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kumimoji="0" lang="en-US" sz="32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73B0408-152C-A5DB-AD90-FFE4AD5CA4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5635" y="3701201"/>
                  <a:ext cx="1352165" cy="2851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509D8B9-1446-69F6-6459-5AD259A8BC21}"/>
                </a:ext>
              </a:extLst>
            </p:cNvPr>
            <p:cNvGrpSpPr/>
            <p:nvPr/>
          </p:nvGrpSpPr>
          <p:grpSpPr>
            <a:xfrm>
              <a:off x="3351627" y="4038600"/>
              <a:ext cx="4573173" cy="2362200"/>
              <a:chOff x="3199227" y="2667000"/>
              <a:chExt cx="4573173" cy="2362200"/>
            </a:xfrm>
          </p:grpSpPr>
          <p:sp>
            <p:nvSpPr>
              <p:cNvPr id="4" name="Left Brace 3">
                <a:extLst>
                  <a:ext uri="{FF2B5EF4-FFF2-40B4-BE49-F238E27FC236}">
                    <a16:creationId xmlns:a16="http://schemas.microsoft.com/office/drawing/2014/main" id="{10ECC3A5-31B9-C558-DA5D-FAD81343A7AE}"/>
                  </a:ext>
                </a:extLst>
              </p:cNvPr>
              <p:cNvSpPr/>
              <p:nvPr/>
            </p:nvSpPr>
            <p:spPr>
              <a:xfrm>
                <a:off x="7391400" y="2667000"/>
                <a:ext cx="381000" cy="2362200"/>
              </a:xfrm>
              <a:prstGeom prst="leftBrace">
                <a:avLst/>
              </a:prstGeom>
              <a:ln w="254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3DE59B-CD54-FEA9-AAAA-38CF04374113}"/>
                  </a:ext>
                </a:extLst>
              </p:cNvPr>
              <p:cNvSpPr txBox="1"/>
              <p:nvPr/>
            </p:nvSpPr>
            <p:spPr>
              <a:xfrm>
                <a:off x="3199227" y="3276600"/>
                <a:ext cx="419217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Less Dependence for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Farther Away Entries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492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601ACF-0E00-331E-D4A0-F2FE56BEE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840D6C1D-7596-8017-87ED-29B609CD3FFE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𝝁</m:t>
                      </m:r>
                    </m:oMath>
                  </m:oMathPara>
                </a14:m>
                <a:endParaRPr lang="en-US" b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(“Weak” = in prob.,     “Strong” =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a.s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840D6C1D-7596-8017-87ED-29B609CD3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r="-9263" b="-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>
            <a:extLst>
              <a:ext uri="{FF2B5EF4-FFF2-40B4-BE49-F238E27FC236}">
                <a16:creationId xmlns:a16="http://schemas.microsoft.com/office/drawing/2014/main" id="{5206E1EB-BADE-5DE2-0468-971BD9EEF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C25922E4-D267-B747-035E-386F0A076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AC9BFD12-FB04-16CA-C974-F212D37B8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BD4BE472-09A8-4A9A-9EA2-93874422C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11887C3B-C3F3-79BA-9124-64C0A0D43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E35A8428-3B2D-5FA8-663A-524FF865D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76C90CE2-BC9B-0FE2-BF87-3B50F0A76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89965BF5-7C4C-A80D-F60E-BB4767392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4B82DF7A-2695-E187-5379-4E0139178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72098740-6363-5FB1-FD7C-3825A14F0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655090E2-4B47-F795-C580-DC3846E4B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5A4DDBE8-3637-E4B4-ADD1-56389E280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0C68A859-A306-669F-237D-45D534B62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366F664A-4F7F-1A90-3AA8-142DF2BC6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710E4725-FED8-4D09-419B-01A3B8A8E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11273E46-34B6-2BC6-C40B-927D0D79B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E2E36292-A003-E812-650A-045647F38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E7730F9A-226A-D2EA-ADFB-839AF1CC4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7C79F926-1650-C2B3-9F01-30C62E4EB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72F5CFC5-A960-4E3F-4E9E-B8807367A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B6067074-525B-1E2B-4098-454AF3298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756543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734B7C-9585-33AB-E901-DB1EE7729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78DA0941-2158-C22D-47D3-4DBF51A82C96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Standard Asymptotic Results,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→∞: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</m:acc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𝝁</m:t>
                      </m:r>
                    </m:oMath>
                  </m:oMathPara>
                </a14:m>
                <a:endParaRPr lang="en-US" b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Central Limit Theorem,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</m:acc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≈</m:t>
                      </m:r>
                      <m:r>
                        <a:rPr lang="en-US" b="1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𝝁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𝟎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  <m:t>𝑰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78DA0941-2158-C22D-47D3-4DBF51A82C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r="-9263" b="-4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>
            <a:extLst>
              <a:ext uri="{FF2B5EF4-FFF2-40B4-BE49-F238E27FC236}">
                <a16:creationId xmlns:a16="http://schemas.microsoft.com/office/drawing/2014/main" id="{9068EE02-CBA9-D876-990A-0E39AFC85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6A581D26-3129-B7D6-81EC-2F296738A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5C1342B4-3B01-3AFA-C8C8-85A2D8447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087F01D7-0788-F607-AD9A-EE32F217D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427B6AB7-544D-8A0C-8451-831529693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83FD713E-379D-17DD-85AA-E2B66BF9A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83FCCBEA-72D0-96E3-509C-E140C7C85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344D57F3-A255-FA14-B944-1BCF16A9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69FA8F1C-4380-2AE4-D9F7-05FCE315A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0BAECC88-EE32-084C-66C0-3D026A2E0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9CC26E09-6EBE-9BB7-E305-555824290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1BF89EEB-69EE-1CE4-C5AC-CF648B575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E258A4F4-BF3E-7770-5D3F-F509DAB7C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570237B9-2779-4F7C-5F4B-7280A9F52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545918F6-3198-03D5-AD3C-A473B2165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82418579-A878-A140-A9BB-E81FA4210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2F203021-1ACA-C0B0-B881-369D2C0BE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92913138-C66D-8A89-7DC6-3C4D3CB44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7F52F398-7F44-6939-7D52-D51003E07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75865849-12A0-336D-1AE3-47CBA11CB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E0329A6D-BAF4-8661-3104-4EC8B00AD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85711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8B5BA5-88CC-F07C-0AAA-762960CFB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>
            <a:extLst>
              <a:ext uri="{FF2B5EF4-FFF2-40B4-BE49-F238E27FC236}">
                <a16:creationId xmlns:a16="http://schemas.microsoft.com/office/drawing/2014/main" id="{0E5C3650-FADA-7C0F-9765-8A5D0C66939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Law of Large Numbers,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Central Limit Theorem,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Both have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Technical Assumptions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(Usually Ignore ???)</a:t>
            </a:r>
          </a:p>
        </p:txBody>
      </p:sp>
      <p:sp>
        <p:nvSpPr>
          <p:cNvPr id="23559" name="Rectangle 4">
            <a:extLst>
              <a:ext uri="{FF2B5EF4-FFF2-40B4-BE49-F238E27FC236}">
                <a16:creationId xmlns:a16="http://schemas.microsoft.com/office/drawing/2014/main" id="{A3D1EE22-91DB-73A1-BD06-F7140FFBE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9D009F7B-886D-C020-1571-CF2EB5354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2ABD4C5D-16EB-1858-1C78-0A9537699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F64E3E45-6D48-D744-D747-BB40FB420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5308F270-DC37-3C50-1CA0-EA180DC00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9EAA02C9-5FEA-810B-14FD-A01D3131E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146305F1-58C1-73FC-36C0-CF558EE7C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D5040435-6B75-BB67-A2EC-8808C2EA2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55B340C6-DB56-A460-0F5A-99F882B79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88243E0C-6622-7041-5820-674D4C56F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2693EBB0-FB67-47CB-4E48-8991E5AD4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27922482-B01D-5D44-80AE-E7F5B651A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C3E30DF8-B2B0-5917-E637-004375F05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56C80BE4-A00C-CBDE-103D-934272A7B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65E488ED-C2F3-E81A-A099-E45F6E5B5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9A29EEA6-F28D-A4D4-DEA9-8404C3FE6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562D31AF-6189-5D71-CD03-E115A7100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C30B1E6A-38D1-88ED-7DE2-02A0A36D2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5326512E-4344-FDC9-8D42-30CC5889B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7145A6B4-9C86-79E3-DDE8-2335EBD16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6CE87CFE-6A7D-E6D5-3B6D-D28840F33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04501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99CCE2-C7A8-A0C9-20AE-C7D939BC2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D37D8B36-DA1B-A156-4639-D873A88F0064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 From Probability Theory: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Law of Large Numbers,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Central Limit Theorem,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Both have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Technical Assumptions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Independent and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Ident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.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Dist’d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D37D8B36-DA1B-A156-4639-D873A88F00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>
            <a:extLst>
              <a:ext uri="{FF2B5EF4-FFF2-40B4-BE49-F238E27FC236}">
                <a16:creationId xmlns:a16="http://schemas.microsoft.com/office/drawing/2014/main" id="{91AA1D74-782E-BEB9-6792-FF8505B36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358609CC-C333-2D3A-8604-2DF8E7263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8B22051D-2E45-DF9A-9601-5838ED368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C3F69270-B502-1F9B-6D1C-35005467E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CFA12675-91D1-71F0-26ED-2612631FA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E7AB11FC-3881-5D87-5742-D0042A723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BD7DDA8F-863C-5C5B-EC5C-3ABF7734E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104D30DB-2C49-A9B1-EE17-7D9C31F62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6022D760-A383-7C5B-79E8-7C723BC89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6581308C-D788-9A3F-ACFD-A1E950934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CBF82CF8-E004-2104-CC58-44AF3CEAB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C22AC716-F6F5-2174-D882-EEBD08C1F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B624CFA3-9E30-061F-ADB0-31458F7A3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659269A1-EAEA-ECBB-7A64-E22CE89AF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12BA9381-5645-7839-3C47-A35CD8D0D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ABA6D60D-996B-56F7-7AD8-B928F6F00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6BAFEBA7-BF4E-C659-C298-AC5FD2151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05E38B63-A054-ABC4-A3C7-7D2E8F972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9194896D-9103-97AE-8C25-0E88CD8B6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353CF047-0E00-CF8B-7812-A27A95820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9F1EE10D-A046-0A9C-D68C-5FA8C2BAE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1411882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C63DB2-10E1-80A9-70D8-B78E44E9B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>
            <a:extLst>
              <a:ext uri="{FF2B5EF4-FFF2-40B4-BE49-F238E27FC236}">
                <a16:creationId xmlns:a16="http://schemas.microsoft.com/office/drawing/2014/main" id="{B5D542AC-15E2-2DA8-528F-81666E559C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6868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 From Probability Theory: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Explore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Weaker Assumptions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, to Still Get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Law of Large Numbers,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Central Limit Theorem</a:t>
            </a:r>
          </a:p>
        </p:txBody>
      </p:sp>
      <p:sp>
        <p:nvSpPr>
          <p:cNvPr id="23559" name="Rectangle 4">
            <a:extLst>
              <a:ext uri="{FF2B5EF4-FFF2-40B4-BE49-F238E27FC236}">
                <a16:creationId xmlns:a16="http://schemas.microsoft.com/office/drawing/2014/main" id="{C88C7211-7795-A226-36F3-1B469E413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7DD5828E-AB76-7235-DF83-2115016C0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21C7376A-510F-B90B-1E9F-3D3B1988B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E01A3BFF-15AE-0661-7EDB-924BD7EA0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CA10CC37-2417-B576-A78F-731447656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341BA8B2-470B-566A-2951-DCBE7C804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FCA92A7B-F453-143A-BE4D-FFD48B4B3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3C81C1B6-2D78-5A4C-F971-A4E35A829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EFE13B28-B87E-9C94-5123-9B274141D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CAC3883E-2746-39AD-564D-1CD4D0340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6D778F16-DA46-B185-402B-DB02F1665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66709E56-0406-85F5-F6A0-5F4E95B9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50DE8AA7-3FA4-1D92-2199-FE737C4ED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5A320B5C-719A-A156-68F5-79C830E20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3C74A2A8-9298-5CB6-7747-DCBFC0E8D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9D0D74B3-2C72-4851-B1B2-8BC73C259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182A36D1-777F-9671-07CE-ED168E822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E9165B6C-C42D-1011-8D75-2B8155196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840947B4-5FF3-2CB3-ED44-850801D1E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8440E1FD-08CE-4F0C-16EB-BBC695336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8A2E75E9-43FF-70AA-065C-11C4924C6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8204946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AF316E-FC51-E850-EF40-D105EEC9F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A5F375CC-F387-48E4-7A22-FA2B242283D5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 Whole Area in Probability Theory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 Large Literature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 Comprehensive Reference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Bradley (2005, update of 1986 version)</a:t>
                </a:r>
              </a:p>
              <a:p>
                <a:pPr eaLnBrk="1" hangingPunct="1">
                  <a:lnSpc>
                    <a:spcPct val="140000"/>
                  </a:lnSpc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Newer Reference:   White (2014)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>
            <a:extLst>
              <a:ext uri="{FF2B5EF4-FFF2-40B4-BE49-F238E27FC236}">
                <a16:creationId xmlns:a16="http://schemas.microsoft.com/office/drawing/2014/main" id="{4AC10770-D2FB-FC10-E9C2-CC4B7BE41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8D6F3EC7-1843-FC91-07B2-5491DB663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7963EBF7-CCC7-AB86-2214-D961E796E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2A307C03-1EF2-2FE7-9E45-16D006176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FC90FA2A-1632-755C-94C1-E54BA014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8738FBA1-DB1B-9124-1069-C33F546DC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8ACD90DA-4A73-A7F0-2B6D-85A91F13D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C26559F7-138D-B720-2602-3F0415526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592E7DB2-736F-061E-FAB9-EE9C531E2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534E7124-9F94-3975-9E60-3C210B529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A411E7E9-6959-C2A7-8508-CD543CA61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1DB84945-965C-3C53-0160-EB3D6AC9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BDB97BB5-7A86-CCC3-ADFB-5E5932C0C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461BDBB0-2F9E-5B65-3161-667ADD510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BAD67808-0255-8336-62FC-32F2D0A07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D60B0D8D-D5F6-18DF-6DFE-F26A9F680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E4F75459-6F38-31DA-029A-3446469F0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88794DB8-5E2C-D072-B73F-654620051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EAEF9614-6AB9-40E2-73FB-F16D24346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7B31BE9D-539E-D3BC-4E22-FAD9C137E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AB184034-C613-97A1-58C5-1230A6DC7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28C4B9-D3DE-8A28-34F1-C019316BB3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10156" r="17187" b="19531"/>
          <a:stretch/>
        </p:blipFill>
        <p:spPr>
          <a:xfrm>
            <a:off x="6851384" y="-1"/>
            <a:ext cx="2292616" cy="27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8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bg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DIVAS – 3 Block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914400"/>
                <a:ext cx="8534400" cy="5257800"/>
              </a:xfrm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Deeper Look at Estimation of 1</a:t>
                </a:r>
                <a:r>
                  <a:rPr kumimoji="0" lang="en-US" sz="3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Block,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Target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DIVAS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AJIVE</a:t>
                </a:r>
              </a:p>
              <a:p>
                <a:pPr marL="0" marR="0" lvl="0" indent="0" defTabSz="914400" rtl="0" eaLnBrk="1" fontAlgn="base" latinLnBrk="0" hangingPunct="1">
                  <a:lnSpc>
                    <a:spcPct val="2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Pct val="100000"/>
                  <a:buFont typeface="Wingdings" pitchFamily="2" charset="2"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914400"/>
                <a:ext cx="8534400" cy="5257800"/>
              </a:xfrm>
              <a:blipFill>
                <a:blip r:embed="rId3"/>
                <a:stretch>
                  <a:fillRect l="-1857"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90755FC-519F-4333-AA8B-5CD9963AA8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62200"/>
            <a:ext cx="2333965" cy="1331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773628-D6D4-4FA3-BBCA-8FB6F20E5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35" y="3810000"/>
            <a:ext cx="2333965" cy="1331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CE2503-3D39-4EA6-BBED-EF94C45436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635" y="5298143"/>
            <a:ext cx="2333965" cy="1331257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80377C96-24EE-4A17-9528-E5A964A746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9235" y="2362200"/>
            <a:ext cx="2333965" cy="133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34337E-23F4-4A4E-B8A5-11E3DA5E56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35" y="3810000"/>
            <a:ext cx="2333965" cy="1331257"/>
          </a:xfrm>
          <a:prstGeom prst="rect">
            <a:avLst/>
          </a:prstGeom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39D62DA0-E5FE-488D-81BF-08E42FD790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9235" y="5298143"/>
            <a:ext cx="2333965" cy="133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C8E5E0-4CAC-4DC3-ADC0-5763E256FD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35" y="2362200"/>
            <a:ext cx="2333965" cy="13312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9DE2AC-F508-4864-9E33-9781E39F80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10000"/>
            <a:ext cx="2333965" cy="1331257"/>
          </a:xfrm>
          <a:prstGeom prst="rect">
            <a:avLst/>
          </a:prstGeom>
        </p:spPr>
      </p:pic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3BDB7ADF-6D94-4C52-991C-27E049193B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298143"/>
            <a:ext cx="2333965" cy="13312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FD4690-2E80-49E7-90AF-092AF718014C}"/>
              </a:ext>
            </a:extLst>
          </p:cNvPr>
          <p:cNvSpPr txBox="1"/>
          <p:nvPr/>
        </p:nvSpPr>
        <p:spPr>
          <a:xfrm>
            <a:off x="2017450" y="48768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2.76°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FAD22D-7650-46EB-80D3-4F08F0B85101}"/>
              </a:ext>
            </a:extLst>
          </p:cNvPr>
          <p:cNvSpPr txBox="1"/>
          <p:nvPr/>
        </p:nvSpPr>
        <p:spPr>
          <a:xfrm>
            <a:off x="2017450" y="6336268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4.23°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EBBB64-7A0D-40E2-AF0C-3F2D03B24F1E}"/>
              </a:ext>
            </a:extLst>
          </p:cNvPr>
          <p:cNvSpPr txBox="1"/>
          <p:nvPr/>
        </p:nvSpPr>
        <p:spPr>
          <a:xfrm>
            <a:off x="4532050" y="48768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5.01°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5FD260-5AB9-4EAF-8A04-164FDE572BE6}"/>
              </a:ext>
            </a:extLst>
          </p:cNvPr>
          <p:cNvSpPr txBox="1"/>
          <p:nvPr/>
        </p:nvSpPr>
        <p:spPr>
          <a:xfrm>
            <a:off x="4495800" y="6336268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7.89°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9C5EA0-A626-4664-A64D-117177131181}"/>
              </a:ext>
            </a:extLst>
          </p:cNvPr>
          <p:cNvSpPr txBox="1"/>
          <p:nvPr/>
        </p:nvSpPr>
        <p:spPr>
          <a:xfrm>
            <a:off x="6970450" y="4876800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1.71°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6B51B3-FE2B-475C-B0BA-176C8FC7D298}"/>
              </a:ext>
            </a:extLst>
          </p:cNvPr>
          <p:cNvSpPr txBox="1"/>
          <p:nvPr/>
        </p:nvSpPr>
        <p:spPr>
          <a:xfrm>
            <a:off x="6934200" y="6336268"/>
            <a:ext cx="232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7.14°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6F9D1E-2B29-42D1-A5B3-69D6F9C51253}"/>
              </a:ext>
            </a:extLst>
          </p:cNvPr>
          <p:cNvGrpSpPr/>
          <p:nvPr/>
        </p:nvGrpSpPr>
        <p:grpSpPr>
          <a:xfrm>
            <a:off x="3148369" y="1688068"/>
            <a:ext cx="3938231" cy="4712732"/>
            <a:chOff x="3148369" y="1688068"/>
            <a:chExt cx="3938231" cy="47127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DAE1929-AB99-4AA2-BCF0-A07D660314E9}"/>
                    </a:ext>
                  </a:extLst>
                </p:cNvPr>
                <p:cNvSpPr txBox="1"/>
                <p:nvPr/>
              </p:nvSpPr>
              <p:spPr>
                <a:xfrm>
                  <a:off x="3148369" y="1688068"/>
                  <a:ext cx="36334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Large Angles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Worse Estimation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DAE1929-AB99-4AA2-BCF0-A07D660314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8369" y="1688068"/>
                  <a:ext cx="3633431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340" t="-9836" r="-100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31C3DF5-A70B-404A-9BCE-9207467C708F}"/>
                </a:ext>
              </a:extLst>
            </p:cNvPr>
            <p:cNvCxnSpPr>
              <a:stCxn id="2" idx="2"/>
            </p:cNvCxnSpPr>
            <p:nvPr/>
          </p:nvCxnSpPr>
          <p:spPr>
            <a:xfrm>
              <a:off x="4965085" y="2057400"/>
              <a:ext cx="2121515" cy="4343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A49A5DF-C9B4-448C-B17E-C22BCC2B6AF2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2057400"/>
              <a:ext cx="2133600" cy="2895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946439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B6B616-5EDB-B260-3BBF-FA2717571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3745F5EC-69B3-C40E-A376-4CF41D6BACB6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3745F5EC-69B3-C40E-A376-4CF41D6BAC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>
            <a:extLst>
              <a:ext uri="{FF2B5EF4-FFF2-40B4-BE49-F238E27FC236}">
                <a16:creationId xmlns:a16="http://schemas.microsoft.com/office/drawing/2014/main" id="{5F4508E4-82AE-8CDD-B25E-D644DC7A5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C239E92D-1ED5-A2CA-42F2-9E29CF5DB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2642C13F-1A4B-2A0E-B743-4B651632D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194685BD-07F3-5741-0B21-993881BDD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BAF91EA6-D1BF-19E1-28FE-D9A2BC08A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92242E68-8BF7-5977-2857-28F50D905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051E3A84-A4B0-5A00-D408-B1114C067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6A8AF5E9-00D7-EC24-A7EC-2053965B4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D4666A2D-83AB-56E3-1D8D-3C8F3D88F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CF77003E-A06D-87AE-22A4-0DBA925FC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24561A2A-6AF6-C19B-88D2-012F875DE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D91653F0-EE59-B4D1-2CDB-91803D29B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37EE169F-79CB-BB07-6ED7-EA8D090EC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5B9E6AE4-80DF-AE87-9B2C-0F1B5143E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75C6BCA5-9DEA-181D-E08D-A0781DCDD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22324CD2-F64E-A42B-BA67-5591EA2C9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E438989C-30BC-A7D8-B787-2036B6FD2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22FADCA3-13C5-06BD-0D62-5629EC868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989FCDC2-DBAF-7602-ABFB-D35C5F134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BD7C11CB-C8D5-4B21-4E35-08B53E20A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5BC94761-D0B8-408B-4CB7-A9748E241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8245623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26A59A-4474-2BC8-F29B-BAC3AA2ED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9854A381-8575-4FFA-22D9-C25C70F09CF6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9854A381-8575-4FFA-22D9-C25C70F09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>
            <a:extLst>
              <a:ext uri="{FF2B5EF4-FFF2-40B4-BE49-F238E27FC236}">
                <a16:creationId xmlns:a16="http://schemas.microsoft.com/office/drawing/2014/main" id="{43645440-F24E-E12D-B323-E9D1C47C6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181AD98B-D651-EB43-241A-630EF08A7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64401B19-D284-A339-F01F-FD23A17AB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C9E00101-3709-991A-8848-17113CB61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A39025FB-0788-D4AE-C957-35E09F426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C140075C-3A33-7923-AE8D-206A4151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65493781-2F24-84DB-3158-3C1CA8AC3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71C1AA38-2973-5AFB-0ECC-3241F69B4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0623F98D-047C-AD8A-6B3E-8CBD5BAA7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B1D84F4F-BEDD-2769-4CF3-E3E051005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4C2F244E-828D-9363-8885-E1C57F213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A3F100F2-AF8A-42E3-B699-E04339B5D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BCD459A8-4CA1-F4BD-DEAE-55FDD471F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5A039927-BD09-EEE3-F602-49D023BAF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77519054-9F20-1F9A-5658-383DCFF36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124AF585-BB75-71DC-2020-FB09E05DE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B2B11B52-A3A3-A8C6-CC77-1A9F90027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395D54B6-26EA-D5B5-4E44-123CBCD08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B70BAFAE-160F-9A2A-B465-27B99B030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46345C25-6719-1307-B857-9DE1BA41D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903DF10F-2957-742E-B6F4-B46404DD7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B119299-2139-0C88-5671-CBB0D1604FF9}"/>
              </a:ext>
            </a:extLst>
          </p:cNvPr>
          <p:cNvSpPr/>
          <p:nvPr/>
        </p:nvSpPr>
        <p:spPr>
          <a:xfrm>
            <a:off x="2895600" y="3519488"/>
            <a:ext cx="1066800" cy="761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9CCFB52-1A24-F442-A335-E544DA6DBF7F}"/>
              </a:ext>
            </a:extLst>
          </p:cNvPr>
          <p:cNvSpPr/>
          <p:nvPr/>
        </p:nvSpPr>
        <p:spPr>
          <a:xfrm>
            <a:off x="723900" y="4724400"/>
            <a:ext cx="2362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229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D95CCC-61ED-01B0-4E55-050749144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850F6E69-2F5E-13EC-7DF2-5AE6088477E7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850F6E69-2F5E-13EC-7DF2-5AE6088477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>
            <a:extLst>
              <a:ext uri="{FF2B5EF4-FFF2-40B4-BE49-F238E27FC236}">
                <a16:creationId xmlns:a16="http://schemas.microsoft.com/office/drawing/2014/main" id="{4EFC21B1-2AFC-96E6-7411-01A7DAD11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303D5105-EA44-0069-044C-15644CEE6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6CE13480-DAB4-192C-C31B-99925CD44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66C8FF2C-4111-0F16-0C9A-3E5C5DABD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67C7472B-53DB-2CD0-8A35-3788CE1E7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3A1E6008-EAB2-052D-72B1-FF303CE52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4C22C520-E8E6-10E3-D4BB-F0E657354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01818B49-3533-C27B-DA84-4A9ECF9EF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DBCD42ED-18A2-60D6-3D01-897A3FED9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A62850BA-1C03-223B-8065-7F42B4664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B500A130-7374-09BE-FEC6-7FDC37FAF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52376FC4-8F1E-6CEE-8847-415E88B63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6E195030-0767-777A-8DF7-B35DA644E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12BF3092-636A-09B7-2FCD-8CF2BA416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2D36BBE5-4534-A788-0236-626EEC357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ED6982B9-CCB1-AD90-E912-80724C891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48299D39-BFF4-FAFD-ABF0-0DC34D11B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669285B0-5D61-AF3E-AC35-EC6081DC3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0BB80C81-A1D9-B955-3DED-2721A8162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51660DBE-E187-2AC2-FB37-AC257C95E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F0B4F576-4EC6-32AB-036B-19EE192D0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30E9294-C004-5C9F-E0F5-9937930BC22D}"/>
              </a:ext>
            </a:extLst>
          </p:cNvPr>
          <p:cNvSpPr/>
          <p:nvPr/>
        </p:nvSpPr>
        <p:spPr>
          <a:xfrm>
            <a:off x="685800" y="5410200"/>
            <a:ext cx="2590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02AED32-296B-3782-93E8-C6D2F2337205}"/>
              </a:ext>
            </a:extLst>
          </p:cNvPr>
          <p:cNvSpPr/>
          <p:nvPr/>
        </p:nvSpPr>
        <p:spPr>
          <a:xfrm>
            <a:off x="4953000" y="3505200"/>
            <a:ext cx="1371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5716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AB789-87D7-32D8-4E4B-5D0CE44C2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4A709963-5597-86BC-8F6B-738F89584F40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Sigma-Fields Generated by:</a:t>
                </a: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Cambria Math"/>
                  <a:cs typeface="Arial" charset="0"/>
                </a:endParaRPr>
              </a:p>
              <a:p>
                <a:pPr eaLnBrk="1" hangingPunct="1"/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,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Note:  Gap of </a:t>
                </a: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Lag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𝑚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/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4A709963-5597-86BC-8F6B-738F89584F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 b="-11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>
            <a:extLst>
              <a:ext uri="{FF2B5EF4-FFF2-40B4-BE49-F238E27FC236}">
                <a16:creationId xmlns:a16="http://schemas.microsoft.com/office/drawing/2014/main" id="{0C589DF1-218A-E02B-EFF8-954E894BD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FA18D6D6-75D9-9DBB-8B10-0FCBC3ACD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20AAFF0D-F4CF-5F1A-A776-E915ECBC3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DFDAC576-4281-9583-EF0F-692EB3AA1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F99524EF-B40A-F2A6-B130-60092D68F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D2410D31-9F03-C5FF-B751-B07681E08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6AA7EB2A-1961-2422-A148-9ABF4ED2F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914BF1C7-B75D-2E24-6235-077946782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49A5FAB0-44E0-8987-C6C7-D6457EEB7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9B92079E-ED88-69DD-1468-CF1DF6E89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DAA42C04-6786-C251-B6AC-59012066C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B55E8FA4-36C6-D657-1E57-4002FE84A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3DA46575-1DD6-4EF3-64AC-E13E8A604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6DC8FF23-45A6-826A-E5E7-23C45CD95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BA653706-0385-DB16-539A-FDE246735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6E3A1C7C-4C42-4A87-97BA-BE324ADC2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B87391B5-24DD-0CC4-FBDB-C38874750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F7E41D75-3843-4D82-FBF1-5710B3A89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49C085B5-499B-1CC8-988F-74E2B09A3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16C1EDD5-C6DD-5870-46CE-1519EBFB2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2C580336-4880-79A8-CCA9-A2346B23C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869B604-DFFE-BABE-4CC1-FC40A773161D}"/>
              </a:ext>
            </a:extLst>
          </p:cNvPr>
          <p:cNvCxnSpPr/>
          <p:nvPr/>
        </p:nvCxnSpPr>
        <p:spPr>
          <a:xfrm flipH="1" flipV="1">
            <a:off x="2819400" y="5257800"/>
            <a:ext cx="11430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1316D41-7CF8-6E68-90FC-3715E62BB6B2}"/>
              </a:ext>
            </a:extLst>
          </p:cNvPr>
          <p:cNvCxnSpPr/>
          <p:nvPr/>
        </p:nvCxnSpPr>
        <p:spPr>
          <a:xfrm flipH="1" flipV="1">
            <a:off x="1828800" y="5943600"/>
            <a:ext cx="21336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B663EBDB-010D-9E67-CD77-10505CC85502}"/>
              </a:ext>
            </a:extLst>
          </p:cNvPr>
          <p:cNvSpPr/>
          <p:nvPr/>
        </p:nvSpPr>
        <p:spPr>
          <a:xfrm>
            <a:off x="2133600" y="2895600"/>
            <a:ext cx="1219200" cy="671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4478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2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98DCCF-79DF-523A-C91D-CBF86261D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5FA94A66-4A87-D9E0-9B94-2EA348FD3796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</p:spPr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Mixing Condition Used Here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algn="ctr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Rho – Mixing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Random Variables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   Define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𝑠𝑢𝑝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𝑐𝑜𝑟𝑟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,</m:t>
                      </m:r>
                    </m:oMath>
                  </m:oMathPara>
                </a14:m>
                <a:endParaRPr lang="en-US" b="0" i="1" dirty="0">
                  <a:solidFill>
                    <a:schemeClr val="bg2"/>
                  </a:solidFill>
                  <a:latin typeface="Cambria Math"/>
                  <a:ea typeface="Cambria Math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Where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∞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Assume: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𝑚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𝜌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𝑚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=0</m:t>
                        </m:r>
                      </m:e>
                    </m:func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Idea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 Uncorrelated at Far Lags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5FA94A66-4A87-D9E0-9B94-2EA348FD3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686800" cy="5257800"/>
              </a:xfrm>
              <a:blipFill>
                <a:blip r:embed="rId3"/>
                <a:stretch>
                  <a:fillRect l="-1825" t="-1508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>
            <a:extLst>
              <a:ext uri="{FF2B5EF4-FFF2-40B4-BE49-F238E27FC236}">
                <a16:creationId xmlns:a16="http://schemas.microsoft.com/office/drawing/2014/main" id="{D2986B71-40D7-DFAC-47D4-F531614FE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68D0D05D-9590-D3F2-437B-13FED6703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F807EE93-DB0A-19BE-3F9B-424B649D7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415E2531-0521-9BA7-EEDD-58E7AE401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7771E97B-8689-C919-2122-05DD28B96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BA87D75C-9C7C-6521-1652-C39D246FB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F48788D3-0C3E-4A3A-29EF-0FF1E469A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D6CC7439-F18F-335F-AF8E-4E5238DED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510CE0AF-6E26-4F7F-89F6-0D1F2FA19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A2F796B2-2145-078C-91CA-D1864E32F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DC7046F9-CC84-5C87-3B75-44BDE3054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7A069300-351C-6F04-B9C1-F013A12E7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0180BC2F-2D7C-7D02-76E1-024B2C4A4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83E4E443-1FE2-0729-AFD1-49B07F365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5ACB9D01-A2B3-944A-EE5A-59996A6AC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6703D393-ACFD-1409-2D3C-2E60FB8E2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BC1A7651-BC02-70CC-CB13-C1F07DE59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43A40DDF-24F9-6FE8-709E-3859355C5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F7CA005E-5BF6-A771-425E-4DFD31740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36CE8D1F-E32C-C651-677E-A483A48BF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ADC2F3ED-093D-B288-D7A4-09C780D18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Mixing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39915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0B1F50-1BE4-8751-A4D2-D49B6A0FC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85086DF9-44DA-9744-F73D-3404A80F42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37D0E7EE-B597-9A2C-B604-DC1E96E4F652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</p:spPr>
            <p:txBody>
              <a:bodyPr lIns="92075" tIns="46038" rIns="92075" bIns="46038"/>
              <a:lstStyle/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Hall, Marron and Neeman (2005)</a:t>
                </a:r>
              </a:p>
              <a:p>
                <a:pPr eaLnBrk="1" hangingPunct="1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Above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𝟎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is too strong</a:t>
                </a:r>
              </a:p>
              <a:p>
                <a:pPr eaLnBrk="1" hangingPunct="1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Instead Assume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𝜌</m:t>
                    </m:r>
                  </m:oMath>
                </a14:m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Mixing Condition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37D0E7EE-B597-9A2C-B604-DC1E96E4F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  <a:blipFill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EF6AF15-FDBA-D833-0B29-9A614D43F5A5}"/>
              </a:ext>
            </a:extLst>
          </p:cNvPr>
          <p:cNvGrpSpPr/>
          <p:nvPr/>
        </p:nvGrpSpPr>
        <p:grpSpPr>
          <a:xfrm>
            <a:off x="1892894" y="4114800"/>
            <a:ext cx="6031906" cy="2362200"/>
            <a:chOff x="1740494" y="2667000"/>
            <a:chExt cx="6031906" cy="2362200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2E103654-2D01-94A4-BB73-5D11EF56E9DC}"/>
                </a:ext>
              </a:extLst>
            </p:cNvPr>
            <p:cNvSpPr/>
            <p:nvPr/>
          </p:nvSpPr>
          <p:spPr>
            <a:xfrm>
              <a:off x="7391400" y="2667000"/>
              <a:ext cx="381000" cy="2362200"/>
            </a:xfrm>
            <a:prstGeom prst="leftBrac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30C89A-7F17-0AB6-0191-2EC24E4A29D4}"/>
                </a:ext>
              </a:extLst>
            </p:cNvPr>
            <p:cNvSpPr txBox="1"/>
            <p:nvPr/>
          </p:nvSpPr>
          <p:spPr>
            <a:xfrm>
              <a:off x="1740494" y="3505200"/>
              <a:ext cx="57180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Far Apart Entries Uncorrelated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6B10AA-44D3-7A68-A450-D9AF009A9F4C}"/>
                  </a:ext>
                </a:extLst>
              </p:cNvPr>
              <p:cNvSpPr txBox="1"/>
              <p:nvPr/>
            </p:nvSpPr>
            <p:spPr>
              <a:xfrm>
                <a:off x="7715635" y="3853601"/>
                <a:ext cx="1352165" cy="2851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32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kumimoji="0" lang="en-US" sz="32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kumimoji="0" lang="en-US" sz="32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6B10AA-44D3-7A68-A450-D9AF009A9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635" y="3853601"/>
                <a:ext cx="1352165" cy="2851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33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4B5BDE-0162-A9C4-5D74-48EC88ABF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9757C209-7078-FA76-6817-746FA2AAD6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4221AC79-DE4B-850A-DE5C-DDF463F8A65D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</p:spPr>
            <p:txBody>
              <a:bodyPr lIns="92075" tIns="46038" rIns="92075" bIns="46038"/>
              <a:lstStyle/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Hall, Marron and Neeman (2005)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Publication History: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Rejected by </a:t>
                </a:r>
                <a:r>
                  <a:rPr lang="en-US" i="1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Biometrika</a:t>
                </a: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-Mixing Along Vector Not Practical”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Hence Published in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JRSS-B</a:t>
                </a:r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4221AC79-DE4B-850A-DE5C-DDF463F8A6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  <a:blipFill>
                <a:blip r:embed="rId3"/>
                <a:stretch>
                  <a:fillRect l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8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E98CEB-DF4F-4456-51F1-FE724AD3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BE526FAF-B0F0-417C-BC81-27DBCC81A3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22D415BF-2F8A-63D1-F5F5-019D4C7C6E5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1295400"/>
            <a:ext cx="7902575" cy="5105400"/>
          </a:xfrm>
        </p:spPr>
        <p:txBody>
          <a:bodyPr lIns="92075" tIns="46038" rIns="92075" bIns="46038"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Hall, Marron and Neeman (2005)</a:t>
            </a: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Later Realization: 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This Mixing is </a:t>
            </a:r>
            <a:r>
              <a:rPr lang="en-US" u="sng" dirty="0">
                <a:solidFill>
                  <a:schemeClr val="bg1"/>
                </a:solidFill>
                <a:latin typeface="Arial" charset="0"/>
                <a:cs typeface="Arial" charset="0"/>
              </a:rPr>
              <a:t>Very Natural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in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Genome Wide Association Studies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1</a:t>
            </a:r>
            <a:r>
              <a:rPr lang="en-US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st</a:t>
            </a: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 such:  Klein et al (2005)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4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Genome Wide Association Study 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Objects:  Vectors of Genetic Variants, at </a:t>
                </a: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known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chromosome locations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(Called SNPs)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Discrete (takes on 2 or 3 values)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as large as ~5 million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(can be reduced, e.g.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~20000)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351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6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tx1"/>
            </a:gs>
            <a:gs pos="100000">
              <a:srgbClr val="FFC000"/>
            </a:gs>
          </a:gsLst>
          <a:lin ang="81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BF8B64-C133-0B2E-9E84-D72582756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97E8F5F-670B-43BF-EA18-DA8F588FB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GWAS Data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>
                <a:extLst>
                  <a:ext uri="{FF2B5EF4-FFF2-40B4-BE49-F238E27FC236}">
                    <a16:creationId xmlns:a16="http://schemas.microsoft.com/office/drawing/2014/main" id="{891BFD24-F952-D35F-CA5B-209B372A73B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Genome Wide Association Study 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Objects:  Vectors of Genetic Variants, at </a:t>
                </a: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known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chromosome locations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(Called SNPs)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Sexual Reproduction    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𝜌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- Mixing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Actually Very Natural “In Practice”</a:t>
                </a:r>
              </a:p>
            </p:txBody>
          </p:sp>
        </mc:Choice>
        <mc:Fallback xmlns="">
          <p:sp>
            <p:nvSpPr>
              <p:cNvPr id="36867" name="Rectangle 3">
                <a:extLst>
                  <a:ext uri="{FF2B5EF4-FFF2-40B4-BE49-F238E27FC236}">
                    <a16:creationId xmlns:a16="http://schemas.microsoft.com/office/drawing/2014/main" id="{891BFD24-F952-D35F-CA5B-209B372A73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>
            <a:extLst>
              <a:ext uri="{FF2B5EF4-FFF2-40B4-BE49-F238E27FC236}">
                <a16:creationId xmlns:a16="http://schemas.microsoft.com/office/drawing/2014/main" id="{E515A27B-B364-D0F5-651E-EBEDC249E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46A5CE06-686F-77ED-DCF4-1F00BF70E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03C7E55E-6FE1-7964-596E-CD06152AC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179B3834-B8C1-8E36-7F6D-E8C28F1A9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274B9135-DFB8-9921-4F15-1C8584F29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>
            <a:extLst>
              <a:ext uri="{FF2B5EF4-FFF2-40B4-BE49-F238E27FC236}">
                <a16:creationId xmlns:a16="http://schemas.microsoft.com/office/drawing/2014/main" id="{3AEB96CF-525D-E384-F7A2-E0C88D426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E88727BA-8620-B4A8-C979-D50EC6C14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>
            <a:extLst>
              <a:ext uri="{FF2B5EF4-FFF2-40B4-BE49-F238E27FC236}">
                <a16:creationId xmlns:a16="http://schemas.microsoft.com/office/drawing/2014/main" id="{27D7FF4B-E448-C606-7163-78911B40A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>
            <a:extLst>
              <a:ext uri="{FF2B5EF4-FFF2-40B4-BE49-F238E27FC236}">
                <a16:creationId xmlns:a16="http://schemas.microsoft.com/office/drawing/2014/main" id="{9EB31FCE-FCC2-1DB0-58FA-F83902571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>
            <a:extLst>
              <a:ext uri="{FF2B5EF4-FFF2-40B4-BE49-F238E27FC236}">
                <a16:creationId xmlns:a16="http://schemas.microsoft.com/office/drawing/2014/main" id="{2A1E97DB-F9E0-C23F-FE6C-C2C6A5D06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>
            <a:extLst>
              <a:ext uri="{FF2B5EF4-FFF2-40B4-BE49-F238E27FC236}">
                <a16:creationId xmlns:a16="http://schemas.microsoft.com/office/drawing/2014/main" id="{2D405B2A-18CC-1376-C20F-EA9052CA3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>
            <a:extLst>
              <a:ext uri="{FF2B5EF4-FFF2-40B4-BE49-F238E27FC236}">
                <a16:creationId xmlns:a16="http://schemas.microsoft.com/office/drawing/2014/main" id="{A5112FB1-0D23-E3BB-5976-8103F4E95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>
            <a:extLst>
              <a:ext uri="{FF2B5EF4-FFF2-40B4-BE49-F238E27FC236}">
                <a16:creationId xmlns:a16="http://schemas.microsoft.com/office/drawing/2014/main" id="{7A0524C3-A150-D853-E1F4-BBB9120A6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>
            <a:extLst>
              <a:ext uri="{FF2B5EF4-FFF2-40B4-BE49-F238E27FC236}">
                <a16:creationId xmlns:a16="http://schemas.microsoft.com/office/drawing/2014/main" id="{9ED98B9C-58CE-8AED-1989-13DF9D797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>
            <a:extLst>
              <a:ext uri="{FF2B5EF4-FFF2-40B4-BE49-F238E27FC236}">
                <a16:creationId xmlns:a16="http://schemas.microsoft.com/office/drawing/2014/main" id="{055842E4-AF0B-9A66-A470-B299A0E67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>
            <a:extLst>
              <a:ext uri="{FF2B5EF4-FFF2-40B4-BE49-F238E27FC236}">
                <a16:creationId xmlns:a16="http://schemas.microsoft.com/office/drawing/2014/main" id="{3833B440-3A3D-CBBD-075F-E28F9FA24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>
            <a:extLst>
              <a:ext uri="{FF2B5EF4-FFF2-40B4-BE49-F238E27FC236}">
                <a16:creationId xmlns:a16="http://schemas.microsoft.com/office/drawing/2014/main" id="{D50FC5A2-A1E5-0A35-FC69-7CDC9F185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>
            <a:extLst>
              <a:ext uri="{FF2B5EF4-FFF2-40B4-BE49-F238E27FC236}">
                <a16:creationId xmlns:a16="http://schemas.microsoft.com/office/drawing/2014/main" id="{FC694B13-6935-9DA0-4AF2-BC4825CF9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>
            <a:extLst>
              <a:ext uri="{FF2B5EF4-FFF2-40B4-BE49-F238E27FC236}">
                <a16:creationId xmlns:a16="http://schemas.microsoft.com/office/drawing/2014/main" id="{BF0E63D1-99E9-E859-37D7-205E15F76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>
            <a:extLst>
              <a:ext uri="{FF2B5EF4-FFF2-40B4-BE49-F238E27FC236}">
                <a16:creationId xmlns:a16="http://schemas.microsoft.com/office/drawing/2014/main" id="{1CA40298-0CE2-7666-5F6F-8D4932E80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>
            <a:extLst>
              <a:ext uri="{FF2B5EF4-FFF2-40B4-BE49-F238E27FC236}">
                <a16:creationId xmlns:a16="http://schemas.microsoft.com/office/drawing/2014/main" id="{CCACB319-2581-EAFE-94E8-B0828100A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>
            <a:extLst>
              <a:ext uri="{FF2B5EF4-FFF2-40B4-BE49-F238E27FC236}">
                <a16:creationId xmlns:a16="http://schemas.microsoft.com/office/drawing/2014/main" id="{68C36B86-6519-9483-7BA3-EB135983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>
            <a:extLst>
              <a:ext uri="{FF2B5EF4-FFF2-40B4-BE49-F238E27FC236}">
                <a16:creationId xmlns:a16="http://schemas.microsoft.com/office/drawing/2014/main" id="{60608F70-E58E-15B2-D4CD-F3CB73AA9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>
            <a:extLst>
              <a:ext uri="{FF2B5EF4-FFF2-40B4-BE49-F238E27FC236}">
                <a16:creationId xmlns:a16="http://schemas.microsoft.com/office/drawing/2014/main" id="{5B2B250C-F1A0-ECE1-969E-F5D4952F8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>
            <a:extLst>
              <a:ext uri="{FF2B5EF4-FFF2-40B4-BE49-F238E27FC236}">
                <a16:creationId xmlns:a16="http://schemas.microsoft.com/office/drawing/2014/main" id="{A8266501-670D-3B2B-A28F-5A8B4C9C1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>
            <a:extLst>
              <a:ext uri="{FF2B5EF4-FFF2-40B4-BE49-F238E27FC236}">
                <a16:creationId xmlns:a16="http://schemas.microsoft.com/office/drawing/2014/main" id="{16C2671B-D2C3-BFAD-12C5-6CA0186D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>
            <a:extLst>
              <a:ext uri="{FF2B5EF4-FFF2-40B4-BE49-F238E27FC236}">
                <a16:creationId xmlns:a16="http://schemas.microsoft.com/office/drawing/2014/main" id="{BF857733-C8B8-EE3E-510C-B23F9BC7E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12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DIVAS on TCGA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Breast Cancer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Gene Expression (GE)   [16615 x 616]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Copy Number (CN)       [24174 x 616]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Protein Exp. (RPPA)      [187 x 616]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Mutation Status  (MU)   [18256 x 616]</a:t>
            </a:r>
          </a:p>
        </p:txBody>
      </p:sp>
    </p:spTree>
    <p:extLst>
      <p:ext uri="{BB962C8B-B14F-4D97-AF65-F5344CB8AC3E}">
        <p14:creationId xmlns:p14="http://schemas.microsoft.com/office/powerpoint/2010/main" val="302166440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9B29DF-6FF6-CA54-7C1D-AEAD9F3B0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0F3B229A-B4DD-10BF-EC91-EDC342F15A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3E36DC38-F6AC-FA7D-4BD7-B5FDF9D4177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1295400"/>
            <a:ext cx="7902575" cy="51054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Major Papers: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Hall, Marron and Neeman (2005)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Ahn, Marron, Muller &amp; Chi (2007)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Yata &amp; Aoshima (2009, 2010a, 2010b, 2012, 2013)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CF8042-3BCD-65B2-6713-8C0196BFD540}"/>
              </a:ext>
            </a:extLst>
          </p:cNvPr>
          <p:cNvGrpSpPr/>
          <p:nvPr/>
        </p:nvGrpSpPr>
        <p:grpSpPr>
          <a:xfrm>
            <a:off x="2971800" y="1062335"/>
            <a:ext cx="5486400" cy="537865"/>
            <a:chOff x="2971800" y="1062335"/>
            <a:chExt cx="5486400" cy="5378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65E351-3291-1527-3880-A7B023CFF537}"/>
                </a:ext>
              </a:extLst>
            </p:cNvPr>
            <p:cNvSpPr txBox="1"/>
            <p:nvPr/>
          </p:nvSpPr>
          <p:spPr>
            <a:xfrm>
              <a:off x="3942220" y="1062335"/>
              <a:ext cx="45159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On Geometrical Representation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E52A23C-C95D-282A-02CE-E05AED8864A2}"/>
                </a:ext>
              </a:extLst>
            </p:cNvPr>
            <p:cNvCxnSpPr>
              <a:stCxn id="3" idx="1"/>
            </p:cNvCxnSpPr>
            <p:nvPr/>
          </p:nvCxnSpPr>
          <p:spPr>
            <a:xfrm flipH="1">
              <a:off x="2971800" y="1293168"/>
              <a:ext cx="970420" cy="30703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6395A86-5D5B-5A10-FE17-322C0ED36D5A}"/>
              </a:ext>
            </a:extLst>
          </p:cNvPr>
          <p:cNvSpPr/>
          <p:nvPr/>
        </p:nvSpPr>
        <p:spPr>
          <a:xfrm>
            <a:off x="533400" y="3048000"/>
            <a:ext cx="6858000" cy="7207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18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2C4025-1BBE-7BAE-5B37-5C4F60CDA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8DD4CD04-80A8-AC33-B900-0C36F4986F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58C6FAE4-3920-A330-0232-A98516DC2B0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914400"/>
            <a:ext cx="7902575" cy="5105400"/>
          </a:xfrm>
        </p:spPr>
        <p:txBody>
          <a:bodyPr lIns="92075" tIns="46038" rIns="92075" bIns="46038"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 startAt="2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Ahn, Marron, Muller &amp; Chi (2007)</a:t>
            </a:r>
          </a:p>
          <a:p>
            <a:pPr eaLnBrk="1" hangingPunct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Assume 2</a:t>
            </a:r>
            <a:r>
              <a:rPr lang="en-US" baseline="30000" dirty="0">
                <a:solidFill>
                  <a:schemeClr val="bg2"/>
                </a:solidFill>
                <a:latin typeface="Arial" charset="0"/>
                <a:cs typeface="Arial" charset="0"/>
              </a:rPr>
              <a:t>nd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Moments</a:t>
            </a:r>
          </a:p>
          <a:p>
            <a:pPr eaLnBrk="1" hangingPunct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Assume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 eigenvalues </a:t>
            </a:r>
            <a:r>
              <a:rPr lang="en-US" i="1" u="sng" dirty="0">
                <a:solidFill>
                  <a:schemeClr val="bg2"/>
                </a:solidFill>
                <a:latin typeface="Arial" charset="0"/>
                <a:cs typeface="Arial" charset="0"/>
              </a:rPr>
              <a:t>too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 large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Via “Epsilon Statistic”,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Basis of Hypothesis Test for “Sphericity”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 Normal Distribution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John (1976)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29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B4059D-D813-2355-8C5D-30B0F1B2C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0F553D22-0362-EC2A-BC7C-DFA8223779B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F0738B18-A744-6DA1-F009-1955C59E1AEC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914400"/>
                <a:ext cx="7902575" cy="5105400"/>
              </a:xfrm>
            </p:spPr>
            <p:txBody>
              <a:bodyPr lIns="92075" tIns="46038" rIns="92075" bIns="46038"/>
              <a:lstStyle/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Ahn, Marron, Muller &amp; Chi (2007)</a:t>
                </a:r>
              </a:p>
              <a:p>
                <a:pPr eaLnBrk="1" hangingPunct="1">
                  <a:lnSpc>
                    <a:spcPct val="12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Assume 2</a:t>
                </a:r>
                <a:r>
                  <a:rPr lang="en-US" baseline="30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nd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Moments</a:t>
                </a:r>
              </a:p>
              <a:p>
                <a:pPr eaLnBrk="1" hangingPunct="1">
                  <a:lnSpc>
                    <a:spcPct val="12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Assume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 eigenvalues </a:t>
                </a:r>
                <a:r>
                  <a:rPr lang="en-US" i="1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too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large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Then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so strong as before:</a:t>
                </a:r>
              </a:p>
              <a:p>
                <a:pPr algn="ctr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𝑂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lnSpc>
                    <a:spcPct val="120000"/>
                  </a:lnSpc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But Published in </a:t>
                </a:r>
                <a:r>
                  <a:rPr lang="en-US" i="1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Biometrika</a:t>
                </a: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F0738B18-A744-6DA1-F009-1955C59E1A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914400"/>
                <a:ext cx="7902575" cy="5105400"/>
              </a:xfrm>
              <a:blipFill>
                <a:blip r:embed="rId3"/>
                <a:stretch>
                  <a:fillRect l="-2006" b="-17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690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DC233-FE65-2B33-E75A-09EC19886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C91E7F35-102E-C0B4-8CBE-6DA1BB194C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3A128EA8-7C13-8534-B945-A5C16BCF8662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914400"/>
                <a:ext cx="7902575" cy="5105400"/>
              </a:xfrm>
            </p:spPr>
            <p:txBody>
              <a:bodyPr lIns="92075" tIns="46038" rIns="92075" bIns="46038"/>
              <a:lstStyle/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Ahn, Marron, Muller &amp; Chi (2007)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How Weak Is  </a:t>
                </a:r>
                <a:r>
                  <a:rPr lang="en-US" sz="2800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?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John Kent Example:   </a:t>
                </a:r>
              </a:p>
              <a:p>
                <a:pPr algn="ctr" eaLnBrk="1" hangingPunct="1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Normal Scale Mixture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~0.5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+0.5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100∗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Don’t get: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</m:ra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3A128EA8-7C13-8534-B945-A5C16BCF86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914400"/>
                <a:ext cx="7902575" cy="5105400"/>
              </a:xfrm>
              <a:blipFill>
                <a:blip r:embed="rId3"/>
                <a:stretch>
                  <a:fillRect l="-2006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http://www1.maths.leeds.ac.uk/images/maths-staff/John-Kent.png">
            <a:extLst>
              <a:ext uri="{FF2B5EF4-FFF2-40B4-BE49-F238E27FC236}">
                <a16:creationId xmlns:a16="http://schemas.microsoft.com/office/drawing/2014/main" id="{4A127589-64E3-E91D-536D-8BBA92687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23"/>
          <a:stretch/>
        </p:blipFill>
        <p:spPr bwMode="auto">
          <a:xfrm>
            <a:off x="6705601" y="3686174"/>
            <a:ext cx="24384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0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460E6C-A837-E36E-ACB4-1810ABDD6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9AB56870-E1AE-44A6-A793-F47FA148DC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FEF7AC36-A05B-71C8-6527-F0CEA9E844F5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914400"/>
                <a:ext cx="7902575" cy="5105400"/>
              </a:xfrm>
            </p:spPr>
            <p:txBody>
              <a:bodyPr lIns="92075" tIns="46038" rIns="92075" bIns="46038"/>
              <a:lstStyle/>
              <a:p>
                <a:pPr eaLnBrk="1" hangingPunct="1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John Kent Example:   </a:t>
                </a:r>
              </a:p>
              <a:p>
                <a:pPr algn="ctr" eaLnBrk="1" hangingPunct="1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Normal Scale Mixture</a:t>
                </a: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~0.5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+0.5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0</m:t>
                            </m:r>
                          </m:e>
                        </m:ba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100∗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Cambria Math" panose="02040503050406030204" pitchFamily="18" charset="0"/>
                  <a:cs typeface="Arial" charset="0"/>
                </a:endParaRPr>
              </a:p>
              <a:p>
                <a:pPr eaLnBrk="1" hangingPunct="1">
                  <a:lnSpc>
                    <a:spcPct val="120000"/>
                  </a:lnSpc>
                  <a:buFont typeface="Wingdings" pitchFamily="2" charset="2"/>
                  <a:buNone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Can only say: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  <m:t>𝑂</m:t>
                        </m:r>
                      </m:e>
                      <m:sub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en-US" sz="2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  <m:t>1/2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kumimoji="0" lang="en-US" sz="24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24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Arial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f>
                                        <m:fPr>
                                          <m:type m:val="lin"/>
                                          <m:ctrlP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2400" b="0" i="1" u="none" strike="noStrike" kern="0" cap="none" spc="0" normalizeH="0" baseline="0" noProof="0" dirty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  <m:mr>
                                <m:e>
                                  <m:r>
                                    <a:rPr kumimoji="0" lang="en-US" sz="2400" b="0" i="1" u="none" strike="noStrike" kern="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10</m:t>
                                  </m:r>
                                  <m:sSup>
                                    <m:sSupPr>
                                      <m:ctrlP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24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𝑤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.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𝑝</m:t>
                                  </m:r>
                                  <m:r>
                                    <a:rPr kumimoji="0" lang="en-US" sz="24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charset="0"/>
                                    </a:rPr>
                                    <m:t>.</m:t>
                                  </m:r>
                                  <m:box>
                                    <m:boxPr>
                                      <m:ctrlPr>
                                        <a:rPr kumimoji="0" lang="en-US" sz="24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kumimoji="0" lang="en-US" sz="2400" b="0" i="1" u="none" strike="noStrike" kern="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2400" b="0" i="1" u="none" strike="noStrike" kern="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2400" b="0" i="1" u="none" strike="noStrike" kern="0" cap="none" spc="0" normalizeH="0" baseline="0" noProof="0" dirty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mr>
                            </m:m>
                          </m:e>
                        </m:d>
                        <m:r>
                          <a:rPr kumimoji="0" lang="en-US" sz="24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charset="0"/>
                          </a:rPr>
                          <m:t>     </m:t>
                        </m:r>
                      </m:e>
                    </m:d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  <a:p>
                <a:pPr marL="533400" marR="0" lvl="0" indent="-533400" algn="l" defTabSz="914400" rtl="0" eaLnBrk="1" fontAlgn="base" latinLnBrk="0" hangingPunct="1">
                  <a:lnSpc>
                    <a:spcPct val="14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			</a:t>
                </a:r>
                <a:r>
                  <a:rPr kumimoji="0" lang="en-US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not deterministic</a:t>
                </a:r>
              </a:p>
              <a:p>
                <a:pPr marL="533400" marR="0" lvl="0" indent="-533400" algn="l" defTabSz="914400" rtl="0" eaLnBrk="1" fontAlgn="base" latinLnBrk="0" hangingPunct="1">
                  <a:lnSpc>
                    <a:spcPct val="14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Conclude:   Geometrical Representation  Needs Additional Condition</a:t>
                </a:r>
              </a:p>
              <a:p>
                <a:pPr eaLnBrk="1" hangingPunct="1">
                  <a:lnSpc>
                    <a:spcPct val="120000"/>
                  </a:lnSpc>
                  <a:buNone/>
                </a:pPr>
                <a:endParaRPr lang="en-US" i="1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FEF7AC36-A05B-71C8-6527-F0CEA9E844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914400"/>
                <a:ext cx="7902575" cy="5105400"/>
              </a:xfrm>
              <a:blipFill>
                <a:blip r:embed="rId3"/>
                <a:stretch>
                  <a:fillRect l="-2006" t="-716" b="-14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046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C024AF-59FA-497A-A180-92989FB46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EEBF7A34-95A7-5755-7D22-17DD9702FF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0EC49259-516D-3C12-2322-47805A8AE96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825" y="1295400"/>
            <a:ext cx="7902575" cy="5105400"/>
          </a:xfrm>
        </p:spPr>
        <p:txBody>
          <a:bodyPr lIns="92075" tIns="46038" rIns="92075" bIns="46038"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 startAt="3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Yata &amp; Aoshima (2009, 2010a, 2010b, 2012, 2013)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4" descr="Kazuyoshi YATA">
            <a:extLst>
              <a:ext uri="{FF2B5EF4-FFF2-40B4-BE49-F238E27FC236}">
                <a16:creationId xmlns:a16="http://schemas.microsoft.com/office/drawing/2014/main" id="{783B786E-AC46-8DA8-5B5F-276B6690B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21" y="3505200"/>
            <a:ext cx="2713679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akoto AOSHIMA">
            <a:extLst>
              <a:ext uri="{FF2B5EF4-FFF2-40B4-BE49-F238E27FC236}">
                <a16:creationId xmlns:a16="http://schemas.microsoft.com/office/drawing/2014/main" id="{B423F13B-ADF9-B384-687A-36916F444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921" y="3505200"/>
            <a:ext cx="2713679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499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042562-D875-562C-05AE-60D5419BE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9ED64E40-A37D-025E-C687-C5F46A6DC0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686800" cy="7207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: History &amp;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B8DC9A9F-BEA7-E3E4-167A-642350EAEF87}"/>
                  </a:ext>
                </a:extLst>
              </p:cNvPr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</p:spPr>
            <p:txBody>
              <a:bodyPr lIns="92075" tIns="46038" rIns="92075" bIns="46038"/>
              <a:lstStyle/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Yata &amp; Aoshima (2009, 2010a, 2010b, 2012, 2013)</a:t>
                </a:r>
              </a:p>
              <a:p>
                <a:pPr eaLnBrk="1" hangingPunct="1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4th Moment Assumption</a:t>
                </a:r>
              </a:p>
              <a:p>
                <a:pPr eaLnBrk="1" hangingPunct="1"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Deeper Covariance Assumptions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Gives Full Geometrical Representation</a:t>
                </a: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e>
                      </m:ra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𝑂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algn="ctr" eaLnBrk="1" hangingPunct="1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69" name="Rectangle 3">
                <a:extLst>
                  <a:ext uri="{FF2B5EF4-FFF2-40B4-BE49-F238E27FC236}">
                    <a16:creationId xmlns:a16="http://schemas.microsoft.com/office/drawing/2014/main" id="{B8DC9A9F-BEA7-E3E4-167A-642350EAEF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631825" y="1295400"/>
                <a:ext cx="7902575" cy="5105400"/>
              </a:xfrm>
              <a:blipFill>
                <a:blip r:embed="rId3"/>
                <a:stretch>
                  <a:fillRect l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398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Personal Favorite Conditions: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Tricky Point:  Classical Mixing Conditions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	Require Notion of Time Ordering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Not Always Clear,  e.g. Gene Expression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u="sng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Geometrical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5580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 from Jung &amp;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(2009):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l-GR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𝜮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where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𝜮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l-GR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Note:  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Gaussian (Allows Discrete)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Geometric Representation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676400" y="3200400"/>
            <a:ext cx="1295400" cy="1905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222AF2D-776C-468F-8F80-4F4BB9BECC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0" b="34053"/>
          <a:stretch/>
        </p:blipFill>
        <p:spPr>
          <a:xfrm>
            <a:off x="7772400" y="845526"/>
            <a:ext cx="1371600" cy="174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91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B5050E-3859-A20D-5867-CB9399CCB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51B12CC1-A6FF-A31B-36CB-A4A4E144CF89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 from Jung &amp;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(2009):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l-GR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𝜮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where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𝜮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l-GR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Define: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l-GR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−1/2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𝑼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𝑡</m:t>
                        </m:r>
                      </m:sup>
                    </m:sSubSup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					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Standardized Version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51B12CC1-A6FF-A31B-36CB-A4A4E144CF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>
                <a:blip r:embed="rId3"/>
                <a:stretch>
                  <a:fillRect l="-1926" b="-8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>
            <a:extLst>
              <a:ext uri="{FF2B5EF4-FFF2-40B4-BE49-F238E27FC236}">
                <a16:creationId xmlns:a16="http://schemas.microsoft.com/office/drawing/2014/main" id="{9D7D7533-D38B-72F5-4021-A7289A69B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EF540819-17EA-0E17-B93F-1058B326C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025EF55A-C999-50AC-98EF-8397A27B8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3EE28504-E554-9A3C-0A6B-5852DE75E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5FE1CDC6-8E56-A202-F7A4-DDA2D6D72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882D626F-9179-2BE9-1B23-FB6386B41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9F0A3262-7708-3F7D-7E0C-CDD81DBFA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018BE29C-D222-086A-25FB-EE9D076C2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A8019AA4-6EA0-7D79-8CD9-862DF1006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D1D08376-77A1-3FCC-C0A5-4ED649D40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F4A9BB28-CCB1-E6F2-B69F-87ABB9C04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9E06493D-8995-A048-F3DE-896242709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1C648596-FD3F-1B42-7860-F6931F870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894B98D5-2D3C-FB4A-57D6-415BF34C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676F4AAE-83A8-1690-DB14-39FD94B94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D74DDAD9-0B84-7663-8850-20BCDC0B4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1F5608DE-FC52-A2AC-0665-CF78A8CEA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F03958A9-9F91-CAAC-5861-C5E358277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32D7AF11-BBB7-3EB8-F320-9D19FBD17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2364B6B9-2802-49C4-4931-3E86CA6DC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B1D46E73-0877-1F75-C933-E03925AC6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Geometric Representation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9CDA4E-86D3-57C0-5F02-0032C8723340}"/>
              </a:ext>
            </a:extLst>
          </p:cNvPr>
          <p:cNvGrpSpPr/>
          <p:nvPr/>
        </p:nvGrpSpPr>
        <p:grpSpPr>
          <a:xfrm>
            <a:off x="5410200" y="3733800"/>
            <a:ext cx="3657600" cy="597932"/>
            <a:chOff x="5105400" y="3669268"/>
            <a:chExt cx="3657600" cy="597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847E1C2-6D55-9FC3-4222-895079D3E31B}"/>
                    </a:ext>
                  </a:extLst>
                </p:cNvPr>
                <p:cNvSpPr txBox="1"/>
                <p:nvPr/>
              </p:nvSpPr>
              <p:spPr>
                <a:xfrm>
                  <a:off x="5815462" y="3669268"/>
                  <a:ext cx="29475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/>
                      </a:solidFill>
                    </a:rPr>
                    <a:t>Only Mean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dirty="0">
                      <a:solidFill>
                        <a:schemeClr val="bg2"/>
                      </a:solidFill>
                    </a:rPr>
                    <a:t>, Covariance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a14:m>
                  <a:endParaRPr lang="en-US" b="1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1E87CB5-FFBD-4C2B-ABE1-89ED34AF89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5462" y="3669268"/>
                  <a:ext cx="2947538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1860"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F409DC5-B252-7AAA-12D7-D0C836499C90}"/>
                </a:ext>
              </a:extLst>
            </p:cNvPr>
            <p:cNvCxnSpPr>
              <a:stCxn id="4" idx="1"/>
            </p:cNvCxnSpPr>
            <p:nvPr/>
          </p:nvCxnSpPr>
          <p:spPr>
            <a:xfrm flipH="1">
              <a:off x="5105400" y="3853934"/>
              <a:ext cx="710062" cy="41326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516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Last Class: DIVAS on TCGA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Statistical Significance Summary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9DF3292A-DCEF-4B63-82AE-5A97F00240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4274" r="8333" b="6838"/>
          <a:stretch/>
        </p:blipFill>
        <p:spPr>
          <a:xfrm>
            <a:off x="19079" y="2133600"/>
            <a:ext cx="9048721" cy="4648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E9D07C-D611-4C54-AB58-DC371A46518F}"/>
              </a:ext>
            </a:extLst>
          </p:cNvPr>
          <p:cNvSpPr/>
          <p:nvPr/>
        </p:nvSpPr>
        <p:spPr bwMode="auto">
          <a:xfrm>
            <a:off x="152400" y="5791200"/>
            <a:ext cx="8915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15499C-92F5-4874-8ACA-7BAC8AFFCA31}"/>
              </a:ext>
            </a:extLst>
          </p:cNvPr>
          <p:cNvGrpSpPr/>
          <p:nvPr/>
        </p:nvGrpSpPr>
        <p:grpSpPr>
          <a:xfrm>
            <a:off x="610715" y="1828800"/>
            <a:ext cx="3123085" cy="1752600"/>
            <a:chOff x="3048000" y="1154668"/>
            <a:chExt cx="3123085" cy="1752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242A17-5C9A-4370-9A97-32082B23E0D0}"/>
                    </a:ext>
                  </a:extLst>
                </p:cNvPr>
                <p:cNvSpPr txBox="1"/>
                <p:nvPr/>
              </p:nvSpPr>
              <p:spPr>
                <a:xfrm>
                  <a:off x="3048000" y="1154668"/>
                  <a:ext cx="2644185" cy="369332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Major CN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</m:oMath>
                  </a14:m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GE Variation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1930B25-4AF7-41ED-AECF-631D404AE3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0" y="1154668"/>
                  <a:ext cx="264418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602" t="-6250" r="-2059" b="-20313"/>
                  </a:stretch>
                </a:blipFill>
                <a:ln w="1905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8F625F-42FB-47E7-BE4F-489E30BF83FD}"/>
                </a:ext>
              </a:extLst>
            </p:cNvPr>
            <p:cNvCxnSpPr>
              <a:stCxn id="10" idx="2"/>
            </p:cNvCxnSpPr>
            <p:nvPr/>
          </p:nvCxnSpPr>
          <p:spPr>
            <a:xfrm>
              <a:off x="4370093" y="1524000"/>
              <a:ext cx="1800992" cy="138326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5A1F1F-D29E-45FF-AE03-C8E4410F4DC7}"/>
              </a:ext>
            </a:extLst>
          </p:cNvPr>
          <p:cNvGrpSpPr/>
          <p:nvPr/>
        </p:nvGrpSpPr>
        <p:grpSpPr>
          <a:xfrm>
            <a:off x="3911188" y="723900"/>
            <a:ext cx="2289409" cy="3322082"/>
            <a:chOff x="3886200" y="1066800"/>
            <a:chExt cx="2289409" cy="33220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C71AC55-F240-4142-8D8E-24C5C698D988}"/>
                    </a:ext>
                  </a:extLst>
                </p:cNvPr>
                <p:cNvSpPr txBox="1"/>
                <p:nvPr/>
              </p:nvSpPr>
              <p:spPr>
                <a:xfrm>
                  <a:off x="3886200" y="1066800"/>
                  <a:ext cx="2289409" cy="369332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GE or CN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</m:oMath>
                  </a14:m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Proteins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4A6C2E4-A4D5-4699-AB08-FCE33C3F27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6200" y="1066800"/>
                  <a:ext cx="228940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116" t="-6250" r="-1323" b="-20313"/>
                  </a:stretch>
                </a:blipFill>
                <a:ln w="1905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A333B74-367C-4E1B-B320-E8ADF49A7056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4167361" y="1436132"/>
              <a:ext cx="863544" cy="2952750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AD0BF5C-E9E9-4959-B1D4-16369AF856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85112" y="1436132"/>
              <a:ext cx="476214" cy="294536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FF472A7-0392-4A45-AE35-C2F9B09A51B9}"/>
              </a:ext>
            </a:extLst>
          </p:cNvPr>
          <p:cNvGrpSpPr/>
          <p:nvPr/>
        </p:nvGrpSpPr>
        <p:grpSpPr>
          <a:xfrm>
            <a:off x="5411905" y="914400"/>
            <a:ext cx="3427294" cy="3962400"/>
            <a:chOff x="3077003" y="2144960"/>
            <a:chExt cx="3348640" cy="27001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DA6F1C-2AA6-4035-BA2F-F2ABE5B7750E}"/>
                </a:ext>
              </a:extLst>
            </p:cNvPr>
            <p:cNvSpPr txBox="1"/>
            <p:nvPr/>
          </p:nvSpPr>
          <p:spPr>
            <a:xfrm>
              <a:off x="3654820" y="2144960"/>
              <a:ext cx="2770823" cy="369332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Lots of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Mut&amp;CN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Variation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D438E59-30A1-4DB4-BCD5-D934B8156ECE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flipH="1">
              <a:off x="3077003" y="2514292"/>
              <a:ext cx="1963229" cy="2330815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4AB907F-0AC7-4271-B1FE-1A86FF778FDD}"/>
              </a:ext>
            </a:extLst>
          </p:cNvPr>
          <p:cNvGrpSpPr/>
          <p:nvPr/>
        </p:nvGrpSpPr>
        <p:grpSpPr>
          <a:xfrm>
            <a:off x="5867400" y="2495331"/>
            <a:ext cx="3136713" cy="2457669"/>
            <a:chOff x="5867400" y="2495331"/>
            <a:chExt cx="3136713" cy="24576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A530E86-9795-4886-B260-67729B011F59}"/>
                    </a:ext>
                  </a:extLst>
                </p:cNvPr>
                <p:cNvSpPr txBox="1"/>
                <p:nvPr/>
              </p:nvSpPr>
              <p:spPr>
                <a:xfrm>
                  <a:off x="7086600" y="2495331"/>
                  <a:ext cx="1917513" cy="646331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Only 1 Mut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Prot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Without CN&amp;GE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CCFD111-C3CF-49AB-82FF-85F366BD77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2495331"/>
                  <a:ext cx="1917513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2524" t="-3670" r="-1893" b="-11927"/>
                  </a:stretch>
                </a:blipFill>
                <a:ln w="19050">
                  <a:solidFill>
                    <a:srgbClr val="0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958A0AF-8624-4E6D-9ED9-0657158A06F7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H="1">
              <a:off x="5867400" y="3141662"/>
              <a:ext cx="2177957" cy="181133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02F4DE-6A58-4A87-A696-72431A054522}"/>
              </a:ext>
            </a:extLst>
          </p:cNvPr>
          <p:cNvGrpSpPr/>
          <p:nvPr/>
        </p:nvGrpSpPr>
        <p:grpSpPr>
          <a:xfrm>
            <a:off x="5867400" y="4247931"/>
            <a:ext cx="3200400" cy="1275200"/>
            <a:chOff x="5327620" y="2495331"/>
            <a:chExt cx="3200400" cy="12752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73C096-839F-4C69-AF4B-45146F429F4E}"/>
                </a:ext>
              </a:extLst>
            </p:cNvPr>
            <p:cNvSpPr txBox="1"/>
            <p:nvPr/>
          </p:nvSpPr>
          <p:spPr>
            <a:xfrm>
              <a:off x="7086600" y="2495331"/>
              <a:ext cx="1441420" cy="646331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Only Barely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Significant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927D763-7BCB-472E-B7A4-338B367F9CB7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>
              <a:off x="5327620" y="2818497"/>
              <a:ext cx="1758980" cy="952034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97817477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0A1090-E0A5-B7F8-01EB-B41C33AA6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64F55118-E62C-B0BC-D9B1-1D81DB3FE237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Conditions for Geo.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Rep’n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Condition from Jung &amp;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(2009):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~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l-GR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𝜮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where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l-GR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𝜮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l-GR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𝜦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Define: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l-GR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−1/2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𝑼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𝑡</m:t>
                        </m:r>
                      </m:sup>
                    </m:sSubSup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Assume:    Ǝ  a permutation,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is  ρ-mixing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>
                <a:extLst>
                  <a:ext uri="{FF2B5EF4-FFF2-40B4-BE49-F238E27FC236}">
                    <a16:creationId xmlns:a16="http://schemas.microsoft.com/office/drawing/2014/main" id="{64F55118-E62C-B0BC-D9B1-1D81DB3FE2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>
                <a:blip r:embed="rId3"/>
                <a:stretch>
                  <a:fillRect l="-1926" b="-8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>
            <a:extLst>
              <a:ext uri="{FF2B5EF4-FFF2-40B4-BE49-F238E27FC236}">
                <a16:creationId xmlns:a16="http://schemas.microsoft.com/office/drawing/2014/main" id="{77D04181-B83F-75F4-A416-DC6012C9C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>
            <a:extLst>
              <a:ext uri="{FF2B5EF4-FFF2-40B4-BE49-F238E27FC236}">
                <a16:creationId xmlns:a16="http://schemas.microsoft.com/office/drawing/2014/main" id="{E3A092FA-BBDE-2DCC-3758-023E53197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>
            <a:extLst>
              <a:ext uri="{FF2B5EF4-FFF2-40B4-BE49-F238E27FC236}">
                <a16:creationId xmlns:a16="http://schemas.microsoft.com/office/drawing/2014/main" id="{5E119372-5FAB-F12D-8B39-5A0CF497A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>
            <a:extLst>
              <a:ext uri="{FF2B5EF4-FFF2-40B4-BE49-F238E27FC236}">
                <a16:creationId xmlns:a16="http://schemas.microsoft.com/office/drawing/2014/main" id="{9F91BE5F-71A3-3DB0-F31C-D95059656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>
            <a:extLst>
              <a:ext uri="{FF2B5EF4-FFF2-40B4-BE49-F238E27FC236}">
                <a16:creationId xmlns:a16="http://schemas.microsoft.com/office/drawing/2014/main" id="{877A6392-EE09-0A86-6062-1D1F64BF0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>
            <a:extLst>
              <a:ext uri="{FF2B5EF4-FFF2-40B4-BE49-F238E27FC236}">
                <a16:creationId xmlns:a16="http://schemas.microsoft.com/office/drawing/2014/main" id="{58DC54EF-DD90-3966-99F7-8813109C6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>
            <a:extLst>
              <a:ext uri="{FF2B5EF4-FFF2-40B4-BE49-F238E27FC236}">
                <a16:creationId xmlns:a16="http://schemas.microsoft.com/office/drawing/2014/main" id="{5280DB27-9DAD-172A-10C3-57465E382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>
            <a:extLst>
              <a:ext uri="{FF2B5EF4-FFF2-40B4-BE49-F238E27FC236}">
                <a16:creationId xmlns:a16="http://schemas.microsoft.com/office/drawing/2014/main" id="{D1DB129B-080D-6188-834E-EDC3591BA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>
            <a:extLst>
              <a:ext uri="{FF2B5EF4-FFF2-40B4-BE49-F238E27FC236}">
                <a16:creationId xmlns:a16="http://schemas.microsoft.com/office/drawing/2014/main" id="{5FDA011C-9969-4EFE-8E57-6F63550E4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>
            <a:extLst>
              <a:ext uri="{FF2B5EF4-FFF2-40B4-BE49-F238E27FC236}">
                <a16:creationId xmlns:a16="http://schemas.microsoft.com/office/drawing/2014/main" id="{7431375A-56C8-914E-DD12-838ACF37C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>
            <a:extLst>
              <a:ext uri="{FF2B5EF4-FFF2-40B4-BE49-F238E27FC236}">
                <a16:creationId xmlns:a16="http://schemas.microsoft.com/office/drawing/2014/main" id="{2F5E8295-D15A-26C6-F1BA-EB087FF51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>
            <a:extLst>
              <a:ext uri="{FF2B5EF4-FFF2-40B4-BE49-F238E27FC236}">
                <a16:creationId xmlns:a16="http://schemas.microsoft.com/office/drawing/2014/main" id="{3F289C89-32E4-1FCB-E726-661215795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>
            <a:extLst>
              <a:ext uri="{FF2B5EF4-FFF2-40B4-BE49-F238E27FC236}">
                <a16:creationId xmlns:a16="http://schemas.microsoft.com/office/drawing/2014/main" id="{EA28153E-B27D-D13E-93E3-64D078E78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>
            <a:extLst>
              <a:ext uri="{FF2B5EF4-FFF2-40B4-BE49-F238E27FC236}">
                <a16:creationId xmlns:a16="http://schemas.microsoft.com/office/drawing/2014/main" id="{2A51611A-C955-27B4-2804-8B69C123B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>
            <a:extLst>
              <a:ext uri="{FF2B5EF4-FFF2-40B4-BE49-F238E27FC236}">
                <a16:creationId xmlns:a16="http://schemas.microsoft.com/office/drawing/2014/main" id="{2B607586-33AD-275D-B901-6FBA18A87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>
            <a:extLst>
              <a:ext uri="{FF2B5EF4-FFF2-40B4-BE49-F238E27FC236}">
                <a16:creationId xmlns:a16="http://schemas.microsoft.com/office/drawing/2014/main" id="{B9699675-0ED9-2FBB-9F55-6C526D321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>
            <a:extLst>
              <a:ext uri="{FF2B5EF4-FFF2-40B4-BE49-F238E27FC236}">
                <a16:creationId xmlns:a16="http://schemas.microsoft.com/office/drawing/2014/main" id="{03A9B6A2-D3DA-9BF4-A577-C030D957E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>
            <a:extLst>
              <a:ext uri="{FF2B5EF4-FFF2-40B4-BE49-F238E27FC236}">
                <a16:creationId xmlns:a16="http://schemas.microsoft.com/office/drawing/2014/main" id="{64769E9A-CA52-43AD-7AC0-8554FC567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>
            <a:extLst>
              <a:ext uri="{FF2B5EF4-FFF2-40B4-BE49-F238E27FC236}">
                <a16:creationId xmlns:a16="http://schemas.microsoft.com/office/drawing/2014/main" id="{5B3C2CC0-AA9B-658E-5BC6-C0A68CF55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>
            <a:extLst>
              <a:ext uri="{FF2B5EF4-FFF2-40B4-BE49-F238E27FC236}">
                <a16:creationId xmlns:a16="http://schemas.microsoft.com/office/drawing/2014/main" id="{A577CCF8-8247-ACB5-5DF0-FF2AC367B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2F7F60D1-43A4-D1E3-A561-2C568B71B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Geometric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7023158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476885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Analysis of 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3048000"/>
            <a:ext cx="5101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from Jung &amp; Marron (2009)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6234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229600" cy="5410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Consistency &amp; Strong Inconsistency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(Study Properties of PCA,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In Estimating Eigen-Directions &amp; -Values)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[Assume Data are Mean Centered]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6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4406900"/>
            <a:ext cx="24511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3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Note:  Critical </a:t>
                </a:r>
                <a:r>
                  <a:rPr lang="en-US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Parameter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Will Study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𝑑</m:t>
                            </m:r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" charset="0"/>
                              </a:rPr>
                              <m:t>→∞</m:t>
                            </m:r>
                          </m:lim>
                        </m:limLow>
                      </m:fName>
                      <m:e/>
                    </m:func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200400" y="3684588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2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  1</a:t>
                </a:r>
                <a:r>
                  <a:rPr lang="en-US" baseline="30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Eigenvector: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Turns out:  Direction Doesn’t Matter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 b="-4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6886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&amp; Strong Inconsistency: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Covariance Model, Paul (2007)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Eigenvalues: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2,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  1</a:t>
                </a:r>
                <a:r>
                  <a:rPr lang="en-US" baseline="30000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Eigenvector: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How Good are Empirical Versions,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 Estimates?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15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5410200"/>
              </a:xfrm>
              <a:blipFill>
                <a:blip r:embed="rId3"/>
                <a:stretch>
                  <a:fillRect l="-1926" b="-5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0821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(big enough spike):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→0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(spike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big enough):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cs typeface="Arial" charset="0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cs typeface="Arial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90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5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143000"/>
                <a:ext cx="8229600" cy="4768850"/>
              </a:xfrm>
              <a:blipFill>
                <a:blip r:embed="rId3"/>
                <a:stretch>
                  <a:fillRect l="-1926" r="-1407" b="-1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3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2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3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4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5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6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4067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066800"/>
                <a:ext cx="8229600" cy="51816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Intuition:       Random Noise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(Recall on Scale of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Variance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Pops Out of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Pure Noise Sphere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Spike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Contained in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Pure Noise Sphere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Random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Directions are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Orthogonal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066800"/>
                <a:ext cx="8229600" cy="5181600"/>
              </a:xfrm>
              <a:blipFill>
                <a:blip r:embed="rId3"/>
                <a:stretch>
                  <a:fillRect l="-192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8009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of eigenvalues?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charset="0"/>
                                    </a:rPr>
                                    <m:t>𝜆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1,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𝐿</m:t>
                          </m:r>
                        </m:e>
                      </m:groupCh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SupPr>
                            <m:e>
                              <m: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Eigenvalues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But Known Distribution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When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as Well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1479550"/>
                <a:ext cx="8229600" cy="4768850"/>
              </a:xfrm>
              <a:blipFill>
                <a:blip r:embed="rId3"/>
                <a:stretch>
                  <a:fillRect l="-1926" b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CE1E1E-1719-485F-8864-36F630CFF352}"/>
              </a:ext>
            </a:extLst>
          </p:cNvPr>
          <p:cNvGrpSpPr/>
          <p:nvPr/>
        </p:nvGrpSpPr>
        <p:grpSpPr>
          <a:xfrm>
            <a:off x="5257800" y="3386028"/>
            <a:ext cx="2572340" cy="1200479"/>
            <a:chOff x="5257800" y="3386028"/>
            <a:chExt cx="2572340" cy="120047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73CA160-C2E8-4F6F-A2A7-ADB0096828CA}"/>
                </a:ext>
              </a:extLst>
            </p:cNvPr>
            <p:cNvSpPr txBox="1"/>
            <p:nvPr/>
          </p:nvSpPr>
          <p:spPr>
            <a:xfrm>
              <a:off x="6324600" y="3940176"/>
              <a:ext cx="1505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Consistency </a:t>
              </a:r>
            </a:p>
            <a:p>
              <a:r>
                <a:rPr lang="en-US" dirty="0">
                  <a:solidFill>
                    <a:schemeClr val="bg2"/>
                  </a:solidFill>
                </a:rPr>
                <a:t>Needs     = 1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7D46CDA-8728-41CE-853F-89D8A7B222F6}"/>
                </a:ext>
              </a:extLst>
            </p:cNvPr>
            <p:cNvCxnSpPr/>
            <p:nvPr/>
          </p:nvCxnSpPr>
          <p:spPr>
            <a:xfrm flipH="1" flipV="1">
              <a:off x="5257800" y="3386028"/>
              <a:ext cx="1981200" cy="103357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39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Recall Various “Mysteries” about</a:t>
                </a:r>
              </a:p>
              <a:p>
                <a:pPr marL="0" indent="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>
                    <a:solidFill>
                      <a:srgbClr val="00B050"/>
                    </a:solidFill>
                    <a:latin typeface="Arial" charset="0"/>
                  </a:rPr>
                  <a:t>High Dimension Low Sample Size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Natural Separation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Data</a:t>
                </a: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Strange behavior in </a:t>
                </a:r>
                <a:r>
                  <a:rPr lang="en-US" dirty="0">
                    <a:solidFill>
                      <a:srgbClr val="00B050"/>
                    </a:solidFill>
                    <a:latin typeface="Arial" charset="0"/>
                  </a:rPr>
                  <a:t>HDLSS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</a:rPr>
                  <a:t>Classificat’n</a:t>
                </a:r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GWAS Failure of Spherical PCA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Next Investigate Mathematics Of These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105400"/>
              </a:xfrm>
              <a:blipFill>
                <a:blip r:embed="rId3"/>
                <a:stretch>
                  <a:fillRect l="-1968" r="-227" b="-5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A0AEEE5-F1B0-4F10-BA0A-B53B8E8CE521}"/>
              </a:ext>
            </a:extLst>
          </p:cNvPr>
          <p:cNvCxnSpPr>
            <a:cxnSpLocks/>
          </p:cNvCxnSpPr>
          <p:nvPr/>
        </p:nvCxnSpPr>
        <p:spPr>
          <a:xfrm flipH="1" flipV="1">
            <a:off x="771525" y="4855464"/>
            <a:ext cx="6315075" cy="4762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8BCB1C0-F83A-40AB-AEF5-CFE561CA655B}"/>
              </a:ext>
            </a:extLst>
          </p:cNvPr>
          <p:cNvSpPr txBox="1"/>
          <p:nvPr/>
        </p:nvSpPr>
        <p:spPr>
          <a:xfrm>
            <a:off x="6629400" y="909935"/>
            <a:ext cx="2218428" cy="461665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Sec. 14.2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1D9D29-A8FF-2A8D-5B6B-4874FE5BB22D}"/>
              </a:ext>
            </a:extLst>
          </p:cNvPr>
          <p:cNvCxnSpPr>
            <a:cxnSpLocks/>
          </p:cNvCxnSpPr>
          <p:nvPr/>
        </p:nvCxnSpPr>
        <p:spPr>
          <a:xfrm flipH="1">
            <a:off x="762000" y="4033838"/>
            <a:ext cx="7620000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191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Careful look at: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PCA  Consistency  -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(Reality Check, Suggested by Reviewer)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1"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8453461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Careful look at: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PCA  Consistency  -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Independent of Sample Size,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true 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  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(!?!)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Reviewers Conclusion:  Absurd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                                                   (???)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81000" y="990600"/>
                <a:ext cx="8229600" cy="5257800"/>
              </a:xfrm>
              <a:blipFill rotWithShape="1">
                <a:blip r:embed="rId3"/>
                <a:stretch>
                  <a:fillRect l="-1926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1916112"/>
            <a:ext cx="6880410" cy="4474508"/>
            <a:chOff x="304800" y="1916112"/>
            <a:chExt cx="6880410" cy="4474508"/>
          </a:xfrm>
        </p:grpSpPr>
        <p:sp>
          <p:nvSpPr>
            <p:cNvPr id="25" name="Oval 24"/>
            <p:cNvSpPr/>
            <p:nvPr/>
          </p:nvSpPr>
          <p:spPr bwMode="auto">
            <a:xfrm>
              <a:off x="4114800" y="1916112"/>
              <a:ext cx="2590800" cy="674688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flipV="1">
              <a:off x="3505200" y="2590800"/>
              <a:ext cx="1876567" cy="3276600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" name="TextBox 2"/>
            <p:cNvSpPr txBox="1"/>
            <p:nvPr/>
          </p:nvSpPr>
          <p:spPr>
            <a:xfrm>
              <a:off x="304800" y="5867400"/>
              <a:ext cx="68804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Shows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assumption too strong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for practice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51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Often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Finds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Signal,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 Pure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Noise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4298388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990600"/>
                <a:ext cx="84582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RNAseq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Example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~1700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=180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990600"/>
                <a:ext cx="8458200" cy="5257800"/>
              </a:xfrm>
              <a:blipFill rotWithShape="1">
                <a:blip r:embed="rId4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7475464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97889" cy="579120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Brushed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Splicing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Not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Noise!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3312475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Theoretical Separation: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spike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96785751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 Theoretical Separation: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Strong 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spike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Consistency 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marL="533400" indent="-533400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Mathematically Driven Conclusion: </a:t>
                </a:r>
              </a:p>
              <a:p>
                <a:pPr marL="533400" indent="-533400" algn="ctr" eaLnBrk="1" hangingPunct="1">
                  <a:lnSpc>
                    <a:spcPct val="20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Real Data Signals Are 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This Strong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 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Math. Stat. of PCA</a:t>
            </a:r>
          </a:p>
        </p:txBody>
      </p:sp>
      <p:sp>
        <p:nvSpPr>
          <p:cNvPr id="4" name="Oval 3"/>
          <p:cNvSpPr/>
          <p:nvPr/>
        </p:nvSpPr>
        <p:spPr>
          <a:xfrm>
            <a:off x="3048000" y="3429000"/>
            <a:ext cx="2514600" cy="76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3096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Another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Recall,    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Consistency: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𝒖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1,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→0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Inconsistency: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𝐴𝑛𝑔𝑙𝑒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𝒖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cs typeface="Arial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𝒖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1,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cs typeface="Arial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90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35849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Another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Because 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Scores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4267200"/>
            <a:ext cx="6450612" cy="1880175"/>
            <a:chOff x="1676400" y="4267200"/>
            <a:chExt cx="6450612" cy="1880175"/>
          </a:xfrm>
        </p:grpSpPr>
        <p:sp>
          <p:nvSpPr>
            <p:cNvPr id="28" name="Oval 27"/>
            <p:cNvSpPr/>
            <p:nvPr/>
          </p:nvSpPr>
          <p:spPr bwMode="auto">
            <a:xfrm>
              <a:off x="2514600" y="4267200"/>
              <a:ext cx="2286000" cy="838200"/>
            </a:xfrm>
            <a:prstGeom prst="ellips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6400" y="5562600"/>
              <a:ext cx="64506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What we study in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PCA scatterplots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504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Another Interesting Objection: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Should not Study Angles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PCA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Because 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Scores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𝒖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Can Show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(Random!)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6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80019" y="1061874"/>
            <a:ext cx="1954381" cy="2598340"/>
            <a:chOff x="7180019" y="1061874"/>
            <a:chExt cx="1954381" cy="2598340"/>
          </a:xfrm>
        </p:grpSpPr>
        <p:pic>
          <p:nvPicPr>
            <p:cNvPr id="538768" name="Picture 144" descr="Dan  She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5" r="19805" b="12978"/>
            <a:stretch/>
          </p:blipFill>
          <p:spPr bwMode="auto">
            <a:xfrm>
              <a:off x="7315200" y="1061874"/>
              <a:ext cx="1742401" cy="2138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180019" y="3290882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Due to Dan Shen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846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10600" cy="990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</a:rPr>
              <a:t>Last Class: </a:t>
            </a:r>
            <a:r>
              <a:rPr lang="en-US" sz="3600" dirty="0">
                <a:solidFill>
                  <a:srgbClr val="00B050"/>
                </a:solidFill>
                <a:latin typeface="Arial" charset="0"/>
              </a:rPr>
              <a:t>HDLSS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Arial" charset="0"/>
              </a:rPr>
              <a:t>Asymptotics</a:t>
            </a:r>
            <a:endParaRPr lang="en-US" sz="3600" dirty="0">
              <a:solidFill>
                <a:schemeClr val="bg2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3"/>
              <p:cNvSpPr>
                <a:spLocks noGrp="1" noChangeArrowheads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</p:spPr>
            <p:txBody>
              <a:bodyPr lIns="92075" tIns="46038" rIns="92075" bIns="46038"/>
              <a:lstStyle/>
              <a:p>
                <a:pPr marL="0" indent="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Modern Mathematical Statistics: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Based on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</a:rPr>
                  <a:t>asymptotic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analysis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 Real Reasons: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Approximation provides insights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Can find simple underlying structure</a:t>
                </a:r>
              </a:p>
              <a:p>
                <a:pPr marL="400050" lvl="1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 In complex situations</a:t>
                </a:r>
              </a:p>
              <a:p>
                <a:pPr marL="0" indent="0" eaLnBrk="1" hangingPunct="1"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Thus various flavors are fine: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/>
                      </m:fun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/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</a:rPr>
                  <a:t>Even desirable!  (find additional insights)</a:t>
                </a:r>
              </a:p>
            </p:txBody>
          </p:sp>
        </mc:Choice>
        <mc:Fallback xmlns=""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4294967295"/>
              </p:nvPr>
            </p:nvSpPr>
            <p:spPr>
              <a:xfrm>
                <a:off x="533400" y="1066800"/>
                <a:ext cx="8054975" cy="5562600"/>
              </a:xfrm>
              <a:blipFill rotWithShape="1">
                <a:blip r:embed="rId3"/>
                <a:stretch>
                  <a:fillRect l="-1968" t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A347A28C-A16F-442D-945F-689F09B1021B}"/>
              </a:ext>
            </a:extLst>
          </p:cNvPr>
          <p:cNvSpPr/>
          <p:nvPr/>
        </p:nvSpPr>
        <p:spPr>
          <a:xfrm>
            <a:off x="3048000" y="4876800"/>
            <a:ext cx="1066800" cy="76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9477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 Scores (i.e. projections)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Not Consistent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So how can PCA find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Useful Signals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in Data?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274572209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PCA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Often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Finds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Signal,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 Pure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Noise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0218923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how can PCA find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 Signals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Data?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Key is “Proportional Errors”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r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01885" y="4419600"/>
            <a:ext cx="6325386" cy="1600200"/>
            <a:chOff x="1201885" y="4419600"/>
            <a:chExt cx="6325386" cy="16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201885" y="5435025"/>
                  <a:ext cx="632538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sng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Same Realization</a:t>
                  </a: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, for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=1,⋯,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1885" y="5435025"/>
                  <a:ext cx="6325386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2408" t="-13542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>
              <a:stCxn id="4" idx="0"/>
            </p:cNvCxnSpPr>
            <p:nvPr/>
          </p:nvCxnSpPr>
          <p:spPr>
            <a:xfrm flipV="1">
              <a:off x="4364578" y="4419600"/>
              <a:ext cx="2188622" cy="1015425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905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 Scores (i.e. projections)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Not Consistent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So how can PCA find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Useful Signals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in Data?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Key is “Proportional Errors”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→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Axes have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Inconsistent Scales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,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But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Relationships are Still Useful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r="-1527" b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0023938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84582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 Axes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Are Wrong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But 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Relationships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Are Right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Math. Stat. of PCA</a:t>
            </a:r>
          </a:p>
        </p:txBody>
      </p:sp>
    </p:spTree>
    <p:extLst>
      <p:ext uri="{BB962C8B-B14F-4D97-AF65-F5344CB8AC3E}">
        <p14:creationId xmlns:p14="http://schemas.microsoft.com/office/powerpoint/2010/main" val="106833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PCA Consistency: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Consistency  -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What happens at boundary 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)???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Deep Open Problem</a:t>
            </a:r>
          </a:p>
        </p:txBody>
      </p:sp>
    </p:spTree>
    <p:extLst>
      <p:ext uri="{BB962C8B-B14F-4D97-AF65-F5344CB8AC3E}">
        <p14:creationId xmlns:p14="http://schemas.microsoft.com/office/powerpoint/2010/main" val="278355146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 PCA Consistency: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Strong Inconsistency -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&lt;1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eaLnBrk="1" hangingPunct="1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Consistency  -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&gt;1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What happens at boundary 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)???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Ǝ interesting Limit </a:t>
                </a:r>
                <a:r>
                  <a:rPr lang="en-US" dirty="0" err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Distn’s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   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Jung, </a:t>
                </a:r>
                <a:r>
                  <a:rPr lang="en-US" dirty="0" err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Sen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&amp; </a:t>
                </a:r>
                <a:r>
                  <a:rPr lang="en-US" dirty="0" err="1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Marron</a:t>
                </a:r>
                <a:r>
                  <a:rPr lang="en-US" dirty="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 (2012)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Deep Open 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55809" y="228600"/>
            <a:ext cx="162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Result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flipH="1" flipV="1">
            <a:off x="4038600" y="381000"/>
            <a:ext cx="2819400" cy="30480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9711234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Shen et al (2013)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Context:    PCA,  with many 0 entries in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direction vector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Assumptions: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(as above: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Sparsity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# non-0 entries  ~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&amp; Sparsity</a:t>
            </a:r>
          </a:p>
        </p:txBody>
      </p:sp>
    </p:spTree>
    <p:extLst>
      <p:ext uri="{BB962C8B-B14F-4D97-AF65-F5344CB8AC3E}">
        <p14:creationId xmlns:p14="http://schemas.microsoft.com/office/powerpoint/2010/main" val="68849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PCA Context: 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Spike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(as above: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)</a:t>
                </a:r>
              </a:p>
              <a:p>
                <a:pPr eaLnBrk="1" hangingPunct="1">
                  <a:lnSpc>
                    <a:spcPct val="14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Sparsity Index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:   # non-0 entries  ~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Compare:</a:t>
                </a:r>
              </a:p>
              <a:p>
                <a:pPr eaLnBrk="1" hangingPunct="1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Conventional Sample PCA</a:t>
                </a:r>
              </a:p>
              <a:p>
                <a:pPr eaLnBrk="1" hangingPunct="1">
                  <a:lnSpc>
                    <a:spcPct val="14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Sparse PCA:        Shen &amp; Huang (2008)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Over Parameters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" charset="0"/>
                      </a:rPr>
                      <m:t>𝛽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 b="-6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04800"/>
            <a:ext cx="7696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00B05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 &amp; Sparsity</a:t>
            </a:r>
          </a:p>
        </p:txBody>
      </p:sp>
    </p:spTree>
    <p:extLst>
      <p:ext uri="{BB962C8B-B14F-4D97-AF65-F5344CB8AC3E}">
        <p14:creationId xmlns:p14="http://schemas.microsoft.com/office/powerpoint/2010/main" val="67511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15"/>
          <p:cNvSpPr>
            <a:spLocks noChangeShapeType="1"/>
          </p:cNvSpPr>
          <p:nvPr/>
        </p:nvSpPr>
        <p:spPr bwMode="auto">
          <a:xfrm>
            <a:off x="2915816" y="5741988"/>
            <a:ext cx="136815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scene3d>
            <a:camera prst="orthographicFront">
              <a:rot lat="5400000" lon="10799999" rev="10799999"/>
            </a:camera>
            <a:lightRig rig="threePt" dir="t"/>
          </a:scene3d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/>
              <a:cs typeface="+mn-cs"/>
            </a:endParaRPr>
          </a:p>
        </p:txBody>
      </p:sp>
      <p:cxnSp>
        <p:nvCxnSpPr>
          <p:cNvPr id="52" name="Straight Connector 51"/>
          <p:cNvCxnSpPr>
            <a:stCxn id="2064" idx="0"/>
            <a:endCxn id="2059" idx="0"/>
          </p:cNvCxnSpPr>
          <p:nvPr/>
        </p:nvCxnSpPr>
        <p:spPr>
          <a:xfrm flipV="1">
            <a:off x="720725" y="741363"/>
            <a:ext cx="6350000" cy="4752975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Group 53"/>
          <p:cNvGrpSpPr>
            <a:grpSpLocks/>
          </p:cNvGrpSpPr>
          <p:nvPr/>
        </p:nvGrpSpPr>
        <p:grpSpPr bwMode="auto">
          <a:xfrm>
            <a:off x="20638" y="506413"/>
            <a:ext cx="11044237" cy="6162675"/>
            <a:chOff x="20638" y="188642"/>
            <a:chExt cx="11044180" cy="6163144"/>
          </a:xfrm>
        </p:grpSpPr>
        <p:grpSp>
          <p:nvGrpSpPr>
            <p:cNvPr id="2053" name="Group 52"/>
            <p:cNvGrpSpPr>
              <a:grpSpLocks/>
            </p:cNvGrpSpPr>
            <p:nvPr/>
          </p:nvGrpSpPr>
          <p:grpSpPr bwMode="auto">
            <a:xfrm>
              <a:off x="20638" y="188642"/>
              <a:ext cx="11044180" cy="6163144"/>
              <a:chOff x="20638" y="764706"/>
              <a:chExt cx="11044180" cy="6163144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5707034" y="3165189"/>
                <a:ext cx="195261" cy="1619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  <a:cs typeface="+mn-cs"/>
                </a:endParaRPr>
              </a:p>
            </p:txBody>
          </p:sp>
          <p:grpSp>
            <p:nvGrpSpPr>
              <p:cNvPr id="2056" name="Group 48"/>
              <p:cNvGrpSpPr>
                <a:grpSpLocks/>
              </p:cNvGrpSpPr>
              <p:nvPr/>
            </p:nvGrpSpPr>
            <p:grpSpPr bwMode="auto">
              <a:xfrm>
                <a:off x="20638" y="764706"/>
                <a:ext cx="11044180" cy="6163144"/>
                <a:chOff x="63060" y="1226274"/>
                <a:chExt cx="10857862" cy="5669608"/>
              </a:xfrm>
            </p:grpSpPr>
            <p:grpSp>
              <p:nvGrpSpPr>
                <p:cNvPr id="2057" name="Group 57"/>
                <p:cNvGrpSpPr>
                  <a:grpSpLocks/>
                </p:cNvGrpSpPr>
                <p:nvPr/>
              </p:nvGrpSpPr>
              <p:grpSpPr bwMode="auto">
                <a:xfrm>
                  <a:off x="63060" y="1226274"/>
                  <a:ext cx="8757409" cy="5669608"/>
                  <a:chOff x="2568073" y="2523916"/>
                  <a:chExt cx="3362459" cy="2553894"/>
                </a:xfrm>
              </p:grpSpPr>
              <p:sp>
                <p:nvSpPr>
                  <p:cNvPr id="2059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052052" y="2399618"/>
                    <a:ext cx="1955800" cy="2398548"/>
                  </a:xfrm>
                  <a:prstGeom prst="rtTriangl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60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0804" y="4905485"/>
                    <a:ext cx="376238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</a:t>
                    </a:r>
                  </a:p>
                </p:txBody>
              </p:sp>
              <p:sp>
                <p:nvSpPr>
                  <p:cNvPr id="2061" name="Text Box 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517788" y="3138198"/>
                    <a:ext cx="241722" cy="1411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b</a:t>
                    </a:r>
                  </a:p>
                </p:txBody>
              </p:sp>
              <p:sp>
                <p:nvSpPr>
                  <p:cNvPr id="206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86279" y="4784507"/>
                    <a:ext cx="18256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3" name="Line 6"/>
                  <p:cNvSpPr>
                    <a:spLocks noChangeShapeType="1"/>
                  </p:cNvSpPr>
                  <p:nvPr/>
                </p:nvSpPr>
                <p:spPr bwMode="auto">
                  <a:xfrm rot="5400000" flipH="1" flipV="1">
                    <a:off x="4378784" y="3255667"/>
                    <a:ext cx="0" cy="309621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6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32100" y="4591050"/>
                    <a:ext cx="2411413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5231113" y="2614704"/>
                    <a:ext cx="638195" cy="1978906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06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93767" y="2586837"/>
                    <a:ext cx="2873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06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33343" y="4803180"/>
                    <a:ext cx="336716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8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15445" y="4508081"/>
                    <a:ext cx="336261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2069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6157" y="3285513"/>
                    <a:ext cx="714375" cy="5876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Symbol" pitchFamily="18" charset="2"/>
                        <a:ea typeface="宋体" pitchFamily="2" charset="-122"/>
                        <a:cs typeface="+mn-cs"/>
                      </a:rPr>
                      <a:t>a&gt;1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  0 ≤ 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β 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  <a:endPara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ymbol" pitchFamily="18" charset="2"/>
                      <a:ea typeface="宋体" pitchFamily="2" charset="-122"/>
                      <a:cs typeface="+mn-cs"/>
                    </a:endParaRP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ymbol" pitchFamily="18" charset="2"/>
                      <a:ea typeface="宋体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3261998" y="4547558"/>
                    <a:ext cx="44344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3737198" y="351600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4230975" y="3517316"/>
                    <a:ext cx="44943" cy="7039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4749321" y="4548874"/>
                    <a:ext cx="46741" cy="7434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3262597" y="4341641"/>
                    <a:ext cx="44943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261998" y="3919281"/>
                    <a:ext cx="44344" cy="7302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3260200" y="3523895"/>
                    <a:ext cx="44943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3737198" y="3137061"/>
                    <a:ext cx="46142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3737198" y="4550189"/>
                    <a:ext cx="46142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4749321" y="3131798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80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671402" y="3081225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0.7</a:t>
                    </a:r>
                  </a:p>
                </p:txBody>
              </p:sp>
              <p:sp>
                <p:nvSpPr>
                  <p:cNvPr id="2081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669572" y="3480040"/>
                    <a:ext cx="264522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0.5</a:t>
                    </a:r>
                  </a:p>
                </p:txBody>
              </p:sp>
              <p:sp>
                <p:nvSpPr>
                  <p:cNvPr id="2082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668638" y="3899549"/>
                    <a:ext cx="37623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0.3</a:t>
                    </a:r>
                  </a:p>
                </p:txBody>
              </p:sp>
              <p:sp>
                <p:nvSpPr>
                  <p:cNvPr id="208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676167" y="4280832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0.1</a:t>
                    </a: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4747523" y="3908755"/>
                    <a:ext cx="46142" cy="73683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734801" y="4339009"/>
                    <a:ext cx="47940" cy="71709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4230975" y="4550189"/>
                    <a:ext cx="46741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4226780" y="3137061"/>
                    <a:ext cx="45543" cy="72367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4230975" y="3913361"/>
                    <a:ext cx="46741" cy="7105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4748123" y="4343615"/>
                    <a:ext cx="46142" cy="6973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09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188928" y="4799360"/>
                    <a:ext cx="4270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0.2</a:t>
                    </a:r>
                  </a:p>
                </p:txBody>
              </p:sp>
              <p:sp>
                <p:nvSpPr>
                  <p:cNvPr id="2091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675728" y="4799817"/>
                    <a:ext cx="376238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0.4</a:t>
                    </a:r>
                  </a:p>
                </p:txBody>
              </p:sp>
              <p:sp>
                <p:nvSpPr>
                  <p:cNvPr id="209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170606" y="4790539"/>
                    <a:ext cx="179213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0.6</a:t>
                    </a:r>
                  </a:p>
                </p:txBody>
              </p:sp>
              <p:sp>
                <p:nvSpPr>
                  <p:cNvPr id="209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689120" y="4791110"/>
                    <a:ext cx="248887" cy="1684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/>
                        <a:cs typeface="Times New Roman" pitchFamily="18" charset="0"/>
                      </a:rPr>
                      <a:t>0.8</a:t>
                    </a:r>
                  </a:p>
                </p:txBody>
              </p:sp>
              <p:sp>
                <p:nvSpPr>
                  <p:cNvPr id="2094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7108" y="4919776"/>
                    <a:ext cx="1122349" cy="1580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Spike Index </a:t>
                    </a:r>
                  </a:p>
                </p:txBody>
              </p:sp>
              <p:sp>
                <p:nvSpPr>
                  <p:cNvPr id="2095" name="Text Box 11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073443" y="3240352"/>
                    <a:ext cx="1109663" cy="1153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Sparsity Index </a:t>
                    </a:r>
                  </a:p>
                </p:txBody>
              </p:sp>
              <p:sp>
                <p:nvSpPr>
                  <p:cNvPr id="209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6328" y="2845078"/>
                    <a:ext cx="1130299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0≤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α 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β 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4215994" y="4337036"/>
                    <a:ext cx="73108" cy="7105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3722816" y="3908098"/>
                    <a:ext cx="71310" cy="73025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3246417" y="3131798"/>
                    <a:ext cx="73707" cy="7368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宋体"/>
                      <a:cs typeface="+mn-cs"/>
                    </a:endParaRPr>
                  </a:p>
                </p:txBody>
              </p:sp>
              <p:sp>
                <p:nvSpPr>
                  <p:cNvPr id="2100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9475" y="4061710"/>
                    <a:ext cx="900113" cy="4215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pitchFamily="2" charset="-122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0≤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β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&lt;</a:t>
                    </a:r>
                    <a:r>
                      <a:rPr kumimoji="0" lang="el-GR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α</a:t>
                    </a:r>
                    <a:r>
                      <a:rPr kumimoji="0" lang="en-US" altLang="zh-CN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≤1</a:t>
                    </a:r>
                  </a:p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zh-CN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101" name="Line 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31136" y="2523916"/>
                    <a:ext cx="0" cy="23855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宋体"/>
                      <a:cs typeface="+mn-cs"/>
                    </a:endParaRPr>
                  </a:p>
                </p:txBody>
              </p:sp>
            </p:grpSp>
            <p:sp>
              <p:nvSpPr>
                <p:cNvPr id="205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7252209" y="6255087"/>
                  <a:ext cx="3668713" cy="307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  <a:ea typeface="宋体" pitchFamily="2" charset="-122"/>
                      <a:cs typeface="+mn-cs"/>
                    </a:rPr>
                    <a:t>Jung and Marron  </a:t>
                  </a:r>
                  <a:endParaRPr kumimoji="0" lang="en-US" altLang="zh-CN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" pitchFamily="18" charset="0"/>
                    <a:ea typeface="宋体" pitchFamily="2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54" name="Text Box 8"/>
            <p:cNvSpPr txBox="1">
              <a:spLocks noChangeArrowheads="1"/>
            </p:cNvSpPr>
            <p:nvPr/>
          </p:nvSpPr>
          <p:spPr bwMode="auto">
            <a:xfrm rot="-2277291">
              <a:off x="3074242" y="1782741"/>
              <a:ext cx="2994025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0≤</a:t>
              </a:r>
              <a:r>
                <a:rPr kumimoji="0" lang="el-GR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α 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=</a:t>
              </a:r>
              <a:r>
                <a:rPr kumimoji="0" lang="el-GR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 β </a:t>
              </a: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≤1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559220" y="6484422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宋体"/>
                <a:cs typeface="+mn-cs"/>
              </a:rPr>
              <a:t>Regular PCA:  Inconsistent &amp; Consistent</a:t>
            </a: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4114800" y="4343400"/>
            <a:ext cx="607833" cy="214102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6248401" y="4495800"/>
            <a:ext cx="1733716" cy="205740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333189" y="5961333"/>
            <a:ext cx="1506011" cy="326411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80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21273</TotalTime>
  <Words>4247</Words>
  <Application>Microsoft Office PowerPoint</Application>
  <PresentationFormat>On-screen Show (4:3)</PresentationFormat>
  <Paragraphs>987</Paragraphs>
  <Slides>105</Slides>
  <Notes>101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105</vt:i4>
      </vt:variant>
    </vt:vector>
  </HeadingPairs>
  <TitlesOfParts>
    <vt:vector size="122" baseType="lpstr">
      <vt:lpstr>굴림</vt:lpstr>
      <vt:lpstr>Arial</vt:lpstr>
      <vt:lpstr>Arial Unicode MS</vt:lpstr>
      <vt:lpstr>Calibri</vt:lpstr>
      <vt:lpstr>Cambria Math</vt:lpstr>
      <vt:lpstr>Courier New</vt:lpstr>
      <vt:lpstr>Symbol</vt:lpstr>
      <vt:lpstr>Tahoma</vt:lpstr>
      <vt:lpstr>Times</vt:lpstr>
      <vt:lpstr>Times New Roman</vt:lpstr>
      <vt:lpstr>Wingdings</vt:lpstr>
      <vt:lpstr>2_Default Design</vt:lpstr>
      <vt:lpstr>12_Default Design</vt:lpstr>
      <vt:lpstr>3_Default Design</vt:lpstr>
      <vt:lpstr>默认设计模板</vt:lpstr>
      <vt:lpstr>1_默认设计模板</vt:lpstr>
      <vt:lpstr>5_Default Design</vt:lpstr>
      <vt:lpstr>Statistics – O. R. 881 Object Oriented Data Analysis</vt:lpstr>
      <vt:lpstr>Current Sections in Textbook</vt:lpstr>
      <vt:lpstr>Last Class: DIVAS</vt:lpstr>
      <vt:lpstr>Last Class: DIVAS – 3 Block</vt:lpstr>
      <vt:lpstr>Last Class: DIVAS – 3 Block</vt:lpstr>
      <vt:lpstr>Last Class: DIVAS on TCGA</vt:lpstr>
      <vt:lpstr>Last Class: DIVAS on TCGA</vt:lpstr>
      <vt:lpstr>Last Class: HDLSS Asymptotics</vt:lpstr>
      <vt:lpstr>Last Class: HDLSS Asymptotics</vt:lpstr>
      <vt:lpstr>Last Class: HDLSS Paradoxes</vt:lpstr>
      <vt:lpstr>Last Class: HDLSS Paradoxes</vt:lpstr>
      <vt:lpstr>Last Class: HDLSS Paradoxes</vt:lpstr>
      <vt:lpstr>Last Class: HDLSS Asy’s: Geo. Rep’n</vt:lpstr>
      <vt:lpstr>Unit Simplex in R^d </vt:lpstr>
      <vt:lpstr>HDLSS Asy’s: Geometrical Represent’n</vt:lpstr>
      <vt:lpstr>HDLSS Asy’s: Geometrical Represent’n</vt:lpstr>
      <vt:lpstr>HDLSS Asy’s: Geometrical Represent’n</vt:lpstr>
      <vt:lpstr>HDLSS Asy’s: Geometrical Represen’tion</vt:lpstr>
      <vt:lpstr>HDLSS Asy’s: Geometrical Represen’tion</vt:lpstr>
      <vt:lpstr>HDLSS Asy’s: Geometrical Represen’tion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An Interesting HDLSS Explanation</vt:lpstr>
      <vt:lpstr>HDLSS Asy’s: History &amp; Assumptions</vt:lpstr>
      <vt:lpstr>HDLSS Asy’s: History &amp; Assumptions</vt:lpstr>
      <vt:lpstr>HDLSS Asy’s: History &amp; Assumptions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0 Covariance is not independence</vt:lpstr>
      <vt:lpstr>Homework 6</vt:lpstr>
      <vt:lpstr>HDLSS Asy’s: History &amp; Assumptions</vt:lpstr>
      <vt:lpstr>HDLSS Asy’s: History &amp; Assumptions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Mixing Conditions</vt:lpstr>
      <vt:lpstr>HDLSS Asy’s: History &amp; Assumptions</vt:lpstr>
      <vt:lpstr>HDLSS Asy’s: History &amp; Assumptions</vt:lpstr>
      <vt:lpstr>HDLSS Asy’s: History &amp; Assumptions</vt:lpstr>
      <vt:lpstr>GWAS Data Analysis</vt:lpstr>
      <vt:lpstr>GWAS Data Analysis</vt:lpstr>
      <vt:lpstr>HDLSS Asy’s: History &amp; Assumptions</vt:lpstr>
      <vt:lpstr>HDLSS Asy’s: History &amp; Assumptions</vt:lpstr>
      <vt:lpstr>HDLSS Asy’s: History &amp; Assumptions</vt:lpstr>
      <vt:lpstr>HDLSS Asy’s: History &amp; Assumptions</vt:lpstr>
      <vt:lpstr>HDLSS Asy’s: History &amp; Assumptions</vt:lpstr>
      <vt:lpstr>HDLSS Asy’s: History &amp; Assumptions</vt:lpstr>
      <vt:lpstr>HDLSS Asy’s: History &amp; Assumptions</vt:lpstr>
      <vt:lpstr>HDLSS Geometrical Representation</vt:lpstr>
      <vt:lpstr>HDLSS Geometric Representation</vt:lpstr>
      <vt:lpstr>HDLSS Geometric Representation</vt:lpstr>
      <vt:lpstr>HDLSS Geometric Representation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Functional Data Analysis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Math. Stat. of PCA</vt:lpstr>
      <vt:lpstr>HDLSS Deep Open Problem</vt:lpstr>
      <vt:lpstr>HDLSS Deep Open Problem</vt:lpstr>
      <vt:lpstr>HDLSS &amp; Sparsity</vt:lpstr>
      <vt:lpstr>HDLSS &amp; Sparsity</vt:lpstr>
      <vt:lpstr>PowerPoint Presentation</vt:lpstr>
      <vt:lpstr>PowerPoint Presentation</vt:lpstr>
      <vt:lpstr>HDLSS &amp; Sparsity</vt:lpstr>
      <vt:lpstr>HDLSS &amp; Other Asymptotics</vt:lpstr>
      <vt:lpstr>PowerPoint Presentation</vt:lpstr>
      <vt:lpstr>PowerPoint Presentation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459</cp:revision>
  <dcterms:created xsi:type="dcterms:W3CDTF">2001-06-08T01:38:43Z</dcterms:created>
  <dcterms:modified xsi:type="dcterms:W3CDTF">2024-03-07T19:16:15Z</dcterms:modified>
</cp:coreProperties>
</file>