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800" r:id="rId2"/>
    <p:sldMasterId id="2147483812" r:id="rId3"/>
    <p:sldMasterId id="2147483852" r:id="rId4"/>
    <p:sldMasterId id="2147483866" r:id="rId5"/>
  </p:sldMasterIdLst>
  <p:notesMasterIdLst>
    <p:notesMasterId r:id="rId113"/>
  </p:notesMasterIdLst>
  <p:sldIdLst>
    <p:sldId id="262" r:id="rId6"/>
    <p:sldId id="714" r:id="rId7"/>
    <p:sldId id="702" r:id="rId8"/>
    <p:sldId id="706" r:id="rId9"/>
    <p:sldId id="712" r:id="rId10"/>
    <p:sldId id="745" r:id="rId11"/>
    <p:sldId id="748" r:id="rId12"/>
    <p:sldId id="753" r:id="rId13"/>
    <p:sldId id="754" r:id="rId14"/>
    <p:sldId id="755" r:id="rId15"/>
    <p:sldId id="756" r:id="rId16"/>
    <p:sldId id="3578" r:id="rId17"/>
    <p:sldId id="3590" r:id="rId18"/>
    <p:sldId id="3592" r:id="rId19"/>
    <p:sldId id="3609" r:id="rId20"/>
    <p:sldId id="3620" r:id="rId21"/>
    <p:sldId id="3622" r:id="rId22"/>
    <p:sldId id="3623" r:id="rId23"/>
    <p:sldId id="3624" r:id="rId24"/>
    <p:sldId id="3625" r:id="rId25"/>
    <p:sldId id="3626" r:id="rId26"/>
    <p:sldId id="3627" r:id="rId27"/>
    <p:sldId id="3628" r:id="rId28"/>
    <p:sldId id="4248" r:id="rId29"/>
    <p:sldId id="3630" r:id="rId30"/>
    <p:sldId id="3632" r:id="rId31"/>
    <p:sldId id="3633" r:id="rId32"/>
    <p:sldId id="3634" r:id="rId33"/>
    <p:sldId id="4249" r:id="rId34"/>
    <p:sldId id="3636" r:id="rId35"/>
    <p:sldId id="3637" r:id="rId36"/>
    <p:sldId id="3638" r:id="rId37"/>
    <p:sldId id="3664" r:id="rId38"/>
    <p:sldId id="3665" r:id="rId39"/>
    <p:sldId id="3666" r:id="rId40"/>
    <p:sldId id="3667" r:id="rId41"/>
    <p:sldId id="3668" r:id="rId42"/>
    <p:sldId id="3669" r:id="rId43"/>
    <p:sldId id="3670" r:id="rId44"/>
    <p:sldId id="3671" r:id="rId45"/>
    <p:sldId id="3672" r:id="rId46"/>
    <p:sldId id="3673" r:id="rId47"/>
    <p:sldId id="3674" r:id="rId48"/>
    <p:sldId id="3675" r:id="rId49"/>
    <p:sldId id="3676" r:id="rId50"/>
    <p:sldId id="4090" r:id="rId51"/>
    <p:sldId id="4091" r:id="rId52"/>
    <p:sldId id="4092" r:id="rId53"/>
    <p:sldId id="4093" r:id="rId54"/>
    <p:sldId id="4094" r:id="rId55"/>
    <p:sldId id="4095" r:id="rId56"/>
    <p:sldId id="4096" r:id="rId57"/>
    <p:sldId id="4097" r:id="rId58"/>
    <p:sldId id="4098" r:id="rId59"/>
    <p:sldId id="4099" r:id="rId60"/>
    <p:sldId id="4100" r:id="rId61"/>
    <p:sldId id="4101" r:id="rId62"/>
    <p:sldId id="4102" r:id="rId63"/>
    <p:sldId id="4103" r:id="rId64"/>
    <p:sldId id="4104" r:id="rId65"/>
    <p:sldId id="4105" r:id="rId66"/>
    <p:sldId id="4106" r:id="rId67"/>
    <p:sldId id="4107" r:id="rId68"/>
    <p:sldId id="4108" r:id="rId69"/>
    <p:sldId id="4109" r:id="rId70"/>
    <p:sldId id="4110" r:id="rId71"/>
    <p:sldId id="4111" r:id="rId72"/>
    <p:sldId id="4112" r:id="rId73"/>
    <p:sldId id="4113" r:id="rId74"/>
    <p:sldId id="4114" r:id="rId75"/>
    <p:sldId id="4190" r:id="rId76"/>
    <p:sldId id="4191" r:id="rId77"/>
    <p:sldId id="4192" r:id="rId78"/>
    <p:sldId id="4193" r:id="rId79"/>
    <p:sldId id="4194" r:id="rId80"/>
    <p:sldId id="4195" r:id="rId81"/>
    <p:sldId id="4196" r:id="rId82"/>
    <p:sldId id="4197" r:id="rId83"/>
    <p:sldId id="4198" r:id="rId84"/>
    <p:sldId id="4199" r:id="rId85"/>
    <p:sldId id="4200" r:id="rId86"/>
    <p:sldId id="4201" r:id="rId87"/>
    <p:sldId id="4202" r:id="rId88"/>
    <p:sldId id="4203" r:id="rId89"/>
    <p:sldId id="4204" r:id="rId90"/>
    <p:sldId id="4205" r:id="rId91"/>
    <p:sldId id="4206" r:id="rId92"/>
    <p:sldId id="4207" r:id="rId93"/>
    <p:sldId id="4208" r:id="rId94"/>
    <p:sldId id="4209" r:id="rId95"/>
    <p:sldId id="4210" r:id="rId96"/>
    <p:sldId id="4211" r:id="rId97"/>
    <p:sldId id="4212" r:id="rId98"/>
    <p:sldId id="4213" r:id="rId99"/>
    <p:sldId id="4214" r:id="rId100"/>
    <p:sldId id="4215" r:id="rId101"/>
    <p:sldId id="4216" r:id="rId102"/>
    <p:sldId id="4217" r:id="rId103"/>
    <p:sldId id="4218" r:id="rId104"/>
    <p:sldId id="4219" r:id="rId105"/>
    <p:sldId id="4220" r:id="rId106"/>
    <p:sldId id="4221" r:id="rId107"/>
    <p:sldId id="4222" r:id="rId108"/>
    <p:sldId id="4223" r:id="rId109"/>
    <p:sldId id="4224" r:id="rId110"/>
    <p:sldId id="4225" r:id="rId111"/>
    <p:sldId id="3860" r:id="rId1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FFB279"/>
    <a:srgbClr val="DA71FF"/>
    <a:srgbClr val="D357FF"/>
    <a:srgbClr val="D1FFD1"/>
    <a:srgbClr val="E1FFE1"/>
    <a:srgbClr val="C8C8FF"/>
    <a:srgbClr val="E1E0FF"/>
    <a:srgbClr val="C8F4FF"/>
    <a:srgbClr val="FFD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tableStyles" Target="tableStyles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4140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73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45A46-42AE-4BF4-BA2E-E7B4F3E893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540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A8F542-7E9F-4472-9FB2-81276354D1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832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94AB9-F245-494C-A63B-0972F22781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37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B8BA7-5CDE-49A1-94BB-C59A9A0931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41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84EC-73D5-43DF-A0CF-3F16600764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02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FA4CD-1923-4C66-B637-DB83057B87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334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8021FA-6490-4CDF-935E-8EC77668C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168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B1F6-3B6D-4C08-B189-F5C43F85B8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99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958FD-D6F8-4C44-BACF-7A17F89694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242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912F0-7BCC-4771-95A9-13F97C3FD6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861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D68ED2-2604-4E95-8A39-002D3370C4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782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6C263C-7D09-4664-A31D-C922FB24A2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167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A7DBD-EB55-4892-BA8F-0AD8233DC9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47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701814-969D-4FC4-BAA7-744BC79E99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737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1E9F9-CE9D-4662-BB33-336CDBD77F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70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5D26C9-F427-45DD-B621-FE16472767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404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A49959-196C-40EF-AE5D-5C0929EE46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677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3794A9-50BE-4AA9-96F2-2AC2C7783E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9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8840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07CC96-8B06-4706-8DED-2777586031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88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0B0B6-FD23-4E5A-B42D-83DC9233B6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049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0B0B6-FD23-4E5A-B42D-83DC9233B6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20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812BF6-3BA9-45F1-8417-F6A4BCF38D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19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B43E8-8CC8-4582-90D1-CE1635ECF1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55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45552-4324-4A61-B292-54D792CF8B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856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8ACB9-F7EA-4A21-B7DF-24573C1F30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0343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94424-5E6E-4D57-8C04-C2172F1155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266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4A6657-4BC3-4EFF-95DE-8245CAC9F9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62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3680B1-777A-4E4E-820C-BC1D60AEB0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2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643DE-C293-4822-9874-F3FAF13CB35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205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BD43C7-5E6B-486D-86C2-21A8002C57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085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3AB14-BA00-478F-A9A0-DD4DF2C342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361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BCC83-710D-4A00-B37D-C4DB55D6F1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2918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4E22F-2CF9-4E73-838B-7476AA5F40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053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0593A-FFFA-4E47-B1A0-4527F438ED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33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77B3F-B39A-46A1-A54D-81BECB654E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1563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F3CE3-AC50-4091-9E76-9BB03721DE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134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488EF-C6D9-4767-B206-4984D0954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3430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BCDAF-E5A7-489B-9220-AF7DB6DBBD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067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D4D7A8-2195-47E6-96AE-56FF20A348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67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9B10F1-3CE5-4C3C-A118-505E3C6BE79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35744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CD8955-0F2C-4EF7-8DC8-A2DDF813BD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98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987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4F727-756C-455D-9071-2FD5C98A4B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851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275D8-B16F-4290-8194-8720143AF5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08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90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090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253BA-B99A-4DA0-AF59-B537CCD780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53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0D559A-27F4-4A55-BF0F-D71EE41652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6BB6CC-6E10-49D9-9156-E6EA915216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452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F09A2-E156-4F32-ABA1-4885FA522F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9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294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702E3-1748-4276-A571-3E92D545C5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62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68C669-9196-49F5-B903-2C17347188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9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39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4075B-F918-4E59-A61E-B9E2A12E1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6826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68C669-9196-49F5-B903-2C17347188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9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39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4075B-F918-4E59-A61E-B9E2A12E1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64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68C669-9196-49F5-B903-2C17347188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9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39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4075B-F918-4E59-A61E-B9E2A12E1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3901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90FFF-0366-48B8-93D3-E4DC7984D9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9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499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EE01F-8080-44F8-BFDF-F3A48987EE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7918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90FFF-0366-48B8-93D3-E4DC7984D9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9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499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EE01F-8080-44F8-BFDF-F3A48987EE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0411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EE686-74EE-4F51-AA7D-11B3F7C904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60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2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8B1302-7623-4960-A4BB-340BFA7BED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03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7455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465D2F-3B3D-465E-8F57-B16C0ACC2F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0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8704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8EA326-DACC-41EB-9421-50F6878C6C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317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46795-5ABB-4C9A-AD64-41C3CC1732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2446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46795-5ABB-4C9A-AD64-41C3CC1732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0686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92D6-A429-42DC-AF49-6EEAD79D04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06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B5FBC9-C1B1-483E-B3A8-75507E5284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MassFlux1d1p1.ps</a:t>
            </a:r>
          </a:p>
        </p:txBody>
      </p:sp>
    </p:spTree>
    <p:extLst>
      <p:ext uri="{BB962C8B-B14F-4D97-AF65-F5344CB8AC3E}">
        <p14:creationId xmlns:p14="http://schemas.microsoft.com/office/powerpoint/2010/main" val="28741594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9DE51-BF25-4B69-9919-D248F070DA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MassFlux1d1p1s.ps</a:t>
            </a:r>
          </a:p>
        </p:txBody>
      </p:sp>
    </p:spTree>
    <p:extLst>
      <p:ext uri="{BB962C8B-B14F-4D97-AF65-F5344CB8AC3E}">
        <p14:creationId xmlns:p14="http://schemas.microsoft.com/office/powerpoint/2010/main" val="7064977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9DE51-BF25-4B69-9919-D248F070DA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MassFlux1d1p1s.ps</a:t>
            </a:r>
          </a:p>
        </p:txBody>
      </p:sp>
    </p:spTree>
    <p:extLst>
      <p:ext uri="{BB962C8B-B14F-4D97-AF65-F5344CB8AC3E}">
        <p14:creationId xmlns:p14="http://schemas.microsoft.com/office/powerpoint/2010/main" val="41591672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9DE51-BF25-4B69-9919-D248F070DA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MassFlux1d1p1s.ps</a:t>
            </a:r>
          </a:p>
        </p:txBody>
      </p:sp>
    </p:spTree>
    <p:extLst>
      <p:ext uri="{BB962C8B-B14F-4D97-AF65-F5344CB8AC3E}">
        <p14:creationId xmlns:p14="http://schemas.microsoft.com/office/powerpoint/2010/main" val="12259886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9DE51-BF25-4B69-9919-D248F070DA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MassFlux1d1p1s.ps</a:t>
            </a:r>
          </a:p>
        </p:txBody>
      </p:sp>
    </p:spTree>
    <p:extLst>
      <p:ext uri="{BB962C8B-B14F-4D97-AF65-F5344CB8AC3E}">
        <p14:creationId xmlns:p14="http://schemas.microsoft.com/office/powerpoint/2010/main" val="2640327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F7AA52-4F5B-4CC4-9DCC-BE060DFD33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55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05645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07CC96-8B06-4706-8DED-2777586031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1233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73767-D470-46A0-8676-64BF161563F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0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81640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06CB3-A70E-4E24-887C-1A86047B1A1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1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63732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06CB3-A70E-4E24-887C-1A86047B1A1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1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01731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52F57B-8BD5-4D3D-8662-A003C614713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2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1957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7B725-EC43-448E-8F02-9961720662DF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3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4053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821916-3579-4647-9EE6-3D5FAAB67038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4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77237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015B08-84A6-4E67-B9D4-C5827271BA5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5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533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59DCD-82D3-4FEF-B329-1E0384D0043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6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09649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DF792-429C-4DF9-9FF9-F2AE6FFACDC8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7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0416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68433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DAB6B4-A344-4227-AA1B-9B250AC27C5A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1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DAB6B4-A344-4227-AA1B-9B250AC27C5A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41535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56E08A-0370-4FE0-A97B-08061B869EE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0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31526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E2B55-35ED-4253-BB48-7086CD6224E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1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99419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02BA3-56F3-4E5E-BF2A-A5DAD5659E8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88965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02BA3-56F3-4E5E-BF2A-A5DAD5659E8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416487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02BA3-56F3-4E5E-BF2A-A5DAD5659E8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42306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02BA3-56F3-4E5E-BF2A-A5DAD5659E8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180207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02BA3-56F3-4E5E-BF2A-A5DAD5659E8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69652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02BA3-56F3-4E5E-BF2A-A5DAD5659E8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49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1158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02BA3-56F3-4E5E-BF2A-A5DAD5659E8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273683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02BA3-56F3-4E5E-BF2A-A5DAD5659E8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362981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6EA6CF-719D-4C2D-B255-B8904402CD0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4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2900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6EA6CF-719D-4C2D-B255-B8904402CD0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84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591309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3931DC-72D1-4A23-9449-223A0DBD7DC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9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12712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33AF75-5C40-471B-BCA2-B31D1F77620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94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092360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3931DC-72D1-4A23-9449-223A0DBD7DC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9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016283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3931DC-72D1-4A23-9449-223A0DBD7DC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9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121394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9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2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5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46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7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7DB96-BE2B-4B89-8946-81009D83A1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92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F13F1-E564-4633-84E6-81097B0A15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9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2A1DB-999A-4F4A-9388-71E45BDC60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5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3E9A2-AF5B-46FA-BAC8-40EF57F625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82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25999-351A-4122-B3C9-D65D3FED37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3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D5D3D-4E32-48C1-89DC-2FA2660438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4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86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ABDB7-8FE3-44E0-8D2B-D7A2A939F9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80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71FDD-28DC-4D94-AB86-691A0AD945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55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A2B54-0AEC-470C-9AC8-6B216158DF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65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C1FF1-46AF-492C-BFE7-7A0F3BE5E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12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3FCEA-64FF-4443-BBA4-6A6D31EA71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64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92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14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39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32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2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95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37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53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25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75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42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41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89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46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2223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802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79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9816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5581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8881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0084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0786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6128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803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9114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808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3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25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6798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05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17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784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06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1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12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58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82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9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83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073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42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49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049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61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1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5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0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009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0E05594-AE8F-4605-9E0C-2BD7F517D2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066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557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7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8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9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9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00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14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3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Diagnostic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sz="18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Far From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Few Large Pixels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&amp; Gaussian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Background Noise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Use Sample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Cov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. Est.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u="sng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Soft Threshold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85" t="23288" r="12946" b="2231"/>
          <a:stretch/>
        </p:blipFill>
        <p:spPr>
          <a:xfrm>
            <a:off x="4800601" y="1949053"/>
            <a:ext cx="4343400" cy="49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30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1027886"/>
            <a:ext cx="85344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Cutoff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115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Illustrative graphic (toy data set):</a:t>
            </a:r>
          </a:p>
        </p:txBody>
      </p:sp>
      <p:pic>
        <p:nvPicPr>
          <p:cNvPr id="1730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" b="46988"/>
          <a:stretch>
            <a:fillRect/>
          </a:stretch>
        </p:blipFill>
        <p:spPr bwMode="auto">
          <a:xfrm>
            <a:off x="762000" y="1905000"/>
            <a:ext cx="756285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487269"/>
            <a:ext cx="8458200" cy="2246531"/>
            <a:chOff x="0" y="1487269"/>
            <a:chExt cx="8458200" cy="22465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0" y="1487269"/>
                  <a:ext cx="84582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From </a:t>
                  </a:r>
                  <a14:m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𝑁</m:t>
                      </m:r>
                      <m:d>
                        <m:d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0,1</m:t>
                          </m:r>
                        </m:e>
                      </m:d>
                    </m:oMath>
                  </a14:m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Distribution</a:t>
                  </a:r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487269"/>
                  <a:ext cx="8458200" cy="64633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161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Straight Arrow Connector 2"/>
            <p:cNvCxnSpPr/>
            <p:nvPr/>
          </p:nvCxnSpPr>
          <p:spPr>
            <a:xfrm>
              <a:off x="2667000" y="1981200"/>
              <a:ext cx="2438400" cy="17526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72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Illustrative graphic (toy data set):</a:t>
            </a:r>
          </a:p>
        </p:txBody>
      </p:sp>
      <p:pic>
        <p:nvPicPr>
          <p:cNvPr id="1730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" b="46988"/>
          <a:stretch>
            <a:fillRect/>
          </a:stretch>
        </p:blipFill>
        <p:spPr bwMode="auto">
          <a:xfrm>
            <a:off x="762000" y="1905000"/>
            <a:ext cx="756285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590800" y="1487269"/>
                <a:ext cx="6172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Generated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=5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data points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1487269"/>
                <a:ext cx="6172200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2962" t="-14151" r="-148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4114800" y="2057400"/>
            <a:ext cx="152400" cy="1828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9339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Illustrative graphic (toy data set):</a:t>
            </a:r>
          </a:p>
        </p:txBody>
      </p:sp>
      <p:pic>
        <p:nvPicPr>
          <p:cNvPr id="1740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0"/>
          <a:stretch>
            <a:fillRect/>
          </a:stretch>
        </p:blipFill>
        <p:spPr bwMode="auto">
          <a:xfrm>
            <a:off x="1143000" y="2133600"/>
            <a:ext cx="756285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1475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Illustrative graphic (toy data set):</a:t>
            </a:r>
          </a:p>
          <a:p>
            <a:pPr>
              <a:buFontTx/>
              <a:buNone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Empirical Qs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near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Theoretical Qs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when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rgbClr val="FF00FF"/>
                </a:solidFill>
                <a:latin typeface="Arial" charset="0"/>
                <a:cs typeface="Arial" charset="0"/>
              </a:rPr>
              <a:t>Q-Q curve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 is near  </a:t>
            </a:r>
            <a:r>
              <a:rPr lang="en-US" dirty="0">
                <a:solidFill>
                  <a:srgbClr val="00FF00"/>
                </a:solidFill>
                <a:latin typeface="Arial" charset="0"/>
                <a:cs typeface="Arial" charset="0"/>
              </a:rPr>
              <a:t>45</a:t>
            </a:r>
            <a:r>
              <a:rPr lang="en-US" baseline="30000" dirty="0">
                <a:solidFill>
                  <a:srgbClr val="00FF00"/>
                </a:solidFill>
                <a:latin typeface="Arial" charset="0"/>
                <a:cs typeface="Arial" charset="0"/>
              </a:rPr>
              <a:t>0</a:t>
            </a:r>
            <a:r>
              <a:rPr lang="en-US" dirty="0">
                <a:solidFill>
                  <a:srgbClr val="00FF00"/>
                </a:solidFill>
                <a:latin typeface="Arial" charset="0"/>
                <a:cs typeface="Arial" charset="0"/>
              </a:rPr>
              <a:t> line</a:t>
            </a:r>
          </a:p>
          <a:p>
            <a:pPr algn="ctr">
              <a:lnSpc>
                <a:spcPct val="150000"/>
              </a:lnSpc>
              <a:buFontTx/>
              <a:buNone/>
            </a:pPr>
            <a:endParaRPr lang="en-US" dirty="0">
              <a:solidFill>
                <a:srgbClr val="00FF00"/>
              </a:solidFill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(general use of Q-Q plots)</a:t>
            </a:r>
          </a:p>
          <a:p>
            <a:pPr>
              <a:buFontTx/>
              <a:buNone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262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Alternate Viewpoints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P-P Plot = ROC Curve: </a:t>
            </a:r>
          </a:p>
          <a:p>
            <a:pPr algn="ctr"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Study Differences Between Data Sets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Focus on </a:t>
            </a:r>
            <a:r>
              <a:rPr lang="en-US" u="sng" dirty="0">
                <a:solidFill>
                  <a:srgbClr val="000000"/>
                </a:solidFill>
                <a:latin typeface="Arial" charset="0"/>
                <a:cs typeface="Arial" charset="0"/>
              </a:rPr>
              <a:t>Main Body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of Distributions</a:t>
            </a:r>
          </a:p>
          <a:p>
            <a:pPr>
              <a:buFontTx/>
              <a:buNone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Q-Q Plot:         For Checking 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Empirical Distribution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vs.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Theoretical Distribution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Focus on </a:t>
            </a:r>
            <a:r>
              <a:rPr lang="en-US" u="sng" dirty="0">
                <a:solidFill>
                  <a:srgbClr val="000000"/>
                </a:solidFill>
                <a:latin typeface="Arial" charset="0"/>
                <a:cs typeface="Arial" charset="0"/>
              </a:rPr>
              <a:t>Tails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2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Alternate Terminology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P-P Plot = ROC Curve</a:t>
            </a:r>
          </a:p>
          <a:p>
            <a:pPr>
              <a:buFontTx/>
              <a:buNone/>
            </a:pPr>
            <a:endParaRPr 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Q-Q Plot</a:t>
            </a:r>
          </a:p>
          <a:p>
            <a:pPr>
              <a:buFontTx/>
              <a:buNone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Related Measures:</a:t>
            </a:r>
          </a:p>
          <a:p>
            <a:pPr>
              <a:buFontTx/>
              <a:buNone/>
            </a:pPr>
            <a:endParaRPr 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Precision &amp; Recall</a:t>
            </a:r>
          </a:p>
          <a:p>
            <a:pPr>
              <a:buFontTx/>
              <a:buNone/>
            </a:pPr>
            <a:endParaRPr 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Motivated by </a:t>
            </a:r>
            <a:r>
              <a:rPr lang="en-US" u="sng" dirty="0">
                <a:solidFill>
                  <a:schemeClr val="bg2"/>
                </a:solidFill>
                <a:latin typeface="Arial" charset="0"/>
                <a:cs typeface="Arial" charset="0"/>
              </a:rPr>
              <a:t>Information Retrieval</a:t>
            </a:r>
          </a:p>
          <a:p>
            <a:pPr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In the World of Data Bases</a:t>
            </a:r>
          </a:p>
        </p:txBody>
      </p:sp>
    </p:spTree>
    <p:extLst>
      <p:ext uri="{BB962C8B-B14F-4D97-AF65-F5344CB8AC3E}">
        <p14:creationId xmlns:p14="http://schemas.microsoft.com/office/powerpoint/2010/main" val="10797710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None/>
            </a:pPr>
            <a:r>
              <a:rPr lang="en-US" dirty="0"/>
              <a:t>1:35     Kyung Rok Kim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 ???</a:t>
            </a:r>
          </a:p>
          <a:p>
            <a:pPr algn="ctr"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     Ameer Qaqish</a:t>
            </a:r>
          </a:p>
        </p:txBody>
      </p:sp>
    </p:spTree>
    <p:extLst>
      <p:ext uri="{BB962C8B-B14F-4D97-AF65-F5344CB8AC3E}">
        <p14:creationId xmlns:p14="http://schemas.microsoft.com/office/powerpoint/2010/main" val="3205055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Conclusion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Can Split LUAD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Strong Evidence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For 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(Recall Seen in PCA)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21" t="22610" r="10401" b="1579"/>
          <a:stretch/>
        </p:blipFill>
        <p:spPr>
          <a:xfrm>
            <a:off x="4572000" y="1981199"/>
            <a:ext cx="4572000" cy="49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71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marL="711200" indent="-711200" algn="ctr"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 Data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82000" cy="5181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of Mass Flux Data: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305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2443163" y="1531938"/>
            <a:ext cx="5005387" cy="7535862"/>
          </a:xfrm>
          <a:noFill/>
        </p:spPr>
      </p:pic>
      <p:sp>
        <p:nvSpPr>
          <p:cNvPr id="38" name="TextBox 37"/>
          <p:cNvSpPr txBox="1"/>
          <p:nvPr/>
        </p:nvSpPr>
        <p:spPr>
          <a:xfrm>
            <a:off x="7467600" y="1981200"/>
            <a:ext cx="16914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Impression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Enhanced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 Smooth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Histogram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79245" y="3886200"/>
            <a:ext cx="5369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Clusters “Really There”?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88135" y="426720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Discovery?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68375" y="4267200"/>
            <a:ext cx="2827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Noise Artifact?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19600" y="762000"/>
            <a:ext cx="4105270" cy="1524000"/>
            <a:chOff x="4419600" y="762000"/>
            <a:chExt cx="4105270" cy="1524000"/>
          </a:xfrm>
        </p:grpSpPr>
        <p:sp>
          <p:nvSpPr>
            <p:cNvPr id="2" name="TextBox 1"/>
            <p:cNvSpPr txBox="1"/>
            <p:nvPr/>
          </p:nvSpPr>
          <p:spPr>
            <a:xfrm>
              <a:off x="6096000" y="762000"/>
              <a:ext cx="24288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Mean Captures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Mountain Shape</a:t>
              </a: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>
            <a:xfrm flipH="1">
              <a:off x="4419600" y="1177499"/>
              <a:ext cx="1676400" cy="110850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50281" y="2000071"/>
            <a:ext cx="2445319" cy="1303517"/>
            <a:chOff x="450281" y="2000071"/>
            <a:chExt cx="2445319" cy="1303517"/>
          </a:xfrm>
        </p:grpSpPr>
        <p:sp>
          <p:nvSpPr>
            <p:cNvPr id="35" name="TextBox 34"/>
            <p:cNvSpPr txBox="1"/>
            <p:nvPr/>
          </p:nvSpPr>
          <p:spPr>
            <a:xfrm>
              <a:off x="450281" y="2000071"/>
              <a:ext cx="13785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PC1 is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Height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Variation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1524000" y="2667000"/>
              <a:ext cx="1371600" cy="63658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23458" y="3733800"/>
            <a:ext cx="4067542" cy="1371600"/>
            <a:chOff x="123458" y="3733800"/>
            <a:chExt cx="4067542" cy="1371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23458" y="4274403"/>
                  <a:ext cx="246734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Shows Up Well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In Mean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±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Panel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58" y="4274403"/>
                  <a:ext cx="2467342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3704" t="-5109" r="-3704" b="-160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/>
            <p:cNvCxnSpPr/>
            <p:nvPr/>
          </p:nvCxnSpPr>
          <p:spPr>
            <a:xfrm flipV="1">
              <a:off x="2362200" y="3733800"/>
              <a:ext cx="1828800" cy="8382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7162800" y="3657600"/>
            <a:ext cx="1905000" cy="2057400"/>
            <a:chOff x="7162800" y="3657600"/>
            <a:chExt cx="1905000" cy="2057400"/>
          </a:xfrm>
        </p:grpSpPr>
        <p:sp>
          <p:nvSpPr>
            <p:cNvPr id="37" name="TextBox 36"/>
            <p:cNvSpPr txBox="1"/>
            <p:nvPr/>
          </p:nvSpPr>
          <p:spPr>
            <a:xfrm>
              <a:off x="7496536" y="4514671"/>
              <a:ext cx="15712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Scores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Suggest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 Clusters</a:t>
              </a:r>
            </a:p>
          </p:txBody>
        </p:sp>
        <p:cxnSp>
          <p:nvCxnSpPr>
            <p:cNvPr id="46" name="Straight Arrow Connector 45"/>
            <p:cNvCxnSpPr>
              <a:stCxn id="37" idx="0"/>
            </p:cNvCxnSpPr>
            <p:nvPr/>
          </p:nvCxnSpPr>
          <p:spPr>
            <a:xfrm flipH="1" flipV="1">
              <a:off x="7162800" y="3657600"/>
              <a:ext cx="1119368" cy="85707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6014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marL="711200" indent="-711200" algn="ctr"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 Data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 to Investigation of PC1 Clusters: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see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bumps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smooth histogram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Question:  </a:t>
            </a:r>
          </a:p>
          <a:p>
            <a:pPr marL="711200" indent="-711200" algn="ctr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structure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</a:t>
            </a:r>
          </a:p>
          <a:p>
            <a:pPr marL="711200" indent="-711200" algn="ctr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sampling variability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    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SIgnificance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ZERo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crossings of deriv.)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495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Statist’l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Smoothing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1 Dimension,  2 Major Settings: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“Histograms”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Regression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“Scatterplot Smoothing”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20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Est.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 </a:t>
            </a:r>
            <a:r>
              <a:rPr lang="en-US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pieces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estimate </a:t>
            </a: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3 modes (rock sources)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7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880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Bralower Fossil Data – some smooths</a:t>
            </a:r>
          </a:p>
          <a:p>
            <a:pPr marL="711200" indent="-711200" eaLnBrk="1" hangingPunct="1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68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3" b="4274"/>
          <a:stretch>
            <a:fillRect/>
          </a:stretch>
        </p:blipFill>
        <p:spPr bwMode="auto">
          <a:xfrm>
            <a:off x="838200" y="16764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90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 simple approach:  local averages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a kernel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window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function: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sz="1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𝐾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Estimate the curve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𝑚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</a:p>
              <a:p>
                <a:pPr marL="711200" indent="-7112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by 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weighted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local average:</a:t>
                </a:r>
              </a:p>
              <a:p>
                <a:pPr marL="711200" indent="-711200" algn="ctr" eaLnBrk="1" hangingPunct="1">
                  <a:buFontTx/>
                  <a:buNone/>
                </a:pPr>
                <a:endParaRPr lang="en-US" sz="1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2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4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5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6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7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8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9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0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2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3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4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5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6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7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8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9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0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1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2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3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4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5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6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7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8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9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58D3C-809E-B55E-D535-407A2F2EB4D3}"/>
              </a:ext>
            </a:extLst>
          </p:cNvPr>
          <p:cNvSpPr txBox="1"/>
          <p:nvPr/>
        </p:nvSpPr>
        <p:spPr>
          <a:xfrm>
            <a:off x="6934200" y="2057400"/>
            <a:ext cx="1710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Same Form 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Kernel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C26FB1-CF22-D00B-ECDB-6F13228ED753}"/>
                  </a:ext>
                </a:extLst>
              </p:cNvPr>
              <p:cNvSpPr txBox="1"/>
              <p:nvPr/>
            </p:nvSpPr>
            <p:spPr>
              <a:xfrm>
                <a:off x="6858000" y="2782669"/>
                <a:ext cx="18902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Width Controlled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By Bandwidth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C26FB1-CF22-D00B-ECDB-6F13228ED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2782669"/>
                <a:ext cx="1890261" cy="646331"/>
              </a:xfrm>
              <a:prstGeom prst="rect">
                <a:avLst/>
              </a:prstGeom>
              <a:blipFill>
                <a:blip r:embed="rId4"/>
                <a:stretch>
                  <a:fillRect l="-2581" t="-4673" r="-2258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7B3B0DA-E63B-2544-1D99-3041C2FEF386}"/>
              </a:ext>
            </a:extLst>
          </p:cNvPr>
          <p:cNvGrpSpPr/>
          <p:nvPr/>
        </p:nvGrpSpPr>
        <p:grpSpPr>
          <a:xfrm>
            <a:off x="3581400" y="5486400"/>
            <a:ext cx="4841796" cy="923330"/>
            <a:chOff x="3581400" y="5486400"/>
            <a:chExt cx="4841796" cy="9233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128A52-9242-AAC9-E9F2-638D04936E7B}"/>
                </a:ext>
              </a:extLst>
            </p:cNvPr>
            <p:cNvSpPr txBox="1"/>
            <p:nvPr/>
          </p:nvSpPr>
          <p:spPr>
            <a:xfrm>
              <a:off x="7315200" y="5486400"/>
              <a:ext cx="11079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Makes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Weights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Sum to 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F920B7-F438-4FE7-0599-DB774A5E10A9}"/>
                </a:ext>
              </a:extLst>
            </p:cNvPr>
            <p:cNvSpPr/>
            <p:nvPr/>
          </p:nvSpPr>
          <p:spPr>
            <a:xfrm>
              <a:off x="3581400" y="5715016"/>
              <a:ext cx="2971800" cy="45718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947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representation of local average: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kernel window weights,</a:t>
                </a:r>
              </a:p>
              <a:p>
                <a:pPr marL="711200" indent="-71120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den>
                      </m:f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𝐾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Constant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Least Squares Fit to Data:</a:t>
                </a:r>
              </a:p>
              <a:p>
                <a:pPr marL="711200" indent="-711200" algn="ctr" eaLnBrk="1" hangingPunct="1">
                  <a:buFontTx/>
                  <a:buNone/>
                </a:pPr>
                <a:endParaRPr lang="en-US" sz="1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𝑎𝑟𝑔𝑚𝑖𝑛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5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6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7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8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9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0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1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2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4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5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6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7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9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0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1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2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3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4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6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7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8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9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30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31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83" y="6019800"/>
            <a:ext cx="515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Kernel Weighted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Fréchet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Mean</a:t>
            </a:r>
          </a:p>
        </p:txBody>
      </p:sp>
    </p:spTree>
    <p:extLst>
      <p:ext uri="{BB962C8B-B14F-4D97-AF65-F5344CB8AC3E}">
        <p14:creationId xmlns:p14="http://schemas.microsoft.com/office/powerpoint/2010/main" val="338622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Constant Fits (visually):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“Moving Average”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critical (~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k.d.e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</a:p>
            </p:txBody>
          </p:sp>
        </mc:Choice>
        <mc:Fallback xmlns="">
          <p:sp>
            <p:nvSpPr>
              <p:cNvPr id="51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5"/>
                <a:stretch>
                  <a:fillRect l="-2201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NPRMovie2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2568661"/>
            <a:ext cx="4953000" cy="3679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1140" y="3115270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Goldilocks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Smoothing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Levels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12172" y="3276600"/>
            <a:ext cx="119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Too Small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43876" y="32882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About Right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22828" y="3276600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Too Big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2400" y="4495800"/>
            <a:ext cx="1787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Recommended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Manual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Window Choice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3400" y="5862935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Thanks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Brad Davis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86BB5-FE6B-586C-09B2-DBEC73FBF66B}"/>
              </a:ext>
            </a:extLst>
          </p:cNvPr>
          <p:cNvSpPr txBox="1"/>
          <p:nvPr/>
        </p:nvSpPr>
        <p:spPr>
          <a:xfrm>
            <a:off x="3869977" y="5209401"/>
            <a:ext cx="291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Graphics Relevant to Smoothing Theory</a:t>
            </a:r>
          </a:p>
        </p:txBody>
      </p:sp>
    </p:spTree>
    <p:extLst>
      <p:ext uri="{BB962C8B-B14F-4D97-AF65-F5344CB8AC3E}">
        <p14:creationId xmlns:p14="http://schemas.microsoft.com/office/powerpoint/2010/main" val="383373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35" grpId="0"/>
      <p:bldP spid="36" grpId="0"/>
      <p:bldP spid="37" grpId="0"/>
      <p:bldP spid="38" grpId="0"/>
      <p:bldP spid="39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15.2, 15.3, 15.4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 16.1,  16.2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838200"/>
                <a:ext cx="88392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variation:</a:t>
                </a:r>
              </a:p>
              <a:p>
                <a:pPr marL="711200" indent="-711200" algn="ctr" eaLnBrk="1" hangingPunct="1">
                  <a:buFontTx/>
                  <a:buNone/>
                </a:pP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linear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fit to data: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kernel window weights,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h</m:t>
                        </m:r>
                      </m:den>
                    </m:f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𝐾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h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endParaRPr lang="en-US" sz="2800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𝑎𝑟𝑔𝑚𝑖𝑛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8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8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+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615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838200"/>
                <a:ext cx="8839200" cy="5867400"/>
              </a:xfrm>
              <a:blipFill>
                <a:blip r:embed="rId3"/>
                <a:stretch>
                  <a:fillRect l="-172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4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5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6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7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8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9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2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3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4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5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6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7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8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9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0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1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2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3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4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5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6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7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8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9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F5C0D-C4F4-2820-A14F-00F569EE554B}"/>
              </a:ext>
            </a:extLst>
          </p:cNvPr>
          <p:cNvGrpSpPr/>
          <p:nvPr/>
        </p:nvGrpSpPr>
        <p:grpSpPr>
          <a:xfrm>
            <a:off x="4394999" y="5029200"/>
            <a:ext cx="4063201" cy="674132"/>
            <a:chOff x="4394999" y="5029200"/>
            <a:chExt cx="4063201" cy="6741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C01EFF-4B5C-AD39-B9C7-9E81685D2089}"/>
                </a:ext>
              </a:extLst>
            </p:cNvPr>
            <p:cNvSpPr txBox="1"/>
            <p:nvPr/>
          </p:nvSpPr>
          <p:spPr>
            <a:xfrm>
              <a:off x="4394999" y="5334000"/>
              <a:ext cx="3758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Kernel Weighted Least Squares Fit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0EEF49E-CB2B-B7AC-B727-3119ED598148}"/>
                </a:ext>
              </a:extLst>
            </p:cNvPr>
            <p:cNvCxnSpPr/>
            <p:nvPr/>
          </p:nvCxnSpPr>
          <p:spPr>
            <a:xfrm>
              <a:off x="6019800" y="5029200"/>
              <a:ext cx="24384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365418-8DFC-1BCF-3F46-BFB0E6BA8A60}"/>
              </a:ext>
            </a:extLst>
          </p:cNvPr>
          <p:cNvSpPr txBox="1"/>
          <p:nvPr/>
        </p:nvSpPr>
        <p:spPr>
          <a:xfrm>
            <a:off x="3018825" y="6183868"/>
            <a:ext cx="292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Local Linear Value Added?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430365-C865-F4D9-752C-A123C0C912A7}"/>
              </a:ext>
            </a:extLst>
          </p:cNvPr>
          <p:cNvGrpSpPr/>
          <p:nvPr/>
        </p:nvGrpSpPr>
        <p:grpSpPr>
          <a:xfrm>
            <a:off x="1905000" y="4800600"/>
            <a:ext cx="1676400" cy="1143000"/>
            <a:chOff x="1905000" y="4800600"/>
            <a:chExt cx="1676400" cy="1143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BFD0D7-5E58-191D-33AF-3CD53D909481}"/>
                </a:ext>
              </a:extLst>
            </p:cNvPr>
            <p:cNvSpPr txBox="1"/>
            <p:nvPr/>
          </p:nvSpPr>
          <p:spPr>
            <a:xfrm>
              <a:off x="1905000" y="5297269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Only Keep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Intercept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EFEC545-F595-7389-CC87-050F07BC69DE}"/>
                </a:ext>
              </a:extLst>
            </p:cNvPr>
            <p:cNvCxnSpPr>
              <a:stCxn id="5" idx="0"/>
            </p:cNvCxnSpPr>
            <p:nvPr/>
          </p:nvCxnSpPr>
          <p:spPr>
            <a:xfrm flipV="1">
              <a:off x="2568002" y="4800600"/>
              <a:ext cx="1013398" cy="49666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223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Linear Fits (visually):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“Intercept of Moving Fit Line”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critical (~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k.d.e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</a:p>
            </p:txBody>
          </p:sp>
        </mc:Choice>
        <mc:Fallback xmlns="">
          <p:sp>
            <p:nvSpPr>
              <p:cNvPr id="717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 rotWithShape="1">
                <a:blip r:embed="rId5"/>
                <a:stretch>
                  <a:fillRect l="-2201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0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0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0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NPRMovie2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2544764"/>
            <a:ext cx="4953000" cy="3679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0321B2-CEBC-7986-FCE1-345CB8033202}"/>
                  </a:ext>
                </a:extLst>
              </p:cNvPr>
              <p:cNvSpPr txBox="1"/>
              <p:nvPr/>
            </p:nvSpPr>
            <p:spPr>
              <a:xfrm>
                <a:off x="3733800" y="5345668"/>
                <a:ext cx="3278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And for Not Equally Spaced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0321B2-CEBC-7986-FCE1-345CB8033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345668"/>
                <a:ext cx="3278718" cy="369332"/>
              </a:xfrm>
              <a:prstGeom prst="rect">
                <a:avLst/>
              </a:prstGeom>
              <a:blipFill>
                <a:blip r:embed="rId7"/>
                <a:stretch>
                  <a:fillRect l="-1676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A76BB57-207A-4637-5B06-7ECC436F4F7F}"/>
              </a:ext>
            </a:extLst>
          </p:cNvPr>
          <p:cNvGrpSpPr/>
          <p:nvPr/>
        </p:nvGrpSpPr>
        <p:grpSpPr>
          <a:xfrm>
            <a:off x="3429000" y="3886200"/>
            <a:ext cx="2209800" cy="1295400"/>
            <a:chOff x="3429000" y="3886200"/>
            <a:chExt cx="2209800" cy="12954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1BB3C1-D036-081F-00A3-240DE1441AF3}"/>
                </a:ext>
              </a:extLst>
            </p:cNvPr>
            <p:cNvSpPr txBox="1"/>
            <p:nvPr/>
          </p:nvSpPr>
          <p:spPr>
            <a:xfrm>
              <a:off x="3512449" y="4495800"/>
              <a:ext cx="2126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Main Difference at Boundary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4ED8CC6-B95A-6508-53EB-62D0395CEDA8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4575625" y="3886200"/>
              <a:ext cx="834575" cy="609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2A1EC27-016B-1FE0-02AD-56EC20B52EF4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H="1">
              <a:off x="3429000" y="4772799"/>
              <a:ext cx="1146625" cy="4088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976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19100" y="810126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Another variation: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“Intercept of Moving </a:t>
                </a: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Polynomial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Fit”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critical (~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k.d.e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</a:p>
            </p:txBody>
          </p:sp>
        </mc:Choice>
        <mc:Fallback xmlns="">
          <p:sp>
            <p:nvSpPr>
              <p:cNvPr id="819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9100" y="810126"/>
                <a:ext cx="8305800" cy="5867400"/>
              </a:xfrm>
              <a:blipFill>
                <a:blip r:embed="rId5"/>
                <a:stretch>
                  <a:fillRect l="-2276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NPRMovie2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2590800"/>
            <a:ext cx="4882600" cy="3627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3417E-6480-CEE6-A017-393A2031B891}"/>
              </a:ext>
            </a:extLst>
          </p:cNvPr>
          <p:cNvSpPr txBox="1"/>
          <p:nvPr/>
        </p:nvSpPr>
        <p:spPr>
          <a:xfrm>
            <a:off x="2514600" y="4343400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Higher Degree Gives More Flexible Fit</a:t>
            </a:r>
          </a:p>
        </p:txBody>
      </p:sp>
    </p:spTree>
    <p:extLst>
      <p:ext uri="{BB962C8B-B14F-4D97-AF65-F5344CB8AC3E}">
        <p14:creationId xmlns:p14="http://schemas.microsoft.com/office/powerpoint/2010/main" val="273225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Polynomial Smoothing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best polynomial degree?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Once again controversial…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Advocates for all of  0, 1, 2, 3.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Depends on personal weighting of factors involved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reference:</a:t>
            </a:r>
          </a:p>
          <a:p>
            <a:pPr marL="400050" lvl="1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Fan &amp;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Gijbels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(1995)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Personal choice:  degree 1, local linear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Bralower Fossils – local linear smooths</a:t>
            </a:r>
          </a:p>
          <a:p>
            <a:pPr marL="711200" indent="-711200" eaLnBrk="1" hangingPunct="1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89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3" b="4274"/>
          <a:stretch>
            <a:fillRect/>
          </a:stretch>
        </p:blipFill>
        <p:spPr bwMode="auto">
          <a:xfrm>
            <a:off x="838200" y="16764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E5DAD-34FF-5E82-654E-B12B98070C13}"/>
              </a:ext>
            </a:extLst>
          </p:cNvPr>
          <p:cNvSpPr txBox="1"/>
          <p:nvPr/>
        </p:nvSpPr>
        <p:spPr>
          <a:xfrm>
            <a:off x="6477000" y="1762780"/>
            <a:ext cx="1981200" cy="52322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Goldilocks Smoothing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Parameter Selection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8EEB4B-45F2-8D57-4C1D-512999E88E09}"/>
              </a:ext>
            </a:extLst>
          </p:cNvPr>
          <p:cNvGrpSpPr/>
          <p:nvPr/>
        </p:nvGrpSpPr>
        <p:grpSpPr>
          <a:xfrm>
            <a:off x="5257800" y="2819400"/>
            <a:ext cx="1354858" cy="1078707"/>
            <a:chOff x="5257800" y="2819400"/>
            <a:chExt cx="1354858" cy="10787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0A1886-5707-7917-1D7A-7A04EFB0C0D9}"/>
                </a:ext>
              </a:extLst>
            </p:cNvPr>
            <p:cNvSpPr txBox="1"/>
            <p:nvPr/>
          </p:nvSpPr>
          <p:spPr>
            <a:xfrm>
              <a:off x="5257800" y="2819400"/>
              <a:ext cx="1354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Oversmoothed,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Misses Important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Structure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0D3EFAD-417B-1974-90DC-DE13A23C2112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5935229" y="3465731"/>
              <a:ext cx="668481" cy="432376"/>
            </a:xfrm>
            <a:prstGeom prst="straightConnector1">
              <a:avLst/>
            </a:prstGeom>
            <a:ln w="38100">
              <a:solidFill>
                <a:schemeClr val="bg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879903-0913-E6DC-6E09-27688CCF2186}"/>
              </a:ext>
            </a:extLst>
          </p:cNvPr>
          <p:cNvGrpSpPr/>
          <p:nvPr/>
        </p:nvGrpSpPr>
        <p:grpSpPr>
          <a:xfrm>
            <a:off x="1447800" y="4441825"/>
            <a:ext cx="4144543" cy="392529"/>
            <a:chOff x="1447800" y="4441825"/>
            <a:chExt cx="4144543" cy="3925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4EE500-739F-7DE4-221E-09F3554B6CD6}"/>
                </a:ext>
              </a:extLst>
            </p:cNvPr>
            <p:cNvSpPr txBox="1"/>
            <p:nvPr/>
          </p:nvSpPr>
          <p:spPr>
            <a:xfrm>
              <a:off x="1447800" y="4495800"/>
              <a:ext cx="35349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About Right? Seems Good Balance?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1670895-582C-64EE-A919-0F221F13D4BE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4982743" y="4441825"/>
              <a:ext cx="609600" cy="22325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7F37DA-8B6C-AAF5-3F90-53EA87327DFB}"/>
              </a:ext>
            </a:extLst>
          </p:cNvPr>
          <p:cNvGrpSpPr/>
          <p:nvPr/>
        </p:nvGrpSpPr>
        <p:grpSpPr>
          <a:xfrm>
            <a:off x="2895600" y="2466201"/>
            <a:ext cx="3623080" cy="276999"/>
            <a:chOff x="2895600" y="2466201"/>
            <a:chExt cx="3623080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DAF67A-33E3-6185-BF60-95F9CB9429C4}"/>
                </a:ext>
              </a:extLst>
            </p:cNvPr>
            <p:cNvSpPr txBox="1"/>
            <p:nvPr/>
          </p:nvSpPr>
          <p:spPr>
            <a:xfrm>
              <a:off x="3464831" y="2466201"/>
              <a:ext cx="30538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Undersmoothed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, Feels Sampling Variation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A3C480B-E2D7-9B92-AF58-570138238755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2895600" y="2604701"/>
              <a:ext cx="569231" cy="55270"/>
            </a:xfrm>
            <a:prstGeom prst="straightConnector1">
              <a:avLst/>
            </a:prstGeom>
            <a:ln w="38100">
              <a:solidFill>
                <a:schemeClr val="bg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649E61-6EB8-8AC2-0FDD-AF83F88D034A}"/>
              </a:ext>
            </a:extLst>
          </p:cNvPr>
          <p:cNvGrpSpPr/>
          <p:nvPr/>
        </p:nvGrpSpPr>
        <p:grpSpPr>
          <a:xfrm>
            <a:off x="2659776" y="3574148"/>
            <a:ext cx="1526636" cy="665251"/>
            <a:chOff x="2659776" y="3574148"/>
            <a:chExt cx="1526636" cy="6652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BB4693-E156-C969-8E43-F3BE57B8FB18}"/>
                </a:ext>
              </a:extLst>
            </p:cNvPr>
            <p:cNvSpPr txBox="1"/>
            <p:nvPr/>
          </p:nvSpPr>
          <p:spPr>
            <a:xfrm>
              <a:off x="2659776" y="3962400"/>
              <a:ext cx="15266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Is This Valley Real?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15EC2EF-3EE1-2D34-6D92-7DAB09B8E1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2800" y="3574148"/>
              <a:ext cx="70294" cy="38486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9E287E-8494-21F6-0103-C1E3CE15DE8D}"/>
              </a:ext>
            </a:extLst>
          </p:cNvPr>
          <p:cNvGrpSpPr/>
          <p:nvPr/>
        </p:nvGrpSpPr>
        <p:grpSpPr>
          <a:xfrm>
            <a:off x="4202818" y="4746625"/>
            <a:ext cx="1694325" cy="772041"/>
            <a:chOff x="4202818" y="4746625"/>
            <a:chExt cx="1694325" cy="7720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3BCCB8-E536-3094-35C8-75D9303ECC2A}"/>
                </a:ext>
              </a:extLst>
            </p:cNvPr>
            <p:cNvSpPr txBox="1"/>
            <p:nvPr/>
          </p:nvSpPr>
          <p:spPr>
            <a:xfrm>
              <a:off x="4202818" y="5057001"/>
              <a:ext cx="1207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Nicely Follows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Deep Valley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32AD566-54F4-DFEE-8734-46774DDF1EC0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5410200" y="4746625"/>
              <a:ext cx="486943" cy="54120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8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Data:</a:t>
            </a:r>
          </a:p>
          <a:p>
            <a:pPr marL="711200" indent="-711200" eaLnBrk="1" hangingPunct="1"/>
            <a:r>
              <a:rPr lang="en-US" u="sng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misses structure</a:t>
            </a:r>
          </a:p>
          <a:p>
            <a:pPr marL="711200" indent="-711200" eaLnBrk="1" hangingPunct="1"/>
            <a:r>
              <a:rPr lang="en-US" u="sng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feels sampling noise?</a:t>
            </a:r>
          </a:p>
          <a:p>
            <a:pPr marL="711200" indent="-711200" eaLnBrk="1" hangingPunct="1"/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About 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shows 2 valleys: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seems clear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 other one really there?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question as above…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45678" y="5029200"/>
            <a:ext cx="5445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Needs “Statistical Inference”,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i.e. Confirmatory Analysis</a:t>
            </a:r>
          </a:p>
        </p:txBody>
      </p:sp>
    </p:spTree>
    <p:extLst>
      <p:ext uri="{BB962C8B-B14F-4D97-AF65-F5344CB8AC3E}">
        <p14:creationId xmlns:p14="http://schemas.microsoft.com/office/powerpoint/2010/main" val="11347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Issue: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modes are “really there”?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" name="Stamps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20574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3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Based Choice?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Controversial Issue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recommendations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Suggested Reference: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Jones,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Sheather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(1996)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Never a consensus…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Alternate Choice: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all of them!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look at whole spectrum of smooths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see different structure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different smoothing levels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Connection to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Stamps data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many modes?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answers are there….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5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3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4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6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7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8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9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0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1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2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3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4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5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6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7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8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9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0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1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2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3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40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488238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6FDEA9-FC67-9556-84A4-C2D2D930DA1B}"/>
                  </a:ext>
                </a:extLst>
              </p:cNvPr>
              <p:cNvSpPr txBox="1"/>
              <p:nvPr/>
            </p:nvSpPr>
            <p:spPr>
              <a:xfrm>
                <a:off x="907349" y="1143000"/>
                <a:ext cx="21406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Rainbow Color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Scheme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𝑙𝑜𝑔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6FDEA9-FC67-9556-84A4-C2D2D930D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349" y="1143000"/>
                <a:ext cx="2140651" cy="646331"/>
              </a:xfrm>
              <a:prstGeom prst="rect">
                <a:avLst/>
              </a:prstGeom>
              <a:blipFill>
                <a:blip r:embed="rId4"/>
                <a:stretch>
                  <a:fillRect l="-2279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DA55D97-468D-BD93-7A7E-7076D6419764}"/>
              </a:ext>
            </a:extLst>
          </p:cNvPr>
          <p:cNvSpPr txBox="1"/>
          <p:nvPr/>
        </p:nvSpPr>
        <p:spPr>
          <a:xfrm>
            <a:off x="1355273" y="2173069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 Mode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7B776B-187E-3A54-3BBA-C093C2FD65DC}"/>
              </a:ext>
            </a:extLst>
          </p:cNvPr>
          <p:cNvSpPr txBox="1"/>
          <p:nvPr/>
        </p:nvSpPr>
        <p:spPr>
          <a:xfrm>
            <a:off x="1292675" y="2678668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808080"/>
                </a:highlight>
                <a:uLnTx/>
                <a:uFillTx/>
                <a:latin typeface="Arial" charset="0"/>
                <a:ea typeface="+mn-ea"/>
                <a:cs typeface="+mn-cs"/>
              </a:rPr>
              <a:t>2 Modes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E3D6D-2BA5-CF5B-4713-04CAA3FD33E0}"/>
              </a:ext>
            </a:extLst>
          </p:cNvPr>
          <p:cNvSpPr txBox="1"/>
          <p:nvPr/>
        </p:nvSpPr>
        <p:spPr>
          <a:xfrm>
            <a:off x="1295400" y="3200400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8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 Modes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3798-FAF6-0165-10EA-AAA10EC60A06}"/>
              </a:ext>
            </a:extLst>
          </p:cNvPr>
          <p:cNvSpPr txBox="1"/>
          <p:nvPr/>
        </p:nvSpPr>
        <p:spPr>
          <a:xfrm>
            <a:off x="1295400" y="3669268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FF">
                    <a:lumMod val="40000"/>
                    <a:lumOff val="60000"/>
                  </a:srgbClr>
                </a:solidFill>
                <a:effectLst/>
                <a:highlight>
                  <a:srgbClr val="808080"/>
                </a:highlight>
                <a:uLnTx/>
                <a:uFillTx/>
                <a:latin typeface="Arial" charset="0"/>
                <a:ea typeface="+mn-ea"/>
                <a:cs typeface="+mn-cs"/>
              </a:rPr>
              <a:t>7 Modes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B7186-F52E-7F55-24D1-76556D26AAD1}"/>
              </a:ext>
            </a:extLst>
          </p:cNvPr>
          <p:cNvSpPr txBox="1"/>
          <p:nvPr/>
        </p:nvSpPr>
        <p:spPr>
          <a:xfrm>
            <a:off x="1327461" y="4191000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82FB53-554C-D69E-FE9C-BDEF23968CBB}"/>
              </a:ext>
            </a:extLst>
          </p:cNvPr>
          <p:cNvGrpSpPr/>
          <p:nvPr/>
        </p:nvGrpSpPr>
        <p:grpSpPr>
          <a:xfrm>
            <a:off x="2895600" y="1676400"/>
            <a:ext cx="5046955" cy="1447800"/>
            <a:chOff x="2895600" y="1676400"/>
            <a:chExt cx="5046955" cy="1447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2D05BB6-B68C-9639-F454-E5D4192C4C49}"/>
                    </a:ext>
                  </a:extLst>
                </p:cNvPr>
                <p:cNvSpPr txBox="1"/>
                <p:nvPr/>
              </p:nvSpPr>
              <p:spPr>
                <a:xfrm>
                  <a:off x="5556324" y="2200870"/>
                  <a:ext cx="238623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2"/>
                      </a:solidFill>
                    </a:rPr>
                    <a:t>Use 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𝑙𝑜𝑔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</m:oMath>
                  </a14:m>
                  <a:r>
                    <a:rPr lang="en-US" dirty="0">
                      <a:solidFill>
                        <a:schemeClr val="bg2"/>
                      </a:solidFill>
                    </a:rPr>
                    <a:t> Scaling </a:t>
                  </a:r>
                </a:p>
                <a:p>
                  <a:pPr algn="ctr"/>
                  <a:r>
                    <a:rPr lang="en-US" dirty="0">
                      <a:solidFill>
                        <a:schemeClr val="bg2"/>
                      </a:solidFill>
                    </a:rPr>
                    <a:t>Since Bandwidth </a:t>
                  </a:r>
                </a:p>
                <a:p>
                  <a:pPr algn="ctr"/>
                  <a:r>
                    <a:rPr lang="en-US" dirty="0">
                      <a:solidFill>
                        <a:schemeClr val="bg2"/>
                      </a:solidFill>
                    </a:rPr>
                    <a:t>Works Multiplicatively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2D05BB6-B68C-9639-F454-E5D4192C4C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6324" y="2200870"/>
                  <a:ext cx="2386231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2041" t="-3289" r="-2041"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C1B3DBD-89BA-2B7B-DC85-5860AFC93C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95600" y="1676400"/>
              <a:ext cx="2667000" cy="10022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52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6917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Few (&lt;&lt; 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Biological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Signal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Outliers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662494" y="5334000"/>
            <a:ext cx="161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62494" y="5334000"/>
            <a:ext cx="542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031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Question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For both of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Estimation:   “Histograms”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Regression:    “Scatterplot Smoothing”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bumps are “really there”?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vs.  “artifacts of sampling noise”?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5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Idea from Computer Vision 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Goal:   Teach Computers to “See”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Modern Research: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Extract “Information” from Images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9377" y="1600200"/>
            <a:ext cx="4231223" cy="4559587"/>
            <a:chOff x="569377" y="1600200"/>
            <a:chExt cx="4231223" cy="4559587"/>
          </a:xfrm>
        </p:grpSpPr>
        <p:cxnSp>
          <p:nvCxnSpPr>
            <p:cNvPr id="3" name="Straight Arrow Connector 2"/>
            <p:cNvCxnSpPr>
              <a:stCxn id="2" idx="0"/>
            </p:cNvCxnSpPr>
            <p:nvPr/>
          </p:nvCxnSpPr>
          <p:spPr>
            <a:xfrm flipH="1" flipV="1">
              <a:off x="2133600" y="1600200"/>
              <a:ext cx="551389" cy="3974812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69377" y="5575012"/>
              <a:ext cx="42312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Early Theoretical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4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Idea from Computer Vision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Conceptual basis: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Oversmoothing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from afar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(macroscopic)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Undersmoothing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zoomed in view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(microscopic)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all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contain useful information, so study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full spectrum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e. all smoothing levels)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Recommended reference: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Lindeberg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(1994) 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 Family Incomes Data)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0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0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IncomesKDEspec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981200"/>
            <a:ext cx="628048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153400" cy="41910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 (Incomes Data)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Spectrum Overlay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9426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6316" r="8922"/>
          <a:stretch>
            <a:fillRect/>
          </a:stretch>
        </p:blipFill>
        <p:spPr>
          <a:xfrm>
            <a:off x="1371600" y="2057400"/>
            <a:ext cx="5995988" cy="4992688"/>
          </a:xfr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4E71D9-6020-B26B-2A44-70E37BB9F4A1}"/>
                  </a:ext>
                </a:extLst>
              </p:cNvPr>
              <p:cNvSpPr txBox="1"/>
              <p:nvPr/>
            </p:nvSpPr>
            <p:spPr>
              <a:xfrm>
                <a:off x="5457057" y="2297668"/>
                <a:ext cx="3001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 Many Parametric Models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4E71D9-6020-B26B-2A44-70E37BB9F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057" y="2297668"/>
                <a:ext cx="3001143" cy="369332"/>
              </a:xfrm>
              <a:prstGeom prst="rect">
                <a:avLst/>
              </a:prstGeom>
              <a:blipFill>
                <a:blip r:embed="rId4"/>
                <a:stretch>
                  <a:fillRect t="-9836" r="-81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38DACAD-3E4D-807F-7A20-E547961120FD}"/>
              </a:ext>
            </a:extLst>
          </p:cNvPr>
          <p:cNvSpPr txBox="1"/>
          <p:nvPr/>
        </p:nvSpPr>
        <p:spPr>
          <a:xfrm>
            <a:off x="6164947" y="2831068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All </a:t>
            </a:r>
            <a:r>
              <a:rPr lang="en-US" u="sng" dirty="0">
                <a:solidFill>
                  <a:schemeClr val="bg2"/>
                </a:solidFill>
              </a:rPr>
              <a:t>Unimodal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3E923-4243-4A55-C306-F96E425F1C44}"/>
              </a:ext>
            </a:extLst>
          </p:cNvPr>
          <p:cNvSpPr txBox="1"/>
          <p:nvPr/>
        </p:nvSpPr>
        <p:spPr>
          <a:xfrm>
            <a:off x="5257800" y="4050268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Bimodality is a Major Discovery</a:t>
            </a:r>
            <a:endParaRPr lang="en-US" u="sng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3DE15-916F-651F-CAD4-B3EEC6F85CF8}"/>
              </a:ext>
            </a:extLst>
          </p:cNvPr>
          <p:cNvSpPr txBox="1"/>
          <p:nvPr/>
        </p:nvSpPr>
        <p:spPr>
          <a:xfrm>
            <a:off x="5604649" y="4715470"/>
            <a:ext cx="3005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PhD Dissertation, U. Bonn: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Confirmed Bimodality 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By Stratification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EB3E-A270-ABC3-B332-AF9036394F69}"/>
              </a:ext>
            </a:extLst>
          </p:cNvPr>
          <p:cNvSpPr txBox="1"/>
          <p:nvPr/>
        </p:nvSpPr>
        <p:spPr>
          <a:xfrm>
            <a:off x="5029200" y="3440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Bimodality is Persistent, So Real???</a:t>
            </a:r>
            <a:endParaRPr lang="en-US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153400" cy="41910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 (Incomes Data)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Surface View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0450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6316" r="8922"/>
          <a:stretch>
            <a:fillRect/>
          </a:stretch>
        </p:blipFill>
        <p:spPr>
          <a:xfrm>
            <a:off x="1371600" y="2057400"/>
            <a:ext cx="5995988" cy="4992688"/>
          </a:xfr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BB884B-C32D-3B0E-A067-0F2F4E03322A}"/>
                  </a:ext>
                </a:extLst>
              </p:cNvPr>
              <p:cNvSpPr txBox="1"/>
              <p:nvPr/>
            </p:nvSpPr>
            <p:spPr>
              <a:xfrm>
                <a:off x="4648200" y="2438400"/>
                <a:ext cx="223811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lang="en-US" sz="2400" noProof="0" dirty="0">
                    <a:solidFill>
                      <a:srgbClr val="000000"/>
                    </a:solidFill>
                  </a:rPr>
                  <a:t>Scaling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noProof="0" dirty="0">
                    <a:solidFill>
                      <a:srgbClr val="000000"/>
                    </a:solidFill>
                  </a:rPr>
                  <a:t>Important Here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BB884B-C32D-3B0E-A067-0F2F4E03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438400"/>
                <a:ext cx="2238113" cy="830997"/>
              </a:xfrm>
              <a:prstGeom prst="rect">
                <a:avLst/>
              </a:prstGeom>
              <a:blipFill>
                <a:blip r:embed="rId4"/>
                <a:stretch>
                  <a:fillRect l="-4087" t="-5147" r="-3542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87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 Family Incomes Data)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scale space viewpoint makes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Dased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Bandwidth Selection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less important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(than I once thought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.) 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gnificance of </a:t>
            </a:r>
            <a:r>
              <a:rPr lang="en-US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crossings, of the derivative, in scale space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Combines: </a:t>
            </a:r>
          </a:p>
          <a:p>
            <a:pPr marL="1066800" lvl="1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needed statistical inference </a:t>
            </a:r>
          </a:p>
          <a:p>
            <a:pPr marL="1066800" lvl="1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novel visualization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get: a powerful exploratory + confirmatory data analysis method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references: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Chaudhuri &amp; Marron (1999)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Hannig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Marron (2006)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48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Basic idea: a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bump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characterized by: </a:t>
            </a:r>
          </a:p>
          <a:p>
            <a:pPr marL="711200" indent="-7112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increase</a:t>
            </a:r>
          </a:p>
          <a:p>
            <a:pPr marL="711200" indent="-7112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followed by a 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Generalization: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features of interest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captured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 of the slope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the smooth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Foundation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inference on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slopes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85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Visual presentation: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 map over scale space:  </a:t>
            </a:r>
          </a:p>
          <a:p>
            <a:pPr marL="711200" indent="-711200" eaLnBrk="1" hangingPunct="1"/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Blue: slope significantly upwards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above 0) </a:t>
            </a:r>
          </a:p>
          <a:p>
            <a:pPr marL="711200" indent="-711200" eaLnBrk="1" hangingPunct="1"/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Red: slope significantly downwards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below 0) </a:t>
            </a:r>
          </a:p>
          <a:p>
            <a:pPr marL="711200" indent="-711200" eaLnBrk="1" hangingPunct="1"/>
            <a:r>
              <a:rPr lang="en-US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Purple: slope insignificant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contains 0) 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49244C-654D-38BA-25E2-70C53793F45A}"/>
              </a:ext>
            </a:extLst>
          </p:cNvPr>
          <p:cNvSpPr txBox="1"/>
          <p:nvPr/>
        </p:nvSpPr>
        <p:spPr>
          <a:xfrm>
            <a:off x="7166203" y="4648200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Color Scheme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Motivated by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Economic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B6512-56CE-68FB-87AD-C5B4F9C28F67}"/>
              </a:ext>
            </a:extLst>
          </p:cNvPr>
          <p:cNvSpPr txBox="1"/>
          <p:nvPr/>
        </p:nvSpPr>
        <p:spPr>
          <a:xfrm>
            <a:off x="914400" y="5879068"/>
            <a:ext cx="712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For Climatology Data:  Reverse Colors, </a:t>
            </a:r>
            <a:r>
              <a:rPr lang="fi-FI" dirty="0">
                <a:solidFill>
                  <a:schemeClr val="bg2"/>
                </a:solidFill>
              </a:rPr>
              <a:t>Erästö &amp; Holmström (2005)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4515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5703" r="20256" b="5704"/>
          <a:stretch/>
        </p:blipFill>
        <p:spPr bwMode="auto">
          <a:xfrm>
            <a:off x="1752600" y="1301404"/>
            <a:ext cx="5556589" cy="555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165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data: 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izer2Eg_Fossi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300" y="1447800"/>
            <a:ext cx="6667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data: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Upper Left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Scatterplot, family of smooths, 1 highlighted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Upper 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Scale space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family, with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colors  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Lower Left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map, more easy to view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Lower 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SiCon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replace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slope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curvature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Slider (in movie viewer) highlights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smoothing levels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930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 (cont.):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(top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Decreases at left, not on right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(middle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valley significant, and left most increase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valley not statistically significant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(bottom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noise wiggles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not significant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Additional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color: </a:t>
            </a:r>
            <a:r>
              <a:rPr lang="en-US" dirty="0">
                <a:solidFill>
                  <a:srgbClr val="5F5F5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enough data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inference 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9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 (cont.):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Question:  Which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Decreases on left, then flat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(top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Up, then down, then up again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(middle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significant features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(bottom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Answer:  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are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different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scales of view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levels of resolution of data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4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69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British Incomes data: 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izer2Eg_Income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447799"/>
            <a:ext cx="6629400" cy="4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1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British Incomes data: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Only one mode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Two modes, statistically significant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Confirmed by Schmitz &amp;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(1992)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many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noise wiggles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not significant 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Again: all are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correct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different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</p:spPr>
            <p:txBody>
              <a:bodyPr/>
              <a:lstStyle/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 -  Marron &amp; Wand (1992)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Trimodal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#9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Only 1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Signif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Mode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Now 2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Signif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Modes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Finally all 3 Modes</a:t>
                </a:r>
              </a:p>
              <a:p>
                <a:pPr marL="711200" indent="-711200" eaLnBrk="1" hangingPunct="1">
                  <a:lnSpc>
                    <a:spcPct val="11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27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  <a:blipFill>
                <a:blip r:embed="rId3"/>
                <a:stretch>
                  <a:fillRect l="-1852" t="-3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2738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9813" r="6316"/>
          <a:stretch>
            <a:fillRect/>
          </a:stretch>
        </p:blipFill>
        <p:spPr>
          <a:xfrm>
            <a:off x="5275263" y="1741488"/>
            <a:ext cx="3597275" cy="5497512"/>
          </a:xfrm>
          <a:noFill/>
        </p:spPr>
      </p:pic>
      <p:sp>
        <p:nvSpPr>
          <p:cNvPr id="72739" name="Line 36"/>
          <p:cNvSpPr>
            <a:spLocks noChangeShapeType="1"/>
          </p:cNvSpPr>
          <p:nvPr/>
        </p:nvSpPr>
        <p:spPr bwMode="auto">
          <a:xfrm flipV="1">
            <a:off x="4267200" y="2667000"/>
            <a:ext cx="37338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40" name="Line 37"/>
          <p:cNvSpPr>
            <a:spLocks noChangeShapeType="1"/>
          </p:cNvSpPr>
          <p:nvPr/>
        </p:nvSpPr>
        <p:spPr bwMode="auto">
          <a:xfrm flipV="1">
            <a:off x="4495800" y="4343400"/>
            <a:ext cx="3505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41" name="Line 38"/>
          <p:cNvSpPr>
            <a:spLocks noChangeShapeType="1"/>
          </p:cNvSpPr>
          <p:nvPr/>
        </p:nvSpPr>
        <p:spPr bwMode="auto">
          <a:xfrm>
            <a:off x="4038600" y="5257800"/>
            <a:ext cx="403860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428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73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</p:spPr>
            <p:txBody>
              <a:bodyPr/>
              <a:lstStyle/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- Marron &amp; Wand Discrete Comb #15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Coarse Bumps Only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Now Fine bumps too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Someday: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draw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local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 on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</a:t>
                </a:r>
                <a:r>
                  <a:rPr lang="en-US" sz="2800" dirty="0" err="1">
                    <a:solidFill>
                      <a:srgbClr val="FF00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Z</a:t>
                </a:r>
                <a:r>
                  <a:rPr lang="en-US" sz="2800" dirty="0" err="1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er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map</a:t>
                </a:r>
              </a:p>
            </p:txBody>
          </p:sp>
        </mc:Choice>
        <mc:Fallback xmlns="">
          <p:sp>
            <p:nvSpPr>
              <p:cNvPr id="737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  <a:blipFill>
                <a:blip r:embed="rId3"/>
                <a:stretch>
                  <a:fillRect l="-1852" t="-3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3762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9813" r="6316"/>
          <a:stretch>
            <a:fillRect/>
          </a:stretch>
        </p:blipFill>
        <p:spPr>
          <a:xfrm>
            <a:off x="5275263" y="1741488"/>
            <a:ext cx="3597275" cy="5497512"/>
          </a:xfrm>
          <a:noFill/>
        </p:spPr>
      </p:pic>
      <p:sp>
        <p:nvSpPr>
          <p:cNvPr id="73763" name="Line 35"/>
          <p:cNvSpPr>
            <a:spLocks noChangeShapeType="1"/>
          </p:cNvSpPr>
          <p:nvPr/>
        </p:nvSpPr>
        <p:spPr bwMode="auto">
          <a:xfrm flipV="1">
            <a:off x="4191000" y="2667000"/>
            <a:ext cx="38100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4" name="Line 36"/>
          <p:cNvSpPr>
            <a:spLocks noChangeShapeType="1"/>
          </p:cNvSpPr>
          <p:nvPr/>
        </p:nvSpPr>
        <p:spPr bwMode="auto">
          <a:xfrm>
            <a:off x="4343400" y="4343400"/>
            <a:ext cx="4267200" cy="381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5" name="Line 37"/>
          <p:cNvSpPr>
            <a:spLocks noChangeShapeType="1"/>
          </p:cNvSpPr>
          <p:nvPr/>
        </p:nvSpPr>
        <p:spPr bwMode="auto">
          <a:xfrm>
            <a:off x="4343400" y="4343400"/>
            <a:ext cx="4343400" cy="1981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Finance "tick data":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(time, price) of single stock transactions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 "on line" version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viewing and understanding trends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iZerStockPrice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3124200"/>
            <a:ext cx="28194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4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Finance "tick data":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(time, price) of single stock transactions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 "on line" version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viewing and understanding trends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 </a:t>
            </a:r>
          </a:p>
          <a:p>
            <a:pPr marL="711200" indent="-7112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trends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depend heavily on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double points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more </a:t>
            </a:r>
          </a:p>
          <a:p>
            <a:pPr marL="711200" indent="-7112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background color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transition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(flop over at top) 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4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915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distribution -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Now simulate from null distribution using: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1,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𝑑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𝑗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,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 </m:t>
                    </m:r>
                    <m:r>
                      <a:rPr lang="en-US" altLang="ko-KR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~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 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𝑁</m:t>
                    </m:r>
                    <m:d>
                      <m:dPr>
                        <m:ctrlP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0,</m:t>
                        </m:r>
                        <m:sSub>
                          <m:sSubPr>
                            <m:ctrlP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(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.)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Again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invariance 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makes this work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(and location invariance)</a:t>
                </a:r>
              </a:p>
            </p:txBody>
          </p:sp>
        </mc:Choice>
        <mc:Fallback xmlns="">
          <p:sp>
            <p:nvSpPr>
              <p:cNvPr id="409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  <a:blipFill>
                <a:blip r:embed="rId3"/>
                <a:stretch>
                  <a:fillRect l="-1834" t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448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data analysis:</a:t>
            </a: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series of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packet times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internet hub  (UNC)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" charset="0"/>
              </a:rPr>
              <a:t>Hannig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Marron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and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Riedi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(2001)</a:t>
            </a:r>
            <a:endParaRPr lang="en-US" dirty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2" name="ZoomStatFig5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295400"/>
            <a:ext cx="3352800" cy="52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data analysis: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series of packet times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internet hub  (UNC)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across very wide range of scales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needs more pixels than screen allows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do zooming view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(zoom in over time) </a:t>
            </a:r>
          </a:p>
          <a:p>
            <a:pPr marL="1066800" lvl="1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 in to yellow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bd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next frame </a:t>
            </a:r>
          </a:p>
          <a:p>
            <a:pPr marL="1066800" lvl="1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readjust vertical axis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4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data analysis (cont.)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Insights from </a:t>
            </a:r>
            <a:r>
              <a:rPr lang="en-US" sz="2800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z="2800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z="2800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analysis: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Coarse scales: 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amazing amount of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significant structure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Evidence of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self-similar fractal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type process?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Fewer significant features at small scales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they exist, so not Poisson process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Poisson approximation OK at small scale???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 (top part)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stable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at large scales?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2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Dependent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ko-KR" altLang="en-US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0"/>
            <a:ext cx="8610600" cy="5105400"/>
          </a:xfrm>
          <a:noFill/>
        </p:spPr>
        <p:txBody>
          <a:bodyPr lIns="92075" tIns="46038" rIns="92075" bIns="46038"/>
          <a:lstStyle/>
          <a:p>
            <a:pPr marL="457200" indent="-457200" eaLnBrk="1" hangingPunct="1">
              <a:lnSpc>
                <a:spcPct val="140000"/>
              </a:lnSpc>
              <a:buFontTx/>
              <a:buNone/>
            </a:pPr>
            <a:r>
              <a:rPr lang="en-US" altLang="ko-KR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Rondonotti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and Park (2007)</a:t>
            </a:r>
          </a:p>
          <a:p>
            <a:pPr marL="457200" indent="-457200" eaLnBrk="1" hangingPunct="1">
              <a:lnSpc>
                <a:spcPct val="140000"/>
              </a:lnSpc>
            </a:pPr>
            <a:r>
              <a:rPr lang="en-US" altLang="ko-KR" dirty="0" err="1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compares data with white noise</a:t>
            </a:r>
          </a:p>
          <a:p>
            <a:pPr marL="457200" indent="-457200" eaLnBrk="1" hangingPunct="1">
              <a:lnSpc>
                <a:spcPct val="14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Inappropriate in time series</a:t>
            </a:r>
          </a:p>
          <a:p>
            <a:pPr marL="457200" indent="-457200" eaLnBrk="1" hangingPunct="1">
              <a:lnSpc>
                <a:spcPct val="14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Dependent </a:t>
            </a:r>
            <a:r>
              <a:rPr lang="en-US" altLang="ko-KR" dirty="0" err="1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compares data with an assumed model</a:t>
            </a:r>
          </a:p>
          <a:p>
            <a:pPr marL="457200" indent="-457200" eaLnBrk="1" hangingPunct="1">
              <a:lnSpc>
                <a:spcPct val="14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 </a:t>
            </a:r>
            <a:r>
              <a:rPr lang="en-US" altLang="ko-KR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Goodness of Fit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test</a:t>
            </a:r>
            <a:endParaRPr lang="en-US" altLang="ko-KR" sz="36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98596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</a:t>
            </a:r>
            <a:r>
              <a:rPr lang="en-US" altLang="ko-KR" sz="280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 sz="280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 sz="28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2002 Apr 13 Sat 1 pm </a:t>
            </a:r>
            <a:r>
              <a:rPr lang="en-US" altLang="ko-KR" sz="2800">
                <a:solidFill>
                  <a:srgbClr val="00FF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 pm</a:t>
            </a:r>
            <a:r>
              <a:rPr lang="en-US" altLang="ko-KR" b="1">
                <a:ea typeface="굴림" pitchFamily="34" charset="-127"/>
              </a:rPr>
              <a:t> </a:t>
            </a:r>
            <a:endParaRPr lang="ko-KR" altLang="en-US" b="1">
              <a:ea typeface="굴림" pitchFamily="34" charset="-127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5725" r="12047" b="6392"/>
          <a:stretch>
            <a:fillRect/>
          </a:stretch>
        </p:blipFill>
        <p:spPr>
          <a:xfrm>
            <a:off x="685800" y="1447800"/>
            <a:ext cx="8001000" cy="49530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52400" y="1905000"/>
            <a:ext cx="2588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Internet Traffic At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UNC Main Link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 hour span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05000" y="1676400"/>
            <a:ext cx="1905000" cy="1219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055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</a:t>
            </a:r>
            <a:r>
              <a:rPr lang="en-US" altLang="ko-KR" sz="280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 sz="280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 sz="28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2002 Apr 13 Sat 1 pm </a:t>
            </a:r>
            <a:r>
              <a:rPr lang="en-US" altLang="ko-KR" sz="2800">
                <a:solidFill>
                  <a:srgbClr val="00FF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 pm</a:t>
            </a:r>
            <a:r>
              <a:rPr lang="en-US" altLang="ko-KR" b="1">
                <a:ea typeface="굴림" pitchFamily="34" charset="-127"/>
              </a:rPr>
              <a:t> </a:t>
            </a:r>
            <a:endParaRPr lang="ko-KR" altLang="en-US" b="1">
              <a:ea typeface="굴림" pitchFamily="34" charset="-127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5725" r="12047" b="6392"/>
          <a:stretch>
            <a:fillRect/>
          </a:stretch>
        </p:blipFill>
        <p:spPr>
          <a:xfrm>
            <a:off x="685800" y="1447800"/>
            <a:ext cx="8001000" cy="49530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52399" y="3505200"/>
            <a:ext cx="2728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Big Spike in Traffic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Is “Really There”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371600" y="2057400"/>
            <a:ext cx="2895600" cy="1600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362200" y="4336197"/>
            <a:ext cx="1905000" cy="1074003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3902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</a:t>
            </a:r>
            <a:r>
              <a:rPr lang="en-US" altLang="ko-KR" sz="280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 sz="280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 sz="28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2002 Apr 13 Sat 1 pm </a:t>
            </a:r>
            <a:r>
              <a:rPr lang="en-US" altLang="ko-KR" sz="2800">
                <a:solidFill>
                  <a:srgbClr val="00FF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 pm</a:t>
            </a:r>
            <a:r>
              <a:rPr lang="en-US" altLang="ko-KR" b="1">
                <a:ea typeface="굴림" pitchFamily="34" charset="-127"/>
              </a:rPr>
              <a:t> </a:t>
            </a:r>
            <a:endParaRPr lang="ko-KR" altLang="en-US" b="1">
              <a:ea typeface="굴림" pitchFamily="34" charset="-127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5725" r="12047" b="6392"/>
          <a:stretch>
            <a:fillRect/>
          </a:stretch>
        </p:blipFill>
        <p:spPr>
          <a:xfrm>
            <a:off x="685800" y="1447800"/>
            <a:ext cx="8001000" cy="49530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5943600" y="2026503"/>
            <a:ext cx="1829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Zoom in for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Closer Look</a:t>
            </a:r>
          </a:p>
        </p:txBody>
      </p:sp>
      <p:cxnSp>
        <p:nvCxnSpPr>
          <p:cNvPr id="4" name="Straight Arrow Connector 3"/>
          <p:cNvCxnSpPr>
            <a:endCxn id="3" idx="1"/>
          </p:cNvCxnSpPr>
          <p:nvPr/>
        </p:nvCxnSpPr>
        <p:spPr>
          <a:xfrm flipH="1">
            <a:off x="4476752" y="2442001"/>
            <a:ext cx="1466848" cy="1444201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ft Brace 2"/>
          <p:cNvSpPr/>
          <p:nvPr/>
        </p:nvSpPr>
        <p:spPr>
          <a:xfrm rot="16200000">
            <a:off x="4324350" y="3562350"/>
            <a:ext cx="304803" cy="342901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3428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Zoomed view (to</a:t>
            </a:r>
            <a:r>
              <a:rPr lang="en-US" altLang="ko-K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 region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i.e. </a:t>
            </a:r>
            <a:r>
              <a:rPr lang="en-US" altLang="ko-KR" sz="2800" dirty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flat top</a:t>
            </a:r>
            <a:r>
              <a:rPr lang="en-US" altLang="ko-KR" sz="2800" dirty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ko-KR" alt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4128" r="9221" b="6392"/>
          <a:stretch>
            <a:fillRect/>
          </a:stretch>
        </p:blipFill>
        <p:spPr>
          <a:xfrm>
            <a:off x="685800" y="1447800"/>
            <a:ext cx="8077200" cy="5029200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319496" y="3505200"/>
            <a:ext cx="3514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Strange “Hole in Middle”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Is “Really There”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67000" y="4191000"/>
            <a:ext cx="1981200" cy="1600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657600" y="2819400"/>
            <a:ext cx="990600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72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Zoomed view (to</a:t>
            </a:r>
            <a:r>
              <a:rPr lang="en-US" altLang="ko-K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 region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i.e. </a:t>
            </a:r>
            <a:r>
              <a:rPr lang="en-US" altLang="ko-KR" sz="2800" dirty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flat top</a:t>
            </a:r>
            <a:r>
              <a:rPr lang="en-US" altLang="ko-KR" sz="2800" dirty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ko-KR" alt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4128" r="9221" b="6392"/>
          <a:stretch>
            <a:fillRect/>
          </a:stretch>
        </p:blipFill>
        <p:spPr>
          <a:xfrm>
            <a:off x="685800" y="1447800"/>
            <a:ext cx="8077200" cy="5029200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5638800" y="3124200"/>
            <a:ext cx="1829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Zoom in for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Closer Look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609852" y="3352800"/>
            <a:ext cx="3028948" cy="602397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/>
          <p:cNvSpPr/>
          <p:nvPr/>
        </p:nvSpPr>
        <p:spPr>
          <a:xfrm rot="16200000">
            <a:off x="2461051" y="3406346"/>
            <a:ext cx="297600" cy="800101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149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Further Zoom:  finds </a:t>
            </a:r>
            <a:r>
              <a:rPr lang="en-US" altLang="ko-KR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periodic behavior!</a:t>
            </a:r>
            <a:endParaRPr lang="ko-KR" alt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4128" r="9789" b="6392"/>
          <a:stretch>
            <a:fillRect/>
          </a:stretch>
        </p:blipFill>
        <p:spPr>
          <a:xfrm>
            <a:off x="609600" y="1447800"/>
            <a:ext cx="8077200" cy="5029200"/>
          </a:xfrm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SiZer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found interesting structure, but depends on scale</a:t>
            </a:r>
          </a:p>
        </p:txBody>
      </p:sp>
    </p:spTree>
    <p:extLst>
      <p:ext uri="{BB962C8B-B14F-4D97-AF65-F5344CB8AC3E}">
        <p14:creationId xmlns:p14="http://schemas.microsoft.com/office/powerpoint/2010/main" val="105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Investigate Two Round Clusters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837" t="24526" r="17718" b="16388"/>
          <a:stretch/>
        </p:blipFill>
        <p:spPr>
          <a:xfrm>
            <a:off x="304800" y="2197847"/>
            <a:ext cx="4191000" cy="4355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9225CB-71DD-4B3A-AC05-7E98AB113C7A}"/>
              </a:ext>
            </a:extLst>
          </p:cNvPr>
          <p:cNvSpPr txBox="1"/>
          <p:nvPr/>
        </p:nvSpPr>
        <p:spPr>
          <a:xfrm>
            <a:off x="485996" y="2810470"/>
            <a:ext cx="910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Gray Out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(Ignore)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D1F8A-DA21-437D-84D3-62BBA4DEEA04}"/>
              </a:ext>
            </a:extLst>
          </p:cNvPr>
          <p:cNvSpPr txBox="1"/>
          <p:nvPr/>
        </p:nvSpPr>
        <p:spPr>
          <a:xfrm>
            <a:off x="2315680" y="2206823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Actual Data CI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05F3DB-217A-48B5-982D-DDFDF7D74080}"/>
              </a:ext>
            </a:extLst>
          </p:cNvPr>
          <p:cNvGrpSpPr/>
          <p:nvPr/>
        </p:nvGrpSpPr>
        <p:grpSpPr>
          <a:xfrm>
            <a:off x="2286000" y="3657600"/>
            <a:ext cx="1816523" cy="763813"/>
            <a:chOff x="2286000" y="3657600"/>
            <a:chExt cx="1816523" cy="7638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B1912F-3F42-4B68-BD85-E70F9E7E6956}"/>
                </a:ext>
              </a:extLst>
            </p:cNvPr>
            <p:cNvSpPr txBox="1"/>
            <p:nvPr/>
          </p:nvSpPr>
          <p:spPr>
            <a:xfrm>
              <a:off x="2286000" y="3657600"/>
              <a:ext cx="18165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Fit Gaussian to Data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3989AB1-DEC1-4A55-9758-06A9C282A0EB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2819400" y="3965377"/>
              <a:ext cx="374862" cy="45603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4B79EB-7441-4D76-999C-B9F858DDC151}"/>
              </a:ext>
            </a:extLst>
          </p:cNvPr>
          <p:cNvGrpSpPr/>
          <p:nvPr/>
        </p:nvGrpSpPr>
        <p:grpSpPr>
          <a:xfrm>
            <a:off x="1155942" y="4876800"/>
            <a:ext cx="2095445" cy="991764"/>
            <a:chOff x="1155942" y="4876800"/>
            <a:chExt cx="2095445" cy="9917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8579B9-DFC5-4285-86C3-3B19B1C3FFF1}"/>
                </a:ext>
              </a:extLst>
            </p:cNvPr>
            <p:cNvSpPr txBox="1"/>
            <p:nvPr/>
          </p:nvSpPr>
          <p:spPr>
            <a:xfrm>
              <a:off x="1155942" y="5560787"/>
              <a:ext cx="2095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Simulate from Gaussian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0DB3AD0-06F2-42B2-BE0E-829A3704D44E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2203665" y="4876800"/>
              <a:ext cx="990597" cy="683987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FEAC0F-42C0-43EC-AC5F-B7C12CB36B6A}"/>
              </a:ext>
            </a:extLst>
          </p:cNvPr>
          <p:cNvGrpSpPr/>
          <p:nvPr/>
        </p:nvGrpSpPr>
        <p:grpSpPr>
          <a:xfrm>
            <a:off x="2286000" y="2209800"/>
            <a:ext cx="6705600" cy="4423227"/>
            <a:chOff x="2286000" y="2209800"/>
            <a:chExt cx="6705600" cy="44232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5407" t="21495" r="9927" b="1582"/>
            <a:stretch/>
          </p:blipFill>
          <p:spPr>
            <a:xfrm>
              <a:off x="4953000" y="2209800"/>
              <a:ext cx="4038600" cy="44232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9CC690-5F15-4E4D-B776-CCEE6A8E718D}"/>
                </a:ext>
              </a:extLst>
            </p:cNvPr>
            <p:cNvSpPr txBox="1"/>
            <p:nvPr/>
          </p:nvSpPr>
          <p:spPr>
            <a:xfrm>
              <a:off x="2743201" y="60198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Record in Diagnostic Plot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AEC1B4A-FEE0-4BE5-8B8E-50995FE1D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2999" y="4421413"/>
              <a:ext cx="3276601" cy="175227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C5CF33-A047-4286-B807-D34A71D1BEC5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2286000" y="6173689"/>
              <a:ext cx="457201" cy="15388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F691D-5F69-4AB7-B4D2-C0A36E8883FB}"/>
              </a:ext>
            </a:extLst>
          </p:cNvPr>
          <p:cNvGrpSpPr/>
          <p:nvPr/>
        </p:nvGrpSpPr>
        <p:grpSpPr>
          <a:xfrm>
            <a:off x="2895600" y="2514600"/>
            <a:ext cx="2521373" cy="1515024"/>
            <a:chOff x="2895600" y="2514600"/>
            <a:chExt cx="2521373" cy="151502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F2B235-D957-43C9-9D10-E01D52DAF1C9}"/>
                </a:ext>
              </a:extLst>
            </p:cNvPr>
            <p:cNvSpPr txBox="1"/>
            <p:nvPr/>
          </p:nvSpPr>
          <p:spPr>
            <a:xfrm>
              <a:off x="2895600" y="28956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Compare for Significance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49F60D3-2FD7-4BCA-A58A-338753C0886E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4000500" y="3203377"/>
              <a:ext cx="1416473" cy="82624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AC658B7-519F-4B58-A5C3-C363951B6AAE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3514725" y="2514600"/>
              <a:ext cx="485775" cy="3810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0C60246-6058-4E60-A098-7BA683F2933A}"/>
              </a:ext>
            </a:extLst>
          </p:cNvPr>
          <p:cNvSpPr txBox="1"/>
          <p:nvPr/>
        </p:nvSpPr>
        <p:spPr>
          <a:xfrm>
            <a:off x="5297960" y="4953000"/>
            <a:ext cx="36936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Conclude Clusters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Strongly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4055021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Possible Physical Explanation</a:t>
            </a:r>
            <a:endParaRPr lang="ko-KR" alt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43000"/>
            <a:ext cx="7924800" cy="5410200"/>
          </a:xfrm>
          <a:noFill/>
        </p:spPr>
        <p:txBody>
          <a:bodyPr lIns="92075" tIns="46038" rIns="92075" bIns="46038"/>
          <a:lstStyle/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 </a:t>
            </a:r>
            <a:r>
              <a:rPr lang="en-US" altLang="ko-KR" dirty="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Port Scan</a:t>
            </a:r>
            <a:r>
              <a:rPr lang="en-US" altLang="ko-KR" dirty="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altLang="ko-KR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device of hackers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Searching for </a:t>
            </a:r>
            <a:r>
              <a:rPr lang="en-US" altLang="ko-KR" dirty="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break in points</a:t>
            </a:r>
            <a:r>
              <a:rPr lang="en-US" altLang="ko-KR" dirty="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altLang="ko-KR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Send query to every possible (within UNC) domain: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 address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Port Number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Replies can indicate system weaknesses</a:t>
            </a:r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r>
              <a:rPr lang="en-US" altLang="ko-KR" sz="36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is</a:t>
            </a:r>
            <a:r>
              <a:rPr lang="en-US" altLang="ko-KR" sz="36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hard to model</a:t>
            </a:r>
          </a:p>
        </p:txBody>
      </p:sp>
    </p:spTree>
    <p:extLst>
      <p:ext uri="{BB962C8B-B14F-4D97-AF65-F5344CB8AC3E}">
        <p14:creationId xmlns:p14="http://schemas.microsoft.com/office/powerpoint/2010/main" val="130761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Historical Note &amp; Acknowledgements: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Space:     S. M.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Pizer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 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Chaudhuri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References: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Chaudhuri &amp; Marron (1999)</a:t>
            </a:r>
          </a:p>
          <a:p>
            <a:pPr marL="711200" indent="-71120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Chaudhuri &amp; Marron (2000)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Hannig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Marron (2006)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Extension to 2-d: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Significance in Scale Space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Challenge: Visualization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References: </a:t>
            </a: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Godtliebsen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 al (2002, 2004, 2006)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5400" y="2652346"/>
            <a:ext cx="6444383" cy="2876747"/>
            <a:chOff x="1295400" y="2652346"/>
            <a:chExt cx="6444383" cy="2876747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7" t="18120" r="18422" b="18873"/>
            <a:stretch/>
          </p:blipFill>
          <p:spPr bwMode="auto">
            <a:xfrm>
              <a:off x="1295400" y="2667000"/>
              <a:ext cx="3301800" cy="286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18" t="14581" r="20459" b="11474"/>
            <a:stretch/>
          </p:blipFill>
          <p:spPr bwMode="auto">
            <a:xfrm>
              <a:off x="4876800" y="2652346"/>
              <a:ext cx="2862983" cy="287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76200" y="1295400"/>
            <a:ext cx="1752600" cy="1356946"/>
            <a:chOff x="76200" y="1295400"/>
            <a:chExt cx="1752600" cy="1356946"/>
          </a:xfrm>
        </p:grpSpPr>
        <p:sp>
          <p:nvSpPr>
            <p:cNvPr id="38" name="TextBox 37"/>
            <p:cNvSpPr txBox="1"/>
            <p:nvPr/>
          </p:nvSpPr>
          <p:spPr>
            <a:xfrm>
              <a:off x="76200" y="1295400"/>
              <a:ext cx="13388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Significant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Gradients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&amp;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357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Contours</a:t>
              </a:r>
            </a:p>
          </p:txBody>
        </p:sp>
        <p:cxnSp>
          <p:nvCxnSpPr>
            <p:cNvPr id="39" name="Straight Arrow Connector 38"/>
            <p:cNvCxnSpPr>
              <a:stCxn id="38" idx="3"/>
            </p:cNvCxnSpPr>
            <p:nvPr/>
          </p:nvCxnSpPr>
          <p:spPr>
            <a:xfrm>
              <a:off x="1415028" y="1757065"/>
              <a:ext cx="413772" cy="89528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876800" y="914400"/>
            <a:ext cx="3733800" cy="1219200"/>
            <a:chOff x="3502997" y="914400"/>
            <a:chExt cx="3733800" cy="1219200"/>
          </a:xfrm>
        </p:grpSpPr>
        <p:sp>
          <p:nvSpPr>
            <p:cNvPr id="41" name="TextBox 40"/>
            <p:cNvSpPr txBox="1"/>
            <p:nvPr/>
          </p:nvSpPr>
          <p:spPr>
            <a:xfrm>
              <a:off x="3886200" y="914400"/>
              <a:ext cx="3350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What Is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and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Down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3502997" y="1447800"/>
              <a:ext cx="2059603" cy="6858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7576572" y="5529093"/>
            <a:ext cx="1313180" cy="1176507"/>
            <a:chOff x="7576572" y="5529093"/>
            <a:chExt cx="1313180" cy="1176507"/>
          </a:xfrm>
        </p:grpSpPr>
        <p:sp>
          <p:nvSpPr>
            <p:cNvPr id="44" name="TextBox 43"/>
            <p:cNvSpPr txBox="1"/>
            <p:nvPr/>
          </p:nvSpPr>
          <p:spPr>
            <a:xfrm>
              <a:off x="7576572" y="6059269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Significant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Curvature</a:t>
              </a:r>
            </a:p>
          </p:txBody>
        </p:sp>
        <p:cxnSp>
          <p:nvCxnSpPr>
            <p:cNvPr id="45" name="Straight Arrow Connector 44"/>
            <p:cNvCxnSpPr>
              <a:stCxn id="44" idx="0"/>
            </p:cNvCxnSpPr>
            <p:nvPr/>
          </p:nvCxnSpPr>
          <p:spPr>
            <a:xfrm flipH="1" flipV="1">
              <a:off x="7739783" y="5529093"/>
              <a:ext cx="493379" cy="530176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3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Overview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Would you like to try smoothing &amp;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 </a:t>
            </a:r>
          </a:p>
          <a:p>
            <a:pPr marL="711200" indent="-711200" eaLnBrk="1" hangingPunct="1">
              <a:lnSpc>
                <a:spcPct val="150000"/>
              </a:lnSpc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Website as Before</a:t>
            </a:r>
          </a:p>
          <a:p>
            <a:pPr marL="711200" indent="-711200" eaLnBrk="1" hangingPunct="1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“Smoothing” Directory:</a:t>
            </a: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kdeSM.m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nprSM.m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sizerSM.m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Recall:     “&gt;&gt; help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sizerSM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    for usage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6804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82000" cy="5181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 to PCA of Mass Flux Data: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4609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1090613" y="1531938"/>
            <a:ext cx="5005387" cy="7535862"/>
          </a:xfrm>
          <a:noFill/>
        </p:spPr>
      </p:pic>
      <p:grpSp>
        <p:nvGrpSpPr>
          <p:cNvPr id="9" name="Group 8"/>
          <p:cNvGrpSpPr/>
          <p:nvPr/>
        </p:nvGrpSpPr>
        <p:grpSpPr>
          <a:xfrm>
            <a:off x="5334000" y="1466671"/>
            <a:ext cx="3140789" cy="2419529"/>
            <a:chOff x="5334000" y="1466671"/>
            <a:chExt cx="3140789" cy="2419529"/>
          </a:xfrm>
        </p:grpSpPr>
        <p:sp>
          <p:nvSpPr>
            <p:cNvPr id="2" name="TextBox 1"/>
            <p:cNvSpPr txBox="1"/>
            <p:nvPr/>
          </p:nvSpPr>
          <p:spPr>
            <a:xfrm>
              <a:off x="6858000" y="1466671"/>
              <a:ext cx="161678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Big Question: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Are The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 Clusters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Really There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5334000" y="2525713"/>
              <a:ext cx="1600200" cy="777875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5562600" y="2525713"/>
              <a:ext cx="1371600" cy="1284287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5867400" y="2525713"/>
              <a:ext cx="1066800" cy="1360487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51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63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789" r="8029"/>
          <a:stretch>
            <a:fillRect/>
          </a:stretch>
        </p:blipFill>
        <p:spPr>
          <a:xfrm>
            <a:off x="2324100" y="1371600"/>
            <a:ext cx="6824663" cy="5903913"/>
          </a:xfrm>
          <a:noFill/>
        </p:spPr>
      </p:pic>
    </p:spTree>
    <p:extLst>
      <p:ext uri="{BB962C8B-B14F-4D97-AF65-F5344CB8AC3E}">
        <p14:creationId xmlns:p14="http://schemas.microsoft.com/office/powerpoint/2010/main" val="8823095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3</a:t>
            </a: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Signif’t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63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789" r="8029"/>
          <a:stretch>
            <a:fillRect/>
          </a:stretch>
        </p:blipFill>
        <p:spPr>
          <a:xfrm>
            <a:off x="2324100" y="1371600"/>
            <a:ext cx="6824663" cy="5903913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1447800" y="1752600"/>
            <a:ext cx="1752600" cy="16764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47800" y="1752600"/>
            <a:ext cx="2133600" cy="16764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447800" y="1752600"/>
            <a:ext cx="2514600" cy="16002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9241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Also in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Curvature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63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789" r="8029"/>
          <a:stretch>
            <a:fillRect/>
          </a:stretch>
        </p:blipFill>
        <p:spPr>
          <a:xfrm>
            <a:off x="2324100" y="1371600"/>
            <a:ext cx="6824663" cy="5903913"/>
          </a:xfrm>
          <a:noFill/>
        </p:spPr>
      </p:pic>
      <p:cxnSp>
        <p:nvCxnSpPr>
          <p:cNvPr id="36" name="Straight Arrow Connector 35"/>
          <p:cNvCxnSpPr/>
          <p:nvPr/>
        </p:nvCxnSpPr>
        <p:spPr>
          <a:xfrm>
            <a:off x="2514600" y="2982913"/>
            <a:ext cx="914400" cy="1665287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514600" y="2982913"/>
            <a:ext cx="1219200" cy="1665287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179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in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Comp’s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63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789" r="8029"/>
          <a:stretch>
            <a:fillRect/>
          </a:stretch>
        </p:blipFill>
        <p:spPr>
          <a:xfrm>
            <a:off x="2324100" y="1371600"/>
            <a:ext cx="6824663" cy="5903913"/>
          </a:xfrm>
          <a:noFill/>
        </p:spPr>
      </p:pic>
      <p:cxnSp>
        <p:nvCxnSpPr>
          <p:cNvPr id="36" name="Straight Arrow Connector 35"/>
          <p:cNvCxnSpPr/>
          <p:nvPr/>
        </p:nvCxnSpPr>
        <p:spPr>
          <a:xfrm flipV="1">
            <a:off x="1981200" y="4648200"/>
            <a:ext cx="6248400" cy="12192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981200" y="4724400"/>
            <a:ext cx="4419600" cy="11430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6250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3600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z="3600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z="3600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  <a:p>
            <a:pPr marL="711200" indent="-7112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sz="36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2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Conclusion:   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 3 significant clusters!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Worth deeper investigation 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Correspond to 3 known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cloud types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6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Try to Split Long Green Cluster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22" t="25277" r="9926" b="9005"/>
          <a:stretch/>
        </p:blipFill>
        <p:spPr>
          <a:xfrm>
            <a:off x="152400" y="2438400"/>
            <a:ext cx="4876801" cy="3962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651" t="23670" r="10622" b="1939"/>
          <a:stretch/>
        </p:blipFill>
        <p:spPr>
          <a:xfrm>
            <a:off x="5334001" y="2507228"/>
            <a:ext cx="3657599" cy="3893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3DB4D-7A5E-4A4E-95FB-FC2F8C4AFD14}"/>
              </a:ext>
            </a:extLst>
          </p:cNvPr>
          <p:cNvSpPr txBox="1"/>
          <p:nvPr/>
        </p:nvSpPr>
        <p:spPr>
          <a:xfrm>
            <a:off x="4800600" y="4800600"/>
            <a:ext cx="42178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NOT Conclude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 Clusters,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Accept Gaussian Null</a:t>
            </a:r>
          </a:p>
        </p:txBody>
      </p:sp>
    </p:spTree>
    <p:extLst>
      <p:ext uri="{BB962C8B-B14F-4D97-AF65-F5344CB8AC3E}">
        <p14:creationId xmlns:p14="http://schemas.microsoft.com/office/powerpoint/2010/main" val="755870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05800" cy="5867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Usefulness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Detailed &amp; Insightful Analysis of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Dataset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To Analyze Many Data Sets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Automatic Choice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Reference: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Jones, et al. (1996)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Also Recall Goldilocks Visual Approach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Small, Too Big,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Right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An aside:</a:t>
            </a:r>
          </a:p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Fitting probability distributions to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Does Gaussian distribution “fit”???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If not, why not?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Fit in some part of the distribution?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(e.g. in the middle only?)</a:t>
            </a:r>
          </a:p>
        </p:txBody>
      </p:sp>
    </p:spTree>
    <p:extLst>
      <p:ext uri="{BB962C8B-B14F-4D97-AF65-F5344CB8AC3E}">
        <p14:creationId xmlns:p14="http://schemas.microsoft.com/office/powerpoint/2010/main" val="8126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305800" cy="54864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Approaches to:</a:t>
            </a:r>
          </a:p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Fitting probability distributions to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Histograms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Kernel Density Estimates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Drawbacks:   often not best view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(for determining goodness of fit)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6D0BAA-77EC-719A-E0EB-A50D11B39C5E}"/>
              </a:ext>
            </a:extLst>
          </p:cNvPr>
          <p:cNvSpPr txBox="1"/>
          <p:nvPr/>
        </p:nvSpPr>
        <p:spPr>
          <a:xfrm>
            <a:off x="6172200" y="2590800"/>
            <a:ext cx="2454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Recall Representation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Of Probability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Distributions as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Data Objects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3A39C-77B5-4384-E3C9-F0F16A4F0BFA}"/>
              </a:ext>
            </a:extLst>
          </p:cNvPr>
          <p:cNvSpPr txBox="1"/>
          <p:nvPr/>
        </p:nvSpPr>
        <p:spPr>
          <a:xfrm>
            <a:off x="6858000" y="3905071"/>
            <a:ext cx="113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trike="sngStrike" dirty="0">
                <a:solidFill>
                  <a:schemeClr val="bg2"/>
                </a:solidFill>
              </a:rPr>
              <a:t>Densities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9A5F6-E099-6E7E-175D-A8E99018B411}"/>
              </a:ext>
            </a:extLst>
          </p:cNvPr>
          <p:cNvSpPr txBox="1"/>
          <p:nvPr/>
        </p:nvSpPr>
        <p:spPr>
          <a:xfrm>
            <a:off x="6705600" y="44312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trike="sngStrike" dirty="0" err="1">
                <a:solidFill>
                  <a:schemeClr val="bg2"/>
                </a:solidFill>
              </a:rPr>
              <a:t>Cumulatives</a:t>
            </a:r>
            <a:endParaRPr lang="en-US" strike="sngStrike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F09A83-F9ED-22A1-8566-386FA6499039}"/>
              </a:ext>
            </a:extLst>
          </p:cNvPr>
          <p:cNvSpPr txBox="1"/>
          <p:nvPr/>
        </p:nvSpPr>
        <p:spPr>
          <a:xfrm>
            <a:off x="6781800" y="49530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Quantiles!!!</a:t>
            </a:r>
          </a:p>
        </p:txBody>
      </p:sp>
    </p:spTree>
    <p:extLst>
      <p:ext uri="{BB962C8B-B14F-4D97-AF65-F5344CB8AC3E}">
        <p14:creationId xmlns:p14="http://schemas.microsoft.com/office/powerpoint/2010/main" val="124186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305800" cy="54864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Consider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Testbed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of 4 Toy Examples: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 non-Gaussian!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 non-Gaussian(?)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 Gaussian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 Gaussian?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(Will use these names several times)</a:t>
            </a:r>
          </a:p>
        </p:txBody>
      </p:sp>
    </p:spTree>
    <p:extLst>
      <p:ext uri="{BB962C8B-B14F-4D97-AF65-F5344CB8AC3E}">
        <p14:creationId xmlns:p14="http://schemas.microsoft.com/office/powerpoint/2010/main" val="248781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Simple Toy Example,   non-Gaussian!</a:t>
            </a:r>
          </a:p>
        </p:txBody>
      </p:sp>
      <p:pic>
        <p:nvPicPr>
          <p:cNvPr id="166916" name="Picture 3" descr="EgQQ1dat3NmixBimv2His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33538"/>
            <a:ext cx="6858000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9284D1-E211-CD1C-D559-264623995693}"/>
              </a:ext>
            </a:extLst>
          </p:cNvPr>
          <p:cNvSpPr txBox="1"/>
          <p:nvPr/>
        </p:nvSpPr>
        <p:spPr>
          <a:xfrm>
            <a:off x="4191000" y="21452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Bimodal</a:t>
            </a:r>
          </a:p>
        </p:txBody>
      </p:sp>
    </p:spTree>
    <p:extLst>
      <p:ext uri="{BB962C8B-B14F-4D97-AF65-F5344CB8AC3E}">
        <p14:creationId xmlns:p14="http://schemas.microsoft.com/office/powerpoint/2010/main" val="341482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Simple Toy Example,   non-Gaussian(?)</a:t>
            </a:r>
          </a:p>
        </p:txBody>
      </p:sp>
      <p:pic>
        <p:nvPicPr>
          <p:cNvPr id="167940" name="Picture 3" descr="EgQQ1dat3NmixBimv2His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33538"/>
            <a:ext cx="6858000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21C9CE-6ADA-ACA9-C331-5AB84AFD41BA}"/>
              </a:ext>
            </a:extLst>
          </p:cNvPr>
          <p:cNvSpPr txBox="1"/>
          <p:nvPr/>
        </p:nvSpPr>
        <p:spPr>
          <a:xfrm>
            <a:off x="3200400" y="214526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Unimodal, But Strong Kurtosis</a:t>
            </a:r>
          </a:p>
        </p:txBody>
      </p:sp>
    </p:spTree>
    <p:extLst>
      <p:ext uri="{BB962C8B-B14F-4D97-AF65-F5344CB8AC3E}">
        <p14:creationId xmlns:p14="http://schemas.microsoft.com/office/powerpoint/2010/main" val="360677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Simple Toy Example,   Gaussian</a:t>
            </a:r>
          </a:p>
        </p:txBody>
      </p:sp>
      <p:pic>
        <p:nvPicPr>
          <p:cNvPr id="168964" name="Picture 3" descr="EgQQ1dat3NmixBimv2His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33538"/>
            <a:ext cx="6858000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898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Simple Toy Example,   Gaussian?</a:t>
            </a:r>
          </a:p>
        </p:txBody>
      </p:sp>
      <p:pic>
        <p:nvPicPr>
          <p:cNvPr id="169988" name="Picture 3" descr="EgQQ1dat3NmixBimv2His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33538"/>
            <a:ext cx="6858000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8519C8-A201-2747-AA3C-5F01F883D76D}"/>
                  </a:ext>
                </a:extLst>
              </p:cNvPr>
              <p:cNvSpPr txBox="1"/>
              <p:nvPr/>
            </p:nvSpPr>
            <p:spPr>
              <a:xfrm>
                <a:off x="5334000" y="2145268"/>
                <a:ext cx="1681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Much Bigger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8519C8-A201-2747-AA3C-5F01F883D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145268"/>
                <a:ext cx="1681038" cy="369332"/>
              </a:xfrm>
              <a:prstGeom prst="rect">
                <a:avLst/>
              </a:prstGeom>
              <a:blipFill>
                <a:blip r:embed="rId4"/>
                <a:stretch>
                  <a:fillRect l="-2899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13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Notes: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Bimodal  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  <a:sym typeface="Wingdings" pitchFamily="2" charset="2"/>
              </a:rPr>
              <a:t>  see non-Gaussian with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  <a:sym typeface="Wingdings" pitchFamily="2" charset="2"/>
              </a:rPr>
              <a:t>histo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  <a:sym typeface="Wingdings" pitchFamily="2" charset="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  <a:sym typeface="Wingdings" pitchFamily="2" charset="2"/>
              </a:rPr>
              <a:t>Other cases:    hard to see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Conclude: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Histogram poor at assessing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Gauss’ity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7150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Standard approach to checking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Gaussianity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QQ – plots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Background: 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Graphical Goodness of Fit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Fisher (1983)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913" t="28273" r="15813" b="6557"/>
          <a:stretch/>
        </p:blipFill>
        <p:spPr>
          <a:xfrm>
            <a:off x="762000" y="1981200"/>
            <a:ext cx="3443748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3455" y="5791200"/>
            <a:ext cx="3207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Yes, using Soft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Thresholded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Est.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19161" y="1981200"/>
            <a:ext cx="3976986" cy="4640997"/>
            <a:chOff x="4819161" y="1981200"/>
            <a:chExt cx="3976986" cy="4640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20540" t="27931" r="15461" b="6899"/>
            <a:stretch/>
          </p:blipFill>
          <p:spPr>
            <a:xfrm>
              <a:off x="4953000" y="1981200"/>
              <a:ext cx="3429000" cy="3733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19161" y="5791200"/>
              <a:ext cx="3976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No, Using Sample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Cov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 Est.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Too Conservative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8866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3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</p:spPr>
            <p:txBody>
              <a:bodyPr/>
              <a:lstStyle/>
              <a:p>
                <a:pPr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Background:  Graphical Goodness of Fit</a:t>
                </a:r>
              </a:p>
              <a:p>
                <a:pPr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Basis:    </a:t>
                </a:r>
              </a:p>
              <a:p>
                <a:pPr algn="ctr"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Cumulative Distribution Function  (CDF) </a:t>
                </a:r>
              </a:p>
              <a:p>
                <a:pPr algn="ctr">
                  <a:lnSpc>
                    <a:spcPct val="15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𝑃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≤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Probability quantile notation: 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for "probability”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and "quantile" 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𝑞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algn="ctr">
                  <a:buFontTx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𝑞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𝐹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𝑝</m:t>
                        </m:r>
                      </m:e>
                    </m:d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639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  <a:blipFill rotWithShape="1">
                <a:blip r:embed="rId3"/>
                <a:stretch>
                  <a:fillRect l="-1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50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3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Probability quantile notation: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for "probability”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and "quantile" 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𝑞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algn="ctr">
                  <a:buFontTx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𝑞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𝐹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𝑝</m:t>
                        </m:r>
                      </m:e>
                    </m:d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algn="ctr">
                  <a:buFontTx/>
                  <a:buNone/>
                </a:pPr>
                <a:endParaRPr lang="en-US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>
                  <a:buFontTx/>
                  <a:buNone/>
                </a:pPr>
                <a:endParaRPr lang="en-US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Thus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is called the </a:t>
                </a:r>
                <a:r>
                  <a:rPr lang="en-US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quantile function</a:t>
                </a:r>
                <a:endParaRPr lang="en-US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639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  <a:blipFill rotWithShape="1">
                <a:blip r:embed="rId3"/>
                <a:stretch>
                  <a:fillRect l="-1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50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buFontTx/>
                  <a:buNone/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Two types of CDF: </a:t>
                </a:r>
              </a:p>
              <a:p>
                <a:pPr marL="514350" indent="-514350">
                  <a:buAutoNum type="arabicPeriod"/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Theoretical</a:t>
                </a:r>
              </a:p>
              <a:p>
                <a:pPr marL="0" indent="0">
                  <a:buNone/>
                  <a:defRPr/>
                </a:pPr>
                <a:endParaRPr lang="en-US" sz="16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  <a:cs typeface="Arial" pitchFamily="34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  <a:cs typeface="Arial" pitchFamily="34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itchFamily="34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itchFamily="34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≤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>
                  <a:buNone/>
                  <a:defRPr/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514350" indent="-514350">
                  <a:buAutoNum type="arabicPeriod" startAt="2"/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Empirical, based on data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pitchFamily="34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cs typeface="Arial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⋯,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>
                  <a:buNone/>
                  <a:defRPr/>
                </a:pPr>
                <a:endParaRPr lang="en-US" sz="16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itchFamily="34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itchFamily="34" charset="0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itchFamily="34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itchFamily="34" charset="0"/>
                            </a:rPr>
                            <m:t>#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cs typeface="Arial" pitchFamily="34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cs typeface="Arial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𝑞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 pitchFamily="34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2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  <a:blipFill rotWithShape="1">
                <a:blip r:embed="rId3"/>
                <a:stretch>
                  <a:fillRect l="-1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2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Direct Visualizations: </a:t>
                </a:r>
              </a:p>
              <a:p>
                <a:pPr>
                  <a:lnSpc>
                    <a:spcPct val="150000"/>
                  </a:lnSpc>
                  <a:buFont typeface="Times New Roman" pitchFamily="18" charset="0"/>
                  <a:buAutoNum type="arabicPeriod"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Empirical CDF plot: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		plot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=</m:t>
                    </m:r>
                    <m:box>
                      <m:box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cs typeface="Arial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cs typeface="Arial" charset="0"/>
                              </a:rPr>
                              <m:t>𝑛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,            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=1,⋯,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𝑛</m:t>
                        </m:r>
                      </m:e>
                    </m:box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		vs.    grid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(sorted data) values</a:t>
                </a:r>
              </a:p>
              <a:p>
                <a:pPr>
                  <a:lnSpc>
                    <a:spcPct val="150000"/>
                  </a:lnSpc>
                  <a:buFont typeface="Times New Roman" pitchFamily="18" charset="0"/>
                  <a:buAutoNum type="arabicPeriod" startAt="2"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Quantile plot  (inverse):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		plot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𝑞</m:t>
                        </m:r>
                      </m:e>
                    </m:acc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		vs.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𝑝</m:t>
                        </m:r>
                      </m:e>
                    </m:acc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>
                  <a:lnSpc>
                    <a:spcPct val="150000"/>
                  </a:lnSpc>
                  <a:buFontTx/>
                  <a:buNone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946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  <a:blipFill rotWithShape="1">
                <a:blip r:embed="rId3"/>
                <a:stretch>
                  <a:fillRect l="-1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BB5F2A3-E1F8-74C4-E16E-953B1D9A904F}"/>
              </a:ext>
            </a:extLst>
          </p:cNvPr>
          <p:cNvSpPr txBox="1"/>
          <p:nvPr/>
        </p:nvSpPr>
        <p:spPr>
          <a:xfrm>
            <a:off x="5867400" y="990600"/>
            <a:ext cx="12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Variations: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90D4B6-87D2-D0F8-BBCE-14FD7AE9E54A}"/>
                  </a:ext>
                </a:extLst>
              </p:cNvPr>
              <p:cNvSpPr txBox="1"/>
              <p:nvPr/>
            </p:nvSpPr>
            <p:spPr>
              <a:xfrm>
                <a:off x="6172200" y="1447800"/>
                <a:ext cx="1063689" cy="426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90D4B6-87D2-D0F8-BBCE-14FD7AE9E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447800"/>
                <a:ext cx="1063689" cy="4268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838871-3577-67A4-1988-87EAA4DDB59F}"/>
                  </a:ext>
                </a:extLst>
              </p:cNvPr>
              <p:cNvSpPr txBox="1"/>
              <p:nvPr/>
            </p:nvSpPr>
            <p:spPr>
              <a:xfrm>
                <a:off x="6172200" y="1905000"/>
                <a:ext cx="1012713" cy="426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838871-3577-67A4-1988-87EAA4DDB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905000"/>
                <a:ext cx="1012713" cy="426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D0EE8F-E6ED-A1B9-033F-52F95AAABC19}"/>
                  </a:ext>
                </a:extLst>
              </p:cNvPr>
              <p:cNvSpPr txBox="1"/>
              <p:nvPr/>
            </p:nvSpPr>
            <p:spPr>
              <a:xfrm>
                <a:off x="5943600" y="2438400"/>
                <a:ext cx="25791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Both Avoid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D0EE8F-E6ED-A1B9-033F-52F95AAAB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438400"/>
                <a:ext cx="2579104" cy="369332"/>
              </a:xfrm>
              <a:prstGeom prst="rect">
                <a:avLst/>
              </a:prstGeom>
              <a:blipFill>
                <a:blip r:embed="rId6"/>
                <a:stretch>
                  <a:fillRect l="-189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D884F45-05A2-2A59-5927-A4202E9DD6A3}"/>
              </a:ext>
            </a:extLst>
          </p:cNvPr>
          <p:cNvSpPr txBox="1"/>
          <p:nvPr/>
        </p:nvSpPr>
        <p:spPr>
          <a:xfrm>
            <a:off x="7298369" y="1976735"/>
            <a:ext cx="134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Good Uniform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Likelihood Prop’s</a:t>
            </a:r>
          </a:p>
        </p:txBody>
      </p:sp>
    </p:spTree>
    <p:extLst>
      <p:ext uri="{BB962C8B-B14F-4D97-AF65-F5344CB8AC3E}">
        <p14:creationId xmlns:p14="http://schemas.microsoft.com/office/powerpoint/2010/main" val="18959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90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Comparison Visualizations: </a:t>
                </a:r>
              </a:p>
              <a:p>
                <a:pPr algn="ctr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(compare a theoretical with an empirical)</a:t>
                </a:r>
              </a:p>
              <a:p>
                <a:pPr>
                  <a:lnSpc>
                    <a:spcPct val="150000"/>
                  </a:lnSpc>
                  <a:buFont typeface="Times New Roman" pitchFamily="18" charset="0"/>
                  <a:buAutoNum type="arabicPeriod" startAt="3"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 P-P plot: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		plot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vs.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  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		for a grid of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𝑞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values</a:t>
                </a:r>
              </a:p>
              <a:p>
                <a:pPr>
                  <a:lnSpc>
                    <a:spcPct val="150000"/>
                  </a:lnSpc>
                  <a:buFontTx/>
                  <a:buNone/>
                </a:pPr>
                <a:endPara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Note:  Have essentially already used this:</a:t>
                </a:r>
              </a:p>
              <a:p>
                <a:pPr algn="ctr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Called it the “ROC Curve”</a:t>
                </a:r>
              </a:p>
            </p:txBody>
          </p:sp>
        </mc:Choice>
        <mc:Fallback xmlns="">
          <p:sp>
            <p:nvSpPr>
              <p:cNvPr id="2049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  <a:blipFill>
                <a:blip r:embed="rId3"/>
                <a:stretch>
                  <a:fillRect l="-1834" b="-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6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/>
              <a:t>ROC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1600" y="1472625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Recall from </a:t>
            </a:r>
            <a:r>
              <a:rPr lang="en-US" sz="3200" dirty="0">
                <a:solidFill>
                  <a:srgbClr val="00B050"/>
                </a:solidFill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/25/24</a:t>
            </a:r>
          </a:p>
        </p:txBody>
      </p:sp>
    </p:spTree>
    <p:extLst>
      <p:ext uri="{BB962C8B-B14F-4D97-AF65-F5344CB8AC3E}">
        <p14:creationId xmlns:p14="http://schemas.microsoft.com/office/powerpoint/2010/main" val="2343513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/>
              <a:t>ROC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452160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/>
              <a:t>ROC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629400" y="1777425"/>
                <a:ext cx="22256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Plot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</m:acc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vs.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1777425"/>
                <a:ext cx="2225674" cy="584775"/>
              </a:xfrm>
              <a:prstGeom prst="rect">
                <a:avLst/>
              </a:prstGeom>
              <a:blipFill>
                <a:blip r:embed="rId3"/>
                <a:stretch>
                  <a:fillRect l="-7123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76200" y="4825425"/>
            <a:ext cx="4114800" cy="1270575"/>
            <a:chOff x="76200" y="4825425"/>
            <a:chExt cx="4114800" cy="12705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76200" y="4825425"/>
                  <a:ext cx="382630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 Grid of </a:t>
                  </a:r>
                  <a14:m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</m:oMath>
                  </a14:m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Values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4825425"/>
                  <a:ext cx="3826304" cy="584775"/>
                </a:xfrm>
                <a:prstGeom prst="rect">
                  <a:avLst/>
                </a:prstGeom>
                <a:blipFill>
                  <a:blip r:embed="rId4"/>
                  <a:stretch>
                    <a:fillRect l="-4147" t="-13542" r="-3349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/>
            <p:cNvCxnSpPr/>
            <p:nvPr/>
          </p:nvCxnSpPr>
          <p:spPr>
            <a:xfrm>
              <a:off x="2057400" y="5410200"/>
              <a:ext cx="2133600" cy="6858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/>
          <p:cNvCxnSpPr/>
          <p:nvPr/>
        </p:nvCxnSpPr>
        <p:spPr>
          <a:xfrm flipH="1">
            <a:off x="5715000" y="2362200"/>
            <a:ext cx="1828800" cy="13716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162800" y="2362200"/>
            <a:ext cx="1447800" cy="28194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365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/>
              <a:t>ROC Curve – CDF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Next</a:t>
            </a:r>
          </a:p>
          <a:p>
            <a:pPr marL="0" indent="0">
              <a:buNone/>
            </a:pPr>
            <a:r>
              <a:rPr lang="en-US" dirty="0"/>
              <a:t>Add</a:t>
            </a:r>
          </a:p>
          <a:p>
            <a:pPr marL="0" indent="0">
              <a:buNone/>
            </a:pPr>
            <a:r>
              <a:rPr lang="en-US" dirty="0"/>
              <a:t>Cum.</a:t>
            </a:r>
          </a:p>
          <a:p>
            <a:pPr marL="0" indent="0">
              <a:buNone/>
            </a:pPr>
            <a:r>
              <a:rPr lang="en-US" dirty="0"/>
              <a:t>Dist.</a:t>
            </a:r>
          </a:p>
          <a:p>
            <a:pPr marL="0" indent="0">
              <a:buNone/>
            </a:pPr>
            <a:r>
              <a:rPr lang="en-US" dirty="0" err="1"/>
              <a:t>Funct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8200" y="3962400"/>
            <a:ext cx="2590800" cy="1447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853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/>
              <a:t>ROC Curve – CDF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612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Previous LUAD Data,  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=180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𝑑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=1709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at Base Pair Level,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Soft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Thresholding</a:t>
                </a: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Assumptions Fail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Esp’ly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Indepen’ce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546" t="6052" r="8546"/>
          <a:stretch>
            <a:fillRect/>
          </a:stretch>
        </p:blipFill>
        <p:spPr bwMode="auto">
          <a:xfrm>
            <a:off x="4495800" y="3138400"/>
            <a:ext cx="4648200" cy="37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01763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/>
              <a:t>ROC Curve – CDF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99818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/>
              <a:t>ROC Curve – CDF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60361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/>
              <a:t>ROC Curve – CDF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48375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/>
              <a:t>ROC Curve – CDF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09070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90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Comparison Visualizations: </a:t>
                </a:r>
              </a:p>
              <a:p>
                <a:pPr algn="ctr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(compare a theoretical with an empirical)</a:t>
                </a:r>
              </a:p>
              <a:p>
                <a:pPr>
                  <a:lnSpc>
                    <a:spcPct val="150000"/>
                  </a:lnSpc>
                  <a:buFont typeface="Times New Roman" pitchFamily="18" charset="0"/>
                  <a:buAutoNum type="arabicPeriod" startAt="3"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 P-P plot: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		plot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vs.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  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		for a grid of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𝑞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values</a:t>
                </a:r>
              </a:p>
              <a:p>
                <a:pPr>
                  <a:lnSpc>
                    <a:spcPct val="150000"/>
                  </a:lnSpc>
                  <a:buFont typeface="Times New Roman" pitchFamily="18" charset="0"/>
                  <a:buAutoNum type="arabicPeriod" startAt="4"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 Q-Q plot: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		plot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vs.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𝑞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		for a grid of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values</a:t>
                </a:r>
              </a:p>
              <a:p>
                <a:pPr>
                  <a:lnSpc>
                    <a:spcPct val="150000"/>
                  </a:lnSpc>
                  <a:buFontTx/>
                  <a:buNone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049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914400"/>
                <a:ext cx="8305800" cy="5715000"/>
              </a:xfrm>
              <a:blipFill rotWithShape="1">
                <a:blip r:embed="rId3"/>
                <a:stretch>
                  <a:fillRect l="-1834" b="-5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2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  <p:sp>
        <p:nvSpPr>
          <p:cNvPr id="20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90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52400" y="914400"/>
                <a:ext cx="8305800" cy="5715000"/>
              </a:xfrm>
            </p:spPr>
            <p:txBody>
              <a:bodyPr/>
              <a:lstStyle/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Replace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Grid 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of</a:t>
                </a:r>
                <a:r>
                  <a:rPr lang="en-US" b="0" dirty="0">
                    <a:solidFill>
                      <a:srgbClr val="000000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𝑞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Values</a:t>
                </a:r>
              </a:p>
              <a:p>
                <a:pPr>
                  <a:buFontTx/>
                  <a:buNone/>
                </a:pPr>
                <a:endPara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With</a:t>
                </a:r>
              </a:p>
              <a:p>
                <a:pPr>
                  <a:buFontTx/>
                  <a:buNone/>
                </a:pPr>
                <a:endPara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Grid </a:t>
                </a: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𝑝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>
                  <a:buFontTx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Values</a:t>
                </a:r>
              </a:p>
              <a:p>
                <a:pPr>
                  <a:buFontTx/>
                  <a:buNone/>
                </a:pPr>
                <a:endParaRPr lang="en-US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049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52400" y="914400"/>
                <a:ext cx="8305800" cy="5715000"/>
              </a:xfrm>
              <a:blipFill>
                <a:blip r:embed="rId4"/>
                <a:stretch>
                  <a:fillRect l="-1834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309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1027886"/>
            <a:ext cx="85344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Cutoff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32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1027886"/>
            <a:ext cx="85344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Cutoff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488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1027886"/>
            <a:ext cx="85344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Cutoff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391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685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Q-Q plots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1027886"/>
            <a:ext cx="85344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Cutoff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88" y="1412539"/>
            <a:ext cx="7706212" cy="54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3810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12885</TotalTime>
  <Words>3258</Words>
  <Application>Microsoft Office PowerPoint</Application>
  <PresentationFormat>On-screen Show (4:3)</PresentationFormat>
  <Paragraphs>947</Paragraphs>
  <Slides>107</Slides>
  <Notes>98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107</vt:i4>
      </vt:variant>
    </vt:vector>
  </HeadingPairs>
  <TitlesOfParts>
    <vt:vector size="119" baseType="lpstr">
      <vt:lpstr>굴림</vt:lpstr>
      <vt:lpstr>Arial</vt:lpstr>
      <vt:lpstr>Arial Unicode MS</vt:lpstr>
      <vt:lpstr>Cambria Math</vt:lpstr>
      <vt:lpstr>Tahoma</vt:lpstr>
      <vt:lpstr>Times New Roman</vt:lpstr>
      <vt:lpstr>Wingdings</vt:lpstr>
      <vt:lpstr>Default Design</vt:lpstr>
      <vt:lpstr>7_Default Design</vt:lpstr>
      <vt:lpstr>12_Default Design</vt:lpstr>
      <vt:lpstr>2_Default Design</vt:lpstr>
      <vt:lpstr>13_Default Design</vt:lpstr>
      <vt:lpstr>Statistics – O. R. 881 Object Oriented Data Analysis</vt:lpstr>
      <vt:lpstr>Current Sections in Textbook</vt:lpstr>
      <vt:lpstr>Last Class: SigClust Estimation of Background Noise</vt:lpstr>
      <vt:lpstr>Last Class: SigClust Estimation of Background Noise</vt:lpstr>
      <vt:lpstr>Last Class: SigClust Gaussian null distribution - Simulation</vt:lpstr>
      <vt:lpstr>Last Class: SigClust Examples</vt:lpstr>
      <vt:lpstr>Last Class: SigClust Examples</vt:lpstr>
      <vt:lpstr>Last Class: SigClust Examples</vt:lpstr>
      <vt:lpstr>Last Class: SigClust Examples</vt:lpstr>
      <vt:lpstr>Last Class: SigClust Examples</vt:lpstr>
      <vt:lpstr>Last Class: SigClust Examples</vt:lpstr>
      <vt:lpstr>Last Class: Mass Flux Data</vt:lpstr>
      <vt:lpstr>Last Class: Mass Flux Data</vt:lpstr>
      <vt:lpstr>Last Class: Statist’l Smoothing</vt:lpstr>
      <vt:lpstr>Last Class: Kernel Density Est.</vt:lpstr>
      <vt:lpstr>Last Class: Scatterplot Smoo.</vt:lpstr>
      <vt:lpstr>Last Class: Scatterplot Smoo.</vt:lpstr>
      <vt:lpstr>Last Class: Scatterplot Smoo.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Kernel Density Estimation</vt:lpstr>
      <vt:lpstr>Kernel Density Estimation</vt:lpstr>
      <vt:lpstr>Kernel Density Estimation</vt:lpstr>
      <vt:lpstr>Kernel Density Estimation</vt:lpstr>
      <vt:lpstr>Statistical Smoothing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Dependent SiZer</vt:lpstr>
      <vt:lpstr>Dep’ent SiZer : 2002 Apr 13 Sat 1 pm – 3 pm </vt:lpstr>
      <vt:lpstr>Dep’ent SiZer : 2002 Apr 13 Sat 1 pm – 3 pm </vt:lpstr>
      <vt:lpstr>Dep’ent SiZer : 2002 Apr 13 Sat 1 pm – 3 pm </vt:lpstr>
      <vt:lpstr>Zoomed view (to red region, i.e. “flat top”)</vt:lpstr>
      <vt:lpstr>Zoomed view (to red region, i.e. “flat top”)</vt:lpstr>
      <vt:lpstr>Further Zoom:  finds very  periodic behavior!</vt:lpstr>
      <vt:lpstr>Possible Physical Explanation</vt:lpstr>
      <vt:lpstr>SiZer Background</vt:lpstr>
      <vt:lpstr>SiZer Background</vt:lpstr>
      <vt:lpstr>SiZer Overview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Statistical Smoothing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ROC Curve</vt:lpstr>
      <vt:lpstr>ROC Curve</vt:lpstr>
      <vt:lpstr>ROC Curve</vt:lpstr>
      <vt:lpstr>ROC Curve – CDF View</vt:lpstr>
      <vt:lpstr>ROC Curve – CDF View</vt:lpstr>
      <vt:lpstr>ROC Curve – CDF View</vt:lpstr>
      <vt:lpstr>ROC Curve – CDF View</vt:lpstr>
      <vt:lpstr>ROC Curve – CDF View</vt:lpstr>
      <vt:lpstr>ROC Curve – CDF View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Q-Q plots</vt:lpstr>
      <vt:lpstr>Alternate Viewpoints</vt:lpstr>
      <vt:lpstr>Alternate Terminology</vt:lpstr>
      <vt:lpstr>Participant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326</cp:revision>
  <dcterms:created xsi:type="dcterms:W3CDTF">2001-06-08T01:38:43Z</dcterms:created>
  <dcterms:modified xsi:type="dcterms:W3CDTF">2024-04-02T18:53:14Z</dcterms:modified>
</cp:coreProperties>
</file>