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52" r:id="rId2"/>
    <p:sldMasterId id="2147483866" r:id="rId3"/>
    <p:sldMasterId id="2147483878" r:id="rId4"/>
    <p:sldMasterId id="2147483893" r:id="rId5"/>
  </p:sldMasterIdLst>
  <p:notesMasterIdLst>
    <p:notesMasterId r:id="rId125"/>
  </p:notesMasterIdLst>
  <p:sldIdLst>
    <p:sldId id="262" r:id="rId6"/>
    <p:sldId id="714" r:id="rId7"/>
    <p:sldId id="4260" r:id="rId8"/>
    <p:sldId id="4261" r:id="rId9"/>
    <p:sldId id="1573" r:id="rId10"/>
    <p:sldId id="1579" r:id="rId11"/>
    <p:sldId id="1625" r:id="rId12"/>
    <p:sldId id="1590" r:id="rId13"/>
    <p:sldId id="1742" r:id="rId14"/>
    <p:sldId id="1748" r:id="rId15"/>
    <p:sldId id="1965" r:id="rId16"/>
    <p:sldId id="1967" r:id="rId17"/>
    <p:sldId id="1905" r:id="rId18"/>
    <p:sldId id="1906" r:id="rId19"/>
    <p:sldId id="1907" r:id="rId20"/>
    <p:sldId id="1908" r:id="rId21"/>
    <p:sldId id="1909" r:id="rId22"/>
    <p:sldId id="1910" r:id="rId23"/>
    <p:sldId id="1911" r:id="rId24"/>
    <p:sldId id="1912" r:id="rId25"/>
    <p:sldId id="1913" r:id="rId26"/>
    <p:sldId id="1914" r:id="rId27"/>
    <p:sldId id="1915" r:id="rId28"/>
    <p:sldId id="1916" r:id="rId29"/>
    <p:sldId id="1917" r:id="rId30"/>
    <p:sldId id="1918" r:id="rId31"/>
    <p:sldId id="1919" r:id="rId32"/>
    <p:sldId id="1929" r:id="rId33"/>
    <p:sldId id="1930" r:id="rId34"/>
    <p:sldId id="1973" r:id="rId35"/>
    <p:sldId id="1974" r:id="rId36"/>
    <p:sldId id="1975" r:id="rId37"/>
    <p:sldId id="4262" r:id="rId38"/>
    <p:sldId id="1968" r:id="rId39"/>
    <p:sldId id="4249" r:id="rId40"/>
    <p:sldId id="4251" r:id="rId41"/>
    <p:sldId id="4252" r:id="rId42"/>
    <p:sldId id="1612" r:id="rId43"/>
    <p:sldId id="1613" r:id="rId44"/>
    <p:sldId id="4253" r:id="rId45"/>
    <p:sldId id="4254" r:id="rId46"/>
    <p:sldId id="4255" r:id="rId47"/>
    <p:sldId id="4256" r:id="rId48"/>
    <p:sldId id="1618" r:id="rId49"/>
    <p:sldId id="1619" r:id="rId50"/>
    <p:sldId id="1620" r:id="rId51"/>
    <p:sldId id="1621" r:id="rId52"/>
    <p:sldId id="4263" r:id="rId53"/>
    <p:sldId id="1623" r:id="rId54"/>
    <p:sldId id="1624" r:id="rId55"/>
    <p:sldId id="4257" r:id="rId56"/>
    <p:sldId id="4258" r:id="rId57"/>
    <p:sldId id="4259" r:id="rId58"/>
    <p:sldId id="1542" r:id="rId59"/>
    <p:sldId id="1568" r:id="rId60"/>
    <p:sldId id="1569" r:id="rId61"/>
    <p:sldId id="1543" r:id="rId62"/>
    <p:sldId id="1544" r:id="rId63"/>
    <p:sldId id="1545" r:id="rId64"/>
    <p:sldId id="1546" r:id="rId65"/>
    <p:sldId id="1172" r:id="rId66"/>
    <p:sldId id="1168" r:id="rId67"/>
    <p:sldId id="1174" r:id="rId68"/>
    <p:sldId id="1701" r:id="rId69"/>
    <p:sldId id="1756" r:id="rId70"/>
    <p:sldId id="1706" r:id="rId71"/>
    <p:sldId id="1547" r:id="rId72"/>
    <p:sldId id="1548" r:id="rId73"/>
    <p:sldId id="1550" r:id="rId74"/>
    <p:sldId id="1551" r:id="rId75"/>
    <p:sldId id="1552" r:id="rId76"/>
    <p:sldId id="1553" r:id="rId77"/>
    <p:sldId id="1554" r:id="rId78"/>
    <p:sldId id="1555" r:id="rId79"/>
    <p:sldId id="1556" r:id="rId80"/>
    <p:sldId id="1557" r:id="rId81"/>
    <p:sldId id="1558" r:id="rId82"/>
    <p:sldId id="1559" r:id="rId83"/>
    <p:sldId id="1560" r:id="rId84"/>
    <p:sldId id="1561" r:id="rId85"/>
    <p:sldId id="1562" r:id="rId86"/>
    <p:sldId id="1563" r:id="rId87"/>
    <p:sldId id="1564" r:id="rId88"/>
    <p:sldId id="1565" r:id="rId89"/>
    <p:sldId id="1566" r:id="rId90"/>
    <p:sldId id="1567" r:id="rId91"/>
    <p:sldId id="2473" r:id="rId92"/>
    <p:sldId id="2474" r:id="rId93"/>
    <p:sldId id="2475" r:id="rId94"/>
    <p:sldId id="2476" r:id="rId95"/>
    <p:sldId id="2477" r:id="rId96"/>
    <p:sldId id="2478" r:id="rId97"/>
    <p:sldId id="2479" r:id="rId98"/>
    <p:sldId id="2480" r:id="rId99"/>
    <p:sldId id="2481" r:id="rId100"/>
    <p:sldId id="2482" r:id="rId101"/>
    <p:sldId id="2483" r:id="rId102"/>
    <p:sldId id="2484" r:id="rId103"/>
    <p:sldId id="3655" r:id="rId104"/>
    <p:sldId id="3656" r:id="rId105"/>
    <p:sldId id="3657" r:id="rId106"/>
    <p:sldId id="3658" r:id="rId107"/>
    <p:sldId id="3659" r:id="rId108"/>
    <p:sldId id="3679" r:id="rId109"/>
    <p:sldId id="3680" r:id="rId110"/>
    <p:sldId id="3660" r:id="rId111"/>
    <p:sldId id="3654" r:id="rId112"/>
    <p:sldId id="2485" r:id="rId113"/>
    <p:sldId id="2486" r:id="rId114"/>
    <p:sldId id="3663" r:id="rId115"/>
    <p:sldId id="2487" r:id="rId116"/>
    <p:sldId id="2488" r:id="rId117"/>
    <p:sldId id="2489" r:id="rId118"/>
    <p:sldId id="2490" r:id="rId119"/>
    <p:sldId id="2491" r:id="rId120"/>
    <p:sldId id="2492" r:id="rId121"/>
    <p:sldId id="2493" r:id="rId122"/>
    <p:sldId id="2494" r:id="rId123"/>
    <p:sldId id="3860" r:id="rId1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99FF99"/>
    <a:srgbClr val="FFB279"/>
    <a:srgbClr val="DA71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tableStyles" Target="tableStyle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1261A-42C6-4CDE-BBB4-F8D158FC2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938BF-46BD-4A98-8BF0-867EA6CD6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1638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6627562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988799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41893375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18716139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4463287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85170288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314493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53301807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3C01-E4FD-484C-AB0B-0FB84C09A7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4943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33774-33E2-4F98-9DA9-D713ADB3A6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271132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FC97B4-F736-4F48-B19F-5145D5E4BD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2378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3C01-E4FD-484C-AB0B-0FB84C09A7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9632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5E6A5-1001-4839-8DEA-0D5DBC4D47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HDLSStmbPCA.ps</a:t>
            </a:r>
          </a:p>
        </p:txBody>
      </p:sp>
    </p:spTree>
    <p:extLst>
      <p:ext uri="{BB962C8B-B14F-4D97-AF65-F5344CB8AC3E}">
        <p14:creationId xmlns:p14="http://schemas.microsoft.com/office/powerpoint/2010/main" val="307324057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F6975-C4FB-45E5-971B-9BFE96F9B3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198346316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837C4-A4D9-4D4E-ABE5-68917499EC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98258583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469B08-2C70-4EBE-8726-7E985CD3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49956332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980C1-F8F6-4FFC-B0FE-D5E5FC4AFC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3804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890B3-50C1-4FE1-8169-C0AA861A14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3319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A179-9117-4450-834E-CB37C3862C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80852471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23D72-3037-4B50-B9B7-AA03543E54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300026345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C6383-C282-4651-9769-AE8A895F6B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4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6F712-E4F3-423C-8CA1-8FC87C1FA1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2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B9F10-C2A3-4A8B-A9E9-A049F239A9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14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CD4FEC-A2A1-4373-98DE-391147B20D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15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51D12-A53C-4E62-AC5A-E4A65EA5E4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9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F317-5F3A-4FB4-8264-3EFAA1C410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90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48DBD-114D-4CE3-8494-4747230FBA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88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399FD-AD1C-46DE-86A1-10EB412034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74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B22AE-8E2F-431A-839C-351ADE2B6E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96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ECB9C-90F3-4EFB-B065-AAACA68E18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58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25ACF-4ADD-4E06-8B36-AB4D829863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08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C8DE1-8374-4BC7-BA20-E7D874A281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185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86F7E-12EF-45C3-B958-1D7367DE2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23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7695BD-9B6F-4DFE-9AF6-E3A489826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11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ABB89B-B9EC-4DE6-9947-80E48EC077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21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179F1-2C3A-4CBA-8D2B-E53C02A02B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673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33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3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CD317-21FC-4510-AD9F-6D3F4AF35B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462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24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91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25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07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1BE9F-82A9-4652-98DB-D574017B32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04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282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15B14-A499-4B8A-8355-412045C181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6EB48-2D04-4D36-B01B-8E947E03A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449D1-6312-46DB-9E3A-1C4CB3D151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8FCA2-E9F4-4E36-A2D9-59D1D24D0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84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449D1-6312-46DB-9E3A-1C4CB3D151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8FCA2-E9F4-4E36-A2D9-59D1D24D0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40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449D1-6312-46DB-9E3A-1C4CB3D151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8FCA2-E9F4-4E36-A2D9-59D1D24D0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2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CF5A7-D4AF-43A4-AF37-A753C4D1735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7119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3FD89-ABAE-4151-A68D-F5C9B4E560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6FADE-94AF-4E25-8C91-0868921F3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1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2AAC1-C1F9-4014-A40A-8F3DD25FEC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BD1A3-F4A5-4D89-970E-40CB38B1C1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44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2AAC1-C1F9-4014-A40A-8F3DD25FEC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6BD1A3-F4A5-4D89-970E-40CB38B1C1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43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025AF-74C2-43A1-BA97-B41BC4C670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11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C284F-2834-4434-9881-934D91FC0A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77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041AF-026D-4B03-8610-16B9D4B6A6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43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505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616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743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1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51E46-3B6A-42C9-A3F5-2725EB5A1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90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08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3655-8AE8-4D93-BE8A-AD986D3324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4144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DF981B-CCE8-45AF-9062-746AE70E5F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97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93655-8AE8-4D93-BE8A-AD986D3324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4852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46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E5563-5FD2-4E75-B3AC-77FF5B2246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064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E5563-5FD2-4E75-B3AC-77FF5B2246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527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867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8924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4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E8251-31EE-4EDC-B223-5D46F6CD73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7194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867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66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9980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5908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295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8914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2340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066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252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3D82-195F-4E5A-8C91-8A9AEF71A0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687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194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409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5962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852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319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4336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860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911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181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30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D40A3-E1FC-4CA5-8668-31030197C7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86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715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085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6575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677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642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370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334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095DD-01FA-48A9-8904-08EFD1BE10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521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CF19F-8607-4AC3-8A9F-501517EF61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2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5240C-A619-4AEB-82AE-ACFAB3E83B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861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56A0A-739A-4EEE-A456-ED8688BBBC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1300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1774-B70F-4EC5-BA5E-1D38268378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8414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1774-B70F-4EC5-BA5E-1D38268378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83550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4DC5C-B9E2-4C56-A3F8-4A916A480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4067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1980B-E908-47D6-9276-2F2419B62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2510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64D22-117E-4615-AD2D-2BD18C598C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8432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DC108-4AB9-4FDB-9154-33A35DFEFF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30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DABF3-BBB0-438C-B06F-36EECD6EA5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108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3997907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84526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09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222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02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981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58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88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008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78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12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980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911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0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679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73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0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27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9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92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72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7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90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52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8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13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13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6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73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1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5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37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2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80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9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17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67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36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923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68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0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63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79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4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82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2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4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2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9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16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7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1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8.mp4"/><Relationship Id="rId7" Type="http://schemas.openxmlformats.org/officeDocument/2006/relationships/image" Target="../media/image7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mp4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10.mp4"/><Relationship Id="rId7" Type="http://schemas.openxmlformats.org/officeDocument/2006/relationships/image" Target="../media/image8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0.mp4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2.mp4"/><Relationship Id="rId7" Type="http://schemas.openxmlformats.org/officeDocument/2006/relationships/image" Target="../media/image10.png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2.mp4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14.mp4"/><Relationship Id="rId7" Type="http://schemas.openxmlformats.org/officeDocument/2006/relationships/image" Target="../media/image11.png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4.mp4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grpSp>
        <p:nvGrpSpPr>
          <p:cNvPr id="5" name="Group 4"/>
          <p:cNvGrpSpPr/>
          <p:nvPr/>
        </p:nvGrpSpPr>
        <p:grpSpPr>
          <a:xfrm>
            <a:off x="5334000" y="533400"/>
            <a:ext cx="2279620" cy="1752600"/>
            <a:chOff x="5334000" y="533400"/>
            <a:chExt cx="2279620" cy="1752600"/>
          </a:xfrm>
        </p:grpSpPr>
        <p:sp>
          <p:nvSpPr>
            <p:cNvPr id="2" name="TextBox 1"/>
            <p:cNvSpPr txBox="1"/>
            <p:nvPr/>
          </p:nvSpPr>
          <p:spPr>
            <a:xfrm>
              <a:off x="6172200" y="5334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Mean Looks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Smoother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334000" y="1066800"/>
              <a:ext cx="914400" cy="1219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14400" y="1828800"/>
            <a:ext cx="3048000" cy="1401763"/>
            <a:chOff x="6172200" y="533400"/>
            <a:chExt cx="3048000" cy="1401763"/>
          </a:xfrm>
        </p:grpSpPr>
        <p:sp>
          <p:nvSpPr>
            <p:cNvPr id="34" name="TextBox 33"/>
            <p:cNvSpPr txBox="1"/>
            <p:nvPr/>
          </p:nvSpPr>
          <p:spPr>
            <a:xfrm>
              <a:off x="6172200" y="533400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PC1 Nearly Flat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848600" y="838200"/>
              <a:ext cx="1371600" cy="10969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28600" y="4191000"/>
            <a:ext cx="3352800" cy="369332"/>
            <a:chOff x="6172200" y="533400"/>
            <a:chExt cx="3352800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172200" y="533400"/>
              <a:ext cx="2732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PC2 is Tilt (NOT Outlier)</a:t>
              </a:r>
            </a:p>
          </p:txBody>
        </p:sp>
        <p:cxnSp>
          <p:nvCxnSpPr>
            <p:cNvPr id="40" name="Straight Arrow Connector 39"/>
            <p:cNvCxnSpPr>
              <a:stCxn id="39" idx="3"/>
            </p:cNvCxnSpPr>
            <p:nvPr/>
          </p:nvCxnSpPr>
          <p:spPr>
            <a:xfrm>
              <a:off x="8904743" y="718066"/>
              <a:ext cx="620257" cy="12013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4800" y="5791201"/>
            <a:ext cx="3429000" cy="643968"/>
            <a:chOff x="6172200" y="258764"/>
            <a:chExt cx="3429000" cy="643968"/>
          </a:xfrm>
        </p:grpSpPr>
        <p:sp>
          <p:nvSpPr>
            <p:cNvPr id="42" name="TextBox 41"/>
            <p:cNvSpPr txBox="1"/>
            <p:nvPr/>
          </p:nvSpPr>
          <p:spPr>
            <a:xfrm>
              <a:off x="6172200" y="5334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Outlier Demoted to PC3</a:t>
              </a:r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 flipV="1">
              <a:off x="8806254" y="258764"/>
              <a:ext cx="794946" cy="4593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733800" y="2438400"/>
            <a:ext cx="3962400" cy="491568"/>
            <a:chOff x="6172200" y="411164"/>
            <a:chExt cx="3962400" cy="491568"/>
          </a:xfrm>
        </p:grpSpPr>
        <p:sp>
          <p:nvSpPr>
            <p:cNvPr id="54" name="TextBox 53"/>
            <p:cNvSpPr txBox="1"/>
            <p:nvPr/>
          </p:nvSpPr>
          <p:spPr>
            <a:xfrm>
              <a:off x="6172200" y="533400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Lines are Eigenvalues on Sphere</a:t>
              </a:r>
            </a:p>
          </p:txBody>
        </p:sp>
        <p:cxnSp>
          <p:nvCxnSpPr>
            <p:cNvPr id="55" name="Straight Arrow Connector 54"/>
            <p:cNvCxnSpPr>
              <a:stCxn id="54" idx="3"/>
            </p:cNvCxnSpPr>
            <p:nvPr/>
          </p:nvCxnSpPr>
          <p:spPr>
            <a:xfrm flipV="1">
              <a:off x="9806528" y="411164"/>
              <a:ext cx="328072" cy="306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886200" y="2667000"/>
            <a:ext cx="3810000" cy="1253568"/>
            <a:chOff x="6172200" y="-350836"/>
            <a:chExt cx="3810000" cy="1253568"/>
          </a:xfrm>
        </p:grpSpPr>
        <p:sp>
          <p:nvSpPr>
            <p:cNvPr id="58" name="TextBox 57"/>
            <p:cNvSpPr txBox="1"/>
            <p:nvPr/>
          </p:nvSpPr>
          <p:spPr>
            <a:xfrm>
              <a:off x="6172200" y="533400"/>
              <a:ext cx="3463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Circles Show Original Variances</a:t>
              </a:r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 flipV="1">
              <a:off x="9635520" y="-350836"/>
              <a:ext cx="346680" cy="1068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95270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Goal: Use Training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Classify New Case: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Use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 Predict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as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i.i.d.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from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Probability Density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Classification Rule: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B636511-E0FD-44ED-8CF3-4591BE05498D}"/>
              </a:ext>
            </a:extLst>
          </p:cNvPr>
          <p:cNvGrpSpPr/>
          <p:nvPr/>
        </p:nvGrpSpPr>
        <p:grpSpPr>
          <a:xfrm>
            <a:off x="4038600" y="1182469"/>
            <a:ext cx="2604686" cy="1332131"/>
            <a:chOff x="4038600" y="1182469"/>
            <a:chExt cx="2604686" cy="1332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66EBF4-1ED8-4BE7-A384-E40375654C6C}"/>
                </a:ext>
              </a:extLst>
            </p:cNvPr>
            <p:cNvSpPr txBox="1"/>
            <p:nvPr/>
          </p:nvSpPr>
          <p:spPr>
            <a:xfrm>
              <a:off x="4419600" y="1182469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tildes to denote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random variables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8C66A53-A69A-47F6-B4F6-816846ECEF28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038600" y="1828800"/>
              <a:ext cx="1492843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18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Performance Measure of a Rule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Risk = Expected Loss (0 for right, 1 for wrong)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605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Optimal Rule: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𝐿𝑅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−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−1,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,−1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Need to Know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Consider Estimation)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45BAEC-AC6E-416A-A373-D1A4B3D5FEAD}"/>
              </a:ext>
            </a:extLst>
          </p:cNvPr>
          <p:cNvSpPr txBox="1"/>
          <p:nvPr/>
        </p:nvSpPr>
        <p:spPr>
          <a:xfrm>
            <a:off x="6019800" y="4754940"/>
            <a:ext cx="2622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Provides 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Upper Bound</a:t>
            </a:r>
          </a:p>
        </p:txBody>
      </p:sp>
    </p:spTree>
    <p:extLst>
      <p:ext uri="{BB962C8B-B14F-4D97-AF65-F5344CB8AC3E}">
        <p14:creationId xmlns:p14="http://schemas.microsoft.com/office/powerpoint/2010/main" val="20646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Simple, Yet Appealing, Method: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Nearest Neighbor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 Label of Nearest Neighbor: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𝑎𝑟𝑔𝑚𝑖𝑛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=1,⋯,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Problem:    High Variation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3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Class of Methods: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- Nearest Neighbors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Vote Among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Nearest Neighbors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</m:oMath>
                </a14:m>
                <a:endParaRPr lang="en-US" sz="3200" b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Challenge:   Choice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Too Small:   High Variation</a:t>
                </a:r>
              </a:p>
              <a:p>
                <a:pPr eaLnBrk="1" hangingPunct="1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Too Large:   Creates Bias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A1280DB-7A7D-C3A5-D6E2-DD6C302E2366}"/>
              </a:ext>
            </a:extLst>
          </p:cNvPr>
          <p:cNvSpPr txBox="1"/>
          <p:nvPr/>
        </p:nvSpPr>
        <p:spPr>
          <a:xfrm>
            <a:off x="6400800" y="51816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Essentially a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Smoothing Problem</a:t>
            </a:r>
          </a:p>
        </p:txBody>
      </p:sp>
    </p:spTree>
    <p:extLst>
      <p:ext uri="{BB962C8B-B14F-4D97-AF65-F5344CB8AC3E}">
        <p14:creationId xmlns:p14="http://schemas.microsoft.com/office/powerpoint/2010/main" val="3961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General Class: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Classifiers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𝒘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an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𝒘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=1−2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Surface: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 with Normal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Intercept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E662D77-4385-4DA8-B686-AE603B5883A7}"/>
              </a:ext>
            </a:extLst>
          </p:cNvPr>
          <p:cNvGrpSpPr/>
          <p:nvPr/>
        </p:nvGrpSpPr>
        <p:grpSpPr>
          <a:xfrm>
            <a:off x="5562600" y="3505200"/>
            <a:ext cx="2018501" cy="762000"/>
            <a:chOff x="5562600" y="3810000"/>
            <a:chExt cx="2018501" cy="762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08B465-CE3C-47FA-ABC6-2AC61BAD38E4}"/>
                </a:ext>
              </a:extLst>
            </p:cNvPr>
            <p:cNvSpPr txBox="1"/>
            <p:nvPr/>
          </p:nvSpPr>
          <p:spPr>
            <a:xfrm>
              <a:off x="5562600" y="38100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Indicator Function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0F7CB55-E825-497A-846C-9A18AF78A4EB}"/>
                </a:ext>
              </a:extLst>
            </p:cNvPr>
            <p:cNvCxnSpPr/>
            <p:nvPr/>
          </p:nvCxnSpPr>
          <p:spPr>
            <a:xfrm flipH="1">
              <a:off x="6019800" y="4191000"/>
              <a:ext cx="53340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5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Space)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2321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Linear Classifier: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(Assume Equal Numbers for Simplicity)</a:t>
            </a:r>
          </a:p>
        </p:txBody>
      </p:sp>
    </p:spTree>
    <p:extLst>
      <p:ext uri="{BB962C8B-B14F-4D97-AF65-F5344CB8AC3E}">
        <p14:creationId xmlns:p14="http://schemas.microsoft.com/office/powerpoint/2010/main" val="2548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1B0E64-8E87-3E04-1DE0-EFFAAAB6447A}"/>
              </a:ext>
            </a:extLst>
          </p:cNvPr>
          <p:cNvSpPr txBox="1"/>
          <p:nvPr/>
        </p:nvSpPr>
        <p:spPr>
          <a:xfrm>
            <a:off x="7086600" y="0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357FF"/>
                </a:solidFill>
              </a:rPr>
              <a:t>Text: Sec. 16.2.1</a:t>
            </a:r>
          </a:p>
        </p:txBody>
      </p:sp>
    </p:spTree>
    <p:extLst>
      <p:ext uri="{BB962C8B-B14F-4D97-AF65-F5344CB8AC3E}">
        <p14:creationId xmlns:p14="http://schemas.microsoft.com/office/powerpoint/2010/main" val="12932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Note, for Shifts of the Standard Normal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is Bayes Risk Optimal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Likelihood Ratio Solution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(Either Theoretical or Estimated)</a:t>
            </a:r>
          </a:p>
        </p:txBody>
      </p:sp>
    </p:spTree>
    <p:extLst>
      <p:ext uri="{BB962C8B-B14F-4D97-AF65-F5344CB8AC3E}">
        <p14:creationId xmlns:p14="http://schemas.microsoft.com/office/powerpoint/2010/main" val="2593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7377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4414671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7094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764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&amp; Covariance,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Simplest Approach: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Rescale (standardize) coordinate axes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e. replace (full) data matrix: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→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Then do Mean Difference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Bayes Approach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5BE9B-66E1-4E4E-B49F-15CD13ABEE60}"/>
              </a:ext>
            </a:extLst>
          </p:cNvPr>
          <p:cNvSpPr txBox="1"/>
          <p:nvPr/>
        </p:nvSpPr>
        <p:spPr>
          <a:xfrm>
            <a:off x="3756437" y="6248400"/>
            <a:ext cx="500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Name Seems to Be From Above MD Optimality</a:t>
            </a:r>
          </a:p>
        </p:txBody>
      </p:sp>
    </p:spTree>
    <p:extLst>
      <p:ext uri="{BB962C8B-B14F-4D97-AF65-F5344CB8AC3E}">
        <p14:creationId xmlns:p14="http://schemas.microsoft.com/office/powerpoint/2010/main" val="3535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" charset="0"/>
                <a:cs typeface="Arial" charset="0"/>
              </a:rPr>
              <a:t>Domingos</a:t>
            </a:r>
            <a:r>
              <a:rPr lang="en-US" sz="3200" dirty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cs typeface="Arial" charset="0"/>
              </a:rPr>
              <a:t>Pazzani</a:t>
            </a:r>
            <a:r>
              <a:rPr lang="en-US" sz="3200" dirty="0">
                <a:solidFill>
                  <a:schemeClr val="bg2"/>
                </a:solidFill>
                <a:latin typeface="Arial" charset="0"/>
                <a:cs typeface="Arial" charset="0"/>
              </a:rPr>
              <a:t>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2704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Linear Discriminant Analysis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1872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 No Presentation Today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</a:t>
            </a:r>
            <a:r>
              <a:rPr lang="en-US" dirty="0">
                <a:solidFill>
                  <a:schemeClr val="tx2"/>
                </a:solidFill>
                <a:effectLst/>
              </a:rPr>
              <a:t>Qichen Wang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Space is Vector Space of Zernike Coefficients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Perform PCA There, For Modes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56AFE-88B9-3B50-0671-F39BFBEF691B}"/>
              </a:ext>
            </a:extLst>
          </p:cNvPr>
          <p:cNvSpPr txBox="1"/>
          <p:nvPr/>
        </p:nvSpPr>
        <p:spPr>
          <a:xfrm>
            <a:off x="2057400" y="1676400"/>
            <a:ext cx="394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Works In Polar Coordinates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A65CF-48CD-4BEA-A282-D5C08A1E4AC9}"/>
              </a:ext>
            </a:extLst>
          </p:cNvPr>
          <p:cNvSpPr txBox="1"/>
          <p:nvPr/>
        </p:nvSpPr>
        <p:spPr>
          <a:xfrm>
            <a:off x="1439863" y="2057400"/>
            <a:ext cx="5265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Tensor Product of Fourier (Angles)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Special Jacobi (Radii) 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EE856-38B1-4F46-BE70-6CDB9B24992B}"/>
              </a:ext>
            </a:extLst>
          </p:cNvPr>
          <p:cNvSpPr txBox="1"/>
          <p:nvPr/>
        </p:nvSpPr>
        <p:spPr>
          <a:xfrm>
            <a:off x="6587634" y="243840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Challenge: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Elliminate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Singularity at Origin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94A65-4A09-9DDD-3ADF-AF308A891483}"/>
              </a:ext>
            </a:extLst>
          </p:cNvPr>
          <p:cNvSpPr txBox="1"/>
          <p:nvPr/>
        </p:nvSpPr>
        <p:spPr>
          <a:xfrm>
            <a:off x="1524000" y="3135868"/>
            <a:ext cx="513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Born &amp; Wolf (1980),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Schwiegerling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et al. (1995)</a:t>
            </a:r>
          </a:p>
        </p:txBody>
      </p:sp>
    </p:spTree>
    <p:extLst>
      <p:ext uri="{BB962C8B-B14F-4D97-AF65-F5344CB8AC3E}">
        <p14:creationId xmlns:p14="http://schemas.microsoft.com/office/powerpoint/2010/main" val="368099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(First Mode) Summary: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3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made clear in Scores Plot (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outlying data object drives PC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known problem with PCA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finds direction with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variation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sense of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dominated by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large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8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Single Outlier Driving PCA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57350"/>
            <a:ext cx="6934200" cy="4897438"/>
          </a:xfrm>
          <a:noFill/>
        </p:spPr>
      </p:pic>
    </p:spTree>
    <p:extLst>
      <p:ext uri="{BB962C8B-B14F-4D97-AF65-F5344CB8AC3E}">
        <p14:creationId xmlns:p14="http://schemas.microsoft.com/office/powerpoint/2010/main" val="80878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1:  Statistician:    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Arrggghh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!!!!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are very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arbitrary and meaningless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16.2,  11.1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11.1, 11.2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2:  Ophthalmologist:   No Problem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 by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 raw data)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Artifact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reflection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gathering 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eyelid blocking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drying effects)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Routinely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ignore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those anyway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interesting (&amp; well known)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steeper inferior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outlier?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say more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…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998220"/>
            <a:ext cx="472440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  (ophthalmologist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view):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 Outlier is present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focusing on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region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changing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(3% of MR SS)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(vertical) vs.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(horizontal)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astigmatism is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rest is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(known folklore)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Continue with ophthalmologists view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 version: 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direction of astigmatism???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(i.e.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effect???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interpret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only 1.7% of MR SS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Substantially less than for PC2 &amp; PC3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Ophthalmologists View  (cont.)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Impressions / Conclusions: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decomposition of population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insight into population structure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return to Statistician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handle these outliers?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not fatal here, can be for other examples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Toy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Example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(in 2d):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199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124200"/>
            <a:ext cx="5029200" cy="3551238"/>
          </a:xfrm>
          <a:noFill/>
        </p:spPr>
      </p:pic>
    </p:spTree>
    <p:extLst>
      <p:ext uri="{BB962C8B-B14F-4D97-AF65-F5344CB8AC3E}">
        <p14:creationId xmlns:p14="http://schemas.microsoft.com/office/powerpoint/2010/main" val="11112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Cornea Data: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find PC2 outlier (by looking through data (careful!))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23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999" y="1066800"/>
            <a:ext cx="4724401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Last Class: 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7783"/>
            <a:ext cx="6720284" cy="51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Keep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=10,000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 Mind Here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93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260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This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54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Wild One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79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Might Think This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24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 Is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Outlier?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In Fact Is This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228725"/>
            <a:ext cx="5210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94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Example Cornea Data: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find PC2 outlier (by looking through data (careful!))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Problem: after removal, another point dominates PC2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Could delete that, but then another appears</a:t>
                </a:r>
              </a:p>
              <a:p>
                <a:pPr marL="711200" indent="-7112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After 4th step have eliminated 10% of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=43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 rotWithShape="1">
                <a:blip r:embed="rId3"/>
                <a:stretch>
                  <a:fillRect l="-2201" t="-1425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2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Multivariate Data Visualization Tool: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Coordinates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Fisher Iris Data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Named Variables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(thanks to Wikipedia)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990600"/>
                <a:ext cx="8382000" cy="5638800"/>
              </a:xfrm>
              <a:blipFill rotWithShape="1"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4343400"/>
            <a:ext cx="4572000" cy="1828800"/>
            <a:chOff x="3657600" y="4343400"/>
            <a:chExt cx="4572000" cy="18288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657600" y="4343400"/>
              <a:ext cx="16764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57600" y="4343400"/>
              <a:ext cx="23622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57600" y="4343400"/>
              <a:ext cx="35052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657600" y="4343400"/>
              <a:ext cx="4572000" cy="1828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5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 Parallel Coordinates Plot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3583" name="Picture 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2667000" y="3429000"/>
            <a:ext cx="36576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2514600" y="2819400"/>
            <a:ext cx="1676400" cy="3276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9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9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43 Very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10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43 Very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Action in few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Freq.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3810000" y="3429000"/>
            <a:ext cx="838200" cy="2286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60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Last Class: Q-Q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72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Parallel Coordinates Plot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Middle Plot:   (Zernike Coefficients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Variation 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lowest frequencies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as in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compression of smooth signals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Projecting on sphere will destroy this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magnifying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frequency behavior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Plot:    discussed later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5F429-366A-031F-4A79-BFE173427192}"/>
              </a:ext>
            </a:extLst>
          </p:cNvPr>
          <p:cNvSpPr txBox="1"/>
          <p:nvPr/>
        </p:nvSpPr>
        <p:spPr>
          <a:xfrm>
            <a:off x="6485786" y="1295400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Point-Wise Median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Actually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Sensible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2456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Magnification of High Freq.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project data onto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suitable ellipse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sphere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ellipse?     (in general, this is problem that PCA solves!)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Simplification:    Consider ellipses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to coordinate axes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6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PCA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Magnification of High Freq.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Solution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Elliptical Analysis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Background (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Univariate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Median Absolute Deviation </a:t>
                </a:r>
              </a:p>
              <a:p>
                <a:pPr marL="711200" indent="-7112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MAD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𝑚𝑒𝑑𝑖𝑎𝑛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Simple, High Breakdown, Outlier Resistant, Measure of “Scale”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0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2971800" y="1219200"/>
            <a:ext cx="2819400" cy="604838"/>
            <a:chOff x="2971800" y="1219200"/>
            <a:chExt cx="2819400" cy="604838"/>
          </a:xfrm>
        </p:grpSpPr>
        <p:sp>
          <p:nvSpPr>
            <p:cNvPr id="27679" name="Line 34"/>
            <p:cNvSpPr>
              <a:spLocks noChangeShapeType="1"/>
            </p:cNvSpPr>
            <p:nvPr/>
          </p:nvSpPr>
          <p:spPr bwMode="auto">
            <a:xfrm>
              <a:off x="2971800" y="1524000"/>
              <a:ext cx="28194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82" name="Text Box 37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11430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Rescale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5867400"/>
            <a:ext cx="2743200" cy="604838"/>
            <a:chOff x="2971800" y="5867400"/>
            <a:chExt cx="2743200" cy="604838"/>
          </a:xfrm>
        </p:grpSpPr>
        <p:sp>
          <p:nvSpPr>
            <p:cNvPr id="27681" name="Line 36"/>
            <p:cNvSpPr>
              <a:spLocks noChangeShapeType="1"/>
            </p:cNvSpPr>
            <p:nvPr/>
          </p:nvSpPr>
          <p:spPr bwMode="auto">
            <a:xfrm flipH="1" flipV="1">
              <a:off x="2971800" y="6172200"/>
              <a:ext cx="2743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83" name="Text Box 38"/>
            <p:cNvSpPr txBox="1">
              <a:spLocks noChangeArrowheads="1"/>
            </p:cNvSpPr>
            <p:nvPr/>
          </p:nvSpPr>
          <p:spPr bwMode="auto">
            <a:xfrm>
              <a:off x="3962400" y="5867400"/>
              <a:ext cx="10668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Unscale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7000" y="2819400"/>
            <a:ext cx="1676400" cy="2057400"/>
            <a:chOff x="6477000" y="2819400"/>
            <a:chExt cx="1676400" cy="2057400"/>
          </a:xfrm>
        </p:grpSpPr>
        <p:sp>
          <p:nvSpPr>
            <p:cNvPr id="27680" name="Line 35"/>
            <p:cNvSpPr>
              <a:spLocks noChangeShapeType="1"/>
            </p:cNvSpPr>
            <p:nvPr/>
          </p:nvSpPr>
          <p:spPr bwMode="auto">
            <a:xfrm flipH="1">
              <a:off x="7543800" y="2819400"/>
              <a:ext cx="0" cy="20574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684" name="Text Box 39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Spherical    PCA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0E884F-C01D-1503-05F7-F064F473CE0A}"/>
              </a:ext>
            </a:extLst>
          </p:cNvPr>
          <p:cNvSpPr txBox="1"/>
          <p:nvPr/>
        </p:nvSpPr>
        <p:spPr>
          <a:xfrm>
            <a:off x="2133600" y="2706469"/>
            <a:ext cx="162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Challenge: Spherical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Projection Will Lose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Some Vertical </a:t>
            </a:r>
            <a:r>
              <a:rPr lang="en-US" sz="1200" dirty="0" err="1">
                <a:solidFill>
                  <a:srgbClr val="00B050"/>
                </a:solidFill>
              </a:rPr>
              <a:t>Var’n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9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 (cont.):</a:t>
            </a:r>
          </a:p>
          <a:p>
            <a:pPr marL="711200" indent="-711200" eaLnBrk="1" hangingPunct="1"/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Implementation,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coordinate axis rescaling</a:t>
            </a:r>
          </a:p>
          <a:p>
            <a:pPr marL="711200" indent="-711200" eaLnBrk="1" hangingPunct="1"/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Divide each axis by MAD</a:t>
            </a:r>
          </a:p>
          <a:p>
            <a:pPr marL="711200" indent="-711200" eaLnBrk="1" hangingPunct="1"/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sphere (in transformed space)</a:t>
            </a:r>
          </a:p>
          <a:p>
            <a:pPr marL="711200" indent="-711200" eaLnBrk="1" hangingPunct="1"/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original space (</a:t>
            </a: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ply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MAD) for analysis</a:t>
            </a:r>
          </a:p>
          <a:p>
            <a:pPr marL="711200" indent="-711200" eaLnBrk="1" hangingPunct="1"/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PCA on Projections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7" name="Rectangle 3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Estimate of 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28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   	   M-estimation in transformed space 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(then transform back)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for cornea data:</a:t>
            </a:r>
          </a:p>
          <a:p>
            <a:pPr marL="711200" indent="-7112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Mean     Spherical Center    Elliptical Center</a:t>
            </a:r>
          </a:p>
          <a:p>
            <a:pPr marL="711200" indent="-711200" eaLnBrk="1" hangingPunct="1"/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clearly best</a:t>
            </a:r>
          </a:p>
          <a:p>
            <a:pPr marL="711200" indent="-711200" eaLnBrk="1" hangingPunct="1"/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no edge effect </a:t>
            </a:r>
          </a:p>
        </p:txBody>
      </p:sp>
      <p:pic>
        <p:nvPicPr>
          <p:cNvPr id="717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533400" y="2819400"/>
            <a:ext cx="2009775" cy="2055813"/>
          </a:xfrm>
          <a:noFill/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990600" y="1219200"/>
          <a:ext cx="360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71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3603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6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99" name="Picture 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3505200" y="2819400"/>
            <a:ext cx="1809750" cy="2085975"/>
          </a:xfrm>
          <a:noFill/>
        </p:spPr>
      </p:pic>
      <p:pic>
        <p:nvPicPr>
          <p:cNvPr id="7200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24088" r="56837" b="59772"/>
          <a:stretch>
            <a:fillRect/>
          </a:stretch>
        </p:blipFill>
        <p:spPr bwMode="auto">
          <a:xfrm>
            <a:off x="6172200" y="3048000"/>
            <a:ext cx="19335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1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27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" action="ppaction://hlinkfile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5" name="NORM2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edge effects dramatically reduced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vs. inferior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521894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3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4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looks more like variation on astigmatism???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37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3729335"/>
            <a:ext cx="8456568" cy="1147465"/>
            <a:chOff x="381000" y="3729335"/>
            <a:chExt cx="8456568" cy="1147465"/>
          </a:xfrm>
        </p:grpSpPr>
        <p:sp>
          <p:nvSpPr>
            <p:cNvPr id="2" name="TextBox 1"/>
            <p:cNvSpPr txBox="1"/>
            <p:nvPr/>
          </p:nvSpPr>
          <p:spPr>
            <a:xfrm>
              <a:off x="4114800" y="3729335"/>
              <a:ext cx="4722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How can we visualize such data?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1000" y="4267200"/>
              <a:ext cx="61722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466125-864B-788D-E83B-7E4C91914383}"/>
              </a:ext>
            </a:extLst>
          </p:cNvPr>
          <p:cNvSpPr txBox="1"/>
          <p:nvPr/>
        </p:nvSpPr>
        <p:spPr>
          <a:xfrm>
            <a:off x="6553200" y="1535668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357FF"/>
                </a:solidFill>
              </a:rPr>
              <a:t>Text: Sec. 16.2.2</a:t>
            </a:r>
          </a:p>
        </p:txBody>
      </p:sp>
    </p:spTree>
    <p:extLst>
      <p:ext uri="{BB962C8B-B14F-4D97-AF65-F5344CB8AC3E}">
        <p14:creationId xmlns:p14="http://schemas.microsoft.com/office/powerpoint/2010/main" val="19470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Fallacy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Clearly NOT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320116"/>
            <a:ext cx="8686800" cy="4537884"/>
            <a:chOff x="457200" y="2320116"/>
            <a:chExt cx="8686800" cy="4537884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157" y="2320116"/>
              <a:ext cx="6421843" cy="453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781800" y="2375668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 = 100,   d = 4000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2890449"/>
              <a:ext cx="2803973" cy="1681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Toy Example: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Each Marginal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1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Fallacy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62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Genome Wide Association Study (GWAS)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Cystic Fibrosis Study:    Wright et al (2011)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Feature: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Some Subjects are Close Relatives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~half SNPs are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AutoShape 2" descr="Image result for fred wright"/>
          <p:cNvSpPr>
            <a:spLocks noChangeAspect="1" noChangeArrowheads="1"/>
          </p:cNvSpPr>
          <p:nvPr/>
        </p:nvSpPr>
        <p:spPr bwMode="auto">
          <a:xfrm>
            <a:off x="155575" y="-4413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4" descr="Image result for fred wright"/>
          <p:cNvSpPr>
            <a:spLocks noChangeAspect="1" noChangeArrowheads="1"/>
          </p:cNvSpPr>
          <p:nvPr/>
        </p:nvSpPr>
        <p:spPr bwMode="auto">
          <a:xfrm>
            <a:off x="307975" y="-2889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6" descr="Image result for fred wright"/>
          <p:cNvSpPr>
            <a:spLocks noChangeAspect="1" noChangeArrowheads="1"/>
          </p:cNvSpPr>
          <p:nvPr/>
        </p:nvSpPr>
        <p:spPr bwMode="auto">
          <a:xfrm>
            <a:off x="460375" y="-1365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981200" y="2743200"/>
            <a:ext cx="2057400" cy="152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81200" y="2895600"/>
            <a:ext cx="2362200" cy="323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1200" y="2895600"/>
            <a:ext cx="213360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672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Influential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(Think </a:t>
            </a:r>
            <a:r>
              <a:rPr lang="en-US" i="1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90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Looks Same?!?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going on?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Hint: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=20,000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8963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52117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Classificat’n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17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 Robust PCA via Spherical 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 bwMode="auto">
          <a:xfrm>
            <a:off x="1905000" y="1676400"/>
            <a:ext cx="54625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50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 Robust PCA via Spherical Projection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Useful Theory: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Zhou and Marron (2015) showed: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No Outliers:   Similar Performance</a:t>
            </a:r>
          </a:p>
          <a:p>
            <a:pPr lvl="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Outliers:  Spherical PCA is Generally Better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Robust PCA</a:t>
            </a:r>
          </a:p>
        </p:txBody>
      </p:sp>
    </p:spTree>
    <p:extLst>
      <p:ext uri="{BB962C8B-B14F-4D97-AF65-F5344CB8AC3E}">
        <p14:creationId xmlns:p14="http://schemas.microsoft.com/office/powerpoint/2010/main" val="24473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Explanation: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geometric representation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limit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fixed,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lie near surface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-sphere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tend to be ~orthogonal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Family members are half the same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Thus relatively small angle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~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60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Enough for families to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dominate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PCs</a:t>
                </a:r>
              </a:p>
              <a:p>
                <a:pPr eaLnBrk="1" hangingPunct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Spherical PC doesn’t change anything!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Failure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Sph’l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PCA for GWAS Outliers</a:t>
            </a:r>
          </a:p>
        </p:txBody>
      </p:sp>
    </p:spTree>
    <p:extLst>
      <p:ext uri="{BB962C8B-B14F-4D97-AF65-F5344CB8AC3E}">
        <p14:creationId xmlns:p14="http://schemas.microsoft.com/office/powerpoint/2010/main" val="23935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L1 PCA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More robust, since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 square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Conventional PCA in 2-d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138800" cy="426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6"/>
          </p:cNvCxnSpPr>
          <p:nvPr/>
        </p:nvCxnSpPr>
        <p:spPr>
          <a:xfrm>
            <a:off x="7167000" y="3504000"/>
            <a:ext cx="224400" cy="76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2098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72400" y="7620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479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Conventional PCA in 2-d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3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can be poor notion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1679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Conventional PCA in 2-d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Robust Against Outliers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Good “Sparsity” Properties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Calculation: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Clever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Backwards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Algorithm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1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Brooks,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Dulá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Boone (2013)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824728" y="762000"/>
            <a:ext cx="3243072" cy="3671318"/>
            <a:chOff x="5824728" y="762000"/>
            <a:chExt cx="3243072" cy="3671318"/>
          </a:xfrm>
        </p:grpSpPr>
        <p:sp>
          <p:nvSpPr>
            <p:cNvPr id="2" name="TextBox 1"/>
            <p:cNvSpPr txBox="1"/>
            <p:nvPr/>
          </p:nvSpPr>
          <p:spPr>
            <a:xfrm>
              <a:off x="5844520" y="762000"/>
              <a:ext cx="3147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Backwards PCA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From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Principal Nested Spheres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36875" t="21667" r="15625"/>
            <a:stretch/>
          </p:blipFill>
          <p:spPr>
            <a:xfrm>
              <a:off x="5824728" y="1424955"/>
              <a:ext cx="3243072" cy="300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22347" r="9487" b="4721"/>
          <a:stretch/>
        </p:blipFill>
        <p:spPr bwMode="auto">
          <a:xfrm>
            <a:off x="3139184" y="1406172"/>
            <a:ext cx="6004816" cy="54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9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20613" r="11538" b="7841"/>
          <a:stretch/>
        </p:blipFill>
        <p:spPr bwMode="auto">
          <a:xfrm>
            <a:off x="3450280" y="1509779"/>
            <a:ext cx="5693720" cy="53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50299" y="533400"/>
            <a:ext cx="2460301" cy="3505200"/>
            <a:chOff x="6150299" y="533400"/>
            <a:chExt cx="2460301" cy="3505200"/>
          </a:xfrm>
        </p:grpSpPr>
        <p:sp>
          <p:nvSpPr>
            <p:cNvPr id="2" name="TextBox 1"/>
            <p:cNvSpPr txBox="1"/>
            <p:nvPr/>
          </p:nvSpPr>
          <p:spPr>
            <a:xfrm>
              <a:off x="6150299" y="533400"/>
              <a:ext cx="22317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Coordinate With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Small Variation</a:t>
              </a: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>
              <a:off x="7266150" y="1179731"/>
              <a:ext cx="1344450" cy="285886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0200" y="3124200"/>
            <a:ext cx="2895600" cy="990600"/>
            <a:chOff x="1600200" y="3124200"/>
            <a:chExt cx="2895600" cy="990600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3124200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 Mostly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Dimension 1</a:t>
              </a: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3362221" y="3447366"/>
              <a:ext cx="1133579" cy="667434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83216" y="5257800"/>
            <a:ext cx="2260384" cy="762000"/>
            <a:chOff x="3683216" y="5257800"/>
            <a:chExt cx="2260384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3683216" y="5650468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 (+,-)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53000" y="5257800"/>
              <a:ext cx="990600" cy="3926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4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Pulls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</a:t>
            </a:r>
            <a:r>
              <a:rPr lang="en-US" dirty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23040" r="20460" b="7148"/>
          <a:stretch/>
        </p:blipFill>
        <p:spPr bwMode="auto">
          <a:xfrm>
            <a:off x="3553810" y="1639399"/>
            <a:ext cx="5590190" cy="52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09800" y="4114800"/>
            <a:ext cx="5257800" cy="8382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701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24200" y="2895600"/>
            <a:ext cx="4343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331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Strange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Insight)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67000" y="3962400"/>
            <a:ext cx="30480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25005" r="20769" b="3450"/>
          <a:stretch/>
        </p:blipFill>
        <p:spPr bwMode="auto">
          <a:xfrm>
            <a:off x="3605700" y="1509854"/>
            <a:ext cx="5538300" cy="53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Rotation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 L1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L1 Methods</a:t>
            </a:r>
          </a:p>
          <a:p>
            <a:pPr marL="711200" indent="-711200" eaLnBrk="1" hangingPunct="1"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Rotation Invariant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L1 Projections Hard to Interpret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 Data Insight)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PC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L1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(Scores) Using L2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“Visual L1 PCA”  (VL1PCA)</a:t>
            </a:r>
          </a:p>
          <a:p>
            <a:pPr marL="711200" indent="-711200" eaLnBrk="1" hangingPunct="1"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Zhou &amp; Marron (2016)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54" name="Picture 2" descr="https://scholar.google.com/citations?view_op=view_photo&amp;user=fJ_WwMkAAAAJ&amp;citpid=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23924"/>
          <a:stretch/>
        </p:blipFill>
        <p:spPr bwMode="auto">
          <a:xfrm>
            <a:off x="7459200" y="4724400"/>
            <a:ext cx="168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Excellent PC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Directions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Interpretable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Scores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25005" r="18204" b="3218"/>
          <a:stretch/>
        </p:blipFill>
        <p:spPr bwMode="auto">
          <a:xfrm>
            <a:off x="3553894" y="1492511"/>
            <a:ext cx="5590106" cy="53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1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iii.	Huber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M-estimate: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Estimate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the usual Euclidean norm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507" r="-1247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453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20151" r="19179" b="3680"/>
          <a:stretch/>
        </p:blipFill>
        <p:spPr bwMode="auto">
          <a:xfrm>
            <a:off x="3255772" y="1164199"/>
            <a:ext cx="5888228" cy="56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Before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Two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Half Frequency</a:t>
            </a:r>
          </a:p>
          <a:p>
            <a:pPr marL="711200" indent="-711200" eaLnBrk="1" hangingPunct="1"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Orthogonal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31220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Strongly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Impacted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 All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3135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 Impact</a:t>
            </a:r>
          </a:p>
        </p:txBody>
      </p:sp>
    </p:spTree>
    <p:extLst>
      <p:ext uri="{BB962C8B-B14F-4D97-AF65-F5344CB8AC3E}">
        <p14:creationId xmlns:p14="http://schemas.microsoft.com/office/powerpoint/2010/main" val="19948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SCPA &amp;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Nicely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(Vl1PCA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Slightly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Better)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800" y="3124200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Recover Tilt in PC2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3600" y="42026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Outlier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Rep’n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3124200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Nonintuitive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Vis’n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4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1538" r="10820" b="1369"/>
          <a:stretch/>
        </p:blipFill>
        <p:spPr bwMode="auto">
          <a:xfrm>
            <a:off x="2891571" y="614889"/>
            <a:ext cx="6252429" cy="62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Feels Outliers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286000"/>
            <a:ext cx="1447800" cy="1752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05000" y="1676400"/>
            <a:ext cx="3810000" cy="2362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05000" y="2895600"/>
            <a:ext cx="1219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974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Seems To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Unlabelled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4114800"/>
            <a:ext cx="3048000" cy="2286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33600" y="5105400"/>
            <a:ext cx="4114800" cy="1295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33600" y="6172200"/>
            <a:ext cx="4038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915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95450-FE09-48CA-94CB-72050412C555}"/>
              </a:ext>
            </a:extLst>
          </p:cNvPr>
          <p:cNvSpPr txBox="1"/>
          <p:nvPr/>
        </p:nvSpPr>
        <p:spPr>
          <a:xfrm>
            <a:off x="7147764" y="1764268"/>
            <a:ext cx="146283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Text,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2782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3476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6772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1053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221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48C770-3A45-4B94-AAB3-F2114275671E}"/>
              </a:ext>
            </a:extLst>
          </p:cNvPr>
          <p:cNvGrpSpPr/>
          <p:nvPr/>
        </p:nvGrpSpPr>
        <p:grpSpPr>
          <a:xfrm>
            <a:off x="5638800" y="2970074"/>
            <a:ext cx="2819400" cy="1754326"/>
            <a:chOff x="5638800" y="2970074"/>
            <a:chExt cx="2819400" cy="17543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C88949-F132-42C9-8B4E-AC1ECF4FCCCC}"/>
                </a:ext>
              </a:extLst>
            </p:cNvPr>
            <p:cNvSpPr txBox="1"/>
            <p:nvPr/>
          </p:nvSpPr>
          <p:spPr>
            <a:xfrm>
              <a:off x="7363028" y="2970074"/>
              <a:ext cx="109517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Kingdom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Phylum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Class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Genus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Species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A83459A-51E4-4F84-B3CA-BD4975488872}"/>
                </a:ext>
              </a:extLst>
            </p:cNvPr>
            <p:cNvCxnSpPr>
              <a:endCxn id="2" idx="1"/>
            </p:cNvCxnSpPr>
            <p:nvPr/>
          </p:nvCxnSpPr>
          <p:spPr>
            <a:xfrm flipV="1">
              <a:off x="5638800" y="3847237"/>
              <a:ext cx="1724228" cy="419963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3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5359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  (Deep Learning)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5757652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Optimize Separation Rules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41815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disagrees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1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Generally Number of Classes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Case: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endParaRPr lang="en-US" sz="3200" b="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Convenient Class Labels: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(Turns Out to Give Elegant Notation)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3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Start with Training Data: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=1,⋯,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4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9775</TotalTime>
  <Words>3522</Words>
  <Application>Microsoft Office PowerPoint</Application>
  <PresentationFormat>On-screen Show (4:3)</PresentationFormat>
  <Paragraphs>1091</Paragraphs>
  <Slides>119</Slides>
  <Notes>119</Notes>
  <HiddenSlides>0</HiddenSlides>
  <MMClips>15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32" baseType="lpstr"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7_Default Design</vt:lpstr>
      <vt:lpstr>5_Default Design</vt:lpstr>
      <vt:lpstr>13_Default Design</vt:lpstr>
      <vt:lpstr>Equation</vt:lpstr>
      <vt:lpstr>Statistics – O. R. 881 Object Oriented Data Analysis</vt:lpstr>
      <vt:lpstr>Current Sections in Textbook</vt:lpstr>
      <vt:lpstr>Last Class: Q-Q plots</vt:lpstr>
      <vt:lpstr>Last Class: Q-Q Envelope plots</vt:lpstr>
      <vt:lpstr>Last Class: Outliers in PCA</vt:lpstr>
      <vt:lpstr>Last Class: Outliers in PCA</vt:lpstr>
      <vt:lpstr>Last Class: Robust PCA</vt:lpstr>
      <vt:lpstr>Last Class: Robust PCA</vt:lpstr>
      <vt:lpstr>Last Class: Robust PCA</vt:lpstr>
      <vt:lpstr>Last Class: Robust PCA</vt:lpstr>
      <vt:lpstr>Last Class: Cornea Data</vt:lpstr>
      <vt:lpstr>Last Class: Cornea Data</vt:lpstr>
      <vt:lpstr>Last Class: PCA of Cornea Data</vt:lpstr>
      <vt:lpstr>Last Class: 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 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Aside On Visualization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GWAS Data Analysis</vt:lpstr>
      <vt:lpstr>Big Picture View of PCA</vt:lpstr>
      <vt:lpstr>Big Picture View of PCA</vt:lpstr>
      <vt:lpstr>GWAS Data Analysis</vt:lpstr>
      <vt:lpstr>GWAS Data Analysis</vt:lpstr>
      <vt:lpstr>GWAS Data Analysis</vt:lpstr>
      <vt:lpstr>GWAS Data Analysis</vt:lpstr>
      <vt:lpstr>HDLSS Asymptotics</vt:lpstr>
      <vt:lpstr>Caution</vt:lpstr>
      <vt:lpstr>HDLSS Asymptotics</vt:lpstr>
      <vt:lpstr>HDLSS Robust PCA</vt:lpstr>
      <vt:lpstr>HDLSS Robust PCA</vt:lpstr>
      <vt:lpstr>Failure of Sph’l PCA for GWAS Outliers</vt:lpstr>
      <vt:lpstr>GWAS Data Analysis</vt:lpstr>
      <vt:lpstr>L1 Statistics</vt:lpstr>
      <vt:lpstr>L1 Statistics</vt:lpstr>
      <vt:lpstr>L1 Statistics</vt:lpstr>
      <vt:lpstr>L1 PCA</vt:lpstr>
      <vt:lpstr>L1 PCA</vt:lpstr>
      <vt:lpstr>L1 PCA</vt:lpstr>
      <vt:lpstr>L1 PCA</vt:lpstr>
      <vt:lpstr>L1 PCA</vt:lpstr>
      <vt:lpstr>L1 PCA</vt:lpstr>
      <vt:lpstr>L1 PCA</vt:lpstr>
      <vt:lpstr>L1 PCA</vt:lpstr>
      <vt:lpstr>L1 PCA</vt:lpstr>
      <vt:lpstr>VL1 PCA</vt:lpstr>
      <vt:lpstr>VL1 PCA</vt:lpstr>
      <vt:lpstr>VL1 PCA</vt:lpstr>
      <vt:lpstr>VL1 PCA</vt:lpstr>
      <vt:lpstr>GWAS Data</vt:lpstr>
      <vt:lpstr>GWAS Data</vt:lpstr>
      <vt:lpstr>GWAS Data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350</cp:revision>
  <dcterms:created xsi:type="dcterms:W3CDTF">2001-06-08T01:38:43Z</dcterms:created>
  <dcterms:modified xsi:type="dcterms:W3CDTF">2024-04-09T18:17:40Z</dcterms:modified>
</cp:coreProperties>
</file>