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19" r:id="rId2"/>
    <p:sldMasterId id="2147483773" r:id="rId3"/>
  </p:sldMasterIdLst>
  <p:notesMasterIdLst>
    <p:notesMasterId r:id="rId97"/>
  </p:notesMasterIdLst>
  <p:sldIdLst>
    <p:sldId id="262" r:id="rId4"/>
    <p:sldId id="714" r:id="rId5"/>
    <p:sldId id="2414" r:id="rId6"/>
    <p:sldId id="3874" r:id="rId7"/>
    <p:sldId id="2418" r:id="rId8"/>
    <p:sldId id="2470" r:id="rId9"/>
    <p:sldId id="2471" r:id="rId10"/>
    <p:sldId id="3677" r:id="rId11"/>
    <p:sldId id="3680" r:id="rId12"/>
    <p:sldId id="2580" r:id="rId13"/>
    <p:sldId id="2581" r:id="rId14"/>
    <p:sldId id="2598" r:id="rId15"/>
    <p:sldId id="2582" r:id="rId16"/>
    <p:sldId id="2583" r:id="rId17"/>
    <p:sldId id="2323" r:id="rId18"/>
    <p:sldId id="4243" r:id="rId19"/>
    <p:sldId id="2330" r:id="rId20"/>
    <p:sldId id="2324" r:id="rId21"/>
    <p:sldId id="2325" r:id="rId22"/>
    <p:sldId id="2326" r:id="rId23"/>
    <p:sldId id="2327" r:id="rId24"/>
    <p:sldId id="2328" r:id="rId25"/>
    <p:sldId id="2329" r:id="rId26"/>
    <p:sldId id="4244" r:id="rId27"/>
    <p:sldId id="2333" r:id="rId28"/>
    <p:sldId id="2334" r:id="rId29"/>
    <p:sldId id="2335" r:id="rId30"/>
    <p:sldId id="2336" r:id="rId31"/>
    <p:sldId id="2337" r:id="rId32"/>
    <p:sldId id="2338" r:id="rId33"/>
    <p:sldId id="2339" r:id="rId34"/>
    <p:sldId id="2342" r:id="rId35"/>
    <p:sldId id="2340" r:id="rId36"/>
    <p:sldId id="2341" r:id="rId37"/>
    <p:sldId id="4251" r:id="rId38"/>
    <p:sldId id="4252" r:id="rId39"/>
    <p:sldId id="4253" r:id="rId40"/>
    <p:sldId id="2321" r:id="rId41"/>
    <p:sldId id="2248" r:id="rId42"/>
    <p:sldId id="2249" r:id="rId43"/>
    <p:sldId id="3875" r:id="rId44"/>
    <p:sldId id="2251" r:id="rId45"/>
    <p:sldId id="2252" r:id="rId46"/>
    <p:sldId id="2253" r:id="rId47"/>
    <p:sldId id="2254" r:id="rId48"/>
    <p:sldId id="2255" r:id="rId49"/>
    <p:sldId id="2256" r:id="rId50"/>
    <p:sldId id="2257" r:id="rId51"/>
    <p:sldId id="2258" r:id="rId52"/>
    <p:sldId id="2259" r:id="rId53"/>
    <p:sldId id="2260" r:id="rId54"/>
    <p:sldId id="4259" r:id="rId55"/>
    <p:sldId id="4260" r:id="rId56"/>
    <p:sldId id="2262" r:id="rId57"/>
    <p:sldId id="3681" r:id="rId58"/>
    <p:sldId id="4263" r:id="rId59"/>
    <p:sldId id="4262" r:id="rId60"/>
    <p:sldId id="4261" r:id="rId61"/>
    <p:sldId id="2292" r:id="rId62"/>
    <p:sldId id="2293" r:id="rId63"/>
    <p:sldId id="1510" r:id="rId64"/>
    <p:sldId id="1512" r:id="rId65"/>
    <p:sldId id="1513" r:id="rId66"/>
    <p:sldId id="1514" r:id="rId67"/>
    <p:sldId id="1515" r:id="rId68"/>
    <p:sldId id="4264" r:id="rId69"/>
    <p:sldId id="2261" r:id="rId70"/>
    <p:sldId id="3878" r:id="rId71"/>
    <p:sldId id="2263" r:id="rId72"/>
    <p:sldId id="2264" r:id="rId73"/>
    <p:sldId id="2265" r:id="rId74"/>
    <p:sldId id="2266" r:id="rId75"/>
    <p:sldId id="2268" r:id="rId76"/>
    <p:sldId id="2269" r:id="rId77"/>
    <p:sldId id="2270" r:id="rId78"/>
    <p:sldId id="4266" r:id="rId79"/>
    <p:sldId id="4265" r:id="rId80"/>
    <p:sldId id="2288" r:id="rId81"/>
    <p:sldId id="2289" r:id="rId82"/>
    <p:sldId id="2290" r:id="rId83"/>
    <p:sldId id="2291" r:id="rId84"/>
    <p:sldId id="4254" r:id="rId85"/>
    <p:sldId id="4255" r:id="rId86"/>
    <p:sldId id="4256" r:id="rId87"/>
    <p:sldId id="1516" r:id="rId88"/>
    <p:sldId id="1517" r:id="rId89"/>
    <p:sldId id="1518" r:id="rId90"/>
    <p:sldId id="1560" r:id="rId91"/>
    <p:sldId id="1520" r:id="rId92"/>
    <p:sldId id="1521" r:id="rId93"/>
    <p:sldId id="1522" r:id="rId94"/>
    <p:sldId id="1523" r:id="rId95"/>
    <p:sldId id="3860" r:id="rId9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57FF"/>
    <a:srgbClr val="99FF99"/>
    <a:srgbClr val="FFB279"/>
    <a:srgbClr val="DA71FF"/>
    <a:srgbClr val="D1FFD1"/>
    <a:srgbClr val="E1FFE1"/>
    <a:srgbClr val="C8C8FF"/>
    <a:srgbClr val="E1E0FF"/>
    <a:srgbClr val="C8F4FF"/>
    <a:srgbClr val="FFD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716C9C-B599-4823-8B95-D97477A414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954372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57E25F-A027-4C15-B9A6-24E9B2719D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749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0CCBCD-2331-43D4-931A-937A5BD3BD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175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0CCBCD-2331-43D4-931A-937A5BD3BD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509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350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25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039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123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04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979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910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09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985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95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11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34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695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239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3416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790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83B08-92EE-49D7-A297-5A70AF701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7714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9629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454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536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656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3411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9435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461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55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6162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48FFD-6486-4047-A7AF-4C95B36DF6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9F12CB-D30C-49EC-B7F4-C68536B760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8561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67F-7DB5-4E93-8C07-A02FDEEBC8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0879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67F-7DB5-4E93-8C07-A02FDEEBC8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861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BE85CC-901C-4354-839C-F1439B45A1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1968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20E623-0E45-459C-B949-5569349035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4757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067A0-258C-449C-A6E3-E6398B12E9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9079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904EBD-5E1C-4B09-888A-B4966CD295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738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C83AAF-0184-45DC-B40D-81F14372CC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4035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D0080D-578E-461D-B347-66F4A3C452A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333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904EBD-5E1C-4B09-888A-B4966CD295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437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D285B3-FFC8-490B-BCA5-53966390E7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746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778C07-7F9B-42A9-B7C0-DB5D26EECF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6235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904EBD-5E1C-4B09-888A-B4966CD295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413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688548-5D45-4BDF-ABFD-4CF4FB5188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0620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301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974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8979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780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9337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291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8111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69C79-5809-47D4-B611-9005F797071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766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3972027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5077B5-AF62-47F7-8FE2-823B91EDF7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920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5077B5-AF62-47F7-8FE2-823B91EDF7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7497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5077B5-AF62-47F7-8FE2-823B91EDF7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3578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346B46-D54C-420A-8E9B-859D8BF907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280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346B46-D54C-420A-8E9B-859D8BF907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2445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5077B5-AF62-47F7-8FE2-823B91EDF7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3522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30954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1823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6823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981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6445124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94E22-9AA9-4AF6-931F-0D4FA1CBAE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2410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94E22-9AA9-4AF6-931F-0D4FA1CBAE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33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14A95E-2864-4D21-809C-FFE73F8958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63846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97556B-36BE-471A-AD26-34E53859CC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9233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97556B-36BE-471A-AD26-34E53859CC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399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97556B-36BE-471A-AD26-34E53859CC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6438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97556B-36BE-471A-AD26-34E53859CC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23247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97556B-36BE-471A-AD26-34E53859CC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9209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28EB82-B1F6-4E37-B8E1-EFC9D0B216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55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DD84DB-6A62-4894-86B5-86EFECCFAFC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839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1584490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E190AD-593D-4B68-96ED-EFAA059C73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9961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4388AE-578E-4F14-A72A-0EC94471C5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68998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4388AE-578E-4F14-A72A-0EC94471C5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4842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4388AE-578E-4F14-A72A-0EC94471C5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64311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4388AE-578E-4F14-A72A-0EC94471C5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39980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73924AA-988D-4CD7-9124-AA65F9021DA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85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0014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73924AA-988D-4CD7-9124-AA65F9021DA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86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12311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9CFFBC2-6B0A-4080-A38C-0599C5FCF29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87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7764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007CF01-38C3-44F1-B714-F28FED18D9F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88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9515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0CDF568-8C9A-49BD-9F85-047E3650E3A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89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229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303916-F666-48CA-808B-8EC863DF40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9456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3DE1E2F-BDE5-4541-AEDD-EA7FEE22391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90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77115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DBC838-5AF8-42B6-99F8-BFF89DDCC32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91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6927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5DBC838-5AF8-42B6-99F8-BFF89DDCC32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92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0797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27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9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2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53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46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70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6C375-E755-4C49-A37C-9AA3C877371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74C3A-2F4D-4D0F-BEA8-B275128FB3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0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DDA0A-FE2D-46DF-97E8-9894066012A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13CE9-CFE6-4F39-8BF0-FE3C1D8D07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08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1BCF7-84AE-4EEA-A077-6D6FB4FA9F9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1DF95-C034-41AE-AD68-51137C2F3A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2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8898-91F4-4E0F-9FF4-A9399404E3E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D0A94-51D5-47DE-B9B4-EBEF4018AF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15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9EA6-7DEE-499E-B3AE-2CF62236DBD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8A7-5668-43A5-9DF1-A7C258827B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56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8BCAF-19B8-47C6-97D6-CFB4919A6CD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D55F4-EEB7-442E-A056-A9AD7D798A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8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86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3C95-0D68-4E7B-AD35-EE5A9B0B079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8790B-BC88-485B-BBBA-022D34101D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19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3F161-FB60-49C1-9270-565AC8D58F72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83ED4-B554-4E34-A942-1474CDBF47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50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0F88F-1E23-4B4E-9C93-4EB8417E19E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EB22-F5A1-40B7-96AE-509ECD04B9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93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4B0FA-E4EF-446B-9FCB-0E1B2345225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F23D-0448-4334-BEC1-102629BB08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10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E3388-3EC9-465D-AE6E-B3D9E32AEEE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D4AF-C0F3-49CF-AC95-0E00FA5430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76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DFCAB-25B4-49BF-BA55-0C22A06070F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6456A-2F90-46D2-B66F-20B675F8EE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57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9924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4247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2601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734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95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336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6199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8119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24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8540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2876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77443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0420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176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7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25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83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1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53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05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009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fld id="{8942BA45-F1BF-4490-913F-58A6AE46DDA1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9B3BD31-8219-44C4-881D-F17C42F583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385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2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390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1.png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wm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Kernel Embedding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Excellent!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9650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1331258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65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Drawbacks to na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ï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 embedding: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Equally spaced grid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too big in high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 computationally tractable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𝑔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Approach: 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Evaluate only at data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 on full grid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where data live</a:t>
                </a:r>
              </a:p>
            </p:txBody>
          </p:sp>
        </mc:Choice>
        <mc:Fallback xmlns="">
          <p:sp>
            <p:nvSpPr>
              <p:cNvPr id="706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4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types of embedding: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</a:t>
            </a:r>
            <a:endParaRPr lang="en-US" sz="3200" i="1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 be studied soon, after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introduction to Support Vector Machines</a:t>
            </a:r>
            <a:r>
              <a:rPr lang="en-US" sz="320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67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types of embedding: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</a:t>
            </a:r>
            <a:endParaRPr lang="en-US" sz="3200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Issue:  Bandwidth Selection: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 (2010)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69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∃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generalizations of this idea to other types of analysis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&amp; some clever computational ideas.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E.g.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Kernel based, nonlinear Principal Components Analysis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Ref: 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Sch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ö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lkopf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et al (1997)  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Main Idea:   PCA in Kernel Space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some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grid points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⋯,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Eg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 Radial Function (Gaussian) Kernel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Cambria Math"/>
                    <a:cs typeface="Arial Unicode MS" pitchFamily="34" charset="-128"/>
                  </a:rPr>
                  <a:t>With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Cambria Math"/>
                    <a:cs typeface="Arial Unicode MS" pitchFamily="34" charset="-128"/>
                  </a:rPr>
                  <a:t>Window Width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Cambria Math"/>
                    <a:cs typeface="Arial Unicode MS" pitchFamily="34" charset="-128"/>
                  </a:rPr>
                  <a:t> (s. d.)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𝜎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Cambria Math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548672" y="2567260"/>
                <a:ext cx="4916859" cy="1281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72" y="2567260"/>
                <a:ext cx="4916859" cy="12813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701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Main Idea:   PCA in Kernel Space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Hurdle:         Visualization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grid of points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⋯,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Compute Scores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Visualize with Heat Map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r="-1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3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Toy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Example:   Raw Data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Long Stretched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Cluster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Round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3200" dirty="0">
                    <a:solidFill>
                      <a:schemeClr val="accent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Clusters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Outliers?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Small Cluster?</a:t>
                </a:r>
                <a:endParaRPr lang="en-US" sz="3200" dirty="0">
                  <a:solidFill>
                    <a:srgbClr val="FF0000"/>
                  </a:solidFill>
                  <a:latin typeface="Arial Unicode MS" pitchFamily="34" charset="-128"/>
                  <a:ea typeface="Cambria Math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4"/>
                <a:stretch>
                  <a:fillRect l="-1801" b="-3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15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</a:t>
            </a:r>
            <a:r>
              <a:rPr lang="en-US" sz="32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Finds Coarse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Green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vs. </a:t>
            </a:r>
            <a:r>
              <a:rPr lang="en-US" sz="3200" dirty="0">
                <a:solidFill>
                  <a:srgbClr val="00B0F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Blues</a:t>
            </a:r>
            <a:endParaRPr lang="en-US" sz="3200" dirty="0">
              <a:solidFill>
                <a:srgbClr val="00B0F0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CEE0AE-2AC8-B957-DECA-06F4E2F40722}"/>
                  </a:ext>
                </a:extLst>
              </p:cNvPr>
              <p:cNvSpPr txBox="1"/>
              <p:nvPr/>
            </p:nvSpPr>
            <p:spPr>
              <a:xfrm>
                <a:off x="4343400" y="979954"/>
                <a:ext cx="3932102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At Rectangular Grid of Pixels,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𝒈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</m:sSub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CEE0AE-2AC8-B957-DECA-06F4E2F40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979954"/>
                <a:ext cx="3932102" cy="391646"/>
              </a:xfrm>
              <a:prstGeom prst="rect">
                <a:avLst/>
              </a:prstGeom>
              <a:blipFill>
                <a:blip r:embed="rId4"/>
                <a:stretch>
                  <a:fillRect l="-1395" t="-937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B3C73CD-334E-4B8E-5B00-1E06D3E2387D}"/>
              </a:ext>
            </a:extLst>
          </p:cNvPr>
          <p:cNvSpPr txBox="1"/>
          <p:nvPr/>
        </p:nvSpPr>
        <p:spPr>
          <a:xfrm>
            <a:off x="3848502" y="1447800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Gray Level Map of Kernel Space PC Scores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FE79E-10A2-16EF-FF20-FB0C95EF658E}"/>
              </a:ext>
            </a:extLst>
          </p:cNvPr>
          <p:cNvSpPr txBox="1"/>
          <p:nvPr/>
        </p:nvSpPr>
        <p:spPr>
          <a:xfrm>
            <a:off x="4753625" y="6324600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Contours of Scores Surface</a:t>
            </a:r>
          </a:p>
        </p:txBody>
      </p:sp>
    </p:spTree>
    <p:extLst>
      <p:ext uri="{BB962C8B-B14F-4D97-AF65-F5344CB8AC3E}">
        <p14:creationId xmlns:p14="http://schemas.microsoft.com/office/powerpoint/2010/main" val="186160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</a:t>
            </a:r>
            <a:r>
              <a:rPr lang="en-US" sz="32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Separates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Blue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Cyan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Strong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Locality!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  11.3, 11.4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11.4</a:t>
            </a:r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</a:t>
            </a:r>
            <a:r>
              <a:rPr lang="en-US" sz="32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Splits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Greens</a:t>
            </a:r>
            <a:endParaRPr lang="en-US" sz="3200" dirty="0">
              <a:solidFill>
                <a:srgbClr val="00B050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4</a:t>
            </a:r>
            <a:r>
              <a:rPr lang="en-US" sz="32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Higher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Harmonic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Greens</a:t>
            </a:r>
            <a:endParaRPr lang="en-US" sz="3200" dirty="0">
              <a:solidFill>
                <a:srgbClr val="00B050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5</a:t>
            </a:r>
            <a:r>
              <a:rPr lang="en-US" sz="32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Finally Find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Outliers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8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6</a:t>
            </a:r>
            <a:r>
              <a:rPr lang="en-US" sz="32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Higher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Harmonic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Greens</a:t>
            </a:r>
            <a:endParaRPr lang="en-US" sz="3200" dirty="0">
              <a:solidFill>
                <a:srgbClr val="00B050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Cambria Math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0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Summary: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Insightful Decomposition of Variation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Elegantly Integrated With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Locality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Why Not More Widely Used?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Needs Visualization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5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Results Depend on Window Width</a:t>
            </a: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(will study later)</a:t>
            </a: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28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1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Why Not More Widely Used?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Needs Visualization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236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Why Not More Widely Used?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Needs Visualization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Clever Solution:</a:t>
                </a:r>
              </a:p>
              <a:p>
                <a:pPr marL="609600" indent="-609600" algn="ctr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t-SNE Visualization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t-distributed Stochastic Neighbor Embedding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None/>
                </a:pP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Maaten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&amp; Hinton (2008)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36E2C-5D43-4756-A6B5-1E75B41118F4}"/>
              </a:ext>
            </a:extLst>
          </p:cNvPr>
          <p:cNvSpPr txBox="1"/>
          <p:nvPr/>
        </p:nvSpPr>
        <p:spPr>
          <a:xfrm>
            <a:off x="5257800" y="2609671"/>
            <a:ext cx="1659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Pronunciation: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“tee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tisnee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CD6ECC-06F2-41A0-8470-372EC14642E7}"/>
              </a:ext>
            </a:extLst>
          </p:cNvPr>
          <p:cNvGrpSpPr/>
          <p:nvPr/>
        </p:nvGrpSpPr>
        <p:grpSpPr>
          <a:xfrm>
            <a:off x="5541264" y="3316069"/>
            <a:ext cx="3068627" cy="646331"/>
            <a:chOff x="5541264" y="3316069"/>
            <a:chExt cx="3068627" cy="6463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4EF09E-2A6E-4CDE-9B30-6B6036F8648F}"/>
                </a:ext>
              </a:extLst>
            </p:cNvPr>
            <p:cNvSpPr txBox="1"/>
            <p:nvPr/>
          </p:nvSpPr>
          <p:spPr>
            <a:xfrm>
              <a:off x="7104286" y="3316069"/>
              <a:ext cx="1505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Since from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T-distribution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17B9CAF-CE66-46CA-8066-8EAF655244AD}"/>
                </a:ext>
              </a:extLst>
            </p:cNvPr>
            <p:cNvCxnSpPr>
              <a:cxnSpLocks/>
            </p:cNvCxnSpPr>
            <p:nvPr/>
          </p:nvCxnSpPr>
          <p:spPr>
            <a:xfrm>
              <a:off x="5541264" y="3630168"/>
              <a:ext cx="1066800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79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t-SNE Visualization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</a:t>
            </a: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Space</a:t>
            </a: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MDS Type </a:t>
            </a:r>
            <a:r>
              <a:rPr lang="en-US" sz="3200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Representers</a:t>
            </a:r>
            <a:endParaRPr lang="en-US" sz="3200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95800" y="2438400"/>
            <a:ext cx="2971800" cy="914400"/>
            <a:chOff x="4495800" y="2438400"/>
            <a:chExt cx="2971800" cy="914400"/>
          </a:xfrm>
        </p:grpSpPr>
        <p:sp>
          <p:nvSpPr>
            <p:cNvPr id="2" name="Down Arrow 1"/>
            <p:cNvSpPr/>
            <p:nvPr/>
          </p:nvSpPr>
          <p:spPr>
            <a:xfrm>
              <a:off x="4495800" y="2438400"/>
              <a:ext cx="457200" cy="914400"/>
            </a:xfrm>
            <a:prstGeom prst="downArrow">
              <a:avLst/>
            </a:prstGeom>
            <a:gradFill>
              <a:gsLst>
                <a:gs pos="0">
                  <a:schemeClr val="tx1"/>
                </a:gs>
                <a:gs pos="97000">
                  <a:srgbClr val="FF0000"/>
                </a:gs>
              </a:gsLst>
              <a:lin ang="5400000" scaled="0"/>
            </a:gradFill>
            <a:ln w="508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005066" y="2438400"/>
              <a:ext cx="24625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Gaussian Kernel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Transformation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95800" y="3962400"/>
            <a:ext cx="2753598" cy="914400"/>
            <a:chOff x="4495800" y="2438400"/>
            <a:chExt cx="2753598" cy="914400"/>
          </a:xfrm>
        </p:grpSpPr>
        <p:sp>
          <p:nvSpPr>
            <p:cNvPr id="24" name="Down Arrow 23"/>
            <p:cNvSpPr/>
            <p:nvPr/>
          </p:nvSpPr>
          <p:spPr>
            <a:xfrm rot="10800000">
              <a:off x="4495800" y="2438400"/>
              <a:ext cx="457200" cy="914400"/>
            </a:xfrm>
            <a:prstGeom prst="downArrow">
              <a:avLst/>
            </a:prstGeom>
            <a:gradFill>
              <a:gsLst>
                <a:gs pos="0">
                  <a:schemeClr val="tx1"/>
                </a:gs>
                <a:gs pos="97000">
                  <a:srgbClr val="7030A0"/>
                </a:gs>
              </a:gsLst>
              <a:lin ang="5400000" scaled="0"/>
            </a:gradFill>
            <a:ln w="5080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05066" y="2438400"/>
              <a:ext cx="22443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Cauchy Kernel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Transformation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47466" y="1868269"/>
            <a:ext cx="3757934" cy="798731"/>
            <a:chOff x="1447800" y="1868269"/>
            <a:chExt cx="3757934" cy="798731"/>
          </a:xfrm>
        </p:grpSpPr>
        <p:sp>
          <p:nvSpPr>
            <p:cNvPr id="5" name="TextBox 4"/>
            <p:cNvSpPr txBox="1"/>
            <p:nvPr/>
          </p:nvSpPr>
          <p:spPr>
            <a:xfrm>
              <a:off x="1447800" y="1868269"/>
              <a:ext cx="2052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Induces Kernel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PCA Type Locality</a:t>
              </a:r>
            </a:p>
          </p:txBody>
        </p:sp>
        <p:cxnSp>
          <p:nvCxnSpPr>
            <p:cNvPr id="7" name="Straight Arrow Connector 6"/>
            <p:cNvCxnSpPr>
              <a:stCxn id="5" idx="3"/>
            </p:cNvCxnSpPr>
            <p:nvPr/>
          </p:nvCxnSpPr>
          <p:spPr>
            <a:xfrm>
              <a:off x="3500734" y="2191435"/>
              <a:ext cx="1705000" cy="475565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33400" y="4268567"/>
            <a:ext cx="4572000" cy="646331"/>
            <a:chOff x="1447800" y="1868269"/>
            <a:chExt cx="4572000" cy="646331"/>
          </a:xfrm>
        </p:grpSpPr>
        <p:sp>
          <p:nvSpPr>
            <p:cNvPr id="31" name="TextBox 30"/>
            <p:cNvSpPr txBox="1"/>
            <p:nvPr/>
          </p:nvSpPr>
          <p:spPr>
            <a:xfrm>
              <a:off x="1447800" y="1868269"/>
              <a:ext cx="1633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Pushes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Away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Farther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Points</a:t>
              </a:r>
            </a:p>
          </p:txBody>
        </p:sp>
        <p:cxnSp>
          <p:nvCxnSpPr>
            <p:cNvPr id="32" name="Straight Arrow Connector 31"/>
            <p:cNvCxnSpPr>
              <a:stCxn id="31" idx="3"/>
            </p:cNvCxnSpPr>
            <p:nvPr/>
          </p:nvCxnSpPr>
          <p:spPr>
            <a:xfrm flipV="1">
              <a:off x="3081581" y="1868269"/>
              <a:ext cx="2938219" cy="323166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638800" y="3810000"/>
            <a:ext cx="3073966" cy="2590800"/>
            <a:chOff x="5638800" y="3810000"/>
            <a:chExt cx="3073966" cy="2590800"/>
          </a:xfrm>
        </p:grpSpPr>
        <p:sp>
          <p:nvSpPr>
            <p:cNvPr id="12" name="TextBox 11"/>
            <p:cNvSpPr txBox="1"/>
            <p:nvPr/>
          </p:nvSpPr>
          <p:spPr>
            <a:xfrm>
              <a:off x="6553200" y="5754469"/>
              <a:ext cx="21595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Optimization: Make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Close As Possible</a:t>
              </a:r>
            </a:p>
          </p:txBody>
        </p:sp>
        <p:cxnSp>
          <p:nvCxnSpPr>
            <p:cNvPr id="14" name="Straight Arrow Connector 13"/>
            <p:cNvCxnSpPr>
              <a:stCxn id="12" idx="0"/>
            </p:cNvCxnSpPr>
            <p:nvPr/>
          </p:nvCxnSpPr>
          <p:spPr>
            <a:xfrm flipH="1" flipV="1">
              <a:off x="5638800" y="3810000"/>
              <a:ext cx="1994183" cy="1944469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03E1E8-00E1-4438-8505-5C9033D14C9A}"/>
              </a:ext>
            </a:extLst>
          </p:cNvPr>
          <p:cNvGrpSpPr/>
          <p:nvPr/>
        </p:nvGrpSpPr>
        <p:grpSpPr>
          <a:xfrm>
            <a:off x="914400" y="5486400"/>
            <a:ext cx="2775119" cy="1179731"/>
            <a:chOff x="914400" y="5486400"/>
            <a:chExt cx="2775119" cy="11797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FD8E0D-BB2B-411B-BAAE-99201EB140E7}"/>
                </a:ext>
              </a:extLst>
            </p:cNvPr>
            <p:cNvSpPr txBox="1"/>
            <p:nvPr/>
          </p:nvSpPr>
          <p:spPr>
            <a:xfrm>
              <a:off x="914400" y="6019800"/>
              <a:ext cx="27751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Recall Multi Dimensional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Scaling = Auto-Encoder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4A3C429-3C3B-4510-A306-8C3D2B43DF56}"/>
                </a:ext>
              </a:extLst>
            </p:cNvPr>
            <p:cNvCxnSpPr>
              <a:stCxn id="6" idx="0"/>
            </p:cNvCxnSpPr>
            <p:nvPr/>
          </p:nvCxnSpPr>
          <p:spPr>
            <a:xfrm flipV="1">
              <a:off x="2301960" y="5486400"/>
              <a:ext cx="441240" cy="533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5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t-SNE Visualization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Cauchy Probability Distribution</a:t>
                </a:r>
              </a:p>
              <a:p>
                <a:pPr marL="609600" indent="-609600" algn="ctr" eaLnBrk="1" hangingPunct="1">
                  <a:lnSpc>
                    <a:spcPct val="14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Very Heavy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Tails!</a:t>
                </a:r>
              </a:p>
              <a:p>
                <a:pPr marL="609600" indent="-609600" algn="ctr" eaLnBrk="1" hangingPunct="1">
                  <a:lnSpc>
                    <a:spcPct val="14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𝑣𝑎𝑟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𝑋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4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𝐸𝑋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𝜋</m:t>
                        </m:r>
                      </m:den>
                    </m:f>
                    <m:nary>
                      <m:nary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∞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+1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is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undefined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!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Very Different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Transformation from Gaussian</a:t>
                </a: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43096" y="3124200"/>
            <a:ext cx="3300904" cy="1905000"/>
            <a:chOff x="5843096" y="3124200"/>
            <a:chExt cx="3300904" cy="1905000"/>
          </a:xfrm>
        </p:grpSpPr>
        <p:sp>
          <p:nvSpPr>
            <p:cNvPr id="2" name="TextBox 1"/>
            <p:cNvSpPr txBox="1"/>
            <p:nvPr/>
          </p:nvSpPr>
          <p:spPr>
            <a:xfrm>
              <a:off x="5843096" y="3124200"/>
              <a:ext cx="33009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So No Central Limit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Theorem Or Even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Law of Large Numbers</a:t>
              </a:r>
            </a:p>
          </p:txBody>
        </p:sp>
        <p:cxnSp>
          <p:nvCxnSpPr>
            <p:cNvPr id="4" name="Straight Arrow Connector 3"/>
            <p:cNvCxnSpPr>
              <a:stCxn id="2" idx="2"/>
            </p:cNvCxnSpPr>
            <p:nvPr/>
          </p:nvCxnSpPr>
          <p:spPr>
            <a:xfrm flipH="1">
              <a:off x="6705600" y="4324529"/>
              <a:ext cx="787948" cy="70467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715000" y="914400"/>
            <a:ext cx="2971800" cy="1371600"/>
            <a:chOff x="5715000" y="914400"/>
            <a:chExt cx="2971800" cy="1371600"/>
          </a:xfrm>
        </p:grpSpPr>
        <p:sp>
          <p:nvSpPr>
            <p:cNvPr id="6" name="TextBox 5"/>
            <p:cNvSpPr txBox="1"/>
            <p:nvPr/>
          </p:nvSpPr>
          <p:spPr>
            <a:xfrm>
              <a:off x="6540058" y="914400"/>
              <a:ext cx="21467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Also “Student’s 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Distribution with 1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degree of freedom”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5715000" y="1752600"/>
              <a:ext cx="914400" cy="5334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362200" y="685800"/>
            <a:ext cx="6106909" cy="1447800"/>
            <a:chOff x="2362200" y="685800"/>
            <a:chExt cx="6106909" cy="1447800"/>
          </a:xfrm>
        </p:grpSpPr>
        <p:sp>
          <p:nvSpPr>
            <p:cNvPr id="10" name="TextBox 9"/>
            <p:cNvSpPr txBox="1"/>
            <p:nvPr/>
          </p:nvSpPr>
          <p:spPr>
            <a:xfrm>
              <a:off x="6553200" y="1764268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Hence the Name</a:t>
              </a:r>
            </a:p>
          </p:txBody>
        </p:sp>
        <p:cxnSp>
          <p:nvCxnSpPr>
            <p:cNvPr id="29" name="Straight Arrow Connector 28"/>
            <p:cNvCxnSpPr>
              <a:stCxn id="10" idx="0"/>
            </p:cNvCxnSpPr>
            <p:nvPr/>
          </p:nvCxnSpPr>
          <p:spPr>
            <a:xfrm flipH="1" flipV="1">
              <a:off x="2362200" y="685800"/>
              <a:ext cx="5148955" cy="107846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429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Max’al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directions,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Classes collapse to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Distance is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max’ed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2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direct’ns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Called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Maximal Data Piling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direction(s)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Unique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(up to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in subspace of data</a:t>
                </a: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1825" t="-556" b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599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t-SNE Visualization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Tuning Parameter:    “Perplexity”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Roughly a Smoothing Parameter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 Nearest Neighbor Type</a:t>
            </a: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(So Bigger In Sparser Regions)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8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t-SNE Visualization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 Toy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Example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4(?) Quite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Diverse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Clusters </a:t>
                </a:r>
              </a:p>
            </p:txBody>
          </p:sp>
        </mc:Choice>
        <mc:Fallback xmlns="">
          <p:sp>
            <p:nvSpPr>
              <p:cNvPr id="235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463" y="2195554"/>
            <a:ext cx="6035537" cy="46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7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9F4367-4420-4386-9EEA-70087F2E7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r="36666" b="28095"/>
          <a:stretch/>
        </p:blipFill>
        <p:spPr>
          <a:xfrm>
            <a:off x="3200400" y="1521792"/>
            <a:ext cx="5486400" cy="5336208"/>
          </a:xfrm>
          <a:prstGeom prst="rect">
            <a:avLst/>
          </a:prstGeom>
        </p:spPr>
      </p:pic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t-SNE Visualization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Perplexity = 30  (Default)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Keeps Local</a:t>
            </a:r>
          </a:p>
          <a:p>
            <a:pPr marL="609600" indent="-609600" eaLnBrk="1" hangingPunct="1">
              <a:buFontTx/>
              <a:buNone/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Structure</a:t>
            </a:r>
          </a:p>
          <a:p>
            <a:pPr marL="609600" indent="-609600" eaLnBrk="1" hangingPunct="1">
              <a:buFontTx/>
              <a:buNone/>
            </a:pP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Global</a:t>
            </a:r>
          </a:p>
          <a:p>
            <a:pPr marL="609600" indent="-609600" eaLnBrk="1" hangingPunct="1">
              <a:buFontTx/>
              <a:buNone/>
            </a:pPr>
            <a:r>
              <a:rPr lang="en-US" sz="24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Rearangement</a:t>
            </a: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5105400"/>
            <a:ext cx="4595813" cy="830997"/>
            <a:chOff x="533400" y="5105400"/>
            <a:chExt cx="4595813" cy="830997"/>
          </a:xfrm>
        </p:grpSpPr>
        <p:sp>
          <p:nvSpPr>
            <p:cNvPr id="3" name="TextBox 2"/>
            <p:cNvSpPr txBox="1"/>
            <p:nvPr/>
          </p:nvSpPr>
          <p:spPr>
            <a:xfrm>
              <a:off x="533400" y="5105400"/>
              <a:ext cx="21531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And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Outlier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Cluster is Split</a:t>
              </a:r>
            </a:p>
          </p:txBody>
        </p:sp>
        <p:cxnSp>
          <p:nvCxnSpPr>
            <p:cNvPr id="5" name="Straight Arrow Connector 4"/>
            <p:cNvCxnSpPr>
              <a:cxnSpLocks/>
            </p:cNvCxnSpPr>
            <p:nvPr/>
          </p:nvCxnSpPr>
          <p:spPr>
            <a:xfrm>
              <a:off x="2743200" y="5562600"/>
              <a:ext cx="2386013" cy="381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743200" y="5562600"/>
              <a:ext cx="2286000" cy="373797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44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C2CBD8-1EF5-4FEC-BACD-32B531562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r="65832" b="28095"/>
          <a:stretch/>
        </p:blipFill>
        <p:spPr>
          <a:xfrm>
            <a:off x="3581400" y="1895327"/>
            <a:ext cx="4724400" cy="4962673"/>
          </a:xfrm>
          <a:prstGeom prst="rect">
            <a:avLst/>
          </a:prstGeom>
        </p:spPr>
      </p:pic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t-SNE Visualization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Perplexity = 12  (Small ?) </a:t>
            </a:r>
          </a:p>
          <a:p>
            <a:pPr marL="609600" indent="-609600" eaLnBrk="1" hangingPunct="1">
              <a:buFontTx/>
              <a:buNone/>
            </a:pP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Structure </a:t>
            </a:r>
          </a:p>
          <a:p>
            <a:pPr marL="609600" indent="-609600" eaLnBrk="1" hangingPunct="1">
              <a:buFontTx/>
              <a:buNone/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Added to  </a:t>
            </a:r>
          </a:p>
          <a:p>
            <a:pPr marL="609600" indent="-609600" eaLnBrk="1" hangingPunct="1">
              <a:buFontTx/>
              <a:buNone/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Clusters?</a:t>
            </a:r>
          </a:p>
          <a:p>
            <a:pPr marL="609600" indent="-609600" eaLnBrk="1" hangingPunct="1">
              <a:buFontTx/>
              <a:buNone/>
            </a:pP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57200" y="3741004"/>
            <a:ext cx="6324600" cy="2354996"/>
            <a:chOff x="533400" y="5105400"/>
            <a:chExt cx="6449840" cy="2423709"/>
          </a:xfrm>
        </p:grpSpPr>
        <p:sp>
          <p:nvSpPr>
            <p:cNvPr id="22" name="TextBox 21"/>
            <p:cNvSpPr txBox="1"/>
            <p:nvPr/>
          </p:nvSpPr>
          <p:spPr>
            <a:xfrm>
              <a:off x="533400" y="5105400"/>
              <a:ext cx="21178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Outliers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Even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More Split</a:t>
              </a:r>
            </a:p>
          </p:txBody>
        </p:sp>
        <p:cxnSp>
          <p:nvCxnSpPr>
            <p:cNvPr id="23" name="Straight Arrow Connector 22"/>
            <p:cNvCxnSpPr>
              <a:cxnSpLocks/>
            </p:cNvCxnSpPr>
            <p:nvPr/>
          </p:nvCxnSpPr>
          <p:spPr>
            <a:xfrm>
              <a:off x="2743200" y="5562600"/>
              <a:ext cx="2117887" cy="68997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743200" y="5562600"/>
              <a:ext cx="4240040" cy="1966509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F7BA0B-3E75-4B9C-9219-6A3D2FA50374}"/>
              </a:ext>
            </a:extLst>
          </p:cNvPr>
          <p:cNvGrpSpPr/>
          <p:nvPr/>
        </p:nvGrpSpPr>
        <p:grpSpPr>
          <a:xfrm>
            <a:off x="457200" y="4459798"/>
            <a:ext cx="5715000" cy="1788365"/>
            <a:chOff x="457200" y="4459798"/>
            <a:chExt cx="5715000" cy="1788365"/>
          </a:xfrm>
        </p:grpSpPr>
        <p:grpSp>
          <p:nvGrpSpPr>
            <p:cNvPr id="27" name="Group 26"/>
            <p:cNvGrpSpPr/>
            <p:nvPr/>
          </p:nvGrpSpPr>
          <p:grpSpPr>
            <a:xfrm>
              <a:off x="457200" y="4459798"/>
              <a:ext cx="5029200" cy="1038270"/>
              <a:chOff x="533400" y="4528795"/>
              <a:chExt cx="5029200" cy="103827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533400" y="5105400"/>
                <a:ext cx="18437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Stray Points</a:t>
                </a:r>
              </a:p>
            </p:txBody>
          </p:sp>
          <p:cxnSp>
            <p:nvCxnSpPr>
              <p:cNvPr id="29" name="Straight Arrow Connector 28"/>
              <p:cNvCxnSpPr>
                <a:cxnSpLocks/>
                <a:stCxn id="28" idx="3"/>
              </p:cNvCxnSpPr>
              <p:nvPr/>
            </p:nvCxnSpPr>
            <p:spPr>
              <a:xfrm flipV="1">
                <a:off x="2377174" y="4528795"/>
                <a:ext cx="3185426" cy="807438"/>
              </a:xfrm>
              <a:prstGeom prst="straightConnector1">
                <a:avLst/>
              </a:prstGeom>
              <a:ln w="38100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EED3707-CD8C-4E1F-8D5C-1B216C66DEC3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00" y="5267236"/>
              <a:ext cx="3810000" cy="980927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36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D277AD-ED9C-4B23-91E7-984CA6AE0D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3" r="9167" b="28095"/>
          <a:stretch/>
        </p:blipFill>
        <p:spPr>
          <a:xfrm>
            <a:off x="3352800" y="1688548"/>
            <a:ext cx="4724400" cy="5169452"/>
          </a:xfrm>
          <a:prstGeom prst="rect">
            <a:avLst/>
          </a:prstGeom>
        </p:spPr>
      </p:pic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t-SNE Visualization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Perplexity = 60    (Big ?)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57200" y="3456432"/>
            <a:ext cx="4648200" cy="1159224"/>
            <a:chOff x="533400" y="3574197"/>
            <a:chExt cx="4648200" cy="1159224"/>
          </a:xfrm>
        </p:grpSpPr>
        <p:sp>
          <p:nvSpPr>
            <p:cNvPr id="22" name="TextBox 21"/>
            <p:cNvSpPr txBox="1"/>
            <p:nvPr/>
          </p:nvSpPr>
          <p:spPr>
            <a:xfrm>
              <a:off x="533400" y="3574197"/>
              <a:ext cx="2236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Gets 2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Outliers</a:t>
              </a:r>
            </a:p>
          </p:txBody>
        </p:sp>
        <p:cxnSp>
          <p:nvCxnSpPr>
            <p:cNvPr id="23" name="Straight Arrow Connector 22"/>
            <p:cNvCxnSpPr>
              <a:cxnSpLocks/>
            </p:cNvCxnSpPr>
            <p:nvPr/>
          </p:nvCxnSpPr>
          <p:spPr>
            <a:xfrm>
              <a:off x="2769910" y="3775366"/>
              <a:ext cx="2411690" cy="958055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55623" y="4495800"/>
            <a:ext cx="3887777" cy="1905000"/>
            <a:chOff x="533400" y="4400729"/>
            <a:chExt cx="3887777" cy="1905000"/>
          </a:xfrm>
        </p:grpSpPr>
        <p:sp>
          <p:nvSpPr>
            <p:cNvPr id="28" name="TextBox 27"/>
            <p:cNvSpPr txBox="1"/>
            <p:nvPr/>
          </p:nvSpPr>
          <p:spPr>
            <a:xfrm>
              <a:off x="533400" y="5105400"/>
              <a:ext cx="15728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But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Combines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Clusters</a:t>
              </a:r>
            </a:p>
          </p:txBody>
        </p:sp>
        <p:cxnSp>
          <p:nvCxnSpPr>
            <p:cNvPr id="29" name="Straight Arrow Connector 28"/>
            <p:cNvCxnSpPr>
              <a:cxnSpLocks/>
              <a:stCxn id="28" idx="3"/>
            </p:cNvCxnSpPr>
            <p:nvPr/>
          </p:nvCxnSpPr>
          <p:spPr>
            <a:xfrm flipV="1">
              <a:off x="2106266" y="4400729"/>
              <a:ext cx="2314911" cy="1304836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556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t-SNE Visualization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7620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PanCan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 (Previous 6 Cancer Types)</a:t>
            </a: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504F4D28-21D5-CF8A-AAE9-C652B6ECC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2" t="3447" r="12273" b="8528"/>
          <a:stretch/>
        </p:blipFill>
        <p:spPr>
          <a:xfrm>
            <a:off x="1905000" y="1578368"/>
            <a:ext cx="5486400" cy="5279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21E40-88E7-902D-BEED-037B37AA757F}"/>
              </a:ext>
            </a:extLst>
          </p:cNvPr>
          <p:cNvSpPr txBox="1"/>
          <p:nvPr/>
        </p:nvSpPr>
        <p:spPr>
          <a:xfrm>
            <a:off x="4191000" y="2743200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Generally Strong Separation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Known Cancer Types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4C1FEC-EB1D-3928-9E8B-E0433C887E79}"/>
              </a:ext>
            </a:extLst>
          </p:cNvPr>
          <p:cNvGrpSpPr/>
          <p:nvPr/>
        </p:nvGrpSpPr>
        <p:grpSpPr>
          <a:xfrm>
            <a:off x="2121519" y="4876800"/>
            <a:ext cx="2145681" cy="1143000"/>
            <a:chOff x="2121519" y="4876800"/>
            <a:chExt cx="2145681" cy="11430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0AB4E1-B390-266C-307B-DFEC85285772}"/>
                </a:ext>
              </a:extLst>
            </p:cNvPr>
            <p:cNvSpPr txBox="1"/>
            <p:nvPr/>
          </p:nvSpPr>
          <p:spPr>
            <a:xfrm>
              <a:off x="2121519" y="5144869"/>
              <a:ext cx="1646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But a Few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Misclusterings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1955F8-15F7-176B-4C83-9EA1B1812A26}"/>
                </a:ext>
              </a:extLst>
            </p:cNvPr>
            <p:cNvCxnSpPr/>
            <p:nvPr/>
          </p:nvCxnSpPr>
          <p:spPr>
            <a:xfrm flipV="1">
              <a:off x="3768125" y="4876800"/>
              <a:ext cx="499075" cy="6096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AF517D4-F57A-963F-BBDC-687574CAE11E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>
              <a:off x="2590800" y="5791200"/>
              <a:ext cx="354022" cy="2286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993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t-SNE Visualization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7620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PanCan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   Recall PCA</a:t>
            </a: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A381567-C8B8-3CF7-9BED-B2CAC1A79C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6010" r="8222" b="6635"/>
          <a:stretch/>
        </p:blipFill>
        <p:spPr>
          <a:xfrm>
            <a:off x="1600200" y="1565874"/>
            <a:ext cx="6096000" cy="5292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51FA2B-B7C6-0DE5-5903-49C0A049A617}"/>
              </a:ext>
            </a:extLst>
          </p:cNvPr>
          <p:cNvSpPr txBox="1"/>
          <p:nvPr/>
        </p:nvSpPr>
        <p:spPr>
          <a:xfrm>
            <a:off x="304800" y="2133600"/>
            <a:ext cx="10823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Smaller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Gaps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Between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Types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364806-E253-9F0F-79CC-118488163BB2}"/>
              </a:ext>
            </a:extLst>
          </p:cNvPr>
          <p:cNvSpPr txBox="1"/>
          <p:nvPr/>
        </p:nvSpPr>
        <p:spPr>
          <a:xfrm>
            <a:off x="291402" y="4265474"/>
            <a:ext cx="10780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Feels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Overall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Variation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DF19B-8C2E-C2CD-E1A8-63DC6B9F126F}"/>
              </a:ext>
            </a:extLst>
          </p:cNvPr>
          <p:cNvSpPr txBox="1"/>
          <p:nvPr/>
        </p:nvSpPr>
        <p:spPr>
          <a:xfrm>
            <a:off x="7651284" y="4618672"/>
            <a:ext cx="14927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Recommend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 Than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PCA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D14E6F-1C6B-3C53-C07E-35BC080703E8}"/>
              </a:ext>
            </a:extLst>
          </p:cNvPr>
          <p:cNvGrpSpPr/>
          <p:nvPr/>
        </p:nvGrpSpPr>
        <p:grpSpPr>
          <a:xfrm>
            <a:off x="5943600" y="1828800"/>
            <a:ext cx="3142724" cy="3124200"/>
            <a:chOff x="5943600" y="1828800"/>
            <a:chExt cx="3142724" cy="31242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E80EF3-1AEB-8E15-09B2-857F8FC23F8E}"/>
                </a:ext>
              </a:extLst>
            </p:cNvPr>
            <p:cNvSpPr txBox="1"/>
            <p:nvPr/>
          </p:nvSpPr>
          <p:spPr>
            <a:xfrm>
              <a:off x="7696200" y="1828800"/>
              <a:ext cx="1390124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Needs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More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Dimensions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Even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See Quite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Separate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Clusters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97F6C03-7037-81A1-1E53-9EF3C10092CB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 flipV="1">
              <a:off x="5943600" y="1981200"/>
              <a:ext cx="1752600" cy="863263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0C02C16-A276-E1B6-7E37-A233426001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5600" y="2844463"/>
              <a:ext cx="990600" cy="2108537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402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t-SNE Visualization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Osteo-Arthritis Data </a:t>
            </a: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E4920-888D-6543-007C-D9F9D961105B}"/>
              </a:ext>
            </a:extLst>
          </p:cNvPr>
          <p:cNvSpPr txBox="1"/>
          <p:nvPr/>
        </p:nvSpPr>
        <p:spPr>
          <a:xfrm>
            <a:off x="6137794" y="914400"/>
            <a:ext cx="2625206" cy="46166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Text, Figure 11.10</a:t>
            </a:r>
          </a:p>
        </p:txBody>
      </p:sp>
      <p:pic>
        <p:nvPicPr>
          <p:cNvPr id="4" name="Picture 3" descr="A diagram of numbers and points&#10;&#10;Description automatically generated with medium confidence">
            <a:extLst>
              <a:ext uri="{FF2B5EF4-FFF2-40B4-BE49-F238E27FC236}">
                <a16:creationId xmlns:a16="http://schemas.microsoft.com/office/drawing/2014/main" id="{32718A3B-6C4F-0F20-3DC5-68BDB90AF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76400"/>
            <a:ext cx="6979960" cy="503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31648F-5C46-5885-7AFD-A1CC0DF5E8DD}"/>
              </a:ext>
            </a:extLst>
          </p:cNvPr>
          <p:cNvSpPr txBox="1"/>
          <p:nvPr/>
        </p:nvSpPr>
        <p:spPr>
          <a:xfrm>
            <a:off x="1211577" y="1752600"/>
            <a:ext cx="26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Good Visual Separation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8FAA6-BC47-033F-F928-8DC20609A7AC}"/>
              </a:ext>
            </a:extLst>
          </p:cNvPr>
          <p:cNvSpPr txBox="1"/>
          <p:nvPr/>
        </p:nvSpPr>
        <p:spPr>
          <a:xfrm>
            <a:off x="5410200" y="1752600"/>
            <a:ext cx="227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DiProPerm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Z-scores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FB1ED-D073-41F6-8366-4422E814EA5C}"/>
              </a:ext>
            </a:extLst>
          </p:cNvPr>
          <p:cNvSpPr txBox="1"/>
          <p:nvPr/>
        </p:nvSpPr>
        <p:spPr>
          <a:xfrm>
            <a:off x="6324600" y="5638800"/>
            <a:ext cx="1552796" cy="9233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Careful As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t-SNE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Gaps Tell Us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A7EB26-4FE1-7CB5-929F-957AA7568289}"/>
              </a:ext>
            </a:extLst>
          </p:cNvPr>
          <p:cNvGrpSpPr/>
          <p:nvPr/>
        </p:nvGrpSpPr>
        <p:grpSpPr>
          <a:xfrm>
            <a:off x="2133600" y="5486400"/>
            <a:ext cx="1695040" cy="874931"/>
            <a:chOff x="2133600" y="5486400"/>
            <a:chExt cx="1695040" cy="8749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A2C6ED-CF93-82E0-4028-6A2EF246634B}"/>
                </a:ext>
              </a:extLst>
            </p:cNvPr>
            <p:cNvSpPr txBox="1"/>
            <p:nvPr/>
          </p:nvSpPr>
          <p:spPr>
            <a:xfrm>
              <a:off x="2133600" y="5715000"/>
              <a:ext cx="13003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Stronger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Separation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B625F97-BB44-13C1-5881-FC9925195EBA}"/>
                </a:ext>
              </a:extLst>
            </p:cNvPr>
            <p:cNvCxnSpPr/>
            <p:nvPr/>
          </p:nvCxnSpPr>
          <p:spPr>
            <a:xfrm>
              <a:off x="2590800" y="5486400"/>
              <a:ext cx="1237840" cy="381000"/>
            </a:xfrm>
            <a:prstGeom prst="straightConnector1">
              <a:avLst/>
            </a:prstGeom>
            <a:ln w="63500">
              <a:solidFill>
                <a:schemeClr val="bg2"/>
              </a:solidFill>
              <a:headEnd type="stealt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98BBCD-A939-A1AB-D352-60B91CCADEE7}"/>
              </a:ext>
            </a:extLst>
          </p:cNvPr>
          <p:cNvGrpSpPr/>
          <p:nvPr/>
        </p:nvGrpSpPr>
        <p:grpSpPr>
          <a:xfrm>
            <a:off x="6477000" y="4038600"/>
            <a:ext cx="1605156" cy="990600"/>
            <a:chOff x="6477000" y="4038600"/>
            <a:chExt cx="1605156" cy="9906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1C4D3C-E83C-F8BA-D859-E89A06F90CF1}"/>
                </a:ext>
              </a:extLst>
            </p:cNvPr>
            <p:cNvSpPr txBox="1"/>
            <p:nvPr/>
          </p:nvSpPr>
          <p:spPr>
            <a:xfrm>
              <a:off x="6781800" y="4306669"/>
              <a:ext cx="13003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Weaker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Separation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47271DA-C56C-0489-1115-E27C5B7829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7000" y="4038600"/>
              <a:ext cx="457200" cy="990600"/>
            </a:xfrm>
            <a:prstGeom prst="straightConnector1">
              <a:avLst/>
            </a:prstGeom>
            <a:ln w="63500">
              <a:solidFill>
                <a:schemeClr val="bg2"/>
              </a:solidFill>
              <a:headEnd type="stealt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228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192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 of This Variation:</a:t>
            </a: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t-SNE Cluster Visualization</a:t>
            </a: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 distributed Stochastic Neighbor Embedding)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Maaten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Hinton (2008)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Kernel PCA (Front End)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“Inverted” with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Cauchy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Kernel PCA</a:t>
            </a: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 With MDS:  Find “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Representers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14800" y="1066800"/>
            <a:ext cx="4572000" cy="4114800"/>
            <a:chOff x="4114800" y="1066800"/>
            <a:chExt cx="4572000" cy="4114800"/>
          </a:xfrm>
        </p:grpSpPr>
        <p:sp>
          <p:nvSpPr>
            <p:cNvPr id="2" name="TextBox 1"/>
            <p:cNvSpPr txBox="1"/>
            <p:nvPr/>
          </p:nvSpPr>
          <p:spPr>
            <a:xfrm>
              <a:off x="5651161" y="1066800"/>
              <a:ext cx="3035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 Distribution With 1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Degree of Freedom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4114800" y="1905000"/>
              <a:ext cx="1524000" cy="32766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248400" y="3219271"/>
            <a:ext cx="2667000" cy="2724329"/>
            <a:chOff x="6248400" y="3219271"/>
            <a:chExt cx="2667000" cy="2724329"/>
          </a:xfrm>
        </p:grpSpPr>
        <p:sp>
          <p:nvSpPr>
            <p:cNvPr id="6" name="TextBox 5"/>
            <p:cNvSpPr txBox="1"/>
            <p:nvPr/>
          </p:nvSpPr>
          <p:spPr>
            <a:xfrm>
              <a:off x="6677287" y="3219271"/>
              <a:ext cx="223811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Heavy Tails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of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Cauchy “Pulls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Apart” Clusters</a:t>
              </a:r>
            </a:p>
          </p:txBody>
        </p:sp>
        <p:cxnSp>
          <p:nvCxnSpPr>
            <p:cNvPr id="8" name="Straight Arrow Connector 7"/>
            <p:cNvCxnSpPr>
              <a:stCxn id="6" idx="2"/>
            </p:cNvCxnSpPr>
            <p:nvPr/>
          </p:nvCxnSpPr>
          <p:spPr>
            <a:xfrm flipH="1">
              <a:off x="6248400" y="4419600"/>
              <a:ext cx="1547944" cy="15240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84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192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Variation:</a:t>
            </a: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“Generalized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Principal Components Analysis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Ref:   Vidal et al (2016)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Find “Interesting Subsets” Using PCA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Recompute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PCA Visualization There</a:t>
            </a:r>
          </a:p>
          <a:p>
            <a:pPr marL="0" indent="0" algn="ctr" eaLnBrk="1" hangingPunct="1">
              <a:lnSpc>
                <a:spcPct val="140000"/>
              </a:lnSpc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(Sometimes Called “Drill Down”)</a:t>
            </a: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76800" y="2838271"/>
            <a:ext cx="1995290" cy="3257729"/>
            <a:chOff x="4876800" y="2838271"/>
            <a:chExt cx="1995290" cy="3257729"/>
          </a:xfrm>
        </p:grpSpPr>
        <p:sp>
          <p:nvSpPr>
            <p:cNvPr id="2" name="TextBox 1"/>
            <p:cNvSpPr txBox="1"/>
            <p:nvPr/>
          </p:nvSpPr>
          <p:spPr>
            <a:xfrm>
              <a:off x="4876800" y="2838271"/>
              <a:ext cx="199529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 Common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Visualization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Approach </a:t>
              </a:r>
            </a:p>
          </p:txBody>
        </p:sp>
        <p:cxnSp>
          <p:nvCxnSpPr>
            <p:cNvPr id="4" name="Straight Arrow Connector 3"/>
            <p:cNvCxnSpPr>
              <a:stCxn id="2" idx="2"/>
            </p:cNvCxnSpPr>
            <p:nvPr/>
          </p:nvCxnSpPr>
          <p:spPr>
            <a:xfrm>
              <a:off x="5874445" y="4038600"/>
              <a:ext cx="373955" cy="20574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858000" y="2590800"/>
            <a:ext cx="1981633" cy="1817131"/>
            <a:chOff x="6858000" y="2590800"/>
            <a:chExt cx="1981633" cy="1817131"/>
          </a:xfrm>
        </p:grpSpPr>
        <p:sp>
          <p:nvSpPr>
            <p:cNvPr id="21" name="TextBox 20"/>
            <p:cNvSpPr txBox="1"/>
            <p:nvPr/>
          </p:nvSpPr>
          <p:spPr>
            <a:xfrm>
              <a:off x="6858000" y="2838271"/>
              <a:ext cx="198163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Automated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&amp; Formalized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Here, Using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Optimization 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7010400" y="2590800"/>
              <a:ext cx="762000" cy="24747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178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Max’al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Piling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C621A-C444-F1D4-96F8-602CB95D2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99" t="43283" r="26556" b="17832"/>
          <a:stretch/>
        </p:blipFill>
        <p:spPr>
          <a:xfrm>
            <a:off x="1066800" y="1600200"/>
            <a:ext cx="688206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265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Motivation: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a linear classification method that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works well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 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embedded data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   Embedded data are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non-Gaussian</a:t>
            </a:r>
          </a:p>
          <a:p>
            <a:pPr marL="609600" indent="-609600" algn="ctr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Statistics:    “Use Prob.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Dist’n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Looks Hopeless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43600" y="2438400"/>
            <a:ext cx="2971800" cy="2308324"/>
            <a:chOff x="5943600" y="2438400"/>
            <a:chExt cx="2971800" cy="2308324"/>
          </a:xfrm>
        </p:grpSpPr>
        <p:sp>
          <p:nvSpPr>
            <p:cNvPr id="2" name="TextBox 1"/>
            <p:cNvSpPr txBox="1"/>
            <p:nvPr/>
          </p:nvSpPr>
          <p:spPr>
            <a:xfrm>
              <a:off x="6881317" y="2438400"/>
              <a:ext cx="203408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Not Even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Absolutely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Continuous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With Respect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Lebesgue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Measure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5943600" y="3581400"/>
              <a:ext cx="937717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11DAAFE-5CD4-42F5-9378-D48149EF1E41}"/>
              </a:ext>
            </a:extLst>
          </p:cNvPr>
          <p:cNvSpPr txBox="1"/>
          <p:nvPr/>
        </p:nvSpPr>
        <p:spPr>
          <a:xfrm>
            <a:off x="6172200" y="1078468"/>
            <a:ext cx="1693669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Text, Sec. 11.3</a:t>
            </a:r>
          </a:p>
        </p:txBody>
      </p:sp>
    </p:spTree>
    <p:extLst>
      <p:ext uri="{BB962C8B-B14F-4D97-AF65-F5344CB8AC3E}">
        <p14:creationId xmlns:p14="http://schemas.microsoft.com/office/powerpoint/2010/main" val="71933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Motivation: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a linear classification method that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works well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 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embedded data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   Embedded data are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non-Gaussian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value of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really new approach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93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References: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Vapnik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(1982) 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Boser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Guyon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Vapnik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(1992)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Vapnik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(1995)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952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Recommended tutorial: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Burges (1998)</a:t>
            </a:r>
          </a:p>
          <a:p>
            <a:pPr marL="609600" indent="-609600" eaLnBrk="1" hangingPunct="1">
              <a:buFontTx/>
              <a:buNone/>
            </a:pP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Early Monographs:</a:t>
            </a:r>
          </a:p>
          <a:p>
            <a:pPr marL="609600" indent="-609600" eaLnBrk="1" hangingPunct="1"/>
            <a:r>
              <a:rPr lang="it-IT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Cristianini &amp; Shawe-Taylor (2000)</a:t>
            </a:r>
          </a:p>
          <a:p>
            <a:pPr marL="609600" indent="-609600" eaLnBrk="1" hangingPunct="1"/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Sch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ö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lkopf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Smola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(2002)</a:t>
            </a:r>
          </a:p>
          <a:p>
            <a:pPr marL="0" indent="0" eaLnBrk="1" hangingPunct="1">
              <a:buNone/>
            </a:pP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Recent Monographs:</a:t>
            </a:r>
          </a:p>
          <a:p>
            <a:pPr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Hastie et al (2001, 2005)</a:t>
            </a:r>
          </a:p>
          <a:p>
            <a:pPr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Bishop (2006)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76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1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separating </a:t>
            </a:r>
            <a:r>
              <a:rPr lang="en-US" sz="3200" i="1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maximize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distances from </a:t>
            </a:r>
            <a:r>
              <a:rPr lang="en-US" sz="3200" i="1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n-US" sz="3200" i="1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2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6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761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97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2895600" y="2362200"/>
            <a:ext cx="2743200" cy="3886200"/>
          </a:xfrm>
          <a:prstGeom prst="line">
            <a:avLst/>
          </a:prstGeom>
          <a:ln w="63500">
            <a:solidFill>
              <a:srgbClr val="DA71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590800" y="2514600"/>
            <a:ext cx="3124200" cy="3581400"/>
          </a:xfrm>
          <a:prstGeom prst="line">
            <a:avLst/>
          </a:prstGeom>
          <a:ln w="63500">
            <a:solidFill>
              <a:srgbClr val="DA71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200400" y="2362200"/>
            <a:ext cx="1828800" cy="3886200"/>
          </a:xfrm>
          <a:prstGeom prst="line">
            <a:avLst/>
          </a:prstGeom>
          <a:ln w="63500">
            <a:solidFill>
              <a:srgbClr val="DA71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2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separating </a:t>
            </a:r>
            <a:r>
              <a:rPr lang="en-US" sz="3200" i="1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maximize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distances from </a:t>
            </a:r>
            <a:r>
              <a:rPr lang="en-US" sz="3200" i="1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n-US" sz="3200" i="1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8923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0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688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Max’al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to compute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𝑀𝐷𝑃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l-GR" sz="3200" b="1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Recall LDA formula: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difference is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global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vs.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within class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Covariance Estimates!</a:t>
                </a:r>
              </a:p>
            </p:txBody>
          </p:sp>
        </mc:Choice>
        <mc:Fallback xmlns="">
          <p:sp>
            <p:nvSpPr>
              <p:cNvPr id="112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2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4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2189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separating </a:t>
            </a:r>
            <a:r>
              <a:rPr lang="en-US" sz="3200" i="1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maximize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distances from </a:t>
            </a:r>
            <a:r>
              <a:rPr lang="en-US" sz="3200" i="1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n-US" sz="3200" i="1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particular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smallest distance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points closest are called 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vectors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Gap between is called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margin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   For some “margin” is </a:t>
            </a:r>
            <a:r>
              <a:rPr lang="en-US" sz="32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3200400" y="4495800"/>
            <a:ext cx="2971800" cy="457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A276B8-2711-4FD1-9630-3E5A07BF51AC}"/>
              </a:ext>
            </a:extLst>
          </p:cNvPr>
          <p:cNvGrpSpPr/>
          <p:nvPr/>
        </p:nvGrpSpPr>
        <p:grpSpPr>
          <a:xfrm>
            <a:off x="4495800" y="914400"/>
            <a:ext cx="4049509" cy="4267200"/>
            <a:chOff x="4495800" y="914400"/>
            <a:chExt cx="4049509" cy="42672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DE1116-EAC8-4F70-880B-6D24B7144AC0}"/>
                </a:ext>
              </a:extLst>
            </p:cNvPr>
            <p:cNvSpPr txBox="1"/>
            <p:nvPr/>
          </p:nvSpPr>
          <p:spPr>
            <a:xfrm>
              <a:off x="6629400" y="4812268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Hence the Name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98527B8-01D6-46F4-92B0-757B8BFF531F}"/>
                </a:ext>
              </a:extLst>
            </p:cNvPr>
            <p:cNvCxnSpPr>
              <a:stCxn id="4" idx="0"/>
            </p:cNvCxnSpPr>
            <p:nvPr/>
          </p:nvCxnSpPr>
          <p:spPr>
            <a:xfrm flipH="1" flipV="1">
              <a:off x="4495800" y="914400"/>
              <a:ext cx="3091555" cy="389786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427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10668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Formulate Optimization problem, based on: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Data (feature) vectors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,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𝑛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Labels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𝑦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</a:t>
                </a:r>
              </a:p>
              <a:p>
                <a:pPr marL="0" indent="0" eaLnBrk="1" hangingPunct="1"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Need to Find: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rgbClr val="FF00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Normal Vector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Separating Plane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𝒘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Location (determines intercept)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𝑏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  <a:p>
                <a:pPr marL="0" indent="0" eaLnBrk="1" hangingPunct="1"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Useful Input: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rgbClr val="FF00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Residuals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(right side)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𝑦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𝑡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𝒘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𝑏</m:t>
                        </m:r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10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0668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9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0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1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7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8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9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0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1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2" name="Rectangle 2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3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4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5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6" name="Rectangle 28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7" name="Rectangle 3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4BEC29-AE8E-4B14-FF60-6882DB2F7AAB}"/>
              </a:ext>
            </a:extLst>
          </p:cNvPr>
          <p:cNvGrpSpPr/>
          <p:nvPr/>
        </p:nvGrpSpPr>
        <p:grpSpPr>
          <a:xfrm>
            <a:off x="3352800" y="5638800"/>
            <a:ext cx="3780587" cy="902732"/>
            <a:chOff x="3352800" y="5638800"/>
            <a:chExt cx="3780587" cy="902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DD70328-43AC-B5BE-7A7D-27FB5396E3D0}"/>
                    </a:ext>
                  </a:extLst>
                </p:cNvPr>
                <p:cNvSpPr txBox="1"/>
                <p:nvPr/>
              </p:nvSpPr>
              <p:spPr>
                <a:xfrm>
                  <a:off x="3352800" y="6172200"/>
                  <a:ext cx="37805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±1</m:t>
                      </m:r>
                    </m:oMath>
                  </a14:m>
                  <a:r>
                    <a:rPr lang="en-US" dirty="0">
                      <a:solidFill>
                        <a:schemeClr val="bg2"/>
                      </a:solidFill>
                    </a:rPr>
                    <a:t>  Notation Very Useful Here</a:t>
                  </a: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DD70328-43AC-B5BE-7A7D-27FB5396E3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800" y="6172200"/>
                  <a:ext cx="3780587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r="-161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822467-A44E-F97E-1729-2276DCB92F52}"/>
                </a:ext>
              </a:extLst>
            </p:cNvPr>
            <p:cNvCxnSpPr>
              <a:stCxn id="3" idx="0"/>
            </p:cNvCxnSpPr>
            <p:nvPr/>
          </p:nvCxnSpPr>
          <p:spPr>
            <a:xfrm flipV="1">
              <a:off x="5243094" y="5638800"/>
              <a:ext cx="700506" cy="533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689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Case:    </a:t>
            </a:r>
            <a:r>
              <a:rPr lang="en-US" sz="32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Separable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Classes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C2E88C-036A-EF50-0F3F-5AEB2054D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6C93F6-BDA0-E905-0A14-5419E5008A0F}"/>
              </a:ext>
            </a:extLst>
          </p:cNvPr>
          <p:cNvGrpSpPr/>
          <p:nvPr/>
        </p:nvGrpSpPr>
        <p:grpSpPr>
          <a:xfrm>
            <a:off x="2667000" y="1828800"/>
            <a:ext cx="5104689" cy="4876800"/>
            <a:chOff x="2667000" y="1828800"/>
            <a:chExt cx="5104689" cy="48768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BA63C5-049C-36D8-56EF-BE0A44366DD3}"/>
                </a:ext>
              </a:extLst>
            </p:cNvPr>
            <p:cNvSpPr txBox="1"/>
            <p:nvPr/>
          </p:nvSpPr>
          <p:spPr>
            <a:xfrm>
              <a:off x="6471332" y="3429000"/>
              <a:ext cx="13003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There Is A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Separating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Plane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DF5D909-EB00-E535-FAAD-84766353CC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7000" y="1828800"/>
              <a:ext cx="3352800" cy="487680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54BD324-22C6-3694-4750-E8793CB8476E}"/>
              </a:ext>
            </a:extLst>
          </p:cNvPr>
          <p:cNvSpPr txBox="1"/>
          <p:nvPr/>
        </p:nvSpPr>
        <p:spPr>
          <a:xfrm>
            <a:off x="5665619" y="5602069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Want “Best”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Separating Plane</a:t>
            </a:r>
          </a:p>
        </p:txBody>
      </p:sp>
    </p:spTree>
    <p:extLst>
      <p:ext uri="{BB962C8B-B14F-4D97-AF65-F5344CB8AC3E}">
        <p14:creationId xmlns:p14="http://schemas.microsoft.com/office/powerpoint/2010/main" val="39330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603555-C3CA-46D7-B675-0B5D4395D112}"/>
              </a:ext>
            </a:extLst>
          </p:cNvPr>
          <p:cNvSpPr/>
          <p:nvPr/>
        </p:nvSpPr>
        <p:spPr>
          <a:xfrm>
            <a:off x="3124200" y="2057400"/>
            <a:ext cx="3276600" cy="312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a Separating Direction 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𝒘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𝑏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To Give The “</a:t>
                </a:r>
                <a:r>
                  <a:rPr lang="en-US" sz="3200" dirty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Middle Plane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”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Between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Support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Vectors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Define the 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Margin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Using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(length)</a:t>
                </a: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694D4127-489F-4D02-80EF-C485C0CD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33600"/>
            <a:ext cx="3050224" cy="2963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B92C0-BCDE-44E1-AC93-1F4E298C907D}"/>
              </a:ext>
            </a:extLst>
          </p:cNvPr>
          <p:cNvSpPr txBox="1"/>
          <p:nvPr/>
        </p:nvSpPr>
        <p:spPr>
          <a:xfrm>
            <a:off x="1487499" y="4491335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(Thanks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Wikipedia)`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EBEB4B-9C95-BD10-6CE0-166CB269A691}"/>
              </a:ext>
            </a:extLst>
          </p:cNvPr>
          <p:cNvCxnSpPr>
            <a:cxnSpLocks/>
          </p:cNvCxnSpPr>
          <p:nvPr/>
        </p:nvCxnSpPr>
        <p:spPr>
          <a:xfrm flipH="1">
            <a:off x="5795962" y="2000250"/>
            <a:ext cx="300038" cy="628649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2C7DA8-9587-DDDF-1340-021F9F00D738}"/>
                  </a:ext>
                </a:extLst>
              </p:cNvPr>
              <p:cNvSpPr txBox="1"/>
              <p:nvPr/>
            </p:nvSpPr>
            <p:spPr>
              <a:xfrm>
                <a:off x="6838446" y="3124200"/>
                <a:ext cx="2153154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Note: 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 is no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longer just a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direction, but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noProof="0" dirty="0">
                    <a:solidFill>
                      <a:srgbClr val="000000"/>
                    </a:solidFill>
                  </a:rPr>
                  <a:t>also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captures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gap between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classes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2C7DA8-9587-DDDF-1340-021F9F00D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446" y="3124200"/>
                <a:ext cx="2153154" cy="2308324"/>
              </a:xfrm>
              <a:prstGeom prst="rect">
                <a:avLst/>
              </a:prstGeom>
              <a:blipFill>
                <a:blip r:embed="rId5"/>
                <a:stretch>
                  <a:fillRect l="-4249" t="-1852" r="-3683" b="-5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22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603555-C3CA-46D7-B675-0B5D4395D112}"/>
              </a:ext>
            </a:extLst>
          </p:cNvPr>
          <p:cNvSpPr/>
          <p:nvPr/>
        </p:nvSpPr>
        <p:spPr>
          <a:xfrm>
            <a:off x="3124200" y="2057400"/>
            <a:ext cx="3276600" cy="312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to Put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Support Vectors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on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“Margin Lines”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SVM Goal:  Maximize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1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d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𝒘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i.e.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694D4127-489F-4D02-80EF-C485C0CD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33600"/>
            <a:ext cx="3050224" cy="296380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8AA1E4-6CCC-DA74-CB4B-AEA2F4255D75}"/>
              </a:ext>
            </a:extLst>
          </p:cNvPr>
          <p:cNvCxnSpPr>
            <a:cxnSpLocks/>
          </p:cNvCxnSpPr>
          <p:nvPr/>
        </p:nvCxnSpPr>
        <p:spPr>
          <a:xfrm>
            <a:off x="2971800" y="1981200"/>
            <a:ext cx="1600200" cy="1322388"/>
          </a:xfrm>
          <a:prstGeom prst="straightConnector1">
            <a:avLst/>
          </a:prstGeom>
          <a:ln w="1270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EBEB4B-9C95-BD10-6CE0-166CB269A691}"/>
              </a:ext>
            </a:extLst>
          </p:cNvPr>
          <p:cNvCxnSpPr>
            <a:cxnSpLocks/>
          </p:cNvCxnSpPr>
          <p:nvPr/>
        </p:nvCxnSpPr>
        <p:spPr>
          <a:xfrm>
            <a:off x="2971800" y="1981200"/>
            <a:ext cx="1219200" cy="2743200"/>
          </a:xfrm>
          <a:prstGeom prst="straightConnector1">
            <a:avLst/>
          </a:prstGeom>
          <a:ln w="1270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1DFFB4-68A5-FA04-8364-7F88CA46C731}"/>
                  </a:ext>
                </a:extLst>
              </p:cNvPr>
              <p:cNvSpPr txBox="1"/>
              <p:nvPr/>
            </p:nvSpPr>
            <p:spPr>
              <a:xfrm>
                <a:off x="349144" y="4002227"/>
                <a:ext cx="2449645" cy="950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Blue Equation Is: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1DFFB4-68A5-FA04-8364-7F88CA46C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44" y="4002227"/>
                <a:ext cx="2449645" cy="950773"/>
              </a:xfrm>
              <a:prstGeom prst="rect">
                <a:avLst/>
              </a:prstGeom>
              <a:blipFill>
                <a:blip r:embed="rId5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86CCBDA7-7FF5-D297-EBC1-40892EE80ADA}"/>
              </a:ext>
            </a:extLst>
          </p:cNvPr>
          <p:cNvGrpSpPr/>
          <p:nvPr/>
        </p:nvGrpSpPr>
        <p:grpSpPr>
          <a:xfrm>
            <a:off x="6250624" y="2057400"/>
            <a:ext cx="2359976" cy="814134"/>
            <a:chOff x="6250624" y="2057400"/>
            <a:chExt cx="2359976" cy="8141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C283C9E-A578-E48B-3162-3F86B8CC00C4}"/>
                    </a:ext>
                  </a:extLst>
                </p:cNvPr>
                <p:cNvSpPr txBox="1"/>
                <p:nvPr/>
              </p:nvSpPr>
              <p:spPr>
                <a:xfrm>
                  <a:off x="7374364" y="2057400"/>
                  <a:ext cx="1236236" cy="814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2"/>
                      </a:solidFill>
                    </a:rPr>
                    <a:t>So Margin</a:t>
                  </a:r>
                </a:p>
                <a:p>
                  <a:pPr algn="ctr"/>
                  <a:r>
                    <a:rPr lang="en-US" dirty="0">
                      <a:solidFill>
                        <a:schemeClr val="bg2"/>
                      </a:solidFill>
                    </a:rPr>
                    <a:t>Is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</m:oMath>
                  </a14:m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C283C9E-A578-E48B-3162-3F86B8CC00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4364" y="2057400"/>
                  <a:ext cx="1236236" cy="814134"/>
                </a:xfrm>
                <a:prstGeom prst="rect">
                  <a:avLst/>
                </a:prstGeom>
                <a:blipFill>
                  <a:blip r:embed="rId6"/>
                  <a:stretch>
                    <a:fillRect l="-4433" t="-4511" r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1A1A22A-8649-BA1F-A2E4-2B3C60D154B0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6250624" y="2455106"/>
              <a:ext cx="1123740" cy="9361"/>
            </a:xfrm>
            <a:prstGeom prst="straightConnector1">
              <a:avLst/>
            </a:prstGeom>
            <a:ln w="12700">
              <a:solidFill>
                <a:schemeClr val="bg2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673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(Separable) Formal Optimization Problem: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Minimize Over 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𝒘</m:t>
                    </m:r>
                    <m:r>
                      <a:rPr lang="en-US" sz="3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∈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and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𝑏</m:t>
                    </m:r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ℝ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Subject To: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𝑦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𝒘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𝑏</m:t>
                        </m:r>
                      </m:e>
                    </m:d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𝑖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=1,⋯,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40AE03-5AB1-4899-ACC7-343A542810BB}"/>
              </a:ext>
            </a:extLst>
          </p:cNvPr>
          <p:cNvGrpSpPr/>
          <p:nvPr/>
        </p:nvGrpSpPr>
        <p:grpSpPr>
          <a:xfrm>
            <a:off x="3810000" y="4114800"/>
            <a:ext cx="4070345" cy="1143000"/>
            <a:chOff x="3810000" y="4114800"/>
            <a:chExt cx="4070345" cy="1143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F055E86-8DAA-DF33-97C4-4F9843D65F46}"/>
                </a:ext>
              </a:extLst>
            </p:cNvPr>
            <p:cNvSpPr txBox="1"/>
            <p:nvPr/>
          </p:nvSpPr>
          <p:spPr>
            <a:xfrm>
              <a:off x="3810000" y="4114800"/>
              <a:ext cx="4070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Constrains Data to Be Outside Margin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6D819E5-E974-40B4-34A0-E4D12D971FC3}"/>
                </a:ext>
              </a:extLst>
            </p:cNvPr>
            <p:cNvCxnSpPr>
              <a:stCxn id="2" idx="2"/>
            </p:cNvCxnSpPr>
            <p:nvPr/>
          </p:nvCxnSpPr>
          <p:spPr>
            <a:xfrm flipH="1">
              <a:off x="4572000" y="4484132"/>
              <a:ext cx="1273173" cy="77366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B08CBF-1B22-FB44-7FC6-2D512E4FAD39}"/>
              </a:ext>
            </a:extLst>
          </p:cNvPr>
          <p:cNvGrpSpPr/>
          <p:nvPr/>
        </p:nvGrpSpPr>
        <p:grpSpPr>
          <a:xfrm>
            <a:off x="381000" y="5715000"/>
            <a:ext cx="3985835" cy="826532"/>
            <a:chOff x="3352800" y="5715000"/>
            <a:chExt cx="3985835" cy="826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8AA771A-2F2A-3DD1-0080-B05DD2E3840A}"/>
                    </a:ext>
                  </a:extLst>
                </p:cNvPr>
                <p:cNvSpPr txBox="1"/>
                <p:nvPr/>
              </p:nvSpPr>
              <p:spPr>
                <a:xfrm>
                  <a:off x="3352800" y="6172200"/>
                  <a:ext cx="39858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±1</m:t>
                      </m:r>
                    </m:oMath>
                  </a14:m>
                  <a:r>
                    <a:rPr lang="en-US" dirty="0">
                      <a:solidFill>
                        <a:schemeClr val="bg2"/>
                      </a:solidFill>
                    </a:rPr>
                    <a:t>  Notation Again Very Useful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8AA771A-2F2A-3DD1-0080-B05DD2E384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800" y="6172200"/>
                  <a:ext cx="3985835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B7B24E8-1517-9400-B06D-0603B84CE58A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 flipV="1">
              <a:off x="5029200" y="5715000"/>
              <a:ext cx="316518" cy="4572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345D6E5-8F80-3CB5-6BBF-3134C56E0FB7}"/>
              </a:ext>
            </a:extLst>
          </p:cNvPr>
          <p:cNvSpPr txBox="1"/>
          <p:nvPr/>
        </p:nvSpPr>
        <p:spPr>
          <a:xfrm>
            <a:off x="7326388" y="2316540"/>
            <a:ext cx="1436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Hard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Margin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SVM</a:t>
            </a:r>
          </a:p>
        </p:txBody>
      </p:sp>
    </p:spTree>
    <p:extLst>
      <p:ext uri="{BB962C8B-B14F-4D97-AF65-F5344CB8AC3E}">
        <p14:creationId xmlns:p14="http://schemas.microsoft.com/office/powerpoint/2010/main" val="24576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20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Not Necessarily Separable Data, Add:</a:t>
                </a:r>
              </a:p>
              <a:p>
                <a:pPr eaLnBrk="1" hangingPunct="1">
                  <a:lnSpc>
                    <a:spcPct val="200000"/>
                  </a:lnSpc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Tuning Parameter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𝐶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≥0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lnSpc>
                    <a:spcPct val="200000"/>
                  </a:lnSpc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Slack Variables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𝜉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for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𝑖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=1,⋯,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0" indent="0" algn="ctr" eaLnBrk="1" hangingPunct="1">
                  <a:lnSpc>
                    <a:spcPct val="20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(Allowing Points on Wrong Side)</a:t>
                </a: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4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Overall Formal Optimization Problem: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Minimize Over 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𝒘</m:t>
                    </m:r>
                    <m:r>
                      <a:rPr lang="en-US" sz="3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∈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and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𝑏</m:t>
                    </m:r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ℝ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</a:rPr>
                        <m:t>𝐶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Subject To: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𝑦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𝒘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𝑏</m:t>
                        </m:r>
                      </m:e>
                    </m:d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𝜉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𝑖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=1,⋯,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𝜉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  <m:r>
                      <a:rPr lang="en-US" sz="32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for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𝑖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=1,⋯,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  <a:blipFill>
                <a:blip r:embed="rId3"/>
                <a:stretch>
                  <a:fillRect l="-180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31545D-D356-B44F-F84F-1F50D81C930D}"/>
              </a:ext>
            </a:extLst>
          </p:cNvPr>
          <p:cNvGrpSpPr/>
          <p:nvPr/>
        </p:nvGrpSpPr>
        <p:grpSpPr>
          <a:xfrm>
            <a:off x="4231142" y="4114800"/>
            <a:ext cx="2093458" cy="1143000"/>
            <a:chOff x="3810000" y="4114800"/>
            <a:chExt cx="2093458" cy="1143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6F3734-AF23-90BC-D7E9-31751CBC9D9F}"/>
                    </a:ext>
                  </a:extLst>
                </p:cNvPr>
                <p:cNvSpPr txBox="1"/>
                <p:nvPr/>
              </p:nvSpPr>
              <p:spPr>
                <a:xfrm>
                  <a:off x="3810000" y="4114800"/>
                  <a:ext cx="20934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2"/>
                      </a:solidFill>
                    </a:rPr>
                    <a:t>Relax Margin by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𝜉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6F3734-AF23-90BC-D7E9-31751CBC9D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4114800"/>
                  <a:ext cx="209345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326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3A853F6-988B-3A36-D0D1-91224A26F4E6}"/>
                </a:ext>
              </a:extLst>
            </p:cNvPr>
            <p:cNvCxnSpPr>
              <a:stCxn id="9" idx="2"/>
            </p:cNvCxnSpPr>
            <p:nvPr/>
          </p:nvCxnSpPr>
          <p:spPr>
            <a:xfrm flipH="1">
              <a:off x="4572000" y="4484132"/>
              <a:ext cx="284729" cy="77366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22F821-CD8B-6E10-06E1-5271850E5D21}"/>
              </a:ext>
            </a:extLst>
          </p:cNvPr>
          <p:cNvGrpSpPr/>
          <p:nvPr/>
        </p:nvGrpSpPr>
        <p:grpSpPr>
          <a:xfrm>
            <a:off x="5875442" y="3733800"/>
            <a:ext cx="2582758" cy="1283732"/>
            <a:chOff x="4222477" y="5257800"/>
            <a:chExt cx="2582758" cy="12837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8008C7-8043-1130-0D11-4C314B608422}"/>
                </a:ext>
              </a:extLst>
            </p:cNvPr>
            <p:cNvSpPr txBox="1"/>
            <p:nvPr/>
          </p:nvSpPr>
          <p:spPr>
            <a:xfrm>
              <a:off x="4222477" y="6172200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At  Corresponding Cost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077DD9B-2BC2-00BA-3368-20239BD9CC70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4443035" y="5257800"/>
              <a:ext cx="1070821" cy="914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7E201AA-CEBF-EF32-D6B6-A6E9C5BD3151}"/>
              </a:ext>
            </a:extLst>
          </p:cNvPr>
          <p:cNvSpPr txBox="1"/>
          <p:nvPr/>
        </p:nvSpPr>
        <p:spPr>
          <a:xfrm>
            <a:off x="7326388" y="2316540"/>
            <a:ext cx="1436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Soft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Margin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SVM</a:t>
            </a:r>
          </a:p>
        </p:txBody>
      </p:sp>
    </p:spTree>
    <p:extLst>
      <p:ext uri="{BB962C8B-B14F-4D97-AF65-F5344CB8AC3E}">
        <p14:creationId xmlns:p14="http://schemas.microsoft.com/office/powerpoint/2010/main" val="389112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Impact of Tuning Parameter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𝐶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𝐶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Large 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anose="05000000000000000000" pitchFamily="2" charset="2"/>
                  </a:rPr>
                  <a:t>  Minimize Violations of Margin</a:t>
                </a:r>
              </a:p>
              <a:p>
                <a:pPr marL="609600" indent="-609600" eaLnBrk="1" hangingPunct="1"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anose="05000000000000000000" pitchFamily="2" charset="2"/>
                </a:endParaRPr>
              </a:p>
              <a:p>
                <a:pPr marL="609600" indent="-609600" eaLnBrk="1" hangingPunct="1"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𝐶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anose="05000000000000000000" pitchFamily="2" charset="2"/>
                  </a:rPr>
                  <a:t> Small    Weak Enforcement of Violations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69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3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Regularization Parameter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𝐶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Controls penalty for violation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lying on wrong side of plane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Appears in slack variables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Affects performance of SVM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Toy Example:   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Spherical Gaussian data</a:t>
                </a:r>
              </a:p>
            </p:txBody>
          </p:sp>
        </mc:Choice>
        <mc:Fallback xmlns="">
          <p:sp>
            <p:nvSpPr>
              <p:cNvPr id="440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35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Bad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1056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5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Sph’l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Gaussian data</a:t>
                </a:r>
              </a:p>
            </p:txBody>
          </p:sp>
        </mc:Choice>
        <mc:Fallback xmlns="">
          <p:sp>
            <p:nvSpPr>
              <p:cNvPr id="450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5"/>
                <a:stretch>
                  <a:fillRect l="-180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TwoDprojSVMBay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1447800"/>
            <a:ext cx="6553200" cy="4914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180335-364C-2A6C-31BF-06C345A6BE01}"/>
              </a:ext>
            </a:extLst>
          </p:cNvPr>
          <p:cNvSpPr txBox="1"/>
          <p:nvPr/>
        </p:nvSpPr>
        <p:spPr>
          <a:xfrm>
            <a:off x="76200" y="1981200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Nicely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Separable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78463-ABE7-03EE-0224-471282AF9D92}"/>
              </a:ext>
            </a:extLst>
          </p:cNvPr>
          <p:cNvSpPr txBox="1"/>
          <p:nvPr/>
        </p:nvSpPr>
        <p:spPr>
          <a:xfrm>
            <a:off x="7870780" y="1524000"/>
            <a:ext cx="11208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Often No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Change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Followed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By Rapid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2971F5-8DF6-9F39-2763-308B7049D399}"/>
              </a:ext>
            </a:extLst>
          </p:cNvPr>
          <p:cNvSpPr txBox="1"/>
          <p:nvPr/>
        </p:nvSpPr>
        <p:spPr>
          <a:xfrm>
            <a:off x="0" y="5276671"/>
            <a:ext cx="1608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2-d Subspace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Generated by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Bayes Rule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And SVM</a:t>
            </a:r>
          </a:p>
        </p:txBody>
      </p:sp>
    </p:spTree>
    <p:extLst>
      <p:ext uri="{BB962C8B-B14F-4D97-AF65-F5344CB8AC3E}">
        <p14:creationId xmlns:p14="http://schemas.microsoft.com/office/powerpoint/2010/main" val="109433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5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Sph’l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Gaussian data</a:t>
                </a:r>
              </a:p>
            </p:txBody>
          </p:sp>
        </mc:Choice>
        <mc:Fallback xmlns="">
          <p:sp>
            <p:nvSpPr>
              <p:cNvPr id="450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207" t="36598" r="39792" b="20867"/>
          <a:stretch/>
        </p:blipFill>
        <p:spPr>
          <a:xfrm>
            <a:off x="3657600" y="1851612"/>
            <a:ext cx="5486400" cy="50063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8600" y="6096000"/>
            <a:ext cx="359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Called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Hard Margin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SVM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8600" y="4491335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Thus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Less Generalizable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600" y="4948535"/>
            <a:ext cx="2795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(For This Data Set)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8600" y="1676400"/>
            <a:ext cx="5638800" cy="1295400"/>
            <a:chOff x="228600" y="1676400"/>
            <a:chExt cx="5638800" cy="1295400"/>
          </a:xfrm>
        </p:grpSpPr>
        <p:sp>
          <p:nvSpPr>
            <p:cNvPr id="4" name="TextBox 3"/>
            <p:cNvSpPr txBox="1"/>
            <p:nvPr/>
          </p:nvSpPr>
          <p:spPr>
            <a:xfrm>
              <a:off x="228600" y="1676400"/>
              <a:ext cx="31738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For Large Values of C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419600" y="2438400"/>
              <a:ext cx="1447800" cy="533400"/>
            </a:xfrm>
            <a:prstGeom prst="roundRect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>
              <a:stCxn id="4" idx="3"/>
              <a:endCxn id="5" idx="1"/>
            </p:cNvCxnSpPr>
            <p:nvPr/>
          </p:nvCxnSpPr>
          <p:spPr>
            <a:xfrm>
              <a:off x="3402482" y="1907233"/>
              <a:ext cx="1017118" cy="797867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04800" y="2667000"/>
            <a:ext cx="7010400" cy="1833265"/>
            <a:chOff x="228600" y="2586335"/>
            <a:chExt cx="7010400" cy="1833265"/>
          </a:xfrm>
        </p:grpSpPr>
        <p:sp>
          <p:nvSpPr>
            <p:cNvPr id="27" name="TextBox 26"/>
            <p:cNvSpPr txBox="1"/>
            <p:nvPr/>
          </p:nvSpPr>
          <p:spPr>
            <a:xfrm>
              <a:off x="228600" y="2586335"/>
              <a:ext cx="26837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Lots of Data Piling</a:t>
              </a:r>
            </a:p>
          </p:txBody>
        </p:sp>
        <p:cxnSp>
          <p:nvCxnSpPr>
            <p:cNvPr id="10" name="Straight Arrow Connector 9"/>
            <p:cNvCxnSpPr>
              <a:stCxn id="27" idx="3"/>
            </p:cNvCxnSpPr>
            <p:nvPr/>
          </p:nvCxnSpPr>
          <p:spPr>
            <a:xfrm>
              <a:off x="2912348" y="2817168"/>
              <a:ext cx="4326652" cy="840432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3"/>
            </p:cNvCxnSpPr>
            <p:nvPr/>
          </p:nvCxnSpPr>
          <p:spPr>
            <a:xfrm>
              <a:off x="2912348" y="2817168"/>
              <a:ext cx="2650252" cy="1602432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28600" y="3576935"/>
            <a:ext cx="6629400" cy="1147465"/>
            <a:chOff x="228600" y="3576935"/>
            <a:chExt cx="6629400" cy="1147465"/>
          </a:xfrm>
        </p:grpSpPr>
        <p:sp>
          <p:nvSpPr>
            <p:cNvPr id="29" name="TextBox 28"/>
            <p:cNvSpPr txBox="1"/>
            <p:nvPr/>
          </p:nvSpPr>
          <p:spPr>
            <a:xfrm>
              <a:off x="228600" y="3576935"/>
              <a:ext cx="3317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Large Angle to Optimal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248400" y="4114800"/>
              <a:ext cx="609600" cy="609600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>
              <a:stCxn id="29" idx="3"/>
            </p:cNvCxnSpPr>
            <p:nvPr/>
          </p:nvCxnSpPr>
          <p:spPr>
            <a:xfrm>
              <a:off x="3546175" y="3807768"/>
              <a:ext cx="2702225" cy="459432"/>
            </a:xfrm>
            <a:prstGeom prst="line">
              <a:avLst/>
            </a:prstGeom>
            <a:ln w="381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03AE13-DA5F-4865-B8F6-37EA5D964CB9}"/>
              </a:ext>
            </a:extLst>
          </p:cNvPr>
          <p:cNvGrpSpPr/>
          <p:nvPr/>
        </p:nvGrpSpPr>
        <p:grpSpPr>
          <a:xfrm>
            <a:off x="6170435" y="4266357"/>
            <a:ext cx="2135365" cy="1713974"/>
            <a:chOff x="6170435" y="4266357"/>
            <a:chExt cx="2135365" cy="17139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D35D36C-6D13-45B0-A14B-2A2A8347B6CC}"/>
                </a:ext>
              </a:extLst>
            </p:cNvPr>
            <p:cNvSpPr txBox="1"/>
            <p:nvPr/>
          </p:nvSpPr>
          <p:spPr>
            <a:xfrm>
              <a:off x="7377341" y="5334000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But Big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Margin</a:t>
              </a:r>
            </a:p>
          </p:txBody>
        </p:sp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821C4D72-80D2-460B-B59B-0F214ED5E64A}"/>
                </a:ext>
              </a:extLst>
            </p:cNvPr>
            <p:cNvSpPr/>
            <p:nvPr/>
          </p:nvSpPr>
          <p:spPr>
            <a:xfrm rot="3276417">
              <a:off x="6426081" y="4010711"/>
              <a:ext cx="1277305" cy="1788598"/>
            </a:xfrm>
            <a:prstGeom prst="rightBrace">
              <a:avLst>
                <a:gd name="adj1" fmla="val 8333"/>
                <a:gd name="adj2" fmla="val 47812"/>
              </a:avLst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795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5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Sph’l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Gaussian data</a:t>
                </a:r>
              </a:p>
            </p:txBody>
          </p:sp>
        </mc:Choice>
        <mc:Fallback xmlns="">
          <p:sp>
            <p:nvSpPr>
              <p:cNvPr id="450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314" t="36599" r="40311" b="17954"/>
          <a:stretch/>
        </p:blipFill>
        <p:spPr>
          <a:xfrm>
            <a:off x="3794760" y="1524000"/>
            <a:ext cx="5349240" cy="534913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28600" y="1676400"/>
            <a:ext cx="5867400" cy="914400"/>
            <a:chOff x="228600" y="1676400"/>
            <a:chExt cx="5867400" cy="914400"/>
          </a:xfrm>
        </p:grpSpPr>
        <p:sp>
          <p:nvSpPr>
            <p:cNvPr id="26" name="TextBox 25"/>
            <p:cNvSpPr txBox="1"/>
            <p:nvPr/>
          </p:nvSpPr>
          <p:spPr>
            <a:xfrm>
              <a:off x="228600" y="1676400"/>
              <a:ext cx="3156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For Small Values of C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572000" y="2057400"/>
              <a:ext cx="1524000" cy="533400"/>
            </a:xfrm>
            <a:prstGeom prst="roundRect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>
              <a:stCxn id="26" idx="3"/>
              <a:endCxn id="27" idx="1"/>
            </p:cNvCxnSpPr>
            <p:nvPr/>
          </p:nvCxnSpPr>
          <p:spPr>
            <a:xfrm>
              <a:off x="3384849" y="1907233"/>
              <a:ext cx="1187151" cy="416867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28600" y="3272135"/>
            <a:ext cx="6705600" cy="1147465"/>
            <a:chOff x="152400" y="3576935"/>
            <a:chExt cx="6705600" cy="1147465"/>
          </a:xfrm>
        </p:grpSpPr>
        <p:sp>
          <p:nvSpPr>
            <p:cNvPr id="31" name="TextBox 30"/>
            <p:cNvSpPr txBox="1"/>
            <p:nvPr/>
          </p:nvSpPr>
          <p:spPr>
            <a:xfrm>
              <a:off x="152400" y="3576935"/>
              <a:ext cx="35740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Smaller Angle to Optimal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6248400" y="4114800"/>
              <a:ext cx="609600" cy="609600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33" name="Straight Connector 32"/>
            <p:cNvCxnSpPr>
              <a:stCxn id="31" idx="3"/>
            </p:cNvCxnSpPr>
            <p:nvPr/>
          </p:nvCxnSpPr>
          <p:spPr>
            <a:xfrm>
              <a:off x="3726455" y="3807768"/>
              <a:ext cx="2598145" cy="459432"/>
            </a:xfrm>
            <a:prstGeom prst="line">
              <a:avLst/>
            </a:prstGeom>
            <a:ln w="381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228600" y="2438400"/>
            <a:ext cx="3473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Apparent Data Piling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8600" y="4491335"/>
            <a:ext cx="333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 Generalizable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8600" y="5786735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Connection to MD?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" y="6167735"/>
            <a:ext cx="2904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Add MD Axis to Plot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2B4389-E214-4C57-9FF5-AABFC2808186}"/>
                  </a:ext>
                </a:extLst>
              </p:cNvPr>
              <p:cNvSpPr txBox="1"/>
              <p:nvPr/>
            </p:nvSpPr>
            <p:spPr>
              <a:xfrm>
                <a:off x="7330660" y="5223941"/>
                <a:ext cx="1356140" cy="795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Yet Smaller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Margin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𝒘</m:t>
                            </m:r>
                          </m:e>
                        </m:d>
                      </m:den>
                    </m:f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2B4389-E214-4C57-9FF5-AABFC2808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660" y="5223941"/>
                <a:ext cx="1356140" cy="795859"/>
              </a:xfrm>
              <a:prstGeom prst="rect">
                <a:avLst/>
              </a:prstGeom>
              <a:blipFill>
                <a:blip r:embed="rId5"/>
                <a:stretch>
                  <a:fillRect l="-4054" t="-4580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419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8" grpId="0"/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0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Sph’l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Gaussian data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Put MD on horizontal axis</a:t>
                </a:r>
              </a:p>
            </p:txBody>
          </p:sp>
        </mc:Choice>
        <mc:Fallback xmlns="">
          <p:sp>
            <p:nvSpPr>
              <p:cNvPr id="471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5"/>
                <a:stretch>
                  <a:fillRect l="-180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TwoDprojSV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" y="2095500"/>
            <a:ext cx="5638800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733800"/>
            <a:ext cx="1430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C Small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SVM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Dir’n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MD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Dir’n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7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0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Sph’l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Gaussian data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Put MD on horizontal axis</a:t>
                </a:r>
              </a:p>
            </p:txBody>
          </p:sp>
        </mc:Choice>
        <mc:Fallback xmlns="">
          <p:sp>
            <p:nvSpPr>
              <p:cNvPr id="471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6563" t="42535" r="40937" b="17844"/>
          <a:stretch/>
        </p:blipFill>
        <p:spPr>
          <a:xfrm>
            <a:off x="4206240" y="2194591"/>
            <a:ext cx="4937760" cy="466340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28600" y="2362200"/>
            <a:ext cx="6096000" cy="832645"/>
            <a:chOff x="228600" y="1676400"/>
            <a:chExt cx="6096000" cy="832645"/>
          </a:xfrm>
        </p:grpSpPr>
        <p:sp>
          <p:nvSpPr>
            <p:cNvPr id="26" name="TextBox 25"/>
            <p:cNvSpPr txBox="1"/>
            <p:nvPr/>
          </p:nvSpPr>
          <p:spPr>
            <a:xfrm>
              <a:off x="228600" y="1676400"/>
              <a:ext cx="31738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For Large Values of C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876800" y="1975645"/>
              <a:ext cx="1447800" cy="533400"/>
            </a:xfrm>
            <a:prstGeom prst="roundRect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>
              <a:stCxn id="26" idx="3"/>
              <a:endCxn id="27" idx="1"/>
            </p:cNvCxnSpPr>
            <p:nvPr/>
          </p:nvCxnSpPr>
          <p:spPr>
            <a:xfrm>
              <a:off x="3402482" y="1907233"/>
              <a:ext cx="1474318" cy="335112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228600" y="3424535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SVM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MD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8600" y="5253335"/>
            <a:ext cx="3200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Yet Same for Small C!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8600" y="5710535"/>
            <a:ext cx="2795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(For This Data Set)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8600" y="3881735"/>
            <a:ext cx="2632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Hard Margin SVM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Clearly Different</a:t>
            </a:r>
          </a:p>
        </p:txBody>
      </p:sp>
    </p:spTree>
    <p:extLst>
      <p:ext uri="{BB962C8B-B14F-4D97-AF65-F5344CB8AC3E}">
        <p14:creationId xmlns:p14="http://schemas.microsoft.com/office/powerpoint/2010/main" val="43770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5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Sph’l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Gaussian data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Mathematics Behind This: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Carmichael &amp; Marron (2021)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endParaRPr lang="en-US" sz="1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Small C in General:   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Trimmed Mean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Small Range Between That &amp; Hard Margin</a:t>
                </a: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Established Useful Bounds on Ends</a:t>
                </a: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Very Useful for Coding Cross-Validation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50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 r="-1297" b="-3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8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Return to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Formal Optimization Problem: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Minimize Over 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𝒘</m:t>
                    </m:r>
                    <m:r>
                      <a:rPr lang="en-US" sz="3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∈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and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𝑏</m:t>
                    </m:r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ℝ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</a:rPr>
                        <m:t>𝐶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Subject To: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𝑦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𝒘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𝑏</m:t>
                        </m:r>
                      </m:e>
                    </m:d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𝜉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𝑖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=1,⋯,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𝜉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  <m:r>
                      <a:rPr lang="en-US" sz="32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for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𝑖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=1,⋯,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  <a:blipFill>
                <a:blip r:embed="rId3"/>
                <a:stretch>
                  <a:fillRect l="-180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31545D-D356-B44F-F84F-1F50D81C930D}"/>
              </a:ext>
            </a:extLst>
          </p:cNvPr>
          <p:cNvGrpSpPr/>
          <p:nvPr/>
        </p:nvGrpSpPr>
        <p:grpSpPr>
          <a:xfrm>
            <a:off x="4231142" y="4114800"/>
            <a:ext cx="2093458" cy="1143000"/>
            <a:chOff x="3810000" y="4114800"/>
            <a:chExt cx="2093458" cy="1143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6F3734-AF23-90BC-D7E9-31751CBC9D9F}"/>
                    </a:ext>
                  </a:extLst>
                </p:cNvPr>
                <p:cNvSpPr txBox="1"/>
                <p:nvPr/>
              </p:nvSpPr>
              <p:spPr>
                <a:xfrm>
                  <a:off x="3810000" y="4114800"/>
                  <a:ext cx="20934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2"/>
                      </a:solidFill>
                    </a:rPr>
                    <a:t>Relax Margin by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𝜉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6F3734-AF23-90BC-D7E9-31751CBC9D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4114800"/>
                  <a:ext cx="209345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326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3A853F6-988B-3A36-D0D1-91224A26F4E6}"/>
                </a:ext>
              </a:extLst>
            </p:cNvPr>
            <p:cNvCxnSpPr>
              <a:stCxn id="9" idx="2"/>
            </p:cNvCxnSpPr>
            <p:nvPr/>
          </p:nvCxnSpPr>
          <p:spPr>
            <a:xfrm flipH="1">
              <a:off x="4572000" y="4484132"/>
              <a:ext cx="284729" cy="77366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22F821-CD8B-6E10-06E1-5271850E5D21}"/>
              </a:ext>
            </a:extLst>
          </p:cNvPr>
          <p:cNvGrpSpPr/>
          <p:nvPr/>
        </p:nvGrpSpPr>
        <p:grpSpPr>
          <a:xfrm>
            <a:off x="5875442" y="3733800"/>
            <a:ext cx="2582758" cy="1283732"/>
            <a:chOff x="4222477" y="5257800"/>
            <a:chExt cx="2582758" cy="12837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8008C7-8043-1130-0D11-4C314B608422}"/>
                </a:ext>
              </a:extLst>
            </p:cNvPr>
            <p:cNvSpPr txBox="1"/>
            <p:nvPr/>
          </p:nvSpPr>
          <p:spPr>
            <a:xfrm>
              <a:off x="4222477" y="6172200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At  Corresponding Cost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077DD9B-2BC2-00BA-3368-20239BD9CC70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4443035" y="5257800"/>
              <a:ext cx="1070821" cy="914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71249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Lagrange Multipliers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primal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formulation  (separable case):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Minimize:  </a:t>
                </a:r>
                <a:endParaRPr lang="en-US" i="1" dirty="0">
                  <a:solidFill>
                    <a:schemeClr val="bg2"/>
                  </a:solidFill>
                  <a:latin typeface="Cambria Math" panose="02040503050406030204" pitchFamily="18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algn="ctr" eaLnBrk="1" hangingPunct="1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𝑃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𝒘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𝑏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𝜶</m:t>
                        </m:r>
                      </m:e>
                    </m:d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box>
                      <m:box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</m:e>
                    </m:box>
                    <m:sSup>
                      <m:sSup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𝒘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𝑖</m:t>
                            </m:r>
                          </m:sub>
                        </m:sSub>
                      </m:e>
                    </m:nary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∙</m:t>
                            </m:r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𝒘</m:t>
                            </m:r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𝑏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𝛼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,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⋯,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𝛼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are Lagrange multipliers</a:t>
                </a:r>
              </a:p>
              <a:p>
                <a:pPr marL="0" indent="0" eaLnBrk="1" hangingPunct="1"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 </a:t>
                </a: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 r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5800" y="3021013"/>
            <a:ext cx="7459093" cy="3494086"/>
            <a:chOff x="685800" y="3021013"/>
            <a:chExt cx="7459093" cy="34940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685800" y="4668440"/>
                  <a:ext cx="7459093" cy="18466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609600" marR="0" lvl="0" indent="-60960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Notation:    “dot product” = </a:t>
                  </a:r>
                  <a:r>
                    <a:rPr kumimoji="0" lang="en-US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inner product</a:t>
                  </a:r>
                </a:p>
                <a:p>
                  <a:pPr marL="609600" marR="0" lvl="0" indent="-60960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  <a:p>
                  <a:pPr marL="609600" marR="0" lvl="0" indent="-60960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	Elsewhere:    </a:t>
                  </a:r>
                  <a14:m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𝒖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Arial Unicode MS" pitchFamily="34" charset="-128"/>
                        </a:rPr>
                        <m:t>∙</m:t>
                      </m:r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Arial Unicode MS" pitchFamily="34" charset="-128"/>
                        </a:rPr>
                        <m:t>𝒗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Arial Unicode MS" pitchFamily="34" charset="-128"/>
                        </a:rPr>
                        <m:t>= 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𝒖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,</m:t>
                          </m:r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𝒗</m:t>
                          </m:r>
                        </m:e>
                      </m:d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𝒖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Arial Unicode MS" pitchFamily="34" charset="-128"/>
                        </a:rPr>
                        <m:t>𝒗</m:t>
                      </m:r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  <a:p>
                  <a:pPr marL="609600" marR="0" lvl="0" indent="-60960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4668440"/>
                  <a:ext cx="7459093" cy="1846659"/>
                </a:xfrm>
                <a:prstGeom prst="rect">
                  <a:avLst/>
                </a:prstGeom>
                <a:blipFill>
                  <a:blip r:embed="rId4"/>
                  <a:stretch>
                    <a:fillRect l="-2126" t="-4290" r="-1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/>
            <p:cNvCxnSpPr/>
            <p:nvPr/>
          </p:nvCxnSpPr>
          <p:spPr>
            <a:xfrm flipV="1">
              <a:off x="3962400" y="3021013"/>
              <a:ext cx="2514600" cy="1647427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741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Lagrange Multipliers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primal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formulation  (separable case):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Minimize:  </a:t>
                </a:r>
                <a:endParaRPr lang="en-US" i="1" dirty="0">
                  <a:solidFill>
                    <a:schemeClr val="bg2"/>
                  </a:solidFill>
                  <a:latin typeface="Cambria Math" panose="02040503050406030204" pitchFamily="18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algn="ctr" eaLnBrk="1" hangingPunct="1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𝑃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𝒘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𝑏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𝜶</m:t>
                        </m:r>
                      </m:e>
                    </m:d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box>
                      <m:box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</m:e>
                    </m:box>
                    <m:sSup>
                      <m:sSup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𝒘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𝑖</m:t>
                            </m:r>
                          </m:sub>
                        </m:sSub>
                      </m:e>
                    </m:nary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∙</m:t>
                            </m:r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𝒘</m:t>
                            </m:r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𝑏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𝛼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,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⋯,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𝛼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are Lagrange multipliers</a:t>
                </a:r>
              </a:p>
              <a:p>
                <a:pPr marL="0" indent="0" eaLnBrk="1" hangingPunct="1"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Dual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Lagrangian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version: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Maximize: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𝐷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box>
                      <m:box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box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box>
                      <m:box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𝑖</m:t>
                            </m:r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∙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𝑗</m:t>
                            </m:r>
                          </m:sub>
                        </m:sSub>
                      </m:e>
                    </m:box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Get classification function: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b="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c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=1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∙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𝑏</m:t>
                        </m:r>
                      </m:e>
                    </m:nary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	 </a:t>
                </a: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 r="-1225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5898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Get classification function: 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c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=1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∙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𝑏</m:t>
                        </m:r>
                      </m:e>
                    </m:nary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Class: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	+1,    when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𝑐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&gt;0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	-1,     when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c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&lt;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0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5143" y="2133600"/>
            <a:ext cx="7653057" cy="4057996"/>
            <a:chOff x="805143" y="2133600"/>
            <a:chExt cx="7653057" cy="4057996"/>
          </a:xfrm>
        </p:grpSpPr>
        <p:cxnSp>
          <p:nvCxnSpPr>
            <p:cNvPr id="3" name="Straight Arrow Connector 2"/>
            <p:cNvCxnSpPr/>
            <p:nvPr/>
          </p:nvCxnSpPr>
          <p:spPr>
            <a:xfrm flipV="1">
              <a:off x="3048000" y="2133600"/>
              <a:ext cx="2209800" cy="3048000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805143" y="5114378"/>
                  <a:ext cx="7653057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609600" marR="0" lvl="0" indent="-60960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Note:   linear function of   </a:t>
                  </a:r>
                  <a14:m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𝒙</m:t>
                      </m:r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endParaRPr>
                </a:p>
                <a:p>
                  <a:pPr marL="609600" marR="0" lvl="0" indent="-60960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rPr>
                    <a:t>	i.e. have found separating hyperplane</a:t>
                  </a: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143" y="5114378"/>
                  <a:ext cx="7653057" cy="1077218"/>
                </a:xfrm>
                <a:prstGeom prst="rect">
                  <a:avLst/>
                </a:prstGeom>
                <a:blipFill>
                  <a:blip r:embed="rId4"/>
                  <a:stretch>
                    <a:fillRect l="-1990" t="-7345" r="-1035" b="-17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8958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Somewhat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(Parabolic Fold)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9304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Major Computational Point: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Classifier only depends on data through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inner products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!</a:t>
                </a:r>
              </a:p>
              <a:p>
                <a:pPr marL="609600" indent="-609600" eaLnBrk="1" hangingPunct="1"/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𝑐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</m:e>
                      </m:d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𝑖</m:t>
                          </m:r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𝑏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27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971800" y="2590800"/>
            <a:ext cx="2819400" cy="21336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3956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Computational Point: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Classifier only depends on data through </a:t>
            </a:r>
            <a:r>
              <a:rPr lang="en-US" sz="32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inner products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!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Thus enough to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store inner products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Creates big savings in optimization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Especially for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also creates variations in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(interpretation?!?)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is almost always done in practice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12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an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Embedding Map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Φ</m:t>
                    </m:r>
                    <m:d>
                      <m:dPr>
                        <m:ctrlPr>
                          <a:rPr lang="el-GR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𝑥</m:t>
                        </m:r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                             e.g. 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accent5">
                        <a:lumMod val="50000"/>
                      </a:scheme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Explicit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Embedding: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Maximize:	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𝐿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𝐷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box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</m:t>
                      </m:r>
                      <m:box>
                        <m:box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𝑗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l-GR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Φ</m:t>
                          </m:r>
                          <m:d>
                            <m:dPr>
                              <m:ctrlPr>
                                <a:rPr lang="el-GR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Φ</m:t>
                          </m:r>
                          <m:d>
                            <m:dPr>
                              <m:ctrlPr>
                                <a:rPr lang="el-GR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box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Get classification function: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𝑐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l-GR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l-GR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l-GR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l-GR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l-GR" sz="32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𝑏</m:t>
                              </m:r>
                            </m:e>
                          </m:nary>
                        </m:e>
                      </m:box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Straightforward application of embedding 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loses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inner product advantage </a:t>
                </a:r>
              </a:p>
            </p:txBody>
          </p:sp>
        </mc:Choice>
        <mc:Fallback xmlns="">
          <p:sp>
            <p:nvSpPr>
              <p:cNvPr id="61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 b="-4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5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7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0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1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4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5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6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7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8" name="Rectangle 2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69" name="Rectangle 22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0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71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324600" y="1454234"/>
                <a:ext cx="2558970" cy="831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Φ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1454234"/>
                <a:ext cx="2558970" cy="8317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13040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accent5">
                        <a:lumMod val="50000"/>
                      </a:scheme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Implicit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Embedding: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Maximize:	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𝐿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𝐷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box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</m:t>
                      </m:r>
                      <m:box>
                        <m:box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𝑗</m:t>
                              </m:r>
                            </m:sub>
                          </m:sSub>
                          <m:r>
                            <a:rPr lang="el-GR" sz="32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𝓚</m:t>
                          </m:r>
                          <m:d>
                            <m:dPr>
                              <m:ctrlPr>
                                <a:rPr lang="el-GR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box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</a:t>
                </a:r>
              </a:p>
            </p:txBody>
          </p:sp>
        </mc:Choice>
        <mc:Fallback xmlns="">
          <p:sp>
            <p:nvSpPr>
              <p:cNvPr id="717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3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0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2" name="Rectangle 23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4" name="Rectangle 28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5" name="Rectangle 3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5185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Comput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accent5">
                        <a:lumMod val="50000"/>
                      </a:scheme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Implicit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Embedding: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Maximize:	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𝐿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𝐷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box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</m:t>
                      </m:r>
                      <m:box>
                        <m:box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𝑗</m:t>
                              </m:r>
                            </m:sub>
                          </m:sSub>
                          <m:r>
                            <a:rPr lang="el-GR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𝓚</m:t>
                          </m:r>
                          <m:d>
                            <m:dPr>
                              <m:ctrlPr>
                                <a:rPr lang="el-GR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box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 Difference from  </a:t>
                </a:r>
                <a:r>
                  <a:rPr lang="en-US" sz="3200" dirty="0">
                    <a:solidFill>
                      <a:schemeClr val="accent5">
                        <a:lumMod val="50000"/>
                      </a:scheme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Explicit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Embedding: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𝐿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𝐷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box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</m:t>
                      </m:r>
                      <m:box>
                        <m:box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𝑗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l-GR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Φ</m:t>
                          </m:r>
                          <m:d>
                            <m:dPr>
                              <m:ctrlPr>
                                <a:rPr lang="el-GR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Φ</m:t>
                          </m:r>
                          <m:d>
                            <m:dPr>
                              <m:ctrlPr>
                                <a:rPr lang="el-GR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box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80000"/>
                  </a:lnSpc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</a:t>
                </a:r>
              </a:p>
            </p:txBody>
          </p:sp>
        </mc:Choice>
        <mc:Fallback xmlns="">
          <p:sp>
            <p:nvSpPr>
              <p:cNvPr id="717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3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0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2" name="Rectangle 23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4" name="Rectangle 28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5" name="Rectangle 3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Left Brace 4"/>
          <p:cNvSpPr/>
          <p:nvPr/>
        </p:nvSpPr>
        <p:spPr>
          <a:xfrm rot="16200000">
            <a:off x="6248400" y="1752601"/>
            <a:ext cx="381000" cy="12954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0" name="Left Brace 29"/>
          <p:cNvSpPr/>
          <p:nvPr/>
        </p:nvSpPr>
        <p:spPr>
          <a:xfrm rot="5400000">
            <a:off x="6286500" y="4305300"/>
            <a:ext cx="381000" cy="18288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38900" y="2590801"/>
            <a:ext cx="38100" cy="243839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0896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accent5">
                        <a:lumMod val="50000"/>
                      </a:scheme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Implicit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Embedding: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Maximize:	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𝐿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𝐷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box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</m:t>
                      </m:r>
                      <m:box>
                        <m:box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𝑗</m:t>
                              </m:r>
                            </m:sub>
                          </m:sSub>
                          <m:r>
                            <a:rPr lang="el-GR" sz="32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𝓚</m:t>
                          </m:r>
                          <m:d>
                            <m:dPr>
                              <m:ctrlPr>
                                <a:rPr lang="el-GR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box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Get classification function: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𝑐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</m:e>
                      </m:d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l-GR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𝓚</m:t>
                              </m:r>
                              <m:d>
                                <m:dPr>
                                  <m:ctrlPr>
                                    <a:rPr lang="el-GR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𝒙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l-GR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𝑏</m:t>
                              </m:r>
                            </m:e>
                          </m:nary>
                        </m:e>
                      </m:box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Still defined only via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inner products</a:t>
                </a:r>
              </a:p>
              <a:p>
                <a:pPr marL="609600" indent="-609600" eaLnBrk="1" hangingPunct="1">
                  <a:lnSpc>
                    <a:spcPct val="8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Retains optimization advantage</a:t>
                </a:r>
              </a:p>
              <a:p>
                <a:pPr marL="609600" indent="-609600" eaLnBrk="1" hangingPunct="1">
                  <a:lnSpc>
                    <a:spcPct val="8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Thus used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very commonly</a:t>
                </a:r>
              </a:p>
              <a:p>
                <a:pPr marL="609600" indent="-609600" eaLnBrk="1" hangingPunct="1">
                  <a:lnSpc>
                    <a:spcPct val="8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Comparison to explicit embedding?</a:t>
                </a:r>
              </a:p>
              <a:p>
                <a:pPr marL="609600" indent="-609600" eaLnBrk="1" hangingPunct="1">
                  <a:lnSpc>
                    <a:spcPct val="8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Which is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better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??? 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</a:t>
                </a:r>
              </a:p>
            </p:txBody>
          </p:sp>
        </mc:Choice>
        <mc:Fallback xmlns="">
          <p:sp>
            <p:nvSpPr>
              <p:cNvPr id="717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3222" b="-3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0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2" name="Rectangle 23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4" name="Rectangle 28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5" name="Rectangle 3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5157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vs. Explicit Embedding: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defined only via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inner products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Retains optimization advantage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Thus used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commonly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is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???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0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2" name="Rectangle 23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4" name="Rectangle 28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5" name="Rectangle 3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0732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Context where </a:t>
                </a:r>
                <a:r>
                  <a:rPr lang="en-US" sz="3200" dirty="0">
                    <a:solidFill>
                      <a:schemeClr val="accent5">
                        <a:lumMod val="50000"/>
                      </a:scheme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Implicit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Embedding Is Natural: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 in Reproducing Kernel Hilbert Space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(Often Linear Space of Functions)</a:t>
                </a:r>
              </a:p>
              <a:p>
                <a:pPr marL="609600" indent="-609600" eaLnBrk="1" hangingPunct="1">
                  <a:lnSpc>
                    <a:spcPct val="80000"/>
                  </a:lnSpc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Property of Such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Φ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∃</m:t>
                    </m:r>
                    <m:r>
                      <a:rPr lang="el-GR" sz="32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𝓚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so that  </a:t>
                </a:r>
                <a14:m>
                  <m:oMath xmlns:m="http://schemas.openxmlformats.org/officeDocument/2006/math">
                    <m:r>
                      <a:rPr lang="el-GR" sz="32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𝓚</m:t>
                    </m:r>
                    <m:d>
                      <m:dPr>
                        <m:ctrlPr>
                          <a:rPr lang="el-GR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l-GR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∙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∙</m:t>
                        </m:r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 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m:rPr>
                        <m:sty m:val="p"/>
                      </m:rPr>
                      <a:rPr lang="el-GR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Φ</m:t>
                    </m:r>
                    <m:d>
                      <m:dPr>
                        <m:ctrlPr>
                          <a:rPr lang="el-GR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l-GR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∙</m:t>
                        </m: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∙</m:t>
                    </m:r>
                    <m:r>
                      <m:rPr>
                        <m:sty m:val="p"/>
                      </m:rPr>
                      <a:rPr lang="el-GR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Φ</m:t>
                    </m:r>
                    <m:d>
                      <m:dPr>
                        <m:ctrlPr>
                          <a:rPr lang="el-GR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l-GR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∙</m:t>
                        </m:r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Important Example:  Radial Basis Functions</a:t>
                </a:r>
              </a:p>
              <a:p>
                <a:pPr marL="609600" indent="-609600" eaLnBrk="1" hangingPunct="1">
                  <a:lnSpc>
                    <a:spcPct val="80000"/>
                  </a:lnSpc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Good Discussion:  Hofmann, et al. (2008)</a:t>
                </a:r>
              </a:p>
            </p:txBody>
          </p:sp>
        </mc:Choice>
        <mc:Fallback xmlns="">
          <p:sp>
            <p:nvSpPr>
              <p:cNvPr id="717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  <a:blipFill>
                <a:blip r:embed="rId3"/>
                <a:stretch>
                  <a:fillRect l="-1801" t="-3222" b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0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2" name="Rectangle 23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4" name="Rectangle 28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95" name="Rectangle 3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7190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Usually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not severely affected by </a:t>
            </a:r>
            <a:r>
              <a:rPr lang="en-US" sz="32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outliers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 possible weakness: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have very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influential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points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E.g., only 2 points drive SVM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04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have very </a:t>
            </a:r>
            <a:r>
              <a:rPr lang="en-US" sz="3200" i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influential</a:t>
            </a: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points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59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62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VMeg2p4v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348" y="1676400"/>
            <a:ext cx="71893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1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Performance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(Slice of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Paraboloid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244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14400"/>
            <a:ext cx="85344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Usually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not severely affected by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outliers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 possible weakness: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have very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influential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points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E.g., only 2 points drive SVM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Huge range of chosen hyperplanes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all are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pretty good discriminators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happens when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whole range is OK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???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or bad?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3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Effect of violators: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ToddSVMtwoOutlier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614985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8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Effect of violators: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085D0-1222-FD63-C4DF-902EC86C3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00" t="47273" r="32500" b="19365"/>
          <a:stretch/>
        </p:blipFill>
        <p:spPr>
          <a:xfrm>
            <a:off x="3810000" y="1685135"/>
            <a:ext cx="5029200" cy="50204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7FB6342-288E-8368-9B78-C4796ACFE819}"/>
              </a:ext>
            </a:extLst>
          </p:cNvPr>
          <p:cNvGrpSpPr/>
          <p:nvPr/>
        </p:nvGrpSpPr>
        <p:grpSpPr>
          <a:xfrm>
            <a:off x="862786" y="1676400"/>
            <a:ext cx="5385614" cy="838200"/>
            <a:chOff x="862786" y="1676400"/>
            <a:chExt cx="5385614" cy="8382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244C57-441A-2C40-1DCE-59FCEABD02B9}"/>
                </a:ext>
              </a:extLst>
            </p:cNvPr>
            <p:cNvSpPr txBox="1"/>
            <p:nvPr/>
          </p:nvSpPr>
          <p:spPr>
            <a:xfrm>
              <a:off x="862786" y="1676400"/>
              <a:ext cx="21852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D357FF"/>
                  </a:solidFill>
                </a:rPr>
                <a:t>Separates All But 1</a:t>
              </a:r>
            </a:p>
            <a:p>
              <a:pPr algn="ctr"/>
              <a:r>
                <a:rPr lang="en-US" dirty="0">
                  <a:solidFill>
                    <a:srgbClr val="D357FF"/>
                  </a:solidFill>
                </a:rPr>
                <a:t>Point in Each Class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69CCEAE-B39E-3786-FD63-DFDE5921F90A}"/>
                </a:ext>
              </a:extLst>
            </p:cNvPr>
            <p:cNvCxnSpPr>
              <a:stCxn id="7" idx="3"/>
            </p:cNvCxnSpPr>
            <p:nvPr/>
          </p:nvCxnSpPr>
          <p:spPr>
            <a:xfrm>
              <a:off x="3048000" y="1999566"/>
              <a:ext cx="3200400" cy="515034"/>
            </a:xfrm>
            <a:prstGeom prst="straightConnector1">
              <a:avLst/>
            </a:prstGeom>
            <a:ln w="25400">
              <a:solidFill>
                <a:srgbClr val="D357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958368-9728-7266-CA83-EB7BA73D595C}"/>
              </a:ext>
            </a:extLst>
          </p:cNvPr>
          <p:cNvGrpSpPr/>
          <p:nvPr/>
        </p:nvGrpSpPr>
        <p:grpSpPr>
          <a:xfrm>
            <a:off x="4237340" y="4191000"/>
            <a:ext cx="2468260" cy="2362200"/>
            <a:chOff x="4237340" y="4191000"/>
            <a:chExt cx="2468260" cy="23622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63D17D-392D-BC85-9257-4E78D3706B4F}"/>
                </a:ext>
              </a:extLst>
            </p:cNvPr>
            <p:cNvSpPr txBox="1"/>
            <p:nvPr/>
          </p:nvSpPr>
          <p:spPr>
            <a:xfrm>
              <a:off x="4237340" y="5629870"/>
              <a:ext cx="12490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</a:rPr>
                <a:t>Violations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Relatively 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Small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38C760F-2D6A-A2B4-6CA4-F79B6B2EE45D}"/>
                </a:ext>
              </a:extLst>
            </p:cNvPr>
            <p:cNvCxnSpPr>
              <a:stCxn id="11" idx="0"/>
            </p:cNvCxnSpPr>
            <p:nvPr/>
          </p:nvCxnSpPr>
          <p:spPr>
            <a:xfrm flipV="1">
              <a:off x="4861870" y="4191000"/>
              <a:ext cx="1005530" cy="143887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6B12FF0-C47E-A63F-5E91-46A2E32C9B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6800" y="4419600"/>
              <a:ext cx="1828800" cy="121027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403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Effect of violators: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86DCA6-CFCB-323D-DDF3-568B15C58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48259" r="45833" b="17972"/>
          <a:stretch/>
        </p:blipFill>
        <p:spPr>
          <a:xfrm>
            <a:off x="3962400" y="1600199"/>
            <a:ext cx="4876800" cy="51418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CE784EF-B596-C13F-41AF-59BCD1CAAAA3}"/>
              </a:ext>
            </a:extLst>
          </p:cNvPr>
          <p:cNvGrpSpPr/>
          <p:nvPr/>
        </p:nvGrpSpPr>
        <p:grpSpPr>
          <a:xfrm>
            <a:off x="4371993" y="3962400"/>
            <a:ext cx="2943207" cy="2590800"/>
            <a:chOff x="4371993" y="3962400"/>
            <a:chExt cx="2943207" cy="25908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6BB4CA-2B84-BBE9-07F8-65136A95E4E8}"/>
                </a:ext>
              </a:extLst>
            </p:cNvPr>
            <p:cNvSpPr txBox="1"/>
            <p:nvPr/>
          </p:nvSpPr>
          <p:spPr>
            <a:xfrm>
              <a:off x="4371993" y="5629870"/>
              <a:ext cx="9797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</a:rPr>
                <a:t>Outliers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Farther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Apart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B01D924-D057-537B-8801-A9F665BF88BB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V="1">
              <a:off x="4861871" y="3962400"/>
              <a:ext cx="548329" cy="166747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28C2709-21B6-875F-8187-8942B8A3E0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6800" y="4191000"/>
              <a:ext cx="2438400" cy="143887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E07868-5B1F-A831-B16A-7851BA1995DC}"/>
              </a:ext>
            </a:extLst>
          </p:cNvPr>
          <p:cNvGrpSpPr/>
          <p:nvPr/>
        </p:nvGrpSpPr>
        <p:grpSpPr>
          <a:xfrm>
            <a:off x="901261" y="3287713"/>
            <a:ext cx="4889939" cy="1131887"/>
            <a:chOff x="901261" y="1687513"/>
            <a:chExt cx="4889939" cy="113188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A0994F-3ECF-D0EF-952A-507A7A170ED4}"/>
                </a:ext>
              </a:extLst>
            </p:cNvPr>
            <p:cNvSpPr txBox="1"/>
            <p:nvPr/>
          </p:nvSpPr>
          <p:spPr>
            <a:xfrm>
              <a:off x="901261" y="2173069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D357FF"/>
                  </a:solidFill>
                </a:rPr>
                <a:t>Separating Plane</a:t>
              </a:r>
            </a:p>
            <a:p>
              <a:pPr algn="ctr"/>
              <a:r>
                <a:rPr lang="en-US" dirty="0">
                  <a:solidFill>
                    <a:srgbClr val="D357FF"/>
                  </a:solidFill>
                </a:rPr>
                <a:t> Strongly Impacted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3B5B34D-183F-BE60-47E6-42B111962DBC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3009530" y="1687513"/>
              <a:ext cx="2781670" cy="808722"/>
            </a:xfrm>
            <a:prstGeom prst="straightConnector1">
              <a:avLst/>
            </a:prstGeom>
            <a:ln w="25400">
              <a:solidFill>
                <a:srgbClr val="D357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892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 &amp; Robustness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Effect of violators: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A673CF-1DC0-D49E-DA9D-659DB7865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7" t="47418" r="45000" b="19365"/>
          <a:stretch/>
        </p:blipFill>
        <p:spPr>
          <a:xfrm>
            <a:off x="3657600" y="1688149"/>
            <a:ext cx="5181600" cy="49441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BA75E7-334C-9101-C590-DBD0C8539302}"/>
              </a:ext>
            </a:extLst>
          </p:cNvPr>
          <p:cNvGrpSpPr/>
          <p:nvPr/>
        </p:nvGrpSpPr>
        <p:grpSpPr>
          <a:xfrm>
            <a:off x="935406" y="3886200"/>
            <a:ext cx="4550994" cy="2362200"/>
            <a:chOff x="935406" y="457200"/>
            <a:chExt cx="4550994" cy="23622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C93EF3-59FF-4043-66B2-F612BB660A8B}"/>
                </a:ext>
              </a:extLst>
            </p:cNvPr>
            <p:cNvSpPr txBox="1"/>
            <p:nvPr/>
          </p:nvSpPr>
          <p:spPr>
            <a:xfrm>
              <a:off x="935406" y="2173069"/>
              <a:ext cx="20399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D357FF"/>
                  </a:solidFill>
                </a:rPr>
                <a:t>Worse for Outliers</a:t>
              </a:r>
            </a:p>
            <a:p>
              <a:pPr algn="ctr"/>
              <a:r>
                <a:rPr lang="en-US" dirty="0">
                  <a:solidFill>
                    <a:srgbClr val="D357FF"/>
                  </a:solidFill>
                </a:rPr>
                <a:t>More Spread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ED9B924-63C8-7D95-9355-AA0672C91610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V="1">
              <a:off x="2975387" y="457200"/>
              <a:ext cx="2511013" cy="2039035"/>
            </a:xfrm>
            <a:prstGeom prst="straightConnector1">
              <a:avLst/>
            </a:prstGeom>
            <a:ln w="25400">
              <a:solidFill>
                <a:srgbClr val="D357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785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19200"/>
            <a:ext cx="8458200" cy="51816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Extension: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Multi-Class SVMs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Hsu &amp; Lin (2002)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Lee, Lin, &amp;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Wahba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(2002)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Defined for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version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 Based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variation???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6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19200"/>
            <a:ext cx="8458200" cy="51816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Tuning Parameter Selection: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Joachims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(2000)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Wahba et al. (1999, 2003)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endParaRPr lang="en-US" sz="1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Basic Idea:     Cross-Validation</a:t>
            </a:r>
          </a:p>
          <a:p>
            <a:pPr marL="609600" indent="-609600" algn="ctr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Leave Some Out – Train – Assess</a:t>
            </a:r>
          </a:p>
          <a:p>
            <a:pPr marL="609600" indent="-609600" algn="ctr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 Average Error Rates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0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Improvement of SVM for </a:t>
                </a:r>
                <a:r>
                  <a:rPr lang="en-US" sz="3200" dirty="0">
                    <a:solidFill>
                      <a:srgbClr val="00FF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Data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e.g.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indep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0,1</m:t>
                        </m:r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𝜇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±2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=20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(similar to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earlier movies)    </a:t>
                </a: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03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04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05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06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07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08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09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10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1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12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1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14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15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16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17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18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19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8220" name="Picture 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14275"/>
          <a:stretch>
            <a:fillRect/>
          </a:stretch>
        </p:blipFill>
        <p:spPr>
          <a:xfrm>
            <a:off x="3502025" y="1600200"/>
            <a:ext cx="5316538" cy="5005388"/>
          </a:xfrm>
          <a:noFill/>
        </p:spPr>
      </p:pic>
      <p:sp>
        <p:nvSpPr>
          <p:cNvPr id="8221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22" name="Rectangle 2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23" name="Rectangle 30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624F97-D593-4F74-9D71-5F706478BD08}"/>
              </a:ext>
            </a:extLst>
          </p:cNvPr>
          <p:cNvSpPr txBox="1"/>
          <p:nvPr/>
        </p:nvSpPr>
        <p:spPr>
          <a:xfrm>
            <a:off x="7010400" y="1600200"/>
            <a:ext cx="1693669" cy="369332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700D5"/>
                </a:solidFill>
              </a:rPr>
              <a:t>Text, Sec. 11.4</a:t>
            </a:r>
          </a:p>
        </p:txBody>
      </p:sp>
    </p:spTree>
    <p:extLst>
      <p:ext uri="{BB962C8B-B14F-4D97-AF65-F5344CB8AC3E}">
        <p14:creationId xmlns:p14="http://schemas.microsoft.com/office/powerpoint/2010/main" val="42593158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e.g.:  Maximal Data Piling Direction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Perfect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Separation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Gross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Overfitting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Large Angle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Poor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ability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198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50199" name="Picture 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14275"/>
          <a:stretch>
            <a:fillRect/>
          </a:stretch>
        </p:blipFill>
        <p:spPr>
          <a:xfrm>
            <a:off x="3502025" y="1600200"/>
            <a:ext cx="5316538" cy="5005388"/>
          </a:xfrm>
          <a:noFill/>
        </p:spPr>
      </p:pic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201" name="Rectangle 2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202" name="Rectangle 28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203" name="Rectangle 30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0204" name="Line 32"/>
          <p:cNvSpPr>
            <a:spLocks noChangeShapeType="1"/>
          </p:cNvSpPr>
          <p:nvPr/>
        </p:nvSpPr>
        <p:spPr bwMode="auto">
          <a:xfrm flipH="1" flipV="1">
            <a:off x="4800600" y="1905000"/>
            <a:ext cx="2743200" cy="762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3800" y="16002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MDP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8400" y="381000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Feels Small Scale</a:t>
            </a:r>
          </a:p>
          <a:p>
            <a:r>
              <a:rPr lang="en-US" dirty="0">
                <a:solidFill>
                  <a:schemeClr val="bg2"/>
                </a:solidFill>
              </a:rPr>
              <a:t>Noise Artifacts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7B0E35-72F3-9D00-EBE9-2DD664C2358A}"/>
              </a:ext>
            </a:extLst>
          </p:cNvPr>
          <p:cNvCxnSpPr>
            <a:cxnSpLocks/>
          </p:cNvCxnSpPr>
          <p:nvPr/>
        </p:nvCxnSpPr>
        <p:spPr>
          <a:xfrm>
            <a:off x="3048000" y="4191000"/>
            <a:ext cx="2362200" cy="990600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15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e.g.:  Hard Margin SVM Direction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Bigger Gap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Smaller Angle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Better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ability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Feels support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vectors too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strongly???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Ugly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subpops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Improvement?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51223" name="Picture 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14275"/>
          <a:stretch>
            <a:fillRect/>
          </a:stretch>
        </p:blipFill>
        <p:spPr>
          <a:xfrm>
            <a:off x="3502025" y="1600200"/>
            <a:ext cx="5316538" cy="5005388"/>
          </a:xfrm>
          <a:noFill/>
        </p:spPr>
      </p:pic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227" name="Rectangle 27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53000" y="3239869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Similarly Feels Small </a:t>
            </a:r>
          </a:p>
          <a:p>
            <a:r>
              <a:rPr lang="en-US" dirty="0">
                <a:solidFill>
                  <a:schemeClr val="bg2"/>
                </a:solidFill>
              </a:rPr>
              <a:t>Scale Noise Artifacts</a:t>
            </a:r>
          </a:p>
        </p:txBody>
      </p:sp>
    </p:spTree>
    <p:extLst>
      <p:ext uri="{BB962C8B-B14F-4D97-AF65-F5344CB8AC3E}">
        <p14:creationId xmlns:p14="http://schemas.microsoft.com/office/powerpoint/2010/main" val="4841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ï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 Embedding, Radial basis functions: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some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grid points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a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bandwidth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(i.e. standard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dev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𝜎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 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dim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al)  functions: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⋯,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Replace data matrix with:</a:t>
                </a: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151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1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9" name="Rectangle 2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0" name="Rectangle 2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1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2" name="Rectangle 2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3" name="Rectangle 28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48672" y="4763030"/>
                <a:ext cx="5710153" cy="1479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72" y="4763030"/>
                <a:ext cx="5710153" cy="14795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56802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e.g.:  Distance Weighted Discrimination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Addresses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these issues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Smaller Angle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Better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ability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Nice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subpops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Replaces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 min dist. by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 avg. dist.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43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52247" name="Picture 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14275"/>
          <a:stretch>
            <a:fillRect/>
          </a:stretch>
        </p:blipFill>
        <p:spPr>
          <a:xfrm>
            <a:off x="3502025" y="1600200"/>
            <a:ext cx="5316538" cy="5005388"/>
          </a:xfrm>
          <a:noFill/>
        </p:spPr>
      </p:pic>
      <p:sp>
        <p:nvSpPr>
          <p:cNvPr id="52248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49" name="Rectangle 2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50" name="Rectangle 26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51" name="Rectangle 27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8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Based on Optimization Problem: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“Residuals”: 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4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41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graphicFrame>
        <p:nvGraphicFramePr>
          <p:cNvPr id="9218" name="Object 23"/>
          <p:cNvGraphicFramePr>
            <a:graphicFrameLocks noChangeAspect="1"/>
          </p:cNvGraphicFramePr>
          <p:nvPr/>
        </p:nvGraphicFramePr>
        <p:xfrm>
          <a:off x="6561138" y="1241425"/>
          <a:ext cx="1277937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080" imgH="787320" progId="Equation.3">
                  <p:embed/>
                </p:oleObj>
              </mc:Choice>
              <mc:Fallback>
                <p:oleObj name="Equation" r:id="rId3" imgW="10540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138" y="1241425"/>
                        <a:ext cx="1277937" cy="94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23384" r="7152" b="14615"/>
          <a:stretch>
            <a:fillRect/>
          </a:stretch>
        </p:blipFill>
        <p:spPr>
          <a:xfrm>
            <a:off x="3527425" y="2740025"/>
            <a:ext cx="5616575" cy="4117975"/>
          </a:xfrm>
          <a:noFill/>
        </p:spPr>
      </p:pic>
      <p:sp>
        <p:nvSpPr>
          <p:cNvPr id="4" name="Oval 3"/>
          <p:cNvSpPr/>
          <p:nvPr/>
        </p:nvSpPr>
        <p:spPr>
          <a:xfrm>
            <a:off x="7543800" y="1752600"/>
            <a:ext cx="304800" cy="457200"/>
          </a:xfrm>
          <a:prstGeom prst="ellipse">
            <a:avLst/>
          </a:prstGeom>
          <a:noFill/>
          <a:ln>
            <a:solidFill>
              <a:srgbClr val="D35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>
            <a:endCxn id="4" idx="4"/>
          </p:cNvCxnSpPr>
          <p:nvPr/>
        </p:nvCxnSpPr>
        <p:spPr>
          <a:xfrm flipV="1">
            <a:off x="7696200" y="2209800"/>
            <a:ext cx="0" cy="1524000"/>
          </a:xfrm>
          <a:prstGeom prst="line">
            <a:avLst/>
          </a:prstGeom>
          <a:ln w="25400">
            <a:solidFill>
              <a:srgbClr val="D35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4619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rgbClr val="FFFF7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Based on Optimization Problem: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Uses  “poles” to push plane away from data</a:t>
            </a: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2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7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8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40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241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graphicFrame>
        <p:nvGraphicFramePr>
          <p:cNvPr id="9218" name="Object 23"/>
          <p:cNvGraphicFramePr>
            <a:graphicFrameLocks noChangeAspect="1"/>
          </p:cNvGraphicFramePr>
          <p:nvPr/>
        </p:nvGraphicFramePr>
        <p:xfrm>
          <a:off x="6561138" y="1241425"/>
          <a:ext cx="1277937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080" imgH="787320" progId="Equation.3">
                  <p:embed/>
                </p:oleObj>
              </mc:Choice>
              <mc:Fallback>
                <p:oleObj name="Equation" r:id="rId3" imgW="10540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138" y="1241425"/>
                        <a:ext cx="1277937" cy="94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2438400" y="1981200"/>
            <a:ext cx="5105400" cy="38100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0093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8392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None/>
            </a:pPr>
            <a:r>
              <a:rPr lang="en-US" dirty="0"/>
              <a:t>1:35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Jason Hu</a:t>
            </a:r>
            <a:endParaRPr lang="en-US" dirty="0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  ???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Next Class:     Charles Zhao</a:t>
            </a:r>
          </a:p>
        </p:txBody>
      </p:sp>
    </p:spTree>
    <p:extLst>
      <p:ext uri="{BB962C8B-B14F-4D97-AF65-F5344CB8AC3E}">
        <p14:creationId xmlns:p14="http://schemas.microsoft.com/office/powerpoint/2010/main" val="153222263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13958</TotalTime>
  <Words>3027</Words>
  <Application>Microsoft Office PowerPoint</Application>
  <PresentationFormat>On-screen Show (4:3)</PresentationFormat>
  <Paragraphs>906</Paragraphs>
  <Slides>93</Slides>
  <Notes>93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2" baseType="lpstr">
      <vt:lpstr>Arial</vt:lpstr>
      <vt:lpstr>Arial Unicode MS</vt:lpstr>
      <vt:lpstr>Cambria Math</vt:lpstr>
      <vt:lpstr>Times New Roman</vt:lpstr>
      <vt:lpstr>Wingdings</vt:lpstr>
      <vt:lpstr>Default Design</vt:lpstr>
      <vt:lpstr>8_Default Design</vt:lpstr>
      <vt:lpstr>2_Default Design</vt:lpstr>
      <vt:lpstr>Equation</vt:lpstr>
      <vt:lpstr>Statistics – O. R. 881 Object Oriented Data Analysis</vt:lpstr>
      <vt:lpstr>Current Sections in Textbook</vt:lpstr>
      <vt:lpstr>Last Class: Max’al Data Piling</vt:lpstr>
      <vt:lpstr>Last Class: Max’al Data Piling</vt:lpstr>
      <vt:lpstr>Last Class: Max’al Data Piling</vt:lpstr>
      <vt:lpstr>Last Class: Kernel Embedding</vt:lpstr>
      <vt:lpstr>Last Class: Kernel Embedding</vt:lpstr>
      <vt:lpstr>Last Class: Kernel Embedding</vt:lpstr>
      <vt:lpstr>Last Class: Kernel Embedding</vt:lpstr>
      <vt:lpstr>Last Class: Kernel Embedding</vt:lpstr>
      <vt:lpstr>Kernel Embedding</vt:lpstr>
      <vt:lpstr>Kernel Embedding</vt:lpstr>
      <vt:lpstr>Kernel Embedding</vt:lpstr>
      <vt:lpstr>Kernel Embedding</vt:lpstr>
      <vt:lpstr>Kernel PCA</vt:lpstr>
      <vt:lpstr>Kernel PCA</vt:lpstr>
      <vt:lpstr>Kernel PCA</vt:lpstr>
      <vt:lpstr>Kernel PCA</vt:lpstr>
      <vt:lpstr>Kernel PCA</vt:lpstr>
      <vt:lpstr>Kernel PCA</vt:lpstr>
      <vt:lpstr>Kernel PCA</vt:lpstr>
      <vt:lpstr>Kernel PCA</vt:lpstr>
      <vt:lpstr>Kernel PCA</vt:lpstr>
      <vt:lpstr>Kernel PCA</vt:lpstr>
      <vt:lpstr>Kernel PCA</vt:lpstr>
      <vt:lpstr>Kernel PCA</vt:lpstr>
      <vt:lpstr>Kernel PCA</vt:lpstr>
      <vt:lpstr>t-SNE Visualization</vt:lpstr>
      <vt:lpstr>t-SNE Visualization</vt:lpstr>
      <vt:lpstr>t-SNE Visualization</vt:lpstr>
      <vt:lpstr>t-SNE Visualization</vt:lpstr>
      <vt:lpstr>t-SNE Visualization</vt:lpstr>
      <vt:lpstr>t-SNE Visualization</vt:lpstr>
      <vt:lpstr>t-SNE Visualization</vt:lpstr>
      <vt:lpstr>t-SNE Visualization</vt:lpstr>
      <vt:lpstr>t-SNE Visualization</vt:lpstr>
      <vt:lpstr>t-SNE Visualization</vt:lpstr>
      <vt:lpstr>Kernel Embedding</vt:lpstr>
      <vt:lpstr>Kernel Embedding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Tuning Parameter </vt:lpstr>
      <vt:lpstr>SVMs, Tuning Parameter </vt:lpstr>
      <vt:lpstr>SVMs, Tuning Parameter </vt:lpstr>
      <vt:lpstr>SVMs, Tuning Parameter </vt:lpstr>
      <vt:lpstr>SVMs, Tuning Parameter </vt:lpstr>
      <vt:lpstr>SVMs, Tuning Parameter </vt:lpstr>
      <vt:lpstr>SVMs, Tuning Parameter </vt:lpstr>
      <vt:lpstr>SVMs, Optimization Viewpoint</vt:lpstr>
      <vt:lpstr>SVMs, Optimization Viewpoint</vt:lpstr>
      <vt:lpstr>SVMs, Optimization Viewpoint</vt:lpstr>
      <vt:lpstr>SVMs, Optimization Viewpoint</vt:lpstr>
      <vt:lpstr>SVMs, Computation</vt:lpstr>
      <vt:lpstr>SVMs, Computation</vt:lpstr>
      <vt:lpstr>SVMs, Comput’n &amp; Embedding</vt:lpstr>
      <vt:lpstr>SVMs, Comput’n &amp; Embedding</vt:lpstr>
      <vt:lpstr>SVMs, Comput’n &amp; Embedding</vt:lpstr>
      <vt:lpstr>SVMs, Comput’n &amp; Embedding</vt:lpstr>
      <vt:lpstr>SVMs, Comput’n &amp; Embedding</vt:lpstr>
      <vt:lpstr>SVMs, Comput’n &amp; Embedding</vt:lpstr>
      <vt:lpstr>SVMs &amp; Robustness</vt:lpstr>
      <vt:lpstr>SVMs &amp; Robustness</vt:lpstr>
      <vt:lpstr>SVMs &amp; Robustness</vt:lpstr>
      <vt:lpstr>SVMs &amp; Robustness</vt:lpstr>
      <vt:lpstr>SVMs &amp; Robustness</vt:lpstr>
      <vt:lpstr>SVMs &amp; Robustness</vt:lpstr>
      <vt:lpstr>SVMs &amp; Robustness</vt:lpstr>
      <vt:lpstr>Support Vector Machines</vt:lpstr>
      <vt:lpstr>Support Vector Machines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Distance Weighted Discrim’n </vt:lpstr>
      <vt:lpstr>Participant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James Marron</cp:lastModifiedBy>
  <cp:revision>364</cp:revision>
  <dcterms:created xsi:type="dcterms:W3CDTF">2001-06-08T01:38:43Z</dcterms:created>
  <dcterms:modified xsi:type="dcterms:W3CDTF">2024-04-18T19:21:42Z</dcterms:modified>
</cp:coreProperties>
</file>