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9" r:id="rId2"/>
    <p:sldMasterId id="2147483749" r:id="rId3"/>
    <p:sldMasterId id="2147483788" r:id="rId4"/>
    <p:sldMasterId id="2147483801" r:id="rId5"/>
  </p:sldMasterIdLst>
  <p:notesMasterIdLst>
    <p:notesMasterId r:id="rId165"/>
  </p:notesMasterIdLst>
  <p:sldIdLst>
    <p:sldId id="262" r:id="rId6"/>
    <p:sldId id="714" r:id="rId7"/>
    <p:sldId id="1556" r:id="rId8"/>
    <p:sldId id="3754" r:id="rId9"/>
    <p:sldId id="3760" r:id="rId10"/>
    <p:sldId id="1542" r:id="rId11"/>
    <p:sldId id="1555" r:id="rId12"/>
    <p:sldId id="1518" r:id="rId13"/>
    <p:sldId id="1536" r:id="rId14"/>
    <p:sldId id="1344" r:id="rId15"/>
    <p:sldId id="1352" r:id="rId16"/>
    <p:sldId id="1718" r:id="rId17"/>
    <p:sldId id="1719" r:id="rId18"/>
    <p:sldId id="1720" r:id="rId19"/>
    <p:sldId id="1721" r:id="rId20"/>
    <p:sldId id="1723" r:id="rId21"/>
    <p:sldId id="1724" r:id="rId22"/>
    <p:sldId id="1725" r:id="rId23"/>
    <p:sldId id="1726" r:id="rId24"/>
    <p:sldId id="1727" r:id="rId25"/>
    <p:sldId id="4254" r:id="rId26"/>
    <p:sldId id="3730" r:id="rId27"/>
    <p:sldId id="4255" r:id="rId28"/>
    <p:sldId id="4256" r:id="rId29"/>
    <p:sldId id="3869" r:id="rId30"/>
    <p:sldId id="3870" r:id="rId31"/>
    <p:sldId id="3873" r:id="rId32"/>
    <p:sldId id="3872" r:id="rId33"/>
    <p:sldId id="3874" r:id="rId34"/>
    <p:sldId id="3875" r:id="rId35"/>
    <p:sldId id="3876" r:id="rId36"/>
    <p:sldId id="3879" r:id="rId37"/>
    <p:sldId id="3877" r:id="rId38"/>
    <p:sldId id="3878" r:id="rId39"/>
    <p:sldId id="3865" r:id="rId40"/>
    <p:sldId id="3731" r:id="rId41"/>
    <p:sldId id="3641" r:id="rId42"/>
    <p:sldId id="3732" r:id="rId43"/>
    <p:sldId id="3733" r:id="rId44"/>
    <p:sldId id="3734" r:id="rId45"/>
    <p:sldId id="3735" r:id="rId46"/>
    <p:sldId id="3736" r:id="rId47"/>
    <p:sldId id="3737" r:id="rId48"/>
    <p:sldId id="3738" r:id="rId49"/>
    <p:sldId id="3739" r:id="rId50"/>
    <p:sldId id="3742" r:id="rId51"/>
    <p:sldId id="3743" r:id="rId52"/>
    <p:sldId id="3744" r:id="rId53"/>
    <p:sldId id="3745" r:id="rId54"/>
    <p:sldId id="3746" r:id="rId55"/>
    <p:sldId id="3747" r:id="rId56"/>
    <p:sldId id="3748" r:id="rId57"/>
    <p:sldId id="3749" r:id="rId58"/>
    <p:sldId id="3750" r:id="rId59"/>
    <p:sldId id="3751" r:id="rId60"/>
    <p:sldId id="3752" r:id="rId61"/>
    <p:sldId id="3861" r:id="rId62"/>
    <p:sldId id="3862" r:id="rId63"/>
    <p:sldId id="3863" r:id="rId64"/>
    <p:sldId id="3864" r:id="rId65"/>
    <p:sldId id="2342" r:id="rId66"/>
    <p:sldId id="2343" r:id="rId67"/>
    <p:sldId id="2344" r:id="rId68"/>
    <p:sldId id="2345" r:id="rId69"/>
    <p:sldId id="2346" r:id="rId70"/>
    <p:sldId id="2347" r:id="rId71"/>
    <p:sldId id="2348" r:id="rId72"/>
    <p:sldId id="2349" r:id="rId73"/>
    <p:sldId id="2350" r:id="rId74"/>
    <p:sldId id="2351" r:id="rId75"/>
    <p:sldId id="2352" r:id="rId76"/>
    <p:sldId id="2353" r:id="rId77"/>
    <p:sldId id="2354" r:id="rId78"/>
    <p:sldId id="2355" r:id="rId79"/>
    <p:sldId id="2356" r:id="rId80"/>
    <p:sldId id="2357" r:id="rId81"/>
    <p:sldId id="2358" r:id="rId82"/>
    <p:sldId id="2359" r:id="rId83"/>
    <p:sldId id="2360" r:id="rId84"/>
    <p:sldId id="2417" r:id="rId85"/>
    <p:sldId id="2419" r:id="rId86"/>
    <p:sldId id="2418" r:id="rId87"/>
    <p:sldId id="2364" r:id="rId88"/>
    <p:sldId id="2365" r:id="rId89"/>
    <p:sldId id="2366" r:id="rId90"/>
    <p:sldId id="2367" r:id="rId91"/>
    <p:sldId id="2368" r:id="rId92"/>
    <p:sldId id="2369" r:id="rId93"/>
    <p:sldId id="2370" r:id="rId94"/>
    <p:sldId id="2371" r:id="rId95"/>
    <p:sldId id="2372" r:id="rId96"/>
    <p:sldId id="2420" r:id="rId97"/>
    <p:sldId id="2421" r:id="rId98"/>
    <p:sldId id="2373" r:id="rId99"/>
    <p:sldId id="2374" r:id="rId100"/>
    <p:sldId id="2375" r:id="rId101"/>
    <p:sldId id="2376" r:id="rId102"/>
    <p:sldId id="2377" r:id="rId103"/>
    <p:sldId id="2378" r:id="rId104"/>
    <p:sldId id="2379" r:id="rId105"/>
    <p:sldId id="2380" r:id="rId106"/>
    <p:sldId id="2381" r:id="rId107"/>
    <p:sldId id="2382" r:id="rId108"/>
    <p:sldId id="2383" r:id="rId109"/>
    <p:sldId id="2384" r:id="rId110"/>
    <p:sldId id="2385" r:id="rId111"/>
    <p:sldId id="2386" r:id="rId112"/>
    <p:sldId id="2387" r:id="rId113"/>
    <p:sldId id="2388" r:id="rId114"/>
    <p:sldId id="2389" r:id="rId115"/>
    <p:sldId id="2390" r:id="rId116"/>
    <p:sldId id="2391" r:id="rId117"/>
    <p:sldId id="2392" r:id="rId118"/>
    <p:sldId id="2393" r:id="rId119"/>
    <p:sldId id="2394" r:id="rId120"/>
    <p:sldId id="2395" r:id="rId121"/>
    <p:sldId id="2396" r:id="rId122"/>
    <p:sldId id="2397" r:id="rId123"/>
    <p:sldId id="2398" r:id="rId124"/>
    <p:sldId id="2399" r:id="rId125"/>
    <p:sldId id="2400" r:id="rId126"/>
    <p:sldId id="2401" r:id="rId127"/>
    <p:sldId id="2402" r:id="rId128"/>
    <p:sldId id="2403" r:id="rId129"/>
    <p:sldId id="2404" r:id="rId130"/>
    <p:sldId id="2405" r:id="rId131"/>
    <p:sldId id="2406" r:id="rId132"/>
    <p:sldId id="2407" r:id="rId133"/>
    <p:sldId id="2408" r:id="rId134"/>
    <p:sldId id="2409" r:id="rId135"/>
    <p:sldId id="2410" r:id="rId136"/>
    <p:sldId id="2411" r:id="rId137"/>
    <p:sldId id="2412" r:id="rId138"/>
    <p:sldId id="2413" r:id="rId139"/>
    <p:sldId id="2414" r:id="rId140"/>
    <p:sldId id="2429" r:id="rId141"/>
    <p:sldId id="2427" r:id="rId142"/>
    <p:sldId id="2428" r:id="rId143"/>
    <p:sldId id="2430" r:id="rId144"/>
    <p:sldId id="2432" r:id="rId145"/>
    <p:sldId id="2426" r:id="rId146"/>
    <p:sldId id="2431" r:id="rId147"/>
    <p:sldId id="2433" r:id="rId148"/>
    <p:sldId id="2434" r:id="rId149"/>
    <p:sldId id="2435" r:id="rId150"/>
    <p:sldId id="2438" r:id="rId151"/>
    <p:sldId id="2436" r:id="rId152"/>
    <p:sldId id="2437" r:id="rId153"/>
    <p:sldId id="2439" r:id="rId154"/>
    <p:sldId id="2440" r:id="rId155"/>
    <p:sldId id="2441" r:id="rId156"/>
    <p:sldId id="2442" r:id="rId157"/>
    <p:sldId id="2443" r:id="rId158"/>
    <p:sldId id="2444" r:id="rId159"/>
    <p:sldId id="2447" r:id="rId160"/>
    <p:sldId id="2445" r:id="rId161"/>
    <p:sldId id="2446" r:id="rId162"/>
    <p:sldId id="2448" r:id="rId163"/>
    <p:sldId id="3860" r:id="rId1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00FF"/>
    <a:srgbClr val="00FF00"/>
    <a:srgbClr val="DA71FF"/>
    <a:srgbClr val="00C800"/>
    <a:srgbClr val="99FF99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7" d="100"/>
          <a:sy n="67" d="100"/>
        </p:scale>
        <p:origin x="5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slide" Target="slides/slide156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notesMaster" Target="notesMasters/notesMaster1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756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6B8F08-D541-421D-B5DB-AC69A2F1120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0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37E3E7-E835-4A1F-AE76-D750C3E6BEF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37E3E7-E835-4A1F-AE76-D750C3E6BEF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37E3E7-E835-4A1F-AE76-D750C3E6BEF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708A7-0125-42A4-A0CB-405F5D832AA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708A7-0125-42A4-A0CB-405F5D832AA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036160-2504-4F6B-B4F9-11AD534DB26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3D09EB-D587-4AC7-99AD-33AF4C37273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4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AF6BB-A26E-43D5-9591-F5C1E8656C2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AF6BB-A26E-43D5-9591-F5C1E8656C2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95077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AF6BB-A26E-43D5-9591-F5C1E8656C2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5210A4-7B7B-475B-9E3C-52EBF019C53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6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975157-D178-4D95-AFE3-FD2C2BCBEB2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7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ACF57-538D-4316-AF21-AE5AEA6EA0E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ACF57-538D-4316-AF21-AE5AEA6EA0E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ACF57-538D-4316-AF21-AE5AEA6EA0E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16865E-97F2-4A89-B310-AEF977A1E7B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9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40B6B4-33B6-4B59-9474-93D1538AABC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00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2D6E58-B368-4EEC-9405-453E57FD73D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01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4EAC1D-74B6-4D7B-BF9B-244AB3315E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CFC08-206D-4E6B-A04F-D99B39947CE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7025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ED1B83-0316-4703-94B6-5614C78E7EB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03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667C72-758C-476C-88B6-FA9B959C6F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0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468D5B-46CD-46BB-A2A0-2D429D12FF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05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77FE5D-940F-4444-AB92-BA422CDEADD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06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5FC766-1B4F-4449-A63D-BF90B64CCA5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07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F38620-CB4F-4584-A425-3F73AD69449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08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CC34F-4900-4106-8BAF-D354ED526B8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09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B19C94-3D5E-4048-A9E5-063FD0C02EB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0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6A0BD-F98C-48CE-B164-785A6A10E3D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2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2A5DDC-B281-4DEE-B06C-7FE1F0BE417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3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815EE2-ADF1-4E06-8555-0EE1A74262C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89281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A805F-2D3D-4EAD-A562-761064F1D26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A87E2-F2DB-48C9-82AE-8F86B091DC2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5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3A805F-2D3D-4EAD-A562-761064F1D26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72269B-CBAC-444D-B574-F5438FACF43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6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AE8F4C-B45B-410C-B7DB-F6CACC2F5E8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7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AC3A7-9ACD-4F15-9288-5B1F6E7C63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393895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705C7-6A64-42C9-A121-AD53E0DD8F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26413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9DF2F-3214-4769-B37C-28B4AE3526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827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C6213-8D0D-400A-B145-E9DF625997C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5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705C7-6A64-42C9-A121-AD53E0DD8F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27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490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37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89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709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84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411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543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51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54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770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245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99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7273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543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5867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987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0114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1836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0816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582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6961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293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3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61E4A-339C-4E13-A8C5-489901B40D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5981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773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7272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780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8205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1480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255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099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769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50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0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3D974-8C72-48A9-B0D8-22E8721857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39552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3714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174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163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786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139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9638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70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219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2769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523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F5EAB-8533-4166-9173-28AF6A76D9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95986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7472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0456D-375C-414C-9B82-F6D8CE41019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0456D-375C-414C-9B82-F6D8CE41019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0456D-375C-414C-9B82-F6D8CE41019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85519E-4879-403B-B240-1F74DE9861A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9FC57-812F-476D-9DCB-7769CEE7B1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9FC57-812F-476D-9DCB-7769CEE7B1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9FC57-812F-476D-9DCB-7769CEE7B1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61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2F43FB-DE1B-4E14-B0DB-A000E9A6F1A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62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4FDA6-AC2B-49B7-9162-F4F78149690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2C82B-61F1-4EB0-9359-AA53771D03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42172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C9895-F8BC-4900-B3E5-8B0EB1E39CC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FAEB2-06D1-409B-8C4E-2CCA54293D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0969A3-793B-433A-951B-3276561CDBA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0969A3-793B-433A-951B-3276561CDBA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B07A9-A735-48B9-82FA-02E0C1457E0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A3B64-2DDE-40D7-A584-62A8DF4BB33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6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5F403-BEDC-4B21-A757-6D0E6AD3D6E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0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DE41E6-B1B6-4AF5-A87E-ED000ABAD27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1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E63CF-3DCB-4F24-8A64-BE3FA4863CF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2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BD5B4-082F-4480-AC6C-7623EBB58D6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3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86BF3-385B-479D-B840-94D0935C5F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7600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11FE9F-685A-4DAE-9734-A6E0AACB597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11FE9F-685A-4DAE-9734-A6E0AACB597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11FE9F-685A-4DAE-9734-A6E0AACB597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9E3D3C-668A-4FD6-9314-99C7A339BA1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5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D7BE2-4C34-4D99-8BB8-8E31EEDAB0E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8DBA3A-7FF3-49DF-998B-6D7E1DB164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1D1A6-7846-43BF-BFCF-282DD348EE8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8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09FA4F-FF02-4706-B07E-4A16002970A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9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288BA-4286-4141-9D64-B97421E059F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80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CB409C-9EE5-4366-B203-C1256782C10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81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26D7AA-9D74-4C36-9EDA-9F71EC8F3F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17511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442F31-67A0-4D7F-8CAE-1D2C007CBE6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82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EA3BD-13B6-4624-8F97-96AC0785712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83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1D1A6-7846-43BF-BFCF-282DD348EE8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78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442F31-67A0-4D7F-8CAE-1D2C007CBE6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82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4BDF4-5E2D-4F8B-94F6-F168DC10750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8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9A1753-4FCF-4E64-91BB-2D7540D9722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85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8B3B6-5A5A-4122-A4D1-80694141E6D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86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73865-3329-4535-93F5-02BD890D2DD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8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9AE9F-C509-404D-8269-02B8B0BA570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9A185-F1C6-4E29-8038-DF8AAC637F7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89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8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5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3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31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00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76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59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95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82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36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73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37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3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20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80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63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10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30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13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9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7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32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87355-3BDD-4ED7-B2E9-CE27AFA364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1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2B59-9DAA-4F20-AEFE-D07A0AC14D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13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92AE-0CA4-4085-913B-0F4FDA21B9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21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04D4-72D2-43FE-A96A-F392D3FE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82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F9471-495E-4AA7-849D-620D4FCE56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7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14EC-40C3-4717-A5B8-411F6D2EF7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53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B51A-6D7E-48D5-8C19-A1CDE91499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79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221C-59D5-4250-A87F-882CCEF931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17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492D5-B08F-4CF1-B5A5-45F0BB954A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38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6986-0600-4A5D-9035-4E36523F8E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65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93F3-052D-462B-873D-E6B2471028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0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588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46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60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82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59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98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62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6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30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588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21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6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71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4/24/2024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8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77AD48D-CD70-403A-B48B-1D09DD7B25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83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593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0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9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73.w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46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73.w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1.bin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5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5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5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0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4.wmf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5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50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50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58.bin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5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50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3.wmf"/><Relationship Id="rId2" Type="http://schemas.openxmlformats.org/officeDocument/2006/relationships/notesSlide" Target="../notesSlides/notesSlide120.xml"/><Relationship Id="rId16" Type="http://schemas.openxmlformats.org/officeDocument/2006/relationships/image" Target="../media/image85.wmf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3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4.w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88.wmf"/><Relationship Id="rId2" Type="http://schemas.openxmlformats.org/officeDocument/2006/relationships/notesSlide" Target="../notesSlides/notesSlide121.xml"/><Relationship Id="rId16" Type="http://schemas.openxmlformats.org/officeDocument/2006/relationships/image" Target="../media/image90.wmf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84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89.wm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94.wmf"/><Relationship Id="rId2" Type="http://schemas.openxmlformats.org/officeDocument/2006/relationships/notesSlide" Target="../notesSlides/notesSlide122.xml"/><Relationship Id="rId16" Type="http://schemas.openxmlformats.org/officeDocument/2006/relationships/image" Target="../media/image96.wmf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1.bin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91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95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97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9.wmf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104.wmf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05.wmf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50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6.png"/><Relationship Id="rId4" Type="http://schemas.openxmlformats.org/officeDocument/2006/relationships/notesSlide" Target="../notesSlides/notesSlide12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50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7.png"/><Relationship Id="rId4" Type="http://schemas.openxmlformats.org/officeDocument/2006/relationships/notesSlide" Target="../notesSlides/notesSlide1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5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08.png"/><Relationship Id="rId4" Type="http://schemas.openxmlformats.org/officeDocument/2006/relationships/notesSlide" Target="../notesSlides/notesSlide13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50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9.wmf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50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50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50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50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50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50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5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50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50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50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50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50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50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50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50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50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50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50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50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50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50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50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50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90.png"/><Relationship Id="rId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0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7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0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0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8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1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54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0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2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7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3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7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1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2.png"/><Relationship Id="rId4" Type="http://schemas.openxmlformats.org/officeDocument/2006/relationships/image" Target="../media/image61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2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2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5.png"/><Relationship Id="rId4" Type="http://schemas.openxmlformats.org/officeDocument/2006/relationships/image" Target="../media/image64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0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7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9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means, i.e. point cloud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centerpoints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Elegant Answer:    Liu et al (2009)</a:t>
            </a:r>
          </a:p>
        </p:txBody>
      </p:sp>
    </p:spTree>
    <p:extLst>
      <p:ext uri="{BB962C8B-B14F-4D97-AF65-F5344CB8AC3E}">
        <p14:creationId xmlns:p14="http://schemas.microsoft.com/office/powerpoint/2010/main" val="9356810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     sphere the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467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8173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42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“sphere the data”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(shown on right in scatterplot view)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find linear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transf’n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make  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mean =        , 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  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work with</a:t>
            </a:r>
            <a:endParaRPr lang="en-US" altLang="ko-KR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419600" y="3276600"/>
          <a:ext cx="3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228600" progId="Equation.3">
                  <p:embed/>
                </p:oleObj>
              </mc:Choice>
              <mc:Fallback>
                <p:oleObj name="Equation" r:id="rId3" imgW="126720" imgH="228600" progId="Equation.3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38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629400" y="3273425"/>
          <a:ext cx="457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64880" progId="Equation.3">
                  <p:embed/>
                </p:oleObj>
              </mc:Choice>
              <mc:Fallback>
                <p:oleObj name="Equation" r:id="rId5" imgW="126720" imgH="164880" progId="Equation.3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3425"/>
                        <a:ext cx="4572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733800" y="3886200"/>
          <a:ext cx="2590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120" imgH="279360" progId="Equation.3">
                  <p:embed/>
                </p:oleObj>
              </mc:Choice>
              <mc:Fallback>
                <p:oleObj name="Equation" r:id="rId7" imgW="1041120" imgH="279360" progId="Equation.3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86200"/>
                        <a:ext cx="25908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2911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42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“sphere the data”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(shown on right in scatterplot view)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find linear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transf’n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make  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mean =        , 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  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work with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requires       of full rank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(at least          ,  i.e. no </a:t>
            </a:r>
            <a:r>
              <a:rPr lang="en-US" altLang="ko-KR" dirty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419600" y="3276600"/>
          <a:ext cx="3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228600" progId="Equation.3">
                  <p:embed/>
                </p:oleObj>
              </mc:Choice>
              <mc:Fallback>
                <p:oleObj name="Equation" r:id="rId3" imgW="126720" imgH="228600" progId="Equation.3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38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629400" y="3273425"/>
          <a:ext cx="457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64880" progId="Equation.3">
                  <p:embed/>
                </p:oleObj>
              </mc:Choice>
              <mc:Fallback>
                <p:oleObj name="Equation" r:id="rId5" imgW="126720" imgH="164880" progId="Equation.3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3425"/>
                        <a:ext cx="4572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733800" y="3886200"/>
          <a:ext cx="2590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120" imgH="279360" progId="Equation.3">
                  <p:embed/>
                </p:oleObj>
              </mc:Choice>
              <mc:Fallback>
                <p:oleObj name="Equation" r:id="rId7" imgW="1041120" imgH="279360" progId="Equation.3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86200"/>
                        <a:ext cx="25908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352800" y="5105400"/>
          <a:ext cx="1104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177480" progId="Equation.3">
                  <p:embed/>
                </p:oleObj>
              </mc:Choice>
              <mc:Fallback>
                <p:oleObj name="Equation" r:id="rId9" imgW="368280" imgH="177480" progId="Equation.3">
                  <p:embed/>
                  <p:pic>
                    <p:nvPicPr>
                      <p:cNvPr id="54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05400"/>
                        <a:ext cx="1104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667000" y="4514850"/>
          <a:ext cx="53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164880" progId="Equation.3">
                  <p:embed/>
                </p:oleObj>
              </mc:Choice>
              <mc:Fallback>
                <p:oleObj name="Equation" r:id="rId11" imgW="177480" imgH="164880" progId="Equation.3">
                  <p:embed/>
                  <p:pic>
                    <p:nvPicPr>
                      <p:cNvPr id="54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14850"/>
                        <a:ext cx="53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1993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42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“sphere the data”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(shown on right in scatterplot view)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find linear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transf’n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make  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mean =        , 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  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i.e. work with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requires       of full rank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(at least          ,  i.e. no </a:t>
            </a:r>
            <a:r>
              <a:rPr lang="en-US" altLang="ko-KR" dirty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search for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 beyond 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linear and quadratic structure</a:t>
            </a:r>
          </a:p>
          <a:p>
            <a:pPr eaLnBrk="1" hangingPunct="1"/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419600" y="3276600"/>
          <a:ext cx="3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228600" progId="Equation.3">
                  <p:embed/>
                </p:oleObj>
              </mc:Choice>
              <mc:Fallback>
                <p:oleObj name="Equation" r:id="rId3" imgW="126720" imgH="228600" progId="Equation.3">
                  <p:embed/>
                  <p:pic>
                    <p:nvPicPr>
                      <p:cNvPr id="542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6600"/>
                        <a:ext cx="38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629400" y="3273425"/>
          <a:ext cx="457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64880" progId="Equation.3">
                  <p:embed/>
                </p:oleObj>
              </mc:Choice>
              <mc:Fallback>
                <p:oleObj name="Equation" r:id="rId5" imgW="126720" imgH="164880" progId="Equation.3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3425"/>
                        <a:ext cx="4572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733800" y="3886200"/>
          <a:ext cx="25908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120" imgH="279360" progId="Equation.3">
                  <p:embed/>
                </p:oleObj>
              </mc:Choice>
              <mc:Fallback>
                <p:oleObj name="Equation" r:id="rId7" imgW="1041120" imgH="279360" progId="Equation.3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86200"/>
                        <a:ext cx="25908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3352800" y="5105400"/>
          <a:ext cx="1104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177480" progId="Equation.3">
                  <p:embed/>
                </p:oleObj>
              </mc:Choice>
              <mc:Fallback>
                <p:oleObj name="Equation" r:id="rId9" imgW="368280" imgH="177480" progId="Equation.3">
                  <p:embed/>
                  <p:pic>
                    <p:nvPicPr>
                      <p:cNvPr id="54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05400"/>
                        <a:ext cx="1104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667000" y="4514850"/>
          <a:ext cx="53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164880" progId="Equation.3">
                  <p:embed/>
                </p:oleObj>
              </mc:Choice>
              <mc:Fallback>
                <p:oleObj name="Equation" r:id="rId11" imgW="177480" imgH="164880" progId="Equation.3">
                  <p:embed/>
                  <p:pic>
                    <p:nvPicPr>
                      <p:cNvPr id="54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14850"/>
                        <a:ext cx="53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59247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2: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dir’ns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that make (sphered) data </a:t>
            </a:r>
          </a:p>
          <a:p>
            <a:pPr algn="ctr" eaLnBrk="1" hangingPunct="1">
              <a:buFontTx/>
              <a:buNone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 as possible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415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2: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dir’ns that make (sphered) data </a:t>
            </a:r>
          </a:p>
          <a:p>
            <a:pPr algn="ctr" eaLnBrk="1" hangingPunct="1">
              <a:buFontTx/>
              <a:buNone/>
            </a:pP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 as possible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“independence” means: 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joint distribution is product of marginals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cocktail party example:</a:t>
            </a:r>
          </a:p>
        </p:txBody>
      </p:sp>
    </p:spTree>
    <p:extLst>
      <p:ext uri="{BB962C8B-B14F-4D97-AF65-F5344CB8AC3E}">
        <p14:creationId xmlns:p14="http://schemas.microsoft.com/office/powerpoint/2010/main" val="417524580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2:      Cocktail party example</a:t>
            </a:r>
          </a:p>
        </p:txBody>
      </p:sp>
      <p:pic>
        <p:nvPicPr>
          <p:cNvPr id="2488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577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2: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dir’ns that make (sphered) data </a:t>
            </a:r>
          </a:p>
          <a:p>
            <a:pPr algn="ctr" eaLnBrk="1" hangingPunct="1">
              <a:buFontTx/>
              <a:buNone/>
            </a:pP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 as possible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“independence” means: 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joint distribution is product of marginals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cocktail party example:</a:t>
            </a:r>
          </a:p>
          <a:p>
            <a:pPr lvl="1"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Happens only when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support parallel to axes</a:t>
            </a:r>
          </a:p>
          <a:p>
            <a:pPr lvl="1"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Otherwise have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blank areas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</a:p>
          <a:p>
            <a:pPr lvl="1"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marginals are non-zero</a:t>
            </a:r>
          </a:p>
        </p:txBody>
      </p:sp>
    </p:spTree>
    <p:extLst>
      <p:ext uri="{BB962C8B-B14F-4D97-AF65-F5344CB8AC3E}">
        <p14:creationId xmlns:p14="http://schemas.microsoft.com/office/powerpoint/2010/main" val="11838705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Parallel Idea (and key to algorithm):  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directions that maximize </a:t>
            </a:r>
          </a:p>
          <a:p>
            <a:pPr algn="ctr" eaLnBrk="1" hangingPunct="1">
              <a:buFontTx/>
              <a:buNone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8855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Parallel Idea (and key to algorithm):  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directions that maximize </a:t>
            </a:r>
          </a:p>
          <a:p>
            <a:pPr algn="ctr" eaLnBrk="1" hangingPunct="1">
              <a:buFontTx/>
              <a:buNone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Based on assumption:  starting from </a:t>
            </a:r>
          </a:p>
          <a:p>
            <a:pPr algn="ctr" eaLnBrk="1" hangingPunct="1">
              <a:buFontTx/>
              <a:buNone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coordinates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   “most” projections are Gaussian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(since projection is “linear combo”)</a:t>
            </a:r>
          </a:p>
        </p:txBody>
      </p:sp>
    </p:spTree>
    <p:extLst>
      <p:ext uri="{BB962C8B-B14F-4D97-AF65-F5344CB8AC3E}">
        <p14:creationId xmlns:p14="http://schemas.microsoft.com/office/powerpoint/2010/main" val="238649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029200"/>
            <a:ext cx="7696200" cy="1569660"/>
            <a:chOff x="152400" y="5029200"/>
            <a:chExt cx="7696200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029200"/>
              <a:ext cx="2736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</a:t>
              </a: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Losing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Distinction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Be Studied</a:t>
              </a: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2888470" y="5410200"/>
              <a:ext cx="4960130" cy="403830"/>
            </a:xfrm>
            <a:prstGeom prst="straightConnector1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804254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Parallel Idea (and key to algorithm):  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 directions that maximize </a:t>
            </a:r>
          </a:p>
          <a:p>
            <a:pPr algn="ctr" eaLnBrk="1" hangingPunct="1">
              <a:buFontTx/>
              <a:buNone/>
            </a:pP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non-Gaussianity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Based on assumption:  starting from </a:t>
            </a:r>
          </a:p>
          <a:p>
            <a:pPr algn="ctr" eaLnBrk="1" hangingPunct="1">
              <a:buFontTx/>
              <a:buNone/>
            </a:pP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coordinates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   “most” projections are Gaussian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(since projection is “linear combo”)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Mathematics behind this:  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Diaconis and Freedman (1984)</a:t>
            </a:r>
          </a:p>
        </p:txBody>
      </p:sp>
    </p:spTree>
    <p:extLst>
      <p:ext uri="{BB962C8B-B14F-4D97-AF65-F5344CB8AC3E}">
        <p14:creationId xmlns:p14="http://schemas.microsoft.com/office/powerpoint/2010/main" val="274470782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Worst case for ICA: 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 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Then sphered data are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have independence in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(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ortho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dir’ns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Thus </a:t>
            </a: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can’t find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useful directions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distribution is characterized by: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   &amp;  spherically symmetric</a:t>
            </a:r>
          </a:p>
        </p:txBody>
      </p:sp>
    </p:spTree>
    <p:extLst>
      <p:ext uri="{BB962C8B-B14F-4D97-AF65-F5344CB8AC3E}">
        <p14:creationId xmlns:p14="http://schemas.microsoft.com/office/powerpoint/2010/main" val="178904432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Criteria for non-Gaussianity / independence: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Kurtosis    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(4th order cumulant)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Negative Entropy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Mutual Information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Nonparametric Maximum Likelihood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“Infomax” in Neural Networks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Interesting connections between these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143000" y="5334000"/>
          <a:ext cx="409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52280" progId="Equation.3">
                  <p:embed/>
                </p:oleObj>
              </mc:Choice>
              <mc:Fallback>
                <p:oleObj name="Equation" r:id="rId3" imgW="126720" imgH="152280" progId="Equation.3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409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895600" y="1676400"/>
          <a:ext cx="2362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266400" progId="Equation.3">
                  <p:embed/>
                </p:oleObj>
              </mc:Choice>
              <mc:Fallback>
                <p:oleObj name="Equation" r:id="rId5" imgW="952200" imgH="266400" progId="Equation.3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76400"/>
                        <a:ext cx="23622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66641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Algorithm (optimizing any of above):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FastICA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Numerical gradient search method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find directions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iteratively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902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Algorithm (optimizing any of above):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FastICA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Numerical gradient search method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find directions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iteratively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 by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simultaneous optimization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(note:  PCA does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 but not ICA)</a:t>
            </a:r>
          </a:p>
        </p:txBody>
      </p:sp>
    </p:spTree>
    <p:extLst>
      <p:ext uri="{BB962C8B-B14F-4D97-AF65-F5344CB8AC3E}">
        <p14:creationId xmlns:p14="http://schemas.microsoft.com/office/powerpoint/2010/main" val="5041685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 Algorithm (optimizing any of above):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“FastICA”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Numerical gradient search method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find directions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iteratively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 by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simultaneous optimization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(note:  PCA does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 but not ICA)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Appears fast, with good defaults</a:t>
            </a: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Careful about local optima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(Recco:  several random restarts)</a:t>
            </a:r>
          </a:p>
        </p:txBody>
      </p:sp>
    </p:spTree>
    <p:extLst>
      <p:ext uri="{BB962C8B-B14F-4D97-AF65-F5344CB8AC3E}">
        <p14:creationId xmlns:p14="http://schemas.microsoft.com/office/powerpoint/2010/main" val="294556350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63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FastICA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Notational Summary:</a:t>
            </a:r>
          </a:p>
          <a:p>
            <a:pPr eaLnBrk="1" hangingPunct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sphere data:</a:t>
            </a:r>
          </a:p>
          <a:p>
            <a:pPr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Times New Roman" pitchFamily="18" charset="0"/>
              <a:buAutoNum type="arabicPeriod" startAt="2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Apply ICA:    Find         to make </a:t>
            </a: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rows of                    “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indep’t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</a:t>
            </a:r>
          </a:p>
          <a:p>
            <a:pPr eaLnBrk="1" hangingPunct="1">
              <a:lnSpc>
                <a:spcPct val="150000"/>
              </a:lnSpc>
              <a:buFont typeface="Times New Roman" pitchFamily="18" charset="0"/>
              <a:buAutoNum type="arabicPeriod" startAt="3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transform back to:</a:t>
            </a: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original data scale: </a:t>
            </a:r>
          </a:p>
        </p:txBody>
      </p:sp>
      <p:graphicFrame>
        <p:nvGraphicFramePr>
          <p:cNvPr id="56322" name="Object 9"/>
          <p:cNvGraphicFramePr>
            <a:graphicFrameLocks noChangeAspect="1"/>
          </p:cNvGraphicFramePr>
          <p:nvPr/>
        </p:nvGraphicFramePr>
        <p:xfrm>
          <a:off x="5029200" y="2133600"/>
          <a:ext cx="28273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120" imgH="279360" progId="Equation.3">
                  <p:embed/>
                </p:oleObj>
              </mc:Choice>
              <mc:Fallback>
                <p:oleObj name="Equation" r:id="rId3" imgW="1041120" imgH="279360" progId="Equation.3">
                  <p:embed/>
                  <p:pic>
                    <p:nvPicPr>
                      <p:cNvPr id="563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33600"/>
                        <a:ext cx="282733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10"/>
          <p:cNvGraphicFramePr>
            <a:graphicFrameLocks noChangeAspect="1"/>
          </p:cNvGraphicFramePr>
          <p:nvPr/>
        </p:nvGraphicFramePr>
        <p:xfrm>
          <a:off x="4572000" y="3124200"/>
          <a:ext cx="5873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640" imgH="228600" progId="Equation.3">
                  <p:embed/>
                </p:oleObj>
              </mc:Choice>
              <mc:Fallback>
                <p:oleObj name="Equation" r:id="rId5" imgW="215640" imgH="228600" progId="Equation.3">
                  <p:embed/>
                  <p:pic>
                    <p:nvPicPr>
                      <p:cNvPr id="5632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24200"/>
                        <a:ext cx="5873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11"/>
          <p:cNvGraphicFramePr>
            <a:graphicFrameLocks noChangeAspect="1"/>
          </p:cNvGraphicFramePr>
          <p:nvPr/>
        </p:nvGraphicFramePr>
        <p:xfrm>
          <a:off x="3505200" y="3810000"/>
          <a:ext cx="17272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228600" progId="Equation.3">
                  <p:embed/>
                </p:oleObj>
              </mc:Choice>
              <mc:Fallback>
                <p:oleObj name="Equation" r:id="rId7" imgW="634680" imgH="228600" progId="Equation.3">
                  <p:embed/>
                  <p:pic>
                    <p:nvPicPr>
                      <p:cNvPr id="5632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0"/>
                        <a:ext cx="17272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12"/>
          <p:cNvGraphicFramePr>
            <a:graphicFrameLocks noChangeAspect="1"/>
          </p:cNvGraphicFramePr>
          <p:nvPr/>
        </p:nvGraphicFramePr>
        <p:xfrm>
          <a:off x="5943600" y="5181600"/>
          <a:ext cx="24479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01440" imgH="279360" progId="Equation.3">
                  <p:embed/>
                </p:oleObj>
              </mc:Choice>
              <mc:Fallback>
                <p:oleObj name="Equation" r:id="rId9" imgW="901440" imgH="279360" progId="Equation.3">
                  <p:embed/>
                  <p:pic>
                    <p:nvPicPr>
                      <p:cNvPr id="563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81600"/>
                        <a:ext cx="24479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89951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Careful look at identifiability</a:t>
            </a:r>
          </a:p>
          <a:p>
            <a:pPr eaLnBrk="1" hangingPunct="1"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Seen already in above example</a:t>
            </a:r>
          </a:p>
          <a:p>
            <a:pPr eaLnBrk="1" hangingPunct="1"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Could rotate “square of data” in several ways, etc.</a:t>
            </a:r>
          </a:p>
        </p:txBody>
      </p:sp>
    </p:spTree>
    <p:extLst>
      <p:ext uri="{BB962C8B-B14F-4D97-AF65-F5344CB8AC3E}">
        <p14:creationId xmlns:p14="http://schemas.microsoft.com/office/powerpoint/2010/main" val="23610957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Careful look at identifiability</a:t>
            </a:r>
          </a:p>
        </p:txBody>
      </p:sp>
      <p:pic>
        <p:nvPicPr>
          <p:cNvPr id="2549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4605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Identifiability:       Swap        Flips</a:t>
            </a:r>
          </a:p>
        </p:txBody>
      </p:sp>
      <p:pic>
        <p:nvPicPr>
          <p:cNvPr id="2560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952500" y="3771900"/>
            <a:ext cx="1143000" cy="609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7315200" y="2895600"/>
            <a:ext cx="838200" cy="38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066800" y="4800600"/>
            <a:ext cx="990600" cy="6858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429500" y="3695700"/>
            <a:ext cx="685800" cy="3048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467600" y="5867400"/>
            <a:ext cx="533400" cy="38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7391400" y="5257800"/>
            <a:ext cx="685800" cy="3810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219200" y="1524000"/>
            <a:ext cx="3124200" cy="3124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6019800" y="1600200"/>
            <a:ext cx="1981200" cy="18288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876800" y="2743200"/>
            <a:ext cx="4267200" cy="18288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06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Liu (2007) Dissertation Results: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Unbalanced Cluster Model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Growing at rate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Answers depend on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Visualization of setting….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45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223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7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Identifiability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 1:  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Generally can’t order rows of       (&amp;    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(seen as </a:t>
            </a:r>
            <a:r>
              <a:rPr lang="en-US" altLang="ko-KR" dirty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swap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above)</a:t>
            </a: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for a “permutation matrix”  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(pre-multiplication by      “swaps rows”)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(post-multiplication by      “swaps columns”)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each column,                   i.e.   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i.e. 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6477000" y="1600200"/>
          <a:ext cx="533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28600" progId="Equation.3">
                  <p:embed/>
                </p:oleObj>
              </mc:Choice>
              <mc:Fallback>
                <p:oleObj name="Equation" r:id="rId3" imgW="190440" imgH="228600" progId="Equation.3">
                  <p:embed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0"/>
                        <a:ext cx="5334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7620000" y="1600200"/>
          <a:ext cx="3905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77480" progId="Equation.3">
                  <p:embed/>
                </p:oleObj>
              </mc:Choice>
              <mc:Fallback>
                <p:oleObj name="Equation" r:id="rId5" imgW="139680" imgH="177480" progId="Equation.3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3905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6477000" y="3048000"/>
          <a:ext cx="427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57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048000"/>
                        <a:ext cx="4270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5029200" y="3657600"/>
          <a:ext cx="427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80" imgH="164880" progId="Equation.3">
                  <p:embed/>
                </p:oleObj>
              </mc:Choice>
              <mc:Fallback>
                <p:oleObj name="Equation" r:id="rId9" imgW="152280" imgH="164880" progId="Equation.3">
                  <p:embed/>
                  <p:pic>
                    <p:nvPicPr>
                      <p:cNvPr id="573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657600"/>
                        <a:ext cx="4270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4876800" y="4191000"/>
          <a:ext cx="427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573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91000"/>
                        <a:ext cx="4270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3960812" y="4894263"/>
          <a:ext cx="16017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241200" progId="Equation.3">
                  <p:embed/>
                </p:oleObj>
              </mc:Choice>
              <mc:Fallback>
                <p:oleObj name="Equation" r:id="rId11" imgW="571320" imgH="241200" progId="Equation.3">
                  <p:embed/>
                  <p:pic>
                    <p:nvPicPr>
                      <p:cNvPr id="573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2" y="4894263"/>
                        <a:ext cx="1601788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2286000" y="5638800"/>
          <a:ext cx="39147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0" imgH="266400" progId="Equation.3">
                  <p:embed/>
                </p:oleObj>
              </mc:Choice>
              <mc:Fallback>
                <p:oleObj name="Equation" r:id="rId13" imgW="1396800" imgH="266400" progId="Equation.3">
                  <p:embed/>
                  <p:pic>
                    <p:nvPicPr>
                      <p:cNvPr id="573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38800"/>
                        <a:ext cx="39147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781800" y="4800600"/>
          <a:ext cx="19208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266400" progId="Equation.3">
                  <p:embed/>
                </p:oleObj>
              </mc:Choice>
              <mc:Fallback>
                <p:oleObj name="Equation" r:id="rId15" imgW="685800" imgH="2664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00600"/>
                        <a:ext cx="19208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6484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8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Identifiability problem 1:  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Generally can’t order rows of       (&amp;    )</a:t>
            </a:r>
          </a:p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for a “permutation matrix” </a:t>
            </a:r>
          </a:p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each column,                       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So          and          are also ICA solut’ns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(i.e.                      )</a:t>
            </a:r>
          </a:p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FastICA:    appears to order in terms of “how non-Gaussian”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6477000" y="1600200"/>
          <a:ext cx="533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28600" progId="Equation.3">
                  <p:embed/>
                </p:oleObj>
              </mc:Choice>
              <mc:Fallback>
                <p:oleObj name="Equation" r:id="rId3" imgW="190440" imgH="228600" progId="Equation.3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0"/>
                        <a:ext cx="5334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7620000" y="1600200"/>
          <a:ext cx="3905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77480" progId="Equation.3">
                  <p:embed/>
                </p:oleObj>
              </mc:Choice>
              <mc:Fallback>
                <p:oleObj name="Equation" r:id="rId5" imgW="139680" imgH="177480" progId="Equation.3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3905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6477000" y="2209800"/>
          <a:ext cx="427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58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09800"/>
                        <a:ext cx="4270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8"/>
          <p:cNvGraphicFramePr>
            <a:graphicFrameLocks noChangeAspect="1"/>
          </p:cNvGraphicFramePr>
          <p:nvPr/>
        </p:nvGraphicFramePr>
        <p:xfrm>
          <a:off x="4038600" y="2667000"/>
          <a:ext cx="39147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0" imgH="266400" progId="Equation.3">
                  <p:embed/>
                </p:oleObj>
              </mc:Choice>
              <mc:Fallback>
                <p:oleObj name="Equation" r:id="rId9" imgW="1396800" imgH="266400" progId="Equation.3">
                  <p:embed/>
                  <p:pic>
                    <p:nvPicPr>
                      <p:cNvPr id="5837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67000"/>
                        <a:ext cx="39147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9"/>
          <p:cNvGraphicFramePr>
            <a:graphicFrameLocks noChangeAspect="1"/>
          </p:cNvGraphicFramePr>
          <p:nvPr/>
        </p:nvGraphicFramePr>
        <p:xfrm>
          <a:off x="1905000" y="3505200"/>
          <a:ext cx="7826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360" imgH="228600" progId="Equation.3">
                  <p:embed/>
                </p:oleObj>
              </mc:Choice>
              <mc:Fallback>
                <p:oleObj name="Equation" r:id="rId11" imgW="279360" imgH="228600" progId="Equation.3">
                  <p:embed/>
                  <p:pic>
                    <p:nvPicPr>
                      <p:cNvPr id="5837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78263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10"/>
          <p:cNvGraphicFramePr>
            <a:graphicFrameLocks noChangeAspect="1"/>
          </p:cNvGraphicFramePr>
          <p:nvPr/>
        </p:nvGraphicFramePr>
        <p:xfrm>
          <a:off x="3657600" y="3505200"/>
          <a:ext cx="9255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228600" progId="Equation.3">
                  <p:embed/>
                </p:oleObj>
              </mc:Choice>
              <mc:Fallback>
                <p:oleObj name="Equation" r:id="rId13" imgW="330120" imgH="228600" progId="Equation.3">
                  <p:embed/>
                  <p:pic>
                    <p:nvPicPr>
                      <p:cNvPr id="5837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05200"/>
                        <a:ext cx="92551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11"/>
          <p:cNvGraphicFramePr>
            <a:graphicFrameLocks noChangeAspect="1"/>
          </p:cNvGraphicFramePr>
          <p:nvPr/>
        </p:nvGraphicFramePr>
        <p:xfrm>
          <a:off x="3810000" y="4343400"/>
          <a:ext cx="23495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38080" imgH="228600" progId="Equation.3">
                  <p:embed/>
                </p:oleObj>
              </mc:Choice>
              <mc:Fallback>
                <p:oleObj name="Equation" r:id="rId15" imgW="838080" imgH="228600" progId="Equation.3">
                  <p:embed/>
                  <p:pic>
                    <p:nvPicPr>
                      <p:cNvPr id="5837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23495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47392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594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2296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Identifiability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 2:</a:t>
            </a: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Can’t find scale of elements of  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(seen as </a:t>
            </a:r>
            <a:r>
              <a:rPr lang="en-US" altLang="ko-KR" dirty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flips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above)  </a:t>
            </a: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for a (full rank) diagonal matrix  </a:t>
            </a: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(pre-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multipl’n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by      is scalar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mult’n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rows)</a:t>
            </a: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(post-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multipl’n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by      is scalar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mult’n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col’s)  </a:t>
            </a: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 for each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col’n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   </a:t>
            </a: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i.e. </a:t>
            </a: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         and          are also ICA solutions</a:t>
            </a:r>
          </a:p>
        </p:txBody>
      </p:sp>
      <p:graphicFrame>
        <p:nvGraphicFramePr>
          <p:cNvPr id="59394" name="Object 9"/>
          <p:cNvGraphicFramePr>
            <a:graphicFrameLocks noChangeAspect="1"/>
          </p:cNvGraphicFramePr>
          <p:nvPr/>
        </p:nvGraphicFramePr>
        <p:xfrm>
          <a:off x="7467600" y="2819400"/>
          <a:ext cx="4619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164880" progId="Equation.3">
                  <p:embed/>
                </p:oleObj>
              </mc:Choice>
              <mc:Fallback>
                <p:oleObj name="Equation" r:id="rId3" imgW="164880" imgH="164880" progId="Equation.3">
                  <p:embed/>
                  <p:pic>
                    <p:nvPicPr>
                      <p:cNvPr id="5939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819400"/>
                        <a:ext cx="4619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0"/>
          <p:cNvGraphicFramePr>
            <a:graphicFrameLocks noChangeAspect="1"/>
          </p:cNvGraphicFramePr>
          <p:nvPr/>
        </p:nvGraphicFramePr>
        <p:xfrm>
          <a:off x="7162800" y="1524000"/>
          <a:ext cx="381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28600" progId="Equation.3">
                  <p:embed/>
                </p:oleObj>
              </mc:Choice>
              <mc:Fallback>
                <p:oleObj name="Equation" r:id="rId5" imgW="114120" imgH="228600" progId="Equation.3">
                  <p:embed/>
                  <p:pic>
                    <p:nvPicPr>
                      <p:cNvPr id="5939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524000"/>
                        <a:ext cx="3810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11"/>
          <p:cNvGraphicFramePr>
            <a:graphicFrameLocks noChangeAspect="1"/>
          </p:cNvGraphicFramePr>
          <p:nvPr/>
        </p:nvGraphicFramePr>
        <p:xfrm>
          <a:off x="3124200" y="5638800"/>
          <a:ext cx="9620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228600" progId="Equation.3">
                  <p:embed/>
                </p:oleObj>
              </mc:Choice>
              <mc:Fallback>
                <p:oleObj name="Equation" r:id="rId7" imgW="342720" imgH="228600" progId="Equation.3">
                  <p:embed/>
                  <p:pic>
                    <p:nvPicPr>
                      <p:cNvPr id="5939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38800"/>
                        <a:ext cx="9620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4114800" y="3962400"/>
          <a:ext cx="4619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164880" progId="Equation.3">
                  <p:embed/>
                </p:oleObj>
              </mc:Choice>
              <mc:Fallback>
                <p:oleObj name="Equation" r:id="rId9" imgW="164880" imgH="164880" progId="Equation.3">
                  <p:embed/>
                  <p:pic>
                    <p:nvPicPr>
                      <p:cNvPr id="59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962400"/>
                        <a:ext cx="4619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3886200" y="3352800"/>
          <a:ext cx="4619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164880" progId="Equation.3">
                  <p:embed/>
                </p:oleObj>
              </mc:Choice>
              <mc:Fallback>
                <p:oleObj name="Equation" r:id="rId10" imgW="164880" imgH="164880" progId="Equation.3">
                  <p:embed/>
                  <p:pic>
                    <p:nvPicPr>
                      <p:cNvPr id="593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4619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1347788" y="5638800"/>
          <a:ext cx="8556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560" imgH="228600" progId="Equation.3">
                  <p:embed/>
                </p:oleObj>
              </mc:Choice>
              <mc:Fallback>
                <p:oleObj name="Equation" r:id="rId11" imgW="304560" imgH="228600" progId="Equation.3">
                  <p:embed/>
                  <p:pic>
                    <p:nvPicPr>
                      <p:cNvPr id="593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5638800"/>
                        <a:ext cx="85566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13"/>
          <p:cNvGraphicFramePr>
            <a:graphicFrameLocks noChangeAspect="1"/>
          </p:cNvGraphicFramePr>
          <p:nvPr/>
        </p:nvGraphicFramePr>
        <p:xfrm>
          <a:off x="3124200" y="5029200"/>
          <a:ext cx="39782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22360" imgH="266400" progId="Equation.3">
                  <p:embed/>
                </p:oleObj>
              </mc:Choice>
              <mc:Fallback>
                <p:oleObj name="Equation" r:id="rId13" imgW="1422360" imgH="266400" progId="Equation.3">
                  <p:embed/>
                  <p:pic>
                    <p:nvPicPr>
                      <p:cNvPr id="594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39782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95800" y="4419600"/>
          <a:ext cx="19208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266400" progId="Equation.3">
                  <p:embed/>
                </p:oleObj>
              </mc:Choice>
              <mc:Fallback>
                <p:oleObj name="Equation" r:id="rId15" imgW="685800" imgH="2664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19600"/>
                        <a:ext cx="19208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64304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3058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Processing Scale identification: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(Hyvärinen and Oja, 1999)</a:t>
            </a:r>
          </a:p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Choose scale so each signal   </a:t>
            </a:r>
          </a:p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has “unit average energy”:</a:t>
            </a:r>
          </a:p>
          <a:p>
            <a:pPr eaLnBrk="1" hangingPunct="1"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(preserves energy along rows of data matrix)</a:t>
            </a:r>
          </a:p>
          <a:p>
            <a:pPr eaLnBrk="1" hangingPunct="1"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Explains “same scales” in 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Cocktail Party Example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6172200" y="2133600"/>
          <a:ext cx="81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560" imgH="228600" progId="Equation.3">
                  <p:embed/>
                </p:oleObj>
              </mc:Choice>
              <mc:Fallback>
                <p:oleObj name="Equation" r:id="rId3" imgW="304560" imgH="228600" progId="Equation.3">
                  <p:embed/>
                  <p:pic>
                    <p:nvPicPr>
                      <p:cNvPr id="604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33600"/>
                        <a:ext cx="812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538913" y="2743200"/>
          <a:ext cx="22240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342720" progId="Equation.3">
                  <p:embed/>
                </p:oleObj>
              </mc:Choice>
              <mc:Fallback>
                <p:oleObj name="Equation" r:id="rId5" imgW="761760" imgH="342720" progId="Equation.3">
                  <p:embed/>
                  <p:pic>
                    <p:nvPicPr>
                      <p:cNvPr id="60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2743200"/>
                        <a:ext cx="22240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08361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Explore main ICA principle: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indep., non-Gaussian,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standardized, r.v.’s: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are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61442" name="Object 1"/>
          <p:cNvGraphicFramePr>
            <a:graphicFrameLocks noChangeAspect="1"/>
          </p:cNvGraphicFramePr>
          <p:nvPr/>
        </p:nvGraphicFramePr>
        <p:xfrm>
          <a:off x="6019800" y="2057400"/>
          <a:ext cx="1827213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711000" progId="Equation.3">
                  <p:embed/>
                </p:oleObj>
              </mc:Choice>
              <mc:Fallback>
                <p:oleObj name="Equation" r:id="rId3" imgW="672840" imgH="711000" progId="Equation.3">
                  <p:embed/>
                  <p:pic>
                    <p:nvPicPr>
                      <p:cNvPr id="614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1827213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27725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62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Explore main ICA principle: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are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the dir’n vector                        ,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where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(thus            ),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have                       ,  for large     and </a:t>
            </a:r>
          </a:p>
        </p:txBody>
      </p:sp>
      <p:graphicFrame>
        <p:nvGraphicFramePr>
          <p:cNvPr id="62466" name="Object 1"/>
          <p:cNvGraphicFramePr>
            <a:graphicFrameLocks noChangeAspect="1"/>
          </p:cNvGraphicFramePr>
          <p:nvPr/>
        </p:nvGraphicFramePr>
        <p:xfrm>
          <a:off x="4943475" y="1981200"/>
          <a:ext cx="1930400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736560" progId="Equation.3">
                  <p:embed/>
                </p:oleObj>
              </mc:Choice>
              <mc:Fallback>
                <p:oleObj name="Equation" r:id="rId3" imgW="711000" imgH="736560" progId="Equation.3">
                  <p:embed/>
                  <p:pic>
                    <p:nvPicPr>
                      <p:cNvPr id="6246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1981200"/>
                        <a:ext cx="1930400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524000" y="3581400"/>
          <a:ext cx="40036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482400" progId="Equation.3">
                  <p:embed/>
                </p:oleObj>
              </mc:Choice>
              <mc:Fallback>
                <p:oleObj name="Equation" r:id="rId5" imgW="1688760" imgH="482400" progId="Equation.3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81400"/>
                        <a:ext cx="40036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2370138" y="5240338"/>
          <a:ext cx="25511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600" imgH="330120" progId="Equation.3">
                  <p:embed/>
                </p:oleObj>
              </mc:Choice>
              <mc:Fallback>
                <p:oleObj name="Equation" r:id="rId7" imgW="939600" imgH="330120" progId="Equation.3">
                  <p:embed/>
                  <p:pic>
                    <p:nvPicPr>
                      <p:cNvPr id="62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5240338"/>
                        <a:ext cx="2551112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6781800" y="5486400"/>
          <a:ext cx="3984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77480" progId="Equation.3">
                  <p:embed/>
                </p:oleObj>
              </mc:Choice>
              <mc:Fallback>
                <p:oleObj name="Equation" r:id="rId9" imgW="126720" imgH="177480" progId="Equation.3">
                  <p:embed/>
                  <p:pic>
                    <p:nvPicPr>
                      <p:cNvPr id="62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486400"/>
                        <a:ext cx="3984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7"/>
          <p:cNvGraphicFramePr>
            <a:graphicFrameLocks noChangeAspect="1"/>
          </p:cNvGraphicFramePr>
          <p:nvPr/>
        </p:nvGraphicFramePr>
        <p:xfrm>
          <a:off x="8001000" y="5486400"/>
          <a:ext cx="439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177480" progId="Equation.3">
                  <p:embed/>
                </p:oleObj>
              </mc:Choice>
              <mc:Fallback>
                <p:oleObj name="Equation" r:id="rId11" imgW="139680" imgH="177480" progId="Equation.3">
                  <p:embed/>
                  <p:pic>
                    <p:nvPicPr>
                      <p:cNvPr id="6247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486400"/>
                        <a:ext cx="4397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8"/>
          <p:cNvGraphicFramePr>
            <a:graphicFrameLocks noChangeAspect="1"/>
          </p:cNvGraphicFramePr>
          <p:nvPr/>
        </p:nvGraphicFramePr>
        <p:xfrm>
          <a:off x="1666875" y="4765675"/>
          <a:ext cx="12747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279360" progId="Equation.3">
                  <p:embed/>
                </p:oleObj>
              </mc:Choice>
              <mc:Fallback>
                <p:oleObj name="Equation" r:id="rId13" imgW="469800" imgH="279360" progId="Equation.3">
                  <p:embed/>
                  <p:pic>
                    <p:nvPicPr>
                      <p:cNvPr id="624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4765675"/>
                        <a:ext cx="1274763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78811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AutoNum type="alphaLcPeriod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Uniform Marginals</a:t>
            </a:r>
          </a:p>
          <a:p>
            <a:pPr eaLnBrk="1" hangingPunct="1">
              <a:lnSpc>
                <a:spcPct val="120000"/>
              </a:lnSpc>
              <a:buFontTx/>
              <a:buAutoNum type="alphaLcPeriod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Exponential Marginals</a:t>
            </a:r>
          </a:p>
          <a:p>
            <a:pPr eaLnBrk="1" hangingPunct="1">
              <a:lnSpc>
                <a:spcPct val="120000"/>
              </a:lnSpc>
              <a:buFontTx/>
              <a:buAutoNum type="alphaLcPeriod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Marginals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Study over range of values of  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86550121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  -  Uniform marginals</a:t>
            </a:r>
          </a:p>
        </p:txBody>
      </p:sp>
      <p:pic>
        <p:nvPicPr>
          <p:cNvPr id="2" name="HDLSSProjUnif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371600"/>
            <a:ext cx="6764214" cy="50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buFontTx/>
              <a:buAutoNum type="alphaLcPeriod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Uniform Marginals</a:t>
            </a:r>
          </a:p>
          <a:p>
            <a:pPr eaLnBrk="1" hangingPunct="1"/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= 1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 very poor fit 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(Uniform  </a:t>
            </a:r>
            <a:r>
              <a:rPr lang="en-US" altLang="ko-KR" u="sng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 from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Gaussian)</a:t>
            </a:r>
          </a:p>
          <a:p>
            <a:pPr eaLnBrk="1" hangingPunct="1"/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= 2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 much closer?   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(Triangular closer to Gaussian)</a:t>
            </a:r>
          </a:p>
          <a:p>
            <a:pPr eaLnBrk="1" hangingPunct="1"/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= 4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very close,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still have stat’ly sig’t difference</a:t>
            </a:r>
          </a:p>
          <a:p>
            <a:pPr eaLnBrk="1" hangingPunct="1"/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 &gt;= 6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 all diff’s could be sampling var’n</a:t>
            </a:r>
          </a:p>
          <a:p>
            <a:pPr eaLnBrk="1" hangingPunct="1"/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1005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 - Exponential Marginals</a:t>
            </a:r>
          </a:p>
        </p:txBody>
      </p:sp>
      <p:pic>
        <p:nvPicPr>
          <p:cNvPr id="2" name="HDLSSProjExp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295400"/>
            <a:ext cx="6790592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0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2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9175" name="Picture 24" descr="U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983754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marL="514350" indent="-514350" eaLnBrk="1" hangingPunct="1">
              <a:buFont typeface="+mj-lt"/>
              <a:buAutoNum type="alphaLcPeriod" startAt="2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Exponential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Marginals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still have convergence to Gaussian,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slower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(“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skewness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 has stronger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impact than “kurtosis”)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need   k &gt;= 25   to see no difference</a:t>
            </a:r>
          </a:p>
          <a:p>
            <a:pPr eaLnBrk="1" hangingPunct="1"/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2050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 - Bimodal Marginals</a:t>
            </a:r>
          </a:p>
        </p:txBody>
      </p:sp>
      <p:pic>
        <p:nvPicPr>
          <p:cNvPr id="2" name="HDLSSProjBim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1295400"/>
            <a:ext cx="6840414" cy="50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Illustrative examples   (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 = 100,  n = 500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marL="514350" indent="-514350" eaLnBrk="1" hangingPunct="1">
              <a:buFont typeface="+mj-lt"/>
              <a:buAutoNum type="alphaLcPeriod" startAt="3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Marginals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Convergence to Gaussian,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Surprisingly fast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Quite close for   k = 9</a:t>
            </a:r>
          </a:p>
          <a:p>
            <a:pPr eaLnBrk="1" hangingPunct="1"/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2961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Summary:</a:t>
            </a:r>
          </a:p>
          <a:p>
            <a:pPr eaLnBrk="1" hangingPunct="1"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indep., non-Gaussian, </a:t>
            </a:r>
          </a:p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standardized, r.v.’s:                              ,</a:t>
            </a:r>
          </a:p>
          <a:p>
            <a:pPr eaLnBrk="1" hangingPunct="1"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</a:p>
          <a:p>
            <a:pPr eaLnBrk="1" hangingPunct="1">
              <a:buFontTx/>
              <a:buNone/>
            </a:pP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are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</a:p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5638800" y="1752600"/>
          <a:ext cx="1827213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711000" progId="Equation.3">
                  <p:embed/>
                </p:oleObj>
              </mc:Choice>
              <mc:Fallback>
                <p:oleObj name="Equation" r:id="rId3" imgW="672840" imgH="711000" progId="Equation.3">
                  <p:embed/>
                  <p:pic>
                    <p:nvPicPr>
                      <p:cNvPr id="634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52600"/>
                        <a:ext cx="1827213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1310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&amp; Non-Gaussianity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Projections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farther from coordinate axes</a:t>
            </a:r>
          </a:p>
          <a:p>
            <a:pPr eaLnBrk="1" hangingPunct="1">
              <a:buFontTx/>
              <a:buNone/>
            </a:pP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are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Gaussian</a:t>
            </a:r>
          </a:p>
          <a:p>
            <a:pPr eaLnBrk="1" hangingPunct="1"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Conclusions:</a:t>
            </a:r>
          </a:p>
          <a:p>
            <a:pPr eaLnBrk="1" hangingPunct="1">
              <a:buFont typeface="Times New Roman" pitchFamily="18" charset="0"/>
              <a:buAutoNum type="romanUcPeriod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Expect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most proj’ns are Gaussian</a:t>
            </a:r>
          </a:p>
          <a:p>
            <a:pPr eaLnBrk="1" hangingPunct="1">
              <a:buFont typeface="Times New Roman" pitchFamily="18" charset="0"/>
              <a:buAutoNum type="romanUcPeriod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Non-G’n proj’ns (ICA target) are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special</a:t>
            </a:r>
          </a:p>
          <a:p>
            <a:pPr eaLnBrk="1" hangingPunct="1">
              <a:buFont typeface="Times New Roman" pitchFamily="18" charset="0"/>
              <a:buAutoNum type="romanUcPeriod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a given sample really “random”???</a:t>
            </a:r>
          </a:p>
          <a:p>
            <a:pPr algn="ctr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(could test???)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High dim’al space is a </a:t>
            </a:r>
            <a:r>
              <a:rPr lang="en-US" altLang="ko-KR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strange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place 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4965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Sine Waves – Original Signals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84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481137"/>
            <a:ext cx="6943725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3176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Sine Waves – Original Scatterplot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</a:t>
            </a:r>
          </a:p>
          <a:p>
            <a:pPr marL="0" indent="0" eaLnBrk="1" hangingPunct="1"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Indep’t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!!!</a:t>
            </a:r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00187"/>
            <a:ext cx="6929437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3239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Sine Waves – Mixed Input Data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485900"/>
            <a:ext cx="69437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865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1476375"/>
            <a:ext cx="695801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Sine Waves – Scatterplot &amp; PCA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Clearly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Wrong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Recovery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0037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Sine Waves – Scatterplot for ICA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Very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Good</a:t>
            </a:r>
          </a:p>
        </p:txBody>
      </p:sp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90663"/>
            <a:ext cx="6948487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2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199" name="Picture 24" descr="U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8288"/>
            <a:ext cx="76200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84013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71613"/>
            <a:ext cx="69389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Sine Waves – ICA Reconstruction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Excellent,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Despite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Indep’t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Scatteplot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3946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Try Another Pair of Signals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Like “Signal + Noise”</a:t>
            </a:r>
          </a:p>
        </p:txBody>
      </p:sp>
    </p:spTree>
    <p:extLst>
      <p:ext uri="{BB962C8B-B14F-4D97-AF65-F5344CB8AC3E}">
        <p14:creationId xmlns:p14="http://schemas.microsoft.com/office/powerpoint/2010/main" val="183107272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 Gaussian – Original Signals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1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65219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Original Scatterplot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Well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Set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2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7" y="1495425"/>
            <a:ext cx="69770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47942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Mixed Input Data 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3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504950"/>
            <a:ext cx="69437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41088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Scatterplot &amp; PCA 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4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57256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524000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PCA Reconstruction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Got Sine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Wave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+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7554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Scatterplot ICA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5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0507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Sine and Gaussian – ICA Reconstruction </a:t>
            </a:r>
          </a:p>
          <a:p>
            <a:pPr eaLnBrk="1" hangingPunct="1">
              <a:buFont typeface="Times New Roman" pitchFamily="18" charset="0"/>
              <a:buAutoNum type="romanUcPeriod" startAt="4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519237"/>
            <a:ext cx="6943725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78347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Try Another Pair of Signals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Understand Assumption of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One Not Gaussian</a:t>
            </a:r>
          </a:p>
        </p:txBody>
      </p:sp>
    </p:spTree>
    <p:extLst>
      <p:ext uri="{BB962C8B-B14F-4D97-AF65-F5344CB8AC3E}">
        <p14:creationId xmlns:p14="http://schemas.microsoft.com/office/powerpoint/2010/main" val="69162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 Results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denote ratio between subgroup sizes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quantify class difference:</a:t>
                </a:r>
              </a:p>
              <a:p>
                <a:pPr marL="533400" indent="-533400" algn="ctr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𝑌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~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560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73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Original Signals</a:t>
            </a:r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02739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Original Scatterplot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Indep’t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All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Directions!</a:t>
            </a:r>
          </a:p>
        </p:txBody>
      </p:sp>
    </p:spTree>
    <p:extLst>
      <p:ext uri="{BB962C8B-B14F-4D97-AF65-F5344CB8AC3E}">
        <p14:creationId xmlns:p14="http://schemas.microsoft.com/office/powerpoint/2010/main" val="57578818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Mixed Input Data</a:t>
            </a:r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77780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PCA Scatterplot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Exploits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 Give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Good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Diredtions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1167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PCA Reconstruction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Good?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490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Original Signals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Check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Against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Original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58389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ICA Scatterplot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 Clear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Good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Rotation?</a:t>
            </a:r>
          </a:p>
        </p:txBody>
      </p:sp>
    </p:spTree>
    <p:extLst>
      <p:ext uri="{BB962C8B-B14F-4D97-AF65-F5344CB8AC3E}">
        <p14:creationId xmlns:p14="http://schemas.microsoft.com/office/powerpoint/2010/main" val="136691449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ICA Reconstruction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It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Bad?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17674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Both Gaussian – Original Signals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Check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Against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Original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495425"/>
            <a:ext cx="693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1819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1:35    Yu Chen</a:t>
            </a: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  FMRI Clustering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Ashley Buck</a:t>
            </a:r>
          </a:p>
        </p:txBody>
      </p:sp>
    </p:spTree>
    <p:extLst>
      <p:ext uri="{BB962C8B-B14F-4D97-AF65-F5344CB8AC3E}">
        <p14:creationId xmlns:p14="http://schemas.microsoft.com/office/powerpoint/2010/main" val="15322226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 Results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):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&gt;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PAM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Angle(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PAM,Truth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PAM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Strongly Inconsistent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Angle(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PAM,Truth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63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493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 Results (as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):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&gt;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DWD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Angle(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DWD,Truth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  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DWD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Strongly Inconsistent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Angle(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DWD,Truth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  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90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60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1939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Value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for sample size ratio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only when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Otherwise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both are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</a:t>
                </a:r>
                <a:endParaRPr lang="en-US" dirty="0"/>
              </a:p>
            </p:txBody>
          </p:sp>
        </mc:Choice>
        <mc:Fallback xmlns="">
          <p:sp>
            <p:nvSpPr>
              <p:cNvPr id="276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  <a:blipFill>
                <a:blip r:embed="rId3"/>
                <a:stretch>
                  <a:fillRect l="-1754" b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2590800"/>
                <a:ext cx="3869008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𝑟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𝑟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+1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+2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3869008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95800" y="2527829"/>
                <a:ext cx="4226991" cy="1205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𝑟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∗</m:t>
                          </m:r>
                        </m:sup>
                      </m:sSub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3</m:t>
                                      </m:r>
                                    </m:deg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𝑟</m:t>
                                      </m:r>
                                    </m:e>
                                  </m:rad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+1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  <m:t>2/3</m:t>
                                          </m:r>
                                        </m:sup>
                                      </m:sSup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+2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527829"/>
                <a:ext cx="4226991" cy="12059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37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Comparison between  PAM  and  DWD?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76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  <a:blipFill>
                <a:blip r:embed="rId3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2903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11.4, 11.5, 6.5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 10.1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  <a:endParaRPr lang="en-US" dirty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85737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Wang and Zou (2018)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Idea:  Add a Scale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DWD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box>
                                <m:box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𝑞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box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Robustness Against Unbalanced Subtypes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2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E0154-2CD2-6A4C-B025-E8BCCC29A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22" y="1568320"/>
            <a:ext cx="7490378" cy="52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56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38121-C699-FC67-78A2-A54B437A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22" y="1568320"/>
            <a:ext cx="7490378" cy="528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DD8AB6-6A29-012F-8942-7ADC2942E534}"/>
              </a:ext>
            </a:extLst>
          </p:cNvPr>
          <p:cNvSpPr txBox="1"/>
          <p:nvPr/>
        </p:nvSpPr>
        <p:spPr>
          <a:xfrm>
            <a:off x="6096000" y="4648200"/>
            <a:ext cx="1911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Pay Attention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These Colors</a:t>
            </a:r>
          </a:p>
        </p:txBody>
      </p:sp>
    </p:spTree>
    <p:extLst>
      <p:ext uri="{BB962C8B-B14F-4D97-AF65-F5344CB8AC3E}">
        <p14:creationId xmlns:p14="http://schemas.microsoft.com/office/powerpoint/2010/main" val="18045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642A5-3176-702C-E68D-FB1B0D27A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8320"/>
            <a:ext cx="7490378" cy="528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9CE15D-3AF1-4559-3F17-6A80166A628D}"/>
              </a:ext>
            </a:extLst>
          </p:cNvPr>
          <p:cNvSpPr txBox="1"/>
          <p:nvPr/>
        </p:nvSpPr>
        <p:spPr>
          <a:xfrm>
            <a:off x="6331229" y="533400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Will Use For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643537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40897-89B8-7574-258D-642CF42FD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22" y="1568320"/>
            <a:ext cx="7490378" cy="52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02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Gen. DWD,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𝑞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50682-0E8E-00D0-ECEB-33BC19384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22" y="1568320"/>
            <a:ext cx="7490378" cy="52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52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Gen. DWD,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𝑞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=4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724A7-F557-CD9A-C9B7-6B5E9358E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22" y="1568320"/>
            <a:ext cx="7490378" cy="52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51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Gen. DWD,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𝑞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=8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A4EC5-9829-AA7B-3793-12091B573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68320"/>
            <a:ext cx="7490378" cy="5289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DC2B46-16ED-5C49-44D3-087C052C8DCC}"/>
              </a:ext>
            </a:extLst>
          </p:cNvPr>
          <p:cNvSpPr txBox="1"/>
          <p:nvPr/>
        </p:nvSpPr>
        <p:spPr>
          <a:xfrm>
            <a:off x="2667000" y="5334000"/>
            <a:ext cx="2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All Methods Very Similar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7F9FC-2B03-D71A-EA5A-34F7703AEED3}"/>
              </a:ext>
            </a:extLst>
          </p:cNvPr>
          <p:cNvSpPr txBox="1"/>
          <p:nvPr/>
        </p:nvSpPr>
        <p:spPr>
          <a:xfrm>
            <a:off x="2743200" y="5726668"/>
            <a:ext cx="240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For This Toy Example</a:t>
            </a:r>
          </a:p>
        </p:txBody>
      </p:sp>
    </p:spTree>
    <p:extLst>
      <p:ext uri="{BB962C8B-B14F-4D97-AF65-F5344CB8AC3E}">
        <p14:creationId xmlns:p14="http://schemas.microsoft.com/office/powerpoint/2010/main" val="40176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Balanced Subtypes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D895D-8E17-184C-BC26-7031A73A9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8320"/>
            <a:ext cx="7490378" cy="5289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EE1B5C-4E36-A456-2F89-DB1FA10988BA}"/>
              </a:ext>
            </a:extLst>
          </p:cNvPr>
          <p:cNvSpPr txBox="1"/>
          <p:nvPr/>
        </p:nvSpPr>
        <p:spPr>
          <a:xfrm>
            <a:off x="6456990" y="167640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All Still Look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Rather Similar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94EBA8-91C3-8194-E629-38BA11581AA1}"/>
                  </a:ext>
                </a:extLst>
              </p:cNvPr>
              <p:cNvSpPr txBox="1"/>
              <p:nvPr/>
            </p:nvSpPr>
            <p:spPr>
              <a:xfrm>
                <a:off x="6522298" y="4535269"/>
                <a:ext cx="17835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9900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SVM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&amp;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High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𝑞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Slightly Worse?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94EBA8-91C3-8194-E629-38BA11581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98" y="4535269"/>
                <a:ext cx="1783502" cy="646331"/>
              </a:xfrm>
              <a:prstGeom prst="rect">
                <a:avLst/>
              </a:prstGeom>
              <a:blipFill>
                <a:blip r:embed="rId4"/>
                <a:stretch>
                  <a:fillRect l="-3072" t="-5660" r="-238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15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686800" cy="4540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Batch and Source Adj.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Try Out Real Data: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Stanford Breast Cancer Data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From Perou et al (2000)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=1753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“Intrinsic” Genes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=107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Breast Cancer Patients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Discovered With Clustering:   Subtypes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5029200"/>
              </a:xfrm>
              <a:blipFill rotWithShape="0">
                <a:blip r:embed="rId3"/>
                <a:stretch>
                  <a:fillRect l="-1841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328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SWISS Comparison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19377-3B66-05D8-0B15-B52427E80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22" y="1568320"/>
            <a:ext cx="7490378" cy="5289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FC620-0779-3109-0992-41A712BEF180}"/>
              </a:ext>
            </a:extLst>
          </p:cNvPr>
          <p:cNvSpPr txBox="1"/>
          <p:nvPr/>
        </p:nvSpPr>
        <p:spPr>
          <a:xfrm>
            <a:off x="1235186" y="1840468"/>
            <a:ext cx="661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Indeed All Similar:  SWISS Difference Only In 3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Decimal Place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A190A3-3671-B15D-1298-E21AD89E871B}"/>
              </a:ext>
            </a:extLst>
          </p:cNvPr>
          <p:cNvGrpSpPr/>
          <p:nvPr/>
        </p:nvGrpSpPr>
        <p:grpSpPr>
          <a:xfrm>
            <a:off x="1703963" y="3581400"/>
            <a:ext cx="1877437" cy="826532"/>
            <a:chOff x="1703963" y="3581400"/>
            <a:chExt cx="1877437" cy="8265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6E1940-D8FE-BD35-6280-A1882DCB3598}"/>
                </a:ext>
              </a:extLst>
            </p:cNvPr>
            <p:cNvSpPr txBox="1"/>
            <p:nvPr/>
          </p:nvSpPr>
          <p:spPr>
            <a:xfrm>
              <a:off x="1703963" y="4038600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MD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Slightly Best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299CE27-9560-0199-9059-30C072FF14FE}"/>
                </a:ext>
              </a:extLst>
            </p:cNvPr>
            <p:cNvCxnSpPr>
              <a:stCxn id="5" idx="0"/>
            </p:cNvCxnSpPr>
            <p:nvPr/>
          </p:nvCxnSpPr>
          <p:spPr>
            <a:xfrm flipV="1">
              <a:off x="2642682" y="3581400"/>
              <a:ext cx="405318" cy="457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856380-F905-BC2B-63CE-F162132A0953}"/>
              </a:ext>
            </a:extLst>
          </p:cNvPr>
          <p:cNvGrpSpPr/>
          <p:nvPr/>
        </p:nvGrpSpPr>
        <p:grpSpPr>
          <a:xfrm>
            <a:off x="5222583" y="4038600"/>
            <a:ext cx="2155398" cy="1752600"/>
            <a:chOff x="5222583" y="4038600"/>
            <a:chExt cx="2155398" cy="17526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623818-864F-A88A-C665-71CAD742096B}"/>
                </a:ext>
              </a:extLst>
            </p:cNvPr>
            <p:cNvSpPr txBox="1"/>
            <p:nvPr/>
          </p:nvSpPr>
          <p:spPr>
            <a:xfrm>
              <a:off x="5222583" y="4038600"/>
              <a:ext cx="2155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00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SVM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Slightly Worst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BFFDB66-2FD7-ECA9-C9F3-9BC4396423A8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6300282" y="4407932"/>
              <a:ext cx="481518" cy="138326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7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 Unbalanced Subtypes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4C41C-0957-96B4-1DED-A491E9F04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8320"/>
            <a:ext cx="7490378" cy="5289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CB2C05-64CB-2A7D-A288-6DD46227B6D5}"/>
              </a:ext>
            </a:extLst>
          </p:cNvPr>
          <p:cNvSpPr txBox="1"/>
          <p:nvPr/>
        </p:nvSpPr>
        <p:spPr>
          <a:xfrm>
            <a:off x="6248400" y="1792069"/>
            <a:ext cx="191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Clearly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Feels Unbalance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FB644-45CA-84E7-E4B5-94FE070A1F2E}"/>
              </a:ext>
            </a:extLst>
          </p:cNvPr>
          <p:cNvSpPr txBox="1"/>
          <p:nvPr/>
        </p:nvSpPr>
        <p:spPr>
          <a:xfrm>
            <a:off x="5715000" y="3733800"/>
            <a:ext cx="2595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Others All Appear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More Robust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Against Unbalance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&amp; Similar to Each 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3AF5C5-2AF0-F248-B2C0-52F7138AC4B0}"/>
                  </a:ext>
                </a:extLst>
              </p:cNvPr>
              <p:cNvSpPr txBox="1"/>
              <p:nvPr/>
            </p:nvSpPr>
            <p:spPr>
              <a:xfrm>
                <a:off x="6166722" y="5983069"/>
                <a:ext cx="22980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DWD,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𝑞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=8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Slightly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More Robust???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3AF5C5-2AF0-F248-B2C0-52F7138A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722" y="5983069"/>
                <a:ext cx="2298001" cy="646331"/>
              </a:xfrm>
              <a:prstGeom prst="rect">
                <a:avLst/>
              </a:prstGeom>
              <a:blipFill>
                <a:blip r:embed="rId4"/>
                <a:stretch>
                  <a:fillRect l="-1061" t="-4673" r="-531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1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SWISS Comparison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29760-186E-9F43-A48C-D6318DB0E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22" y="1568320"/>
            <a:ext cx="7490378" cy="52896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A36CC0-D217-BA9A-7F87-31F4BDD8524E}"/>
              </a:ext>
            </a:extLst>
          </p:cNvPr>
          <p:cNvGrpSpPr/>
          <p:nvPr/>
        </p:nvGrpSpPr>
        <p:grpSpPr>
          <a:xfrm>
            <a:off x="1219200" y="3593068"/>
            <a:ext cx="2518639" cy="826532"/>
            <a:chOff x="1219200" y="3593068"/>
            <a:chExt cx="2518639" cy="8265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0C9B2C-D9E1-E693-08A7-B8E1E954B54F}"/>
                </a:ext>
              </a:extLst>
            </p:cNvPr>
            <p:cNvSpPr txBox="1"/>
            <p:nvPr/>
          </p:nvSpPr>
          <p:spPr>
            <a:xfrm>
              <a:off x="1219200" y="4050268"/>
              <a:ext cx="2518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MD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Much Less Robust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ED2896-C66D-A5BD-25BB-3DFFD629F2DF}"/>
                </a:ext>
              </a:extLst>
            </p:cNvPr>
            <p:cNvCxnSpPr>
              <a:stCxn id="7" idx="0"/>
            </p:cNvCxnSpPr>
            <p:nvPr/>
          </p:nvCxnSpPr>
          <p:spPr>
            <a:xfrm flipV="1">
              <a:off x="2478520" y="3593068"/>
              <a:ext cx="405315" cy="457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665A1C-7E2C-126D-9921-DE7713CA5D86}"/>
              </a:ext>
            </a:extLst>
          </p:cNvPr>
          <p:cNvGrpSpPr/>
          <p:nvPr/>
        </p:nvGrpSpPr>
        <p:grpSpPr>
          <a:xfrm>
            <a:off x="4495800" y="3925669"/>
            <a:ext cx="2313455" cy="1865531"/>
            <a:chOff x="4495800" y="3925669"/>
            <a:chExt cx="2313455" cy="1865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2F018BF-B22D-375E-4BEB-8ED856955779}"/>
                    </a:ext>
                  </a:extLst>
                </p:cNvPr>
                <p:cNvSpPr txBox="1"/>
                <p:nvPr/>
              </p:nvSpPr>
              <p:spPr>
                <a:xfrm>
                  <a:off x="4495800" y="3925669"/>
                  <a:ext cx="231345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357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/>
                    </a:rPr>
                    <a:t>DWD,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D357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𝑞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D357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=8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/>
                    </a:rPr>
                    <a:t> Indeed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/>
                    </a:rPr>
                    <a:t>Slightly More Robust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2F018BF-B22D-375E-4BEB-8ED856955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925669"/>
                  <a:ext cx="2313455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2111" t="-5660" r="-184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7711601-3EE4-831F-B7CA-DEB32CE7CF13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4953000" y="4572000"/>
              <a:ext cx="699528" cy="1219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59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Unbalanced Subtypes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27633-9216-F839-3FFD-1B63D9403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8320"/>
            <a:ext cx="7490378" cy="5289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014C9F-B238-241D-4EFD-A9B2DC1FEDB3}"/>
              </a:ext>
            </a:extLst>
          </p:cNvPr>
          <p:cNvSpPr txBox="1"/>
          <p:nvPr/>
        </p:nvSpPr>
        <p:spPr>
          <a:xfrm>
            <a:off x="6543353" y="1792069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MD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Clearly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Very Poor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78FC5-2CCB-A4ED-3AFE-2CCDB22D0283}"/>
              </a:ext>
            </a:extLst>
          </p:cNvPr>
          <p:cNvSpPr txBox="1"/>
          <p:nvPr/>
        </p:nvSpPr>
        <p:spPr>
          <a:xfrm>
            <a:off x="5881712" y="36576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Others More Robust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&amp; Now Different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31B1B1-AEA6-F5E3-EEB0-93EACC760CD9}"/>
                  </a:ext>
                </a:extLst>
              </p:cNvPr>
              <p:cNvSpPr txBox="1"/>
              <p:nvPr/>
            </p:nvSpPr>
            <p:spPr>
              <a:xfrm>
                <a:off x="1468144" y="4267200"/>
                <a:ext cx="15798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b="0" dirty="0">
                    <a:solidFill>
                      <a:schemeClr val="bg2"/>
                    </a:solidFill>
                  </a:rPr>
                  <a:t> Not Far</a:t>
                </a: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From 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SVM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31B1B1-AEA6-F5E3-EEB0-93EACC760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44" y="4267200"/>
                <a:ext cx="1579856" cy="646331"/>
              </a:xfrm>
              <a:prstGeom prst="rect">
                <a:avLst/>
              </a:prstGeom>
              <a:blipFill>
                <a:blip r:embed="rId4"/>
                <a:stretch>
                  <a:fillRect t="-4717" r="-270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8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SWISS Comparison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8DFD4-96FC-0451-1DFE-83FACCA3D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8320"/>
            <a:ext cx="7490378" cy="52896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13F781-8305-D98E-7CA6-F7FD1AFB33A9}"/>
              </a:ext>
            </a:extLst>
          </p:cNvPr>
          <p:cNvGrpSpPr/>
          <p:nvPr/>
        </p:nvGrpSpPr>
        <p:grpSpPr>
          <a:xfrm>
            <a:off x="1798334" y="3593068"/>
            <a:ext cx="1360372" cy="826532"/>
            <a:chOff x="1798334" y="3593068"/>
            <a:chExt cx="1360372" cy="8265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2EA388-9359-D502-A3FB-20E2712E1204}"/>
                </a:ext>
              </a:extLst>
            </p:cNvPr>
            <p:cNvSpPr txBox="1"/>
            <p:nvPr/>
          </p:nvSpPr>
          <p:spPr>
            <a:xfrm>
              <a:off x="1798334" y="4050268"/>
              <a:ext cx="1360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MD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Terrible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AA80461-D1D8-518E-BADC-0557F0759ACA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478520" y="3593068"/>
              <a:ext cx="405315" cy="457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2F4E109-3DFE-96C7-2D34-0B42F77E30B0}"/>
              </a:ext>
            </a:extLst>
          </p:cNvPr>
          <p:cNvSpPr txBox="1"/>
          <p:nvPr/>
        </p:nvSpPr>
        <p:spPr>
          <a:xfrm>
            <a:off x="4267200" y="1792069"/>
            <a:ext cx="368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Sequential Improvement in Others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FF19B6-8DF1-B877-3BC2-288B7CF0767A}"/>
              </a:ext>
            </a:extLst>
          </p:cNvPr>
          <p:cNvGrpSpPr/>
          <p:nvPr/>
        </p:nvGrpSpPr>
        <p:grpSpPr>
          <a:xfrm>
            <a:off x="5284620" y="4038600"/>
            <a:ext cx="2031325" cy="1752600"/>
            <a:chOff x="5284620" y="4038600"/>
            <a:chExt cx="2031325" cy="17526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CE6AED-A5FE-CD46-A861-A6ABDF573AE4}"/>
                </a:ext>
              </a:extLst>
            </p:cNvPr>
            <p:cNvSpPr txBox="1"/>
            <p:nvPr/>
          </p:nvSpPr>
          <p:spPr>
            <a:xfrm>
              <a:off x="5284620" y="4038600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00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SVM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Best for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Strong Unbalance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811DBE6-064B-EBC3-EE71-66D33ADFE928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6300283" y="4684931"/>
              <a:ext cx="481517" cy="110626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50A74B7-BA4D-7F79-66B2-33D612FBB2B7}"/>
              </a:ext>
            </a:extLst>
          </p:cNvPr>
          <p:cNvSpPr txBox="1"/>
          <p:nvPr/>
        </p:nvSpPr>
        <p:spPr>
          <a:xfrm>
            <a:off x="3374872" y="6183868"/>
            <a:ext cx="251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Every Dog Has Its Day</a:t>
            </a:r>
          </a:p>
        </p:txBody>
      </p:sp>
    </p:spTree>
    <p:extLst>
      <p:ext uri="{BB962C8B-B14F-4D97-AF65-F5344CB8AC3E}">
        <p14:creationId xmlns:p14="http://schemas.microsoft.com/office/powerpoint/2010/main" val="41658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Linear Classifiers Good When Each Class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Lives in a Distinct Region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8047"/>
            <a:ext cx="4953000" cy="34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Linear Classifiers Good When Each Class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Lives in a Distinct Region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Hard When All Members Of One Class Are Outliers in a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920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Think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 of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4595144"/>
            <a:ext cx="3962400" cy="12925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96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Cases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Randomly Degraded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98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Xiong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Dittmer &amp; Marron  (2016)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19490" name="Picture 2" descr="https://media.licdn.com/mpr/mpr/shrinknp_200_200/AAEAAQAAAAAAAAQ8AAAAJGVhMmU5NDlhLThkNGItNDM3Yy05ZTM1LTViZTdkNzgyZWUwZ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r="16661" b="46740"/>
          <a:stretch/>
        </p:blipFill>
        <p:spPr bwMode="auto">
          <a:xfrm>
            <a:off x="0" y="4724400"/>
            <a:ext cx="201373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2" name="Picture 4" descr="https://unclineberger.org/images/carousel-images/dirk-dittmer-phd-global-oncology-virolo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7" r="19878"/>
          <a:stretch/>
        </p:blipFill>
        <p:spPr bwMode="auto">
          <a:xfrm>
            <a:off x="7239000" y="4713519"/>
            <a:ext cx="1905000" cy="21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2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Source Adj:  Source Colors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23905-9207-484F-A81F-86CE32901DCD}"/>
              </a:ext>
            </a:extLst>
          </p:cNvPr>
          <p:cNvSpPr txBox="1"/>
          <p:nvPr/>
        </p:nvSpPr>
        <p:spPr>
          <a:xfrm>
            <a:off x="939731" y="411480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 By Ink Used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Print Chips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EAC2C-FCFE-4D35-B510-3D79F967C842}"/>
              </a:ext>
            </a:extLst>
          </p:cNvPr>
          <p:cNvSpPr txBox="1"/>
          <p:nvPr/>
        </p:nvSpPr>
        <p:spPr>
          <a:xfrm>
            <a:off x="843555" y="4916269"/>
            <a:ext cx="230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Bad News, Since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Dominates PC1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E3860-36F3-4BF5-A8AF-F8DFD8D7F176}"/>
              </a:ext>
            </a:extLst>
          </p:cNvPr>
          <p:cNvSpPr txBox="1"/>
          <p:nvPr/>
        </p:nvSpPr>
        <p:spPr>
          <a:xfrm>
            <a:off x="990600" y="575446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Want to Find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Cancer Subtypes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83BA27-7408-446F-941B-53909FA6FE2F}"/>
              </a:ext>
            </a:extLst>
          </p:cNvPr>
          <p:cNvGrpSpPr/>
          <p:nvPr/>
        </p:nvGrpSpPr>
        <p:grpSpPr>
          <a:xfrm>
            <a:off x="3581400" y="2209800"/>
            <a:ext cx="2025308" cy="4400729"/>
            <a:chOff x="3581400" y="2209800"/>
            <a:chExt cx="2025308" cy="44007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F9962C-F2A3-4826-976C-20B73F2D1450}"/>
                </a:ext>
              </a:extLst>
            </p:cNvPr>
            <p:cNvSpPr txBox="1"/>
            <p:nvPr/>
          </p:nvSpPr>
          <p:spPr>
            <a:xfrm>
              <a:off x="3895983" y="5410200"/>
              <a:ext cx="17107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Squishing PC1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So Good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Since PC2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Also Involved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058563D-1210-45FA-833E-681619969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1400" y="2209800"/>
              <a:ext cx="228600" cy="381000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6472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Motivating Example:    Virus Hunting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Based on DNA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DNA in Sample is Amplified &amp; Cut Up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Matched to Known Virus Genome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Data Objects:     Counts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0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152400" y="914400"/>
                <a:ext cx="87630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“Reads” Matched to Virus Genome &amp; </a:t>
                </a:r>
                <a:r>
                  <a:rPr lang="en-US" sz="2400" u="sng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Counted</a:t>
                </a:r>
                <a:r>
                  <a:rPr lang="en-US" sz="24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give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2400" y="914400"/>
                <a:ext cx="8763000" cy="5486400"/>
              </a:xfrm>
              <a:blipFill rotWithShape="1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Content Placeholder 7" descr="Screen Shot 2012-11-03 at 9.52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409"/>
          <a:stretch>
            <a:fillRect/>
          </a:stretch>
        </p:blipFill>
        <p:spPr>
          <a:xfrm>
            <a:off x="216213" y="1704190"/>
            <a:ext cx="8713890" cy="500141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38200" y="1447800"/>
            <a:ext cx="2286000" cy="3048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52800" y="1447800"/>
            <a:ext cx="609600" cy="9144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303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1: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Highly Variable DNA Amplification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 by Dividing by Total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186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 by Dividing by Total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 lie on </a:t>
                </a:r>
                <a:r>
                  <a:rPr lang="en-US" i="1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Unit Simplex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𝒙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≥0,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i="1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Compositional Data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b="-6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0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5816025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Near Simplex Corners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018" y="2172395"/>
            <a:ext cx="3813982" cy="1077218"/>
            <a:chOff x="377018" y="2172395"/>
            <a:chExt cx="3813982" cy="1077218"/>
          </a:xfrm>
        </p:grpSpPr>
        <p:sp>
          <p:nvSpPr>
            <p:cNvPr id="2" name="TextBox 1"/>
            <p:cNvSpPr txBox="1"/>
            <p:nvPr/>
          </p:nvSpPr>
          <p:spPr>
            <a:xfrm>
              <a:off x="377018" y="2172395"/>
              <a:ext cx="14830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Mostly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Non-0</a:t>
              </a:r>
            </a:p>
          </p:txBody>
        </p:sp>
        <p:cxnSp>
          <p:nvCxnSpPr>
            <p:cNvPr id="23" name="Straight Arrow Connector 22"/>
            <p:cNvCxnSpPr>
              <a:stCxn id="2" idx="3"/>
            </p:cNvCxnSpPr>
            <p:nvPr/>
          </p:nvCxnSpPr>
          <p:spPr>
            <a:xfrm>
              <a:off x="1860116" y="2711004"/>
              <a:ext cx="2330884" cy="41319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6200" y="3505200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Near Simplex Center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1902" y="4409182"/>
            <a:ext cx="4759698" cy="1686818"/>
            <a:chOff x="421902" y="4409182"/>
            <a:chExt cx="4759698" cy="1686818"/>
          </a:xfrm>
        </p:grpSpPr>
        <p:sp>
          <p:nvSpPr>
            <p:cNvPr id="21" name="TextBox 20"/>
            <p:cNvSpPr txBox="1"/>
            <p:nvPr/>
          </p:nvSpPr>
          <p:spPr>
            <a:xfrm>
              <a:off x="421902" y="4409182"/>
              <a:ext cx="1438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Almost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All 0</a:t>
              </a:r>
            </a:p>
          </p:txBody>
        </p:sp>
        <p:cxnSp>
          <p:nvCxnSpPr>
            <p:cNvPr id="30" name="Straight Arrow Connector 29"/>
            <p:cNvCxnSpPr>
              <a:stCxn id="21" idx="3"/>
            </p:cNvCxnSpPr>
            <p:nvPr/>
          </p:nvCxnSpPr>
          <p:spPr>
            <a:xfrm>
              <a:off x="1860116" y="4947791"/>
              <a:ext cx="3321484" cy="114820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0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Heights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 of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-5 &lt;&lt; -3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10668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67000" y="38100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H="1">
            <a:off x="1066800" y="1392004"/>
            <a:ext cx="1655996" cy="36371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3"/>
          </p:cNvCxnSpPr>
          <p:nvPr/>
        </p:nvCxnSpPr>
        <p:spPr>
          <a:xfrm flipH="1">
            <a:off x="2133600" y="4135204"/>
            <a:ext cx="589196" cy="8939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1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43.0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/>
          <a:stretch/>
        </p:blipFill>
        <p:spPr>
          <a:xfrm>
            <a:off x="2511400" y="1930400"/>
            <a:ext cx="6632600" cy="49276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Thought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Model: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 Class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Near Center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Class 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Random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Corners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Corners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5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Class 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Center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Class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Really in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Multiple Corners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25397" r="13876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4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Classify Using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87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What About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Point 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5800" y="3352800"/>
            <a:ext cx="838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71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3FE6D-AEDB-45C1-BF79-B44F152175DE}"/>
              </a:ext>
            </a:extLst>
          </p:cNvPr>
          <p:cNvSpPr txBox="1"/>
          <p:nvPr/>
        </p:nvSpPr>
        <p:spPr>
          <a:xfrm>
            <a:off x="1291833" y="4182070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Replace PC4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DWD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2C1C5-D8E7-455E-8BA3-1088C1E95C4E}"/>
              </a:ext>
            </a:extLst>
          </p:cNvPr>
          <p:cNvSpPr txBox="1"/>
          <p:nvPr/>
        </p:nvSpPr>
        <p:spPr>
          <a:xfrm>
            <a:off x="3581400" y="555367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Much Farther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Apart Than in PC1</a:t>
            </a:r>
          </a:p>
        </p:txBody>
      </p:sp>
    </p:spTree>
    <p:extLst>
      <p:ext uri="{BB962C8B-B14F-4D97-AF65-F5344CB8AC3E}">
        <p14:creationId xmlns:p14="http://schemas.microsoft.com/office/powerpoint/2010/main" val="8718427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Sphere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Parameters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DWD-like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Enables Finding Corners</a:t>
            </a:r>
          </a:p>
          <a:p>
            <a:pPr marL="0" indent="0" eaLnBrk="1" hangingPunct="1">
              <a:buNone/>
            </a:pPr>
            <a:r>
              <a:rPr lang="en-US" u="sng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77000" y="2743200"/>
            <a:ext cx="2667000" cy="323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 Data Result: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 +  (+)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 –  (o)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+  (*)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  (*)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-  (x)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4" t="32153" r="4493" b="10698"/>
          <a:stretch/>
        </p:blipFill>
        <p:spPr bwMode="auto">
          <a:xfrm>
            <a:off x="4775348" y="2286000"/>
            <a:ext cx="436865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Includes Above Radial DWD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0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629400" y="4343400"/>
            <a:ext cx="2438400" cy="21454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4818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Methods All Poor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1" y="2133600"/>
            <a:ext cx="7086599" cy="23622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484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Kernel SVM Fails!!!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Data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Lies In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4419600"/>
            <a:ext cx="2209800" cy="20692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8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22628" r="9612" b="22769"/>
          <a:stretch/>
        </p:blipFill>
        <p:spPr bwMode="auto">
          <a:xfrm>
            <a:off x="1580050" y="1752600"/>
            <a:ext cx="7589970" cy="48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Verify With Simulation Study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Very Similar Behavior!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9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4400" r="3830" b="16124"/>
          <a:stretch/>
        </p:blipFill>
        <p:spPr bwMode="auto">
          <a:xfrm>
            <a:off x="1023662" y="1828800"/>
            <a:ext cx="81203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Verify With Simulation Study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Stunning Test </a:t>
                </a:r>
                <a:r>
                  <a:rPr lang="en-US" dirty="0" err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Classificat’n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Rates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grows!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4195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Important Classifiers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Boosting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Combine “Weak Learners”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 Single More Powerful Method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Freund &amp; </a:t>
            </a:r>
            <a:r>
              <a:rPr lang="en-US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Shapire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Freund et al. (1999)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Friedman et al. (2000)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8DE04-A2F4-AF05-DC20-A3F2A9A01B2B}"/>
              </a:ext>
            </a:extLst>
          </p:cNvPr>
          <p:cNvSpPr txBox="1"/>
          <p:nvPr/>
        </p:nvSpPr>
        <p:spPr>
          <a:xfrm>
            <a:off x="6781800" y="990600"/>
            <a:ext cx="1629549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Text Sec. 11.5</a:t>
            </a:r>
          </a:p>
        </p:txBody>
      </p:sp>
    </p:spTree>
    <p:extLst>
      <p:ext uri="{BB962C8B-B14F-4D97-AF65-F5344CB8AC3E}">
        <p14:creationId xmlns:p14="http://schemas.microsoft.com/office/powerpoint/2010/main" val="12211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Important Classifiers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Boosting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Forests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Avoid “Local Mins” in Trees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Aggregation of Random Variants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638089-848C-5F46-8378-D27192C0543B}"/>
              </a:ext>
            </a:extLst>
          </p:cNvPr>
          <p:cNvGrpSpPr/>
          <p:nvPr/>
        </p:nvGrpSpPr>
        <p:grpSpPr>
          <a:xfrm>
            <a:off x="457200" y="3219450"/>
            <a:ext cx="6553200" cy="1733550"/>
            <a:chOff x="457200" y="3219450"/>
            <a:chExt cx="6553200" cy="173355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35152F-D53A-3380-8A2A-ADDDE4305DE4}"/>
                </a:ext>
              </a:extLst>
            </p:cNvPr>
            <p:cNvSpPr txBox="1"/>
            <p:nvPr/>
          </p:nvSpPr>
          <p:spPr>
            <a:xfrm>
              <a:off x="457200" y="4368225"/>
              <a:ext cx="4562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32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en-US" sz="3200" dirty="0" err="1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Breiman</a:t>
              </a:r>
              <a:r>
                <a:rPr lang="en-US" sz="32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et al. (1984)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2CB9743-2091-51B5-83BB-294F1F58D6E9}"/>
                </a:ext>
              </a:extLst>
            </p:cNvPr>
            <p:cNvCxnSpPr/>
            <p:nvPr/>
          </p:nvCxnSpPr>
          <p:spPr>
            <a:xfrm flipH="1">
              <a:off x="4876800" y="3219450"/>
              <a:ext cx="2133600" cy="127635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52D2A7D-5AE7-A17E-FBA5-2BDA8FBBFF49}"/>
              </a:ext>
            </a:extLst>
          </p:cNvPr>
          <p:cNvGrpSpPr/>
          <p:nvPr/>
        </p:nvGrpSpPr>
        <p:grpSpPr>
          <a:xfrm>
            <a:off x="466733" y="4114800"/>
            <a:ext cx="3674404" cy="1752600"/>
            <a:chOff x="466733" y="4114800"/>
            <a:chExt cx="3674404" cy="17526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C082E0-099D-CB0A-E550-C3B22967312B}"/>
                </a:ext>
              </a:extLst>
            </p:cNvPr>
            <p:cNvSpPr txBox="1"/>
            <p:nvPr/>
          </p:nvSpPr>
          <p:spPr>
            <a:xfrm>
              <a:off x="466733" y="5282625"/>
              <a:ext cx="36744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32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en-US" sz="3200" dirty="0" err="1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Breiman</a:t>
              </a:r>
              <a:r>
                <a:rPr lang="en-US" sz="32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(2001)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78027E4-E8EE-E782-6DCA-7DCFBFBE92F2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4114800"/>
              <a:ext cx="228600" cy="1295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82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Important Classifiers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Boosting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Forests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Neural Networks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Currently Popular for Great Results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Challenge:  </a:t>
            </a:r>
            <a:r>
              <a:rPr lang="en-US" u="sng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Interpretability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Benjio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al. (2013)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Goodfellow et al. (2016)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99B0B-5E44-62DB-4953-375B487C4218}"/>
              </a:ext>
            </a:extLst>
          </p:cNvPr>
          <p:cNvSpPr txBox="1"/>
          <p:nvPr/>
        </p:nvSpPr>
        <p:spPr>
          <a:xfrm>
            <a:off x="5594057" y="20574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Over-Advertised in 1990s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1C705-0CA9-7FA1-114E-4D480C17680D}"/>
              </a:ext>
            </a:extLst>
          </p:cNvPr>
          <p:cNvSpPr txBox="1"/>
          <p:nvPr/>
        </p:nvSpPr>
        <p:spPr>
          <a:xfrm>
            <a:off x="5029200" y="2602468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Come-back Due to Bigger Data &amp;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Much More Powerful Computers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6530E5-437C-C13D-40CA-2D4D3257B54B}"/>
              </a:ext>
            </a:extLst>
          </p:cNvPr>
          <p:cNvGrpSpPr/>
          <p:nvPr/>
        </p:nvGrpSpPr>
        <p:grpSpPr>
          <a:xfrm>
            <a:off x="5996683" y="1447800"/>
            <a:ext cx="1851917" cy="2209800"/>
            <a:chOff x="5996683" y="1447800"/>
            <a:chExt cx="1851917" cy="22098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B57555-D410-D711-0C8F-0590C7555BC3}"/>
                </a:ext>
              </a:extLst>
            </p:cNvPr>
            <p:cNvSpPr txBox="1"/>
            <p:nvPr/>
          </p:nvSpPr>
          <p:spPr>
            <a:xfrm>
              <a:off x="5996683" y="1447800"/>
              <a:ext cx="1851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Not Always True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47CB8B0-7829-1F1C-0C76-609832741856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6096000" y="1817132"/>
              <a:ext cx="826642" cy="184046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45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73C08-ADD9-4B0F-BB26-532799445D10}"/>
              </a:ext>
            </a:extLst>
          </p:cNvPr>
          <p:cNvSpPr txBox="1"/>
          <p:nvPr/>
        </p:nvSpPr>
        <p:spPr>
          <a:xfrm>
            <a:off x="1439309" y="5105400"/>
            <a:ext cx="1249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DWD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BEC63-DB0B-4EB5-88C9-6B46B5F34C31}"/>
              </a:ext>
            </a:extLst>
          </p:cNvPr>
          <p:cNvSpPr txBox="1"/>
          <p:nvPr/>
        </p:nvSpPr>
        <p:spPr>
          <a:xfrm>
            <a:off x="1219200" y="601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Until Means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the Same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1EBF4F-3D77-462B-9E1D-0286AA37BAB4}"/>
              </a:ext>
            </a:extLst>
          </p:cNvPr>
          <p:cNvGrpSpPr/>
          <p:nvPr/>
        </p:nvGrpSpPr>
        <p:grpSpPr>
          <a:xfrm>
            <a:off x="3200400" y="2590800"/>
            <a:ext cx="2286000" cy="3618131"/>
            <a:chOff x="3200400" y="2590800"/>
            <a:chExt cx="2286000" cy="36181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49E915-393F-4CAC-8A15-9355EA916068}"/>
                </a:ext>
              </a:extLst>
            </p:cNvPr>
            <p:cNvSpPr txBox="1"/>
            <p:nvPr/>
          </p:nvSpPr>
          <p:spPr>
            <a:xfrm>
              <a:off x="3200400" y="55626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How Subtypes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Come Together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365E0BE-677D-4F5C-AB64-91D602E86B00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3733800" y="2590800"/>
              <a:ext cx="609600" cy="2971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78654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Important Classifiers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Boosting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Forests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Neural Networks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Every Dog Has His Day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0931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Personal Viewpoint: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Directions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PCA, DWD)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58AC2-086F-45B7-45A6-A2EB57080147}"/>
              </a:ext>
            </a:extLst>
          </p:cNvPr>
          <p:cNvSpPr txBox="1"/>
          <p:nvPr/>
        </p:nvSpPr>
        <p:spPr>
          <a:xfrm>
            <a:off x="6477000" y="1371600"/>
            <a:ext cx="1582549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Text, Sec. 6.5</a:t>
            </a:r>
          </a:p>
        </p:txBody>
      </p:sp>
    </p:spTree>
    <p:extLst>
      <p:ext uri="{BB962C8B-B14F-4D97-AF65-F5344CB8AC3E}">
        <p14:creationId xmlns:p14="http://schemas.microsoft.com/office/powerpoint/2010/main" val="39630980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Personal Viewpoint: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Directions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that maximize independence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41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Personal Viewpoint: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Directions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that maximize independence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Motivating Context: 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Signal Processing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“Blind Source Separation”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29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References: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Cardoso (1993)     (1</a:t>
            </a:r>
            <a:r>
              <a:rPr lang="en-US" altLang="ko-KR" baseline="30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paper)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Lee (1998)    (early book, not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recco’ed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fi-FI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Hyvärinen &amp; Oja (1998)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fi-FI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(excellent short tutorial) 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fi-FI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Hyvärinen, Karhunen &amp; Oja (2001) 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(detailed monograph)</a:t>
            </a:r>
          </a:p>
        </p:txBody>
      </p:sp>
    </p:spTree>
    <p:extLst>
      <p:ext uri="{BB962C8B-B14F-4D97-AF65-F5344CB8AC3E}">
        <p14:creationId xmlns:p14="http://schemas.microsoft.com/office/powerpoint/2010/main" val="29831568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“Cocktail party problem”</a:t>
            </a:r>
          </a:p>
        </p:txBody>
      </p:sp>
    </p:spTree>
    <p:extLst>
      <p:ext uri="{BB962C8B-B14F-4D97-AF65-F5344CB8AC3E}">
        <p14:creationId xmlns:p14="http://schemas.microsoft.com/office/powerpoint/2010/main" val="28429402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“Cocktail party problem”: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Hear several simultaneous conversations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Would like to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separate them</a:t>
            </a:r>
          </a:p>
        </p:txBody>
      </p:sp>
    </p:spTree>
    <p:extLst>
      <p:ext uri="{BB962C8B-B14F-4D97-AF65-F5344CB8AC3E}">
        <p14:creationId xmlns:p14="http://schemas.microsoft.com/office/powerpoint/2010/main" val="19159277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“Cocktail party problem”: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Hear several simultaneous conversations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Would like to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separate them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i="1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for “conversations”:  time series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276600" y="5486400"/>
          <a:ext cx="788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1960" imgH="215640" progId="Equation.3">
                  <p:embed/>
                </p:oleObj>
              </mc:Choice>
              <mc:Fallback>
                <p:oleObj name="Equation" r:id="rId3" imgW="291960" imgH="21564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486400"/>
                        <a:ext cx="7889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5300663" y="5486400"/>
          <a:ext cx="8286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15640" progId="Equation.3">
                  <p:embed/>
                </p:oleObj>
              </mc:Choice>
              <mc:Fallback>
                <p:oleObj name="Equation" r:id="rId5" imgW="317160" imgH="21564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5486400"/>
                        <a:ext cx="8286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6515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for “conversations”:  time series</a:t>
            </a: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450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Mixed version of signals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 also a 2</a:t>
            </a:r>
            <a:r>
              <a:rPr lang="en-US" altLang="ko-KR" baseline="3000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mixture: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286000" y="2133600"/>
          <a:ext cx="48768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215640" progId="Equation.3">
                  <p:embed/>
                </p:oleObj>
              </mc:Choice>
              <mc:Fallback>
                <p:oleObj name="Equation" r:id="rId3" imgW="1434960" imgH="215640" progId="Equation.3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48768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4"/>
          <p:cNvGraphicFramePr>
            <a:graphicFrameLocks noChangeAspect="1"/>
          </p:cNvGraphicFramePr>
          <p:nvPr/>
        </p:nvGraphicFramePr>
        <p:xfrm>
          <a:off x="2224088" y="4267200"/>
          <a:ext cx="47720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73120" imgH="215640" progId="Equation.3">
                  <p:embed/>
                </p:oleObj>
              </mc:Choice>
              <mc:Fallback>
                <p:oleObj name="Equation" r:id="rId5" imgW="1473120" imgH="215640" progId="Equation.3">
                  <p:embed/>
                  <p:pic>
                    <p:nvPicPr>
                      <p:cNvPr id="430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4267200"/>
                        <a:ext cx="477202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08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S. &amp; B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7D14C-8CE7-4096-ACF3-F16383A63AFC}"/>
              </a:ext>
            </a:extLst>
          </p:cNvPr>
          <p:cNvSpPr txBox="1"/>
          <p:nvPr/>
        </p:nvSpPr>
        <p:spPr>
          <a:xfrm>
            <a:off x="3048000" y="5498068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Recompute PC Axes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ACE00-ED2D-4561-BF04-4F732DFB331B}"/>
              </a:ext>
            </a:extLst>
          </p:cNvPr>
          <p:cNvSpPr txBox="1"/>
          <p:nvPr/>
        </p:nvSpPr>
        <p:spPr>
          <a:xfrm>
            <a:off x="2670512" y="6031468"/>
            <a:ext cx="30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PC1 &amp; 2 Now About Biology</a:t>
            </a:r>
          </a:p>
        </p:txBody>
      </p:sp>
    </p:spTree>
    <p:extLst>
      <p:ext uri="{BB962C8B-B14F-4D97-AF65-F5344CB8AC3E}">
        <p14:creationId xmlns:p14="http://schemas.microsoft.com/office/powerpoint/2010/main" val="39568440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Mixed version of signals:</a:t>
            </a:r>
          </a:p>
        </p:txBody>
      </p:sp>
      <p:pic>
        <p:nvPicPr>
          <p:cNvPr id="2314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604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40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Goal:  Recover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 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unknown mixture matrix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where                         for all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971800" y="2514600"/>
          <a:ext cx="21177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482400" progId="Equation.3">
                  <p:embed/>
                </p:oleObj>
              </mc:Choice>
              <mc:Fallback>
                <p:oleObj name="Equation" r:id="rId3" imgW="838080" imgH="482400" progId="Equation.3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21177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876800" y="1066800"/>
          <a:ext cx="20542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482400" progId="Equation.3">
                  <p:embed/>
                </p:oleObj>
              </mc:Choice>
              <mc:Fallback>
                <p:oleObj name="Equation" r:id="rId5" imgW="812520" imgH="482400" progId="Equation.3">
                  <p:embed/>
                  <p:pic>
                    <p:nvPicPr>
                      <p:cNvPr id="44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066800"/>
                        <a:ext cx="20542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019800" y="3810000"/>
          <a:ext cx="27066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52200" imgH="482400" progId="Equation.3">
                  <p:embed/>
                </p:oleObj>
              </mc:Choice>
              <mc:Fallback>
                <p:oleObj name="Equation" r:id="rId7" imgW="952200" imgH="482400" progId="Equation.3">
                  <p:embed/>
                  <p:pic>
                    <p:nvPicPr>
                      <p:cNvPr id="44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10000"/>
                        <a:ext cx="27066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2514600" y="5486400"/>
          <a:ext cx="14176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4240" imgH="228600" progId="Equation.3">
                  <p:embed/>
                </p:oleObj>
              </mc:Choice>
              <mc:Fallback>
                <p:oleObj name="Equation" r:id="rId9" imgW="444240" imgH="228600" progId="Equation.3">
                  <p:embed/>
                  <p:pic>
                    <p:nvPicPr>
                      <p:cNvPr id="44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86400"/>
                        <a:ext cx="14176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6248400" y="5562600"/>
          <a:ext cx="304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560" imgH="152280" progId="Equation.3">
                  <p:embed/>
                </p:oleObj>
              </mc:Choice>
              <mc:Fallback>
                <p:oleObj name="Equation" r:id="rId11" imgW="88560" imgH="152280" progId="Equation.3">
                  <p:embed/>
                  <p:pic>
                    <p:nvPicPr>
                      <p:cNvPr id="44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3048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9282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50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Goal is to find separating weights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so that                      for all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124200" y="2667000"/>
          <a:ext cx="1574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400" imgH="228600" progId="Equation.3">
                  <p:embed/>
                </p:oleObj>
              </mc:Choice>
              <mc:Fallback>
                <p:oleObj name="Equation" r:id="rId3" imgW="482400" imgH="228600" progId="Equation.3">
                  <p:embed/>
                  <p:pic>
                    <p:nvPicPr>
                      <p:cNvPr id="450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67000"/>
                        <a:ext cx="15748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934200" y="13716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480" imgH="177480" progId="Equation.3">
                  <p:embed/>
                </p:oleObj>
              </mc:Choice>
              <mc:Fallback>
                <p:oleObj name="Equation" r:id="rId5" imgW="177480" imgH="177480" progId="Equation.3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3716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6"/>
          <p:cNvGraphicFramePr>
            <a:graphicFrameLocks noChangeAspect="1"/>
          </p:cNvGraphicFramePr>
          <p:nvPr/>
        </p:nvGraphicFramePr>
        <p:xfrm>
          <a:off x="6705600" y="2819400"/>
          <a:ext cx="304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4506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3048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5269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50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Goal is to find separating weights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so that                      for all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Problem:                   would be fine,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but        is </a:t>
            </a:r>
            <a:r>
              <a:rPr lang="en-US" altLang="ko-KR" u="sng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unknown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124200" y="2667000"/>
          <a:ext cx="1574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400" imgH="228600" progId="Equation.3">
                  <p:embed/>
                </p:oleObj>
              </mc:Choice>
              <mc:Fallback>
                <p:oleObj name="Equation" r:id="rId3" imgW="482400" imgH="228600" progId="Equation.3">
                  <p:embed/>
                  <p:pic>
                    <p:nvPicPr>
                      <p:cNvPr id="450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67000"/>
                        <a:ext cx="15748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934200" y="13716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480" imgH="177480" progId="Equation.3">
                  <p:embed/>
                </p:oleObj>
              </mc:Choice>
              <mc:Fallback>
                <p:oleObj name="Equation" r:id="rId5" imgW="177480" imgH="177480" progId="Equation.3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3716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5"/>
          <p:cNvGraphicFramePr>
            <a:graphicFrameLocks noChangeAspect="1"/>
          </p:cNvGraphicFramePr>
          <p:nvPr/>
        </p:nvGraphicFramePr>
        <p:xfrm>
          <a:off x="2438400" y="4038600"/>
          <a:ext cx="17002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160" imgH="203040" progId="Equation.3">
                  <p:embed/>
                </p:oleObj>
              </mc:Choice>
              <mc:Fallback>
                <p:oleObj name="Equation" r:id="rId7" imgW="533160" imgH="203040" progId="Equation.3">
                  <p:embed/>
                  <p:pic>
                    <p:nvPicPr>
                      <p:cNvPr id="450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38600"/>
                        <a:ext cx="1700213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6"/>
          <p:cNvGraphicFramePr>
            <a:graphicFrameLocks noChangeAspect="1"/>
          </p:cNvGraphicFramePr>
          <p:nvPr/>
        </p:nvGraphicFramePr>
        <p:xfrm>
          <a:off x="6705600" y="2819400"/>
          <a:ext cx="304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560" imgH="152280" progId="Equation.3">
                  <p:embed/>
                </p:oleObj>
              </mc:Choice>
              <mc:Fallback>
                <p:oleObj name="Equation" r:id="rId9" imgW="88560" imgH="152280" progId="Equation.3">
                  <p:embed/>
                  <p:pic>
                    <p:nvPicPr>
                      <p:cNvPr id="4506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3048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7"/>
          <p:cNvGraphicFramePr>
            <a:graphicFrameLocks noChangeAspect="1"/>
          </p:cNvGraphicFramePr>
          <p:nvPr/>
        </p:nvGraphicFramePr>
        <p:xfrm>
          <a:off x="3200400" y="4800600"/>
          <a:ext cx="5238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450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00600"/>
                        <a:ext cx="5238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4016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Solutions for Cocktail Party Problem:</a:t>
            </a:r>
          </a:p>
          <a:p>
            <a:pPr eaLnBrk="1" hangingPunct="1">
              <a:buFontTx/>
              <a:buNone/>
            </a:pPr>
            <a:endParaRPr lang="en-US" altLang="ko-KR" u="sng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vectors)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= matrix of eigenvectors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33600" y="47244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492" imgH="177492" progId="Equation.3">
                  <p:embed/>
                </p:oleObj>
              </mc:Choice>
              <mc:Fallback>
                <p:oleObj name="Equation" r:id="rId3" imgW="177492" imgH="177492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5483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vectors)</a:t>
            </a:r>
          </a:p>
          <a:p>
            <a:pPr marL="514350" indent="-514350" eaLnBrk="1" hangingPunct="1">
              <a:lnSpc>
                <a:spcPct val="120000"/>
              </a:lnSpc>
              <a:buFontTx/>
              <a:buAutoNum type="arabicPeriod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Maximal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Variance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Minimal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Variance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676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Solutions for Cocktail Party Problem:</a:t>
            </a:r>
          </a:p>
          <a:p>
            <a:pPr eaLnBrk="1" hangingPunct="1">
              <a:buFontTx/>
              <a:buNone/>
            </a:pPr>
            <a:endParaRPr lang="en-US" altLang="ko-KR" u="sng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vectors)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[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direction of maximal variation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doesn’t solve this problem]</a:t>
            </a:r>
          </a:p>
          <a:p>
            <a:pPr eaLnBrk="1" hangingPunct="1">
              <a:lnSpc>
                <a:spcPct val="120000"/>
              </a:lnSpc>
              <a:buFont typeface="Times New Roman" pitchFamily="18" charset="0"/>
              <a:buAutoNum type="arabicPeriod" startAt="2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(will describe method later)</a:t>
            </a:r>
          </a:p>
        </p:txBody>
      </p:sp>
    </p:spTree>
    <p:extLst>
      <p:ext uri="{BB962C8B-B14F-4D97-AF65-F5344CB8AC3E}">
        <p14:creationId xmlns:p14="http://schemas.microsoft.com/office/powerpoint/2010/main" val="4413054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Times New Roman" pitchFamily="18" charset="0"/>
              <a:buAutoNum type="arabicPeriod" startAt="2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(will describe method later)</a:t>
            </a:r>
          </a:p>
        </p:txBody>
      </p:sp>
      <p:pic>
        <p:nvPicPr>
          <p:cNvPr id="2355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1249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Solutions for Cocktail Party Problem:</a:t>
            </a:r>
          </a:p>
          <a:p>
            <a:pPr eaLnBrk="1" hangingPunct="1">
              <a:buFontTx/>
              <a:buNone/>
            </a:pPr>
            <a:endParaRPr lang="en-US" altLang="ko-KR" u="sng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(on population of 2-d vectors)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[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direction of maximal variation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doesn’t solve this problem]</a:t>
            </a:r>
          </a:p>
          <a:p>
            <a:pPr eaLnBrk="1" hangingPunct="1">
              <a:lnSpc>
                <a:spcPct val="120000"/>
              </a:lnSpc>
              <a:buFont typeface="Times New Roman" pitchFamily="18" charset="0"/>
              <a:buAutoNum type="arabicPeriod" startAt="2"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(will describe method later)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[Independent Components </a:t>
            </a:r>
            <a:r>
              <a:rPr lang="en-US" altLang="ko-KR" u="sng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solve it]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[modulo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 changes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and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identification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036051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original time series:</a:t>
            </a:r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2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NCI 60:  Raw Data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4C2E9-E13F-42B2-83FB-5AEBF3B100BF}"/>
              </a:ext>
            </a:extLst>
          </p:cNvPr>
          <p:cNvSpPr txBox="1"/>
          <p:nvPr/>
        </p:nvSpPr>
        <p:spPr>
          <a:xfrm>
            <a:off x="736779" y="3343870"/>
            <a:ext cx="2082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Samples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Connected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Dashed 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A192C-3867-4AD5-A48B-77BB122F5A7E}"/>
              </a:ext>
            </a:extLst>
          </p:cNvPr>
          <p:cNvSpPr txBox="1"/>
          <p:nvPr/>
        </p:nvSpPr>
        <p:spPr>
          <a:xfrm>
            <a:off x="914400" y="448687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Huge Platform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CCA31-1047-4415-A7B2-6566BC3372BD}"/>
              </a:ext>
            </a:extLst>
          </p:cNvPr>
          <p:cNvSpPr txBox="1"/>
          <p:nvPr/>
        </p:nvSpPr>
        <p:spPr>
          <a:xfrm>
            <a:off x="1074704" y="54496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Fortunately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Systematic</a:t>
            </a:r>
          </a:p>
        </p:txBody>
      </p:sp>
    </p:spTree>
    <p:extLst>
      <p:ext uri="{BB962C8B-B14F-4D97-AF65-F5344CB8AC3E}">
        <p14:creationId xmlns:p14="http://schemas.microsoft.com/office/powerpoint/2010/main" val="2896470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60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Relation to OODA:             recall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matrix</a:t>
            </a:r>
          </a:p>
          <a:p>
            <a:pPr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981200" y="1524000"/>
          <a:ext cx="5029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33360" imgH="711000" progId="Equation.3">
                  <p:embed/>
                </p:oleObj>
              </mc:Choice>
              <mc:Fallback>
                <p:oleObj name="Equation" r:id="rId3" imgW="2133360" imgH="711000" progId="Equation.3">
                  <p:embed/>
                  <p:pic>
                    <p:nvPicPr>
                      <p:cNvPr id="46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5029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6723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60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Relation to OODA:             recall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matrix</a:t>
            </a:r>
          </a:p>
          <a:p>
            <a:pPr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Processing:  focus on </a:t>
            </a: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rows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time series, indexed by                  )</a:t>
            </a:r>
          </a:p>
          <a:p>
            <a:pPr eaLnBrk="1" hangingPunct="1">
              <a:buFontTx/>
              <a:buNone/>
            </a:pPr>
            <a:endParaRPr lang="en-US" altLang="ko-KR" sz="12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OODA:  focus on columns as data objects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 data vectors)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981200" y="1524000"/>
          <a:ext cx="5029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33360" imgH="711000" progId="Equation.3">
                  <p:embed/>
                </p:oleObj>
              </mc:Choice>
              <mc:Fallback>
                <p:oleObj name="Equation" r:id="rId3" imgW="2133360" imgH="711000" progId="Equation.3">
                  <p:embed/>
                  <p:pic>
                    <p:nvPicPr>
                      <p:cNvPr id="46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5029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371600" y="38862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77480" progId="Equation.3">
                  <p:embed/>
                </p:oleObj>
              </mc:Choice>
              <mc:Fallback>
                <p:oleObj name="Equation" r:id="rId5" imgW="139680" imgH="177480" progId="Equation.3">
                  <p:embed/>
                  <p:pic>
                    <p:nvPicPr>
                      <p:cNvPr id="46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38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248400" y="3886200"/>
          <a:ext cx="16970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03040" progId="Equation.3">
                  <p:embed/>
                </p:oleObj>
              </mc:Choice>
              <mc:Fallback>
                <p:oleObj name="Equation" r:id="rId7" imgW="622080" imgH="203040" progId="Equation.3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86200"/>
                        <a:ext cx="169703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446463" y="5384800"/>
          <a:ext cx="346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46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384800"/>
                        <a:ext cx="346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5313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60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Relation to OODA:             recall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matrix</a:t>
            </a:r>
          </a:p>
          <a:p>
            <a:pPr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Processing:  focus on </a:t>
            </a: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rows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time series, indexed by                  )</a:t>
            </a:r>
          </a:p>
          <a:p>
            <a:pPr eaLnBrk="1" hangingPunct="1">
              <a:buFontTx/>
              <a:buNone/>
            </a:pPr>
            <a:endParaRPr lang="en-US" altLang="ko-KR" sz="12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OODA:  focus on columns as data objects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     data vectors)</a:t>
            </a:r>
          </a:p>
          <a:p>
            <a:pPr algn="ctr" eaLnBrk="1" hangingPunct="1">
              <a:buFontTx/>
              <a:buNone/>
            </a:pPr>
            <a:endParaRPr lang="en-US" altLang="ko-KR" sz="12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  2 viewpoints like “duals” for PCA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981200" y="1524000"/>
          <a:ext cx="5029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33360" imgH="711000" progId="Equation.3">
                  <p:embed/>
                </p:oleObj>
              </mc:Choice>
              <mc:Fallback>
                <p:oleObj name="Equation" r:id="rId3" imgW="2133360" imgH="711000" progId="Equation.3">
                  <p:embed/>
                  <p:pic>
                    <p:nvPicPr>
                      <p:cNvPr id="46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5029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371600" y="3886200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77480" progId="Equation.3">
                  <p:embed/>
                </p:oleObj>
              </mc:Choice>
              <mc:Fallback>
                <p:oleObj name="Equation" r:id="rId5" imgW="139680" imgH="177480" progId="Equation.3">
                  <p:embed/>
                  <p:pic>
                    <p:nvPicPr>
                      <p:cNvPr id="46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38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248400" y="3886200"/>
          <a:ext cx="16970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03040" progId="Equation.3">
                  <p:embed/>
                </p:oleObj>
              </mc:Choice>
              <mc:Fallback>
                <p:oleObj name="Equation" r:id="rId7" imgW="622080" imgH="203040" progId="Equation.3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86200"/>
                        <a:ext cx="169703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446463" y="5384800"/>
          <a:ext cx="346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46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384800"/>
                        <a:ext cx="346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9786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Study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819400" y="23622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215640" progId="Equation.3">
                  <p:embed/>
                </p:oleObj>
              </mc:Choice>
              <mc:Fallback>
                <p:oleObj name="Equation" r:id="rId3" imgW="1498320" imgH="215640" progId="Equation.3">
                  <p:embed/>
                  <p:pic>
                    <p:nvPicPr>
                      <p:cNvPr id="47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7113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Study  Signals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505200" y="10668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215640" progId="Equation.3">
                  <p:embed/>
                </p:oleObj>
              </mc:Choice>
              <mc:Fallback>
                <p:oleObj name="Equation" r:id="rId3" imgW="1498320" imgH="215640" progId="Equation.3">
                  <p:embed/>
                  <p:pic>
                    <p:nvPicPr>
                      <p:cNvPr id="48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668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910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Study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819400" y="23622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215640" progId="Equation.3">
                  <p:embed/>
                </p:oleObj>
              </mc:Choice>
              <mc:Fallback>
                <p:oleObj name="Equation" r:id="rId3" imgW="1498320" imgH="215640" progId="Equation.3">
                  <p:embed/>
                  <p:pic>
                    <p:nvPicPr>
                      <p:cNvPr id="491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2762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   -   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385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17"/>
          <a:stretch>
            <a:fillRect/>
          </a:stretch>
        </p:blipFill>
        <p:spPr bwMode="auto">
          <a:xfrm>
            <a:off x="838200" y="2362200"/>
            <a:ext cx="42783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486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Study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Corresponding Scatterplot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819400" y="23622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215640" progId="Equation.3">
                  <p:embed/>
                </p:oleObj>
              </mc:Choice>
              <mc:Fallback>
                <p:oleObj name="Equation" r:id="rId3" imgW="1498320" imgH="215640" progId="Equation.3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895600" y="4495800"/>
          <a:ext cx="4959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880" imgH="215640" progId="Equation.3">
                  <p:embed/>
                </p:oleObj>
              </mc:Choice>
              <mc:Fallback>
                <p:oleObj name="Equation" r:id="rId5" imgW="1523880" imgH="215640" progId="Equation.3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49593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9393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Study  Data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1202" name="Object 3"/>
          <p:cNvGraphicFramePr>
            <a:graphicFrameLocks noChangeAspect="1"/>
          </p:cNvGraphicFramePr>
          <p:nvPr/>
        </p:nvGraphicFramePr>
        <p:xfrm>
          <a:off x="3505200" y="1066800"/>
          <a:ext cx="4959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880" imgH="215640" progId="Equation.3">
                  <p:embed/>
                </p:oleObj>
              </mc:Choice>
              <mc:Fallback>
                <p:oleObj name="Equation" r:id="rId3" imgW="1523880" imgH="215640" progId="Equation.3">
                  <p:embed/>
                  <p:pic>
                    <p:nvPicPr>
                      <p:cNvPr id="5120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66800"/>
                        <a:ext cx="49593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590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Study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Corresponding Scatterplot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819400" y="2362200"/>
          <a:ext cx="4876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215640" progId="Equation.3">
                  <p:embed/>
                </p:oleObj>
              </mc:Choice>
              <mc:Fallback>
                <p:oleObj name="Equation" r:id="rId3" imgW="1498320" imgH="215640" progId="Equation.3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4876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895600" y="4495800"/>
          <a:ext cx="4959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880" imgH="215640" progId="Equation.3">
                  <p:embed/>
                </p:oleObj>
              </mc:Choice>
              <mc:Fallback>
                <p:oleObj name="Equation" r:id="rId5" imgW="1523880" imgH="215640" progId="Equation.3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49593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414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NCI 60:  Fully Adjusted Data</a:t>
            </a:r>
            <a:endParaRPr lang="en-US" altLang="ko-KR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66750" y="4067175"/>
            <a:ext cx="2438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BREAST.MDAMB435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BREAST.MDN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MELAN.MALME3M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MELAN.SKMEL2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MELAN.SKMEL5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MELAN.SKMEL28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MELAN.M14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MELAN.UACC62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MELAN.UACC257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4143375"/>
            <a:ext cx="3054901" cy="1647825"/>
            <a:chOff x="2667000" y="4143375"/>
            <a:chExt cx="3054901" cy="1647825"/>
          </a:xfrm>
        </p:grpSpPr>
        <p:sp>
          <p:nvSpPr>
            <p:cNvPr id="2" name="TextBox 1"/>
            <p:cNvSpPr txBox="1"/>
            <p:nvPr/>
          </p:nvSpPr>
          <p:spPr>
            <a:xfrm>
              <a:off x="2743200" y="5329535"/>
              <a:ext cx="2978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Known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Mislabellings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2667000" y="4143375"/>
              <a:ext cx="228600" cy="504825"/>
            </a:xfrm>
            <a:prstGeom prst="righ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" name="Straight Connector 4"/>
            <p:cNvCxnSpPr>
              <a:endCxn id="2" idx="0"/>
            </p:cNvCxnSpPr>
            <p:nvPr/>
          </p:nvCxnSpPr>
          <p:spPr>
            <a:xfrm>
              <a:off x="2895600" y="4419600"/>
              <a:ext cx="1336951" cy="90993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51996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  -   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4"/>
          <a:stretch>
            <a:fillRect/>
          </a:stretch>
        </p:blipFill>
        <p:spPr bwMode="auto">
          <a:xfrm>
            <a:off x="838200" y="2286000"/>
            <a:ext cx="41497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256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532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 View (signal processing):  Plot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 &amp;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Scat’plot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&amp;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Scat’plot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Scatterplots give hint how ICA is possible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Affine transformation  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Stretches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indep’t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signals into dep’t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Inversion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key to ICA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(even w/       unknown)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4724400" y="1828800"/>
          <a:ext cx="4038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215640" progId="Equation.3">
                  <p:embed/>
                </p:oleObj>
              </mc:Choice>
              <mc:Fallback>
                <p:oleObj name="Equation" r:id="rId3" imgW="1498320" imgH="215640" progId="Equation.3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4038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495800" y="2590800"/>
          <a:ext cx="41910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880" imgH="215640" progId="Equation.3">
                  <p:embed/>
                </p:oleObj>
              </mc:Choice>
              <mc:Fallback>
                <p:oleObj name="Equation" r:id="rId5" imgW="1523880" imgH="215640" progId="Equation.3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41910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267200" y="6165850"/>
          <a:ext cx="533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53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165850"/>
                        <a:ext cx="5334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029200" y="3941763"/>
          <a:ext cx="14478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4240" imgH="228600" progId="Equation.3">
                  <p:embed/>
                </p:oleObj>
              </mc:Choice>
              <mc:Fallback>
                <p:oleObj name="Equation" r:id="rId9" imgW="444240" imgH="228600" progId="Equation.3">
                  <p:embed/>
                  <p:pic>
                    <p:nvPicPr>
                      <p:cNvPr id="53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41763"/>
                        <a:ext cx="14478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9507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Signals   -   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Note: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Independent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Since Known Value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Of s</a:t>
            </a:r>
            <a:r>
              <a:rPr lang="en-US" altLang="ko-KR" baseline="-25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Does </a:t>
            </a: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Change Distribution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of s</a:t>
            </a:r>
            <a:r>
              <a:rPr lang="en-US" altLang="ko-KR" baseline="-25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385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17"/>
          <a:stretch>
            <a:fillRect/>
          </a:stretch>
        </p:blipFill>
        <p:spPr bwMode="auto">
          <a:xfrm>
            <a:off x="0" y="2419350"/>
            <a:ext cx="42783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2764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  -   Corresponding Scatterplot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Note: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Dependent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Since Known Value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Of x</a:t>
            </a:r>
            <a:r>
              <a:rPr lang="en-US" altLang="ko-KR" baseline="-25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Changes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Distribution of x</a:t>
            </a:r>
            <a:r>
              <a:rPr lang="en-US" altLang="ko-KR" baseline="-250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4"/>
          <a:stretch>
            <a:fillRect/>
          </a:stretch>
        </p:blipFill>
        <p:spPr bwMode="auto">
          <a:xfrm>
            <a:off x="0" y="2286000"/>
            <a:ext cx="41497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5693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not PCA?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608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- 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416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1844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not PCA?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Which is </a:t>
            </a:r>
            <a:r>
              <a:rPr lang="en-US" altLang="ko-KR" u="sng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wrong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separation</a:t>
            </a:r>
          </a:p>
        </p:txBody>
      </p:sp>
    </p:spTree>
    <p:extLst>
      <p:ext uri="{BB962C8B-B14F-4D97-AF65-F5344CB8AC3E}">
        <p14:creationId xmlns:p14="http://schemas.microsoft.com/office/powerpoint/2010/main" val="40953834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PCA  -  </a:t>
            </a:r>
            <a:r>
              <a:rPr lang="en-US" altLang="ko-KR" u="sng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Wrong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separation</a:t>
            </a:r>
          </a:p>
        </p:txBody>
      </p:sp>
      <p:pic>
        <p:nvPicPr>
          <p:cNvPr id="2437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315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Motivating Example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not PCA?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Finds direction of greatest variation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Which is </a:t>
            </a:r>
            <a:r>
              <a:rPr lang="en-US" altLang="ko-KR" u="sng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wrong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i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 separation</a:t>
            </a:r>
          </a:p>
        </p:txBody>
      </p:sp>
    </p:spTree>
    <p:extLst>
      <p:ext uri="{BB962C8B-B14F-4D97-AF65-F5344CB8AC3E}">
        <p14:creationId xmlns:p14="http://schemas.microsoft.com/office/powerpoint/2010/main" val="391482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ICA, Algorithm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054975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Step 1: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 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sphere the data</a:t>
            </a:r>
          </a:p>
          <a:p>
            <a:pPr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(shown on right in scatterplot view)</a:t>
            </a:r>
          </a:p>
          <a:p>
            <a:pPr algn="ctr"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ko-KR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68934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16450</TotalTime>
  <Words>3706</Words>
  <Application>Microsoft Office PowerPoint</Application>
  <PresentationFormat>On-screen Show (4:3)</PresentationFormat>
  <Paragraphs>1100</Paragraphs>
  <Slides>159</Slides>
  <Notes>159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159</vt:i4>
      </vt:variant>
    </vt:vector>
  </HeadingPairs>
  <TitlesOfParts>
    <vt:vector size="172" baseType="lpstr">
      <vt:lpstr>Gulim</vt:lpstr>
      <vt:lpstr>Arial</vt:lpstr>
      <vt:lpstr>Arial Unicode MS</vt:lpstr>
      <vt:lpstr>Cambria Math</vt:lpstr>
      <vt:lpstr>Tahoma</vt:lpstr>
      <vt:lpstr>Times New Roman</vt:lpstr>
      <vt:lpstr>Wingdings</vt:lpstr>
      <vt:lpstr>2_Default Design</vt:lpstr>
      <vt:lpstr>3_Default Design</vt:lpstr>
      <vt:lpstr>15_Default Design</vt:lpstr>
      <vt:lpstr>4_Default Design</vt:lpstr>
      <vt:lpstr>12_Default Design</vt:lpstr>
      <vt:lpstr>Equation</vt:lpstr>
      <vt:lpstr>Statistics – O. R. 881 Object Oriented Data Analysis</vt:lpstr>
      <vt:lpstr>Current Sections in Textbook</vt:lpstr>
      <vt:lpstr>Last Class: Batch and Source Adj.</vt:lpstr>
      <vt:lpstr>Last Class: Source Adj:  Source Colors</vt:lpstr>
      <vt:lpstr>Last Class: PC 1-3 &amp; DWD direction</vt:lpstr>
      <vt:lpstr>Last Class: DWD Source Adjustment</vt:lpstr>
      <vt:lpstr>Last Class: S. &amp; B Adj’d, Adj’d PCA</vt:lpstr>
      <vt:lpstr>Last Class: NCI 60:  Raw Data</vt:lpstr>
      <vt:lpstr>Last Class: NCI 60:  Fully Adjusted Data</vt:lpstr>
      <vt:lpstr>Last Class: Why not means?</vt:lpstr>
      <vt:lpstr>Last Class: ratios of subtypes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Generalized DWD</vt:lpstr>
      <vt:lpstr>Generalized DWD</vt:lpstr>
      <vt:lpstr>Generalized DWD</vt:lpstr>
      <vt:lpstr>Generalized DWD</vt:lpstr>
      <vt:lpstr>Generalized DWD</vt:lpstr>
      <vt:lpstr>Generalized DWD</vt:lpstr>
      <vt:lpstr>Generalized DWD</vt:lpstr>
      <vt:lpstr>Generalized DWD</vt:lpstr>
      <vt:lpstr>Generalized DWD</vt:lpstr>
      <vt:lpstr>Generalized DWD</vt:lpstr>
      <vt:lpstr>Generalized DWD</vt:lpstr>
      <vt:lpstr>Generalized DWD</vt:lpstr>
      <vt:lpstr>Generalized DWD</vt:lpstr>
      <vt:lpstr>Generalized DWD</vt:lpstr>
      <vt:lpstr>Radial DWD</vt:lpstr>
      <vt:lpstr>Radial DWD</vt:lpstr>
      <vt:lpstr>Radial DWD</vt:lpstr>
      <vt:lpstr>Radial DWD</vt:lpstr>
      <vt:lpstr>Radial DWD</vt:lpstr>
      <vt:lpstr>Radial DWD</vt:lpstr>
      <vt:lpstr>Virus Hunting</vt:lpstr>
      <vt:lpstr>Virus Hunting</vt:lpstr>
      <vt:lpstr>Virus Hunting</vt:lpstr>
      <vt:lpstr>Virus Hunting</vt:lpstr>
      <vt:lpstr>Virus Hunting</vt:lpstr>
      <vt:lpstr>Radial DWD</vt:lpstr>
      <vt:lpstr>Radial DWD</vt:lpstr>
      <vt:lpstr>Radial DWD</vt:lpstr>
      <vt:lpstr>Radial DWD</vt:lpstr>
      <vt:lpstr>Radial DWD</vt:lpstr>
      <vt:lpstr>Virus Hunting</vt:lpstr>
      <vt:lpstr>Virus Hunting</vt:lpstr>
      <vt:lpstr>Virus Hunting</vt:lpstr>
      <vt:lpstr>Virus Hunting</vt:lpstr>
      <vt:lpstr>Radial DWD</vt:lpstr>
      <vt:lpstr>Radial DWD</vt:lpstr>
      <vt:lpstr>Other Important Classifiers</vt:lpstr>
      <vt:lpstr>Other Important Classifiers</vt:lpstr>
      <vt:lpstr>Other Important Classifiers</vt:lpstr>
      <vt:lpstr>Other Important Classifiers</vt:lpstr>
      <vt:lpstr>Independent Component Analysis</vt:lpstr>
      <vt:lpstr>Independent Component Analysis</vt:lpstr>
      <vt:lpstr>Independent Component Analysis</vt:lpstr>
      <vt:lpstr>Independent Component Analysis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Motivating Example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ICA, Algorithm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ICA &amp; Non-Gaussianity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More ICA Examples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428</cp:revision>
  <dcterms:created xsi:type="dcterms:W3CDTF">2001-06-08T01:38:43Z</dcterms:created>
  <dcterms:modified xsi:type="dcterms:W3CDTF">2024-04-25T00:57:42Z</dcterms:modified>
</cp:coreProperties>
</file>