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32" r:id="rId2"/>
  </p:sldMasterIdLst>
  <p:notesMasterIdLst>
    <p:notesMasterId r:id="rId88"/>
  </p:notesMasterIdLst>
  <p:handoutMasterIdLst>
    <p:handoutMasterId r:id="rId89"/>
  </p:handoutMasterIdLst>
  <p:sldIdLst>
    <p:sldId id="286" r:id="rId3"/>
    <p:sldId id="662" r:id="rId4"/>
    <p:sldId id="664" r:id="rId5"/>
    <p:sldId id="678" r:id="rId6"/>
    <p:sldId id="666" r:id="rId7"/>
    <p:sldId id="310" r:id="rId8"/>
    <p:sldId id="315" r:id="rId9"/>
    <p:sldId id="316" r:id="rId10"/>
    <p:sldId id="381" r:id="rId11"/>
    <p:sldId id="380" r:id="rId12"/>
    <p:sldId id="319" r:id="rId13"/>
    <p:sldId id="320" r:id="rId14"/>
    <p:sldId id="317" r:id="rId15"/>
    <p:sldId id="321" r:id="rId16"/>
    <p:sldId id="467" r:id="rId17"/>
    <p:sldId id="485" r:id="rId18"/>
    <p:sldId id="486" r:id="rId19"/>
    <p:sldId id="487" r:id="rId20"/>
    <p:sldId id="488" r:id="rId21"/>
    <p:sldId id="489" r:id="rId22"/>
    <p:sldId id="490" r:id="rId23"/>
    <p:sldId id="322" r:id="rId24"/>
    <p:sldId id="325" r:id="rId25"/>
    <p:sldId id="501" r:id="rId26"/>
    <p:sldId id="504" r:id="rId27"/>
    <p:sldId id="503" r:id="rId28"/>
    <p:sldId id="675" r:id="rId29"/>
    <p:sldId id="676" r:id="rId30"/>
    <p:sldId id="506" r:id="rId31"/>
    <p:sldId id="508" r:id="rId32"/>
    <p:sldId id="511" r:id="rId33"/>
    <p:sldId id="512" r:id="rId34"/>
    <p:sldId id="513" r:id="rId35"/>
    <p:sldId id="514" r:id="rId36"/>
    <p:sldId id="528" r:id="rId37"/>
    <p:sldId id="515" r:id="rId38"/>
    <p:sldId id="516" r:id="rId39"/>
    <p:sldId id="517" r:id="rId40"/>
    <p:sldId id="518" r:id="rId41"/>
    <p:sldId id="509" r:id="rId42"/>
    <p:sldId id="529" r:id="rId43"/>
    <p:sldId id="519" r:id="rId44"/>
    <p:sldId id="523" r:id="rId45"/>
    <p:sldId id="520" r:id="rId46"/>
    <p:sldId id="524" r:id="rId47"/>
    <p:sldId id="522" r:id="rId48"/>
    <p:sldId id="491" r:id="rId49"/>
    <p:sldId id="492" r:id="rId50"/>
    <p:sldId id="493" r:id="rId51"/>
    <p:sldId id="494" r:id="rId52"/>
    <p:sldId id="495" r:id="rId53"/>
    <p:sldId id="496" r:id="rId54"/>
    <p:sldId id="500" r:id="rId55"/>
    <p:sldId id="499" r:id="rId56"/>
    <p:sldId id="559" r:id="rId57"/>
    <p:sldId id="562" r:id="rId58"/>
    <p:sldId id="566" r:id="rId59"/>
    <p:sldId id="560" r:id="rId60"/>
    <p:sldId id="565" r:id="rId61"/>
    <p:sldId id="563" r:id="rId62"/>
    <p:sldId id="564" r:id="rId63"/>
    <p:sldId id="673" r:id="rId64"/>
    <p:sldId id="718" r:id="rId65"/>
    <p:sldId id="679" r:id="rId66"/>
    <p:sldId id="703" r:id="rId67"/>
    <p:sldId id="701" r:id="rId68"/>
    <p:sldId id="707" r:id="rId69"/>
    <p:sldId id="705" r:id="rId70"/>
    <p:sldId id="706" r:id="rId71"/>
    <p:sldId id="712" r:id="rId72"/>
    <p:sldId id="711" r:id="rId73"/>
    <p:sldId id="708" r:id="rId74"/>
    <p:sldId id="1115" r:id="rId75"/>
    <p:sldId id="436" r:id="rId76"/>
    <p:sldId id="437" r:id="rId77"/>
    <p:sldId id="438" r:id="rId78"/>
    <p:sldId id="439" r:id="rId79"/>
    <p:sldId id="505" r:id="rId80"/>
    <p:sldId id="440" r:id="rId81"/>
    <p:sldId id="441" r:id="rId82"/>
    <p:sldId id="442" r:id="rId83"/>
    <p:sldId id="582" r:id="rId84"/>
    <p:sldId id="583" r:id="rId85"/>
    <p:sldId id="445" r:id="rId86"/>
    <p:sldId id="446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000FF"/>
    <a:srgbClr val="FF99CC"/>
    <a:srgbClr val="800080"/>
    <a:srgbClr val="FF3C3C"/>
    <a:srgbClr val="FF00FF"/>
    <a:srgbClr val="00FF00"/>
    <a:srgbClr val="F0EA00"/>
    <a:srgbClr val="B1A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83887" autoAdjust="0"/>
  </p:normalViewPr>
  <p:slideViewPr>
    <p:cSldViewPr>
      <p:cViewPr varScale="1">
        <p:scale>
          <a:sx n="71" d="100"/>
          <a:sy n="71" d="100"/>
        </p:scale>
        <p:origin x="44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76" y="-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11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11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11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fld id="{F65B0496-079D-4A38-A9EA-117EEBF1ECC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497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fld id="{06DA02BC-8455-411E-9058-114D0B7D5F9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1229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F313A-B28B-4621-B9FD-AFA6344437B1}" type="slidenum">
              <a:rPr lang="ko-KR" altLang="en-US"/>
              <a:pPr/>
              <a:t>1</a:t>
            </a:fld>
            <a:endParaRPr lang="en-US" altLang="ko-KR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790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6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6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61B7C-BC6C-4DF8-BFB2-CDF5FFC0DAF9}" type="slidenum">
              <a:rPr lang="ko-KR" altLang="en-US" smtClean="0"/>
              <a:pPr/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2625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6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6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61B7C-BC6C-4DF8-BFB2-CDF5FFC0DAF9}" type="slidenum">
              <a:rPr lang="ko-KR" altLang="en-US" smtClean="0"/>
              <a:pPr/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5864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507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230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534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859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19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66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965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18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29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223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800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03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30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62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9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3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45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4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4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66743-E375-4962-8685-1FFF9ADA59BB}" type="slidenum">
              <a:rPr lang="ko-KR" altLang="en-US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685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5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5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FEFF8-0E47-4AED-97C7-B168DE60C71D}" type="slidenum">
              <a:rPr lang="ko-KR" altLang="en-US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4938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6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6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61B7C-BC6C-4DF8-BFB2-CDF5FFC0DAF9}" type="slidenum">
              <a:rPr lang="ko-KR" altLang="en-US" smtClean="0"/>
              <a:pPr/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659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7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7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7865F-F3B4-4D08-9E4A-83B6AC5B0DD7}" type="slidenum">
              <a:rPr lang="ko-KR" altLang="en-US" smtClean="0"/>
              <a:pPr/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52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500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10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71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041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16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38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073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25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505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74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4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8885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303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286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422275"/>
            <a:ext cx="20320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22275"/>
            <a:ext cx="5946775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35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85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577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82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978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0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1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39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A0C8FF"/>
            </a:gs>
            <a:gs pos="50000">
              <a:schemeClr val="accent1">
                <a:gamma/>
                <a:tint val="0"/>
                <a:invGamma/>
              </a:schemeClr>
            </a:gs>
            <a:gs pos="0">
              <a:srgbClr val="AACEFF"/>
            </a:gs>
            <a:gs pos="100000">
              <a:srgbClr val="A0C8FF"/>
            </a:gs>
          </a:gsLst>
          <a:lin ang="7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University of North Carolina, Chapel Hill</a:t>
            </a:r>
          </a:p>
        </p:txBody>
      </p:sp>
      <p:sp>
        <p:nvSpPr>
          <p:cNvPr id="8910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Title</a:t>
            </a:r>
          </a:p>
          <a:p>
            <a:pPr lvl="0"/>
            <a:r>
              <a:rPr lang="en-US" altLang="ko-KR" dirty="0"/>
              <a:t>J. S. </a:t>
            </a:r>
            <a:r>
              <a:rPr lang="en-US" altLang="ko-KR" dirty="0" err="1"/>
              <a:t>Marron</a:t>
            </a:r>
            <a:endParaRPr lang="en-US" altLang="ko-KR" dirty="0"/>
          </a:p>
          <a:p>
            <a:pPr lvl="1"/>
            <a:r>
              <a:rPr lang="en-US" altLang="ko-KR" dirty="0"/>
              <a:t>Dept. of Statistics and Operations Research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fld id="{FBC3618B-0976-49FC-BB03-CB1CC49DB60B}" type="slidenum">
              <a:rPr lang="ko-KR" altLang="en-US" sz="1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pPr eaLnBrk="0" hangingPunct="0">
                <a:lnSpc>
                  <a:spcPct val="90000"/>
                </a:lnSpc>
              </a:pPr>
              <a:t>‹#›</a:t>
            </a:fld>
            <a:endParaRPr lang="en-US" altLang="ko-KR" sz="1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50" charset="-127"/>
            </a:endParaRPr>
          </a:p>
        </p:txBody>
      </p:sp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-1" y="0"/>
            <a:ext cx="1198563" cy="1370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altLang="en-US" sz="1200" dirty="0">
              <a:solidFill>
                <a:srgbClr val="000000"/>
              </a:solidFill>
            </a:endParaRPr>
          </a:p>
          <a:p>
            <a:endParaRPr lang="en-US" altLang="en-US" sz="1200" dirty="0">
              <a:solidFill>
                <a:srgbClr val="000000"/>
              </a:solidFill>
            </a:endParaRPr>
          </a:p>
          <a:p>
            <a:endParaRPr lang="en-US" altLang="en-US" sz="1200" dirty="0">
              <a:solidFill>
                <a:srgbClr val="000000"/>
              </a:solidFill>
            </a:endParaRPr>
          </a:p>
          <a:p>
            <a:endParaRPr lang="en-US" altLang="en-US" sz="1200" dirty="0">
              <a:solidFill>
                <a:srgbClr val="000000"/>
              </a:solidFill>
            </a:endParaRPr>
          </a:p>
          <a:p>
            <a:endParaRPr lang="en-US" altLang="en-US" sz="1200" dirty="0">
              <a:solidFill>
                <a:srgbClr val="000000"/>
              </a:solidFill>
            </a:endParaRPr>
          </a:p>
          <a:p>
            <a:endParaRPr lang="en-US" altLang="en-US" sz="1200" dirty="0">
              <a:solidFill>
                <a:srgbClr val="000000"/>
              </a:solidFill>
            </a:endParaRPr>
          </a:p>
          <a:p>
            <a:r>
              <a:rPr lang="en-US" altLang="en-US" sz="1100" dirty="0">
                <a:solidFill>
                  <a:srgbClr val="000000"/>
                </a:solidFill>
              </a:rPr>
              <a:t>UNC, Stat &amp; OR</a:t>
            </a:r>
          </a:p>
        </p:txBody>
      </p:sp>
      <p:pic>
        <p:nvPicPr>
          <p:cNvPr id="89125" name="Picture 37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19402" r="71519" b="19797"/>
          <a:stretch/>
        </p:blipFill>
        <p:spPr bwMode="auto">
          <a:xfrm>
            <a:off x="87406" y="47064"/>
            <a:ext cx="1062318" cy="110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defRPr sz="2800">
          <a:solidFill>
            <a:srgbClr val="000000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A0C8FF"/>
            </a:gs>
            <a:gs pos="50000">
              <a:schemeClr val="accent1">
                <a:gamma/>
                <a:tint val="0"/>
                <a:invGamma/>
              </a:schemeClr>
            </a:gs>
            <a:gs pos="0">
              <a:srgbClr val="AACEFF"/>
            </a:gs>
            <a:gs pos="100000">
              <a:srgbClr val="A0C8FF"/>
            </a:gs>
          </a:gsLst>
          <a:lin ang="7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4488" y="422275"/>
            <a:ext cx="71485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416772" name="Line 4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773" name="Text Box 5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fld id="{C35D6311-2C1C-4037-958A-1CA82E432626}" type="slidenum">
              <a:rPr lang="ko-KR" altLang="en-US" sz="1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pPr eaLnBrk="0" hangingPunct="0">
                <a:lnSpc>
                  <a:spcPct val="90000"/>
                </a:lnSpc>
              </a:pPr>
              <a:t>‹#›</a:t>
            </a:fld>
            <a:endParaRPr lang="en-US" altLang="ko-KR" sz="1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416774" name="Object 6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File" r:id="rId13" imgW="246600" imgH="324360" progId="DellImageExpertImage">
                  <p:embed/>
                </p:oleObj>
              </mc:Choice>
              <mc:Fallback>
                <p:oleObj name="Image File" r:id="rId13" imgW="246600" imgH="324360" progId="DellImageExpertImag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75" name="Text Box 7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200"/>
              <a:t>UNC, Stat &amp; 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3" Type="http://schemas.openxmlformats.org/officeDocument/2006/relationships/image" Target="../media/image1410.png"/><Relationship Id="rId7" Type="http://schemas.openxmlformats.org/officeDocument/2006/relationships/image" Target="../media/image7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9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10.png"/><Relationship Id="rId7" Type="http://schemas.openxmlformats.org/officeDocument/2006/relationships/image" Target="../media/image26.png"/><Relationship Id="rId2" Type="http://schemas.openxmlformats.org/officeDocument/2006/relationships/image" Target="../media/image2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10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0.png"/><Relationship Id="rId5" Type="http://schemas.openxmlformats.org/officeDocument/2006/relationships/image" Target="../media/image1050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0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0.png"/><Relationship Id="rId4" Type="http://schemas.openxmlformats.org/officeDocument/2006/relationships/image" Target="../media/image109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0.png"/><Relationship Id="rId4" Type="http://schemas.openxmlformats.org/officeDocument/2006/relationships/image" Target="../media/image123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1.png"/><Relationship Id="rId5" Type="http://schemas.openxmlformats.org/officeDocument/2006/relationships/image" Target="../media/image921.png"/><Relationship Id="rId4" Type="http://schemas.openxmlformats.org/officeDocument/2006/relationships/image" Target="../media/image91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0.png"/><Relationship Id="rId4" Type="http://schemas.openxmlformats.org/officeDocument/2006/relationships/image" Target="../media/image95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7467600" cy="454025"/>
          </a:xfrm>
        </p:spPr>
        <p:txBody>
          <a:bodyPr/>
          <a:lstStyle/>
          <a:p>
            <a:r>
              <a:rPr lang="en-US" altLang="ko-KR" sz="2800" dirty="0"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IMSI – </a:t>
            </a:r>
            <a:r>
              <a:rPr lang="en-US" altLang="ko-KR" sz="2800" dirty="0" err="1"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NeuroSci</a:t>
            </a:r>
            <a:r>
              <a:rPr lang="en-US" altLang="ko-KR" sz="2800" dirty="0"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 &amp; Data </a:t>
            </a:r>
            <a:r>
              <a:rPr lang="en-US" altLang="ko-KR" sz="2800" dirty="0" err="1"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Int’n</a:t>
            </a:r>
            <a:r>
              <a:rPr lang="en-US" altLang="ko-KR" sz="2800" dirty="0"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 Group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839200" cy="4648200"/>
          </a:xfrm>
        </p:spPr>
        <p:txBody>
          <a:bodyPr/>
          <a:lstStyle/>
          <a:p>
            <a:pPr marL="274320" indent="-274320">
              <a:lnSpc>
                <a:spcPct val="150000"/>
              </a:lnSpc>
              <a:spcBef>
                <a:spcPts val="0"/>
              </a:spcBef>
            </a:pPr>
            <a:r>
              <a:rPr lang="en-US" altLang="ko-KR" sz="3600" dirty="0">
                <a:ea typeface="굴림" pitchFamily="50" charset="-127"/>
              </a:rPr>
              <a:t>Data Integration Via JIVE &amp; DIVAS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</a:pPr>
            <a:endParaRPr lang="en-US" altLang="ko-KR" sz="1800" dirty="0">
              <a:ea typeface="굴림" pitchFamily="50" charset="-127"/>
            </a:endParaRPr>
          </a:p>
          <a:p>
            <a:pPr marL="274320" indent="-274320">
              <a:lnSpc>
                <a:spcPct val="150000"/>
              </a:lnSpc>
              <a:spcBef>
                <a:spcPts val="0"/>
              </a:spcBef>
            </a:pPr>
            <a:endParaRPr lang="en-US" altLang="ko-KR" sz="1800" dirty="0">
              <a:ea typeface="굴림" pitchFamily="50" charset="-127"/>
            </a:endParaRPr>
          </a:p>
          <a:p>
            <a:pPr marL="274320" indent="-274320">
              <a:lnSpc>
                <a:spcPct val="150000"/>
              </a:lnSpc>
              <a:spcBef>
                <a:spcPts val="0"/>
              </a:spcBef>
            </a:pPr>
            <a:r>
              <a:rPr lang="en-US" altLang="ko-KR" dirty="0">
                <a:ea typeface="굴림" pitchFamily="50" charset="-127"/>
              </a:rPr>
              <a:t>J. S. Marron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</a:pPr>
            <a:r>
              <a:rPr lang="en-US" altLang="ko-KR" dirty="0">
                <a:ea typeface="굴림" pitchFamily="50" charset="-127"/>
              </a:rPr>
              <a:t>Dept. of Statistics and Operations Research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</a:pPr>
            <a:r>
              <a:rPr lang="en-US" altLang="ko-KR" dirty="0">
                <a:ea typeface="굴림" pitchFamily="50" charset="-127"/>
              </a:rPr>
              <a:t>University of North Carolina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</a:pPr>
            <a:fld id="{851615D0-EBA0-4226-A5DC-4991C1FAE537}" type="datetime4">
              <a:rPr lang="en-US" altLang="en-US" smtClean="0">
                <a:ea typeface="굴림" pitchFamily="50" charset="-127"/>
              </a:rPr>
              <a:pPr marL="274320" indent="-274320">
                <a:lnSpc>
                  <a:spcPct val="150000"/>
                </a:lnSpc>
                <a:spcBef>
                  <a:spcPts val="0"/>
                </a:spcBef>
              </a:pPr>
              <a:t>July 13, 2023</a:t>
            </a:fld>
            <a:endParaRPr lang="en-US" altLang="ko-KR" dirty="0"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Data Structure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Organizational Model</a:t>
            </a:r>
          </a:p>
          <a:p>
            <a:pPr marL="0" indent="0" algn="l"/>
            <a:r>
              <a:rPr lang="en-US" altLang="en-US" dirty="0"/>
              <a:t>for Single Data Set:            </a:t>
            </a:r>
          </a:p>
          <a:p>
            <a:pPr marL="0" indent="0" algn="l"/>
            <a:r>
              <a:rPr lang="en-US" altLang="en-US" dirty="0"/>
              <a:t>	Matrix</a:t>
            </a:r>
          </a:p>
          <a:p>
            <a:pPr marL="0" indent="0" algn="l"/>
            <a:r>
              <a:rPr lang="en-US" altLang="en-US" dirty="0"/>
              <a:t>Convention in this talk: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Data Are “Object Mean Centered”</a:t>
            </a:r>
          </a:p>
          <a:p>
            <a:pPr marL="0" indent="0" algn="l"/>
            <a:r>
              <a:rPr lang="en-US" altLang="en-US" dirty="0"/>
              <a:t>	i.e. Mean Vector is 0</a:t>
            </a:r>
          </a:p>
          <a:p>
            <a:pPr marL="0" indent="0" algn="l"/>
            <a:r>
              <a:rPr lang="en-US" altLang="en-US" dirty="0"/>
              <a:t>	i.e. </a:t>
            </a:r>
            <a:r>
              <a:rPr lang="en-US" altLang="en-US" dirty="0">
                <a:solidFill>
                  <a:srgbClr val="7030A0"/>
                </a:solidFill>
              </a:rPr>
              <a:t>Mean of Entries in Each Row </a:t>
            </a:r>
            <a:r>
              <a:rPr lang="en-US" altLang="en-US" dirty="0"/>
              <a:t>is 0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086600" y="2057400"/>
            <a:ext cx="1752600" cy="228600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3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Data Structure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JIVE Organizational Model:</a:t>
            </a:r>
          </a:p>
          <a:p>
            <a:pPr marL="0" indent="0" algn="l"/>
            <a:r>
              <a:rPr lang="en-US" altLang="en-US" dirty="0"/>
              <a:t> 	Multiple Matrices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	(Data Types, i.e. “Blocks”)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With </a:t>
            </a:r>
            <a:r>
              <a:rPr lang="en-US" altLang="en-US" u="sng" dirty="0"/>
              <a:t>common</a:t>
            </a:r>
          </a:p>
          <a:p>
            <a:pPr marL="0" indent="0" algn="l"/>
            <a:r>
              <a:rPr lang="en-US" altLang="en-US" dirty="0"/>
              <a:t>        </a:t>
            </a:r>
            <a:r>
              <a:rPr lang="en-US" altLang="en-US" dirty="0">
                <a:solidFill>
                  <a:srgbClr val="3333FF"/>
                </a:solidFill>
              </a:rPr>
              <a:t>Columns</a:t>
            </a:r>
            <a:r>
              <a:rPr lang="en-US" altLang="en-US" dirty="0"/>
              <a:t> as Data Objects</a:t>
            </a:r>
          </a:p>
          <a:p>
            <a:pPr marL="0" indent="0" algn="l"/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086600" y="6108412"/>
            <a:ext cx="1752600" cy="444788"/>
          </a:xfrm>
          <a:prstGeom prst="rect">
            <a:avLst/>
          </a:prstGeom>
          <a:solidFill>
            <a:srgbClr val="FFC000">
              <a:alpha val="88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67600" y="1524000"/>
            <a:ext cx="152400" cy="5029200"/>
            <a:chOff x="7467600" y="1524000"/>
            <a:chExt cx="152400" cy="50292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467600" y="1524000"/>
              <a:ext cx="152400" cy="2286000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7467600" y="6108412"/>
              <a:ext cx="152400" cy="444788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467600" y="4191000"/>
              <a:ext cx="152400" cy="1499175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8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Data Structure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JIVE Organizational Model:</a:t>
            </a:r>
          </a:p>
          <a:p>
            <a:pPr marL="0" indent="0" algn="l"/>
            <a:r>
              <a:rPr lang="en-US" altLang="en-US" dirty="0"/>
              <a:t> 	Multiple Matrices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	(Data Types, i.e. “Blocks”)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With </a:t>
            </a:r>
            <a:r>
              <a:rPr lang="en-US" altLang="en-US" u="sng" dirty="0"/>
              <a:t>common</a:t>
            </a:r>
          </a:p>
          <a:p>
            <a:pPr marL="0" indent="0" algn="l"/>
            <a:r>
              <a:rPr lang="en-US" altLang="en-US" dirty="0"/>
              <a:t>        </a:t>
            </a:r>
            <a:r>
              <a:rPr lang="en-US" altLang="en-US" dirty="0">
                <a:solidFill>
                  <a:srgbClr val="3333FF"/>
                </a:solidFill>
              </a:rPr>
              <a:t>Columns</a:t>
            </a:r>
            <a:r>
              <a:rPr lang="en-US" altLang="en-US" dirty="0"/>
              <a:t> as Data Objects</a:t>
            </a:r>
          </a:p>
          <a:p>
            <a:pPr marL="0" indent="0" algn="l"/>
            <a:endParaRPr lang="en-US" altLang="en-US" dirty="0"/>
          </a:p>
          <a:p>
            <a:pPr marL="0" indent="0"/>
            <a:r>
              <a:rPr lang="en-US" altLang="en-US" dirty="0"/>
              <a:t>1st consider only 2 blocks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67600" y="1524000"/>
            <a:ext cx="152400" cy="4166175"/>
            <a:chOff x="7467600" y="1524000"/>
            <a:chExt cx="152400" cy="41661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467600" y="1524000"/>
              <a:ext cx="152400" cy="2286000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467600" y="4191000"/>
              <a:ext cx="152400" cy="1499175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46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Data Structure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JIVE Organizational Model:</a:t>
            </a:r>
          </a:p>
          <a:p>
            <a:pPr marL="0" indent="0" algn="l"/>
            <a:r>
              <a:rPr lang="en-US" altLang="en-US" dirty="0"/>
              <a:t> 	Multiple Matrices: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05600" y="3505200"/>
                <a:ext cx="491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505200"/>
                <a:ext cx="491866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3429000"/>
                <a:ext cx="528907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</a:rPr>
                  <a:t>number of variables</a:t>
                </a:r>
              </a:p>
              <a:p>
                <a:r>
                  <a:rPr lang="en-US" sz="3200" dirty="0">
                    <a:solidFill>
                      <a:srgbClr val="000000"/>
                    </a:solidFill>
                  </a:rPr>
                  <a:t>             (i.e. features)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29000"/>
                <a:ext cx="5289077" cy="1077218"/>
              </a:xfrm>
              <a:prstGeom prst="rect">
                <a:avLst/>
              </a:prstGeom>
              <a:blipFill rotWithShape="1">
                <a:blip r:embed="rId3"/>
                <a:stretch>
                  <a:fillRect t="-7955" r="-1961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05600" y="5345668"/>
                <a:ext cx="497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345668"/>
                <a:ext cx="49718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33400" y="3743251"/>
            <a:ext cx="8474360" cy="2372618"/>
            <a:chOff x="533400" y="3733800"/>
            <a:chExt cx="8474360" cy="23726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594440" y="3733800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4440" y="3733800"/>
                  <a:ext cx="39716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33400" y="5029200"/>
                  <a:ext cx="5529078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= 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</a:rPr>
                    <a:t>number of cases </a:t>
                  </a:r>
                </a:p>
                <a:p>
                  <a:r>
                    <a:rPr lang="en-US" sz="3200" dirty="0">
                      <a:solidFill>
                        <a:srgbClr val="000000"/>
                      </a:solidFill>
                    </a:rPr>
                    <a:t>      (i.e. subjects or samples)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5029200"/>
                  <a:ext cx="5529078" cy="107721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7910" r="-1874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610600" y="5574268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5574268"/>
                  <a:ext cx="39716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052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Analytic Goals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Explore &amp; Quantify </a:t>
            </a:r>
            <a:r>
              <a:rPr lang="en-US" altLang="en-US" u="sng" dirty="0"/>
              <a:t>Variation</a:t>
            </a:r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In spirit of PCA</a:t>
            </a:r>
          </a:p>
          <a:p>
            <a:pPr marL="0" indent="0" algn="l"/>
            <a:r>
              <a:rPr lang="en-US" altLang="en-US" dirty="0"/>
              <a:t>	(Principal Component Analysis)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5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3505200" y="2133600"/>
            <a:ext cx="4508626" cy="2561303"/>
            <a:chOff x="3581400" y="2163097"/>
            <a:chExt cx="4508626" cy="25613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581400" y="4114800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4114800"/>
                  <a:ext cx="39716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479640" y="4355068"/>
                  <a:ext cx="3708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9640" y="4355068"/>
                  <a:ext cx="37087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696200" y="2819400"/>
                  <a:ext cx="3938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2819400"/>
                  <a:ext cx="39382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715000" y="2831068"/>
                  <a:ext cx="3708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2831068"/>
                  <a:ext cx="37087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876800" y="2590800"/>
                  <a:ext cx="3708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2590800"/>
                  <a:ext cx="37087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6029929" y="2602468"/>
                  <a:ext cx="3708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929" y="2602468"/>
                  <a:ext cx="37087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/>
            <p:cNvSpPr/>
            <p:nvPr/>
          </p:nvSpPr>
          <p:spPr bwMode="auto">
            <a:xfrm>
              <a:off x="3974618" y="2163097"/>
              <a:ext cx="818705" cy="228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324600" y="2163097"/>
              <a:ext cx="1752600" cy="76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137113" y="2163097"/>
              <a:ext cx="818705" cy="76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Underpinnings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For Col. Object Mean Centered Data Matrix:</a:t>
            </a:r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 </a:t>
            </a:r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Apply </a:t>
            </a:r>
            <a:r>
              <a:rPr lang="en-US" altLang="en-US" i="1" dirty="0"/>
              <a:t>Singular Value Decomposition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4400" y="2133600"/>
            <a:ext cx="1752600" cy="2290916"/>
            <a:chOff x="7086600" y="1524000"/>
            <a:chExt cx="1752600" cy="2290916"/>
          </a:xfrm>
        </p:grpSpPr>
        <p:sp>
          <p:nvSpPr>
            <p:cNvPr id="9" name="Rectangle 8"/>
            <p:cNvSpPr/>
            <p:nvPr/>
          </p:nvSpPr>
          <p:spPr bwMode="auto">
            <a:xfrm>
              <a:off x="7086600" y="1528916"/>
              <a:ext cx="1752600" cy="228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B5249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7086600" y="1524000"/>
              <a:ext cx="1752600" cy="228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B5249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7467600" y="1524000"/>
              <a:ext cx="152400" cy="2286000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B5249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600" y="4126468"/>
                <a:ext cx="3971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26468"/>
                <a:ext cx="39716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22240" y="4355068"/>
                <a:ext cx="393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240" y="4355068"/>
                <a:ext cx="3938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84018" y="2895600"/>
                <a:ext cx="6735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018" y="2895600"/>
                <a:ext cx="67358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 bwMode="auto">
          <a:xfrm>
            <a:off x="1447800" y="4160448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3638" name="Group 453637"/>
          <p:cNvGrpSpPr/>
          <p:nvPr/>
        </p:nvGrpSpPr>
        <p:grpSpPr>
          <a:xfrm>
            <a:off x="1769510" y="2133600"/>
            <a:ext cx="2497690" cy="4180820"/>
            <a:chOff x="1769510" y="2133600"/>
            <a:chExt cx="2497690" cy="4180820"/>
          </a:xfrm>
        </p:grpSpPr>
        <p:sp>
          <p:nvSpPr>
            <p:cNvPr id="8" name="TextBox 7"/>
            <p:cNvSpPr txBox="1"/>
            <p:nvPr/>
          </p:nvSpPr>
          <p:spPr>
            <a:xfrm>
              <a:off x="1769510" y="5791200"/>
              <a:ext cx="1811714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Loadings  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4114800" y="2133600"/>
              <a:ext cx="152400" cy="22860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0" name="Straight Connector 29"/>
            <p:cNvCxnSpPr>
              <a:endCxn id="32" idx="2"/>
            </p:cNvCxnSpPr>
            <p:nvPr/>
          </p:nvCxnSpPr>
          <p:spPr bwMode="auto">
            <a:xfrm flipV="1">
              <a:off x="3352800" y="4419600"/>
              <a:ext cx="838200" cy="16764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3639" name="Group 453638"/>
          <p:cNvGrpSpPr/>
          <p:nvPr/>
        </p:nvGrpSpPr>
        <p:grpSpPr>
          <a:xfrm>
            <a:off x="5267929" y="2286000"/>
            <a:ext cx="2745289" cy="4038600"/>
            <a:chOff x="5267929" y="2286000"/>
            <a:chExt cx="2745289" cy="40386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5267929" y="2286000"/>
              <a:ext cx="142271" cy="13083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6258529" y="2286000"/>
              <a:ext cx="1754689" cy="13083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453637" name="Group 453636"/>
            <p:cNvGrpSpPr/>
            <p:nvPr/>
          </p:nvGrpSpPr>
          <p:grpSpPr>
            <a:xfrm>
              <a:off x="5339065" y="2416830"/>
              <a:ext cx="2074298" cy="3907770"/>
              <a:chOff x="5339065" y="2416830"/>
              <a:chExt cx="2074298" cy="390777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562600" y="5801380"/>
                <a:ext cx="1850763" cy="5232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  x  Scores</a:t>
                </a:r>
              </a:p>
            </p:txBody>
          </p:sp>
          <p:cxnSp>
            <p:nvCxnSpPr>
              <p:cNvPr id="37" name="Straight Connector 36"/>
              <p:cNvCxnSpPr>
                <a:endCxn id="34" idx="2"/>
              </p:cNvCxnSpPr>
              <p:nvPr/>
            </p:nvCxnSpPr>
            <p:spPr bwMode="auto">
              <a:xfrm flipV="1">
                <a:off x="6172376" y="2416830"/>
                <a:ext cx="963498" cy="367917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/>
              <p:cNvCxnSpPr>
                <a:endCxn id="33" idx="2"/>
              </p:cNvCxnSpPr>
              <p:nvPr/>
            </p:nvCxnSpPr>
            <p:spPr bwMode="auto">
              <a:xfrm flipH="1" flipV="1">
                <a:off x="5339065" y="2416830"/>
                <a:ext cx="435225" cy="367917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931D539-CF36-46DB-81FD-8C7DAD11EA65}"/>
              </a:ext>
            </a:extLst>
          </p:cNvPr>
          <p:cNvSpPr txBox="1"/>
          <p:nvPr/>
        </p:nvSpPr>
        <p:spPr>
          <a:xfrm>
            <a:off x="5744711" y="3276600"/>
            <a:ext cx="3323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9803CD"/>
                </a:solidFill>
              </a:rPr>
              <a:t>Product of </a:t>
            </a:r>
            <a:r>
              <a:rPr lang="en-US" dirty="0">
                <a:solidFill>
                  <a:srgbClr val="FF0000"/>
                </a:solidFill>
              </a:rPr>
              <a:t>All Three</a:t>
            </a:r>
            <a:r>
              <a:rPr lang="en-US" dirty="0">
                <a:solidFill>
                  <a:srgbClr val="9803CD"/>
                </a:solidFill>
              </a:rPr>
              <a:t> Is </a:t>
            </a:r>
          </a:p>
          <a:p>
            <a:pPr algn="ctr"/>
            <a:r>
              <a:rPr lang="en-US" dirty="0">
                <a:solidFill>
                  <a:srgbClr val="9803CD"/>
                </a:solidFill>
              </a:rPr>
              <a:t>Rank 1 Matrix Called</a:t>
            </a:r>
          </a:p>
          <a:p>
            <a:pPr algn="ctr"/>
            <a:r>
              <a:rPr lang="en-US" dirty="0">
                <a:solidFill>
                  <a:srgbClr val="9803CD"/>
                </a:solidFill>
              </a:rPr>
              <a:t>“Mode of Variation”</a:t>
            </a:r>
          </a:p>
        </p:txBody>
      </p:sp>
    </p:spTree>
    <p:extLst>
      <p:ext uri="{BB962C8B-B14F-4D97-AF65-F5344CB8AC3E}">
        <p14:creationId xmlns:p14="http://schemas.microsoft.com/office/powerpoint/2010/main" val="60470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Toy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-  Functional Data Analysis</a:t>
            </a:r>
          </a:p>
        </p:txBody>
      </p:sp>
      <p:pic>
        <p:nvPicPr>
          <p:cNvPr id="9216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2936"/>
          <a:stretch>
            <a:fillRect/>
          </a:stretch>
        </p:blipFill>
        <p:spPr>
          <a:xfrm>
            <a:off x="381000" y="1600200"/>
            <a:ext cx="8675688" cy="10696575"/>
          </a:xfrm>
          <a:noFill/>
        </p:spPr>
      </p:pic>
      <p:grpSp>
        <p:nvGrpSpPr>
          <p:cNvPr id="9" name="Group 8"/>
          <p:cNvGrpSpPr/>
          <p:nvPr/>
        </p:nvGrpSpPr>
        <p:grpSpPr>
          <a:xfrm>
            <a:off x="76200" y="4724400"/>
            <a:ext cx="2057400" cy="1729263"/>
            <a:chOff x="76200" y="4724400"/>
            <a:chExt cx="2057400" cy="1729263"/>
          </a:xfrm>
        </p:grpSpPr>
        <p:sp>
          <p:nvSpPr>
            <p:cNvPr id="4" name="TextBox 3"/>
            <p:cNvSpPr txBox="1"/>
            <p:nvPr/>
          </p:nvSpPr>
          <p:spPr>
            <a:xfrm>
              <a:off x="76200" y="4884003"/>
              <a:ext cx="124906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Loading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Vectors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    x 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Scores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 bwMode="auto">
            <a:xfrm flipV="1">
              <a:off x="1447800" y="4724400"/>
              <a:ext cx="685800" cy="609600"/>
            </a:xfrm>
            <a:prstGeom prst="straightConnector1">
              <a:avLst/>
            </a:prstGeom>
            <a:noFill/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1463118" y="5334000"/>
              <a:ext cx="670482" cy="609600"/>
            </a:xfrm>
            <a:prstGeom prst="straightConnector1">
              <a:avLst/>
            </a:prstGeom>
            <a:noFill/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5334000" y="4343400"/>
            <a:ext cx="1981200" cy="1676400"/>
            <a:chOff x="76200" y="4343400"/>
            <a:chExt cx="2057400" cy="1600200"/>
          </a:xfrm>
        </p:grpSpPr>
        <p:sp>
          <p:nvSpPr>
            <p:cNvPr id="13" name="TextBox 12"/>
            <p:cNvSpPr txBox="1"/>
            <p:nvPr/>
          </p:nvSpPr>
          <p:spPr>
            <a:xfrm>
              <a:off x="76200" y="4884003"/>
              <a:ext cx="1075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33FF"/>
                  </a:solidFill>
                </a:rPr>
                <a:t>Scores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1295400" y="4343400"/>
              <a:ext cx="679939" cy="762000"/>
            </a:xfrm>
            <a:prstGeom prst="straightConnector1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1295400" y="5105400"/>
              <a:ext cx="838200" cy="838200"/>
            </a:xfrm>
            <a:prstGeom prst="straightConnector1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228600" y="1676400"/>
            <a:ext cx="2057400" cy="1569660"/>
            <a:chOff x="76200" y="4884003"/>
            <a:chExt cx="2057400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6200" y="4884003"/>
                  <a:ext cx="1332288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=50, </m:t>
                      </m:r>
                    </m:oMath>
                  </a14:m>
                  <a:endParaRPr lang="en-US" i="1" dirty="0">
                    <a:solidFill>
                      <a:srgbClr val="FFC00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dirty="0">
                      <a:solidFill>
                        <a:srgbClr val="FFC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a14:m>
                  <a:endParaRPr lang="en-US" dirty="0">
                    <a:solidFill>
                      <a:srgbClr val="FFC000"/>
                    </a:solidFill>
                  </a:endParaRPr>
                </a:p>
                <a:p>
                  <a:r>
                    <a:rPr lang="en-US" dirty="0">
                      <a:solidFill>
                        <a:srgbClr val="FFC000"/>
                      </a:solidFill>
                    </a:rPr>
                    <a:t>Data</a:t>
                  </a:r>
                </a:p>
                <a:p>
                  <a:r>
                    <a:rPr lang="en-US" dirty="0">
                      <a:solidFill>
                        <a:srgbClr val="FFC000"/>
                      </a:solidFill>
                    </a:rPr>
                    <a:t>Vectors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4884003"/>
                  <a:ext cx="1332288" cy="1569660"/>
                </a:xfrm>
                <a:prstGeom prst="rect">
                  <a:avLst/>
                </a:prstGeom>
                <a:blipFill>
                  <a:blip r:embed="rId4"/>
                  <a:stretch>
                    <a:fillRect l="-7339" b="-81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 bwMode="auto">
            <a:xfrm>
              <a:off x="1172860" y="5646003"/>
              <a:ext cx="960740" cy="297597"/>
            </a:xfrm>
            <a:prstGeom prst="straightConnector1">
              <a:avLst/>
            </a:prstGeom>
            <a:noFill/>
            <a:ln w="635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667000" y="4038600"/>
            <a:ext cx="2679089" cy="1569660"/>
            <a:chOff x="-762000" y="4884003"/>
            <a:chExt cx="2679089" cy="1569660"/>
          </a:xfrm>
        </p:grpSpPr>
        <p:sp>
          <p:nvSpPr>
            <p:cNvPr id="21" name="TextBox 20"/>
            <p:cNvSpPr txBox="1"/>
            <p:nvPr/>
          </p:nvSpPr>
          <p:spPr>
            <a:xfrm>
              <a:off x="76200" y="4884003"/>
              <a:ext cx="184088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FF"/>
                  </a:solidFill>
                </a:rPr>
                <a:t>Note Mode</a:t>
              </a:r>
            </a:p>
            <a:p>
              <a:r>
                <a:rPr lang="en-US" dirty="0">
                  <a:solidFill>
                    <a:srgbClr val="FF00FF"/>
                  </a:solidFill>
                </a:rPr>
                <a:t>of Variation:</a:t>
              </a:r>
            </a:p>
            <a:p>
              <a:r>
                <a:rPr lang="en-US" dirty="0">
                  <a:solidFill>
                    <a:srgbClr val="FF00FF"/>
                  </a:solidFill>
                </a:rPr>
                <a:t>All Up vs.</a:t>
              </a:r>
            </a:p>
            <a:p>
              <a:r>
                <a:rPr lang="en-US" dirty="0">
                  <a:solidFill>
                    <a:srgbClr val="FF00FF"/>
                  </a:solidFill>
                </a:rPr>
                <a:t>All Down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-762000" y="5265003"/>
              <a:ext cx="838200" cy="381000"/>
            </a:xfrm>
            <a:prstGeom prst="straightConnector1">
              <a:avLst/>
            </a:prstGeom>
            <a:noFill/>
            <a:ln w="635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466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Data Analysis, 10-d Toy EG 1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3713"/>
          <a:stretch>
            <a:fillRect/>
          </a:stretch>
        </p:blipFill>
        <p:spPr>
          <a:xfrm>
            <a:off x="304800" y="1295400"/>
            <a:ext cx="8675688" cy="6915150"/>
          </a:xfrm>
          <a:noFill/>
        </p:spPr>
      </p:pic>
    </p:spTree>
    <p:extLst>
      <p:ext uri="{BB962C8B-B14F-4D97-AF65-F5344CB8AC3E}">
        <p14:creationId xmlns:p14="http://schemas.microsoft.com/office/powerpoint/2010/main" val="365259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Data Analysis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50-d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EG 2</a:t>
            </a:r>
          </a:p>
        </p:txBody>
      </p:sp>
      <p:pic>
        <p:nvPicPr>
          <p:cNvPr id="9421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2936"/>
          <a:stretch>
            <a:fillRect/>
          </a:stretch>
        </p:blipFill>
        <p:spPr>
          <a:xfrm>
            <a:off x="228600" y="1371600"/>
            <a:ext cx="8675688" cy="10696575"/>
          </a:xfrm>
          <a:noFill/>
        </p:spPr>
      </p:pic>
    </p:spTree>
    <p:extLst>
      <p:ext uri="{BB962C8B-B14F-4D97-AF65-F5344CB8AC3E}">
        <p14:creationId xmlns:p14="http://schemas.microsoft.com/office/powerpoint/2010/main" val="413286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Data Analysis, 50-d Toy EG 2</a:t>
            </a:r>
          </a:p>
        </p:txBody>
      </p:sp>
      <p:pic>
        <p:nvPicPr>
          <p:cNvPr id="9523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813" t="6316"/>
          <a:stretch>
            <a:fillRect/>
          </a:stretch>
        </p:blipFill>
        <p:spPr>
          <a:xfrm>
            <a:off x="304800" y="1447800"/>
            <a:ext cx="11080750" cy="8128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09800" y="2438400"/>
            <a:ext cx="2518638" cy="2062103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3333FF"/>
                </a:solidFill>
              </a:rPr>
              <a:t>Scores Show</a:t>
            </a:r>
          </a:p>
          <a:p>
            <a:pPr algn="ctr"/>
            <a:r>
              <a:rPr lang="en-US" sz="3200" dirty="0">
                <a:solidFill>
                  <a:srgbClr val="3333FF"/>
                </a:solidFill>
              </a:rPr>
              <a:t>Relations</a:t>
            </a:r>
          </a:p>
          <a:p>
            <a:pPr algn="ctr"/>
            <a:r>
              <a:rPr lang="en-US" sz="3200" dirty="0">
                <a:solidFill>
                  <a:srgbClr val="3333FF"/>
                </a:solidFill>
              </a:rPr>
              <a:t>Between</a:t>
            </a:r>
          </a:p>
          <a:p>
            <a:pPr algn="ctr"/>
            <a:r>
              <a:rPr lang="en-US" sz="3200" dirty="0">
                <a:solidFill>
                  <a:srgbClr val="3333FF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39523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- DIVAS Motivation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Traditional Data: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    Organized as Matrix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    (Single Data Block)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Increasingly Common: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    Multi-Block Data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    (From Same Cases)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86600" y="4190999"/>
            <a:ext cx="1752600" cy="2362201"/>
            <a:chOff x="7086600" y="4190999"/>
            <a:chExt cx="1752600" cy="2362201"/>
          </a:xfrm>
        </p:grpSpPr>
        <p:sp>
          <p:nvSpPr>
            <p:cNvPr id="5" name="Rectangle 4"/>
            <p:cNvSpPr/>
            <p:nvPr/>
          </p:nvSpPr>
          <p:spPr bwMode="auto">
            <a:xfrm>
              <a:off x="7086600" y="4190999"/>
              <a:ext cx="1752600" cy="1499175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6108412"/>
              <a:ext cx="1752600" cy="444788"/>
            </a:xfrm>
            <a:prstGeom prst="rect">
              <a:avLst/>
            </a:prstGeom>
            <a:solidFill>
              <a:srgbClr val="FFC000">
                <a:alpha val="88000"/>
              </a:srgbClr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2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Data Analysis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50-d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EG 2</a:t>
            </a:r>
          </a:p>
        </p:txBody>
      </p:sp>
      <p:pic>
        <p:nvPicPr>
          <p:cNvPr id="9421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2936"/>
          <a:stretch>
            <a:fillRect/>
          </a:stretch>
        </p:blipFill>
        <p:spPr>
          <a:xfrm>
            <a:off x="228600" y="1371600"/>
            <a:ext cx="8675688" cy="106965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886200" y="5059740"/>
            <a:ext cx="4360104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Note:  Clean Directions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Are a Consequence of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Separated Eigenvalues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19400" y="4419600"/>
            <a:ext cx="2286000" cy="1524000"/>
            <a:chOff x="2819400" y="4419600"/>
            <a:chExt cx="2286000" cy="1524000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2819400" y="4419600"/>
              <a:ext cx="2286000" cy="9906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2819400" y="5410200"/>
              <a:ext cx="2286000" cy="5334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5943600" y="2209800"/>
            <a:ext cx="1066800" cy="4084260"/>
            <a:chOff x="5943600" y="2209800"/>
            <a:chExt cx="1066800" cy="408426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5943600" y="2209800"/>
              <a:ext cx="914400" cy="408426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5943600" y="2659440"/>
              <a:ext cx="1066800" cy="363462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9625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 rotWithShape="1">
          <a:blip r:embed="rId3"/>
          <a:srcRect t="12250" b="40740"/>
          <a:stretch/>
        </p:blipFill>
        <p:spPr>
          <a:xfrm>
            <a:off x="834183" y="1325922"/>
            <a:ext cx="8309817" cy="5532078"/>
          </a:xfrm>
          <a:prstGeom prst="rect">
            <a:avLst/>
          </a:prstGeom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Data Analysis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50-d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EG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79550"/>
            <a:ext cx="8094663" cy="476885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Related</a:t>
            </a:r>
          </a:p>
          <a:p>
            <a:pPr algn="l"/>
            <a:r>
              <a:rPr lang="en-US" dirty="0">
                <a:solidFill>
                  <a:srgbClr val="00B050"/>
                </a:solidFill>
              </a:rPr>
              <a:t>Example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57600" y="1161871"/>
            <a:ext cx="3657600" cy="1200329"/>
            <a:chOff x="3657600" y="1161871"/>
            <a:chExt cx="3657600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3657600" y="1161871"/>
              <a:ext cx="1780744" cy="1200329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First 2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Eigenvalues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Now Similar</a:t>
              </a: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 bwMode="auto">
            <a:xfrm>
              <a:off x="5438344" y="1762036"/>
              <a:ext cx="1876856" cy="523964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3581400" y="4248425"/>
            <a:ext cx="4267200" cy="1591427"/>
            <a:chOff x="3581400" y="4248425"/>
            <a:chExt cx="4267200" cy="1591427"/>
          </a:xfrm>
        </p:grpSpPr>
        <p:grpSp>
          <p:nvGrpSpPr>
            <p:cNvPr id="11" name="Group 10"/>
            <p:cNvGrpSpPr/>
            <p:nvPr/>
          </p:nvGrpSpPr>
          <p:grpSpPr>
            <a:xfrm>
              <a:off x="3581400" y="4724400"/>
              <a:ext cx="4191000" cy="1115452"/>
              <a:chOff x="3429000" y="1295400"/>
              <a:chExt cx="4191000" cy="111545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429000" y="1295400"/>
                <a:ext cx="3347904" cy="461665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Gives Random Rotation</a:t>
                </a:r>
              </a:p>
            </p:txBody>
          </p:sp>
          <p:cxnSp>
            <p:nvCxnSpPr>
              <p:cNvPr id="13" name="Straight Arrow Connector 12"/>
              <p:cNvCxnSpPr>
                <a:stCxn id="12" idx="3"/>
              </p:cNvCxnSpPr>
              <p:nvPr/>
            </p:nvCxnSpPr>
            <p:spPr bwMode="auto">
              <a:xfrm>
                <a:off x="6776904" y="1526233"/>
                <a:ext cx="843096" cy="88461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5" name="Straight Arrow Connector 14"/>
            <p:cNvCxnSpPr/>
            <p:nvPr/>
          </p:nvCxnSpPr>
          <p:spPr bwMode="auto">
            <a:xfrm flipV="1">
              <a:off x="6929304" y="4248425"/>
              <a:ext cx="919296" cy="706807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112292" y="3763516"/>
            <a:ext cx="2626012" cy="2308324"/>
            <a:chOff x="3617492" y="4201941"/>
            <a:chExt cx="2626012" cy="2308324"/>
          </a:xfrm>
        </p:grpSpPr>
        <p:grpSp>
          <p:nvGrpSpPr>
            <p:cNvPr id="20" name="Group 19"/>
            <p:cNvGrpSpPr/>
            <p:nvPr/>
          </p:nvGrpSpPr>
          <p:grpSpPr>
            <a:xfrm>
              <a:off x="3617492" y="4201941"/>
              <a:ext cx="2626012" cy="2308324"/>
              <a:chOff x="3465092" y="772941"/>
              <a:chExt cx="2626012" cy="230832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465092" y="772941"/>
                <a:ext cx="1526508" cy="2308324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Rotated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(Linear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  Combo)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Directions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Hard to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Interpret</a:t>
                </a:r>
              </a:p>
            </p:txBody>
          </p:sp>
          <p:cxnSp>
            <p:nvCxnSpPr>
              <p:cNvPr id="23" name="Straight Arrow Connector 22"/>
              <p:cNvCxnSpPr>
                <a:stCxn id="22" idx="3"/>
              </p:cNvCxnSpPr>
              <p:nvPr/>
            </p:nvCxnSpPr>
            <p:spPr bwMode="auto">
              <a:xfrm>
                <a:off x="4991600" y="1927103"/>
                <a:ext cx="1099504" cy="64498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1" name="Straight Arrow Connector 20"/>
            <p:cNvCxnSpPr/>
            <p:nvPr/>
          </p:nvCxnSpPr>
          <p:spPr bwMode="auto">
            <a:xfrm flipV="1">
              <a:off x="5176704" y="4814401"/>
              <a:ext cx="649079" cy="521832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482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Analytic Goals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For 2+ Data Blocks</a:t>
            </a:r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Explore &amp; Quantify </a:t>
            </a:r>
            <a:r>
              <a:rPr lang="en-US" altLang="en-US" u="sng" dirty="0"/>
              <a:t>Variation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In spirit of PCA</a:t>
            </a:r>
          </a:p>
          <a:p>
            <a:pPr marL="0" indent="0" algn="l"/>
            <a:r>
              <a:rPr lang="en-US" altLang="en-US" dirty="0"/>
              <a:t>	(Principal Component Analysis)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20207C-9553-4F1E-8B3F-088F47D4BC28}"/>
              </a:ext>
            </a:extLst>
          </p:cNvPr>
          <p:cNvGrpSpPr/>
          <p:nvPr/>
        </p:nvGrpSpPr>
        <p:grpSpPr>
          <a:xfrm>
            <a:off x="4114800" y="1524000"/>
            <a:ext cx="3505200" cy="4166175"/>
            <a:chOff x="4114800" y="1524000"/>
            <a:chExt cx="3505200" cy="416617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0E11C20-DCC9-4159-B275-42B2761C0C7C}"/>
                </a:ext>
              </a:extLst>
            </p:cNvPr>
            <p:cNvCxnSpPr>
              <a:stCxn id="5" idx="2"/>
              <a:endCxn id="13" idx="0"/>
            </p:cNvCxnSpPr>
            <p:nvPr/>
          </p:nvCxnSpPr>
          <p:spPr bwMode="auto">
            <a:xfrm>
              <a:off x="7543800" y="3810000"/>
              <a:ext cx="0" cy="381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Rounded Rectangle 4"/>
            <p:cNvSpPr/>
            <p:nvPr/>
          </p:nvSpPr>
          <p:spPr bwMode="auto">
            <a:xfrm>
              <a:off x="7467600" y="1524000"/>
              <a:ext cx="152400" cy="2286000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467600" y="4191000"/>
              <a:ext cx="152400" cy="1499175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649CF7-D448-4F1C-8D32-D4022D111800}"/>
                </a:ext>
              </a:extLst>
            </p:cNvPr>
            <p:cNvSpPr txBox="1"/>
            <p:nvPr/>
          </p:nvSpPr>
          <p:spPr>
            <a:xfrm>
              <a:off x="4114800" y="2782669"/>
              <a:ext cx="20842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Unions of Columns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As Data Objects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E835E94-D152-41F6-9290-B5E4D4D590F9}"/>
                </a:ext>
              </a:extLst>
            </p:cNvPr>
            <p:cNvCxnSpPr>
              <a:stCxn id="6" idx="3"/>
            </p:cNvCxnSpPr>
            <p:nvPr/>
          </p:nvCxnSpPr>
          <p:spPr bwMode="auto">
            <a:xfrm>
              <a:off x="6199025" y="3105835"/>
              <a:ext cx="1344775" cy="856565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1762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39736"/>
            <a:ext cx="7148513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Analytic Goals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Explore &amp; Quantify </a:t>
            </a:r>
            <a:r>
              <a:rPr lang="en-US" altLang="en-US" u="sng" dirty="0"/>
              <a:t>Variation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Through </a:t>
            </a:r>
            <a:r>
              <a:rPr lang="en-US" altLang="en-US" dirty="0">
                <a:solidFill>
                  <a:srgbClr val="0000FF"/>
                </a:solidFill>
              </a:rPr>
              <a:t>Joint Variation</a:t>
            </a:r>
          </a:p>
          <a:p>
            <a:pPr marL="0" indent="0" algn="l"/>
            <a:r>
              <a:rPr lang="en-US" altLang="en-US" dirty="0">
                <a:solidFill>
                  <a:srgbClr val="0000FF"/>
                </a:solidFill>
              </a:rPr>
              <a:t>   via </a:t>
            </a:r>
            <a:r>
              <a:rPr lang="en-US" altLang="en-US" u="sng" dirty="0">
                <a:solidFill>
                  <a:srgbClr val="0000FF"/>
                </a:solidFill>
              </a:rPr>
              <a:t>Common Scores</a:t>
            </a:r>
          </a:p>
          <a:p>
            <a:pPr marL="0" indent="0" algn="l"/>
            <a:r>
              <a:rPr lang="en-US" altLang="en-US" dirty="0"/>
              <a:t>(</a:t>
            </a:r>
            <a:r>
              <a:rPr lang="en-US" altLang="en-US" i="1" dirty="0"/>
              <a:t>Signatures Among Cases</a:t>
            </a:r>
            <a:r>
              <a:rPr lang="en-US" altLang="en-US" dirty="0"/>
              <a:t>)</a:t>
            </a:r>
          </a:p>
          <a:p>
            <a:pPr marL="0" indent="0" algn="l"/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086601" y="1524000"/>
            <a:ext cx="1738312" cy="1524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086600" y="4191001"/>
            <a:ext cx="1752600" cy="152399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" name="Straight Connector 3"/>
          <p:cNvCxnSpPr>
            <a:stCxn id="5" idx="1"/>
          </p:cNvCxnSpPr>
          <p:nvPr/>
        </p:nvCxnSpPr>
        <p:spPr bwMode="auto">
          <a:xfrm flipH="1">
            <a:off x="4591845" y="1600200"/>
            <a:ext cx="2494756" cy="18288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stCxn id="13" idx="1"/>
          </p:cNvCxnSpPr>
          <p:nvPr/>
        </p:nvCxnSpPr>
        <p:spPr bwMode="auto">
          <a:xfrm flipH="1" flipV="1">
            <a:off x="4591846" y="3429001"/>
            <a:ext cx="2494754" cy="8382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37105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39736"/>
            <a:ext cx="7148513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Analytic Goals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Explore &amp; Quantify </a:t>
            </a:r>
            <a:r>
              <a:rPr lang="en-US" altLang="en-US" u="sng" dirty="0"/>
              <a:t>Variation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Through Joint Variation</a:t>
            </a:r>
          </a:p>
          <a:p>
            <a:pPr marL="0" indent="0" algn="l"/>
            <a:r>
              <a:rPr lang="en-US" altLang="en-US" dirty="0"/>
              <a:t>   via </a:t>
            </a:r>
            <a:r>
              <a:rPr lang="en-US" altLang="en-US" u="sng" dirty="0"/>
              <a:t>Common Scores</a:t>
            </a:r>
          </a:p>
          <a:p>
            <a:pPr marL="0" indent="0" algn="l"/>
            <a:r>
              <a:rPr lang="en-US" altLang="en-US" dirty="0"/>
              <a:t>(</a:t>
            </a:r>
            <a:r>
              <a:rPr lang="en-US" altLang="en-US" i="1" dirty="0"/>
              <a:t>Signatures Among Cases</a:t>
            </a:r>
            <a:r>
              <a:rPr lang="en-US" altLang="en-US" dirty="0"/>
              <a:t>)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And </a:t>
            </a:r>
            <a:r>
              <a:rPr lang="en-US" altLang="en-US" dirty="0">
                <a:solidFill>
                  <a:srgbClr val="FFC000"/>
                </a:solidFill>
              </a:rPr>
              <a:t>Individual Variation</a:t>
            </a:r>
          </a:p>
          <a:p>
            <a:pPr marL="0" indent="0" algn="l"/>
            <a:r>
              <a:rPr lang="en-US" altLang="en-US" dirty="0"/>
              <a:t>(Ortho to Joint &amp; Not </a:t>
            </a:r>
            <a:r>
              <a:rPr lang="en-US" altLang="en-US" dirty="0" err="1"/>
              <a:t>Colinear</a:t>
            </a:r>
            <a:r>
              <a:rPr lang="en-US" altLang="en-US" dirty="0"/>
              <a:t>)</a:t>
            </a:r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Straight Connector 10"/>
          <p:cNvCxnSpPr>
            <a:stCxn id="14" idx="1"/>
          </p:cNvCxnSpPr>
          <p:nvPr/>
        </p:nvCxnSpPr>
        <p:spPr bwMode="auto">
          <a:xfrm flipH="1">
            <a:off x="4953000" y="1600200"/>
            <a:ext cx="2133601" cy="36576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ounded Rectangle 13"/>
          <p:cNvSpPr/>
          <p:nvPr/>
        </p:nvSpPr>
        <p:spPr bwMode="auto">
          <a:xfrm>
            <a:off x="7086601" y="1524000"/>
            <a:ext cx="1738312" cy="15240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086600" y="4191000"/>
            <a:ext cx="1738312" cy="15240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 bwMode="auto">
          <a:xfrm flipH="1">
            <a:off x="4953000" y="4267200"/>
            <a:ext cx="2133600" cy="990600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59703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Analytic Goals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Understand Drivers </a:t>
            </a:r>
          </a:p>
          <a:p>
            <a:pPr marL="0" indent="0" algn="l"/>
            <a:r>
              <a:rPr lang="en-US" altLang="en-US" dirty="0"/>
              <a:t>    Using </a:t>
            </a:r>
            <a:r>
              <a:rPr lang="en-US" altLang="en-US" u="sng" dirty="0"/>
              <a:t>Loadings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>
                <a:solidFill>
                  <a:srgbClr val="0000FF"/>
                </a:solidFill>
              </a:rPr>
              <a:t>Joint Loadings</a:t>
            </a:r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086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086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Straight Connector 7"/>
          <p:cNvCxnSpPr>
            <a:stCxn id="5" idx="1"/>
          </p:cNvCxnSpPr>
          <p:nvPr/>
        </p:nvCxnSpPr>
        <p:spPr bwMode="auto">
          <a:xfrm flipH="1">
            <a:off x="3200400" y="2667000"/>
            <a:ext cx="3886200" cy="13716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stCxn id="7" idx="1"/>
          </p:cNvCxnSpPr>
          <p:nvPr/>
        </p:nvCxnSpPr>
        <p:spPr bwMode="auto">
          <a:xfrm flipH="1" flipV="1">
            <a:off x="3200400" y="4038600"/>
            <a:ext cx="3886200" cy="901987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7302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Analytic Goals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Understand Drivers </a:t>
            </a:r>
          </a:p>
          <a:p>
            <a:pPr marL="0" indent="0" algn="l"/>
            <a:r>
              <a:rPr lang="en-US" altLang="en-US" dirty="0"/>
              <a:t>    Using </a:t>
            </a:r>
            <a:r>
              <a:rPr lang="en-US" altLang="en-US" u="sng" dirty="0"/>
              <a:t>Loadings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Joint Loadings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>
                <a:solidFill>
                  <a:srgbClr val="FFC000"/>
                </a:solidFill>
              </a:rPr>
              <a:t>Individual Loadings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086600" y="1524000"/>
            <a:ext cx="152400" cy="2286000"/>
          </a:xfrm>
          <a:prstGeom prst="round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86600" y="4191000"/>
            <a:ext cx="152400" cy="1499175"/>
          </a:xfrm>
          <a:prstGeom prst="round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Straight Connector 10"/>
          <p:cNvCxnSpPr>
            <a:stCxn id="9" idx="1"/>
          </p:cNvCxnSpPr>
          <p:nvPr/>
        </p:nvCxnSpPr>
        <p:spPr bwMode="auto">
          <a:xfrm flipH="1">
            <a:off x="4114800" y="2667000"/>
            <a:ext cx="2971800" cy="25908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10" idx="1"/>
          </p:cNvCxnSpPr>
          <p:nvPr/>
        </p:nvCxnSpPr>
        <p:spPr bwMode="auto">
          <a:xfrm flipH="1">
            <a:off x="4114800" y="4940588"/>
            <a:ext cx="2971800" cy="31721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2315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</a:pPr>
            <a:r>
              <a:rPr lang="en-US" altLang="en-US" dirty="0"/>
              <a:t>Overview of Steps</a:t>
            </a:r>
          </a:p>
          <a:p>
            <a:pPr marL="514350" indent="-514350" algn="l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en-US" altLang="en-US" dirty="0"/>
              <a:t>Low Rank Reduction (SVD)</a:t>
            </a:r>
          </a:p>
          <a:p>
            <a:pPr marL="514350" indent="-514350" algn="l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en-US" altLang="en-US" dirty="0"/>
              <a:t>Principal Angle Analysis  &amp;  Threshold</a:t>
            </a:r>
          </a:p>
          <a:p>
            <a:pPr marL="0" indent="0">
              <a:lnSpc>
                <a:spcPct val="150000"/>
              </a:lnSpc>
              <a:buClrTx/>
              <a:buSzPct val="100000"/>
            </a:pPr>
            <a:r>
              <a:rPr lang="en-US" altLang="en-US" dirty="0">
                <a:sym typeface="Wingdings" panose="05000000000000000000" pitchFamily="2" charset="2"/>
              </a:rPr>
              <a:t>  </a:t>
            </a:r>
            <a:r>
              <a:rPr lang="en-US" altLang="en-US" dirty="0"/>
              <a:t>Common Normalized </a:t>
            </a:r>
            <a:r>
              <a:rPr lang="en-US" altLang="en-US" u="sng" dirty="0"/>
              <a:t>Scores</a:t>
            </a:r>
          </a:p>
          <a:p>
            <a:pPr marL="514350" indent="-514350" algn="l">
              <a:lnSpc>
                <a:spcPct val="150000"/>
              </a:lnSpc>
              <a:buClrTx/>
              <a:buSzPct val="100000"/>
              <a:buFont typeface="+mj-lt"/>
              <a:buAutoNum type="arabicPeriod" startAt="3"/>
            </a:pPr>
            <a:r>
              <a:rPr lang="en-US" altLang="en-US" dirty="0"/>
              <a:t>Projections to get Modes of Variation</a:t>
            </a:r>
          </a:p>
          <a:p>
            <a:pPr marL="0" indent="0">
              <a:lnSpc>
                <a:spcPct val="150000"/>
              </a:lnSpc>
              <a:buClrTx/>
              <a:buSzPct val="100000"/>
            </a:pPr>
            <a:r>
              <a:rPr lang="en-US" altLang="en-US" dirty="0"/>
              <a:t>Joint &amp; Individual Scores and Loadings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838200" y="3200400"/>
            <a:ext cx="4648200" cy="5334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</a:pPr>
                <a:r>
                  <a:rPr lang="en-US" altLang="en-US" dirty="0"/>
                  <a:t>Idea:    Relate Subspaces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FF99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99C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99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 algn="l">
                  <a:lnSpc>
                    <a:spcPct val="150000"/>
                  </a:lnSpc>
                </a:pPr>
                <a:endParaRPr lang="en-US" altLang="en-US" dirty="0"/>
              </a:p>
              <a:p>
                <a:pPr marL="0" indent="0" algn="l">
                  <a:lnSpc>
                    <a:spcPct val="150000"/>
                  </a:lnSpc>
                </a:pPr>
                <a:endParaRPr lang="en-US" altLang="en-US" dirty="0"/>
              </a:p>
              <a:p>
                <a:pPr marL="0" indent="0" algn="l">
                  <a:lnSpc>
                    <a:spcPct val="150000"/>
                  </a:lnSpc>
                </a:pPr>
                <a:endParaRPr lang="en-US" altLang="en-US" dirty="0"/>
              </a:p>
              <a:p>
                <a:pPr marL="0" indent="0" algn="l">
                  <a:lnSpc>
                    <a:spcPct val="150000"/>
                  </a:lnSpc>
                </a:pPr>
                <a:endParaRPr lang="en-US" altLang="en-US" dirty="0"/>
              </a:p>
              <a:p>
                <a:pPr marL="0" indent="0" algn="l">
                  <a:lnSpc>
                    <a:spcPct val="150000"/>
                  </a:lnSpc>
                </a:pPr>
                <a:endParaRPr lang="en-US" altLang="en-US" dirty="0"/>
              </a:p>
              <a:p>
                <a:pPr marL="0" indent="0" algn="l">
                  <a:lnSpc>
                    <a:spcPct val="150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  <a:blipFill>
                <a:blip r:embed="rId2"/>
                <a:stretch>
                  <a:fillRect l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 rot="18839585">
            <a:off x="4023945" y="3917567"/>
            <a:ext cx="2057400" cy="1337874"/>
          </a:xfrm>
          <a:prstGeom prst="rect">
            <a:avLst/>
          </a:prstGeom>
          <a:solidFill>
            <a:srgbClr val="92D050">
              <a:alpha val="56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Parallelogram 5"/>
          <p:cNvSpPr/>
          <p:nvPr/>
        </p:nvSpPr>
        <p:spPr bwMode="auto">
          <a:xfrm>
            <a:off x="2362200" y="3352800"/>
            <a:ext cx="4419600" cy="1524000"/>
          </a:xfrm>
          <a:prstGeom prst="parallelogram">
            <a:avLst>
              <a:gd name="adj" fmla="val 95769"/>
            </a:avLst>
          </a:prstGeom>
          <a:solidFill>
            <a:srgbClr val="FF0000">
              <a:alpha val="3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 rot="18839585">
            <a:off x="3062655" y="3009851"/>
            <a:ext cx="2057400" cy="1337874"/>
          </a:xfrm>
          <a:prstGeom prst="rect">
            <a:avLst/>
          </a:prstGeom>
          <a:solidFill>
            <a:srgbClr val="92D050">
              <a:alpha val="56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Angle Analysis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657600" y="3048000"/>
            <a:ext cx="1905000" cy="205740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86400" y="2667000"/>
                <a:ext cx="11487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667000"/>
                <a:ext cx="1148712" cy="461665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657600" y="3581400"/>
            <a:ext cx="913796" cy="540480"/>
            <a:chOff x="3657600" y="3581400"/>
            <a:chExt cx="913796" cy="540480"/>
          </a:xfrm>
        </p:grpSpPr>
        <p:cxnSp>
          <p:nvCxnSpPr>
            <p:cNvPr id="10" name="Straight Arrow Connector 9"/>
            <p:cNvCxnSpPr>
              <a:stCxn id="7" idx="0"/>
            </p:cNvCxnSpPr>
            <p:nvPr/>
          </p:nvCxnSpPr>
          <p:spPr bwMode="auto">
            <a:xfrm flipH="1" flipV="1">
              <a:off x="3733800" y="4114800"/>
              <a:ext cx="837596" cy="7079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3962400" y="3581400"/>
              <a:ext cx="608996" cy="540480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657600" y="3581400"/>
                  <a:ext cx="58573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3581400"/>
                  <a:ext cx="585738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4783337" y="2205335"/>
            <a:ext cx="3065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Using Minimal Angles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5181600"/>
            <a:ext cx="354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And Iterate Orthogonally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400800" y="1905000"/>
            <a:ext cx="2633478" cy="3867329"/>
            <a:chOff x="6400800" y="1905000"/>
            <a:chExt cx="2633478" cy="3867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400800" y="4572000"/>
                  <a:ext cx="2633478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Key JIVE concept:</a:t>
                  </a:r>
                </a:p>
                <a:p>
                  <a:r>
                    <a:rPr lang="en-US" dirty="0">
                      <a:solidFill>
                        <a:srgbClr val="FF0000"/>
                      </a:solidFill>
                    </a:rPr>
                    <a:t>Linear Algebra In</a:t>
                  </a:r>
                </a:p>
                <a:p>
                  <a:r>
                    <a:rPr lang="en-US" dirty="0">
                      <a:solidFill>
                        <a:srgbClr val="FF0000"/>
                      </a:solidFill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- Space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4572000"/>
                  <a:ext cx="2633478" cy="1200329"/>
                </a:xfrm>
                <a:prstGeom prst="rect">
                  <a:avLst/>
                </a:prstGeom>
                <a:blipFill>
                  <a:blip r:embed="rId5"/>
                  <a:stretch>
                    <a:fillRect l="-3472" t="-4061" r="-2546" b="-10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19" idx="0"/>
            </p:cNvCxnSpPr>
            <p:nvPr/>
          </p:nvCxnSpPr>
          <p:spPr bwMode="auto">
            <a:xfrm flipH="1" flipV="1">
              <a:off x="7315200" y="1905000"/>
              <a:ext cx="402339" cy="26670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1673809" y="6015335"/>
            <a:ext cx="5717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PAA Computation:  ~Concatenate &amp; SVD</a:t>
            </a:r>
          </a:p>
        </p:txBody>
      </p:sp>
    </p:spTree>
    <p:extLst>
      <p:ext uri="{BB962C8B-B14F-4D97-AF65-F5344CB8AC3E}">
        <p14:creationId xmlns:p14="http://schemas.microsoft.com/office/powerpoint/2010/main" val="24699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Overview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385" t="29721" r="9240" b="2786"/>
          <a:stretch/>
        </p:blipFill>
        <p:spPr>
          <a:xfrm>
            <a:off x="3048000" y="914400"/>
            <a:ext cx="6096000" cy="593271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33600" y="1219200"/>
            <a:ext cx="3276600" cy="2814935"/>
            <a:chOff x="361702" y="2900065"/>
            <a:chExt cx="4021282" cy="2814935"/>
          </a:xfrm>
        </p:grpSpPr>
        <p:sp>
          <p:nvSpPr>
            <p:cNvPr id="13" name="TextBox 12"/>
            <p:cNvSpPr txBox="1"/>
            <p:nvPr/>
          </p:nvSpPr>
          <p:spPr>
            <a:xfrm>
              <a:off x="361702" y="5253335"/>
              <a:ext cx="1309255" cy="4616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Step 1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670957" y="2900065"/>
              <a:ext cx="2712027" cy="281493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4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00400" y="1356979"/>
            <a:ext cx="5867400" cy="5501021"/>
            <a:chOff x="457198" y="1352862"/>
            <a:chExt cx="5943601" cy="5032459"/>
          </a:xfrm>
        </p:grpSpPr>
        <p:pic>
          <p:nvPicPr>
            <p:cNvPr id="5" name="Picture 2" descr="Integrated data set for comparing and contrasting multiple tumor type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8" y="1352862"/>
              <a:ext cx="5857876" cy="431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7198" y="5667688"/>
              <a:ext cx="5943601" cy="717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Figure : The Cancer Genome Atlas Research Network, Weinstein, J.N.,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Collisson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E.A., Mills, G.B., Shaw, K.M.,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Ozenberger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B.A.,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Ellrott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K.,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Shmulevich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I., Sander, C., and Stuart, J.M. (2013) 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The Cancer Genome Atlas Pan-Cancer analysis project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.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DIVAS Motivation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79550"/>
            <a:ext cx="8094663" cy="47688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The Cancer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Genome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Atlas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Multiple Blocks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People </a:t>
            </a:r>
            <a:r>
              <a:rPr lang="en-US" u="sng" dirty="0"/>
              <a:t>Common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Across Blocks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93" t="20588" r="16841" b="2353"/>
          <a:stretch/>
        </p:blipFill>
        <p:spPr>
          <a:xfrm>
            <a:off x="4572000" y="949324"/>
            <a:ext cx="4572000" cy="5871883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>
                    <a:solidFill>
                      <a:srgbClr val="FF0000"/>
                    </a:solidFill>
                  </a:rPr>
                  <a:t>Step 1:</a:t>
                </a:r>
              </a:p>
              <a:p>
                <a:pPr marL="0" indent="0" algn="l"/>
                <a:r>
                  <a:rPr lang="en-US" altLang="en-US" dirty="0"/>
                  <a:t>Initial Low Rank</a:t>
                </a:r>
              </a:p>
              <a:p>
                <a:pPr marL="0" indent="0" algn="l"/>
                <a:r>
                  <a:rPr lang="en-US" altLang="en-US" dirty="0"/>
                  <a:t>Approximations</a:t>
                </a:r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r>
                  <a:rPr lang="en-US" altLang="en-US" dirty="0"/>
                  <a:t>Separate SVDs</a:t>
                </a:r>
              </a:p>
              <a:p>
                <a:pPr marL="0" indent="0" algn="l"/>
                <a:r>
                  <a:rPr lang="en-US" altLang="en-US" dirty="0"/>
                  <a:t>Ranks: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marL="0" indent="0" algn="l"/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  <a:blipFill>
                <a:blip r:embed="rId3"/>
                <a:stretch>
                  <a:fillRect l="-1842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4572000" y="914400"/>
            <a:ext cx="4572000" cy="5943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>
                    <a:solidFill>
                      <a:srgbClr val="FF0000"/>
                    </a:solidFill>
                  </a:rPr>
                  <a:t>Step 1:</a:t>
                </a:r>
              </a:p>
              <a:p>
                <a:pPr marL="0" indent="0" algn="l"/>
                <a:r>
                  <a:rPr lang="en-US" altLang="en-US" dirty="0"/>
                  <a:t>Initial Low Rank</a:t>
                </a:r>
              </a:p>
              <a:p>
                <a:pPr marL="0" indent="0" algn="l"/>
                <a:r>
                  <a:rPr lang="en-US" altLang="en-US" dirty="0"/>
                  <a:t>Approximations</a:t>
                </a:r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r>
                  <a:rPr lang="en-US" altLang="en-US" dirty="0"/>
                  <a:t>Separate SVDs</a:t>
                </a:r>
              </a:p>
              <a:p>
                <a:pPr marL="0" indent="0" algn="l"/>
                <a:r>
                  <a:rPr lang="en-US" altLang="en-US" dirty="0"/>
                  <a:t>Ranks: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en-US" dirty="0"/>
                  <a:t>  </a:t>
                </a:r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r>
                  <a:rPr lang="en-US" altLang="en-US" dirty="0"/>
                  <a:t>Source of Candidates:</a:t>
                </a:r>
              </a:p>
              <a:p>
                <a:pPr marL="0" indent="0" algn="l"/>
                <a:r>
                  <a:rPr lang="en-US" altLang="en-US" dirty="0"/>
                  <a:t>        Scree Plots</a:t>
                </a:r>
              </a:p>
              <a:p>
                <a:pPr marL="0" indent="0" algn="l"/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  <a:blipFill>
                <a:blip r:embed="rId2"/>
                <a:stretch>
                  <a:fillRect l="-1842" t="-1662" b="-14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029200" y="152400"/>
            <a:ext cx="3962399" cy="6417252"/>
            <a:chOff x="5029200" y="152400"/>
            <a:chExt cx="3962399" cy="64172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13494" t="24448" r="6184" b="8998"/>
            <a:stretch/>
          </p:blipFill>
          <p:spPr>
            <a:xfrm>
              <a:off x="5029200" y="152400"/>
              <a:ext cx="3962399" cy="310652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12089" t="24873" r="5662" b="3820"/>
            <a:stretch/>
          </p:blipFill>
          <p:spPr>
            <a:xfrm>
              <a:off x="5029200" y="3381753"/>
              <a:ext cx="3962399" cy="318789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40759" y="685800"/>
                <a:ext cx="15936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</a:rPr>
                  <a:t>Scree Block 1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</a:rPr>
                  <a:t>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59" y="685800"/>
                <a:ext cx="1593641" cy="646331"/>
              </a:xfrm>
              <a:prstGeom prst="rect">
                <a:avLst/>
              </a:prstGeom>
              <a:blipFill>
                <a:blip r:embed="rId5"/>
                <a:stretch>
                  <a:fillRect l="-3448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40759" y="4001869"/>
                <a:ext cx="15936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</a:rPr>
                  <a:t>Scree Block 2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</a:rPr>
                  <a:t>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59" y="4001869"/>
                <a:ext cx="1593641" cy="646331"/>
              </a:xfrm>
              <a:prstGeom prst="rect">
                <a:avLst/>
              </a:prstGeom>
              <a:blipFill>
                <a:blip r:embed="rId6"/>
                <a:stretch>
                  <a:fillRect l="-3448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1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>
                    <a:solidFill>
                      <a:srgbClr val="FF0000"/>
                    </a:solidFill>
                  </a:rPr>
                  <a:t>Step 1:</a:t>
                </a:r>
              </a:p>
              <a:p>
                <a:pPr marL="0" indent="0" algn="l"/>
                <a:r>
                  <a:rPr lang="en-US" altLang="en-US" dirty="0"/>
                  <a:t>Initial Low Rank</a:t>
                </a:r>
              </a:p>
              <a:p>
                <a:pPr marL="0" indent="0" algn="l"/>
                <a:r>
                  <a:rPr lang="en-US" altLang="en-US" dirty="0"/>
                  <a:t>Approximations</a:t>
                </a:r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r>
                  <a:rPr lang="en-US" altLang="en-US" dirty="0"/>
                  <a:t>Separate SVDs</a:t>
                </a:r>
              </a:p>
              <a:p>
                <a:pPr marL="0" indent="0" algn="l"/>
                <a:r>
                  <a:rPr lang="en-US" altLang="en-US" dirty="0"/>
                  <a:t>Ranks: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en-US" dirty="0"/>
                  <a:t>  </a:t>
                </a:r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r>
                  <a:rPr lang="en-US" altLang="en-US" dirty="0"/>
                  <a:t>Source of Candidates:</a:t>
                </a:r>
              </a:p>
              <a:p>
                <a:pPr marL="0" indent="0" algn="l"/>
                <a:r>
                  <a:rPr lang="en-US" altLang="en-US" dirty="0"/>
                  <a:t>        Scree Plots</a:t>
                </a:r>
              </a:p>
              <a:p>
                <a:pPr marL="0" indent="0" algn="l"/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  <a:blipFill>
                <a:blip r:embed="rId2"/>
                <a:stretch>
                  <a:fillRect l="-1842" t="-1662" b="-14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616096" y="2287012"/>
            <a:ext cx="46421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Assessment of Ranks: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err="1">
                <a:solidFill>
                  <a:srgbClr val="000000"/>
                </a:solidFill>
              </a:rPr>
              <a:t>Wedin</a:t>
            </a:r>
            <a:r>
              <a:rPr lang="en-US" sz="3200" dirty="0">
                <a:solidFill>
                  <a:srgbClr val="000000"/>
                </a:solidFill>
              </a:rPr>
              <a:t> Bounds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0000"/>
                </a:solidFill>
              </a:rPr>
              <a:t>Random Subspaces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0000"/>
                </a:solidFill>
              </a:rPr>
              <a:t>Diagnostic Plots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0000"/>
                </a:solidFill>
              </a:rPr>
              <a:t>A Motivation of DIVAS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Overview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385" t="29721" r="9240" b="2786"/>
          <a:stretch/>
        </p:blipFill>
        <p:spPr>
          <a:xfrm>
            <a:off x="3048000" y="914400"/>
            <a:ext cx="6096000" cy="593271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00400" y="1219200"/>
            <a:ext cx="4038600" cy="2814935"/>
            <a:chOff x="361702" y="2900065"/>
            <a:chExt cx="4021282" cy="2814935"/>
          </a:xfrm>
        </p:grpSpPr>
        <p:sp>
          <p:nvSpPr>
            <p:cNvPr id="13" name="TextBox 12"/>
            <p:cNvSpPr txBox="1"/>
            <p:nvPr/>
          </p:nvSpPr>
          <p:spPr>
            <a:xfrm>
              <a:off x="361702" y="5253335"/>
              <a:ext cx="1309255" cy="4616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Step 2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670957" y="2900065"/>
              <a:ext cx="2712027" cy="281493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0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148" t="21177" b="2941"/>
          <a:stretch/>
        </p:blipFill>
        <p:spPr>
          <a:xfrm>
            <a:off x="4038600" y="1431869"/>
            <a:ext cx="5105400" cy="5426131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>
                    <a:solidFill>
                      <a:srgbClr val="FF0000"/>
                    </a:solidFill>
                  </a:rPr>
                  <a:t>Step 2:</a:t>
                </a:r>
              </a:p>
              <a:p>
                <a:pPr marL="0" indent="0" algn="l"/>
                <a:r>
                  <a:rPr lang="en-US" altLang="en-US" dirty="0"/>
                  <a:t>Find Joint Scores</a:t>
                </a:r>
              </a:p>
              <a:p>
                <a:pPr marL="0" indent="0" algn="l"/>
                <a:endParaRPr lang="en-US" altLang="en-US" sz="1800" dirty="0"/>
              </a:p>
              <a:p>
                <a:pPr marL="0" indent="0" algn="l"/>
                <a:r>
                  <a:rPr lang="en-US" altLang="en-US" dirty="0"/>
                  <a:t>Rank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altLang="en-US" dirty="0"/>
                  <a:t> SVD of </a:t>
                </a:r>
              </a:p>
              <a:p>
                <a:pPr marL="0" indent="0" algn="l"/>
                <a:r>
                  <a:rPr lang="en-US" altLang="en-US" dirty="0"/>
                  <a:t>Concatenated</a:t>
                </a:r>
              </a:p>
              <a:p>
                <a:pPr marL="0" indent="0" algn="l"/>
                <a:r>
                  <a:rPr lang="en-US" altLang="en-US" dirty="0"/>
                  <a:t>Scores</a:t>
                </a:r>
              </a:p>
              <a:p>
                <a:pPr marL="0" indent="0" algn="l"/>
                <a:endParaRPr lang="en-US" altLang="en-US" sz="1800" dirty="0"/>
              </a:p>
              <a:p>
                <a:pPr marL="0" indent="0" algn="l"/>
                <a:r>
                  <a:rPr lang="en-US" altLang="en-US" dirty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en-US" dirty="0"/>
                  <a:t>: </a:t>
                </a:r>
              </a:p>
              <a:p>
                <a:pPr marL="0" indent="0" algn="l"/>
                <a:r>
                  <a:rPr lang="en-US" altLang="en-US" dirty="0"/>
                  <a:t>Called </a:t>
                </a:r>
                <a:r>
                  <a:rPr lang="en-US" altLang="en-US" i="1" dirty="0"/>
                  <a:t>Principal</a:t>
                </a:r>
              </a:p>
              <a:p>
                <a:pPr marL="0" indent="0" algn="l"/>
                <a:r>
                  <a:rPr lang="en-US" altLang="en-US" i="1" dirty="0"/>
                  <a:t>Angle Analysis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  <a:blipFill>
                <a:blip r:embed="rId3"/>
                <a:stretch>
                  <a:fillRect l="-1842" t="-1662" b="-1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4038600" y="1431868"/>
            <a:ext cx="5105400" cy="542613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657600" y="2286000"/>
            <a:ext cx="4495800" cy="1981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3124200" y="2133600"/>
            <a:ext cx="1524000" cy="3505200"/>
            <a:chOff x="3124200" y="2133600"/>
            <a:chExt cx="1524000" cy="3505200"/>
          </a:xfrm>
        </p:grpSpPr>
        <p:cxnSp>
          <p:nvCxnSpPr>
            <p:cNvPr id="10" name="Straight Connector 9"/>
            <p:cNvCxnSpPr/>
            <p:nvPr/>
          </p:nvCxnSpPr>
          <p:spPr bwMode="auto">
            <a:xfrm flipV="1">
              <a:off x="3124200" y="2133600"/>
              <a:ext cx="1524000" cy="16764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124200" y="3810000"/>
              <a:ext cx="990600" cy="6096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124200" y="3810000"/>
              <a:ext cx="1219200" cy="18288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AFA781-CA35-9EFD-B528-10FB47FEFBBA}"/>
              </a:ext>
            </a:extLst>
          </p:cNvPr>
          <p:cNvSpPr txBox="1"/>
          <p:nvPr/>
        </p:nvSpPr>
        <p:spPr>
          <a:xfrm>
            <a:off x="6400800" y="1905000"/>
            <a:ext cx="2348848" cy="83099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Solves Scaling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Problem of JIVE</a:t>
            </a:r>
          </a:p>
        </p:txBody>
      </p:sp>
    </p:spTree>
    <p:extLst>
      <p:ext uri="{BB962C8B-B14F-4D97-AF65-F5344CB8AC3E}">
        <p14:creationId xmlns:p14="http://schemas.microsoft.com/office/powerpoint/2010/main" val="157499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 rot="18839585">
            <a:off x="4023945" y="3917567"/>
            <a:ext cx="2057400" cy="1337874"/>
          </a:xfrm>
          <a:prstGeom prst="rect">
            <a:avLst/>
          </a:prstGeom>
          <a:solidFill>
            <a:srgbClr val="92D050">
              <a:alpha val="56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Aside:    Principal Angle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19200"/>
                <a:ext cx="8534399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/>
                  <a:t>For 2 Subspaces, Find Pair of Basis Vectors, </a:t>
                </a:r>
              </a:p>
              <a:p>
                <a:pPr marL="0" indent="0" algn="l"/>
                <a:r>
                  <a:rPr lang="en-US" altLang="en-US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𝐽</m:t>
                        </m:r>
                        <m:r>
                          <a:rPr lang="en-US" altLang="en-US" i="1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alt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𝐽</m:t>
                        </m:r>
                        <m:r>
                          <a:rPr lang="en-US" altLang="en-US" i="1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altLang="en-US" dirty="0"/>
                  <a:t> with </a:t>
                </a:r>
                <a:r>
                  <a:rPr lang="en-US" altLang="en-US" u="sng" dirty="0"/>
                  <a:t>Minimal Angle</a:t>
                </a:r>
                <a:r>
                  <a:rPr lang="en-US" alt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en-US" dirty="0">
                  <a:ea typeface="Cambria Math" panose="02040503050406030204" pitchFamily="18" charset="0"/>
                </a:endParaRPr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r>
                  <a:rPr lang="en-US" altLang="en-US" dirty="0"/>
                  <a:t>Implementation:   SVD of Concatenated Bases</a:t>
                </a:r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399" cy="4768850"/>
              </a:xfrm>
              <a:blipFill>
                <a:blip r:embed="rId2"/>
                <a:stretch>
                  <a:fillRect l="-1786" t="-1662" r="-1571" b="-15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 bwMode="auto">
          <a:xfrm>
            <a:off x="3124200" y="4419600"/>
            <a:ext cx="914400" cy="914400"/>
          </a:xfrm>
          <a:prstGeom prst="bentConnector3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895600" y="3429000"/>
            <a:ext cx="990600" cy="990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arallelogram 8"/>
          <p:cNvSpPr/>
          <p:nvPr/>
        </p:nvSpPr>
        <p:spPr bwMode="auto">
          <a:xfrm>
            <a:off x="2362200" y="3352800"/>
            <a:ext cx="4419600" cy="1524000"/>
          </a:xfrm>
          <a:prstGeom prst="parallelogram">
            <a:avLst>
              <a:gd name="adj" fmla="val 95769"/>
            </a:avLst>
          </a:prstGeom>
          <a:solidFill>
            <a:srgbClr val="FF0000">
              <a:alpha val="3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18773527">
            <a:off x="3083906" y="2745872"/>
            <a:ext cx="2018034" cy="160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8839585">
            <a:off x="3062655" y="3009851"/>
            <a:ext cx="2057400" cy="1337874"/>
          </a:xfrm>
          <a:prstGeom prst="rect">
            <a:avLst/>
          </a:prstGeom>
          <a:solidFill>
            <a:srgbClr val="92D050">
              <a:alpha val="56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 bwMode="auto">
          <a:xfrm flipH="1" flipV="1">
            <a:off x="3856890" y="3352800"/>
            <a:ext cx="715714" cy="790613"/>
          </a:xfrm>
          <a:prstGeom prst="straightConnector1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3505200" y="4114800"/>
            <a:ext cx="1020514" cy="1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08303" y="3526746"/>
                <a:ext cx="5557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303" y="3526746"/>
                <a:ext cx="55579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13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Overview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385" t="29721" r="9240" b="2786"/>
          <a:stretch/>
        </p:blipFill>
        <p:spPr>
          <a:xfrm>
            <a:off x="3048000" y="914400"/>
            <a:ext cx="6096000" cy="593271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343400" y="2362200"/>
            <a:ext cx="4800601" cy="4394489"/>
            <a:chOff x="744466" y="2900065"/>
            <a:chExt cx="3638519" cy="2814935"/>
          </a:xfrm>
        </p:grpSpPr>
        <p:sp>
          <p:nvSpPr>
            <p:cNvPr id="13" name="TextBox 12"/>
            <p:cNvSpPr txBox="1"/>
            <p:nvPr/>
          </p:nvSpPr>
          <p:spPr>
            <a:xfrm>
              <a:off x="744466" y="5389410"/>
              <a:ext cx="866315" cy="2957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Step 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610781" y="2900065"/>
              <a:ext cx="2772204" cy="281493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5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202" t="27647" r="2332"/>
          <a:stretch/>
        </p:blipFill>
        <p:spPr>
          <a:xfrm>
            <a:off x="4467922" y="1295400"/>
            <a:ext cx="4599878" cy="5546912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72930" y="1447800"/>
                <a:ext cx="8269288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>
                    <a:solidFill>
                      <a:srgbClr val="FF0000"/>
                    </a:solidFill>
                  </a:rPr>
                  <a:t>Step 3:</a:t>
                </a:r>
              </a:p>
              <a:p>
                <a:pPr marL="0" indent="0" algn="l"/>
                <a:r>
                  <a:rPr lang="en-US" altLang="en-US" dirty="0"/>
                  <a:t>Find Individual</a:t>
                </a:r>
              </a:p>
              <a:p>
                <a:pPr marL="0" indent="0" algn="l"/>
                <a:r>
                  <a:rPr lang="en-US" altLang="en-US" dirty="0"/>
                  <a:t>           Scores</a:t>
                </a:r>
              </a:p>
              <a:p>
                <a:pPr marL="0" indent="0" algn="l"/>
                <a:endParaRPr lang="en-US" altLang="en-US" sz="1800" dirty="0"/>
              </a:p>
              <a:p>
                <a:pPr marL="0" indent="0" algn="l"/>
                <a:r>
                  <a:rPr lang="en-US" altLang="en-US" dirty="0"/>
                  <a:t>By Orthogonal</a:t>
                </a:r>
              </a:p>
              <a:p>
                <a:pPr marL="0" indent="0" algn="l"/>
                <a:r>
                  <a:rPr lang="en-US" altLang="en-US" dirty="0"/>
                  <a:t>Basis Subtraction</a:t>
                </a:r>
              </a:p>
              <a:p>
                <a:pPr marL="0" indent="0" algn="l"/>
                <a:endParaRPr lang="en-US" altLang="en-US" sz="1800" dirty="0"/>
              </a:p>
              <a:p>
                <a:pPr marL="0" indent="0" algn="l"/>
                <a:r>
                  <a:rPr lang="en-US" altLang="en-US" dirty="0"/>
                  <a:t>Guarantees</a:t>
                </a:r>
              </a:p>
              <a:p>
                <a:pPr marL="0" indent="0" algn="l"/>
                <a:r>
                  <a:rPr lang="en-US" altLang="en-US" dirty="0" err="1"/>
                  <a:t>Joi</a:t>
                </a:r>
                <a:r>
                  <a:rPr lang="en-US" altLang="en-US" dirty="0"/>
                  <a:t>nt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altLang="en-US" dirty="0"/>
                  <a:t> Individual  </a:t>
                </a:r>
              </a:p>
              <a:p>
                <a:pPr marL="0" indent="0" algn="l"/>
                <a:endParaRPr lang="en-US" altLang="en-US" sz="1800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930" y="1447800"/>
                <a:ext cx="8269288" cy="4768850"/>
              </a:xfrm>
              <a:blipFill>
                <a:blip r:embed="rId3"/>
                <a:stretch>
                  <a:fillRect l="-1917" t="-1662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4495800" y="1295400"/>
            <a:ext cx="4599878" cy="5562599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200400" y="2819400"/>
            <a:ext cx="5105400" cy="3048000"/>
            <a:chOff x="3124200" y="3810000"/>
            <a:chExt cx="5105400" cy="3048000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3124200" y="3810000"/>
              <a:ext cx="5105400" cy="6096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124200" y="3810000"/>
              <a:ext cx="4800600" cy="23622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124200" y="3810000"/>
              <a:ext cx="4953000" cy="30480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130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Overview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385" t="29721" r="9240" b="2786"/>
          <a:stretch/>
        </p:blipFill>
        <p:spPr>
          <a:xfrm>
            <a:off x="3048000" y="914400"/>
            <a:ext cx="6096000" cy="593271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91199" y="949326"/>
            <a:ext cx="3352795" cy="5807365"/>
            <a:chOff x="1841798" y="1995034"/>
            <a:chExt cx="2541186" cy="3719967"/>
          </a:xfrm>
        </p:grpSpPr>
        <p:sp>
          <p:nvSpPr>
            <p:cNvPr id="13" name="TextBox 12"/>
            <p:cNvSpPr txBox="1"/>
            <p:nvPr/>
          </p:nvSpPr>
          <p:spPr>
            <a:xfrm>
              <a:off x="1841798" y="5389410"/>
              <a:ext cx="866315" cy="2957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Step 4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708110" y="1995034"/>
              <a:ext cx="1674874" cy="3719967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4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508" t="27059" r="9240" b="8824"/>
          <a:stretch/>
        </p:blipFill>
        <p:spPr>
          <a:xfrm>
            <a:off x="6753138" y="-1"/>
            <a:ext cx="2390862" cy="6857999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>
                <a:solidFill>
                  <a:srgbClr val="FF0000"/>
                </a:solidFill>
              </a:rPr>
              <a:t>Step 4: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err="1"/>
              <a:t>Reproject</a:t>
            </a:r>
            <a:r>
              <a:rPr lang="en-US" altLang="en-US" dirty="0"/>
              <a:t> Data</a:t>
            </a:r>
          </a:p>
          <a:p>
            <a:pPr marL="0" indent="0" algn="l"/>
            <a:r>
              <a:rPr lang="en-US" altLang="en-US" dirty="0"/>
              <a:t>To Get Both</a:t>
            </a:r>
          </a:p>
          <a:p>
            <a:pPr marL="0" indent="0" algn="l"/>
            <a:r>
              <a:rPr lang="en-US" altLang="en-US" dirty="0"/>
              <a:t>Joint and </a:t>
            </a:r>
          </a:p>
          <a:p>
            <a:pPr marL="0" indent="0" algn="l"/>
            <a:r>
              <a:rPr lang="en-US" altLang="en-US" dirty="0"/>
              <a:t>Individual</a:t>
            </a:r>
          </a:p>
          <a:p>
            <a:pPr marL="0" indent="0" algn="l"/>
            <a:r>
              <a:rPr lang="en-US" altLang="en-US" dirty="0"/>
              <a:t>Decompositions</a:t>
            </a:r>
          </a:p>
          <a:p>
            <a:pPr marL="0" indent="0" algn="l"/>
            <a:endParaRPr lang="en-US" altLang="en-US" sz="18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725260" y="0"/>
            <a:ext cx="2342540" cy="6857999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3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 – Block Synonyms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 Multi – Block Data Analysis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 Data Fusion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 Data Integration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 Multi – View  (Machine Learning)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 Functional Factor Models</a:t>
                </a:r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51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>
              <a:lnSpc>
                <a:spcPct val="200000"/>
              </a:lnSpc>
            </a:pPr>
            <a:r>
              <a:rPr lang="en-US" altLang="en-US" dirty="0"/>
              <a:t>Output Options (for Differing Purposes):</a:t>
            </a:r>
          </a:p>
          <a:p>
            <a:pPr marL="514350" indent="-514350" algn="l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r>
              <a:rPr lang="en-US" altLang="en-US" dirty="0"/>
              <a:t>Common Normalized Scores</a:t>
            </a:r>
          </a:p>
          <a:p>
            <a:pPr marL="514350" indent="-514350" algn="l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r>
              <a:rPr lang="en-US" altLang="en-US" dirty="0"/>
              <a:t>Block Specific Scores (Joint &amp; </a:t>
            </a:r>
            <a:r>
              <a:rPr lang="en-US" altLang="en-US" dirty="0" err="1"/>
              <a:t>Indiv</a:t>
            </a:r>
            <a:r>
              <a:rPr lang="en-US" altLang="en-US" dirty="0"/>
              <a:t>.)</a:t>
            </a:r>
          </a:p>
          <a:p>
            <a:pPr marL="514350" indent="-514350" algn="l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r>
              <a:rPr lang="en-US" altLang="en-US" dirty="0"/>
              <a:t>Full Matrices</a:t>
            </a:r>
          </a:p>
          <a:p>
            <a:pPr marL="514350" indent="-514350" algn="l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0284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>
              <a:lnSpc>
                <a:spcPct val="200000"/>
              </a:lnSpc>
            </a:pPr>
            <a:r>
              <a:rPr lang="en-US" altLang="en-US" dirty="0"/>
              <a:t>Output Options (for Differing Purposes):</a:t>
            </a:r>
          </a:p>
          <a:p>
            <a:pPr marL="514350" indent="-514350" algn="l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r>
              <a:rPr lang="en-US" altLang="en-US" b="1" dirty="0"/>
              <a:t>Common Normalized Scores</a:t>
            </a:r>
          </a:p>
          <a:p>
            <a:pPr marL="514350" indent="-514350" algn="l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r>
              <a:rPr lang="en-US" altLang="en-US" dirty="0"/>
              <a:t>Block Specific Scores (Joint &amp; </a:t>
            </a:r>
            <a:r>
              <a:rPr lang="en-US" altLang="en-US" dirty="0" err="1"/>
              <a:t>Indiv</a:t>
            </a:r>
            <a:r>
              <a:rPr lang="en-US" altLang="en-US" dirty="0"/>
              <a:t>.)</a:t>
            </a:r>
          </a:p>
          <a:p>
            <a:pPr marL="514350" indent="-514350" algn="l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r>
              <a:rPr lang="en-US" altLang="en-US" dirty="0"/>
              <a:t>Full Matrices</a:t>
            </a:r>
          </a:p>
          <a:p>
            <a:pPr marL="514350" indent="-514350" algn="l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1529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514350" indent="-514350" algn="l">
              <a:buClrTx/>
              <a:buSzPct val="100000"/>
              <a:buFont typeface="+mj-lt"/>
              <a:buAutoNum type="arabicPeriod"/>
            </a:pPr>
            <a:r>
              <a:rPr lang="en-US" altLang="en-US" dirty="0"/>
              <a:t>Common Normalized Scores</a:t>
            </a:r>
          </a:p>
          <a:p>
            <a:pPr marL="1084263" lvl="1" indent="-514350" algn="l">
              <a:buClrTx/>
              <a:buSzPct val="100000"/>
              <a:buFont typeface="+mj-lt"/>
              <a:buAutoNum type="alphaLcPeriod"/>
            </a:pPr>
            <a:r>
              <a:rPr lang="en-US" altLang="en-US" i="1" u="sng" dirty="0"/>
              <a:t>Same</a:t>
            </a:r>
            <a:r>
              <a:rPr lang="en-US" altLang="en-US" dirty="0"/>
              <a:t> for Each Block</a:t>
            </a:r>
          </a:p>
          <a:p>
            <a:pPr marL="1084263" lvl="1" indent="-514350" algn="l">
              <a:buClrTx/>
              <a:buSzPct val="100000"/>
              <a:buFont typeface="+mj-lt"/>
              <a:buAutoNum type="alphaLcPeriod"/>
            </a:pPr>
            <a:r>
              <a:rPr lang="en-US" altLang="en-US" dirty="0"/>
              <a:t>Finds </a:t>
            </a:r>
            <a:r>
              <a:rPr lang="en-US" altLang="en-US" u="sng" dirty="0"/>
              <a:t>Joint</a:t>
            </a:r>
            <a:r>
              <a:rPr lang="en-US" altLang="en-US" dirty="0"/>
              <a:t> Behavior</a:t>
            </a:r>
          </a:p>
          <a:p>
            <a:pPr marL="1084263" lvl="1" indent="-514350" algn="l">
              <a:buClrTx/>
              <a:buSzPct val="100000"/>
              <a:buFont typeface="+mj-lt"/>
              <a:buAutoNum type="alphaLcPeriod"/>
            </a:pPr>
            <a:r>
              <a:rPr lang="en-US" altLang="en-US" dirty="0"/>
              <a:t>Useful:  Scatterplots</a:t>
            </a:r>
          </a:p>
          <a:p>
            <a:pPr marL="1084263" lvl="1" indent="-514350" algn="l">
              <a:buClrTx/>
              <a:buSzPct val="100000"/>
              <a:buFont typeface="+mj-lt"/>
              <a:buAutoNum type="alphaLcPeriod"/>
            </a:pPr>
            <a:r>
              <a:rPr lang="en-US" altLang="en-US" dirty="0"/>
              <a:t>Can Have Common</a:t>
            </a:r>
          </a:p>
          <a:p>
            <a:pPr marL="569913" lvl="1" indent="0" algn="l">
              <a:buClrTx/>
              <a:buSzPct val="100000"/>
            </a:pPr>
            <a:r>
              <a:rPr lang="en-US" altLang="en-US" i="1" dirty="0"/>
              <a:t>	Loadings</a:t>
            </a:r>
            <a:r>
              <a:rPr lang="en-US" altLang="en-US" dirty="0"/>
              <a:t> By Projecting</a:t>
            </a:r>
          </a:p>
          <a:p>
            <a:pPr marL="1084263" lvl="1" indent="-514350" algn="l">
              <a:buClrTx/>
              <a:buSzPct val="100000"/>
              <a:buFont typeface="+mj-lt"/>
              <a:buAutoNum type="alphaLcPeriod" startAt="5"/>
            </a:pPr>
            <a:r>
              <a:rPr lang="en-US" altLang="en-US" dirty="0"/>
              <a:t>Gives Interpretation</a:t>
            </a:r>
          </a:p>
          <a:p>
            <a:pPr marL="569913" lvl="1" indent="0" algn="l">
              <a:buClrTx/>
              <a:buSzPct val="100000"/>
            </a:pPr>
            <a:r>
              <a:rPr lang="en-US" altLang="en-US" dirty="0"/>
              <a:t>	of Driving Features</a:t>
            </a:r>
          </a:p>
          <a:p>
            <a:pPr marL="569913" lvl="1" indent="0" algn="l">
              <a:buClrTx/>
              <a:buSzPct val="100000"/>
            </a:pPr>
            <a:endParaRPr lang="en-US" altLang="en-US" dirty="0"/>
          </a:p>
          <a:p>
            <a:pPr marL="569913" lvl="1" indent="0" algn="l">
              <a:buClrTx/>
              <a:buSzPct val="100000"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13" t="22941" r="13385" b="14117"/>
          <a:stretch/>
        </p:blipFill>
        <p:spPr>
          <a:xfrm>
            <a:off x="5107536" y="2362200"/>
            <a:ext cx="4036464" cy="39624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>
            <a:off x="6172200" y="1752600"/>
            <a:ext cx="1752600" cy="2438400"/>
          </a:xfrm>
          <a:prstGeom prst="straightConnector1">
            <a:avLst/>
          </a:pr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429492" y="5862935"/>
            <a:ext cx="4370812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E.g.  FMRI Neuro Science Data</a:t>
            </a:r>
          </a:p>
        </p:txBody>
      </p:sp>
    </p:spTree>
    <p:extLst>
      <p:ext uri="{BB962C8B-B14F-4D97-AF65-F5344CB8AC3E}">
        <p14:creationId xmlns:p14="http://schemas.microsoft.com/office/powerpoint/2010/main" val="10333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>
              <a:lnSpc>
                <a:spcPct val="200000"/>
              </a:lnSpc>
            </a:pPr>
            <a:r>
              <a:rPr lang="en-US" altLang="en-US" dirty="0"/>
              <a:t>Output Options (for Differing Purposes):</a:t>
            </a:r>
          </a:p>
          <a:p>
            <a:pPr marL="514350" indent="-514350" algn="l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r>
              <a:rPr lang="en-US" altLang="en-US" dirty="0"/>
              <a:t>Common Normalized Scores</a:t>
            </a:r>
          </a:p>
          <a:p>
            <a:pPr marL="514350" indent="-514350" algn="l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r>
              <a:rPr lang="en-US" altLang="en-US" b="1" dirty="0"/>
              <a:t>Block Specific Scores (Joint &amp; </a:t>
            </a:r>
            <a:r>
              <a:rPr lang="en-US" altLang="en-US" b="1" dirty="0" err="1"/>
              <a:t>Indiv</a:t>
            </a:r>
            <a:r>
              <a:rPr lang="en-US" altLang="en-US" b="1" dirty="0"/>
              <a:t>.)</a:t>
            </a:r>
          </a:p>
          <a:p>
            <a:pPr marL="514350" indent="-514350" algn="l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r>
              <a:rPr lang="en-US" altLang="en-US" dirty="0"/>
              <a:t>Full Matrices</a:t>
            </a:r>
          </a:p>
          <a:p>
            <a:pPr marL="514350" indent="-514350" algn="l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8399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</p:spPr>
            <p:txBody>
              <a:bodyPr/>
              <a:lstStyle/>
              <a:p>
                <a:pPr marL="514350" indent="-514350" algn="l">
                  <a:buClrTx/>
                  <a:buSzPct val="100000"/>
                  <a:buFont typeface="+mj-lt"/>
                  <a:buAutoNum type="arabicPeriod" startAt="2"/>
                </a:pPr>
                <a:r>
                  <a:rPr lang="en-US" altLang="en-US" dirty="0"/>
                  <a:t>Block Specific </a:t>
                </a:r>
                <a:r>
                  <a:rPr lang="en-US" altLang="en-US" dirty="0">
                    <a:solidFill>
                      <a:srgbClr val="FF00FF"/>
                    </a:solidFill>
                  </a:rPr>
                  <a:t>Scores</a:t>
                </a:r>
                <a:r>
                  <a:rPr lang="en-US" altLang="en-US" dirty="0"/>
                  <a:t> </a:t>
                </a:r>
              </a:p>
              <a:p>
                <a:pPr marL="0" indent="0" algn="l">
                  <a:buClrTx/>
                  <a:buSzPct val="100000"/>
                </a:pPr>
                <a:r>
                  <a:rPr lang="en-US" altLang="en-US" dirty="0"/>
                  <a:t>	(Joint &amp; </a:t>
                </a:r>
                <a:r>
                  <a:rPr lang="en-US" altLang="en-US" dirty="0" err="1"/>
                  <a:t>Indiv</a:t>
                </a:r>
                <a:r>
                  <a:rPr lang="en-US" altLang="en-US" dirty="0"/>
                  <a:t>.)</a:t>
                </a:r>
              </a:p>
              <a:p>
                <a:pPr marL="1084263" lvl="1" indent="-514350" algn="l">
                  <a:buClrTx/>
                  <a:buSzPct val="100000"/>
                  <a:buFont typeface="+mj-lt"/>
                  <a:buAutoNum type="alphaLcPeriod"/>
                </a:pPr>
                <a:r>
                  <a:rPr lang="en-US" altLang="en-US" dirty="0"/>
                  <a:t>SVD Re-Ordered Basis</a:t>
                </a:r>
              </a:p>
              <a:p>
                <a:pPr marL="1084263" lvl="1" indent="-514350" algn="l">
                  <a:buClrTx/>
                  <a:buSzPct val="100000"/>
                  <a:buFont typeface="+mj-lt"/>
                  <a:buAutoNum type="alphaLcPeriod"/>
                </a:pPr>
                <a:r>
                  <a:rPr lang="en-US" altLang="en-US" dirty="0"/>
                  <a:t>Includes Magnitudes (SVs)</a:t>
                </a:r>
              </a:p>
              <a:p>
                <a:pPr marL="1084263" lvl="1" indent="-514350" algn="l">
                  <a:buClrTx/>
                  <a:buSzPct val="100000"/>
                  <a:buFont typeface="+mj-lt"/>
                  <a:buAutoNum type="alphaLcPeriod"/>
                </a:pPr>
                <a:r>
                  <a:rPr lang="en-US" altLang="en-US" dirty="0"/>
                  <a:t>Compact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Representation</a:t>
                </a:r>
              </a:p>
              <a:p>
                <a:pPr marL="1084263" lvl="1" indent="-514350" algn="l">
                  <a:buClrTx/>
                  <a:buSzPct val="100000"/>
                  <a:buFont typeface="+mj-lt"/>
                  <a:buAutoNum type="alphaLcPeriod"/>
                </a:pPr>
                <a:r>
                  <a:rPr lang="en-US" altLang="en-US" dirty="0"/>
                  <a:t>E.g. Input for Classification</a:t>
                </a:r>
              </a:p>
              <a:p>
                <a:pPr marL="1084263" lvl="1" indent="-514350" algn="l">
                  <a:buClrTx/>
                  <a:buSzPct val="100000"/>
                  <a:buFont typeface="+mj-lt"/>
                  <a:buAutoNum type="alphaLcPeriod"/>
                </a:pPr>
                <a:r>
                  <a:rPr lang="en-US" altLang="en-US" dirty="0"/>
                  <a:t>Interpretation via </a:t>
                </a:r>
                <a:r>
                  <a:rPr lang="en-US" altLang="en-US" dirty="0">
                    <a:solidFill>
                      <a:srgbClr val="00B050"/>
                    </a:solidFill>
                  </a:rPr>
                  <a:t>Loadings</a:t>
                </a:r>
              </a:p>
              <a:p>
                <a:pPr marL="569913" lvl="1" indent="0" algn="l">
                  <a:buClrTx/>
                  <a:buSzPct val="100000"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  <a:blipFill>
                <a:blip r:embed="rId4"/>
                <a:stretch>
                  <a:fillRect l="-1916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64508" t="27059" r="9240" b="8824"/>
          <a:stretch/>
        </p:blipFill>
        <p:spPr>
          <a:xfrm>
            <a:off x="6753138" y="0"/>
            <a:ext cx="2390862" cy="6857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772399" y="235527"/>
            <a:ext cx="1143001" cy="5904923"/>
            <a:chOff x="7772399" y="235527"/>
            <a:chExt cx="1143001" cy="5904923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7848600" y="235527"/>
              <a:ext cx="838200" cy="228600"/>
            </a:xfrm>
            <a:prstGeom prst="roundRect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7848600" y="1759527"/>
              <a:ext cx="838200" cy="304800"/>
            </a:xfrm>
            <a:prstGeom prst="roundRect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7772399" y="2369127"/>
              <a:ext cx="954089" cy="381000"/>
            </a:xfrm>
            <a:prstGeom prst="roundRect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7848600" y="3505200"/>
              <a:ext cx="1066800" cy="457200"/>
            </a:xfrm>
            <a:prstGeom prst="roundRect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7772400" y="5181600"/>
              <a:ext cx="838200" cy="228600"/>
            </a:xfrm>
            <a:prstGeom prst="roundRect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848600" y="5791200"/>
              <a:ext cx="838200" cy="349250"/>
            </a:xfrm>
            <a:prstGeom prst="roundRect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53636" name="Group 453635"/>
          <p:cNvGrpSpPr/>
          <p:nvPr/>
        </p:nvGrpSpPr>
        <p:grpSpPr>
          <a:xfrm>
            <a:off x="5943597" y="1600200"/>
            <a:ext cx="1752603" cy="4274127"/>
            <a:chOff x="5943597" y="1600200"/>
            <a:chExt cx="1752603" cy="4274127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V="1">
              <a:off x="5943600" y="1600200"/>
              <a:ext cx="1752600" cy="3276600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5980110" y="2168525"/>
              <a:ext cx="1696244" cy="2708275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5980111" y="3184526"/>
              <a:ext cx="1696243" cy="1692274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5943597" y="4708526"/>
              <a:ext cx="1732757" cy="152400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5943598" y="4860926"/>
              <a:ext cx="1752602" cy="466147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5943599" y="4883728"/>
              <a:ext cx="1676401" cy="990599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117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>
              <a:lnSpc>
                <a:spcPct val="200000"/>
              </a:lnSpc>
            </a:pPr>
            <a:r>
              <a:rPr lang="en-US" altLang="en-US" dirty="0"/>
              <a:t>Output Options (for Differing Purposes):</a:t>
            </a:r>
          </a:p>
          <a:p>
            <a:pPr marL="514350" indent="-514350" algn="l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r>
              <a:rPr lang="en-US" altLang="en-US" dirty="0"/>
              <a:t>Common Normalized Scores</a:t>
            </a:r>
          </a:p>
          <a:p>
            <a:pPr marL="514350" indent="-514350" algn="l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r>
              <a:rPr lang="en-US" altLang="en-US" dirty="0"/>
              <a:t>Block Specific Scores (Joint &amp; </a:t>
            </a:r>
            <a:r>
              <a:rPr lang="en-US" altLang="en-US" dirty="0" err="1"/>
              <a:t>Indiv</a:t>
            </a:r>
            <a:r>
              <a:rPr lang="en-US" altLang="en-US" dirty="0"/>
              <a:t>.)</a:t>
            </a:r>
          </a:p>
          <a:p>
            <a:pPr marL="514350" indent="-514350" algn="l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r>
              <a:rPr lang="en-US" altLang="en-US" b="1" dirty="0"/>
              <a:t>Full Matrices</a:t>
            </a:r>
          </a:p>
          <a:p>
            <a:pPr marL="514350" indent="-514350" algn="l">
              <a:lnSpc>
                <a:spcPct val="200000"/>
              </a:lnSpc>
              <a:buClrTx/>
              <a:buSzPct val="100000"/>
              <a:buFont typeface="+mj-lt"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2209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Algorithm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514350" indent="-514350" algn="l">
              <a:buClrTx/>
              <a:buSzPct val="100000"/>
              <a:buFont typeface="+mj-lt"/>
              <a:buAutoNum type="arabicPeriod" startAt="3"/>
            </a:pPr>
            <a:r>
              <a:rPr lang="en-US" altLang="en-US" dirty="0"/>
              <a:t>Full </a:t>
            </a:r>
            <a:r>
              <a:rPr lang="en-US" altLang="en-US" dirty="0">
                <a:solidFill>
                  <a:srgbClr val="C00000"/>
                </a:solidFill>
              </a:rPr>
              <a:t>Matrices</a:t>
            </a:r>
          </a:p>
          <a:p>
            <a:pPr marL="1084263" lvl="1" indent="-514350" algn="l">
              <a:buClrTx/>
              <a:buSzPct val="100000"/>
              <a:buFont typeface="+mj-lt"/>
              <a:buAutoNum type="alphaLcPeriod"/>
            </a:pPr>
            <a:r>
              <a:rPr lang="en-US" altLang="en-US" dirty="0"/>
              <a:t>Size of Original Data</a:t>
            </a:r>
          </a:p>
          <a:p>
            <a:pPr marL="1084263" lvl="1" indent="-514350" algn="l">
              <a:buClrTx/>
              <a:buSzPct val="100000"/>
              <a:buFont typeface="+mj-lt"/>
              <a:buAutoNum type="alphaLcPeriod"/>
            </a:pPr>
            <a:r>
              <a:rPr lang="en-US" altLang="en-US" dirty="0"/>
              <a:t>Allows Heat Map View</a:t>
            </a:r>
          </a:p>
          <a:p>
            <a:pPr marL="1084263" lvl="1" indent="-514350" algn="l">
              <a:buClrTx/>
              <a:buSzPct val="100000"/>
              <a:buFont typeface="+mj-lt"/>
              <a:buAutoNum type="alphaLcPeriod"/>
            </a:pPr>
            <a:r>
              <a:rPr lang="en-US" altLang="en-US" dirty="0"/>
              <a:t>And Network Analysis</a:t>
            </a:r>
          </a:p>
          <a:p>
            <a:pPr marL="1084263" lvl="1" indent="-514350" algn="l">
              <a:buClrTx/>
              <a:buSzPct val="100000"/>
              <a:buFont typeface="+mj-lt"/>
              <a:buAutoNum type="alphaLcPeriod"/>
            </a:pPr>
            <a:endParaRPr lang="en-US" altLang="en-US" dirty="0"/>
          </a:p>
          <a:p>
            <a:pPr marL="0" indent="0" algn="l">
              <a:buClrTx/>
              <a:buSzPct val="100000"/>
            </a:pP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508" t="27059" r="9240" b="8824"/>
          <a:stretch/>
        </p:blipFill>
        <p:spPr>
          <a:xfrm>
            <a:off x="6753138" y="0"/>
            <a:ext cx="2390862" cy="68579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19999" y="235526"/>
            <a:ext cx="1295401" cy="6393874"/>
            <a:chOff x="7619999" y="235526"/>
            <a:chExt cx="1295401" cy="6393874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619999" y="235526"/>
              <a:ext cx="1106489" cy="1364673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7620000" y="3588327"/>
              <a:ext cx="1295400" cy="1364673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7620000" y="5149851"/>
              <a:ext cx="1295400" cy="482022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7620000" y="5867400"/>
              <a:ext cx="1295400" cy="762000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7620000" y="1787526"/>
              <a:ext cx="1106489" cy="498474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7620000" y="2438400"/>
              <a:ext cx="1106489" cy="838200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4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Toy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371600"/>
            <a:ext cx="659288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</a:pPr>
            <a:r>
              <a:rPr lang="en-US" altLang="en-US" dirty="0"/>
              <a:t>“Heat Map” View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en-US" dirty="0"/>
              <a:t>Based on </a:t>
            </a:r>
            <a:r>
              <a:rPr lang="en-US" altLang="en-US" i="1" dirty="0"/>
              <a:t>Color Bar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FF0000"/>
                </a:solidFill>
              </a:rPr>
              <a:t>Red for &gt; 0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en-US" dirty="0"/>
              <a:t>       </a:t>
            </a:r>
            <a:r>
              <a:rPr lang="en-US" alt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for = 0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0000FF"/>
                </a:solidFill>
              </a:rPr>
              <a:t>Blue for &lt; 0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en-US" dirty="0"/>
              <a:t>Intensity shows magnitude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66436" b="50000"/>
          <a:stretch/>
        </p:blipFill>
        <p:spPr bwMode="auto">
          <a:xfrm>
            <a:off x="231025" y="1524000"/>
            <a:ext cx="160949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1676400" y="2800350"/>
            <a:ext cx="2743200" cy="85725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358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0" y="1371600"/>
                <a:ext cx="6440489" cy="47688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</a:pPr>
                <a:r>
                  <a:rPr lang="en-US" altLang="en-US" dirty="0"/>
                  <a:t>Special Challenges: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=100 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≪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=10,000</m:t>
                    </m:r>
                  </m:oMath>
                </a14:m>
                <a:endParaRPr lang="en-US" alt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 ≫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altLang="en-US" b="0" dirty="0">
                  <a:ea typeface="Cambria Math"/>
                </a:endParaRP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Wildly Differing Sizes &amp; Scales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Typical in Cancer &amp; Neuro-</a:t>
                </a:r>
                <a:r>
                  <a:rPr lang="en-US" altLang="en-US" dirty="0" err="1"/>
                  <a:t>Sci</a:t>
                </a:r>
                <a:endParaRPr lang="en-US" alt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Hard to </a:t>
                </a:r>
                <a:r>
                  <a:rPr lang="en-US" altLang="en-US" u="sng" dirty="0"/>
                  <a:t>Normalize</a:t>
                </a:r>
                <a:r>
                  <a:rPr lang="en-US" altLang="en-US" dirty="0"/>
                  <a:t> Away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0" y="1371600"/>
                <a:ext cx="6440489" cy="4768850"/>
              </a:xfrm>
              <a:blipFill rotWithShape="1">
                <a:blip r:embed="rId2"/>
                <a:stretch>
                  <a:fillRect l="-2365" b="-6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t="24227" r="66258" b="24227"/>
          <a:stretch/>
        </p:blipFill>
        <p:spPr bwMode="auto">
          <a:xfrm>
            <a:off x="231025" y="1524000"/>
            <a:ext cx="162122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07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Toy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5727172" y="1371600"/>
            <a:ext cx="311202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Underlying Components</a:t>
            </a:r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   (Additive</a:t>
            </a:r>
          </a:p>
          <a:p>
            <a:pPr marL="0" indent="0" algn="l"/>
            <a:r>
              <a:rPr lang="en-US" altLang="en-US" dirty="0"/>
              <a:t>       Signals +</a:t>
            </a:r>
          </a:p>
          <a:p>
            <a:pPr marL="0" indent="0" algn="l"/>
            <a:r>
              <a:rPr lang="en-US" altLang="en-US" dirty="0"/>
              <a:t>          + Noise)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53000" y="2819400"/>
            <a:ext cx="2514600" cy="2438400"/>
            <a:chOff x="4953000" y="2819400"/>
            <a:chExt cx="2514600" cy="2438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4953000" y="2819400"/>
              <a:ext cx="2514600" cy="2286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4953000" y="5105400"/>
              <a:ext cx="2514600" cy="1524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241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Acronyms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79550"/>
            <a:ext cx="8094663" cy="47688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z="4400" dirty="0"/>
              <a:t>JIVE: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Joint and Individual Variation Explained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Important Precursor of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sz="4400" dirty="0"/>
              <a:t>DIVAS: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Data Integration Via Analysis of Subspaces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190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Toy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5727172" y="1371600"/>
            <a:ext cx="311202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Underlying Components: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Joint – Rank 1</a:t>
            </a:r>
          </a:p>
          <a:p>
            <a:pPr marL="0" indent="0" algn="l"/>
            <a:r>
              <a:rPr lang="en-US" altLang="en-US" dirty="0"/>
              <a:t>   </a:t>
            </a:r>
            <a:r>
              <a:rPr lang="en-US" altLang="en-US" u="sng" dirty="0"/>
              <a:t>Same</a:t>
            </a:r>
            <a:r>
              <a:rPr lang="en-US" altLang="en-US" dirty="0"/>
              <a:t> </a:t>
            </a:r>
          </a:p>
          <a:p>
            <a:pPr marL="0" indent="0" algn="l"/>
            <a:r>
              <a:rPr lang="en-US" altLang="en-US" dirty="0"/>
              <a:t>     “Subject</a:t>
            </a:r>
          </a:p>
          <a:p>
            <a:pPr marL="0" indent="0" algn="l"/>
            <a:r>
              <a:rPr lang="en-US" altLang="en-US" dirty="0"/>
              <a:t>      Signal”</a:t>
            </a:r>
          </a:p>
          <a:p>
            <a:pPr marL="0" indent="0" algn="l"/>
            <a:r>
              <a:rPr lang="en-US" altLang="en-US" dirty="0"/>
              <a:t>  (linear combo)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2514600" y="2438400"/>
            <a:ext cx="3657600" cy="1524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2514600" y="3962400"/>
            <a:ext cx="3657600" cy="2057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65944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727172" y="1371600"/>
                <a:ext cx="3264428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/>
                  <a:t>Underlying Components:</a:t>
                </a:r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r>
                  <a:rPr lang="en-US" altLang="en-US" dirty="0" err="1"/>
                  <a:t>Indiv</a:t>
                </a:r>
                <a:r>
                  <a:rPr lang="en-US" altLang="en-US" dirty="0"/>
                  <a:t> X – Rank 1</a:t>
                </a:r>
              </a:p>
              <a:p>
                <a:pPr marL="0" indent="0" algn="l"/>
                <a:r>
                  <a:rPr lang="en-US" altLang="en-US" dirty="0"/>
                  <a:t>  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altLang="en-US" dirty="0"/>
                  <a:t> to Joint</a:t>
                </a:r>
              </a:p>
              <a:p>
                <a:pPr marL="0" indent="0" algn="l"/>
                <a:r>
                  <a:rPr lang="en-US" altLang="en-US" dirty="0"/>
                  <a:t>   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dirty="0"/>
                  <a:t> = </a:t>
                </a:r>
              </a:p>
              <a:p>
                <a:pPr marL="0" indent="0" algn="l"/>
                <a:r>
                  <a:rPr lang="en-US" altLang="en-US" dirty="0"/>
                  <a:t>       Row Space) 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7172" y="1371600"/>
                <a:ext cx="3264428" cy="4768850"/>
              </a:xfrm>
              <a:blipFill rotWithShape="1">
                <a:blip r:embed="rId2"/>
                <a:stretch>
                  <a:fillRect l="-4664" t="-1662" r="-6530" b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3810000" y="2819400"/>
            <a:ext cx="1981200" cy="1143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923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727172" y="1371600"/>
                <a:ext cx="3264428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/>
                  <a:t>Underlying Components:</a:t>
                </a:r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r>
                  <a:rPr lang="en-US" altLang="en-US" dirty="0" err="1"/>
                  <a:t>Indiv</a:t>
                </a:r>
                <a:r>
                  <a:rPr lang="en-US" altLang="en-US" dirty="0"/>
                  <a:t> Y – Rank 2</a:t>
                </a:r>
              </a:p>
              <a:p>
                <a:pPr marL="0" indent="0" algn="l"/>
                <a:r>
                  <a:rPr lang="en-US" altLang="en-US" dirty="0"/>
                  <a:t>  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altLang="en-US" dirty="0"/>
                  <a:t> to Joint</a:t>
                </a:r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r>
                  <a:rPr lang="en-US" altLang="en-US" dirty="0"/>
                  <a:t> 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altLang="en-US" dirty="0"/>
                  <a:t>  with </a:t>
                </a:r>
              </a:p>
              <a:p>
                <a:pPr marL="0" indent="0" algn="l"/>
                <a:r>
                  <a:rPr lang="en-US" altLang="en-US" dirty="0"/>
                  <a:t>     </a:t>
                </a:r>
                <a:r>
                  <a:rPr lang="en-US" altLang="en-US" dirty="0" err="1"/>
                  <a:t>Indiv</a:t>
                </a:r>
                <a:r>
                  <a:rPr lang="en-US" altLang="en-US" dirty="0"/>
                  <a:t> X = {0}</a:t>
                </a:r>
              </a:p>
              <a:p>
                <a:pPr marL="0" indent="0" algn="l"/>
                <a:r>
                  <a:rPr lang="en-US" altLang="en-US" dirty="0"/>
                  <a:t> (</a:t>
                </a:r>
                <a:r>
                  <a:rPr lang="en-US" altLang="en-US" u="sng" dirty="0"/>
                  <a:t>don’t need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en-US" i="1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altLang="en-US" dirty="0"/>
                  <a:t>)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7172" y="1371600"/>
                <a:ext cx="3264428" cy="4768850"/>
              </a:xfrm>
              <a:blipFill>
                <a:blip r:embed="rId4"/>
                <a:stretch>
                  <a:fillRect l="-4664" t="-1662" r="-4291" b="-1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3886200" y="3352800"/>
            <a:ext cx="1905000" cy="1676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53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Toy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574089" cy="4768850"/>
          </a:xfrm>
        </p:spPr>
        <p:txBody>
          <a:bodyPr/>
          <a:lstStyle/>
          <a:p>
            <a:pPr marL="0" indent="0"/>
            <a:r>
              <a:rPr lang="en-US" altLang="en-US" dirty="0"/>
              <a:t>AJIVE:     Excellent Decomposition  (Both Joint and Individual)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4227" r="8519" b="24227"/>
          <a:stretch/>
        </p:blipFill>
        <p:spPr bwMode="auto">
          <a:xfrm>
            <a:off x="4648200" y="3208868"/>
            <a:ext cx="4335518" cy="34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581400" y="2438400"/>
            <a:ext cx="3048000" cy="3505200"/>
            <a:chOff x="3581400" y="2438400"/>
            <a:chExt cx="3048000" cy="35052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3581400" y="2438400"/>
              <a:ext cx="3048000" cy="3505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3581400" y="2438400"/>
              <a:ext cx="3048000" cy="1219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5715000" y="2590800"/>
            <a:ext cx="2438400" cy="3352800"/>
            <a:chOff x="5715000" y="2590800"/>
            <a:chExt cx="2438400" cy="33528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5715000" y="2590800"/>
              <a:ext cx="2438400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715000" y="2590800"/>
              <a:ext cx="2209800" cy="33528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6204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Toy Example  (Original JIVE) 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574089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Early JIVE (Lock et al, 2013):</a:t>
            </a:r>
          </a:p>
          <a:p>
            <a:pPr marL="0" indent="0" algn="l"/>
            <a:r>
              <a:rPr lang="en-US" altLang="en-US" dirty="0"/>
              <a:t>Good 2-d Approx. – Missed Joint-</a:t>
            </a:r>
            <a:r>
              <a:rPr lang="en-US" altLang="en-US" dirty="0" err="1"/>
              <a:t>Ind</a:t>
            </a:r>
            <a:r>
              <a:rPr lang="en-US" altLang="en-US" dirty="0"/>
              <a:t> </a:t>
            </a:r>
            <a:r>
              <a:rPr lang="en-US" altLang="en-US" dirty="0" err="1"/>
              <a:t>Decomp</a:t>
            </a:r>
            <a:r>
              <a:rPr lang="en-US" altLang="en-US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20659" r="5011" b="23509"/>
          <a:stretch/>
        </p:blipFill>
        <p:spPr bwMode="auto">
          <a:xfrm>
            <a:off x="4573909" y="3000704"/>
            <a:ext cx="4570091" cy="37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14600" y="2514600"/>
            <a:ext cx="3048000" cy="3429000"/>
            <a:chOff x="2514600" y="2514600"/>
            <a:chExt cx="3048000" cy="34290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2514600" y="2514600"/>
              <a:ext cx="3048000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2514600" y="2514600"/>
              <a:ext cx="2895600" cy="3429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6248400" y="2590800"/>
            <a:ext cx="1981200" cy="3048000"/>
            <a:chOff x="6248400" y="2590800"/>
            <a:chExt cx="1981200" cy="30480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6248400" y="2590800"/>
              <a:ext cx="610554" cy="3048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6248400" y="2590800"/>
              <a:ext cx="1981200" cy="1600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5084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Toy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574089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A Look Under the Hood:    Recall Scree Plots</a:t>
            </a:r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sz="1600" dirty="0"/>
          </a:p>
          <a:p>
            <a:pPr marL="0" indent="0"/>
            <a:r>
              <a:rPr lang="en-US" altLang="en-US" dirty="0"/>
              <a:t>Easy in this Simple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089" t="24873" r="5662" b="3820"/>
          <a:stretch/>
        </p:blipFill>
        <p:spPr>
          <a:xfrm>
            <a:off x="5029200" y="2209800"/>
            <a:ext cx="3962399" cy="3187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94" t="24448" r="6184" b="8998"/>
          <a:stretch/>
        </p:blipFill>
        <p:spPr>
          <a:xfrm>
            <a:off x="381000" y="2227479"/>
            <a:ext cx="3962399" cy="31065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24482" y="2750403"/>
                <a:ext cx="20617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Scree Block X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82" y="2750403"/>
                <a:ext cx="2061718" cy="830997"/>
              </a:xfrm>
              <a:prstGeom prst="rect">
                <a:avLst/>
              </a:prstGeom>
              <a:blipFill>
                <a:blip r:embed="rId4"/>
                <a:stretch>
                  <a:fillRect l="-4425" t="-5839" r="-1475" b="-14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48882" y="2743200"/>
                <a:ext cx="20617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Scree Block Y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882" y="2743200"/>
                <a:ext cx="2061718" cy="830997"/>
              </a:xfrm>
              <a:prstGeom prst="rect">
                <a:avLst/>
              </a:prstGeom>
              <a:blipFill>
                <a:blip r:embed="rId5"/>
                <a:stretch>
                  <a:fillRect l="-4425" t="-5882" r="-1475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8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Toy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574089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Diagnostic Plot: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99" t="25126" r="9561" b="11008"/>
          <a:stretch/>
        </p:blipFill>
        <p:spPr>
          <a:xfrm>
            <a:off x="3276601" y="1881189"/>
            <a:ext cx="5867399" cy="49768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2001" y="381000"/>
            <a:ext cx="4495800" cy="2057400"/>
            <a:chOff x="4572001" y="381000"/>
            <a:chExt cx="4495800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572001" y="381000"/>
                  <a:ext cx="449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>
                      <a:solidFill>
                        <a:srgbClr val="000000"/>
                      </a:solidFill>
                    </a:rPr>
                    <a:t>Well Chosen Initial Ranks,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r>
                    <a:rPr lang="en-US" sz="1800" dirty="0">
                      <a:solidFill>
                        <a:srgbClr val="000000"/>
                      </a:solidFill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a14:m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1" y="381000"/>
                  <a:ext cx="449580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84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 bwMode="auto">
            <a:xfrm>
              <a:off x="5943600" y="2209800"/>
              <a:ext cx="762000" cy="2286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6" name="Straight Connector 5"/>
            <p:cNvCxnSpPr>
              <a:stCxn id="4" idx="0"/>
              <a:endCxn id="3" idx="2"/>
            </p:cNvCxnSpPr>
            <p:nvPr/>
          </p:nvCxnSpPr>
          <p:spPr bwMode="auto">
            <a:xfrm flipV="1">
              <a:off x="6324600" y="750332"/>
              <a:ext cx="495301" cy="145946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587928" y="2272788"/>
            <a:ext cx="3674988" cy="1589197"/>
            <a:chOff x="381000" y="2262505"/>
            <a:chExt cx="3674988" cy="1589197"/>
          </a:xfrm>
        </p:grpSpPr>
        <p:sp>
          <p:nvSpPr>
            <p:cNvPr id="10" name="TextBox 9"/>
            <p:cNvSpPr txBox="1"/>
            <p:nvPr/>
          </p:nvSpPr>
          <p:spPr>
            <a:xfrm>
              <a:off x="381000" y="2262505"/>
              <a:ext cx="19976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</a:rPr>
                <a:t>1</a:t>
              </a:r>
              <a:r>
                <a:rPr lang="en-US" sz="1800" baseline="30000" dirty="0">
                  <a:solidFill>
                    <a:srgbClr val="000000"/>
                  </a:solidFill>
                </a:rPr>
                <a:t>st</a:t>
              </a:r>
              <a:r>
                <a:rPr lang="en-US" sz="1800" dirty="0">
                  <a:solidFill>
                    <a:srgbClr val="000000"/>
                  </a:solidFill>
                </a:rPr>
                <a:t> Principal Angle</a:t>
              </a:r>
            </a:p>
            <a:p>
              <a:r>
                <a:rPr lang="en-US" sz="1800" dirty="0">
                  <a:solidFill>
                    <a:srgbClr val="000000"/>
                  </a:solidFill>
                </a:rPr>
                <a:t>  (Joint + noise)</a:t>
              </a:r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 bwMode="auto">
            <a:xfrm>
              <a:off x="2378663" y="2585671"/>
              <a:ext cx="1677325" cy="1266031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533400" y="3436203"/>
            <a:ext cx="5867400" cy="1669197"/>
            <a:chOff x="152400" y="3436203"/>
            <a:chExt cx="5867400" cy="1669197"/>
          </a:xfrm>
        </p:grpSpPr>
        <p:sp>
          <p:nvSpPr>
            <p:cNvPr id="13" name="TextBox 12"/>
            <p:cNvSpPr txBox="1"/>
            <p:nvPr/>
          </p:nvSpPr>
          <p:spPr>
            <a:xfrm>
              <a:off x="152400" y="3436203"/>
              <a:ext cx="20489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</a:rPr>
                <a:t>2</a:t>
              </a:r>
              <a:r>
                <a:rPr lang="en-US" sz="1800" baseline="30000" dirty="0">
                  <a:solidFill>
                    <a:srgbClr val="000000"/>
                  </a:solidFill>
                </a:rPr>
                <a:t>nd</a:t>
              </a:r>
              <a:r>
                <a:rPr lang="en-US" sz="1800" dirty="0">
                  <a:solidFill>
                    <a:srgbClr val="000000"/>
                  </a:solidFill>
                </a:rPr>
                <a:t> Principal Angle</a:t>
              </a:r>
            </a:p>
            <a:p>
              <a:r>
                <a:rPr lang="en-US" sz="1800" dirty="0">
                  <a:solidFill>
                    <a:srgbClr val="000000"/>
                  </a:solidFill>
                </a:rPr>
                <a:t> (Small </a:t>
              </a:r>
              <a:r>
                <a:rPr lang="en-US" sz="1800" dirty="0" err="1">
                  <a:solidFill>
                    <a:srgbClr val="000000"/>
                  </a:solidFill>
                </a:rPr>
                <a:t>Indiv</a:t>
              </a:r>
              <a:r>
                <a:rPr lang="en-US" sz="1800" dirty="0">
                  <a:solidFill>
                    <a:srgbClr val="000000"/>
                  </a:solidFill>
                </a:rPr>
                <a:t>. + 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2201359" y="3784937"/>
              <a:ext cx="3818441" cy="1320463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466274" y="4661888"/>
            <a:ext cx="7458526" cy="1155920"/>
            <a:chOff x="466274" y="4661888"/>
            <a:chExt cx="7458526" cy="1155920"/>
          </a:xfrm>
        </p:grpSpPr>
        <p:sp>
          <p:nvSpPr>
            <p:cNvPr id="24" name="TextBox 23"/>
            <p:cNvSpPr txBox="1"/>
            <p:nvPr/>
          </p:nvSpPr>
          <p:spPr>
            <a:xfrm>
              <a:off x="466274" y="4661888"/>
              <a:ext cx="2496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Random Subspaces </a:t>
              </a:r>
            </a:p>
            <a:p>
              <a:r>
                <a:rPr lang="en-US" sz="1800" dirty="0">
                  <a:solidFill>
                    <a:srgbClr val="FF0000"/>
                  </a:solidFill>
                </a:rPr>
                <a:t>Distribution &amp; Quantile</a:t>
              </a:r>
            </a:p>
          </p:txBody>
        </p:sp>
        <p:cxnSp>
          <p:nvCxnSpPr>
            <p:cNvPr id="27" name="Straight Arrow Connector 26"/>
            <p:cNvCxnSpPr>
              <a:stCxn id="24" idx="3"/>
            </p:cNvCxnSpPr>
            <p:nvPr/>
          </p:nvCxnSpPr>
          <p:spPr bwMode="auto">
            <a:xfrm>
              <a:off x="2962727" y="4985054"/>
              <a:ext cx="4962073" cy="832754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3632" name="Group 453631"/>
          <p:cNvGrpSpPr/>
          <p:nvPr/>
        </p:nvGrpSpPr>
        <p:grpSpPr>
          <a:xfrm>
            <a:off x="533400" y="5791200"/>
            <a:ext cx="5105400" cy="646331"/>
            <a:chOff x="533400" y="5791200"/>
            <a:chExt cx="5105400" cy="646331"/>
          </a:xfrm>
        </p:grpSpPr>
        <p:sp>
          <p:nvSpPr>
            <p:cNvPr id="29" name="TextBox 28"/>
            <p:cNvSpPr txBox="1"/>
            <p:nvPr/>
          </p:nvSpPr>
          <p:spPr>
            <a:xfrm>
              <a:off x="533400" y="5791200"/>
              <a:ext cx="25865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solidFill>
                    <a:srgbClr val="0000FF"/>
                  </a:solidFill>
                </a:rPr>
                <a:t>Wedin</a:t>
              </a:r>
              <a:r>
                <a:rPr lang="en-US" sz="1800" dirty="0">
                  <a:solidFill>
                    <a:srgbClr val="0000FF"/>
                  </a:solidFill>
                </a:rPr>
                <a:t> Bound Estimates</a:t>
              </a:r>
            </a:p>
            <a:p>
              <a:r>
                <a:rPr lang="en-US" sz="1800" dirty="0">
                  <a:solidFill>
                    <a:srgbClr val="0000FF"/>
                  </a:solidFill>
                </a:rPr>
                <a:t>Distribution &amp; Quantile</a:t>
              </a:r>
            </a:p>
          </p:txBody>
        </p:sp>
        <p:cxnSp>
          <p:nvCxnSpPr>
            <p:cNvPr id="32" name="Straight Arrow Connector 31"/>
            <p:cNvCxnSpPr>
              <a:stCxn id="29" idx="3"/>
            </p:cNvCxnSpPr>
            <p:nvPr/>
          </p:nvCxnSpPr>
          <p:spPr bwMode="auto">
            <a:xfrm>
              <a:off x="3119942" y="6114366"/>
              <a:ext cx="2518858" cy="114103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3633" name="TextBox 453632"/>
          <p:cNvSpPr txBox="1"/>
          <p:nvPr/>
        </p:nvSpPr>
        <p:spPr>
          <a:xfrm>
            <a:off x="7239000" y="2526728"/>
            <a:ext cx="1183144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Conclude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Neither Is</a:t>
            </a:r>
          </a:p>
          <a:p>
            <a:r>
              <a:rPr lang="en-US" sz="1800" dirty="0">
                <a:solidFill>
                  <a:srgbClr val="FF0000"/>
                </a:solidFill>
              </a:rPr>
              <a:t>Random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83195" y="3039070"/>
            <a:ext cx="1112805" cy="92333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Conclude</a:t>
            </a:r>
          </a:p>
          <a:p>
            <a:r>
              <a:rPr lang="en-US" sz="1800" dirty="0">
                <a:solidFill>
                  <a:srgbClr val="0000FF"/>
                </a:solidFill>
              </a:rPr>
              <a:t>Larger  </a:t>
            </a:r>
          </a:p>
          <a:p>
            <a:r>
              <a:rPr lang="en-US" sz="1800" dirty="0">
                <a:solidFill>
                  <a:srgbClr val="0000FF"/>
                </a:solidFill>
              </a:rPr>
              <a:t>Not Joint</a:t>
            </a:r>
          </a:p>
        </p:txBody>
      </p:sp>
    </p:spTree>
    <p:extLst>
      <p:ext uri="{BB962C8B-B14F-4D97-AF65-F5344CB8AC3E}">
        <p14:creationId xmlns:p14="http://schemas.microsoft.com/office/powerpoint/2010/main" val="1146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3" grpId="0" animBg="1"/>
      <p:bldP spid="3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Toy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6553200" y="2743200"/>
            <a:ext cx="2426228" cy="1371600"/>
          </a:xfrm>
        </p:spPr>
        <p:txBody>
          <a:bodyPr/>
          <a:lstStyle/>
          <a:p>
            <a:pPr marL="0" indent="0" algn="l"/>
            <a:r>
              <a:rPr lang="en-US" altLang="en-US" sz="2400" dirty="0"/>
              <a:t>Relatively Small </a:t>
            </a:r>
          </a:p>
          <a:p>
            <a:pPr marL="0" indent="0" algn="l"/>
            <a:r>
              <a:rPr lang="en-US" altLang="en-US" sz="2400" dirty="0"/>
              <a:t>Angle Between </a:t>
            </a:r>
          </a:p>
          <a:p>
            <a:pPr marL="0" indent="0" algn="l"/>
            <a:r>
              <a:rPr lang="en-US" altLang="en-US" sz="2400" dirty="0"/>
              <a:t>Row Spaces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 bwMode="auto">
          <a:xfrm rot="16200000">
            <a:off x="3467100" y="1638301"/>
            <a:ext cx="381000" cy="914400"/>
          </a:xfrm>
          <a:prstGeom prst="leftBrac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>
            <a:off x="3467100" y="4305300"/>
            <a:ext cx="381000" cy="914400"/>
          </a:xfrm>
          <a:prstGeom prst="leftBrac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" name="Straight Connector 4"/>
          <p:cNvCxnSpPr>
            <a:stCxn id="2" idx="1"/>
            <a:endCxn id="453635" idx="1"/>
          </p:cNvCxnSpPr>
          <p:nvPr/>
        </p:nvCxnSpPr>
        <p:spPr bwMode="auto">
          <a:xfrm>
            <a:off x="3657600" y="2286001"/>
            <a:ext cx="2895600" cy="1142999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657600" y="3428999"/>
            <a:ext cx="2895600" cy="1143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34349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Toy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574089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Diagnostic Plot:</a:t>
            </a:r>
          </a:p>
          <a:p>
            <a:pPr marL="0" indent="0" algn="l"/>
            <a:endParaRPr lang="en-US" altLang="en-US" sz="2000" dirty="0"/>
          </a:p>
          <a:p>
            <a:pPr marL="0" indent="0" algn="l"/>
            <a:r>
              <a:rPr lang="en-US" altLang="en-US" sz="2000" dirty="0"/>
              <a:t>Both Principal Angles</a:t>
            </a:r>
          </a:p>
          <a:p>
            <a:pPr marL="0" indent="0" algn="l"/>
            <a:r>
              <a:rPr lang="en-US" altLang="en-US" sz="2000" dirty="0"/>
              <a:t>Larger (Lost Info)</a:t>
            </a:r>
          </a:p>
          <a:p>
            <a:pPr marL="0" indent="0" algn="l"/>
            <a:endParaRPr lang="en-US" altLang="en-US" sz="2000" dirty="0"/>
          </a:p>
          <a:p>
            <a:pPr marL="0" indent="0" algn="l"/>
            <a:r>
              <a:rPr lang="en-US" altLang="en-US" sz="2000" dirty="0">
                <a:solidFill>
                  <a:srgbClr val="FF0000"/>
                </a:solidFill>
              </a:rPr>
              <a:t>Neither is Random</a:t>
            </a:r>
          </a:p>
          <a:p>
            <a:pPr marL="0" indent="0" algn="l"/>
            <a:endParaRPr lang="en-US" altLang="en-US" sz="2000" dirty="0">
              <a:solidFill>
                <a:srgbClr val="FF0000"/>
              </a:solidFill>
            </a:endParaRPr>
          </a:p>
          <a:p>
            <a:pPr marL="0" indent="0" algn="l"/>
            <a:r>
              <a:rPr lang="en-US" altLang="en-US" sz="2000" dirty="0">
                <a:solidFill>
                  <a:srgbClr val="0000FF"/>
                </a:solidFill>
              </a:rPr>
              <a:t>Neither is Joint</a:t>
            </a:r>
          </a:p>
          <a:p>
            <a:pPr marL="0" indent="0" algn="l"/>
            <a:endParaRPr lang="en-US" altLang="en-US" sz="2000" dirty="0"/>
          </a:p>
          <a:p>
            <a:pPr marL="0" indent="0" algn="l"/>
            <a:r>
              <a:rPr lang="en-US" altLang="en-US" sz="2000" dirty="0"/>
              <a:t>Since Joint Signal in Y</a:t>
            </a:r>
          </a:p>
          <a:p>
            <a:pPr marL="0" indent="0" algn="l"/>
            <a:r>
              <a:rPr lang="en-US" altLang="en-US" sz="2000" dirty="0"/>
              <a:t>Relatively Small</a:t>
            </a:r>
          </a:p>
          <a:p>
            <a:pPr marL="0" indent="0" algn="l"/>
            <a:endParaRPr lang="en-US" altLang="en-US" sz="2000" dirty="0"/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49" t="25126" r="16007" b="9664"/>
          <a:stretch/>
        </p:blipFill>
        <p:spPr>
          <a:xfrm>
            <a:off x="3162299" y="1951104"/>
            <a:ext cx="6019800" cy="49068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00600" y="333930"/>
            <a:ext cx="4114800" cy="2180670"/>
            <a:chOff x="4953001" y="257730"/>
            <a:chExt cx="4114800" cy="21806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953001" y="257730"/>
                  <a:ext cx="411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>
                      <a:solidFill>
                        <a:srgbClr val="000000"/>
                      </a:solidFill>
                    </a:rPr>
                    <a:t>Choose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r>
                    <a:rPr lang="en-US" sz="1800" dirty="0">
                      <a:solidFill>
                        <a:srgbClr val="000000"/>
                      </a:solidFill>
                    </a:rPr>
                    <a:t>,  Too Small (Lose Info)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1" y="257730"/>
                  <a:ext cx="411480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333" t="-10000" r="-444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 bwMode="auto">
            <a:xfrm>
              <a:off x="5943600" y="2133600"/>
              <a:ext cx="762000" cy="3048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8" name="Straight Connector 7"/>
            <p:cNvCxnSpPr>
              <a:stCxn id="7" idx="0"/>
              <a:endCxn id="6" idx="2"/>
            </p:cNvCxnSpPr>
            <p:nvPr/>
          </p:nvCxnSpPr>
          <p:spPr bwMode="auto">
            <a:xfrm flipV="1">
              <a:off x="6324600" y="627062"/>
              <a:ext cx="685801" cy="150653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341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Toy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6108172" y="3810000"/>
            <a:ext cx="2426228" cy="1905000"/>
          </a:xfrm>
        </p:spPr>
        <p:txBody>
          <a:bodyPr/>
          <a:lstStyle/>
          <a:p>
            <a:pPr marL="0" indent="0" algn="l"/>
            <a:r>
              <a:rPr lang="en-US" altLang="en-US" sz="2400" dirty="0"/>
              <a:t>Relatively</a:t>
            </a:r>
          </a:p>
          <a:p>
            <a:pPr marL="0" indent="0" algn="l"/>
            <a:r>
              <a:rPr lang="en-US" altLang="en-US" sz="2400" dirty="0"/>
              <a:t>Less Signal</a:t>
            </a:r>
          </a:p>
          <a:p>
            <a:pPr marL="0" indent="0" algn="l"/>
            <a:r>
              <a:rPr lang="en-US" altLang="en-US" sz="2400" dirty="0"/>
              <a:t>In Y Joint</a:t>
            </a:r>
          </a:p>
          <a:p>
            <a:pPr marL="0" indent="0" algn="l"/>
            <a:r>
              <a:rPr lang="en-US" altLang="en-US" sz="2400" dirty="0"/>
              <a:t>Component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53635" idx="1"/>
          </p:cNvCxnSpPr>
          <p:nvPr/>
        </p:nvCxnSpPr>
        <p:spPr bwMode="auto">
          <a:xfrm flipH="1">
            <a:off x="2667000" y="4762500"/>
            <a:ext cx="3441172" cy="12573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703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Collaborators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743201" y="1447800"/>
            <a:ext cx="3505200" cy="4768850"/>
          </a:xfrm>
        </p:spPr>
        <p:txBody>
          <a:bodyPr/>
          <a:lstStyle/>
          <a:p>
            <a:pPr algn="l">
              <a:lnSpc>
                <a:spcPct val="200000"/>
              </a:lnSpc>
            </a:pPr>
            <a:r>
              <a:rPr lang="en-US" altLang="en-US" dirty="0"/>
              <a:t>Eric Lock</a:t>
            </a:r>
          </a:p>
          <a:p>
            <a:pPr algn="r">
              <a:lnSpc>
                <a:spcPct val="200000"/>
              </a:lnSpc>
            </a:pPr>
            <a:r>
              <a:rPr lang="en-US" altLang="en-US" dirty="0"/>
              <a:t>Qing Feng</a:t>
            </a:r>
          </a:p>
          <a:p>
            <a:pPr algn="l">
              <a:lnSpc>
                <a:spcPct val="200000"/>
              </a:lnSpc>
            </a:pPr>
            <a:r>
              <a:rPr lang="en-US" altLang="en-US" dirty="0"/>
              <a:t>Andrew Nobel</a:t>
            </a:r>
          </a:p>
          <a:p>
            <a:pPr algn="r">
              <a:lnSpc>
                <a:spcPct val="200000"/>
              </a:lnSpc>
            </a:pPr>
            <a:r>
              <a:rPr lang="en-US" altLang="en-US" dirty="0"/>
              <a:t>Jan </a:t>
            </a:r>
            <a:r>
              <a:rPr lang="en-US" altLang="en-US" dirty="0" err="1"/>
              <a:t>Hannig</a:t>
            </a:r>
            <a:endParaRPr lang="en-US" altLang="en-US" dirty="0"/>
          </a:p>
        </p:txBody>
      </p:sp>
      <p:pic>
        <p:nvPicPr>
          <p:cNvPr id="417794" name="Picture 2" descr="http://www.tc.umn.edu/%7Eelock/LockPho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11685" b="24839"/>
          <a:stretch/>
        </p:blipFill>
        <p:spPr bwMode="auto">
          <a:xfrm>
            <a:off x="577292" y="1371600"/>
            <a:ext cx="1784908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796" name="Picture 4" descr="http://sph.unc.edu/files/2015/05/nobel_andrew_200x200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r="12005" b="6930"/>
          <a:stretch/>
        </p:blipFill>
        <p:spPr bwMode="auto">
          <a:xfrm>
            <a:off x="533400" y="3733800"/>
            <a:ext cx="1809000" cy="20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798" name="Picture 6" descr="photo o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r="12592"/>
          <a:stretch/>
        </p:blipFill>
        <p:spPr bwMode="auto">
          <a:xfrm>
            <a:off x="6692468" y="2350676"/>
            <a:ext cx="1841932" cy="184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xMTDxUTExIWFRUVGRcVEhgYExcVGRUYFRcWGBgXFRUYHSggGB0lGxcYITEhJSkrLi8wFx8zODMsNyotLisBCgoKDg0OGhAQGyslHx0vNzIrKzcrLS0rLSstLS0tKys1Ly0tLS0tLS01LS0rLS0rKy0rOC0tKysrLSstMS0rLf/AABEIAGMAYwMBIgACEQEDEQH/xAAcAAAABwEBAAAAAAAAAAAAAAAAAQIDBAUGBwj/xAA/EAACAQIDBAgCBgcJAAAAAAABAgADEQQhMQUSQVEGBxMiYXGBkUKhIzIzUrHwFGJzs8HR8RU1Q1Nyg7LS4v/EABoBAAIDAQEAAAAAAAAAAAAAAAIDAAEEBQb/xAAjEQADAAEDBQADAQAAAAAAAAAAAQIDESExBBITQVEUI2Ei/9oADAMBAAIRAxEAPwDl94AYmHeEFPId4LxBgvK0Gq2g7xSITCp6yRTPD19BKZTsQGIEaeoeZ95Mq07jTORKpzlLQF0/oErsONxH0rA5yIYiDcJjceVrZl1haT1G3aaPUY5hURnNh+qoJkTFEqxVgQQbEEEEEagg6GMdjUXO5HleNNRaIUr6anb+D3awSMaBgk0X0rvfwchiJiqa3NprfBglbhHSFL3BbFqVgFutzYgkkmwyI3QLk2/CRNubFfClBUIO+Cy2+sALC7Kc1vfLyPKInPLrt13NWTBUpV6IdIZSZQwDtvEKTlfPjztEPgalNFYgWa5Avna18+WU0ez6rooZkUAgEEvy4WIEmS2lsJmE6fcVeGwbCqA9wLC9+R5/P2i8VswMO0UWXRfEnSbDZW2KLt2bruk6XzB4G0sNp7CSqm6GA4iw0J424zHXUua/0tDXPTzU6pnLKuzmCljpnf8APpeQCmek6TjdghStj3RkQePE+8yXSGmDUO6RkbWHhH4uoVvRCcuDsWpqsBQWthabEDe3QG8xkZV4vZgvpHeiLfQOD982vysuXvf5yyrsCb6HTmJyatxlqf6dyJnJimmuUUa7JFtPxglqjZf+oJflorxQc9gBhQT0B5pPcdGIcaOwP+oiJqVCxJYlidSSST5kxMK0FShrps3WKpdoMOlv8N+H3wg9gBLL9DK/aLfgCt2BBGfdGY8s/WV3RCo1UBn+BRTXyBOf4ewmxXcQHe9py82Rw+0344V7mT2ige1BMiTk2d6Yve/MHkLjWKShiCrKa5YoxAO7YsLCxaxyz/Jlvh6Ies7kgWBKjkP5wtmYBzvupGuatmDkLEHVfY+Up5dtw1g9oqxj6y5Ormw7wvvmwyJ0B8eOVpktpbvaMUYHeN9fq3GYm+x++qljTswBA7wK6ak62mIxVJFoGqxJY1dynzZV+sT63PtG4Gm20hOWHxqWWzHanTC88z5mLq46/CVrYt1ALDI6Hgbcj+dRzkZsZ3gfPj5RDxN1q0bpzTMqU+CzONHj7wTOvtQXyEOH+NXwD8qfpF3Tyg3Tyj4SLWnOxojz/cMCmYfZGSNIe7JoieRmr6DVgEKcQfxM0+2s2Dp5EcwOXjK/o5sFjstqyqd8N2mWZKjeB+WfpJWzsOa9PcYgc/TjOR1ErydyOj02TVaMl02p9ndhunTMga+drxWyqxDWUFhe2htykWnsxqDkM5ZPukXAy4EyWu1UVDmABexJAsBrM+TfZG5WpWpE6VYlUpksbLo3kdbeNv4TlW2to9tVuBu00G5SXPJRxPiePoOE0fS/bS1701uVUE7wzuw0y5ePjMjhUBcBtOPD+k6HSYvHGtcmHqczy0pRPrmvUC3XJECrZQo3Vubnmc9TnDx1fcTsjqOGRsb8x6ybhVQ03+kCBQQO6W3iTYLcaeZlLja+/WZ+BOXgLZQ4Xc9/Q3Lc450XLId4JL3Tz+UE0d5zdCxIgtFWhkRggbjloAloN2Qh6M6BYEJgaa2uCi3vxDLcj5zN7f6Ofo9Xu33GuUPL9U25fO3nNz0bS2Eofsqf/BZi+sHpq1Nnw1PDglWQVHqmwAYBgaaggtlfMkC40OcxVh8kvTkfjvs5M9jKVU93eZr5AAZm/AWEo+nOzjhcEiP9pWcM9/gVRcKPHS/oJu+rfpPh69RqTUjTxFiy7xDh1Gu4wA3SOItnfU8Mf1yVC+Ipn4bVAp4Eg07+wYe8XhxVFpUNy5u5bHOKRimoiJFMgyROgzKno9hs1SKW4BkSSxve5/hoJVsTy4y1aQMYO8PGApS4G1kdchCsRlCje4OcEvYrcvIqEsOGIAoyigISyx2AoONwykXDYigpHg1VAfkTIyI9M4Sh2aKgzCqFHOyi05j1xYNEq0K6fbVb0XXd3g9MW7/IMpYAc98csuqzgfTzaa4ra1W7t2NG1IgGx7m9crlp2hN8uBgwtGMvguup/YS9viK7qS9L6BMxdS1+0YrqDkFHk3KQeuQbtTC0jqqVXP8AuOv/AEkfqo2zUTagos5tXDh7W77AM6sTwI7+n3o/13ZbQpAf5Cn3q1v5Rbj9mpXo52REGOmNgRpQzWMhYod75e0mOc5CqHOCxkrUa3fCCLvBK1YztRciKggjTKGk0HQBA21cKCLjtQfVVZh8wD6QQSiI9ImeYNj4hnDVGN3qoGqk/GTvsSRprnBBJHIWTgtOr6mP7aweXxN+5qS567/7xp/sE/eVYIIHsL0c8Y5QjpBBCBIjfV9ZDeHBBY2RBggglFn/2Q=="/>
          <p:cNvSpPr>
            <a:spLocks noChangeAspect="1" noChangeArrowheads="1"/>
          </p:cNvSpPr>
          <p:nvPr/>
        </p:nvSpPr>
        <p:spPr bwMode="auto">
          <a:xfrm>
            <a:off x="155575" y="-5635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TDxUTExIWFRUVGRcVEhgYExcVGRUYFRcWGBgXFRUYHSggGB0lGxcYITEhJSkrLi8wFx8zODMsNyotLisBCgoKDg0OGhAQGyslHx0vNzIrKzcrLS0rLSstLS0tKys1Ly0tLS0tLS01LS0rLS0rKy0rOC0tKysrLSstMS0rLf/AABEIAGMAYwMBIgACEQEDEQH/xAAcAAAABwEBAAAAAAAAAAAAAAAAAQIDBAUGBwj/xAA/EAACAQIDBAgCBgcJAAAAAAABAgADEQQhMQUSQVEGBxMiYXGBkUKhIzIzUrHwFGJzs8HR8RU1Q1Nyg7LS4v/EABoBAAIDAQEAAAAAAAAAAAAAAAIDAAEEBQb/xAAjEQADAAEDBQADAQAAAAAAAAAAAQIDESExBBITQVEUI2Ei/9oADAMBAAIRAxEAPwDl94AYmHeEFPId4LxBgvK0Gq2g7xSITCp6yRTPD19BKZTsQGIEaeoeZ95Mq07jTORKpzlLQF0/oErsONxH0rA5yIYiDcJjceVrZl1haT1G3aaPUY5hURnNh+qoJkTFEqxVgQQbEEEEEagg6GMdjUXO5HleNNRaIUr6anb+D3awSMaBgk0X0rvfwchiJiqa3NprfBglbhHSFL3BbFqVgFutzYgkkmwyI3QLk2/CRNubFfClBUIO+Cy2+sALC7Kc1vfLyPKInPLrt13NWTBUpV6IdIZSZQwDtvEKTlfPjztEPgalNFYgWa5Avna18+WU0ez6rooZkUAgEEvy4WIEmS2lsJmE6fcVeGwbCqA9wLC9+R5/P2i8VswMO0UWXRfEnSbDZW2KLt2bruk6XzB4G0sNp7CSqm6GA4iw0J424zHXUua/0tDXPTzU6pnLKuzmCljpnf8APpeQCmek6TjdghStj3RkQePE+8yXSGmDUO6RkbWHhH4uoVvRCcuDsWpqsBQWthabEDe3QG8xkZV4vZgvpHeiLfQOD982vysuXvf5yyrsCb6HTmJyatxlqf6dyJnJimmuUUa7JFtPxglqjZf+oJflorxQc9gBhQT0B5pPcdGIcaOwP+oiJqVCxJYlidSSST5kxMK0FShrps3WKpdoMOlv8N+H3wg9gBLL9DK/aLfgCt2BBGfdGY8s/WV3RCo1UBn+BRTXyBOf4ewmxXcQHe9py82Rw+0344V7mT2ige1BMiTk2d6Yve/MHkLjWKShiCrKa5YoxAO7YsLCxaxyz/Jlvh6Ies7kgWBKjkP5wtmYBzvupGuatmDkLEHVfY+Up5dtw1g9oqxj6y5Ormw7wvvmwyJ0B8eOVpktpbvaMUYHeN9fq3GYm+x++qljTswBA7wK6ak62mIxVJFoGqxJY1dynzZV+sT63PtG4Gm20hOWHxqWWzHanTC88z5mLq46/CVrYt1ALDI6Hgbcj+dRzkZsZ3gfPj5RDxN1q0bpzTMqU+CzONHj7wTOvtQXyEOH+NXwD8qfpF3Tyg3Tyj4SLWnOxojz/cMCmYfZGSNIe7JoieRmr6DVgEKcQfxM0+2s2Dp5EcwOXjK/o5sFjstqyqd8N2mWZKjeB+WfpJWzsOa9PcYgc/TjOR1ErydyOj02TVaMl02p9ndhunTMga+drxWyqxDWUFhe2htykWnsxqDkM5ZPukXAy4EyWu1UVDmABexJAsBrM+TfZG5WpWpE6VYlUpksbLo3kdbeNv4TlW2to9tVuBu00G5SXPJRxPiePoOE0fS/bS1701uVUE7wzuw0y5ePjMjhUBcBtOPD+k6HSYvHGtcmHqczy0pRPrmvUC3XJECrZQo3Vubnmc9TnDx1fcTsjqOGRsb8x6ybhVQ03+kCBQQO6W3iTYLcaeZlLja+/WZ+BOXgLZQ4Xc9/Q3Lc450XLId4JL3Tz+UE0d5zdCxIgtFWhkRggbjloAloN2Qh6M6BYEJgaa2uCi3vxDLcj5zN7f6Ofo9Xu33GuUPL9U25fO3nNz0bS2Eofsqf/BZi+sHpq1Nnw1PDglWQVHqmwAYBgaaggtlfMkC40OcxVh8kvTkfjvs5M9jKVU93eZr5AAZm/AWEo+nOzjhcEiP9pWcM9/gVRcKPHS/oJu+rfpPh69RqTUjTxFiy7xDh1Gu4wA3SOItnfU8Mf1yVC+Ipn4bVAp4Eg07+wYe8XhxVFpUNy5u5bHOKRimoiJFMgyROgzKno9hs1SKW4BkSSxve5/hoJVsTy4y1aQMYO8PGApS4G1kdchCsRlCje4OcEvYrcvIqEsOGIAoyigISyx2AoONwykXDYigpHg1VAfkTIyI9M4Sh2aKgzCqFHOyi05j1xYNEq0K6fbVb0XXd3g9MW7/IMpYAc98csuqzgfTzaa4ra1W7t2NG1IgGx7m9crlp2hN8uBgwtGMvguup/YS9viK7qS9L6BMxdS1+0YrqDkFHk3KQeuQbtTC0jqqVXP8AuOv/AEkfqo2zUTagos5tXDh7W77AM6sTwI7+n3o/13ZbQpAf5Cn3q1v5Rbj9mpXo52REGOmNgRpQzWMhYod75e0mOc5CqHOCxkrUa3fCCLvBK1YztRciKggjTKGk0HQBA21cKCLjtQfVVZh8wD6QQSiI9ImeYNj4hnDVGN3qoGqk/GTvsSRprnBBJHIWTgtOr6mP7aweXxN+5qS567/7xp/sE/eVYIIHsL0c8Y5QjpBBCBIjfV9ZDeHBBY2RBggglFn/2Q=="/>
          <p:cNvSpPr>
            <a:spLocks noChangeAspect="1" noChangeArrowheads="1"/>
          </p:cNvSpPr>
          <p:nvPr/>
        </p:nvSpPr>
        <p:spPr bwMode="auto">
          <a:xfrm>
            <a:off x="307975" y="-4111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data:image/jpeg;base64,/9j/4AAQSkZJRgABAQAAAQABAAD/2wCEAAkGBxMTDxUTExIWFRUVGRcVEhgYExcVGRUYFRcWGBgXFRUYHSggGB0lGxcYITEhJSkrLi8wFx8zODMsNyotLisBCgoKDg0OGhAQGyslHx0vNzIrKzcrLS0rLSstLS0tKys1Ly0tLS0tLS01LS0rLS0rKy0rOC0tKysrLSstMS0rLf/AABEIAGMAYwMBIgACEQEDEQH/xAAcAAAABwEBAAAAAAAAAAAAAAAAAQIDBAUGBwj/xAA/EAACAQIDBAgCBgcJAAAAAAABAgADEQQhMQUSQVEGBxMiYXGBkUKhIzIzUrHwFGJzs8HR8RU1Q1Nyg7LS4v/EABoBAAIDAQEAAAAAAAAAAAAAAAIDAAEEBQb/xAAjEQADAAEDBQADAQAAAAAAAAAAAQIDESExBBITQVEUI2Ei/9oADAMBAAIRAxEAPwDl94AYmHeEFPId4LxBgvK0Gq2g7xSITCp6yRTPD19BKZTsQGIEaeoeZ95Mq07jTORKpzlLQF0/oErsONxH0rA5yIYiDcJjceVrZl1haT1G3aaPUY5hURnNh+qoJkTFEqxVgQQbEEEEEagg6GMdjUXO5HleNNRaIUr6anb+D3awSMaBgk0X0rvfwchiJiqa3NprfBglbhHSFL3BbFqVgFutzYgkkmwyI3QLk2/CRNubFfClBUIO+Cy2+sALC7Kc1vfLyPKInPLrt13NWTBUpV6IdIZSZQwDtvEKTlfPjztEPgalNFYgWa5Avna18+WU0ez6rooZkUAgEEvy4WIEmS2lsJmE6fcVeGwbCqA9wLC9+R5/P2i8VswMO0UWXRfEnSbDZW2KLt2bruk6XzB4G0sNp7CSqm6GA4iw0J424zHXUua/0tDXPTzU6pnLKuzmCljpnf8APpeQCmek6TjdghStj3RkQePE+8yXSGmDUO6RkbWHhH4uoVvRCcuDsWpqsBQWthabEDe3QG8xkZV4vZgvpHeiLfQOD982vysuXvf5yyrsCb6HTmJyatxlqf6dyJnJimmuUUa7JFtPxglqjZf+oJflorxQc9gBhQT0B5pPcdGIcaOwP+oiJqVCxJYlidSSST5kxMK0FShrps3WKpdoMOlv8N+H3wg9gBLL9DK/aLfgCt2BBGfdGY8s/WV3RCo1UBn+BRTXyBOf4ewmxXcQHe9py82Rw+0344V7mT2ige1BMiTk2d6Yve/MHkLjWKShiCrKa5YoxAO7YsLCxaxyz/Jlvh6Ies7kgWBKjkP5wtmYBzvupGuatmDkLEHVfY+Up5dtw1g9oqxj6y5Ormw7wvvmwyJ0B8eOVpktpbvaMUYHeN9fq3GYm+x++qljTswBA7wK6ak62mIxVJFoGqxJY1dynzZV+sT63PtG4Gm20hOWHxqWWzHanTC88z5mLq46/CVrYt1ALDI6Hgbcj+dRzkZsZ3gfPj5RDxN1q0bpzTMqU+CzONHj7wTOvtQXyEOH+NXwD8qfpF3Tyg3Tyj4SLWnOxojz/cMCmYfZGSNIe7JoieRmr6DVgEKcQfxM0+2s2Dp5EcwOXjK/o5sFjstqyqd8N2mWZKjeB+WfpJWzsOa9PcYgc/TjOR1ErydyOj02TVaMl02p9ndhunTMga+drxWyqxDWUFhe2htykWnsxqDkM5ZPukXAy4EyWu1UVDmABexJAsBrM+TfZG5WpWpE6VYlUpksbLo3kdbeNv4TlW2to9tVuBu00G5SXPJRxPiePoOE0fS/bS1701uVUE7wzuw0y5ePjMjhUBcBtOPD+k6HSYvHGtcmHqczy0pRPrmvUC3XJECrZQo3Vubnmc9TnDx1fcTsjqOGRsb8x6ybhVQ03+kCBQQO6W3iTYLcaeZlLja+/WZ+BOXgLZQ4Xc9/Q3Lc450XLId4JL3Tz+UE0d5zdCxIgtFWhkRggbjloAloN2Qh6M6BYEJgaa2uCi3vxDLcj5zN7f6Ofo9Xu33GuUPL9U25fO3nNz0bS2Eofsqf/BZi+sHpq1Nnw1PDglWQVHqmwAYBgaaggtlfMkC40OcxVh8kvTkfjvs5M9jKVU93eZr5AAZm/AWEo+nOzjhcEiP9pWcM9/gVRcKPHS/oJu+rfpPh69RqTUjTxFiy7xDh1Gu4wA3SOItnfU8Mf1yVC+Ipn4bVAp4Eg07+wYe8XhxVFpUNy5u5bHOKRimoiJFMgyROgzKno9hs1SKW4BkSSxve5/hoJVsTy4y1aQMYO8PGApS4G1kdchCsRlCje4OcEvYrcvIqEsOGIAoyigISyx2AoONwykXDYigpHg1VAfkTIyI9M4Sh2aKgzCqFHOyi05j1xYNEq0K6fbVb0XXd3g9MW7/IMpYAc98csuqzgfTzaa4ra1W7t2NG1IgGx7m9crlp2hN8uBgwtGMvguup/YS9viK7qS9L6BMxdS1+0YrqDkFHk3KQeuQbtTC0jqqVXP8AuOv/AEkfqo2zUTagos5tXDh7W77AM6sTwI7+n3o/13ZbQpAf5Cn3q1v5Rbj9mpXo52REGOmNgRpQzWMhYod75e0mOc5CqHOCxkrUa3fCCLvBK1YztRciKggjTKGk0HQBA21cKCLjtQfVVZh8wD6QQSiI9ImeYNj4hnDVGN3qoGqk/GTvsSRprnBBJHIWTgtOr6mP7aweXxN+5qS567/7xp/sE/eVYIIHsL0c8Y5QjpBBCBIjfV9ZDeHBBY2RBggglFn/2Q=="/>
          <p:cNvSpPr>
            <a:spLocks noChangeAspect="1" noChangeArrowheads="1"/>
          </p:cNvSpPr>
          <p:nvPr/>
        </p:nvSpPr>
        <p:spPr bwMode="auto">
          <a:xfrm>
            <a:off x="460375" y="-2587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Image result for jan hann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1"/>
          <a:stretch/>
        </p:blipFill>
        <p:spPr>
          <a:xfrm>
            <a:off x="6675901" y="4419600"/>
            <a:ext cx="1858499" cy="19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780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371600"/>
                <a:ext cx="8574089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/>
                  <a:t>Diagnostic Plot:</a:t>
                </a:r>
              </a:p>
              <a:p>
                <a:pPr marL="0" indent="0" algn="l"/>
                <a:endParaRPr lang="en-US" altLang="en-US" sz="2000" dirty="0"/>
              </a:p>
              <a:p>
                <a:pPr marL="342900" indent="-342900"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altLang="en-US" sz="2000" dirty="0"/>
                  <a:t> Now 3 Principal Angles</a:t>
                </a:r>
              </a:p>
              <a:p>
                <a:pPr marL="0" indent="0" algn="l">
                  <a:buClrTx/>
                  <a:buSzPct val="100000"/>
                </a:pPr>
                <a:endParaRPr lang="en-US" altLang="en-US" sz="2000" dirty="0"/>
              </a:p>
              <a:p>
                <a:pPr marL="342900" indent="-342900"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altLang="en-US" sz="2000" dirty="0">
                    <a:solidFill>
                      <a:srgbClr val="FF0000"/>
                    </a:solidFill>
                  </a:rPr>
                  <a:t> 3</a:t>
                </a:r>
                <a:r>
                  <a:rPr lang="en-US" altLang="en-US" sz="2000" baseline="30000" dirty="0">
                    <a:solidFill>
                      <a:srgbClr val="FF0000"/>
                    </a:solidFill>
                  </a:rPr>
                  <a:t>rd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 Could be Random</a:t>
                </a:r>
              </a:p>
              <a:p>
                <a:pPr marL="0" indent="0" algn="l">
                  <a:buClrTx/>
                  <a:buSzPct val="100000"/>
                </a:pPr>
                <a:r>
                  <a:rPr lang="en-US" altLang="en-US" sz="2000" dirty="0">
                    <a:solidFill>
                      <a:srgbClr val="FF0000"/>
                    </a:solidFill>
                  </a:rPr>
                  <a:t>      (OK, Since True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 algn="l">
                  <a:buClrTx/>
                  <a:buSzPct val="100000"/>
                </a:pPr>
                <a:endParaRPr lang="en-US" altLang="en-US" sz="2000" dirty="0"/>
              </a:p>
              <a:p>
                <a:pPr marL="342900" indent="-342900"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altLang="en-US" sz="2000" dirty="0">
                    <a:solidFill>
                      <a:srgbClr val="0000FF"/>
                    </a:solidFill>
                  </a:rPr>
                  <a:t> 2</a:t>
                </a:r>
                <a:r>
                  <a:rPr lang="en-US" altLang="en-US" sz="2000" baseline="30000" dirty="0">
                    <a:solidFill>
                      <a:srgbClr val="0000FF"/>
                    </a:solidFill>
                  </a:rPr>
                  <a:t>nd</a:t>
                </a:r>
                <a:r>
                  <a:rPr lang="en-US" altLang="en-US" sz="2000" dirty="0">
                    <a:solidFill>
                      <a:srgbClr val="0000FF"/>
                    </a:solidFill>
                  </a:rPr>
                  <a:t> Could be Joint</a:t>
                </a:r>
              </a:p>
              <a:p>
                <a:pPr marL="0" indent="0" algn="l">
                  <a:buClrTx/>
                  <a:buSzPct val="100000"/>
                </a:pPr>
                <a:r>
                  <a:rPr lang="en-US" altLang="en-US" sz="2000" dirty="0">
                    <a:solidFill>
                      <a:srgbClr val="0000FF"/>
                    </a:solidFill>
                  </a:rPr>
                  <a:t>      (Consequence of Poor</a:t>
                </a:r>
              </a:p>
              <a:p>
                <a:pPr marL="0" indent="0" algn="l">
                  <a:buClrTx/>
                  <a:buSzPct val="100000"/>
                </a:pPr>
                <a:r>
                  <a:rPr lang="en-US" altLang="en-US" sz="2000" dirty="0">
                    <a:solidFill>
                      <a:srgbClr val="0000FF"/>
                    </a:solidFill>
                  </a:rPr>
                  <a:t>        </a:t>
                </a:r>
                <a:r>
                  <a:rPr lang="en-US" altLang="en-US" sz="2000" dirty="0" err="1">
                    <a:solidFill>
                      <a:srgbClr val="0000FF"/>
                    </a:solidFill>
                  </a:rPr>
                  <a:t>Wedin</a:t>
                </a:r>
                <a:r>
                  <a:rPr lang="en-US" altLang="en-US" sz="2000" dirty="0">
                    <a:solidFill>
                      <a:srgbClr val="0000FF"/>
                    </a:solidFill>
                  </a:rPr>
                  <a:t> Approximation)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574089" cy="4768850"/>
              </a:xfrm>
              <a:blipFill>
                <a:blip r:embed="rId2"/>
                <a:stretch>
                  <a:fillRect l="-1777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110" t="26471" r="14248" b="8991"/>
          <a:stretch/>
        </p:blipFill>
        <p:spPr>
          <a:xfrm>
            <a:off x="3505200" y="2024742"/>
            <a:ext cx="5638800" cy="48332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29200" y="410130"/>
            <a:ext cx="4114800" cy="2180670"/>
            <a:chOff x="4953001" y="257730"/>
            <a:chExt cx="4114800" cy="21806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953001" y="257730"/>
                  <a:ext cx="411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>
                      <a:solidFill>
                        <a:srgbClr val="000000"/>
                      </a:solidFill>
                    </a:rPr>
                    <a:t>Choose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a14:m>
                  <a:r>
                    <a:rPr lang="en-US" sz="1800" dirty="0">
                      <a:solidFill>
                        <a:srgbClr val="000000"/>
                      </a:solidFill>
                    </a:rPr>
                    <a:t>,  Too Big (Feels Noise)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1" y="257730"/>
                  <a:ext cx="411480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185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 bwMode="auto">
            <a:xfrm>
              <a:off x="5943600" y="2133600"/>
              <a:ext cx="762000" cy="3048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9" name="Straight Connector 8"/>
            <p:cNvCxnSpPr>
              <a:stCxn id="8" idx="0"/>
              <a:endCxn id="7" idx="2"/>
            </p:cNvCxnSpPr>
            <p:nvPr/>
          </p:nvCxnSpPr>
          <p:spPr bwMode="auto">
            <a:xfrm flipV="1">
              <a:off x="6324600" y="627062"/>
              <a:ext cx="685801" cy="150653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0123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142" t="27143" r="7216" b="10336"/>
          <a:stretch/>
        </p:blipFill>
        <p:spPr>
          <a:xfrm>
            <a:off x="3124200" y="1859416"/>
            <a:ext cx="6019800" cy="4998584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371600"/>
                <a:ext cx="8574089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/>
                  <a:t>Diagnostic Plot:</a:t>
                </a:r>
              </a:p>
              <a:p>
                <a:pPr marL="0" indent="0" algn="l"/>
                <a:endParaRPr lang="en-US" altLang="en-US" sz="1800" dirty="0"/>
              </a:p>
              <a:p>
                <a:pPr marL="285750" indent="-285750"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altLang="en-US" sz="1800" dirty="0"/>
                  <a:t> </a:t>
                </a:r>
                <a:r>
                  <a:rPr lang="en-US" altLang="en-US" sz="1800" dirty="0" err="1">
                    <a:solidFill>
                      <a:srgbClr val="0000FF"/>
                    </a:solidFill>
                  </a:rPr>
                  <a:t>Wedin</a:t>
                </a:r>
                <a:r>
                  <a:rPr lang="en-US" altLang="en-US" sz="1800" dirty="0">
                    <a:solidFill>
                      <a:srgbClr val="0000FF"/>
                    </a:solidFill>
                  </a:rPr>
                  <a:t> Bound Useless</a:t>
                </a:r>
              </a:p>
              <a:p>
                <a:pPr marL="0" indent="0" algn="l">
                  <a:buClrTx/>
                  <a:buSzPct val="100000"/>
                </a:pPr>
                <a:endParaRPr lang="en-US" altLang="en-US" sz="1800" dirty="0"/>
              </a:p>
              <a:p>
                <a:pPr marL="285750" indent="-285750" algn="l">
                  <a:buClrTx/>
                  <a:buSzPct val="100000"/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dirty="0">
                    <a:solidFill>
                      <a:srgbClr val="FF0000"/>
                    </a:solidFill>
                  </a:rPr>
                  <a:t>Random Subspace Bound</a:t>
                </a:r>
              </a:p>
              <a:p>
                <a:pPr marL="0" indent="0" algn="l">
                  <a:buClrTx/>
                  <a:buSzPct val="100000"/>
                </a:pPr>
                <a:endParaRPr lang="en-US" altLang="en-US" sz="1800" dirty="0"/>
              </a:p>
              <a:p>
                <a:pPr marL="285750" indent="-285750"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altLang="en-US" sz="1800" dirty="0"/>
                  <a:t> Due to High Noise</a:t>
                </a:r>
              </a:p>
              <a:p>
                <a:pPr marL="0" indent="0" algn="l">
                  <a:buClrTx/>
                  <a:buSzPct val="100000"/>
                </a:pPr>
                <a:endParaRPr lang="en-US" altLang="en-US" sz="1800" dirty="0"/>
              </a:p>
              <a:p>
                <a:pPr marL="285750" indent="-285750"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altLang="en-US" sz="1800" dirty="0">
                    <a:solidFill>
                      <a:srgbClr val="FF0000"/>
                    </a:solidFill>
                  </a:rPr>
                  <a:t> Neither Angle Random</a:t>
                </a:r>
              </a:p>
              <a:p>
                <a:pPr marL="0" indent="0" algn="l">
                  <a:buClrTx/>
                  <a:buSzPct val="100000"/>
                </a:pPr>
                <a:endParaRPr lang="en-US" altLang="en-US" sz="1800" dirty="0"/>
              </a:p>
              <a:p>
                <a:pPr marL="285750" indent="-285750"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altLang="en-US" sz="1800" dirty="0">
                    <a:solidFill>
                      <a:srgbClr val="0000FF"/>
                    </a:solidFill>
                  </a:rPr>
                  <a:t> Both Could Be Joint</a:t>
                </a:r>
              </a:p>
              <a:p>
                <a:pPr marL="0" indent="0" algn="l">
                  <a:buClrTx/>
                  <a:buSzPct val="100000"/>
                </a:pPr>
                <a:endParaRPr lang="en-US" altLang="en-US" sz="1800" dirty="0"/>
              </a:p>
              <a:p>
                <a:pPr marL="285750" indent="-285750"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altLang="en-US" sz="1800" dirty="0"/>
                  <a:t> Not Much Info Here</a:t>
                </a:r>
              </a:p>
              <a:p>
                <a:pPr marL="0" indent="0" algn="l"/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574089" cy="4768850"/>
              </a:xfrm>
              <a:blipFill>
                <a:blip r:embed="rId5"/>
                <a:stretch>
                  <a:fillRect l="-1777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876800" y="228600"/>
            <a:ext cx="4114800" cy="2180670"/>
            <a:chOff x="4953001" y="257730"/>
            <a:chExt cx="4114800" cy="21806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953001" y="257730"/>
                  <a:ext cx="411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>
                      <a:solidFill>
                        <a:srgbClr val="000000"/>
                      </a:solidFill>
                    </a:rPr>
                    <a:t>Choose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a14:m>
                  <a:r>
                    <a:rPr lang="en-US" sz="1800" dirty="0">
                      <a:solidFill>
                        <a:srgbClr val="000000"/>
                      </a:solidFill>
                    </a:rPr>
                    <a:t>,  Too Big (Feels Noise)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1" y="257730"/>
                  <a:ext cx="411480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185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 bwMode="auto">
            <a:xfrm>
              <a:off x="5943600" y="2133600"/>
              <a:ext cx="762000" cy="3048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8" name="Straight Connector 7"/>
            <p:cNvCxnSpPr>
              <a:stCxn id="7" idx="0"/>
              <a:endCxn id="6" idx="2"/>
            </p:cNvCxnSpPr>
            <p:nvPr/>
          </p:nvCxnSpPr>
          <p:spPr bwMode="auto">
            <a:xfrm flipV="1">
              <a:off x="6324600" y="627062"/>
              <a:ext cx="685801" cy="150653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232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DIVAS / JIVE Collaborators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743201" y="1447800"/>
            <a:ext cx="3505200" cy="4768850"/>
          </a:xfrm>
        </p:spPr>
        <p:txBody>
          <a:bodyPr/>
          <a:lstStyle/>
          <a:p>
            <a:pPr algn="r"/>
            <a:r>
              <a:rPr lang="en-US" altLang="en-US" dirty="0"/>
              <a:t>Jan Hannig</a:t>
            </a:r>
          </a:p>
          <a:p>
            <a:pPr algn="l"/>
            <a:endParaRPr lang="en-US" altLang="en-US" sz="2800" dirty="0"/>
          </a:p>
          <a:p>
            <a:pPr algn="l"/>
            <a:r>
              <a:rPr lang="en-US" altLang="en-US" dirty="0"/>
              <a:t>Meilei Jiang</a:t>
            </a:r>
          </a:p>
          <a:p>
            <a:pPr algn="r"/>
            <a:endParaRPr lang="en-US" altLang="en-US" sz="2800" dirty="0"/>
          </a:p>
          <a:p>
            <a:pPr algn="r"/>
            <a:r>
              <a:rPr lang="en-US" altLang="en-US" dirty="0"/>
              <a:t>Xi Yang</a:t>
            </a:r>
          </a:p>
          <a:p>
            <a:pPr algn="r"/>
            <a:endParaRPr lang="en-US" altLang="en-US" sz="2800" dirty="0"/>
          </a:p>
          <a:p>
            <a:pPr algn="l"/>
            <a:r>
              <a:rPr lang="en-US" altLang="en-US" dirty="0"/>
              <a:t>Iain Carmichael</a:t>
            </a:r>
          </a:p>
          <a:p>
            <a:pPr algn="l"/>
            <a:endParaRPr lang="en-US" altLang="en-US" sz="2800" dirty="0"/>
          </a:p>
          <a:p>
            <a:pPr algn="r"/>
            <a:r>
              <a:rPr lang="en-US" altLang="en-US" dirty="0"/>
              <a:t>Jack Prothero</a:t>
            </a:r>
          </a:p>
        </p:txBody>
      </p:sp>
      <p:sp>
        <p:nvSpPr>
          <p:cNvPr id="2" name="AutoShape 8" descr="data:image/jpeg;base64,/9j/4AAQSkZJRgABAQAAAQABAAD/2wCEAAkGBxMTDxUTExIWFRUVGRcVEhgYExcVGRUYFRcWGBgXFRUYHSggGB0lGxcYITEhJSkrLi8wFx8zODMsNyotLisBCgoKDg0OGhAQGyslHx0vNzIrKzcrLS0rLSstLS0tKys1Ly0tLS0tLS01LS0rLS0rKy0rOC0tKysrLSstMS0rLf/AABEIAGMAYwMBIgACEQEDEQH/xAAcAAAABwEBAAAAAAAAAAAAAAAAAQIDBAUGBwj/xAA/EAACAQIDBAgCBgcJAAAAAAABAgADEQQhMQUSQVEGBxMiYXGBkUKhIzIzUrHwFGJzs8HR8RU1Q1Nyg7LS4v/EABoBAAIDAQEAAAAAAAAAAAAAAAIDAAEEBQb/xAAjEQADAAEDBQADAQAAAAAAAAAAAQIDESExBBITQVEUI2Ei/9oADAMBAAIRAxEAPwDl94AYmHeEFPId4LxBgvK0Gq2g7xSITCp6yRTPD19BKZTsQGIEaeoeZ95Mq07jTORKpzlLQF0/oErsONxH0rA5yIYiDcJjceVrZl1haT1G3aaPUY5hURnNh+qoJkTFEqxVgQQbEEEEEagg6GMdjUXO5HleNNRaIUr6anb+D3awSMaBgk0X0rvfwchiJiqa3NprfBglbhHSFL3BbFqVgFutzYgkkmwyI3QLk2/CRNubFfClBUIO+Cy2+sALC7Kc1vfLyPKInPLrt13NWTBUpV6IdIZSZQwDtvEKTlfPjztEPgalNFYgWa5Avna18+WU0ez6rooZkUAgEEvy4WIEmS2lsJmE6fcVeGwbCqA9wLC9+R5/P2i8VswMO0UWXRfEnSbDZW2KLt2bruk6XzB4G0sNp7CSqm6GA4iw0J424zHXUua/0tDXPTzU6pnLKuzmCljpnf8APpeQCmek6TjdghStj3RkQePE+8yXSGmDUO6RkbWHhH4uoVvRCcuDsWpqsBQWthabEDe3QG8xkZV4vZgvpHeiLfQOD982vysuXvf5yyrsCb6HTmJyatxlqf6dyJnJimmuUUa7JFtPxglqjZf+oJflorxQc9gBhQT0B5pPcdGIcaOwP+oiJqVCxJYlidSSST5kxMK0FShrps3WKpdoMOlv8N+H3wg9gBLL9DK/aLfgCt2BBGfdGY8s/WV3RCo1UBn+BRTXyBOf4ewmxXcQHe9py82Rw+0344V7mT2ige1BMiTk2d6Yve/MHkLjWKShiCrKa5YoxAO7YsLCxaxyz/Jlvh6Ies7kgWBKjkP5wtmYBzvupGuatmDkLEHVfY+Up5dtw1g9oqxj6y5Ormw7wvvmwyJ0B8eOVpktpbvaMUYHeN9fq3GYm+x++qljTswBA7wK6ak62mIxVJFoGqxJY1dynzZV+sT63PtG4Gm20hOWHxqWWzHanTC88z5mLq46/CVrYt1ALDI6Hgbcj+dRzkZsZ3gfPj5RDxN1q0bpzTMqU+CzONHj7wTOvtQXyEOH+NXwD8qfpF3Tyg3Tyj4SLWnOxojz/cMCmYfZGSNIe7JoieRmr6DVgEKcQfxM0+2s2Dp5EcwOXjK/o5sFjstqyqd8N2mWZKjeB+WfpJWzsOa9PcYgc/TjOR1ErydyOj02TVaMl02p9ndhunTMga+drxWyqxDWUFhe2htykWnsxqDkM5ZPukXAy4EyWu1UVDmABexJAsBrM+TfZG5WpWpE6VYlUpksbLo3kdbeNv4TlW2to9tVuBu00G5SXPJRxPiePoOE0fS/bS1701uVUE7wzuw0y5ePjMjhUBcBtOPD+k6HSYvHGtcmHqczy0pRPrmvUC3XJECrZQo3Vubnmc9TnDx1fcTsjqOGRsb8x6ybhVQ03+kCBQQO6W3iTYLcaeZlLja+/WZ+BOXgLZQ4Xc9/Q3Lc450XLId4JL3Tz+UE0d5zdCxIgtFWhkRggbjloAloN2Qh6M6BYEJgaa2uCi3vxDLcj5zN7f6Ofo9Xu33GuUPL9U25fO3nNz0bS2Eofsqf/BZi+sHpq1Nnw1PDglWQVHqmwAYBgaaggtlfMkC40OcxVh8kvTkfjvs5M9jKVU93eZr5AAZm/AWEo+nOzjhcEiP9pWcM9/gVRcKPHS/oJu+rfpPh69RqTUjTxFiy7xDh1Gu4wA3SOItnfU8Mf1yVC+Ipn4bVAp4Eg07+wYe8XhxVFpUNy5u5bHOKRimoiJFMgyROgzKno9hs1SKW4BkSSxve5/hoJVsTy4y1aQMYO8PGApS4G1kdchCsRlCje4OcEvYrcvIqEsOGIAoyigISyx2AoONwykXDYigpHg1VAfkTIyI9M4Sh2aKgzCqFHOyi05j1xYNEq0K6fbVb0XXd3g9MW7/IMpYAc98csuqzgfTzaa4ra1W7t2NG1IgGx7m9crlp2hN8uBgwtGMvguup/YS9viK7qS9L6BMxdS1+0YrqDkFHk3KQeuQbtTC0jqqVXP8AuOv/AEkfqo2zUTagos5tXDh7W77AM6sTwI7+n3o/13ZbQpAf5Cn3q1v5Rbj9mpXo52REGOmNgRpQzWMhYod75e0mOc5CqHOCxkrUa3fCCLvBK1YztRciKggjTKGk0HQBA21cKCLjtQfVVZh8wD6QQSiI9ImeYNj4hnDVGN3qoGqk/GTvsSRprnBBJHIWTgtOr6mP7aweXxN+5qS567/7xp/sE/eVYIIHsL0c8Y5QjpBBCBIjfV9ZDeHBBY2RBggglFn/2Q=="/>
          <p:cNvSpPr>
            <a:spLocks noChangeAspect="1" noChangeArrowheads="1"/>
          </p:cNvSpPr>
          <p:nvPr/>
        </p:nvSpPr>
        <p:spPr bwMode="auto">
          <a:xfrm>
            <a:off x="155575" y="-5635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TDxUTExIWFRUVGRcVEhgYExcVGRUYFRcWGBgXFRUYHSggGB0lGxcYITEhJSkrLi8wFx8zODMsNyotLisBCgoKDg0OGhAQGyslHx0vNzIrKzcrLS0rLSstLS0tKys1Ly0tLS0tLS01LS0rLS0rKy0rOC0tKysrLSstMS0rLf/AABEIAGMAYwMBIgACEQEDEQH/xAAcAAAABwEBAAAAAAAAAAAAAAAAAQIDBAUGBwj/xAA/EAACAQIDBAgCBgcJAAAAAAABAgADEQQhMQUSQVEGBxMiYXGBkUKhIzIzUrHwFGJzs8HR8RU1Q1Nyg7LS4v/EABoBAAIDAQEAAAAAAAAAAAAAAAIDAAEEBQb/xAAjEQADAAEDBQADAQAAAAAAAAAAAQIDESExBBITQVEUI2Ei/9oADAMBAAIRAxEAPwDl94AYmHeEFPId4LxBgvK0Gq2g7xSITCp6yRTPD19BKZTsQGIEaeoeZ95Mq07jTORKpzlLQF0/oErsONxH0rA5yIYiDcJjceVrZl1haT1G3aaPUY5hURnNh+qoJkTFEqxVgQQbEEEEEagg6GMdjUXO5HleNNRaIUr6anb+D3awSMaBgk0X0rvfwchiJiqa3NprfBglbhHSFL3BbFqVgFutzYgkkmwyI3QLk2/CRNubFfClBUIO+Cy2+sALC7Kc1vfLyPKInPLrt13NWTBUpV6IdIZSZQwDtvEKTlfPjztEPgalNFYgWa5Avna18+WU0ez6rooZkUAgEEvy4WIEmS2lsJmE6fcVeGwbCqA9wLC9+R5/P2i8VswMO0UWXRfEnSbDZW2KLt2bruk6XzB4G0sNp7CSqm6GA4iw0J424zHXUua/0tDXPTzU6pnLKuzmCljpnf8APpeQCmek6TjdghStj3RkQePE+8yXSGmDUO6RkbWHhH4uoVvRCcuDsWpqsBQWthabEDe3QG8xkZV4vZgvpHeiLfQOD982vysuXvf5yyrsCb6HTmJyatxlqf6dyJnJimmuUUa7JFtPxglqjZf+oJflorxQc9gBhQT0B5pPcdGIcaOwP+oiJqVCxJYlidSSST5kxMK0FShrps3WKpdoMOlv8N+H3wg9gBLL9DK/aLfgCt2BBGfdGY8s/WV3RCo1UBn+BRTXyBOf4ewmxXcQHe9py82Rw+0344V7mT2ige1BMiTk2d6Yve/MHkLjWKShiCrKa5YoxAO7YsLCxaxyz/Jlvh6Ies7kgWBKjkP5wtmYBzvupGuatmDkLEHVfY+Up5dtw1g9oqxj6y5Ormw7wvvmwyJ0B8eOVpktpbvaMUYHeN9fq3GYm+x++qljTswBA7wK6ak62mIxVJFoGqxJY1dynzZV+sT63PtG4Gm20hOWHxqWWzHanTC88z5mLq46/CVrYt1ALDI6Hgbcj+dRzkZsZ3gfPj5RDxN1q0bpzTMqU+CzONHj7wTOvtQXyEOH+NXwD8qfpF3Tyg3Tyj4SLWnOxojz/cMCmYfZGSNIe7JoieRmr6DVgEKcQfxM0+2s2Dp5EcwOXjK/o5sFjstqyqd8N2mWZKjeB+WfpJWzsOa9PcYgc/TjOR1ErydyOj02TVaMl02p9ndhunTMga+drxWyqxDWUFhe2htykWnsxqDkM5ZPukXAy4EyWu1UVDmABexJAsBrM+TfZG5WpWpE6VYlUpksbLo3kdbeNv4TlW2to9tVuBu00G5SXPJRxPiePoOE0fS/bS1701uVUE7wzuw0y5ePjMjhUBcBtOPD+k6HSYvHGtcmHqczy0pRPrmvUC3XJECrZQo3Vubnmc9TnDx1fcTsjqOGRsb8x6ybhVQ03+kCBQQO6W3iTYLcaeZlLja+/WZ+BOXgLZQ4Xc9/Q3Lc450XLId4JL3Tz+UE0d5zdCxIgtFWhkRggbjloAloN2Qh6M6BYEJgaa2uCi3vxDLcj5zN7f6Ofo9Xu33GuUPL9U25fO3nNz0bS2Eofsqf/BZi+sHpq1Nnw1PDglWQVHqmwAYBgaaggtlfMkC40OcxVh8kvTkfjvs5M9jKVU93eZr5AAZm/AWEo+nOzjhcEiP9pWcM9/gVRcKPHS/oJu+rfpPh69RqTUjTxFiy7xDh1Gu4wA3SOItnfU8Mf1yVC+Ipn4bVAp4Eg07+wYe8XhxVFpUNy5u5bHOKRimoiJFMgyROgzKno9hs1SKW4BkSSxve5/hoJVsTy4y1aQMYO8PGApS4G1kdchCsRlCje4OcEvYrcvIqEsOGIAoyigISyx2AoONwykXDYigpHg1VAfkTIyI9M4Sh2aKgzCqFHOyi05j1xYNEq0K6fbVb0XXd3g9MW7/IMpYAc98csuqzgfTzaa4ra1W7t2NG1IgGx7m9crlp2hN8uBgwtGMvguup/YS9viK7qS9L6BMxdS1+0YrqDkFHk3KQeuQbtTC0jqqVXP8AuOv/AEkfqo2zUTagos5tXDh7W77AM6sTwI7+n3o/13ZbQpAf5Cn3q1v5Rbj9mpXo52REGOmNgRpQzWMhYod75e0mOc5CqHOCxkrUa3fCCLvBK1YztRciKggjTKGk0HQBA21cKCLjtQfVVZh8wD6QQSiI9ImeYNj4hnDVGN3qoGqk/GTvsSRprnBBJHIWTgtOr6mP7aweXxN+5qS567/7xp/sE/eVYIIHsL0c8Y5QjpBBCBIjfV9ZDeHBBY2RBggglFn/2Q=="/>
          <p:cNvSpPr>
            <a:spLocks noChangeAspect="1" noChangeArrowheads="1"/>
          </p:cNvSpPr>
          <p:nvPr/>
        </p:nvSpPr>
        <p:spPr bwMode="auto">
          <a:xfrm>
            <a:off x="307975" y="-4111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data:image/jpeg;base64,/9j/4AAQSkZJRgABAQAAAQABAAD/2wCEAAkGBxMTDxUTExIWFRUVGRcVEhgYExcVGRUYFRcWGBgXFRUYHSggGB0lGxcYITEhJSkrLi8wFx8zODMsNyotLisBCgoKDg0OGhAQGyslHx0vNzIrKzcrLS0rLSstLS0tKys1Ly0tLS0tLS01LS0rLS0rKy0rOC0tKysrLSstMS0rLf/AABEIAGMAYwMBIgACEQEDEQH/xAAcAAAABwEBAAAAAAAAAAAAAAAAAQIDBAUGBwj/xAA/EAACAQIDBAgCBgcJAAAAAAABAgADEQQhMQUSQVEGBxMiYXGBkUKhIzIzUrHwFGJzs8HR8RU1Q1Nyg7LS4v/EABoBAAIDAQEAAAAAAAAAAAAAAAIDAAEEBQb/xAAjEQADAAEDBQADAQAAAAAAAAAAAQIDESExBBITQVEUI2Ei/9oADAMBAAIRAxEAPwDl94AYmHeEFPId4LxBgvK0Gq2g7xSITCp6yRTPD19BKZTsQGIEaeoeZ95Mq07jTORKpzlLQF0/oErsONxH0rA5yIYiDcJjceVrZl1haT1G3aaPUY5hURnNh+qoJkTFEqxVgQQbEEEEEagg6GMdjUXO5HleNNRaIUr6anb+D3awSMaBgk0X0rvfwchiJiqa3NprfBglbhHSFL3BbFqVgFutzYgkkmwyI3QLk2/CRNubFfClBUIO+Cy2+sALC7Kc1vfLyPKInPLrt13NWTBUpV6IdIZSZQwDtvEKTlfPjztEPgalNFYgWa5Avna18+WU0ez6rooZkUAgEEvy4WIEmS2lsJmE6fcVeGwbCqA9wLC9+R5/P2i8VswMO0UWXRfEnSbDZW2KLt2bruk6XzB4G0sNp7CSqm6GA4iw0J424zHXUua/0tDXPTzU6pnLKuzmCljpnf8APpeQCmek6TjdghStj3RkQePE+8yXSGmDUO6RkbWHhH4uoVvRCcuDsWpqsBQWthabEDe3QG8xkZV4vZgvpHeiLfQOD982vysuXvf5yyrsCb6HTmJyatxlqf6dyJnJimmuUUa7JFtPxglqjZf+oJflorxQc9gBhQT0B5pPcdGIcaOwP+oiJqVCxJYlidSSST5kxMK0FShrps3WKpdoMOlv8N+H3wg9gBLL9DK/aLfgCt2BBGfdGY8s/WV3RCo1UBn+BRTXyBOf4ewmxXcQHe9py82Rw+0344V7mT2ige1BMiTk2d6Yve/MHkLjWKShiCrKa5YoxAO7YsLCxaxyz/Jlvh6Ies7kgWBKjkP5wtmYBzvupGuatmDkLEHVfY+Up5dtw1g9oqxj6y5Ormw7wvvmwyJ0B8eOVpktpbvaMUYHeN9fq3GYm+x++qljTswBA7wK6ak62mIxVJFoGqxJY1dynzZV+sT63PtG4Gm20hOWHxqWWzHanTC88z5mLq46/CVrYt1ALDI6Hgbcj+dRzkZsZ3gfPj5RDxN1q0bpzTMqU+CzONHj7wTOvtQXyEOH+NXwD8qfpF3Tyg3Tyj4SLWnOxojz/cMCmYfZGSNIe7JoieRmr6DVgEKcQfxM0+2s2Dp5EcwOXjK/o5sFjstqyqd8N2mWZKjeB+WfpJWzsOa9PcYgc/TjOR1ErydyOj02TVaMl02p9ndhunTMga+drxWyqxDWUFhe2htykWnsxqDkM5ZPukXAy4EyWu1UVDmABexJAsBrM+TfZG5WpWpE6VYlUpksbLo3kdbeNv4TlW2to9tVuBu00G5SXPJRxPiePoOE0fS/bS1701uVUE7wzuw0y5ePjMjhUBcBtOPD+k6HSYvHGtcmHqczy0pRPrmvUC3XJECrZQo3Vubnmc9TnDx1fcTsjqOGRsb8x6ybhVQ03+kCBQQO6W3iTYLcaeZlLja+/WZ+BOXgLZQ4Xc9/Q3Lc450XLId4JL3Tz+UE0d5zdCxIgtFWhkRggbjloAloN2Qh6M6BYEJgaa2uCi3vxDLcj5zN7f6Ofo9Xu33GuUPL9U25fO3nNz0bS2Eofsqf/BZi+sHpq1Nnw1PDglWQVHqmwAYBgaaggtlfMkC40OcxVh8kvTkfjvs5M9jKVU93eZr5AAZm/AWEo+nOzjhcEiP9pWcM9/gVRcKPHS/oJu+rfpPh69RqTUjTxFiy7xDh1Gu4wA3SOItnfU8Mf1yVC+Ipn4bVAp4Eg07+wYe8XhxVFpUNy5u5bHOKRimoiJFMgyROgzKno9hs1SKW4BkSSxve5/hoJVsTy4y1aQMYO8PGApS4G1kdchCsRlCje4OcEvYrcvIqEsOGIAoyigISyx2AoONwykXDYigpHg1VAfkTIyI9M4Sh2aKgzCqFHOyi05j1xYNEq0K6fbVb0XXd3g9MW7/IMpYAc98csuqzgfTzaa4ra1W7t2NG1IgGx7m9crlp2hN8uBgwtGMvguup/YS9viK7qS9L6BMxdS1+0YrqDkFHk3KQeuQbtTC0jqqVXP8AuOv/AEkfqo2zUTagos5tXDh7W77AM6sTwI7+n3o/13ZbQpAf5Cn3q1v5Rbj9mpXo52REGOmNgRpQzWMhYod75e0mOc5CqHOCxkrUa3fCCLvBK1YztRciKggjTKGk0HQBA21cKCLjtQfVVZh8wD6QQSiI9ImeYNj4hnDVGN3qoGqk/GTvsSRprnBBJHIWTgtOr6mP7aweXxN+5qS567/7xp/sE/eVYIIHsL0c8Y5QjpBBCBIjfV9ZDeHBBY2RBggglFn/2Q=="/>
          <p:cNvSpPr>
            <a:spLocks noChangeAspect="1" noChangeArrowheads="1"/>
          </p:cNvSpPr>
          <p:nvPr/>
        </p:nvSpPr>
        <p:spPr bwMode="auto">
          <a:xfrm>
            <a:off x="460375" y="-2587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Image result for jan hann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6" y="2020964"/>
            <a:ext cx="1516706" cy="2017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4" y="4166391"/>
            <a:ext cx="1482727" cy="1853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49" y="3400425"/>
            <a:ext cx="1704975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1600200" cy="16002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55E1986-0CB0-4047-8471-3F9D00928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t="5934" r="8793" b="32335"/>
          <a:stretch/>
        </p:blipFill>
        <p:spPr bwMode="auto">
          <a:xfrm>
            <a:off x="6400800" y="1295400"/>
            <a:ext cx="1724024" cy="20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688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DIVAS  Improves JIVE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79550"/>
            <a:ext cx="8094663" cy="4768850"/>
          </a:xfrm>
        </p:spPr>
        <p:txBody>
          <a:bodyPr/>
          <a:lstStyle/>
          <a:p>
            <a:pPr marL="514350" indent="-514350" algn="l">
              <a:buClrTx/>
              <a:buSzPct val="100000"/>
              <a:buFont typeface="+mj-lt"/>
              <a:buAutoNum type="arabicPeriod"/>
            </a:pPr>
            <a:r>
              <a:rPr lang="en-US" dirty="0"/>
              <a:t>Partially Shared Blocks</a:t>
            </a:r>
          </a:p>
        </p:txBody>
      </p:sp>
    </p:spTree>
    <p:extLst>
      <p:ext uri="{BB962C8B-B14F-4D97-AF65-F5344CB8AC3E}">
        <p14:creationId xmlns:p14="http://schemas.microsoft.com/office/powerpoint/2010/main" val="383406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DIVAS  Improves JIVE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79550"/>
            <a:ext cx="8094663" cy="4768850"/>
          </a:xfrm>
        </p:spPr>
        <p:txBody>
          <a:bodyPr/>
          <a:lstStyle/>
          <a:p>
            <a:pPr marL="514350" indent="-514350" algn="l">
              <a:buClrTx/>
              <a:buSzPct val="100000"/>
              <a:buFont typeface="+mj-lt"/>
              <a:buAutoNum type="arabicPeriod"/>
            </a:pPr>
            <a:r>
              <a:rPr lang="en-US" dirty="0"/>
              <a:t>Partially Shared Blocks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2667000"/>
            <a:ext cx="5334000" cy="3124200"/>
            <a:chOff x="1600200" y="3429000"/>
            <a:chExt cx="5334000" cy="3124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600200" y="3429000"/>
              <a:ext cx="381000" cy="914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600200" y="4495800"/>
              <a:ext cx="381000" cy="1447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600200" y="6096000"/>
              <a:ext cx="381000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743200" y="3429000"/>
              <a:ext cx="381000" cy="3124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553200" y="3429000"/>
              <a:ext cx="381000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553200" y="4495800"/>
              <a:ext cx="381000" cy="1447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553200" y="6096000"/>
              <a:ext cx="3810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95400" y="5722203"/>
            <a:ext cx="914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Input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Data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62200" y="5715000"/>
            <a:ext cx="1054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Joint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Comp.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61194" y="5715000"/>
            <a:ext cx="1054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Indiv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Comp.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83931" y="3886200"/>
                <a:ext cx="506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931" y="3886200"/>
                <a:ext cx="5068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23724" y="3886200"/>
                <a:ext cx="51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724" y="3886200"/>
                <a:ext cx="51007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326249" y="2020669"/>
            <a:ext cx="108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JIVE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1362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DIVAS  Improves JIVE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79550"/>
            <a:ext cx="8094663" cy="4768850"/>
          </a:xfrm>
        </p:spPr>
        <p:txBody>
          <a:bodyPr/>
          <a:lstStyle/>
          <a:p>
            <a:pPr marL="514350" indent="-514350" algn="l">
              <a:buClrTx/>
              <a:buSzPct val="100000"/>
              <a:buFont typeface="+mj-lt"/>
              <a:buAutoNum type="arabicPeriod"/>
            </a:pPr>
            <a:r>
              <a:rPr lang="en-US" dirty="0"/>
              <a:t>Partially Shared Blocks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2667000"/>
            <a:ext cx="5334000" cy="3124200"/>
            <a:chOff x="1600200" y="3429000"/>
            <a:chExt cx="5334000" cy="3124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600200" y="3429000"/>
              <a:ext cx="381000" cy="914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600200" y="4495800"/>
              <a:ext cx="381000" cy="1447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600200" y="6096000"/>
              <a:ext cx="381000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743200" y="3429000"/>
              <a:ext cx="381000" cy="3124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810000" y="3429000"/>
              <a:ext cx="381000" cy="2514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638800" y="3429000"/>
              <a:ext cx="381000" cy="914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724400" y="4495800"/>
              <a:ext cx="381000" cy="2057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638800" y="6096000"/>
              <a:ext cx="381000" cy="4572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553200" y="3429000"/>
              <a:ext cx="381000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553200" y="4495800"/>
              <a:ext cx="381000" cy="1447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553200" y="6096000"/>
              <a:ext cx="3810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83931" y="3886200"/>
                <a:ext cx="506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931" y="3886200"/>
                <a:ext cx="5068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23724" y="3886200"/>
                <a:ext cx="51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724" y="3886200"/>
                <a:ext cx="51007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14324" y="3886200"/>
                <a:ext cx="51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324" y="3886200"/>
                <a:ext cx="51007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05400" y="3886200"/>
                <a:ext cx="51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886200"/>
                <a:ext cx="51007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43124" y="3886200"/>
                <a:ext cx="51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124" y="3886200"/>
                <a:ext cx="51007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295400" y="5722203"/>
            <a:ext cx="914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Input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Data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2200" y="5715000"/>
            <a:ext cx="1054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Joint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Comp.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61194" y="5715000"/>
            <a:ext cx="1054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Indiv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Comp.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35715" y="2020669"/>
            <a:ext cx="1465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DIVAS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77102" y="5715000"/>
            <a:ext cx="1212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Partial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Cambria Math" panose="02040503050406030204" pitchFamily="18" charset="0"/>
                <a:cs typeface="+mn-cs"/>
              </a:rPr>
              <a:t>Sharing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2046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79550"/>
            <a:ext cx="8094663" cy="4768850"/>
          </a:xfrm>
        </p:spPr>
        <p:txBody>
          <a:bodyPr/>
          <a:lstStyle/>
          <a:p>
            <a:pPr marL="514350" indent="-514350" algn="l">
              <a:buClrTx/>
              <a:buSzPct val="100000"/>
              <a:buFont typeface="+mj-lt"/>
              <a:buAutoNum type="arabicPeriod"/>
            </a:pPr>
            <a:r>
              <a:rPr lang="en-US" dirty="0"/>
              <a:t>Partially Shared Blocks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514350" indent="-514350" algn="l" eaLnBrk="1" hangingPunct="1">
              <a:buClrTx/>
              <a:buSzPct val="100000"/>
              <a:buFont typeface="+mj-lt"/>
              <a:buAutoNum type="arabicPeriod" startAt="2"/>
            </a:pPr>
            <a:r>
              <a:rPr lang="en-US" dirty="0"/>
              <a:t>Better Initial Low Rank Approx. (SVD)</a:t>
            </a:r>
          </a:p>
          <a:p>
            <a:pPr marL="1084263" lvl="1" indent="-514350" algn="l">
              <a:buClrTx/>
              <a:buSzPct val="100000"/>
              <a:buFont typeface="+mj-lt"/>
              <a:buAutoNum type="alphaLcPeriod"/>
            </a:pPr>
            <a:r>
              <a:rPr lang="en-US" dirty="0"/>
              <a:t>Using </a:t>
            </a:r>
            <a:r>
              <a:rPr lang="en-US" dirty="0" err="1"/>
              <a:t>Marcenko-Pastur</a:t>
            </a:r>
            <a:r>
              <a:rPr lang="en-US" dirty="0"/>
              <a:t> &amp; Shrinkage</a:t>
            </a:r>
          </a:p>
          <a:p>
            <a:pPr marL="1084263" lvl="1" indent="-514350" algn="l">
              <a:buClrTx/>
              <a:buSzPct val="100000"/>
              <a:buFont typeface="+mj-lt"/>
              <a:buAutoNum type="alphaLcPeriod"/>
            </a:pPr>
            <a:r>
              <a:rPr lang="en-US" dirty="0"/>
              <a:t>Inference from Random Direction Bounds</a:t>
            </a:r>
          </a:p>
          <a:p>
            <a:pPr marL="1084263" lvl="1" indent="-514350" algn="l">
              <a:buClrTx/>
              <a:buSzPct val="100000"/>
              <a:buFont typeface="+mj-lt"/>
              <a:buAutoNum type="alphaLcPeriod"/>
            </a:pPr>
            <a:r>
              <a:rPr lang="en-US" dirty="0"/>
              <a:t>Iterative Search Approach</a:t>
            </a:r>
          </a:p>
          <a:p>
            <a:pPr marL="569913" lvl="1" indent="0" algn="l">
              <a:buClrTx/>
              <a:buSzPct val="100000"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5400" y="3733800"/>
            <a:ext cx="6858000" cy="2337375"/>
            <a:chOff x="1295400" y="3733800"/>
            <a:chExt cx="6858000" cy="233737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5486400"/>
              <a:ext cx="60857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Gives Better Statistical Inference</a:t>
              </a: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2514600" y="3733800"/>
              <a:ext cx="47244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962400" y="4267200"/>
              <a:ext cx="41910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>
              <a:stCxn id="2" idx="0"/>
            </p:cNvCxnSpPr>
            <p:nvPr/>
          </p:nvCxnSpPr>
          <p:spPr bwMode="auto">
            <a:xfrm flipH="1" flipV="1">
              <a:off x="3124206" y="3733800"/>
              <a:ext cx="1214047" cy="1752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4317222" y="4267200"/>
              <a:ext cx="1702578" cy="12192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DIVAS  Improves JIVE</a:t>
            </a:r>
          </a:p>
        </p:txBody>
      </p:sp>
    </p:spTree>
    <p:extLst>
      <p:ext uri="{BB962C8B-B14F-4D97-AF65-F5344CB8AC3E}">
        <p14:creationId xmlns:p14="http://schemas.microsoft.com/office/powerpoint/2010/main" val="7905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DIVAS  Improves JIVE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</a:pPr>
                <a:r>
                  <a:rPr lang="en-US" dirty="0"/>
                  <a:t>Statistical Inference Assumptions:</a:t>
                </a:r>
              </a:p>
              <a:p>
                <a:pPr marL="0" indent="0" algn="l">
                  <a:buClrTx/>
                  <a:buSzPct val="100000"/>
                </a:pPr>
                <a:endParaRPr lang="en-US" dirty="0"/>
              </a:p>
              <a:p>
                <a:pPr marL="0" indent="0" algn="l">
                  <a:buClrTx/>
                  <a:buSzPct val="100000"/>
                </a:pPr>
                <a:endParaRPr lang="en-US" dirty="0"/>
              </a:p>
              <a:p>
                <a:pPr marL="0" indent="0" algn="l">
                  <a:buClrTx/>
                  <a:buSzPct val="100000"/>
                </a:pPr>
                <a:r>
                  <a:rPr lang="en-US" dirty="0"/>
                  <a:t>                      =        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  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dirty="0"/>
                  <a:t>       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79550"/>
                <a:ext cx="8094663" cy="4768850"/>
              </a:xfrm>
              <a:blipFill>
                <a:blip r:embed="rId3"/>
                <a:stretch>
                  <a:fillRect l="-1959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830910" y="3124200"/>
            <a:ext cx="114089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Block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8989" y="2814466"/>
            <a:ext cx="1274708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Rank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2707" y="5680593"/>
                <a:ext cx="2718693" cy="522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e.g.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iid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707" y="5680593"/>
                <a:ext cx="2718693" cy="522644"/>
              </a:xfrm>
              <a:prstGeom prst="rect">
                <a:avLst/>
              </a:prstGeom>
              <a:blipFill>
                <a:blip r:embed="rId4"/>
                <a:stretch>
                  <a:fillRect l="-3587" t="-697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6629400" y="3662809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3200400" y="3886200"/>
            <a:ext cx="5789662" cy="1600200"/>
            <a:chOff x="3200400" y="3886200"/>
            <a:chExt cx="5789662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200400" y="5024735"/>
                  <a:ext cx="57896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, Rotationally Invariant + Moments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24735"/>
                  <a:ext cx="5789662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16" t="-11842" r="-632"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3" idx="0"/>
            </p:cNvCxnSpPr>
            <p:nvPr/>
          </p:nvCxnSpPr>
          <p:spPr bwMode="auto">
            <a:xfrm flipV="1">
              <a:off x="6095231" y="3886200"/>
              <a:ext cx="534169" cy="1138535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146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DIVAS  Improves JIVE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79550"/>
            <a:ext cx="8094663" cy="4768850"/>
          </a:xfrm>
        </p:spPr>
        <p:txBody>
          <a:bodyPr/>
          <a:lstStyle/>
          <a:p>
            <a:pPr marL="0" indent="0" algn="l">
              <a:buClrTx/>
              <a:buSzPct val="100000"/>
            </a:pPr>
            <a:r>
              <a:rPr lang="en-US" dirty="0"/>
              <a:t>2a.  </a:t>
            </a:r>
            <a:r>
              <a:rPr lang="en-US" dirty="0" err="1"/>
              <a:t>Marcenko-Pastur</a:t>
            </a:r>
            <a:r>
              <a:rPr lang="en-US" dirty="0"/>
              <a:t> &amp; Shrinkage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1E147314-570D-417F-96BF-768AB8B82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33600"/>
            <a:ext cx="9144000" cy="445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0982" y="3505200"/>
            <a:ext cx="22472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Shabalin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-Nobel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Gavish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-Donoho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Shrinkage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879972"/>
            <a:ext cx="3057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E.g. Gene Expression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Block</a:t>
            </a:r>
          </a:p>
        </p:txBody>
      </p:sp>
    </p:spTree>
    <p:extLst>
      <p:ext uri="{BB962C8B-B14F-4D97-AF65-F5344CB8AC3E}">
        <p14:creationId xmlns:p14="http://schemas.microsoft.com/office/powerpoint/2010/main" val="345285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DIVAS  Improves JIVE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</a:pPr>
                <a:r>
                  <a:rPr lang="en-US" dirty="0"/>
                  <a:t>2b.  Random Direction Bounds</a:t>
                </a:r>
              </a:p>
              <a:p>
                <a:pPr marL="0" indent="0" algn="l">
                  <a:buClrTx/>
                  <a:buSzPct val="100000"/>
                </a:pPr>
                <a:endParaRPr lang="en-US" dirty="0"/>
              </a:p>
              <a:p>
                <a:pPr marL="0" indent="0" algn="l">
                  <a:buClrTx/>
                  <a:buSzPct val="100000"/>
                </a:pPr>
                <a:r>
                  <a:rPr lang="en-US" dirty="0"/>
                  <a:t>Idea:  For each data block</a:t>
                </a:r>
              </a:p>
              <a:p>
                <a:pPr algn="l">
                  <a:buClrTx/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Approx’ng</a:t>
                </a:r>
                <a:r>
                  <a:rPr lang="en-US" dirty="0"/>
                  <a:t> Subspace of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algn="l">
                  <a:buClrTx/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 </a:t>
                </a:r>
                <a:r>
                  <a:rPr lang="en-US" i="1" dirty="0"/>
                  <a:t>random</a:t>
                </a:r>
                <a:r>
                  <a:rPr lang="en-US" dirty="0"/>
                  <a:t> direction (</a:t>
                </a:r>
                <a:r>
                  <a:rPr lang="en-US" dirty="0" err="1"/>
                  <a:t>Unif</a:t>
                </a:r>
                <a:r>
                  <a:rPr lang="en-US" dirty="0"/>
                  <a:t>.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algn="l">
                  <a:buClrTx/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For distribution of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𝑎𝑛𝑔𝑙𝑒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 algn="r">
                  <a:buClrTx/>
                  <a:buSzPct val="100000"/>
                </a:pPr>
                <a:r>
                  <a:rPr lang="en-US" dirty="0"/>
                  <a:t>Rand. </a:t>
                </a:r>
                <a:r>
                  <a:rPr lang="en-US" dirty="0" err="1"/>
                  <a:t>Dir’n</a:t>
                </a:r>
                <a:r>
                  <a:rPr lang="en-US" dirty="0"/>
                  <a:t> Bound  =  0.05 Quantile</a:t>
                </a:r>
              </a:p>
              <a:p>
                <a:pPr algn="l">
                  <a:buClrTx/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Easy to Simulate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79550"/>
                <a:ext cx="8094663" cy="4768850"/>
              </a:xfrm>
              <a:blipFill>
                <a:blip r:embed="rId3"/>
                <a:stretch>
                  <a:fillRect l="-1959" t="-1662" r="-1959" b="-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95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Data Structure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Organizational Model </a:t>
            </a:r>
          </a:p>
          <a:p>
            <a:pPr marL="0" indent="0" algn="l"/>
            <a:r>
              <a:rPr lang="en-US" altLang="en-US" dirty="0"/>
              <a:t>for Single Data Set:</a:t>
            </a:r>
          </a:p>
          <a:p>
            <a:pPr marL="0" indent="0" algn="l"/>
            <a:r>
              <a:rPr lang="en-US" altLang="en-US" dirty="0"/>
              <a:t>	Matrix</a:t>
            </a:r>
          </a:p>
          <a:p>
            <a:pPr marL="0" indent="0" algn="l"/>
            <a:r>
              <a:rPr lang="en-US" altLang="en-US" dirty="0"/>
              <a:t>Convention in this talk:</a:t>
            </a:r>
          </a:p>
          <a:p>
            <a:pPr marL="0" indent="0"/>
            <a:r>
              <a:rPr lang="en-US" altLang="en-US" dirty="0"/>
              <a:t>“</a:t>
            </a:r>
            <a:r>
              <a:rPr lang="en-US" altLang="en-US" dirty="0">
                <a:solidFill>
                  <a:srgbClr val="3333FF"/>
                </a:solidFill>
              </a:rPr>
              <a:t>Columns</a:t>
            </a:r>
            <a:r>
              <a:rPr lang="en-US" altLang="en-US" dirty="0"/>
              <a:t> as Data Objects”</a:t>
            </a:r>
          </a:p>
          <a:p>
            <a:pPr marL="0" indent="0"/>
            <a:r>
              <a:rPr lang="en-US" altLang="en-US" dirty="0"/>
              <a:t>(Atoms of the Statistical Analysis,</a:t>
            </a:r>
          </a:p>
          <a:p>
            <a:pPr marL="0" indent="0"/>
            <a:r>
              <a:rPr lang="en-US" altLang="en-US" dirty="0"/>
              <a:t>i.e. Experimental Units, or Data Vectors)</a:t>
            </a:r>
          </a:p>
          <a:p>
            <a:pPr marL="0" indent="0" algn="l"/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DIVAS  Improves JIVE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79550"/>
            <a:ext cx="8094663" cy="4768850"/>
          </a:xfrm>
        </p:spPr>
        <p:txBody>
          <a:bodyPr/>
          <a:lstStyle/>
          <a:p>
            <a:pPr marL="0" indent="0" algn="l">
              <a:buClrTx/>
              <a:buSzPct val="100000"/>
            </a:pPr>
            <a:r>
              <a:rPr lang="en-US" dirty="0"/>
              <a:t>2b.  Random Direction Bounds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799D43F8-4AF5-4ABD-9C51-FE2FD10B2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2057400"/>
            <a:ext cx="8401051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664803"/>
            <a:ext cx="3057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E.g. Gene Expression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Block</a:t>
            </a:r>
          </a:p>
        </p:txBody>
      </p:sp>
    </p:spTree>
    <p:extLst>
      <p:ext uri="{BB962C8B-B14F-4D97-AF65-F5344CB8AC3E}">
        <p14:creationId xmlns:p14="http://schemas.microsoft.com/office/powerpoint/2010/main" val="37405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DIVAS  Improves JIVE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</a:pPr>
                <a:r>
                  <a:rPr lang="en-US" dirty="0"/>
                  <a:t>2c.  Iterative Search Approach</a:t>
                </a:r>
              </a:p>
              <a:p>
                <a:pPr marL="0" indent="0" algn="l">
                  <a:buClrTx/>
                  <a:buSzPct val="100000"/>
                </a:pPr>
                <a:endParaRPr lang="en-US" dirty="0"/>
              </a:p>
              <a:p>
                <a:pPr marL="0" indent="0" algn="l">
                  <a:buClrTx/>
                  <a:buSzPct val="100000"/>
                </a:pPr>
                <a:r>
                  <a:rPr lang="en-US" dirty="0"/>
                  <a:t>Idea:</a:t>
                </a:r>
              </a:p>
              <a:p>
                <a:pPr marL="571500" indent="-571500"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Index Data Blocks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marL="571500" indent="-571500"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And Approx. Subspaces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571500" indent="-571500"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Seek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𝑎𝑛𝑔𝑙𝑒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𝑅𝐷𝐵</m:t>
                    </m:r>
                  </m:oMath>
                </a14:m>
                <a:endParaRPr lang="en-US" dirty="0"/>
              </a:p>
              <a:p>
                <a:pPr marL="571500" indent="-571500"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Iterate over orthogonal subspaces</a:t>
                </a:r>
              </a:p>
              <a:p>
                <a:pPr marL="571500" indent="-571500"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Infeasible?   Reduce Index Set  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79550"/>
                <a:ext cx="8094663" cy="4768850"/>
              </a:xfrm>
              <a:blipFill>
                <a:blip r:embed="rId3"/>
                <a:stretch>
                  <a:fillRect l="-1959" t="-1662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3533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DIVAS on TCGA Data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79550"/>
            <a:ext cx="8094663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Breast Cancer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Gene Expression (GE)   [16615 x 616]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Copy Number (CN)       [24174 x 616]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Protein Exp. (RPPA)      [187 x 616]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Mutation Status  (MU)   [18256 x 616]</a:t>
            </a:r>
          </a:p>
          <a:p>
            <a:pPr marL="0" indent="0" algn="l">
              <a:lnSpc>
                <a:spcPct val="150000"/>
              </a:lnSpc>
              <a:buClrTx/>
              <a:buSzPct val="10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806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">
            <a:extLst>
              <a:ext uri="{FF2B5EF4-FFF2-40B4-BE49-F238E27FC236}">
                <a16:creationId xmlns:a16="http://schemas.microsoft.com/office/drawing/2014/main" id="{440C5E66-AEB1-9763-DAC6-D8B70C2C6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015"/>
            <a:ext cx="9144000" cy="4446985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DIVAS on TCGA Data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094663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Statistical Significance Summary</a:t>
            </a:r>
          </a:p>
          <a:p>
            <a:pPr marL="0" indent="0" algn="l">
              <a:lnSpc>
                <a:spcPct val="150000"/>
              </a:lnSpc>
              <a:buClrTx/>
              <a:buSzPct val="100000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75033F-658A-4749-9ED9-AA3E389B65AD}"/>
              </a:ext>
            </a:extLst>
          </p:cNvPr>
          <p:cNvSpPr txBox="1"/>
          <p:nvPr/>
        </p:nvSpPr>
        <p:spPr>
          <a:xfrm>
            <a:off x="1066800" y="0"/>
            <a:ext cx="3575466" cy="461665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5249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Color Coded Share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2B646-86CC-4BD8-ADC4-F4C3450B69A8}"/>
              </a:ext>
            </a:extLst>
          </p:cNvPr>
          <p:cNvSpPr txBox="1"/>
          <p:nvPr/>
        </p:nvSpPr>
        <p:spPr>
          <a:xfrm>
            <a:off x="7140312" y="838200"/>
            <a:ext cx="1622688" cy="1200329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5249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Counts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5249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Directions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5249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 Each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66B87B-BCCF-419C-B414-5776519B25F9}"/>
              </a:ext>
            </a:extLst>
          </p:cNvPr>
          <p:cNvSpPr/>
          <p:nvPr/>
        </p:nvSpPr>
        <p:spPr bwMode="auto">
          <a:xfrm>
            <a:off x="152400" y="5638800"/>
            <a:ext cx="8915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81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</a:pPr>
            <a:r>
              <a:rPr lang="en-US" altLang="en-US" dirty="0"/>
              <a:t>2015 SAMSI Program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en-US" dirty="0"/>
              <a:t>On Neuroscience</a:t>
            </a:r>
          </a:p>
          <a:p>
            <a:pPr marL="0" indent="0" algn="l">
              <a:lnSpc>
                <a:spcPct val="150000"/>
              </a:lnSpc>
            </a:pPr>
            <a:endParaRPr lang="en-US" altLang="en-US" dirty="0"/>
          </a:p>
          <a:p>
            <a:pPr marL="0" indent="0" algn="l">
              <a:lnSpc>
                <a:spcPct val="150000"/>
              </a:lnSpc>
            </a:pPr>
            <a:endParaRPr lang="en-US" altLang="en-US" dirty="0"/>
          </a:p>
          <a:p>
            <a:pPr marL="0" indent="0" algn="l">
              <a:lnSpc>
                <a:spcPct val="150000"/>
              </a:lnSpc>
            </a:pPr>
            <a:endParaRPr lang="en-US" altLang="en-US" dirty="0"/>
          </a:p>
          <a:p>
            <a:pPr marL="0" indent="0" algn="l">
              <a:lnSpc>
                <a:spcPct val="150000"/>
              </a:lnSpc>
            </a:pPr>
            <a:r>
              <a:rPr lang="en-US" altLang="en-US" sz="2400" dirty="0" err="1"/>
              <a:t>Qunqun</a:t>
            </a:r>
            <a:r>
              <a:rPr lang="en-US" altLang="en-US" sz="2400" dirty="0"/>
              <a:t> Yu</a:t>
            </a:r>
            <a:r>
              <a:rPr lang="en-US" altLang="en-US" dirty="0"/>
              <a:t>                          </a:t>
            </a:r>
            <a:r>
              <a:rPr lang="en-US" altLang="en-US" sz="2400" dirty="0"/>
              <a:t>Benjamin Risk</a:t>
            </a:r>
          </a:p>
        </p:txBody>
      </p:sp>
      <p:pic>
        <p:nvPicPr>
          <p:cNvPr id="4" name="Picture 3" descr="samsi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980" y="1447800"/>
            <a:ext cx="38557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18" name="Picture 2" descr="photo 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8" y="3962400"/>
            <a:ext cx="163173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20" name="Picture 4" descr="https://i1.rgstatic.net/ii/profile.image/AS%3A279596466491397@1443672400913_l/Benjamin_Ris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t="4009" r="7743" b="28386"/>
          <a:stretch/>
        </p:blipFill>
        <p:spPr bwMode="auto">
          <a:xfrm>
            <a:off x="5486400" y="3886200"/>
            <a:ext cx="15841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06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 descr="http://fmri.ucsd.edu/images/BOLDSig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6781800" cy="508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269288" cy="5372102"/>
          </a:xfrm>
        </p:spPr>
        <p:txBody>
          <a:bodyPr/>
          <a:lstStyle/>
          <a:p>
            <a:pPr marL="0" indent="0" algn="l"/>
            <a:r>
              <a:rPr lang="en-US" altLang="en-US" dirty="0"/>
              <a:t>Data </a:t>
            </a:r>
          </a:p>
          <a:p>
            <a:pPr marL="0" indent="0" algn="l"/>
            <a:r>
              <a:rPr lang="en-US" altLang="en-US" dirty="0"/>
              <a:t>Objects?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3d- Movie?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Time Series</a:t>
            </a:r>
          </a:p>
          <a:p>
            <a:pPr marL="0" indent="0" algn="l"/>
            <a:r>
              <a:rPr lang="en-US" altLang="en-US" dirty="0"/>
              <a:t>At Voxels?</a:t>
            </a:r>
          </a:p>
          <a:p>
            <a:pPr marL="0" indent="0" algn="l">
              <a:lnSpc>
                <a:spcPct val="150000"/>
              </a:lnSpc>
            </a:pPr>
            <a:endParaRPr lang="en-US" altLang="en-US" sz="1600" dirty="0"/>
          </a:p>
          <a:p>
            <a:pPr marL="0" indent="0" algn="l">
              <a:lnSpc>
                <a:spcPct val="150000"/>
              </a:lnSpc>
            </a:pPr>
            <a:endParaRPr lang="en-US" altLang="en-US" sz="1600" dirty="0"/>
          </a:p>
          <a:p>
            <a:pPr marL="0" indent="0" algn="l">
              <a:lnSpc>
                <a:spcPct val="150000"/>
              </a:lnSpc>
            </a:pPr>
            <a:r>
              <a:rPr lang="en-US" altLang="en-US" sz="1600" dirty="0"/>
              <a:t>                                                                  Thanks to fmri.ucsd.edu</a:t>
            </a:r>
          </a:p>
          <a:p>
            <a:pPr marL="0" indent="0" algn="l">
              <a:lnSpc>
                <a:spcPct val="150000"/>
              </a:lnSpc>
            </a:pPr>
            <a:endParaRPr lang="en-US" altLang="en-US" dirty="0" err="1"/>
          </a:p>
        </p:txBody>
      </p:sp>
    </p:spTree>
    <p:extLst>
      <p:ext uri="{BB962C8B-B14F-4D97-AF65-F5344CB8AC3E}">
        <p14:creationId xmlns:p14="http://schemas.microsoft.com/office/powerpoint/2010/main" val="17060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endParaRPr lang="en-US" altLang="en-US" sz="1800" dirty="0"/>
          </a:p>
          <a:p>
            <a:pPr marL="0" indent="0" algn="l"/>
            <a:r>
              <a:rPr lang="en-US" altLang="en-US" dirty="0"/>
              <a:t>Study Data From:</a:t>
            </a:r>
          </a:p>
        </p:txBody>
      </p:sp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8" r="7248" b="12931"/>
          <a:stretch/>
        </p:blipFill>
        <p:spPr bwMode="auto">
          <a:xfrm>
            <a:off x="0" y="2819142"/>
            <a:ext cx="4419600" cy="175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04" t="12508" r="3614" b="1188"/>
          <a:stretch/>
        </p:blipFill>
        <p:spPr>
          <a:xfrm>
            <a:off x="4520098" y="2819400"/>
            <a:ext cx="4623902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044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/>
                  <a:t>Data Objects: 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=491</m:t>
                    </m:r>
                  </m:oMath>
                </a14:m>
                <a:endParaRPr lang="en-US" altLang="en-US" dirty="0"/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r>
                  <a:rPr lang="en-US" altLang="en-US" dirty="0"/>
                  <a:t>X:      Behavioral Features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𝑑</m:t>
                      </m:r>
                      <m:r>
                        <a:rPr lang="en-US" altLang="en-US" b="0" i="1" smtClean="0">
                          <a:latin typeface="Cambria Math"/>
                        </a:rPr>
                        <m:t>=139</m:t>
                      </m:r>
                    </m:oMath>
                  </m:oMathPara>
                </a14:m>
                <a:endParaRPr lang="en-US" altLang="en-US" dirty="0"/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r>
                  <a:rPr lang="en-US" altLang="en-US" dirty="0"/>
                  <a:t>Y:      3-d Voxel Summaries of </a:t>
                </a:r>
                <a:r>
                  <a:rPr lang="en-US" altLang="en-US" i="1" dirty="0"/>
                  <a:t>Task</a:t>
                </a:r>
              </a:p>
              <a:p>
                <a:pPr marL="0" indent="0"/>
                <a:r>
                  <a:rPr lang="en-US" altLang="en-US" dirty="0"/>
                  <a:t>(Condense Time Series to Single #s)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𝑑</m:t>
                      </m:r>
                      <m:r>
                        <a:rPr lang="en-US" altLang="en-US" b="0" i="1" smtClean="0">
                          <a:latin typeface="Cambria Math"/>
                        </a:rPr>
                        <m:t>=91282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(Registered Voxels Along Cerebral Cortex)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  <a:blipFill>
                <a:blip r:embed="rId3"/>
                <a:stretch>
                  <a:fillRect l="-1842" t="-1790" b="-10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14800" y="299950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3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</a:pPr>
            <a:r>
              <a:rPr lang="en-US" altLang="en-US" dirty="0"/>
              <a:t>Focus of Analysis:     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/>
              <a:t> Loadings (Drivers)</a:t>
            </a:r>
          </a:p>
          <a:p>
            <a:pPr lvl="1"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/>
              <a:t>Behavioral Features</a:t>
            </a:r>
          </a:p>
          <a:p>
            <a:pPr lvl="1"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/>
              <a:t>Lit Up Brain Regions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/>
              <a:t> Since Scores All Gaussian</a:t>
            </a:r>
          </a:p>
          <a:p>
            <a:pPr marL="0" indent="0">
              <a:lnSpc>
                <a:spcPct val="150000"/>
              </a:lnSpc>
              <a:buClrTx/>
              <a:buSzPct val="100000"/>
            </a:pPr>
            <a:r>
              <a:rPr lang="en-US" altLang="en-US" dirty="0"/>
              <a:t>(Normal Population)</a:t>
            </a:r>
          </a:p>
          <a:p>
            <a:pPr marL="0" indent="0" algn="l">
              <a:lnSpc>
                <a:spcPct val="150000"/>
              </a:lnSpc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299950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24400" y="2750403"/>
            <a:ext cx="2954522" cy="1440597"/>
            <a:chOff x="4724400" y="2750403"/>
            <a:chExt cx="2954522" cy="1440597"/>
          </a:xfrm>
        </p:grpSpPr>
        <p:sp>
          <p:nvSpPr>
            <p:cNvPr id="3" name="TextBox 2"/>
            <p:cNvSpPr txBox="1"/>
            <p:nvPr/>
          </p:nvSpPr>
          <p:spPr>
            <a:xfrm>
              <a:off x="5867400" y="2750403"/>
              <a:ext cx="18115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Which Work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Together?</a:t>
              </a:r>
            </a:p>
          </p:txBody>
        </p:sp>
        <p:cxnSp>
          <p:nvCxnSpPr>
            <p:cNvPr id="5" name="Straight Connector 4"/>
            <p:cNvCxnSpPr>
              <a:endCxn id="3" idx="1"/>
            </p:cNvCxnSpPr>
            <p:nvPr/>
          </p:nvCxnSpPr>
          <p:spPr bwMode="auto">
            <a:xfrm flipV="1">
              <a:off x="4724400" y="3165902"/>
              <a:ext cx="1143000" cy="263098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>
              <a:endCxn id="3" idx="1"/>
            </p:cNvCxnSpPr>
            <p:nvPr/>
          </p:nvCxnSpPr>
          <p:spPr bwMode="auto">
            <a:xfrm flipV="1">
              <a:off x="4800600" y="3165902"/>
              <a:ext cx="1066800" cy="1025098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4724400" y="3429000"/>
            <a:ext cx="3657600" cy="1371600"/>
            <a:chOff x="4724400" y="3429000"/>
            <a:chExt cx="3657600" cy="1371600"/>
          </a:xfrm>
        </p:grpSpPr>
        <p:sp>
          <p:nvSpPr>
            <p:cNvPr id="6" name="TextBox 5"/>
            <p:cNvSpPr txBox="1"/>
            <p:nvPr/>
          </p:nvSpPr>
          <p:spPr>
            <a:xfrm>
              <a:off x="6570478" y="3969603"/>
              <a:ext cx="18115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Which Work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Separately?</a:t>
              </a:r>
            </a:p>
          </p:txBody>
        </p:sp>
        <p:cxnSp>
          <p:nvCxnSpPr>
            <p:cNvPr id="12" name="Straight Connector 11"/>
            <p:cNvCxnSpPr>
              <a:endCxn id="6" idx="1"/>
            </p:cNvCxnSpPr>
            <p:nvPr/>
          </p:nvCxnSpPr>
          <p:spPr bwMode="auto">
            <a:xfrm>
              <a:off x="4724400" y="3429000"/>
              <a:ext cx="1846078" cy="956102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>
              <a:endCxn id="6" idx="1"/>
            </p:cNvCxnSpPr>
            <p:nvPr/>
          </p:nvCxnSpPr>
          <p:spPr bwMode="auto">
            <a:xfrm>
              <a:off x="4800600" y="4191000"/>
              <a:ext cx="1769878" cy="194102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838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u="sng" dirty="0"/>
              <a:t>Separate</a:t>
            </a:r>
          </a:p>
          <a:p>
            <a:pPr marL="0" indent="0" algn="l"/>
            <a:r>
              <a:rPr lang="en-US" altLang="en-US" dirty="0"/>
              <a:t>PC1 of </a:t>
            </a:r>
          </a:p>
          <a:p>
            <a:pPr marL="0" indent="0" algn="l"/>
            <a:r>
              <a:rPr lang="en-US" altLang="en-US" dirty="0"/>
              <a:t>Behavior</a:t>
            </a:r>
          </a:p>
          <a:p>
            <a:pPr marL="0" indent="0" algn="l"/>
            <a:r>
              <a:rPr lang="en-US" altLang="en-US" dirty="0"/>
              <a:t>Feature</a:t>
            </a:r>
          </a:p>
          <a:p>
            <a:pPr marL="0" indent="0" algn="l"/>
            <a:r>
              <a:rPr lang="en-US" altLang="en-US" dirty="0"/>
              <a:t>Loadings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Important</a:t>
            </a:r>
          </a:p>
          <a:p>
            <a:pPr marL="0" indent="0" algn="l"/>
            <a:r>
              <a:rPr lang="en-US" altLang="en-US" dirty="0"/>
              <a:t>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2800" y="914400"/>
            <a:ext cx="1905000" cy="70788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View Entries of Eigenvectors</a:t>
            </a:r>
          </a:p>
        </p:txBody>
      </p:sp>
    </p:spTree>
    <p:extLst>
      <p:ext uri="{BB962C8B-B14F-4D97-AF65-F5344CB8AC3E}">
        <p14:creationId xmlns:p14="http://schemas.microsoft.com/office/powerpoint/2010/main" val="23562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Data Structure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Organizational Model </a:t>
            </a:r>
          </a:p>
          <a:p>
            <a:pPr marL="0" indent="0" algn="l"/>
            <a:r>
              <a:rPr lang="en-US" altLang="en-US" dirty="0"/>
              <a:t>for Single Data Set:</a:t>
            </a:r>
          </a:p>
          <a:p>
            <a:pPr marL="0" indent="0" algn="l"/>
            <a:r>
              <a:rPr lang="en-US" altLang="en-US" dirty="0"/>
              <a:t>	Matrix</a:t>
            </a:r>
          </a:p>
          <a:p>
            <a:pPr marL="0" indent="0" algn="l"/>
            <a:r>
              <a:rPr lang="en-US" altLang="en-US" dirty="0"/>
              <a:t>Convention in this talk:</a:t>
            </a:r>
          </a:p>
          <a:p>
            <a:pPr marL="0" indent="0"/>
            <a:r>
              <a:rPr lang="en-US" altLang="en-US" dirty="0"/>
              <a:t>“</a:t>
            </a:r>
            <a:r>
              <a:rPr lang="en-US" altLang="en-US" dirty="0">
                <a:solidFill>
                  <a:srgbClr val="3333FF"/>
                </a:solidFill>
              </a:rPr>
              <a:t>Columns</a:t>
            </a:r>
            <a:r>
              <a:rPr lang="en-US" altLang="en-US" dirty="0"/>
              <a:t> as Data Objects”</a:t>
            </a:r>
          </a:p>
          <a:p>
            <a:pPr marL="0" indent="0" algn="l"/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3505200"/>
            <a:ext cx="7232429" cy="1727775"/>
            <a:chOff x="533400" y="3505200"/>
            <a:chExt cx="7232429" cy="1727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765640" y="3505200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640" y="3505200"/>
                  <a:ext cx="397160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33400" y="4648200"/>
                  <a:ext cx="723242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= 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</a:rPr>
                    <a:t>number of variables (i.e. features)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648200"/>
                  <a:ext cx="7232429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4737" r="-1096" b="-3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33400" y="3733800"/>
            <a:ext cx="8721426" cy="2337375"/>
            <a:chOff x="533400" y="3733800"/>
            <a:chExt cx="8721426" cy="2337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594440" y="3733800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4440" y="3733800"/>
                  <a:ext cx="39716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33400" y="5486400"/>
                  <a:ext cx="872142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= 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</a:rPr>
                    <a:t>number of cases (i.e. subjects or samples)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5486400"/>
                  <a:ext cx="8721426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4583" r="-909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737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u="sng" dirty="0"/>
              <a:t>Separate</a:t>
            </a:r>
            <a:r>
              <a:rPr lang="en-US" altLang="en-US" dirty="0"/>
              <a:t> PC1 of Image Loadings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All Up </a:t>
            </a:r>
          </a:p>
          <a:p>
            <a:pPr marL="0" indent="0" algn="l"/>
            <a:r>
              <a:rPr lang="en-US" altLang="en-US" dirty="0"/>
              <a:t>&amp; Down</a:t>
            </a:r>
          </a:p>
          <a:p>
            <a:pPr marL="0" indent="0" algn="l"/>
            <a:r>
              <a:rPr lang="en-US" altLang="en-US" dirty="0"/>
              <a:t>Together</a:t>
            </a:r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972056"/>
            <a:ext cx="6839712" cy="4352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83" y="6429184"/>
            <a:ext cx="3036017" cy="42881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2400" y="2971800"/>
            <a:ext cx="4419600" cy="3116997"/>
            <a:chOff x="152400" y="2971800"/>
            <a:chExt cx="4419600" cy="3116997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257800"/>
              <a:ext cx="16530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Also Some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Hot Spots?</a:t>
              </a:r>
            </a:p>
          </p:txBody>
        </p:sp>
        <p:cxnSp>
          <p:nvCxnSpPr>
            <p:cNvPr id="4" name="Straight Arrow Connector 3"/>
            <p:cNvCxnSpPr>
              <a:stCxn id="2" idx="3"/>
            </p:cNvCxnSpPr>
            <p:nvPr/>
          </p:nvCxnSpPr>
          <p:spPr bwMode="auto">
            <a:xfrm flipV="1">
              <a:off x="1805417" y="2971800"/>
              <a:ext cx="1318783" cy="27014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>
              <a:stCxn id="2" idx="3"/>
            </p:cNvCxnSpPr>
            <p:nvPr/>
          </p:nvCxnSpPr>
          <p:spPr bwMode="auto">
            <a:xfrm flipV="1">
              <a:off x="1805417" y="4648200"/>
              <a:ext cx="13187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>
              <a:stCxn id="2" idx="3"/>
            </p:cNvCxnSpPr>
            <p:nvPr/>
          </p:nvCxnSpPr>
          <p:spPr bwMode="auto">
            <a:xfrm flipV="1">
              <a:off x="1805417" y="4648200"/>
              <a:ext cx="27665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TextBox 10"/>
          <p:cNvSpPr txBox="1"/>
          <p:nvPr/>
        </p:nvSpPr>
        <p:spPr>
          <a:xfrm>
            <a:off x="6553200" y="1295400"/>
            <a:ext cx="1905000" cy="70788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View Entries of Eigenvectors</a:t>
            </a:r>
          </a:p>
        </p:txBody>
      </p:sp>
    </p:spTree>
    <p:extLst>
      <p:ext uri="{BB962C8B-B14F-4D97-AF65-F5344CB8AC3E}">
        <p14:creationId xmlns:p14="http://schemas.microsoft.com/office/powerpoint/2010/main" val="31147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u="sng" dirty="0"/>
              <a:t>Separate</a:t>
            </a:r>
            <a:r>
              <a:rPr lang="en-US" altLang="en-US" dirty="0"/>
              <a:t> PC2 of Image Loadings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Interesting</a:t>
            </a:r>
          </a:p>
          <a:p>
            <a:pPr marL="0" indent="0" algn="l"/>
            <a:r>
              <a:rPr lang="en-US" altLang="en-US" dirty="0"/>
              <a:t>Structure</a:t>
            </a:r>
          </a:p>
          <a:p>
            <a:pPr marL="0" indent="0" algn="l"/>
            <a:r>
              <a:rPr lang="en-US" altLang="en-US" dirty="0"/>
              <a:t>???</a:t>
            </a:r>
          </a:p>
          <a:p>
            <a:pPr marL="0" indent="0" algn="l"/>
            <a:endParaRPr lang="en-US" altLang="en-US" dirty="0"/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972056"/>
            <a:ext cx="6839712" cy="4352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83" y="6429184"/>
            <a:ext cx="3036017" cy="4288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2400" y="2971800"/>
            <a:ext cx="4419600" cy="3116997"/>
            <a:chOff x="152400" y="2971800"/>
            <a:chExt cx="4419600" cy="3116997"/>
          </a:xfrm>
        </p:grpSpPr>
        <p:sp>
          <p:nvSpPr>
            <p:cNvPr id="8" name="TextBox 7"/>
            <p:cNvSpPr txBox="1"/>
            <p:nvPr/>
          </p:nvSpPr>
          <p:spPr>
            <a:xfrm>
              <a:off x="152400" y="5257800"/>
              <a:ext cx="16530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And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Same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Hot Spots?</a:t>
              </a: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 bwMode="auto">
            <a:xfrm flipV="1">
              <a:off x="1805417" y="2971800"/>
              <a:ext cx="1318783" cy="27014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>
              <a:stCxn id="8" idx="3"/>
            </p:cNvCxnSpPr>
            <p:nvPr/>
          </p:nvCxnSpPr>
          <p:spPr bwMode="auto">
            <a:xfrm flipV="1">
              <a:off x="1805417" y="4648200"/>
              <a:ext cx="13187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 bwMode="auto">
            <a:xfrm flipV="1">
              <a:off x="1805417" y="4648200"/>
              <a:ext cx="27665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22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972056"/>
            <a:ext cx="6839712" cy="4352544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Previous Mapping of </a:t>
            </a:r>
            <a:r>
              <a:rPr lang="en-US" altLang="en-US" i="1" dirty="0"/>
              <a:t>Regions of Interest</a:t>
            </a:r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2667000"/>
            <a:ext cx="6705600" cy="3351788"/>
            <a:chOff x="152400" y="2667000"/>
            <a:chExt cx="6705600" cy="3351788"/>
          </a:xfrm>
        </p:grpSpPr>
        <p:cxnSp>
          <p:nvCxnSpPr>
            <p:cNvPr id="3" name="Straight Arrow Connector 2"/>
            <p:cNvCxnSpPr/>
            <p:nvPr/>
          </p:nvCxnSpPr>
          <p:spPr bwMode="auto">
            <a:xfrm>
              <a:off x="1371600" y="4038600"/>
              <a:ext cx="3124200" cy="53340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1371600" y="2667000"/>
              <a:ext cx="5486400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" name="TextBox 1"/>
            <p:cNvSpPr txBox="1"/>
            <p:nvPr/>
          </p:nvSpPr>
          <p:spPr>
            <a:xfrm>
              <a:off x="152400" y="2971800"/>
              <a:ext cx="1951175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Hot Spots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Are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Working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Memory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Related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0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u="sng" dirty="0"/>
              <a:t>Joint</a:t>
            </a:r>
            <a:r>
              <a:rPr lang="en-US" altLang="en-US" dirty="0"/>
              <a:t> PC1 of Image Loadings</a:t>
            </a:r>
          </a:p>
          <a:p>
            <a:pPr marL="0" indent="0" algn="l"/>
            <a:r>
              <a:rPr lang="en-US" altLang="en-US" dirty="0"/>
              <a:t>Using</a:t>
            </a:r>
          </a:p>
          <a:p>
            <a:pPr marL="0" indent="0" algn="l"/>
            <a:r>
              <a:rPr lang="en-US" altLang="en-US" dirty="0"/>
              <a:t>Behavior</a:t>
            </a:r>
          </a:p>
          <a:p>
            <a:pPr marL="0" indent="0" algn="l"/>
            <a:r>
              <a:rPr lang="en-US" altLang="en-US" i="1" dirty="0"/>
              <a:t>Combines</a:t>
            </a:r>
          </a:p>
          <a:p>
            <a:pPr marL="0" indent="0" algn="l"/>
            <a:r>
              <a:rPr lang="en-US" altLang="en-US" i="1" dirty="0"/>
              <a:t>Hot Spots</a:t>
            </a:r>
          </a:p>
          <a:p>
            <a:pPr marL="0" indent="0" algn="l"/>
            <a:r>
              <a:rPr lang="en-US" altLang="en-US" dirty="0"/>
              <a:t>From</a:t>
            </a:r>
          </a:p>
          <a:p>
            <a:pPr marL="0" indent="0" algn="l"/>
            <a:r>
              <a:rPr lang="en-US" altLang="en-US" dirty="0"/>
              <a:t>Separate</a:t>
            </a:r>
          </a:p>
          <a:p>
            <a:pPr marL="0" indent="0" algn="l"/>
            <a:r>
              <a:rPr lang="en-US" altLang="en-US" dirty="0"/>
              <a:t>PC1 &amp; 2</a:t>
            </a:r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972056"/>
            <a:ext cx="6839712" cy="4352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83" y="6429184"/>
            <a:ext cx="3036017" cy="4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495" y="1295400"/>
            <a:ext cx="705050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Overall</a:t>
            </a:r>
          </a:p>
          <a:p>
            <a:pPr marL="0" indent="0" algn="l"/>
            <a:r>
              <a:rPr lang="en-US" altLang="en-US" dirty="0"/>
              <a:t>Comparison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2057400"/>
            <a:ext cx="6096000" cy="1592997"/>
            <a:chOff x="76200" y="2057400"/>
            <a:chExt cx="6096000" cy="1592997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2819400"/>
              <a:ext cx="25101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Sep.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Beh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. PC1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Assoc. w. Image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4572000" y="2057400"/>
              <a:ext cx="16002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>
              <a:endCxn id="2" idx="3"/>
            </p:cNvCxnSpPr>
            <p:nvPr/>
          </p:nvCxnSpPr>
          <p:spPr bwMode="auto">
            <a:xfrm flipH="1">
              <a:off x="2586374" y="2057400"/>
              <a:ext cx="2785726" cy="1177499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3637" name="Group 453636"/>
          <p:cNvGrpSpPr/>
          <p:nvPr/>
        </p:nvGrpSpPr>
        <p:grpSpPr>
          <a:xfrm>
            <a:off x="76200" y="3623608"/>
            <a:ext cx="5791201" cy="2700992"/>
            <a:chOff x="76200" y="3623608"/>
            <a:chExt cx="5791201" cy="2700992"/>
          </a:xfrm>
        </p:grpSpPr>
        <p:sp>
          <p:nvSpPr>
            <p:cNvPr id="19" name="TextBox 18"/>
            <p:cNvSpPr txBox="1"/>
            <p:nvPr/>
          </p:nvSpPr>
          <p:spPr>
            <a:xfrm>
              <a:off x="76200" y="4385608"/>
              <a:ext cx="212026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Joint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Im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. PC1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Concentrates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Relevant Parts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Of Sep.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PC1 &amp; PC2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4953001" y="3623608"/>
              <a:ext cx="761999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>
              <a:endCxn id="19" idx="3"/>
            </p:cNvCxnSpPr>
            <p:nvPr/>
          </p:nvCxnSpPr>
          <p:spPr bwMode="auto">
            <a:xfrm flipH="1">
              <a:off x="2196460" y="3623608"/>
              <a:ext cx="3175642" cy="1731496"/>
            </a:xfrm>
            <a:prstGeom prst="line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2196460" y="4851654"/>
              <a:ext cx="3289941" cy="503450"/>
            </a:xfrm>
            <a:prstGeom prst="line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>
              <a:off x="5105401" y="4064508"/>
              <a:ext cx="762000" cy="1574292"/>
            </a:xfrm>
            <a:prstGeom prst="straightConnector1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62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495" y="1295400"/>
            <a:ext cx="705050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Overall</a:t>
            </a:r>
          </a:p>
          <a:p>
            <a:pPr marL="0" indent="0" algn="l"/>
            <a:r>
              <a:rPr lang="en-US" altLang="en-US" dirty="0"/>
              <a:t>Comparison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4300" y="3581400"/>
            <a:ext cx="7467600" cy="1752600"/>
            <a:chOff x="76200" y="2659797"/>
            <a:chExt cx="7467600" cy="1752600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2842737"/>
              <a:ext cx="185621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Overall Heat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Var’n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not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Assoc. w/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Behavior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5029200" y="2659797"/>
              <a:ext cx="25146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FF00FF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>
              <a:endCxn id="2" idx="3"/>
            </p:cNvCxnSpPr>
            <p:nvPr/>
          </p:nvCxnSpPr>
          <p:spPr bwMode="auto">
            <a:xfrm flipH="1">
              <a:off x="1932414" y="2659797"/>
              <a:ext cx="4354086" cy="967770"/>
            </a:xfrm>
            <a:prstGeom prst="line">
              <a:avLst/>
            </a:prstGeom>
            <a:noFill/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88075" y="5105400"/>
            <a:ext cx="6236525" cy="1059597"/>
            <a:chOff x="88075" y="2126397"/>
            <a:chExt cx="6236525" cy="1059597"/>
          </a:xfrm>
        </p:grpSpPr>
        <p:sp>
          <p:nvSpPr>
            <p:cNvPr id="23" name="TextBox 22"/>
            <p:cNvSpPr txBox="1"/>
            <p:nvPr/>
          </p:nvSpPr>
          <p:spPr>
            <a:xfrm>
              <a:off x="88075" y="2354997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New 2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Mode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Of Joint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Var’n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6324600" y="2126397"/>
              <a:ext cx="0" cy="693004"/>
            </a:xfrm>
            <a:prstGeom prst="straightConnector1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>
              <a:endCxn id="23" idx="3"/>
            </p:cNvCxnSpPr>
            <p:nvPr/>
          </p:nvCxnSpPr>
          <p:spPr bwMode="auto">
            <a:xfrm flipH="1">
              <a:off x="2193138" y="2472899"/>
              <a:ext cx="4131462" cy="297597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152400" y="4953000"/>
            <a:ext cx="5867400" cy="1973997"/>
            <a:chOff x="152400" y="4953000"/>
            <a:chExt cx="5867400" cy="1973997"/>
          </a:xfrm>
        </p:grpSpPr>
        <p:sp>
          <p:nvSpPr>
            <p:cNvPr id="16" name="TextBox 15"/>
            <p:cNvSpPr txBox="1"/>
            <p:nvPr/>
          </p:nvSpPr>
          <p:spPr>
            <a:xfrm>
              <a:off x="152400" y="6096000"/>
              <a:ext cx="17182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Behavior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~ Sep. PC2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4147557" y="4953000"/>
              <a:ext cx="1872243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>
              <a:endCxn id="16" idx="3"/>
            </p:cNvCxnSpPr>
            <p:nvPr/>
          </p:nvCxnSpPr>
          <p:spPr bwMode="auto">
            <a:xfrm flipH="1">
              <a:off x="1870627" y="4953000"/>
              <a:ext cx="3196673" cy="1558499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500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JIVE Data Structure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/>
              <a:t>Organizational Model</a:t>
            </a:r>
          </a:p>
          <a:p>
            <a:pPr marL="0" indent="0" algn="l"/>
            <a:r>
              <a:rPr lang="en-US" altLang="en-US" dirty="0"/>
              <a:t>for Single Data Set:                  </a:t>
            </a:r>
            <a:r>
              <a:rPr lang="en-US" altLang="en-US" dirty="0">
                <a:sym typeface="Wingdings" panose="05000000000000000000" pitchFamily="2" charset="2"/>
              </a:rPr>
              <a:t></a:t>
            </a:r>
            <a:endParaRPr lang="en-US" altLang="en-US" dirty="0"/>
          </a:p>
          <a:p>
            <a:pPr marL="0" indent="0" algn="l"/>
            <a:r>
              <a:rPr lang="en-US" altLang="en-US" dirty="0"/>
              <a:t>	Matrix</a:t>
            </a:r>
          </a:p>
          <a:p>
            <a:pPr marL="0" indent="0" algn="l"/>
            <a:r>
              <a:rPr lang="en-US" altLang="en-US" dirty="0"/>
              <a:t>Convention in this talk: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/>
              <a:t>Data Are “Object Mean Centered”</a:t>
            </a:r>
          </a:p>
          <a:p>
            <a:pPr marL="0" indent="0" algn="l"/>
            <a:r>
              <a:rPr lang="en-US" altLang="en-US" dirty="0"/>
              <a:t>	i.e. </a:t>
            </a:r>
            <a:r>
              <a:rPr lang="en-US" altLang="en-US" dirty="0">
                <a:solidFill>
                  <a:srgbClr val="FF0000"/>
                </a:solidFill>
              </a:rPr>
              <a:t>Mean Vector</a:t>
            </a:r>
            <a:r>
              <a:rPr lang="en-US" altLang="en-US" dirty="0"/>
              <a:t> is 0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198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11758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ature">
  <a:themeElements>
    <a:clrScheme name="1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1_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41596</TotalTime>
  <Words>2262</Words>
  <Application>Microsoft Office PowerPoint</Application>
  <PresentationFormat>On-screen Show (4:3)</PresentationFormat>
  <Paragraphs>737</Paragraphs>
  <Slides>85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6" baseType="lpstr">
      <vt:lpstr>굴림</vt:lpstr>
      <vt:lpstr>Arial</vt:lpstr>
      <vt:lpstr>Arial Unicode MS</vt:lpstr>
      <vt:lpstr>Cambria Math</vt:lpstr>
      <vt:lpstr>Courier New</vt:lpstr>
      <vt:lpstr>Tahoma</vt:lpstr>
      <vt:lpstr>Times New Roman</vt:lpstr>
      <vt:lpstr>Wingdings</vt:lpstr>
      <vt:lpstr>Nature</vt:lpstr>
      <vt:lpstr>1_Nature</vt:lpstr>
      <vt:lpstr>Image File</vt:lpstr>
      <vt:lpstr>IMSI – NeuroSci &amp; Data Int’n Group</vt:lpstr>
      <vt:lpstr>JIVE - DIVAS Motivation</vt:lpstr>
      <vt:lpstr>DIVAS Motivation</vt:lpstr>
      <vt:lpstr>Multi – Block Synonyms</vt:lpstr>
      <vt:lpstr>Acronyms</vt:lpstr>
      <vt:lpstr>JIVE Collaborators</vt:lpstr>
      <vt:lpstr>JIVE Data Structure</vt:lpstr>
      <vt:lpstr>JIVE Data Structure</vt:lpstr>
      <vt:lpstr>JIVE Data Structure</vt:lpstr>
      <vt:lpstr>JIVE Data Structure</vt:lpstr>
      <vt:lpstr>JIVE Data Structure</vt:lpstr>
      <vt:lpstr>JIVE Data Structure</vt:lpstr>
      <vt:lpstr>JIVE Data Structure</vt:lpstr>
      <vt:lpstr>JIVE Analytic Goals</vt:lpstr>
      <vt:lpstr>PCA Underpinnings</vt:lpstr>
      <vt:lpstr>PCA Toy Eg.  -  Functional Data Analysis</vt:lpstr>
      <vt:lpstr>Functional Data Analysis, 10-d Toy EG 1</vt:lpstr>
      <vt:lpstr>Functional Data Analysis, 50-d Toy EG 2</vt:lpstr>
      <vt:lpstr>Functional Data Analysis, 50-d Toy EG 2</vt:lpstr>
      <vt:lpstr>Functional Data Analysis, 50-d Toy EG 2</vt:lpstr>
      <vt:lpstr>Functional Data Analysis, 50-d Toy EG 2</vt:lpstr>
      <vt:lpstr>JIVE Analytic Goals</vt:lpstr>
      <vt:lpstr>JIVE Analytic Goals</vt:lpstr>
      <vt:lpstr>JIVE Analytic Goals</vt:lpstr>
      <vt:lpstr>JIVE Analytic Goals</vt:lpstr>
      <vt:lpstr>JIVE Analytic Goals</vt:lpstr>
      <vt:lpstr>JIVE Algorithm</vt:lpstr>
      <vt:lpstr>Principal Angle Analysis</vt:lpstr>
      <vt:lpstr>JIVE Algorithm</vt:lpstr>
      <vt:lpstr>JIVE Algorithm</vt:lpstr>
      <vt:lpstr>JIVE Algorithm</vt:lpstr>
      <vt:lpstr>JIVE Algorithm</vt:lpstr>
      <vt:lpstr>JIVE Algorithm</vt:lpstr>
      <vt:lpstr>JIVE Algorithm</vt:lpstr>
      <vt:lpstr>Aside:    Principal Angle Analysis</vt:lpstr>
      <vt:lpstr>JIVE Algorithm</vt:lpstr>
      <vt:lpstr>JIVE Algorithm</vt:lpstr>
      <vt:lpstr>JIVE Algorithm</vt:lpstr>
      <vt:lpstr>JIVE Algorithm</vt:lpstr>
      <vt:lpstr>JIVE Algorithm</vt:lpstr>
      <vt:lpstr>JIVE Algorithm</vt:lpstr>
      <vt:lpstr>JIVE Algorithm</vt:lpstr>
      <vt:lpstr>JIVE Algorithm</vt:lpstr>
      <vt:lpstr>JIVE Algorithm</vt:lpstr>
      <vt:lpstr>JIVE Algorithm</vt:lpstr>
      <vt:lpstr>JIVE Algorithm</vt:lpstr>
      <vt:lpstr>JIVE Toy Example</vt:lpstr>
      <vt:lpstr>JIVE Toy Example</vt:lpstr>
      <vt:lpstr>JIVE Toy Example</vt:lpstr>
      <vt:lpstr>JIVE Toy Example</vt:lpstr>
      <vt:lpstr>JIVE Toy Example</vt:lpstr>
      <vt:lpstr>JIVE Toy Example</vt:lpstr>
      <vt:lpstr>JIVE Toy Example</vt:lpstr>
      <vt:lpstr>JIVE Toy Example  (Original JIVE) </vt:lpstr>
      <vt:lpstr>JIVE Toy Example</vt:lpstr>
      <vt:lpstr>JIVE Toy Example</vt:lpstr>
      <vt:lpstr>JIVE Toy Example</vt:lpstr>
      <vt:lpstr>JIVE Toy Example</vt:lpstr>
      <vt:lpstr>JIVE Toy Example</vt:lpstr>
      <vt:lpstr>JIVE Toy Example</vt:lpstr>
      <vt:lpstr>JIVE Toy Example</vt:lpstr>
      <vt:lpstr>DIVAS / JIVE Collaborators</vt:lpstr>
      <vt:lpstr>DIVAS  Improves JIVE</vt:lpstr>
      <vt:lpstr>DIVAS  Improves JIVE</vt:lpstr>
      <vt:lpstr>DIVAS  Improves JIVE</vt:lpstr>
      <vt:lpstr>DIVAS  Improves JIVE</vt:lpstr>
      <vt:lpstr>DIVAS  Improves JIVE</vt:lpstr>
      <vt:lpstr>DIVAS  Improves JIVE</vt:lpstr>
      <vt:lpstr>DIVAS  Improves JIVE</vt:lpstr>
      <vt:lpstr>DIVAS  Improves JIVE</vt:lpstr>
      <vt:lpstr>DIVAS  Improves JIVE</vt:lpstr>
      <vt:lpstr>DIVAS on TCGA Data</vt:lpstr>
      <vt:lpstr>DIVAS on TCGA Data</vt:lpstr>
      <vt:lpstr>Functional Magnetic Resonance Imaging</vt:lpstr>
      <vt:lpstr>Functional Magnetic Resonance Imaging</vt:lpstr>
      <vt:lpstr>Functional Magnetic Resonance Imaging</vt:lpstr>
      <vt:lpstr>Functional Magnetic Resonance Imaging</vt:lpstr>
      <vt:lpstr>Functional Magnetic Resonance Imaging</vt:lpstr>
      <vt:lpstr>Functional Magnetic Resonance Imaging</vt:lpstr>
      <vt:lpstr>Functional Magnetic Resonance Imaging</vt:lpstr>
      <vt:lpstr>Functional Magnetic Resonance Imaging</vt:lpstr>
      <vt:lpstr>Functional Magnetic Resonance Imaging</vt:lpstr>
      <vt:lpstr>Functional Magnetic Resonance Imaging</vt:lpstr>
      <vt:lpstr>Functional Magnetic Resonance Imaging</vt:lpstr>
      <vt:lpstr>Functional Magnetic Resonance Imaging</vt:lpstr>
    </vt:vector>
  </TitlesOfParts>
  <Company>UNC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 Blank</dc:title>
  <dc:creator>J. S. Marron</dc:creator>
  <cp:lastModifiedBy>Marron, James Stephen</cp:lastModifiedBy>
  <cp:revision>1120</cp:revision>
  <dcterms:created xsi:type="dcterms:W3CDTF">2003-03-05T17:06:40Z</dcterms:created>
  <dcterms:modified xsi:type="dcterms:W3CDTF">2023-07-13T12:08:40Z</dcterms:modified>
</cp:coreProperties>
</file>