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130" r:id="rId2"/>
    <p:sldMasterId id="2147484156" r:id="rId3"/>
    <p:sldMasterId id="2147484172" r:id="rId4"/>
    <p:sldMasterId id="2147484202" r:id="rId5"/>
    <p:sldMasterId id="2147484218" r:id="rId6"/>
    <p:sldMasterId id="2147484234" r:id="rId7"/>
    <p:sldMasterId id="2147484250" r:id="rId8"/>
  </p:sldMasterIdLst>
  <p:notesMasterIdLst>
    <p:notesMasterId r:id="rId93"/>
  </p:notesMasterIdLst>
  <p:sldIdLst>
    <p:sldId id="262" r:id="rId9"/>
    <p:sldId id="2302" r:id="rId10"/>
    <p:sldId id="2314" r:id="rId11"/>
    <p:sldId id="2427" r:id="rId12"/>
    <p:sldId id="2317" r:id="rId13"/>
    <p:sldId id="2350" r:id="rId14"/>
    <p:sldId id="2354" r:id="rId15"/>
    <p:sldId id="2325" r:id="rId16"/>
    <p:sldId id="2435" r:id="rId17"/>
    <p:sldId id="2331" r:id="rId18"/>
    <p:sldId id="2453" r:id="rId19"/>
    <p:sldId id="2458" r:id="rId20"/>
    <p:sldId id="2359" r:id="rId21"/>
    <p:sldId id="2360" r:id="rId22"/>
    <p:sldId id="2361" r:id="rId23"/>
    <p:sldId id="2475" r:id="rId24"/>
    <p:sldId id="2363" r:id="rId25"/>
    <p:sldId id="2476" r:id="rId26"/>
    <p:sldId id="2365" r:id="rId27"/>
    <p:sldId id="2366" r:id="rId28"/>
    <p:sldId id="2477" r:id="rId29"/>
    <p:sldId id="2367" r:id="rId30"/>
    <p:sldId id="2368" r:id="rId31"/>
    <p:sldId id="2478" r:id="rId32"/>
    <p:sldId id="2369" r:id="rId33"/>
    <p:sldId id="2587" r:id="rId34"/>
    <p:sldId id="2370" r:id="rId35"/>
    <p:sldId id="2480" r:id="rId36"/>
    <p:sldId id="2479" r:id="rId37"/>
    <p:sldId id="2371" r:id="rId38"/>
    <p:sldId id="2372" r:id="rId39"/>
    <p:sldId id="2481" r:id="rId40"/>
    <p:sldId id="2373" r:id="rId41"/>
    <p:sldId id="2484" r:id="rId42"/>
    <p:sldId id="2483" r:id="rId43"/>
    <p:sldId id="2482" r:id="rId44"/>
    <p:sldId id="2374" r:id="rId45"/>
    <p:sldId id="2375" r:id="rId46"/>
    <p:sldId id="2376" r:id="rId47"/>
    <p:sldId id="2486" r:id="rId48"/>
    <p:sldId id="2485" r:id="rId49"/>
    <p:sldId id="2377" r:id="rId50"/>
    <p:sldId id="2378" r:id="rId51"/>
    <p:sldId id="2379" r:id="rId52"/>
    <p:sldId id="2380" r:id="rId53"/>
    <p:sldId id="2381" r:id="rId54"/>
    <p:sldId id="2488" r:id="rId55"/>
    <p:sldId id="2487" r:id="rId56"/>
    <p:sldId id="2382" r:id="rId57"/>
    <p:sldId id="2491" r:id="rId58"/>
    <p:sldId id="2490" r:id="rId59"/>
    <p:sldId id="2489" r:id="rId60"/>
    <p:sldId id="2383" r:id="rId61"/>
    <p:sldId id="2384" r:id="rId62"/>
    <p:sldId id="2588" r:id="rId63"/>
    <p:sldId id="2387" r:id="rId64"/>
    <p:sldId id="2388" r:id="rId65"/>
    <p:sldId id="2414" r:id="rId66"/>
    <p:sldId id="2389" r:id="rId67"/>
    <p:sldId id="2390" r:id="rId68"/>
    <p:sldId id="2391" r:id="rId69"/>
    <p:sldId id="2392" r:id="rId70"/>
    <p:sldId id="2393" r:id="rId71"/>
    <p:sldId id="2413" r:id="rId72"/>
    <p:sldId id="2589" r:id="rId73"/>
    <p:sldId id="2394" r:id="rId74"/>
    <p:sldId id="2395" r:id="rId75"/>
    <p:sldId id="2396" r:id="rId76"/>
    <p:sldId id="2397" r:id="rId77"/>
    <p:sldId id="2398" r:id="rId78"/>
    <p:sldId id="2399" r:id="rId79"/>
    <p:sldId id="2400" r:id="rId80"/>
    <p:sldId id="2401" r:id="rId81"/>
    <p:sldId id="2402" r:id="rId82"/>
    <p:sldId id="2403" r:id="rId83"/>
    <p:sldId id="2404" r:id="rId84"/>
    <p:sldId id="2405" r:id="rId85"/>
    <p:sldId id="2406" r:id="rId86"/>
    <p:sldId id="2407" r:id="rId87"/>
    <p:sldId id="2408" r:id="rId88"/>
    <p:sldId id="2409" r:id="rId89"/>
    <p:sldId id="2410" r:id="rId90"/>
    <p:sldId id="2411" r:id="rId91"/>
    <p:sldId id="2412" r:id="rId9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00"/>
    <a:srgbClr val="FF00FF"/>
    <a:srgbClr val="00FFFF"/>
    <a:srgbClr val="D357FF"/>
    <a:srgbClr val="99FF99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907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slide" Target="slides/slide68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9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87" Type="http://schemas.openxmlformats.org/officeDocument/2006/relationships/slide" Target="slides/slide79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90" Type="http://schemas.openxmlformats.org/officeDocument/2006/relationships/slide" Target="slides/slide82.xml"/><Relationship Id="rId95" Type="http://schemas.openxmlformats.org/officeDocument/2006/relationships/viewProps" Target="viewProp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9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slide" Target="slides/slide83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BA8D15-60F8-46C1-BE4A-A67CE5678DA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B43FF2-1884-4456-BC9B-C5A4F5884013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F58C0F-5F02-401F-AFB7-F5578D3BA861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6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6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04EA8-BF74-4EC2-813B-77DD32470508}" type="slidenum">
              <a:rPr lang="ko-KR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7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7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BAD259-66D3-4871-B15D-79F3F2285F72}" type="slidenum">
              <a:rPr lang="ko-KR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8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8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37382E-4F79-4BF8-9404-E1049235A380}" type="slidenum">
              <a:rPr lang="ko-KR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6E1877-0B9F-4B05-A712-EA6D2F5F5BA7}" type="slidenum">
              <a:rPr lang="ko-KR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0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0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3A6956-2A1C-4F84-9C0E-EA456D4D751B}" type="slidenum">
              <a:rPr lang="ko-KR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1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1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863189-CA2E-487A-985A-4F8D7D691266}" type="slidenum">
              <a:rPr lang="ko-KR" altLang="en-US" smtClean="0">
                <a:solidFill>
                  <a:srgbClr val="000000"/>
                </a:solidFill>
              </a:rPr>
              <a:pPr/>
              <a:t>18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2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2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09F07-D27F-4135-A1B9-BB1964D3459A}" type="slidenum">
              <a:rPr lang="ko-KR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3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3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380FE-5C7F-4676-846E-39D4C4D6B870}" type="slidenum">
              <a:rPr lang="ko-KR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3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3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380FE-5C7F-4676-846E-39D4C4D6B870}" type="slidenum">
              <a:rPr lang="ko-KR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4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4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3D26D-C654-442D-B5C3-3098FC1FDD1A}" type="slidenum">
              <a:rPr lang="ko-KR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23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24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6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6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F7671A-0582-42A0-9D8D-8BC76F087BC2}" type="slidenum">
              <a:rPr lang="ko-KR" altLang="en-US" smtClean="0">
                <a:solidFill>
                  <a:srgbClr val="000000"/>
                </a:solidFill>
              </a:rPr>
              <a:pPr/>
              <a:t>25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8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8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4C201-C58C-4A80-BD2F-381235088CE6}" type="slidenum">
              <a:rPr lang="ko-KR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8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8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4C201-C58C-4A80-BD2F-381235088CE6}" type="slidenum">
              <a:rPr lang="ko-KR" altLang="en-US" smtClean="0">
                <a:solidFill>
                  <a:srgbClr val="000000"/>
                </a:solidFill>
              </a:rPr>
              <a:pPr/>
              <a:t>28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8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8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4C201-C58C-4A80-BD2F-381235088CE6}" type="slidenum">
              <a:rPr lang="ko-KR" altLang="en-US" smtClean="0">
                <a:solidFill>
                  <a:srgbClr val="000000"/>
                </a:solidFill>
              </a:rPr>
              <a:pPr/>
              <a:t>29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069048-C9F0-4A0F-BE64-247795A12B5F}" type="slidenum">
              <a:rPr lang="ko-KR" altLang="en-US" smtClean="0">
                <a:solidFill>
                  <a:srgbClr val="000000"/>
                </a:solidFill>
              </a:rPr>
              <a:pPr/>
              <a:t>30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0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0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C4BF7-CFE1-4378-B6DA-A9135215D6A7}" type="slidenum">
              <a:rPr lang="ko-KR" altLang="en-US" smtClean="0">
                <a:solidFill>
                  <a:srgbClr val="000000"/>
                </a:solidFill>
              </a:rPr>
              <a:pPr/>
              <a:t>31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0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0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C4BF7-CFE1-4378-B6DA-A9135215D6A7}" type="slidenum">
              <a:rPr lang="ko-KR" altLang="en-US" smtClean="0">
                <a:solidFill>
                  <a:srgbClr val="000000"/>
                </a:solidFill>
              </a:rPr>
              <a:pPr/>
              <a:t>32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1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1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D5855-0C41-4AB8-8CE3-4BBBC9EBADF9}" type="slidenum">
              <a:rPr lang="ko-KR" altLang="en-US" smtClean="0">
                <a:solidFill>
                  <a:srgbClr val="000000"/>
                </a:solidFill>
              </a:rPr>
              <a:pPr/>
              <a:t>33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1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1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D5855-0C41-4AB8-8CE3-4BBBC9EBADF9}" type="slidenum">
              <a:rPr lang="ko-KR" altLang="en-US" smtClean="0">
                <a:solidFill>
                  <a:srgbClr val="000000"/>
                </a:solidFill>
              </a:rPr>
              <a:pPr/>
              <a:t>34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1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1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D5855-0C41-4AB8-8CE3-4BBBC9EBADF9}" type="slidenum">
              <a:rPr lang="ko-KR" altLang="en-US" smtClean="0">
                <a:solidFill>
                  <a:srgbClr val="000000"/>
                </a:solidFill>
              </a:rPr>
              <a:pPr/>
              <a:t>35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1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1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D5855-0C41-4AB8-8CE3-4BBBC9EBADF9}" type="slidenum">
              <a:rPr lang="ko-KR" altLang="en-US" smtClean="0">
                <a:solidFill>
                  <a:srgbClr val="000000"/>
                </a:solidFill>
              </a:rPr>
              <a:pPr/>
              <a:t>36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E0E14-6096-4328-8B54-52B1A71DE68D}" type="slidenum">
              <a:rPr lang="ko-KR" altLang="en-US" smtClean="0">
                <a:solidFill>
                  <a:srgbClr val="000000"/>
                </a:solidFill>
              </a:rPr>
              <a:pPr/>
              <a:t>37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3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3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9489C-352E-4CD7-8BD6-E49194B996B4}" type="slidenum">
              <a:rPr lang="ko-KR" altLang="en-US" smtClean="0">
                <a:solidFill>
                  <a:srgbClr val="000000"/>
                </a:solidFill>
              </a:rPr>
              <a:pPr/>
              <a:t>38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4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4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FE2BB-E530-4E60-B950-E9CCB1F80233}" type="slidenum">
              <a:rPr lang="ko-KR" altLang="en-US" smtClean="0">
                <a:solidFill>
                  <a:srgbClr val="000000"/>
                </a:solidFill>
              </a:rPr>
              <a:pPr/>
              <a:t>39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4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4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FE2BB-E530-4E60-B950-E9CCB1F80233}" type="slidenum">
              <a:rPr lang="ko-KR" altLang="en-US" smtClean="0">
                <a:solidFill>
                  <a:srgbClr val="000000"/>
                </a:solidFill>
              </a:rPr>
              <a:pPr/>
              <a:t>40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4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4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FE2BB-E530-4E60-B950-E9CCB1F80233}" type="slidenum">
              <a:rPr lang="ko-KR" altLang="en-US" smtClean="0">
                <a:solidFill>
                  <a:srgbClr val="000000"/>
                </a:solidFill>
              </a:rPr>
              <a:pPr/>
              <a:t>41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437C36-53AD-4DDD-9B26-6802479617B3}" type="slidenum">
              <a:rPr lang="en-US" smtClean="0">
                <a:solidFill>
                  <a:srgbClr val="000000"/>
                </a:solidFill>
              </a:rPr>
              <a:pPr/>
              <a:t>42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5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25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smtClean="0"/>
              <a:t>EgView1p1RawData.ps</a:t>
            </a:r>
            <a:endParaRPr lang="ko-KR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36FDC8-CC63-4DAF-A4ED-4F1A8DE52A9C}" type="slidenum">
              <a:rPr lang="en-US" smtClean="0">
                <a:solidFill>
                  <a:srgbClr val="000000"/>
                </a:solidFill>
              </a:rPr>
              <a:pPr/>
              <a:t>43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7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27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smtClean="0"/>
              <a:t>EgView1p51proj3dPC1.ps</a:t>
            </a:r>
            <a:endParaRPr lang="ko-KR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878ED-1224-46C3-B0C5-17ADD0D95115}" type="slidenum">
              <a:rPr lang="en-US" smtClean="0">
                <a:solidFill>
                  <a:srgbClr val="000000"/>
                </a:solidFill>
              </a:rPr>
              <a:pPr/>
              <a:t>44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8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28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smtClean="0"/>
              <a:t>EgView1p52proj3dPC2.ps</a:t>
            </a:r>
            <a:endParaRPr lang="ko-KR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5097BF-D466-4180-8096-6823F99E41D1}" type="slidenum">
              <a:rPr lang="en-US" smtClean="0">
                <a:solidFill>
                  <a:srgbClr val="000000"/>
                </a:solidFill>
              </a:rPr>
              <a:pPr/>
              <a:t>45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9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29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smtClean="0"/>
              <a:t>EgView1p54proj3dPC12.ps</a:t>
            </a:r>
            <a:endParaRPr lang="ko-KR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324D6E-5BC0-4D2C-804C-8C9A16B70362}" type="slidenum">
              <a:rPr lang="ko-KR" altLang="en-US" smtClean="0">
                <a:solidFill>
                  <a:srgbClr val="000000"/>
                </a:solidFill>
              </a:rPr>
              <a:pPr/>
              <a:t>46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324D6E-5BC0-4D2C-804C-8C9A16B70362}" type="slidenum">
              <a:rPr lang="ko-KR" altLang="en-US" smtClean="0">
                <a:solidFill>
                  <a:srgbClr val="000000"/>
                </a:solidFill>
              </a:rPr>
              <a:pPr/>
              <a:t>47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324D6E-5BC0-4D2C-804C-8C9A16B70362}" type="slidenum">
              <a:rPr lang="ko-KR" altLang="en-US" smtClean="0">
                <a:solidFill>
                  <a:srgbClr val="000000"/>
                </a:solidFill>
              </a:rPr>
              <a:pPr/>
              <a:t>48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1775C-E35F-4501-8736-B341A0AFD4B8}" type="slidenum">
              <a:rPr lang="ko-KR" altLang="en-US" smtClean="0">
                <a:solidFill>
                  <a:srgbClr val="000000"/>
                </a:solidFill>
              </a:rPr>
              <a:pPr/>
              <a:t>49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1775C-E35F-4501-8736-B341A0AFD4B8}" type="slidenum">
              <a:rPr lang="ko-KR" altLang="en-US" smtClean="0">
                <a:solidFill>
                  <a:srgbClr val="000000"/>
                </a:solidFill>
              </a:rPr>
              <a:pPr/>
              <a:t>50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1775C-E35F-4501-8736-B341A0AFD4B8}" type="slidenum">
              <a:rPr lang="ko-KR" altLang="en-US" smtClean="0">
                <a:solidFill>
                  <a:srgbClr val="000000"/>
                </a:solidFill>
              </a:rPr>
              <a:pPr/>
              <a:t>51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1775C-E35F-4501-8736-B341A0AFD4B8}" type="slidenum">
              <a:rPr lang="ko-KR" altLang="en-US" smtClean="0">
                <a:solidFill>
                  <a:srgbClr val="000000"/>
                </a:solidFill>
              </a:rPr>
              <a:pPr/>
              <a:t>52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2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2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F7D9F9-99B0-4B2A-85EA-776295C8BA8C}" type="slidenum">
              <a:rPr lang="ko-KR" altLang="en-US" smtClean="0">
                <a:solidFill>
                  <a:srgbClr val="000000"/>
                </a:solidFill>
              </a:rPr>
              <a:pPr/>
              <a:t>53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3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3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8720-C329-472B-8F1C-41CDC8A7E5E9}" type="slidenum">
              <a:rPr lang="en-US" smtClean="0">
                <a:solidFill>
                  <a:srgbClr val="000000"/>
                </a:solidFill>
              </a:rPr>
              <a:pPr/>
              <a:t>54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5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5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A1AC47-F372-4D2F-A816-AC98603F3565}" type="slidenum">
              <a:rPr lang="ko-KR" altLang="en-US" smtClean="0">
                <a:solidFill>
                  <a:srgbClr val="000000"/>
                </a:solidFill>
              </a:rPr>
              <a:pPr/>
              <a:t>55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5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5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A1AC47-F372-4D2F-A816-AC98603F3565}" type="slidenum">
              <a:rPr lang="ko-KR" altLang="en-US" smtClean="0">
                <a:solidFill>
                  <a:srgbClr val="000000"/>
                </a:solidFill>
              </a:rPr>
              <a:pPr/>
              <a:t>56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6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6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02515-1192-41A7-BF46-E39870BB3FCC}" type="slidenum">
              <a:rPr lang="ko-KR" altLang="en-US" smtClean="0">
                <a:solidFill>
                  <a:srgbClr val="000000"/>
                </a:solidFill>
              </a:rPr>
              <a:pPr/>
              <a:t>57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58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7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5B6C1-620B-4C92-848D-D492ADE5FFD5}" type="slidenum">
              <a:rPr lang="ko-KR" altLang="en-US" smtClean="0">
                <a:solidFill>
                  <a:srgbClr val="000000"/>
                </a:solidFill>
              </a:rPr>
              <a:pPr/>
              <a:t>59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58AF1F-EF00-4F71-B8E3-65707DF9B24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7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5B6C1-620B-4C92-848D-D492ADE5FFD5}" type="slidenum">
              <a:rPr lang="ko-KR" altLang="en-US" smtClean="0">
                <a:solidFill>
                  <a:srgbClr val="000000"/>
                </a:solidFill>
              </a:rPr>
              <a:pPr/>
              <a:t>60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7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5B6C1-620B-4C92-848D-D492ADE5FFD5}" type="slidenum">
              <a:rPr lang="ko-KR" altLang="en-US" smtClean="0">
                <a:solidFill>
                  <a:srgbClr val="000000"/>
                </a:solidFill>
              </a:rPr>
              <a:pPr/>
              <a:t>61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8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8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83F96-05DC-446A-8530-BD9177F1F149}" type="slidenum">
              <a:rPr lang="ko-KR" altLang="en-US" smtClean="0">
                <a:solidFill>
                  <a:srgbClr val="000000"/>
                </a:solidFill>
              </a:rPr>
              <a:pPr/>
              <a:t>62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63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64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65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66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67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68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69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F4CE04-5D85-4B83-8569-BD5EFB7450F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70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71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72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73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74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75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76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77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78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79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B56E0A-A0B3-45CC-B292-1927BE3745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80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81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82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83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84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A36A04-176C-4564-84DA-6757ADC76B7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314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309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0264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35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14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719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8480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83943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65886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660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674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729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75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5186012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1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9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9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6FF9A-CBEC-43E1-BD80-C677356D63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41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B061-0C82-4CA1-AEDB-81395224065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13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176CB-423E-48DF-B26B-96ADFA4311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15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08212-AE63-47BC-BBFD-1EA8964648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64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170FC-7CAD-4550-BDCC-7FC7ADD844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25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A4DA1-2180-4F52-892D-F9774BDD57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26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C1FCE-78EB-45F6-A960-4F010E4A59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79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3E6D0-343A-4DAF-B265-DB5E818B56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26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FC54C-3EEB-4C4A-885E-75C9ADA196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0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73ADB-DBE5-443C-87ED-EED2B878558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12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354A0-EE46-4152-B43E-3204690EF0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20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292890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53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90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0770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5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7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20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68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963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7599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1945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31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034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94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037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32363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66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12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152E6-CE53-4877-8A56-B1DCB1117D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144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850AB-67B2-4302-B5D8-92F667B738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193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2E17A-748A-41F7-AFB0-0789EAE1A0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772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B77A9-80D3-4BF0-AB99-4EE4621E07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632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DA0DB-53CE-4B3B-A98A-9D6E115521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193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83306-CDA4-4E9E-9C12-218D769245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116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89C1C-E7DD-4B75-AE56-E4D6E9E683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3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873CC-B4D0-4108-9B1E-E6BB5102BE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002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B9558-596E-413D-9B56-2114801942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2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58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A7DB2-A4C5-48F3-A37D-6163422AD3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157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7B3A-9EE5-4C0E-BE92-67C1C04313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634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68A40-E203-4217-BD26-EE80A36DFF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6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3801F-20D4-4556-823C-027B25E8000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725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08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512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32742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722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725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2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46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7406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3943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83642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46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97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723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15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9755004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48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3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539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559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22948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319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748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9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4853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12555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695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57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6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507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849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228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09828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81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900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865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38055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41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897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482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8623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73699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8989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229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00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423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038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5783718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498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vmlDrawing" Target="../drawings/vmlDrawing2.vml"/><Relationship Id="rId2" Type="http://schemas.openxmlformats.org/officeDocument/2006/relationships/slideLayout" Target="../slideLayouts/slideLayout55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oleObject" Target="../embeddings/oleObject3.bin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vmlDrawing" Target="../drawings/vmlDrawing3.vml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vmlDrawing" Target="../drawings/vmlDrawing4.vml"/><Relationship Id="rId2" Type="http://schemas.openxmlformats.org/officeDocument/2006/relationships/slideLayout" Target="../slideLayouts/slideLayout85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oleObject" Target="../embeddings/oleObject5.bin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vmlDrawing" Target="../drawings/vmlDrawing5.vml"/><Relationship Id="rId2" Type="http://schemas.openxmlformats.org/officeDocument/2006/relationships/slideLayout" Target="../slideLayouts/slideLayout100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CFF53A8E-80C6-4FE0-BFCF-ED1C2DA6FF4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728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4341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7A99A644-986E-4FFB-B43A-2E99FCC0AA4C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4338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32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143262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  <p:sldLayoutId id="2147484170" r:id="rId14"/>
    <p:sldLayoutId id="214748417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AA8F239-8617-40CD-8AE7-F7A2F1C4B9C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7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  <p:sldLayoutId id="21474841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229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53CE5E6C-61E5-408B-A1DC-0EF4F76E0981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2290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95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65015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  <p:sldLayoutId id="2147484214" r:id="rId12"/>
    <p:sldLayoutId id="2147484215" r:id="rId13"/>
    <p:sldLayoutId id="2147484216" r:id="rId14"/>
    <p:sldLayoutId id="214748421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638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BDB7D533-B876-42CF-9683-64BEBD78B6E1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6386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19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309945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  <p:sldLayoutId id="2147484230" r:id="rId12"/>
    <p:sldLayoutId id="2147484231" r:id="rId13"/>
    <p:sldLayoutId id="2147484232" r:id="rId14"/>
    <p:sldLayoutId id="214748423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741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9AF142FC-2D87-4FAA-B37D-FC8FA76AB613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7410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3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286595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  <p:sldLayoutId id="2147484247" r:id="rId13"/>
    <p:sldLayoutId id="2147484248" r:id="rId14"/>
    <p:sldLayoutId id="2147484249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843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04C62824-DFBE-486C-B5B0-FC2BE50D19B9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8434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38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226003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  <p:sldLayoutId id="2147484262" r:id="rId12"/>
    <p:sldLayoutId id="2147484263" r:id="rId13"/>
    <p:sldLayoutId id="2147484264" r:id="rId14"/>
    <p:sldLayoutId id="214748426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2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7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3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4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5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gif"/><Relationship Id="rId13" Type="http://schemas.openxmlformats.org/officeDocument/2006/relationships/image" Target="../media/image29.png"/><Relationship Id="rId3" Type="http://schemas.microsoft.com/office/2007/relationships/media" Target="../media/media2.gif"/><Relationship Id="rId7" Type="http://schemas.microsoft.com/office/2007/relationships/media" Target="../media/media4.gif"/><Relationship Id="rId12" Type="http://schemas.openxmlformats.org/officeDocument/2006/relationships/image" Target="../media/image28.pn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video" Target="../media/media3.gif"/><Relationship Id="rId11" Type="http://schemas.openxmlformats.org/officeDocument/2006/relationships/image" Target="../media/image26.png"/><Relationship Id="rId5" Type="http://schemas.microsoft.com/office/2007/relationships/media" Target="../media/media3.gif"/><Relationship Id="rId10" Type="http://schemas.openxmlformats.org/officeDocument/2006/relationships/notesSlide" Target="../notesSlides/notesSlide54.xml"/><Relationship Id="rId4" Type="http://schemas.openxmlformats.org/officeDocument/2006/relationships/video" Target="../media/media2.gif"/><Relationship Id="rId9" Type="http://schemas.openxmlformats.org/officeDocument/2006/relationships/slideLayout" Target="../slideLayouts/slideLayout85.xml"/><Relationship Id="rId14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0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0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0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0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0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0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0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0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0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0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0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0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0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0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0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00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0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00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0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00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00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smtClean="0"/>
              <a:t>Statistics – O. R. 891</a:t>
            </a:r>
            <a:br>
              <a:rPr lang="en-US" smtClean="0"/>
            </a:br>
            <a:r>
              <a:rPr lang="en-US" smtClean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J. S. </a:t>
            </a:r>
            <a:r>
              <a:rPr lang="en-US" dirty="0" err="1" smtClean="0"/>
              <a:t>Marron</a:t>
            </a: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University of North Carolina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 Objects as: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Discretized skeletons (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atoms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Plus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spokes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center to edge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imply a boundary</a:t>
            </a: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accessible early reference: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Yushkevich, et al  (2001)</a:t>
            </a:r>
            <a:endParaRPr lang="en-US" sz="36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39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</a:t>
            </a:r>
          </a:p>
          <a:p>
            <a:pPr marL="1009650" lvl="1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  <a:p>
            <a:pPr marL="1009650" lvl="1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How do they move over time (days)?</a:t>
            </a:r>
          </a:p>
          <a:p>
            <a:pPr marL="1009650" lvl="1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Critical to Radiation Treatment (cancer)</a:t>
            </a:r>
          </a:p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Work with 3-d CT</a:t>
            </a:r>
          </a:p>
          <a:p>
            <a:pPr marL="1009650" lvl="1" indent="-609600" eaLnBrk="1" hangingPunct="1"/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Very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Challenging to Segment</a:t>
            </a:r>
          </a:p>
          <a:p>
            <a:pPr marL="1009650" lvl="1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Find boundary of each object?</a:t>
            </a:r>
          </a:p>
          <a:p>
            <a:pPr marL="1009650" lvl="1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Represent each Object?</a:t>
            </a:r>
          </a:p>
        </p:txBody>
      </p:sp>
    </p:spTree>
    <p:extLst>
      <p:ext uri="{BB962C8B-B14F-4D97-AF65-F5344CB8AC3E}">
        <p14:creationId xmlns:p14="http://schemas.microsoft.com/office/powerpoint/2010/main" val="363342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Rectum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Bladder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Prostate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Straight Arrow Connector 9"/>
          <p:cNvCxnSpPr>
            <a:cxnSpLocks noChangeShapeType="1"/>
          </p:cNvCxnSpPr>
          <p:nvPr/>
        </p:nvCxnSpPr>
        <p:spPr bwMode="auto">
          <a:xfrm flipV="1">
            <a:off x="1761331" y="4094162"/>
            <a:ext cx="3725069" cy="1468438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3" name="Straight Arrow Connector 10"/>
          <p:cNvCxnSpPr>
            <a:cxnSpLocks noChangeShapeType="1"/>
          </p:cNvCxnSpPr>
          <p:nvPr/>
        </p:nvCxnSpPr>
        <p:spPr bwMode="auto">
          <a:xfrm flipV="1">
            <a:off x="1905000" y="4953000"/>
            <a:ext cx="4648200" cy="15240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5"/>
          <p:cNvCxnSpPr>
            <a:cxnSpLocks noChangeShapeType="1"/>
          </p:cNvCxnSpPr>
          <p:nvPr/>
        </p:nvCxnSpPr>
        <p:spPr bwMode="auto">
          <a:xfrm flipV="1">
            <a:off x="1761331" y="4267200"/>
            <a:ext cx="5706269" cy="4572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497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PGA for m-reps, Bladder-Prostate-Rectum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1797050"/>
          </a:xfrm>
        </p:spPr>
        <p:txBody>
          <a:bodyPr/>
          <a:lstStyle/>
          <a:p>
            <a:pPr marL="0" indent="0"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Bladder – Prostate – Rectum,  1 person, 17 days</a:t>
            </a:r>
          </a:p>
          <a:p>
            <a:pPr marL="0" indent="0"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      PG 1                   PG 2                  PG 3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smtClean="0"/>
              <a:t>(analysis by Ja Yeon Jeong)</a:t>
            </a:r>
          </a:p>
        </p:txBody>
      </p:sp>
      <p:pic>
        <p:nvPicPr>
          <p:cNvPr id="12288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3352800"/>
            <a:ext cx="2747963" cy="3070225"/>
          </a:xfrm>
          <a:noFill/>
        </p:spPr>
      </p:pic>
      <p:pic>
        <p:nvPicPr>
          <p:cNvPr id="122885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72200" y="3352800"/>
            <a:ext cx="2747963" cy="3070225"/>
          </a:xfrm>
          <a:noFill/>
        </p:spPr>
      </p:pic>
      <p:pic>
        <p:nvPicPr>
          <p:cNvPr id="12288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352800"/>
            <a:ext cx="2716213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2887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352800"/>
            <a:ext cx="2716213" cy="303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96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PGA for m-reps, Bladder-Prostate-Rectum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1797050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Bladder – Prostate – Rectum,  1 person, 17 days</a:t>
            </a:r>
          </a:p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      PG 1                   PG 2                  PG 3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smtClean="0"/>
              <a:t>(analysis by Ja Yeon Jeong)</a:t>
            </a:r>
          </a:p>
        </p:txBody>
      </p:sp>
      <p:pic>
        <p:nvPicPr>
          <p:cNvPr id="12390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3352800"/>
            <a:ext cx="2747963" cy="3070225"/>
          </a:xfrm>
          <a:noFill/>
        </p:spPr>
      </p:pic>
      <p:pic>
        <p:nvPicPr>
          <p:cNvPr id="123909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72200" y="3352800"/>
            <a:ext cx="2747963" cy="3070225"/>
          </a:xfrm>
          <a:noFill/>
        </p:spPr>
      </p:pic>
      <p:pic>
        <p:nvPicPr>
          <p:cNvPr id="1239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352800"/>
            <a:ext cx="2716213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02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PGA for m-reps, Bladder-Prostate-Rectum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1797050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Bladder – Prostate – Rectum,  1 person, 17 days</a:t>
            </a:r>
          </a:p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      PG 1                   PG 2                  PG 3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smtClean="0"/>
              <a:t>(analysis by Ja Yeon Jeong)</a:t>
            </a:r>
          </a:p>
        </p:txBody>
      </p:sp>
      <p:pic>
        <p:nvPicPr>
          <p:cNvPr id="12493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3352800"/>
            <a:ext cx="2747963" cy="3070225"/>
          </a:xfrm>
          <a:noFill/>
        </p:spPr>
      </p:pic>
      <p:pic>
        <p:nvPicPr>
          <p:cNvPr id="12493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72200" y="3352800"/>
            <a:ext cx="2747963" cy="3070225"/>
          </a:xfrm>
          <a:noFill/>
        </p:spPr>
      </p:pic>
      <p:pic>
        <p:nvPicPr>
          <p:cNvPr id="1249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352800"/>
            <a:ext cx="2716213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49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352800"/>
            <a:ext cx="2716213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892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Constrained to go through geodesic mean</a:t>
            </a:r>
          </a:p>
        </p:txBody>
      </p:sp>
    </p:spTree>
    <p:extLst>
      <p:ext uri="{BB962C8B-B14F-4D97-AF65-F5344CB8AC3E}">
        <p14:creationId xmlns:p14="http://schemas.microsoft.com/office/powerpoint/2010/main" val="15830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Counterexample: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Data on sphere, along equator</a:t>
            </a:r>
          </a:p>
        </p:txBody>
      </p:sp>
    </p:spTree>
    <p:extLst>
      <p:ext uri="{BB962C8B-B14F-4D97-AF65-F5344CB8AC3E}">
        <p14:creationId xmlns:p14="http://schemas.microsoft.com/office/powerpoint/2010/main" val="17226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Huckemann, Hotz &amp; Munk  (Geod.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</a:t>
            </a:r>
            <a:r>
              <a:rPr lang="en-US" u="sng" smtClean="0"/>
              <a:t>any</a:t>
            </a:r>
            <a:r>
              <a:rPr lang="en-US" smtClean="0"/>
              <a:t> geodesic to data</a:t>
            </a:r>
          </a:p>
        </p:txBody>
      </p:sp>
    </p:spTree>
    <p:extLst>
      <p:ext uri="{BB962C8B-B14F-4D97-AF65-F5344CB8AC3E}">
        <p14:creationId xmlns:p14="http://schemas.microsoft.com/office/powerpoint/2010/main" val="38142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Huckemann, Hotz &amp; Munk  (Geod.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</a:t>
            </a:r>
            <a:r>
              <a:rPr lang="en-US" u="sng" smtClean="0"/>
              <a:t>any</a:t>
            </a:r>
            <a:r>
              <a:rPr lang="en-US" smtClean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Counterexample: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Data follows Tropic of Capricorn</a:t>
            </a:r>
          </a:p>
        </p:txBody>
      </p:sp>
      <p:pic>
        <p:nvPicPr>
          <p:cNvPr id="129028" name="Picture 2"/>
          <p:cNvPicPr>
            <a:picLocks noChangeAspect="1" noChangeArrowheads="1"/>
          </p:cNvPicPr>
          <p:nvPr/>
        </p:nvPicPr>
        <p:blipFill>
          <a:blip r:embed="rId3" cstate="print"/>
          <a:srcRect t="11066" r="74724" b="19366"/>
          <a:stretch>
            <a:fillRect/>
          </a:stretch>
        </p:blipFill>
        <p:spPr bwMode="auto">
          <a:xfrm>
            <a:off x="7005638" y="4343400"/>
            <a:ext cx="2138362" cy="2208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269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Directional Data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 “average” of: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358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359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=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???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						</a:t>
                </a:r>
                <a:r>
                  <a:rPr lang="en-US" dirty="0" smtClean="0">
                    <a:solidFill>
                      <a:srgbClr val="00FF00"/>
                    </a:solidFill>
                    <a:latin typeface="Arial" charset="0"/>
                    <a:cs typeface="Arial" charset="0"/>
                  </a:rPr>
                  <a:t>Should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rgbClr val="00FF00"/>
                    </a:solidFill>
                    <a:latin typeface="Arial" charset="0"/>
                    <a:cs typeface="Arial" charset="0"/>
                  </a:rPr>
                  <a:t>	</a:t>
                </a:r>
                <a:r>
                  <a:rPr lang="en-US" dirty="0" smtClean="0">
                    <a:solidFill>
                      <a:srgbClr val="00FF00"/>
                    </a:solidFill>
                    <a:latin typeface="Arial" charset="0"/>
                    <a:cs typeface="Arial" charset="0"/>
                  </a:rPr>
                  <a:t>							Use Unit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rgbClr val="00FF00"/>
                    </a:solidFill>
                    <a:latin typeface="Arial" charset="0"/>
                    <a:cs typeface="Arial" charset="0"/>
                  </a:rPr>
                  <a:t>	</a:t>
                </a:r>
                <a:r>
                  <a:rPr lang="en-US" dirty="0" smtClean="0">
                    <a:solidFill>
                      <a:srgbClr val="00FF00"/>
                    </a:solidFill>
                    <a:latin typeface="Arial" charset="0"/>
                    <a:cs typeface="Arial" charset="0"/>
                  </a:rPr>
                  <a:t>							Circle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rgbClr val="00FF00"/>
                    </a:solidFill>
                    <a:latin typeface="Arial" charset="0"/>
                    <a:cs typeface="Arial" charset="0"/>
                  </a:rPr>
                  <a:t>	</a:t>
                </a:r>
                <a:r>
                  <a:rPr lang="en-US" dirty="0" smtClean="0">
                    <a:solidFill>
                      <a:srgbClr val="00FF00"/>
                    </a:solidFill>
                    <a:latin typeface="Arial" charset="0"/>
                    <a:cs typeface="Arial" charset="0"/>
                  </a:rPr>
                  <a:t>							Structure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r="-145" b="-6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4457700" y="3352800"/>
            <a:ext cx="0" cy="35052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2743200" y="5105400"/>
            <a:ext cx="3505200" cy="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 rot="5400000">
            <a:off x="5899666" y="47683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x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5899666" y="50731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x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895600" y="3581400"/>
            <a:ext cx="3124200" cy="3124200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5400000">
            <a:off x="5899666" y="48445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x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5400000">
            <a:off x="5899666" y="49969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x</a:t>
            </a:r>
            <a:endParaRPr lang="en-US" sz="1800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 flipV="1">
            <a:off x="6052066" y="5143500"/>
            <a:ext cx="577334" cy="190500"/>
          </a:xfrm>
          <a:prstGeom prst="straightConnector1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658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err="1" smtClean="0"/>
              <a:t>Huckemann</a:t>
            </a:r>
            <a:r>
              <a:rPr lang="en-US" dirty="0" smtClean="0"/>
              <a:t>, </a:t>
            </a:r>
            <a:r>
              <a:rPr lang="en-US" dirty="0" err="1" smtClean="0"/>
              <a:t>Hotz</a:t>
            </a:r>
            <a:r>
              <a:rPr lang="en-US" dirty="0" smtClean="0"/>
              <a:t> &amp; </a:t>
            </a:r>
            <a:r>
              <a:rPr lang="en-US" dirty="0" err="1" smtClean="0"/>
              <a:t>Munk</a:t>
            </a:r>
            <a:r>
              <a:rPr lang="en-US" dirty="0" smtClean="0"/>
              <a:t>  (</a:t>
            </a:r>
            <a:r>
              <a:rPr lang="en-US" dirty="0" err="1" smtClean="0"/>
              <a:t>Geod</a:t>
            </a:r>
            <a:r>
              <a:rPr lang="en-US" dirty="0" smtClean="0"/>
              <a:t>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</a:t>
            </a:r>
            <a:r>
              <a:rPr lang="en-US" u="sng" dirty="0" smtClean="0"/>
              <a:t>any</a:t>
            </a:r>
            <a:r>
              <a:rPr lang="en-US" dirty="0" smtClean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Jung, </a:t>
            </a:r>
            <a:r>
              <a:rPr lang="en-US" dirty="0" err="1" smtClean="0"/>
              <a:t>Foskey</a:t>
            </a:r>
            <a:r>
              <a:rPr lang="en-US" dirty="0" smtClean="0"/>
              <a:t> &amp; </a:t>
            </a:r>
            <a:r>
              <a:rPr lang="en-US" dirty="0" err="1" smtClean="0"/>
              <a:t>Marron</a:t>
            </a:r>
            <a:r>
              <a:rPr lang="en-US" dirty="0" smtClean="0"/>
              <a:t>  (</a:t>
            </a:r>
            <a:r>
              <a:rPr lang="en-US" dirty="0" err="1" smtClean="0"/>
              <a:t>Princ</a:t>
            </a:r>
            <a:r>
              <a:rPr lang="en-US" dirty="0" smtClean="0"/>
              <a:t>. Arc Anal.)</a:t>
            </a:r>
          </a:p>
        </p:txBody>
      </p:sp>
    </p:spTree>
    <p:extLst>
      <p:ext uri="{BB962C8B-B14F-4D97-AF65-F5344CB8AC3E}">
        <p14:creationId xmlns:p14="http://schemas.microsoft.com/office/powerpoint/2010/main" val="282899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Huckemann, Hotz &amp; Munk  (Geod.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</a:t>
            </a:r>
            <a:r>
              <a:rPr lang="en-US" u="sng" smtClean="0"/>
              <a:t>any</a:t>
            </a:r>
            <a:r>
              <a:rPr lang="en-US" smtClean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Jung, Foskey &amp; Marron  (Princ. Arc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</a:t>
            </a:r>
            <a:r>
              <a:rPr lang="en-US" u="sng" smtClean="0"/>
              <a:t>any circle</a:t>
            </a:r>
            <a:r>
              <a:rPr lang="en-US" smtClean="0"/>
              <a:t> to data</a:t>
            </a:r>
          </a:p>
          <a:p>
            <a:pPr lvl="1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(motivated by conformal maps)</a:t>
            </a:r>
          </a:p>
        </p:txBody>
      </p:sp>
    </p:spTree>
    <p:extLst>
      <p:ext uri="{BB962C8B-B14F-4D97-AF65-F5344CB8AC3E}">
        <p14:creationId xmlns:p14="http://schemas.microsoft.com/office/powerpoint/2010/main" val="240432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pic>
        <p:nvPicPr>
          <p:cNvPr id="131075" name="Picture 2"/>
          <p:cNvPicPr>
            <a:picLocks noChangeAspect="1" noChangeArrowheads="1"/>
          </p:cNvPicPr>
          <p:nvPr/>
        </p:nvPicPr>
        <p:blipFill>
          <a:blip r:embed="rId3" cstate="print"/>
          <a:srcRect l="11594" t="34909" r="9274" b="4028"/>
          <a:stretch>
            <a:fillRect/>
          </a:stretch>
        </p:blipFill>
        <p:spPr bwMode="auto">
          <a:xfrm>
            <a:off x="533400" y="1431925"/>
            <a:ext cx="8001000" cy="533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392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Arc Analysis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Jung, </a:t>
            </a:r>
            <a:r>
              <a:rPr lang="en-US" dirty="0" err="1" smtClean="0"/>
              <a:t>Foskey</a:t>
            </a:r>
            <a:r>
              <a:rPr lang="en-US" dirty="0" smtClean="0"/>
              <a:t> &amp; </a:t>
            </a:r>
            <a:r>
              <a:rPr lang="en-US" dirty="0" err="1" smtClean="0"/>
              <a:t>Marron</a:t>
            </a:r>
            <a:r>
              <a:rPr lang="en-US" dirty="0" smtClean="0"/>
              <a:t> (2011)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</a:t>
            </a:r>
            <a:r>
              <a:rPr lang="en-US" u="sng" dirty="0" smtClean="0"/>
              <a:t>any circle</a:t>
            </a:r>
            <a:r>
              <a:rPr lang="en-US" dirty="0" smtClean="0"/>
              <a:t>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Can give </a:t>
            </a:r>
            <a:r>
              <a:rPr lang="en-US" i="1" dirty="0" smtClean="0"/>
              <a:t>better fit</a:t>
            </a:r>
            <a:r>
              <a:rPr lang="en-US" dirty="0" smtClean="0"/>
              <a:t> than geodesics</a:t>
            </a:r>
          </a:p>
        </p:txBody>
      </p:sp>
    </p:spTree>
    <p:extLst>
      <p:ext uri="{BB962C8B-B14F-4D97-AF65-F5344CB8AC3E}">
        <p14:creationId xmlns:p14="http://schemas.microsoft.com/office/powerpoint/2010/main" val="36030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Arc Analysis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Jung, </a:t>
            </a:r>
            <a:r>
              <a:rPr lang="en-US" dirty="0" err="1" smtClean="0"/>
              <a:t>Foskey</a:t>
            </a:r>
            <a:r>
              <a:rPr lang="en-US" dirty="0" smtClean="0"/>
              <a:t> &amp; </a:t>
            </a:r>
            <a:r>
              <a:rPr lang="en-US" dirty="0" err="1" smtClean="0"/>
              <a:t>Marron</a:t>
            </a:r>
            <a:r>
              <a:rPr lang="en-US" dirty="0" smtClean="0"/>
              <a:t> (2011)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</a:t>
            </a:r>
            <a:r>
              <a:rPr lang="en-US" u="sng" dirty="0" smtClean="0"/>
              <a:t>any circle</a:t>
            </a:r>
            <a:r>
              <a:rPr lang="en-US" dirty="0" smtClean="0"/>
              <a:t>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Can give </a:t>
            </a:r>
            <a:r>
              <a:rPr lang="en-US" i="1" dirty="0" smtClean="0"/>
              <a:t>better fit</a:t>
            </a:r>
            <a:r>
              <a:rPr lang="en-US" dirty="0" smtClean="0"/>
              <a:t> than geodesics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Observed for simulated m-rep example</a:t>
            </a:r>
          </a:p>
        </p:txBody>
      </p:sp>
      <p:pic>
        <p:nvPicPr>
          <p:cNvPr id="132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52825"/>
            <a:ext cx="8810625" cy="3305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42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being addressed</a:t>
            </a:r>
          </a:p>
        </p:txBody>
      </p:sp>
      <p:pic>
        <p:nvPicPr>
          <p:cNvPr id="133123" name="Picture 2"/>
          <p:cNvPicPr>
            <a:picLocks noChangeAspect="1" noChangeArrowheads="1"/>
          </p:cNvPicPr>
          <p:nvPr/>
        </p:nvPicPr>
        <p:blipFill>
          <a:blip r:embed="rId3" cstate="print"/>
          <a:srcRect l="11594" t="36252" r="9274" b="4028"/>
          <a:stretch>
            <a:fillRect/>
          </a:stretch>
        </p:blipFill>
        <p:spPr bwMode="auto">
          <a:xfrm>
            <a:off x="611188" y="1395413"/>
            <a:ext cx="7923212" cy="5164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83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Idea:  Use </a:t>
                </a:r>
                <a:r>
                  <a:rPr lang="en-US" i="1" dirty="0" smtClean="0"/>
                  <a:t>Principal Arc Analysis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Over Large Products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9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err="1" smtClean="0"/>
              <a:t>Bookstein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	</a:t>
            </a:r>
            <a:r>
              <a:rPr lang="en-US" dirty="0" err="1" smtClean="0"/>
              <a:t>Mardia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(recall major monographs)</a:t>
            </a:r>
          </a:p>
        </p:txBody>
      </p:sp>
    </p:spTree>
    <p:extLst>
      <p:ext uri="{BB962C8B-B14F-4D97-AF65-F5344CB8AC3E}">
        <p14:creationId xmlns:p14="http://schemas.microsoft.com/office/powerpoint/2010/main" val="312280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Bookstein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	Mardia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Digit 3 Data</a:t>
            </a:r>
          </a:p>
        </p:txBody>
      </p:sp>
      <p:cxnSp>
        <p:nvCxnSpPr>
          <p:cNvPr id="135173" name="Straight Arrow Connector 5"/>
          <p:cNvCxnSpPr>
            <a:cxnSpLocks noChangeShapeType="1"/>
          </p:cNvCxnSpPr>
          <p:nvPr/>
        </p:nvCxnSpPr>
        <p:spPr bwMode="auto">
          <a:xfrm rot="5400000">
            <a:off x="1525588" y="4572000"/>
            <a:ext cx="1065212" cy="1588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52266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Bookstein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	Mardia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Digit 3 Data</a:t>
            </a:r>
          </a:p>
        </p:txBody>
      </p:sp>
      <p:pic>
        <p:nvPicPr>
          <p:cNvPr id="135172" name="Picture 2"/>
          <p:cNvPicPr>
            <a:picLocks noChangeAspect="1" noChangeArrowheads="1"/>
          </p:cNvPicPr>
          <p:nvPr/>
        </p:nvPicPr>
        <p:blipFill>
          <a:blip r:embed="rId3" cstate="print"/>
          <a:srcRect l="13205" t="31142" r="7922" b="5415"/>
          <a:stretch>
            <a:fillRect/>
          </a:stretch>
        </p:blipFill>
        <p:spPr bwMode="auto">
          <a:xfrm>
            <a:off x="3683000" y="1524000"/>
            <a:ext cx="5461000" cy="4284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35173" name="Straight Arrow Connector 5"/>
          <p:cNvCxnSpPr>
            <a:cxnSpLocks noChangeShapeType="1"/>
          </p:cNvCxnSpPr>
          <p:nvPr/>
        </p:nvCxnSpPr>
        <p:spPr bwMode="auto">
          <a:xfrm rot="5400000">
            <a:off x="1525588" y="4572000"/>
            <a:ext cx="1065212" cy="1588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35174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2705100" y="4305300"/>
            <a:ext cx="1143000" cy="9144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8130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Mean in General: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Big Advantage: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Works in </a:t>
            </a:r>
            <a:r>
              <a:rPr lang="en-US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lang="en-US" u="sng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ny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Metric Space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983659"/>
              </p:ext>
            </p:extLst>
          </p:nvPr>
        </p:nvGraphicFramePr>
        <p:xfrm>
          <a:off x="2622550" y="2063750"/>
          <a:ext cx="4348197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64" name="Equation" r:id="rId4" imgW="1549080" imgH="431640" progId="Equation.3">
                  <p:embed/>
                </p:oleObj>
              </mc:Choice>
              <mc:Fallback>
                <p:oleObj name="Equation" r:id="rId4" imgW="154908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2063750"/>
                        <a:ext cx="4348197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80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err="1" smtClean="0"/>
              <a:t>Bookstein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	</a:t>
            </a:r>
            <a:r>
              <a:rPr lang="en-US" dirty="0" err="1" smtClean="0"/>
              <a:t>Mardia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Digit 3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(digitized to 13 landmarks)</a:t>
            </a:r>
          </a:p>
        </p:txBody>
      </p:sp>
      <p:cxnSp>
        <p:nvCxnSpPr>
          <p:cNvPr id="136196" name="Straight Arrow Connector 5"/>
          <p:cNvCxnSpPr>
            <a:cxnSpLocks noChangeShapeType="1"/>
          </p:cNvCxnSpPr>
          <p:nvPr/>
        </p:nvCxnSpPr>
        <p:spPr bwMode="auto">
          <a:xfrm rot="5400000">
            <a:off x="1525588" y="4572000"/>
            <a:ext cx="1065212" cy="1588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36197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2705100" y="4305300"/>
            <a:ext cx="1143000" cy="9144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136198" name="Picture 2"/>
          <p:cNvPicPr>
            <a:picLocks noChangeAspect="1" noChangeArrowheads="1"/>
          </p:cNvPicPr>
          <p:nvPr/>
        </p:nvPicPr>
        <p:blipFill>
          <a:blip r:embed="rId3" cstate="print"/>
          <a:srcRect l="22449" t="29788" r="15846" b="10832"/>
          <a:stretch>
            <a:fillRect/>
          </a:stretch>
        </p:blipFill>
        <p:spPr bwMode="auto">
          <a:xfrm>
            <a:off x="4038600" y="1447800"/>
            <a:ext cx="4273550" cy="4010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927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Key Step:    </a:t>
            </a:r>
            <a:r>
              <a:rPr lang="en-US" i="1" dirty="0" smtClean="0"/>
              <a:t>mod out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Translation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Scaling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Rotation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9086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Key Step:    </a:t>
            </a:r>
            <a:r>
              <a:rPr lang="en-US" i="1" smtClean="0"/>
              <a:t>mod out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Translation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Scaling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Rotation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	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Result: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       Data Objects   </a:t>
            </a:r>
            <a:r>
              <a:rPr lang="en-US" smtClean="0">
                <a:sym typeface="Wingdings" pitchFamily="2" charset="2"/>
              </a:rPr>
              <a:t></a:t>
            </a: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          </a:t>
            </a:r>
            <a:r>
              <a:rPr lang="en-US" smtClean="0">
                <a:sym typeface="Wingdings" pitchFamily="2" charset="2"/>
              </a:rPr>
              <a:t></a:t>
            </a:r>
            <a:r>
              <a:rPr lang="en-US" smtClean="0"/>
              <a:t>   points on Manifold  ( ~  S</a:t>
            </a:r>
            <a:r>
              <a:rPr lang="en-US" baseline="30000" smtClean="0"/>
              <a:t>2k-4</a:t>
            </a:r>
            <a:r>
              <a:rPr lang="en-US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075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Currently popular approaches to PCA on </a:t>
            </a:r>
            <a:r>
              <a:rPr lang="en-US" dirty="0" err="1" smtClean="0"/>
              <a:t>S</a:t>
            </a:r>
            <a:r>
              <a:rPr lang="en-US" baseline="30000" dirty="0" err="1" smtClean="0"/>
              <a:t>k</a:t>
            </a:r>
            <a:r>
              <a:rPr lang="en-US" dirty="0" smtClean="0"/>
              <a:t>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Early:    PCA on 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(Tangent Plane Analysis)</a:t>
            </a:r>
          </a:p>
        </p:txBody>
      </p:sp>
    </p:spTree>
    <p:extLst>
      <p:ext uri="{BB962C8B-B14F-4D97-AF65-F5344CB8AC3E}">
        <p14:creationId xmlns:p14="http://schemas.microsoft.com/office/powerpoint/2010/main" val="5596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Currently popular approaches to PCA on </a:t>
            </a:r>
            <a:r>
              <a:rPr lang="en-US" dirty="0" err="1" smtClean="0"/>
              <a:t>S</a:t>
            </a:r>
            <a:r>
              <a:rPr lang="en-US" baseline="30000" dirty="0" err="1" smtClean="0"/>
              <a:t>k</a:t>
            </a:r>
            <a:r>
              <a:rPr lang="en-US" dirty="0" smtClean="0"/>
              <a:t>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Early:    PCA on 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Fletcher:    Geodesics through mean</a:t>
            </a:r>
          </a:p>
        </p:txBody>
      </p:sp>
    </p:spTree>
    <p:extLst>
      <p:ext uri="{BB962C8B-B14F-4D97-AF65-F5344CB8AC3E}">
        <p14:creationId xmlns:p14="http://schemas.microsoft.com/office/powerpoint/2010/main" val="341469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Currently popular approaches to PCA on </a:t>
            </a:r>
            <a:r>
              <a:rPr lang="en-US" dirty="0" err="1" smtClean="0"/>
              <a:t>S</a:t>
            </a:r>
            <a:r>
              <a:rPr lang="en-US" baseline="30000" dirty="0" err="1" smtClean="0"/>
              <a:t>k</a:t>
            </a:r>
            <a:r>
              <a:rPr lang="en-US" dirty="0" smtClean="0"/>
              <a:t>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Early:    PCA on 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Fletcher:    Geodesics through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err="1" smtClean="0"/>
              <a:t>Huckemann</a:t>
            </a:r>
            <a:r>
              <a:rPr lang="en-US" dirty="0" smtClean="0"/>
              <a:t>, et al:    Any Geodesic</a:t>
            </a:r>
          </a:p>
        </p:txBody>
      </p:sp>
    </p:spTree>
    <p:extLst>
      <p:ext uri="{BB962C8B-B14F-4D97-AF65-F5344CB8AC3E}">
        <p14:creationId xmlns:p14="http://schemas.microsoft.com/office/powerpoint/2010/main" val="1208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Currently popular approaches to PCA on </a:t>
            </a:r>
            <a:r>
              <a:rPr lang="en-US" dirty="0" err="1" smtClean="0"/>
              <a:t>S</a:t>
            </a:r>
            <a:r>
              <a:rPr lang="en-US" baseline="30000" dirty="0" err="1" smtClean="0"/>
              <a:t>k</a:t>
            </a:r>
            <a:r>
              <a:rPr lang="en-US" dirty="0" smtClean="0"/>
              <a:t>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Early:    PCA on 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Fletcher:    Geodesics through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err="1" smtClean="0"/>
              <a:t>Huckemann</a:t>
            </a:r>
            <a:r>
              <a:rPr lang="en-US" dirty="0" smtClean="0"/>
              <a:t>, et al:    Any Geodesic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New Approach: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Principal Nested Sphere Analysis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Jung, Dryden &amp; </a:t>
            </a:r>
            <a:r>
              <a:rPr lang="en-US" dirty="0" err="1" smtClean="0"/>
              <a:t>Marron</a:t>
            </a:r>
            <a:r>
              <a:rPr lang="en-US" dirty="0" smtClean="0"/>
              <a:t> (2012)</a:t>
            </a:r>
          </a:p>
        </p:txBody>
      </p:sp>
    </p:spTree>
    <p:extLst>
      <p:ext uri="{BB962C8B-B14F-4D97-AF65-F5344CB8AC3E}">
        <p14:creationId xmlns:p14="http://schemas.microsoft.com/office/powerpoint/2010/main" val="21412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Main Goal: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Extend Principal Arc Analysis  (S</a:t>
            </a:r>
            <a:r>
              <a:rPr lang="en-US" baseline="30000" smtClean="0"/>
              <a:t>2</a:t>
            </a:r>
            <a:r>
              <a:rPr lang="en-US" smtClean="0"/>
              <a:t>  to  S</a:t>
            </a:r>
            <a:r>
              <a:rPr lang="en-US" baseline="30000" smtClean="0"/>
              <a:t>k</a:t>
            </a:r>
            <a:r>
              <a:rPr lang="en-US" smtClean="0"/>
              <a:t>)</a:t>
            </a:r>
          </a:p>
        </p:txBody>
      </p:sp>
      <p:pic>
        <p:nvPicPr>
          <p:cNvPr id="139268" name="Picture 2"/>
          <p:cNvPicPr>
            <a:picLocks noChangeAspect="1" noChangeArrowheads="1"/>
          </p:cNvPicPr>
          <p:nvPr/>
        </p:nvPicPr>
        <p:blipFill>
          <a:blip r:embed="rId3" cstate="print"/>
          <a:srcRect l="28986" t="34909" r="28986" b="21483"/>
          <a:stretch>
            <a:fillRect/>
          </a:stretch>
        </p:blipFill>
        <p:spPr bwMode="auto">
          <a:xfrm>
            <a:off x="1143000" y="3051175"/>
            <a:ext cx="4249738" cy="3806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55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Key Idea: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    </a:t>
            </a:r>
            <a:r>
              <a:rPr lang="en-US" u="sng" smtClean="0"/>
              <a:t>Replace</a:t>
            </a:r>
            <a:r>
              <a:rPr lang="en-US" smtClean="0"/>
              <a:t> usual </a:t>
            </a:r>
            <a:r>
              <a:rPr lang="en-US" i="1" smtClean="0"/>
              <a:t>forwards</a:t>
            </a:r>
            <a:r>
              <a:rPr lang="en-US" smtClean="0"/>
              <a:t> view of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    </a:t>
            </a:r>
            <a:r>
              <a:rPr lang="en-US" u="sng" smtClean="0"/>
              <a:t>With</a:t>
            </a:r>
            <a:r>
              <a:rPr lang="en-US" smtClean="0"/>
              <a:t> a </a:t>
            </a:r>
            <a:r>
              <a:rPr lang="en-US" i="1" smtClean="0"/>
              <a:t>backwards </a:t>
            </a:r>
            <a:r>
              <a:rPr lang="en-US" smtClean="0"/>
              <a:t>approach to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567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Terminology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Multiple linear regression: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905000" y="2209800"/>
          <a:ext cx="5943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67" name="Equation" r:id="rId4" imgW="1981080" imgH="228600" progId="Equation.3">
                  <p:embed/>
                </p:oleObj>
              </mc:Choice>
              <mc:Fallback>
                <p:oleObj name="Equation" r:id="rId4" imgW="1981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09800"/>
                        <a:ext cx="5943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66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Directional Data Examples of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Mean: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always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easily interpretable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Think about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distances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along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arc</a:t>
                </a:r>
                <a:endParaRPr lang="en-US" i="1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about  “points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”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Sum of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squared distances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endParaRPr lang="en-US" dirty="0" smtClean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400050" lvl="1" indent="0" algn="ctr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strongly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feels the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largest</a:t>
                </a:r>
                <a:endParaRPr lang="en-US" u="sng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always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unique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But unique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with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probability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one 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Non-unique requires strong symmetry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But possible to have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many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t="-1508" b="-4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95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Terminology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Multiple linear regression: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Stepwise approaches: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q"/>
            </a:pPr>
            <a:r>
              <a:rPr lang="en-US" i="1" dirty="0" smtClean="0"/>
              <a:t>Forwards:</a:t>
            </a:r>
            <a:r>
              <a:rPr lang="en-US" dirty="0" smtClean="0"/>
              <a:t>   Start small, iteratively </a:t>
            </a:r>
            <a:r>
              <a:rPr lang="en-US" u="sng" dirty="0" smtClean="0"/>
              <a:t>add</a:t>
            </a:r>
            <a:r>
              <a:rPr lang="en-US" dirty="0" smtClean="0"/>
              <a:t> variables </a:t>
            </a:r>
            <a:r>
              <a:rPr lang="en-US" smtClean="0"/>
              <a:t>to model</a:t>
            </a:r>
            <a:endParaRPr lang="en-US" dirty="0" smtClean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905000" y="2209800"/>
          <a:ext cx="5943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8" name="Equation" r:id="rId4" imgW="1981080" imgH="228600" progId="Equation.3">
                  <p:embed/>
                </p:oleObj>
              </mc:Choice>
              <mc:Fallback>
                <p:oleObj name="Equation" r:id="rId4" imgW="1981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09800"/>
                        <a:ext cx="5943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32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Terminology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Multiple linear regression: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Stepwise approaches: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q"/>
            </a:pPr>
            <a:r>
              <a:rPr lang="en-US" i="1" smtClean="0"/>
              <a:t>Forwards:</a:t>
            </a:r>
            <a:r>
              <a:rPr lang="en-US" smtClean="0"/>
              <a:t>   Start small, iteratively </a:t>
            </a:r>
            <a:r>
              <a:rPr lang="en-US" u="sng" smtClean="0"/>
              <a:t>add</a:t>
            </a:r>
            <a:r>
              <a:rPr lang="en-US" smtClean="0"/>
              <a:t> variables to model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q"/>
            </a:pPr>
            <a:r>
              <a:rPr lang="en-US" i="1" smtClean="0"/>
              <a:t>Backwards:</a:t>
            </a:r>
            <a:r>
              <a:rPr lang="en-US" smtClean="0"/>
              <a:t>   Start with all, iteratively </a:t>
            </a:r>
            <a:r>
              <a:rPr lang="en-US" u="sng" smtClean="0"/>
              <a:t>remove</a:t>
            </a:r>
            <a:r>
              <a:rPr lang="en-US" smtClean="0"/>
              <a:t> variables from model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905000" y="2209800"/>
          <a:ext cx="5943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32" name="Equation" r:id="rId4" imgW="1981080" imgH="228600" progId="Equation.3">
                  <p:embed/>
                </p:oleObj>
              </mc:Choice>
              <mc:Fallback>
                <p:oleObj name="Equation" r:id="rId4" imgW="1981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09800"/>
                        <a:ext cx="5943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676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Recall Raw Data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141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28985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142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07376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PC2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143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08122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굴림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굴림" pitchFamily="34" charset="-127"/>
              </a:rPr>
              <a:t>’</a:t>
            </a:r>
            <a:r>
              <a:rPr lang="en-US" altLang="ko-KR" sz="3200" smtClean="0">
                <a:ea typeface="굴림" pitchFamily="34" charset="-127"/>
              </a:rPr>
              <a:t>n of PCA View:    Projections on PC1,2 plane</a:t>
            </a:r>
          </a:p>
        </p:txBody>
      </p:sp>
      <p:pic>
        <p:nvPicPr>
          <p:cNvPr id="144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782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Replace</a:t>
            </a:r>
            <a:r>
              <a:rPr lang="en-US" dirty="0" smtClean="0"/>
              <a:t> usual </a:t>
            </a:r>
            <a:r>
              <a:rPr lang="en-US" i="1" dirty="0" smtClean="0"/>
              <a:t>forwards</a:t>
            </a:r>
            <a:r>
              <a:rPr lang="en-US" dirty="0" smtClean="0"/>
              <a:t> view of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  </a:t>
            </a:r>
            <a:r>
              <a:rPr lang="en-US" dirty="0" smtClean="0">
                <a:sym typeface="Wingdings" pitchFamily="2" charset="2"/>
              </a:rPr>
              <a:t>  PC1   (1-d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853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Replace</a:t>
            </a:r>
            <a:r>
              <a:rPr lang="en-US" dirty="0" smtClean="0"/>
              <a:t> usual </a:t>
            </a:r>
            <a:r>
              <a:rPr lang="en-US" i="1" dirty="0" smtClean="0"/>
              <a:t>forwards</a:t>
            </a:r>
            <a:r>
              <a:rPr lang="en-US" dirty="0" smtClean="0"/>
              <a:t> view of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  </a:t>
            </a:r>
            <a:r>
              <a:rPr lang="en-US" dirty="0" smtClean="0">
                <a:sym typeface="Wingdings" pitchFamily="2" charset="2"/>
              </a:rPr>
              <a:t>  PC1   (1-d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ym typeface="Wingdings" pitchFamily="2" charset="2"/>
              </a:rPr>
              <a:t>             PC2  (1-d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 of Data-PC1)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</a:t>
            </a:r>
            <a:r>
              <a:rPr lang="en-US" dirty="0" smtClean="0">
                <a:sym typeface="Wingdings" pitchFamily="2" charset="2"/>
              </a:rPr>
              <a:t>   PC1 U PC2   (2-d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488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smtClean="0"/>
              <a:t>Replace</a:t>
            </a:r>
            <a:r>
              <a:rPr lang="en-US" smtClean="0"/>
              <a:t> usual </a:t>
            </a:r>
            <a:r>
              <a:rPr lang="en-US" i="1" smtClean="0"/>
              <a:t>forwards</a:t>
            </a:r>
            <a:r>
              <a:rPr lang="en-US" smtClean="0"/>
              <a:t> view of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Data  </a:t>
            </a:r>
            <a:r>
              <a:rPr lang="en-US" smtClean="0">
                <a:sym typeface="Wingdings" pitchFamily="2" charset="2"/>
              </a:rPr>
              <a:t>  PC1   (1-d approx)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>
                <a:sym typeface="Wingdings" pitchFamily="2" charset="2"/>
              </a:rPr>
              <a:t>             PC2  (1-d approx of Data-PC1)</a:t>
            </a: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              </a:t>
            </a:r>
            <a:r>
              <a:rPr lang="en-US" smtClean="0">
                <a:sym typeface="Wingdings" pitchFamily="2" charset="2"/>
              </a:rPr>
              <a:t>   PC1 U PC2   (2-d approx)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>
              <a:sym typeface="Wingdings" pitchFamily="2" charset="2"/>
            </a:endParaRP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>
                <a:sym typeface="Wingdings" pitchFamily="2" charset="2"/>
              </a:rPr>
              <a:t>                        PC1 U … U  PCr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>
                <a:sym typeface="Wingdings" pitchFamily="2" charset="2"/>
              </a:rPr>
              <a:t>                                     (r-d approx)</a:t>
            </a:r>
            <a:endParaRPr lang="en-US" smtClean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581400" y="4495800"/>
          <a:ext cx="4699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6" name="Equation" r:id="rId4" imgW="177480" imgH="190440" progId="Equation.3">
                  <p:embed/>
                </p:oleObj>
              </mc:Choice>
              <mc:Fallback>
                <p:oleObj name="Equation" r:id="rId4" imgW="177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495800"/>
                        <a:ext cx="4699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576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With</a:t>
            </a:r>
            <a:r>
              <a:rPr lang="en-US" dirty="0" smtClean="0"/>
              <a:t> a </a:t>
            </a:r>
            <a:r>
              <a:rPr lang="en-US" i="1" dirty="0" smtClean="0"/>
              <a:t>backwards</a:t>
            </a:r>
            <a:r>
              <a:rPr lang="en-US" dirty="0" smtClean="0"/>
              <a:t> approach to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  </a:t>
            </a:r>
            <a:r>
              <a:rPr lang="en-US" dirty="0" smtClean="0">
                <a:sym typeface="Wingdings" pitchFamily="2" charset="2"/>
              </a:rPr>
              <a:t>  PC1  U … U  </a:t>
            </a:r>
            <a:r>
              <a:rPr lang="en-US" dirty="0" err="1" smtClean="0">
                <a:sym typeface="Wingdings" pitchFamily="2" charset="2"/>
              </a:rPr>
              <a:t>PCr</a:t>
            </a:r>
            <a:r>
              <a:rPr lang="en-US" dirty="0" smtClean="0">
                <a:sym typeface="Wingdings" pitchFamily="2" charset="2"/>
              </a:rPr>
              <a:t>    (r-d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494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Directional Data Examples of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Mean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marL="609600" indent="-609600" eaLnBrk="1" hangingPunct="1"/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Also of interest is </a:t>
            </a:r>
            <a:r>
              <a:rPr lang="en-US" sz="2800" dirty="0" err="1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Fréchet</a:t>
            </a:r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Variance:</a:t>
            </a:r>
          </a:p>
          <a:p>
            <a:pPr marL="609600" indent="-609600" eaLnBrk="1" hangingPunct="1"/>
            <a:endParaRPr lang="en-US" sz="28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/>
            <a:endParaRPr lang="en-US" sz="28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/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Works like Euclidean </a:t>
            </a:r>
            <a:r>
              <a:rPr lang="en-US" sz="2800" i="1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sample variance</a:t>
            </a:r>
          </a:p>
          <a:p>
            <a:pPr marL="609600" indent="-609600" eaLnBrk="1" hangingPunct="1"/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Note values in movie, reflecting </a:t>
            </a:r>
            <a:r>
              <a:rPr lang="en-US" sz="2800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spread</a:t>
            </a:r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in data</a:t>
            </a:r>
          </a:p>
          <a:p>
            <a:pPr marL="609600" indent="-609600" eaLnBrk="1" hangingPunct="1"/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Note theoretical version:</a:t>
            </a:r>
          </a:p>
          <a:p>
            <a:pPr marL="609600" indent="-609600" eaLnBrk="1" hangingPunct="1">
              <a:buFontTx/>
              <a:buNone/>
            </a:pPr>
            <a:endParaRPr lang="en-US" sz="28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sz="28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/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Useful for Laws of Large Numbers, etc.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640975"/>
              </p:ext>
            </p:extLst>
          </p:nvPr>
        </p:nvGraphicFramePr>
        <p:xfrm>
          <a:off x="2971800" y="4679890"/>
          <a:ext cx="3352799" cy="806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36" name="Equation" r:id="rId4" imgW="1320227" imgH="317362" progId="Equation.3">
                  <p:embed/>
                </p:oleObj>
              </mc:Choice>
              <mc:Fallback>
                <p:oleObj name="Equation" r:id="rId4" imgW="1320227" imgH="31736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679890"/>
                        <a:ext cx="3352799" cy="8065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907100"/>
              </p:ext>
            </p:extLst>
          </p:nvPr>
        </p:nvGraphicFramePr>
        <p:xfrm>
          <a:off x="2892425" y="1960817"/>
          <a:ext cx="3508375" cy="1010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37" name="Equation" r:id="rId6" imgW="1497950" imgH="431613" progId="Equation.3">
                  <p:embed/>
                </p:oleObj>
              </mc:Choice>
              <mc:Fallback>
                <p:oleObj name="Equation" r:id="rId6" imgW="1497950" imgH="431613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1960817"/>
                        <a:ext cx="3508375" cy="1010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7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With</a:t>
            </a:r>
            <a:r>
              <a:rPr lang="en-US" dirty="0" smtClean="0"/>
              <a:t> a </a:t>
            </a:r>
            <a:r>
              <a:rPr lang="en-US" i="1" dirty="0" smtClean="0"/>
              <a:t>backwards</a:t>
            </a:r>
            <a:r>
              <a:rPr lang="en-US" dirty="0" smtClean="0"/>
              <a:t> approach to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  </a:t>
            </a:r>
            <a:r>
              <a:rPr lang="en-US" dirty="0" smtClean="0">
                <a:sym typeface="Wingdings" pitchFamily="2" charset="2"/>
              </a:rPr>
              <a:t>  PC1  U … U  </a:t>
            </a:r>
            <a:r>
              <a:rPr lang="en-US" dirty="0" err="1" smtClean="0">
                <a:sym typeface="Wingdings" pitchFamily="2" charset="2"/>
              </a:rPr>
              <a:t>PCr</a:t>
            </a:r>
            <a:r>
              <a:rPr lang="en-US" dirty="0" smtClean="0">
                <a:sym typeface="Wingdings" pitchFamily="2" charset="2"/>
              </a:rPr>
              <a:t>    (r-d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ym typeface="Wingdings" pitchFamily="2" charset="2"/>
              </a:rPr>
              <a:t>              PC1  U … U  PC(r-1)</a:t>
            </a:r>
          </a:p>
        </p:txBody>
      </p:sp>
    </p:spTree>
    <p:extLst>
      <p:ext uri="{BB962C8B-B14F-4D97-AF65-F5344CB8AC3E}">
        <p14:creationId xmlns:p14="http://schemas.microsoft.com/office/powerpoint/2010/main" val="57536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With</a:t>
            </a:r>
            <a:r>
              <a:rPr lang="en-US" dirty="0" smtClean="0"/>
              <a:t> a </a:t>
            </a:r>
            <a:r>
              <a:rPr lang="en-US" i="1" dirty="0" smtClean="0"/>
              <a:t>backwards</a:t>
            </a:r>
            <a:r>
              <a:rPr lang="en-US" dirty="0" smtClean="0"/>
              <a:t> approach to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  </a:t>
            </a:r>
            <a:r>
              <a:rPr lang="en-US" dirty="0" smtClean="0">
                <a:sym typeface="Wingdings" pitchFamily="2" charset="2"/>
              </a:rPr>
              <a:t>  PC1  U … U  </a:t>
            </a:r>
            <a:r>
              <a:rPr lang="en-US" dirty="0" err="1" smtClean="0">
                <a:sym typeface="Wingdings" pitchFamily="2" charset="2"/>
              </a:rPr>
              <a:t>PCr</a:t>
            </a:r>
            <a:r>
              <a:rPr lang="en-US" dirty="0" smtClean="0">
                <a:sym typeface="Wingdings" pitchFamily="2" charset="2"/>
              </a:rPr>
              <a:t>    (r-d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ym typeface="Wingdings" pitchFamily="2" charset="2"/>
              </a:rPr>
              <a:t>              PC1  U … U  PC(r-1)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</a:t>
            </a:r>
            <a:r>
              <a:rPr lang="en-US" dirty="0" smtClean="0">
                <a:sym typeface="Wingdings" pitchFamily="2" charset="2"/>
              </a:rPr>
              <a:t>   PC1 U PC2   (2-d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 smtClean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362200" y="3886200"/>
          <a:ext cx="4699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80" name="Equation" r:id="rId4" imgW="177480" imgH="190440" progId="Equation.3">
                  <p:embed/>
                </p:oleObj>
              </mc:Choice>
              <mc:Fallback>
                <p:oleObj name="Equation" r:id="rId4" imgW="177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886200"/>
                        <a:ext cx="4699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883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With</a:t>
            </a:r>
            <a:r>
              <a:rPr lang="en-US" dirty="0" smtClean="0"/>
              <a:t> a </a:t>
            </a:r>
            <a:r>
              <a:rPr lang="en-US" i="1" dirty="0" smtClean="0"/>
              <a:t>backwards</a:t>
            </a:r>
            <a:r>
              <a:rPr lang="en-US" dirty="0" smtClean="0"/>
              <a:t> approach to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  </a:t>
            </a:r>
            <a:r>
              <a:rPr lang="en-US" dirty="0" smtClean="0">
                <a:sym typeface="Wingdings" pitchFamily="2" charset="2"/>
              </a:rPr>
              <a:t>  PC1  U … U  </a:t>
            </a:r>
            <a:r>
              <a:rPr lang="en-US" dirty="0" err="1" smtClean="0">
                <a:sym typeface="Wingdings" pitchFamily="2" charset="2"/>
              </a:rPr>
              <a:t>PCr</a:t>
            </a:r>
            <a:r>
              <a:rPr lang="en-US" dirty="0" smtClean="0">
                <a:sym typeface="Wingdings" pitchFamily="2" charset="2"/>
              </a:rPr>
              <a:t>    (r-d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ym typeface="Wingdings" pitchFamily="2" charset="2"/>
              </a:rPr>
              <a:t>              PC1  U … U  PC(r-1)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</a:t>
            </a:r>
            <a:r>
              <a:rPr lang="en-US" dirty="0" smtClean="0">
                <a:sym typeface="Wingdings" pitchFamily="2" charset="2"/>
              </a:rPr>
              <a:t>   PC1 U PC2   (2-d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ym typeface="Wingdings" pitchFamily="2" charset="2"/>
              </a:rPr>
              <a:t>                        PC1    (1-d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362200" y="3886200"/>
          <a:ext cx="4699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4" name="Equation" r:id="rId4" imgW="177480" imgH="190440" progId="Equation.3">
                  <p:embed/>
                </p:oleObj>
              </mc:Choice>
              <mc:Fallback>
                <p:oleObj name="Equation" r:id="rId4" imgW="177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886200"/>
                        <a:ext cx="4699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069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Top Down Nested (small) spheres</a:t>
            </a:r>
          </a:p>
        </p:txBody>
      </p:sp>
      <p:pic>
        <p:nvPicPr>
          <p:cNvPr id="145412" name="Picture 3"/>
          <p:cNvPicPr>
            <a:picLocks noChangeAspect="1" noChangeArrowheads="1"/>
          </p:cNvPicPr>
          <p:nvPr/>
        </p:nvPicPr>
        <p:blipFill>
          <a:blip r:embed="rId3" cstate="print"/>
          <a:srcRect l="6778" t="22960" r="3389" b="11481"/>
          <a:stretch>
            <a:fillRect/>
          </a:stretch>
        </p:blipFill>
        <p:spPr bwMode="auto">
          <a:xfrm>
            <a:off x="228600" y="2895600"/>
            <a:ext cx="8724900" cy="375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905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Digit 3 data: Principal variations  of shape</a:t>
            </a:r>
          </a:p>
        </p:txBody>
      </p:sp>
      <p:sp>
        <p:nvSpPr>
          <p:cNvPr id="146439" name="TextBox 6"/>
          <p:cNvSpPr txBox="1">
            <a:spLocks noChangeArrowheads="1"/>
          </p:cNvSpPr>
          <p:nvPr/>
        </p:nvSpPr>
        <p:spPr bwMode="auto">
          <a:xfrm>
            <a:off x="457200" y="3378200"/>
            <a:ext cx="411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  <a:latin typeface="Calibri" pitchFamily="34" charset="0"/>
              </a:rPr>
              <a:t>Princ. geodesics by PNS</a:t>
            </a:r>
          </a:p>
        </p:txBody>
      </p:sp>
      <p:sp>
        <p:nvSpPr>
          <p:cNvPr id="146440" name="TextBox 7"/>
          <p:cNvSpPr txBox="1">
            <a:spLocks noChangeArrowheads="1"/>
          </p:cNvSpPr>
          <p:nvPr/>
        </p:nvSpPr>
        <p:spPr bwMode="auto">
          <a:xfrm>
            <a:off x="4572000" y="3378200"/>
            <a:ext cx="411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  <a:latin typeface="Calibri" pitchFamily="34" charset="0"/>
              </a:rPr>
              <a:t>Principal arcs by PNS</a:t>
            </a:r>
          </a:p>
        </p:txBody>
      </p:sp>
      <p:pic>
        <p:nvPicPr>
          <p:cNvPr id="2" name="digit3_PNS1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13708" y="649787"/>
            <a:ext cx="3478983" cy="2743199"/>
          </a:xfrm>
          <a:prstGeom prst="rect">
            <a:avLst/>
          </a:prstGeom>
        </p:spPr>
      </p:pic>
      <p:pic>
        <p:nvPicPr>
          <p:cNvPr id="3" name="digit3_f_PNS1.gif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1100" y="639741"/>
            <a:ext cx="3472974" cy="2738460"/>
          </a:xfrm>
          <a:prstGeom prst="rect">
            <a:avLst/>
          </a:prstGeom>
        </p:spPr>
      </p:pic>
      <p:pic>
        <p:nvPicPr>
          <p:cNvPr id="4" name="digit3_f_PNS2.gif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78113" y="3988299"/>
            <a:ext cx="3472974" cy="2738460"/>
          </a:xfrm>
          <a:prstGeom prst="rect">
            <a:avLst/>
          </a:prstGeom>
        </p:spPr>
      </p:pic>
      <p:pic>
        <p:nvPicPr>
          <p:cNvPr id="5" name="digit3_PNS2.gif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13708" y="3962401"/>
            <a:ext cx="3478983" cy="274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2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Discussion: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 et al (2010)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 smtClean="0"/>
              <a:t>Pizer</a:t>
            </a:r>
            <a:r>
              <a:rPr lang="en-US" dirty="0" smtClean="0"/>
              <a:t> et al (2012)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66808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smtClean="0"/>
              <a:t>Backwards </a:t>
            </a:r>
            <a:r>
              <a:rPr lang="en-US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Anywhere this is already being done???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403564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Potential Application:  </a:t>
            </a:r>
            <a:r>
              <a:rPr lang="en-US" b="1" dirty="0" smtClean="0"/>
              <a:t>Principal Curves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Hastie &amp; </a:t>
            </a:r>
            <a:r>
              <a:rPr lang="en-US" dirty="0" err="1" smtClean="0"/>
              <a:t>Stuetzle</a:t>
            </a:r>
            <a:r>
              <a:rPr lang="en-US" dirty="0" smtClean="0"/>
              <a:t>,  (1989)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(Foundation of Manifold Learning)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38058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Goal:   Find lower dimensional manifold that well </a:t>
            </a:r>
            <a:r>
              <a:rPr lang="en-US" dirty="0"/>
              <a:t>approximates </a:t>
            </a:r>
            <a:r>
              <a:rPr lang="en-US" dirty="0" smtClean="0"/>
              <a:t>data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ISOmap</a:t>
            </a:r>
            <a:endParaRPr lang="en-US" dirty="0"/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err="1"/>
              <a:t>Tennenbaum</a:t>
            </a:r>
            <a:r>
              <a:rPr lang="en-US" dirty="0"/>
              <a:t> (2000)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Local Linear Embedding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err="1" smtClean="0"/>
              <a:t>Roweis</a:t>
            </a:r>
            <a:r>
              <a:rPr lang="en-US" dirty="0" smtClean="0"/>
              <a:t> &amp; Saul (2000)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Manifold Learning</a:t>
            </a:r>
          </a:p>
        </p:txBody>
      </p:sp>
    </p:spTree>
    <p:extLst>
      <p:ext uri="{BB962C8B-B14F-4D97-AF65-F5344CB8AC3E}">
        <p14:creationId xmlns:p14="http://schemas.microsoft.com/office/powerpoint/2010/main" val="33284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Principal Curve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978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Linear </a:t>
            </a:r>
            <a:r>
              <a:rPr lang="en-US" dirty="0" err="1" smtClean="0"/>
              <a:t>Reg’n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Usual Smooth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380" t="21317" r="51658" b="7352"/>
          <a:stretch/>
        </p:blipFill>
        <p:spPr bwMode="auto">
          <a:xfrm>
            <a:off x="2935288" y="1828800"/>
            <a:ext cx="3108960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2590800" y="1752600"/>
            <a:ext cx="11430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4267200"/>
            <a:ext cx="1143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8377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Denoising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Segmentation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Registration</a:t>
            </a:r>
          </a:p>
          <a:p>
            <a:pPr marL="609600" indent="-609600" eaLnBrk="1" hangingPunct="1">
              <a:lnSpc>
                <a:spcPct val="140000"/>
              </a:lnSpc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(all about single images,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interesting challenges)</a:t>
            </a:r>
          </a:p>
        </p:txBody>
      </p:sp>
    </p:spTree>
    <p:extLst>
      <p:ext uri="{BB962C8B-B14F-4D97-AF65-F5344CB8AC3E}">
        <p14:creationId xmlns:p14="http://schemas.microsoft.com/office/powerpoint/2010/main" val="10195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Principal Curve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978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Linear </a:t>
            </a:r>
            <a:r>
              <a:rPr lang="en-US" dirty="0" err="1" smtClean="0"/>
              <a:t>Reg’n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 smtClean="0"/>
              <a:t>Proj’s</a:t>
            </a:r>
            <a:r>
              <a:rPr lang="en-US" dirty="0" smtClean="0"/>
              <a:t> </a:t>
            </a:r>
            <a:r>
              <a:rPr lang="en-US" dirty="0" err="1" smtClean="0"/>
              <a:t>Reg’n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Usual Smooth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>
          <a:blip r:embed="rId3" cstate="print"/>
          <a:srcRect l="1381" t="21317" r="4836" b="7352"/>
          <a:stretch>
            <a:fillRect/>
          </a:stretch>
        </p:blipFill>
        <p:spPr bwMode="auto">
          <a:xfrm>
            <a:off x="2935288" y="1828800"/>
            <a:ext cx="6208712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2590800" y="1752600"/>
            <a:ext cx="11430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29718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4267200"/>
            <a:ext cx="1143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/>
          <p:cNvSpPr/>
          <p:nvPr/>
        </p:nvSpPr>
        <p:spPr bwMode="auto">
          <a:xfrm>
            <a:off x="6039644" y="4047331"/>
            <a:ext cx="3028156" cy="22185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039644" y="4047332"/>
            <a:ext cx="3104356" cy="22185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8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Principal Curve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978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Linear Reg’n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Proj’s Reg’n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Usual Smooth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Princ’l Curve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>
          <a:blip r:embed="rId3" cstate="print"/>
          <a:srcRect l="1381" t="21317" r="4836" b="7352"/>
          <a:stretch>
            <a:fillRect/>
          </a:stretch>
        </p:blipFill>
        <p:spPr bwMode="auto">
          <a:xfrm>
            <a:off x="2935288" y="1828800"/>
            <a:ext cx="6208712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2590800" y="1752600"/>
            <a:ext cx="11430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29718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4267200"/>
            <a:ext cx="1143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590800" y="53340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9471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Potential Application:  </a:t>
            </a:r>
            <a:r>
              <a:rPr lang="en-US" b="1" dirty="0" smtClean="0"/>
              <a:t>Principal Curves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Perceived Major Challenge: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to find </a:t>
            </a:r>
            <a:r>
              <a:rPr lang="en-US" u="sng" dirty="0" smtClean="0"/>
              <a:t>2</a:t>
            </a:r>
            <a:r>
              <a:rPr lang="en-US" u="sng" baseline="30000" dirty="0" smtClean="0"/>
              <a:t>nd</a:t>
            </a:r>
            <a:r>
              <a:rPr lang="en-US" u="sng" dirty="0" smtClean="0"/>
              <a:t> Principal Curve</a:t>
            </a:r>
            <a:r>
              <a:rPr lang="en-US" dirty="0" smtClean="0"/>
              <a:t>?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</a:t>
            </a:r>
            <a:r>
              <a:rPr lang="en-US" dirty="0" smtClean="0"/>
              <a:t> approach???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328763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Key Component: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smtClean="0"/>
              <a:t>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LeBlanc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Tibshirani</a:t>
            </a:r>
            <a:r>
              <a:rPr lang="en-US" dirty="0" smtClean="0"/>
              <a:t> </a:t>
            </a:r>
            <a:r>
              <a:rPr lang="en-US" dirty="0"/>
              <a:t>(1994)</a:t>
            </a:r>
            <a:endParaRPr 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349217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Another Potential Application: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b="1" dirty="0" smtClean="0"/>
              <a:t>Nonnegative Matrix Factorization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= PCA in Positive </a:t>
            </a:r>
            <a:r>
              <a:rPr lang="en-US" dirty="0" err="1" smtClean="0"/>
              <a:t>Orthant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(early days)</a:t>
            </a:r>
            <a:endParaRPr lang="en-US" i="1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47093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b="1" dirty="0" smtClean="0"/>
              <a:t>Nonnegative Matrix Factorization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Discussed in Guest Lecture: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Tuesday, November 13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 smtClean="0"/>
              <a:t>Lingsong</a:t>
            </a:r>
            <a:r>
              <a:rPr lang="en-US" dirty="0" smtClean="0"/>
              <a:t> Zhang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                                            Thanks to stat.purdue.edu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  <p:pic>
        <p:nvPicPr>
          <p:cNvPr id="183298" name="Picture 2" descr="https://encrypted-tbn2.gstatic.com/images?q=tbn:ANd9GcR_lM86RnwLg3iILxOHZHf54QLco0oPERn4ugMfjekA8MBCkd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81400"/>
            <a:ext cx="1714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9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smtClean="0"/>
              <a:t>Backwards </a:t>
            </a:r>
            <a:r>
              <a:rPr lang="en-US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Another Potential Application: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b="1" smtClean="0"/>
              <a:t>Trees as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(early days)</a:t>
            </a:r>
            <a:endParaRPr lang="en-US" i="1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326195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 Attractive Answer</a:t>
            </a: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284752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 Attractive Answer: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James Damon, UNC Mathematics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Geometry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Singularity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  Theory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  <p:pic>
        <p:nvPicPr>
          <p:cNvPr id="1714178" name="Picture 2" descr="[photo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38625"/>
            <a:ext cx="24669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89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 Attractive Answer: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James Damon, UNC Mathematics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Key Idea:    Express Backwards PCA as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Nested Series of Constraints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14358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Second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Populations of Images</a:t>
            </a:r>
          </a:p>
          <a:p>
            <a:pPr marL="1104900" lvl="1" indent="-533400" eaLnBrk="1" hangingPunct="1">
              <a:lnSpc>
                <a:spcPct val="14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Variation </a:t>
            </a:r>
          </a:p>
          <a:p>
            <a:pPr marL="1104900" lvl="1" indent="-533400" eaLnBrk="1" hangingPunct="1">
              <a:lnSpc>
                <a:spcPct val="14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Discrimination (a.k.a. Classification)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Complex Data Structures (&amp; Spaces)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Statistics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15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Satisfying More Constraints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ea typeface="Cambria Math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  	Smaller Subspaces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116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E.g.  SVD   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(Singular Value Decomposition =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      = Not Mean Centered PCA)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</a:t>
            </a:r>
            <a:r>
              <a:rPr lang="en-US" dirty="0" err="1" smtClean="0"/>
              <a:t>notationally</a:t>
            </a:r>
            <a:r>
              <a:rPr lang="en-US" dirty="0" smtClean="0"/>
              <a:t> very clean)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9617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E.g.  SVD    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Have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 Nested Subspaces: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⊆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⊆⋯⊆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349614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E.g.  SVD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: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acc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SVD Subspace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Scores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Loading Vectors</a:t>
                </a:r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3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609600" y="3276600"/>
            <a:ext cx="2590800" cy="1676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1981200" y="3124200"/>
            <a:ext cx="4572000" cy="2514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3657600" y="3276600"/>
            <a:ext cx="3200400" cy="3048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995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283575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E.g.  SVD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: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acc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Now Define: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283575" cy="5181600"/>
              </a:xfrm>
              <a:blipFill rotWithShape="1">
                <a:blip r:embed="rId3"/>
                <a:stretch>
                  <a:fillRect l="-1913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30719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283575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E.g.  SVD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: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acc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Now Define: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Constraint</a:t>
                </a:r>
                <a:r>
                  <a:rPr lang="en-US" dirty="0"/>
                  <a:t> </a:t>
                </a:r>
                <a:r>
                  <a:rPr lang="en-US" dirty="0" smtClean="0"/>
                  <a:t>Gives </a:t>
                </a:r>
                <a:r>
                  <a:rPr lang="en-US" i="1" dirty="0" smtClean="0"/>
                  <a:t>Nested</a:t>
                </a:r>
                <a:r>
                  <a:rPr lang="en-US" dirty="0" smtClean="0"/>
                  <a:t>  Reduction of </a:t>
                </a:r>
                <a:r>
                  <a:rPr lang="en-US" dirty="0" err="1" smtClean="0"/>
                  <a:t>Dim’n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283575" cy="5181600"/>
              </a:xfrm>
              <a:blipFill rotWithShape="1">
                <a:blip r:embed="rId3"/>
                <a:stretch>
                  <a:fillRect l="-1913" t="-1529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5029200" y="4495800"/>
            <a:ext cx="2133600" cy="838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00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Reduce Using Affine Constraints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71000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Nested Spheres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Use Affine </a:t>
            </a:r>
            <a:r>
              <a:rPr lang="en-US" dirty="0"/>
              <a:t>Constraints </a:t>
            </a:r>
            <a:r>
              <a:rPr lang="en-US" dirty="0" smtClean="0"/>
              <a:t>(Planar Slices)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In Ambient Space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203241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Nested Spheres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Surfaces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Spline </a:t>
            </a:r>
            <a:r>
              <a:rPr lang="en-US" dirty="0"/>
              <a:t>Constraint </a:t>
            </a:r>
            <a:r>
              <a:rPr lang="en-US" dirty="0" smtClean="0"/>
              <a:t>Within Previous?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161868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Nested Spheres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Surfaces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Spline </a:t>
            </a:r>
            <a:r>
              <a:rPr lang="en-US" dirty="0"/>
              <a:t>Constraint </a:t>
            </a:r>
            <a:r>
              <a:rPr lang="en-US" dirty="0" smtClean="0"/>
              <a:t>Within Previous?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{Been Done Already???}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94815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Image Object Representation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Approaches for Image Data Objects: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999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Nested Spheres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Other Manifold Data Spaces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Sub-Manifold </a:t>
            </a:r>
            <a:r>
              <a:rPr lang="en-US" dirty="0"/>
              <a:t>Constraints</a:t>
            </a:r>
            <a:r>
              <a:rPr lang="en-US" dirty="0" smtClean="0"/>
              <a:t>??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(Algebraic Geometry)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289244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Nested Spheres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Other Manifold Data Spaces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Tree Spaces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Suitable </a:t>
            </a:r>
            <a:r>
              <a:rPr lang="en-US" dirty="0"/>
              <a:t>Constraints</a:t>
            </a:r>
            <a:r>
              <a:rPr lang="en-US" dirty="0" smtClean="0"/>
              <a:t>???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11173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Why does </a:t>
            </a:r>
            <a:r>
              <a:rPr lang="en-US" u="sng" dirty="0" smtClean="0"/>
              <a:t>Backwards</a:t>
            </a:r>
            <a:r>
              <a:rPr lang="en-US" dirty="0" smtClean="0"/>
              <a:t> Work Better?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361905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Why does </a:t>
            </a:r>
            <a:r>
              <a:rPr lang="en-US" u="sng" dirty="0" smtClean="0"/>
              <a:t>Backwards</a:t>
            </a:r>
            <a:r>
              <a:rPr lang="en-US" dirty="0" smtClean="0"/>
              <a:t> Work Better?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 smtClean="0"/>
              <a:t>  Natural to </a:t>
            </a:r>
            <a:r>
              <a:rPr lang="en-US" i="1" dirty="0" smtClean="0"/>
              <a:t>Sequentially Add Constraints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(I.e. Add Constraints,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Using Information in Data)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299480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Why does </a:t>
            </a:r>
            <a:r>
              <a:rPr lang="en-US" u="sng" dirty="0" smtClean="0"/>
              <a:t>Backwards</a:t>
            </a:r>
            <a:r>
              <a:rPr lang="en-US" dirty="0" smtClean="0"/>
              <a:t> Work Better?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 smtClean="0"/>
              <a:t>  Natural to </a:t>
            </a:r>
            <a:r>
              <a:rPr lang="en-US" i="1" dirty="0" smtClean="0"/>
              <a:t>Sequentially Add Constraints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 smtClean="0"/>
              <a:t>  Hard to </a:t>
            </a:r>
            <a:r>
              <a:rPr lang="en-US" i="1" dirty="0" smtClean="0"/>
              <a:t>Start With Complete Set</a:t>
            </a:r>
            <a:r>
              <a:rPr lang="en-US" dirty="0" smtClean="0"/>
              <a:t>,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And Sequentially Remove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21067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Drawback: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Correspondence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OODA (on vectors of parameters):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“match up points”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Easy to find triangular mesh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Lots of research on this driven by gamers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Challenge to match mesh across objects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 some interesting ideas…</a:t>
            </a:r>
          </a:p>
        </p:txBody>
      </p:sp>
    </p:spTree>
    <p:extLst>
      <p:ext uri="{BB962C8B-B14F-4D97-AF65-F5344CB8AC3E}">
        <p14:creationId xmlns:p14="http://schemas.microsoft.com/office/powerpoint/2010/main" val="39798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4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6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7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8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11369</TotalTime>
  <Words>2227</Words>
  <Application>Microsoft Office PowerPoint</Application>
  <PresentationFormat>On-screen Show (4:3)</PresentationFormat>
  <Paragraphs>662</Paragraphs>
  <Slides>84</Slides>
  <Notes>84</Notes>
  <HiddenSlides>0</HiddenSlides>
  <MMClips>4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94" baseType="lpstr">
      <vt:lpstr>1_Default Design</vt:lpstr>
      <vt:lpstr>2_Default Design</vt:lpstr>
      <vt:lpstr>14_Nature</vt:lpstr>
      <vt:lpstr>Default Design</vt:lpstr>
      <vt:lpstr>11_Nature</vt:lpstr>
      <vt:lpstr>16_Nature</vt:lpstr>
      <vt:lpstr>17_Nature</vt:lpstr>
      <vt:lpstr>18_Nature</vt:lpstr>
      <vt:lpstr>Image File</vt:lpstr>
      <vt:lpstr>Equation</vt:lpstr>
      <vt:lpstr>Statistics – O. R. 891 Object Oriented Data Analysis</vt:lpstr>
      <vt:lpstr>Manifold Feature Spaces</vt:lpstr>
      <vt:lpstr>Manifold Feature Spaces</vt:lpstr>
      <vt:lpstr>Manifold Feature Spaces</vt:lpstr>
      <vt:lpstr>Manifold Feature Spaces</vt:lpstr>
      <vt:lpstr>OODA in Image Analysis</vt:lpstr>
      <vt:lpstr>OODA in Image Analysis</vt:lpstr>
      <vt:lpstr>Image Object Representation</vt:lpstr>
      <vt:lpstr>Boundary Representations</vt:lpstr>
      <vt:lpstr>Medial Representations</vt:lpstr>
      <vt:lpstr>A Challenging Example</vt:lpstr>
      <vt:lpstr>Male Pelvis – Raw Data</vt:lpstr>
      <vt:lpstr>PGA for m-reps, Bladder-Prostate-Rectum</vt:lpstr>
      <vt:lpstr>PGA for m-reps, Bladder-Prostate-Rectum</vt:lpstr>
      <vt:lpstr>PGA for m-reps, Bladder-Prostate-Rectum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Principal Arc Analysis</vt:lpstr>
      <vt:lpstr>Principal Arc Analysis</vt:lpstr>
      <vt:lpstr>Challenge being addressed</vt:lpstr>
      <vt:lpstr>Composite Nested Spheres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Principal Nested Spheres Analysis</vt:lpstr>
      <vt:lpstr>Principal Nested Spheres Analysis</vt:lpstr>
      <vt:lpstr>Terminology</vt:lpstr>
      <vt:lpstr>Terminology</vt:lpstr>
      <vt:lpstr>Terminology</vt:lpstr>
      <vt:lpstr>Illust’n of PCA View:    Recall Raw Data </vt:lpstr>
      <vt:lpstr>Illust’n of PCA View:    PC1 Projections </vt:lpstr>
      <vt:lpstr>Illust’n of PCA View:    PC2 Projections </vt:lpstr>
      <vt:lpstr>Illust’n of PCA View:    Projections on PC1,2 plane</vt:lpstr>
      <vt:lpstr>Principal Nested Spheres Analysis</vt:lpstr>
      <vt:lpstr>Principal Nested Spheres Analysis</vt:lpstr>
      <vt:lpstr>Principal Nested Spheres Analysis</vt:lpstr>
      <vt:lpstr>Principal Nested Spheres Analysis</vt:lpstr>
      <vt:lpstr>Principal Nested Spheres Analysis</vt:lpstr>
      <vt:lpstr>Principal Nested Spheres Analysis</vt:lpstr>
      <vt:lpstr>Principal Nested Spheres Analysis</vt:lpstr>
      <vt:lpstr>Principal Nested Spheres Analysis</vt:lpstr>
      <vt:lpstr>Digit 3 data: Principal variations  of shape</vt:lpstr>
      <vt:lpstr>An Interesting Question</vt:lpstr>
      <vt:lpstr>An Interesting Question</vt:lpstr>
      <vt:lpstr>An Interesting Question</vt:lpstr>
      <vt:lpstr>Manifold Learning</vt:lpstr>
      <vt:lpstr>1st Principal Curve</vt:lpstr>
      <vt:lpstr>1st Principal Curve</vt:lpstr>
      <vt:lpstr>1st Principal Curve</vt:lpstr>
      <vt:lpstr>An Interesting Question</vt:lpstr>
      <vt:lpstr>An Interesting Question</vt:lpstr>
      <vt:lpstr>An Interesting Question</vt:lpstr>
      <vt:lpstr>An Interesting Question</vt:lpstr>
      <vt:lpstr>An Interesting Question</vt:lpstr>
      <vt:lpstr>An Interesting Question</vt:lpstr>
      <vt:lpstr>An Interesting Question</vt:lpstr>
      <vt:lpstr>An Interesting Question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</cp:lastModifiedBy>
  <cp:revision>487</cp:revision>
  <dcterms:created xsi:type="dcterms:W3CDTF">2001-06-08T01:38:43Z</dcterms:created>
  <dcterms:modified xsi:type="dcterms:W3CDTF">2012-11-01T01:57:32Z</dcterms:modified>
</cp:coreProperties>
</file>