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4266" r:id="rId2"/>
    <p:sldMasterId id="2147484305" r:id="rId3"/>
    <p:sldMasterId id="2147484321" r:id="rId4"/>
    <p:sldMasterId id="2147484337" r:id="rId5"/>
    <p:sldMasterId id="2147484353" r:id="rId6"/>
  </p:sldMasterIdLst>
  <p:notesMasterIdLst>
    <p:notesMasterId r:id="rId105"/>
  </p:notesMasterIdLst>
  <p:sldIdLst>
    <p:sldId id="262" r:id="rId7"/>
    <p:sldId id="2622" r:id="rId8"/>
    <p:sldId id="2623" r:id="rId9"/>
    <p:sldId id="2624" r:id="rId10"/>
    <p:sldId id="2625" r:id="rId11"/>
    <p:sldId id="2626" r:id="rId12"/>
    <p:sldId id="2627" r:id="rId13"/>
    <p:sldId id="2667" r:id="rId14"/>
    <p:sldId id="2668" r:id="rId15"/>
    <p:sldId id="2669" r:id="rId16"/>
    <p:sldId id="2670" r:id="rId17"/>
    <p:sldId id="2671" r:id="rId18"/>
    <p:sldId id="2672" r:id="rId19"/>
    <p:sldId id="2673" r:id="rId20"/>
    <p:sldId id="2675" r:id="rId21"/>
    <p:sldId id="2676" r:id="rId22"/>
    <p:sldId id="2677" r:id="rId23"/>
    <p:sldId id="2679" r:id="rId24"/>
    <p:sldId id="2680" r:id="rId25"/>
    <p:sldId id="2681" r:id="rId26"/>
    <p:sldId id="2678" r:id="rId27"/>
    <p:sldId id="2682" r:id="rId28"/>
    <p:sldId id="2674" r:id="rId29"/>
    <p:sldId id="2628" r:id="rId30"/>
    <p:sldId id="2629" r:id="rId31"/>
    <p:sldId id="2630" r:id="rId32"/>
    <p:sldId id="2631" r:id="rId33"/>
    <p:sldId id="2632" r:id="rId34"/>
    <p:sldId id="2633" r:id="rId35"/>
    <p:sldId id="2634" r:id="rId36"/>
    <p:sldId id="2635" r:id="rId37"/>
    <p:sldId id="2636" r:id="rId38"/>
    <p:sldId id="2637" r:id="rId39"/>
    <p:sldId id="2638" r:id="rId40"/>
    <p:sldId id="2639" r:id="rId41"/>
    <p:sldId id="2640" r:id="rId42"/>
    <p:sldId id="2641" r:id="rId43"/>
    <p:sldId id="2642" r:id="rId44"/>
    <p:sldId id="2643" r:id="rId45"/>
    <p:sldId id="2684" r:id="rId46"/>
    <p:sldId id="2683" r:id="rId47"/>
    <p:sldId id="2685" r:id="rId48"/>
    <p:sldId id="2687" r:id="rId49"/>
    <p:sldId id="2686" r:id="rId50"/>
    <p:sldId id="2644" r:id="rId51"/>
    <p:sldId id="2645" r:id="rId52"/>
    <p:sldId id="2646" r:id="rId53"/>
    <p:sldId id="2647" r:id="rId54"/>
    <p:sldId id="2648" r:id="rId55"/>
    <p:sldId id="2649" r:id="rId56"/>
    <p:sldId id="2650" r:id="rId57"/>
    <p:sldId id="2651" r:id="rId58"/>
    <p:sldId id="2652" r:id="rId59"/>
    <p:sldId id="2653" r:id="rId60"/>
    <p:sldId id="2654" r:id="rId61"/>
    <p:sldId id="2655" r:id="rId62"/>
    <p:sldId id="2656" r:id="rId63"/>
    <p:sldId id="2657" r:id="rId64"/>
    <p:sldId id="2658" r:id="rId65"/>
    <p:sldId id="2659" r:id="rId66"/>
    <p:sldId id="2660" r:id="rId67"/>
    <p:sldId id="2661" r:id="rId68"/>
    <p:sldId id="2662" r:id="rId69"/>
    <p:sldId id="2663" r:id="rId70"/>
    <p:sldId id="2664" r:id="rId71"/>
    <p:sldId id="2665" r:id="rId72"/>
    <p:sldId id="2515" r:id="rId73"/>
    <p:sldId id="2516" r:id="rId74"/>
    <p:sldId id="2517" r:id="rId75"/>
    <p:sldId id="2518" r:id="rId76"/>
    <p:sldId id="2605" r:id="rId77"/>
    <p:sldId id="2607" r:id="rId78"/>
    <p:sldId id="2519" r:id="rId79"/>
    <p:sldId id="2606" r:id="rId80"/>
    <p:sldId id="2520" r:id="rId81"/>
    <p:sldId id="2521" r:id="rId82"/>
    <p:sldId id="2522" r:id="rId83"/>
    <p:sldId id="2523" r:id="rId84"/>
    <p:sldId id="2524" r:id="rId85"/>
    <p:sldId id="2525" r:id="rId86"/>
    <p:sldId id="2526" r:id="rId87"/>
    <p:sldId id="2688" r:id="rId88"/>
    <p:sldId id="2529" r:id="rId89"/>
    <p:sldId id="2611" r:id="rId90"/>
    <p:sldId id="2610" r:id="rId91"/>
    <p:sldId id="2689" r:id="rId92"/>
    <p:sldId id="2690" r:id="rId93"/>
    <p:sldId id="2530" r:id="rId94"/>
    <p:sldId id="2531" r:id="rId95"/>
    <p:sldId id="2532" r:id="rId96"/>
    <p:sldId id="2612" r:id="rId97"/>
    <p:sldId id="2609" r:id="rId98"/>
    <p:sldId id="2533" r:id="rId99"/>
    <p:sldId id="2614" r:id="rId100"/>
    <p:sldId id="2613" r:id="rId101"/>
    <p:sldId id="2534" r:id="rId102"/>
    <p:sldId id="2535" r:id="rId103"/>
    <p:sldId id="2615" r:id="rId10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FF00"/>
    <a:srgbClr val="FF00FF"/>
    <a:srgbClr val="00FFFF"/>
    <a:srgbClr val="D357FF"/>
    <a:srgbClr val="99FF99"/>
    <a:srgbClr val="FFB279"/>
    <a:srgbClr val="DA71FF"/>
    <a:srgbClr val="D1FFD1"/>
    <a:srgbClr val="E1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907" autoAdjust="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07" Type="http://schemas.openxmlformats.org/officeDocument/2006/relationships/viewProps" Target="viewProps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87" Type="http://schemas.openxmlformats.org/officeDocument/2006/relationships/slide" Target="slides/slide81.xml"/><Relationship Id="rId102" Type="http://schemas.openxmlformats.org/officeDocument/2006/relationships/slide" Target="slides/slide96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103" Type="http://schemas.openxmlformats.org/officeDocument/2006/relationships/slide" Target="slides/slide97.xml"/><Relationship Id="rId108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6" Type="http://schemas.openxmlformats.org/officeDocument/2006/relationships/presProps" Target="presProp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tableStyles" Target="tableStyles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8D27CA-2D5D-489C-9D1E-0057729DA34A}" type="slidenum">
              <a:rPr lang="en-US" smtClean="0">
                <a:latin typeface="Times New Roman" pitchFamily="18" charset="0"/>
              </a:rPr>
              <a:pPr eaLnBrk="1" hangingPunct="1"/>
              <a:t>1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DA4C1-3762-41FC-950E-91489C7E3EB6}" type="slidenum">
              <a:rPr lang="ko-KR" altLang="en-US" smtClean="0">
                <a:solidFill>
                  <a:srgbClr val="000000"/>
                </a:solidFill>
              </a:rPr>
              <a:pPr/>
              <a:t>10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DA4C1-3762-41FC-950E-91489C7E3EB6}" type="slidenum">
              <a:rPr lang="ko-KR" altLang="en-US" smtClean="0">
                <a:solidFill>
                  <a:srgbClr val="000000"/>
                </a:solidFill>
              </a:rPr>
              <a:pPr/>
              <a:t>11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DA4C1-3762-41FC-950E-91489C7E3EB6}" type="slidenum">
              <a:rPr lang="ko-KR" altLang="en-US" smtClean="0">
                <a:solidFill>
                  <a:srgbClr val="000000"/>
                </a:solidFill>
              </a:rPr>
              <a:pPr/>
              <a:t>12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DA4C1-3762-41FC-950E-91489C7E3EB6}" type="slidenum">
              <a:rPr lang="ko-KR" altLang="en-US" smtClean="0">
                <a:solidFill>
                  <a:srgbClr val="000000"/>
                </a:solidFill>
              </a:rPr>
              <a:pPr/>
              <a:t>13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DA4C1-3762-41FC-950E-91489C7E3EB6}" type="slidenum">
              <a:rPr lang="ko-KR" altLang="en-US" smtClean="0">
                <a:solidFill>
                  <a:srgbClr val="000000"/>
                </a:solidFill>
              </a:rPr>
              <a:pPr/>
              <a:t>14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DA4C1-3762-41FC-950E-91489C7E3EB6}" type="slidenum">
              <a:rPr lang="ko-KR" altLang="en-US" smtClean="0">
                <a:solidFill>
                  <a:srgbClr val="000000"/>
                </a:solidFill>
              </a:rPr>
              <a:pPr/>
              <a:t>15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DA4C1-3762-41FC-950E-91489C7E3EB6}" type="slidenum">
              <a:rPr lang="ko-KR" altLang="en-US" smtClean="0">
                <a:solidFill>
                  <a:srgbClr val="000000"/>
                </a:solidFill>
              </a:rPr>
              <a:pPr/>
              <a:t>16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DA4C1-3762-41FC-950E-91489C7E3EB6}" type="slidenum">
              <a:rPr lang="ko-KR" altLang="en-US" smtClean="0">
                <a:solidFill>
                  <a:srgbClr val="000000"/>
                </a:solidFill>
              </a:rPr>
              <a:pPr/>
              <a:t>17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DA4C1-3762-41FC-950E-91489C7E3EB6}" type="slidenum">
              <a:rPr lang="ko-KR" altLang="en-US" smtClean="0">
                <a:solidFill>
                  <a:srgbClr val="000000"/>
                </a:solidFill>
              </a:rPr>
              <a:pPr/>
              <a:t>18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DA4C1-3762-41FC-950E-91489C7E3EB6}" type="slidenum">
              <a:rPr lang="ko-KR" altLang="en-US" smtClean="0">
                <a:solidFill>
                  <a:srgbClr val="000000"/>
                </a:solidFill>
              </a:rPr>
              <a:pPr/>
              <a:t>19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3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3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380FE-5C7F-4676-846E-39D4C4D6B870}" type="slidenum">
              <a:rPr lang="ko-KR" altLang="en-US" smtClean="0">
                <a:solidFill>
                  <a:srgbClr val="000000"/>
                </a:solidFill>
              </a:rPr>
              <a:pPr/>
              <a:t>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DA4C1-3762-41FC-950E-91489C7E3EB6}" type="slidenum">
              <a:rPr lang="ko-KR" altLang="en-US" smtClean="0">
                <a:solidFill>
                  <a:srgbClr val="000000"/>
                </a:solidFill>
              </a:rPr>
              <a:pPr/>
              <a:t>20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DA4C1-3762-41FC-950E-91489C7E3EB6}" type="slidenum">
              <a:rPr lang="ko-KR" altLang="en-US" smtClean="0">
                <a:solidFill>
                  <a:srgbClr val="000000"/>
                </a:solidFill>
              </a:rPr>
              <a:pPr/>
              <a:t>21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DA4C1-3762-41FC-950E-91489C7E3EB6}" type="slidenum">
              <a:rPr lang="ko-KR" altLang="en-US" smtClean="0">
                <a:solidFill>
                  <a:srgbClr val="000000"/>
                </a:solidFill>
              </a:rPr>
              <a:pPr/>
              <a:t>22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DA4C1-3762-41FC-950E-91489C7E3EB6}" type="slidenum">
              <a:rPr lang="ko-KR" altLang="en-US" smtClean="0">
                <a:solidFill>
                  <a:srgbClr val="000000"/>
                </a:solidFill>
              </a:rPr>
              <a:pPr/>
              <a:t>23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8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8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83F96-05DC-446A-8530-BD9177F1F149}" type="slidenum">
              <a:rPr lang="ko-KR" altLang="en-US" smtClean="0">
                <a:solidFill>
                  <a:srgbClr val="000000"/>
                </a:solidFill>
              </a:rPr>
              <a:pPr/>
              <a:t>24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25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26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27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28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29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DA4C1-3762-41FC-950E-91489C7E3EB6}" type="slidenum">
              <a:rPr lang="ko-KR" altLang="en-US" smtClean="0">
                <a:solidFill>
                  <a:srgbClr val="000000"/>
                </a:solidFill>
              </a:rPr>
              <a:pPr/>
              <a:t>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30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31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FFB903-AD24-4A71-B3CD-6B608F7CEEEF}" type="slidenum">
              <a:rPr lang="ko-KR" altLang="en-US" smtClean="0">
                <a:solidFill>
                  <a:prstClr val="black"/>
                </a:solidFill>
              </a:rPr>
              <a:pPr/>
              <a:t>32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FFB903-AD24-4A71-B3CD-6B608F7CEEEF}" type="slidenum">
              <a:rPr lang="ko-KR" altLang="en-US" smtClean="0">
                <a:solidFill>
                  <a:prstClr val="black"/>
                </a:solidFill>
              </a:rPr>
              <a:pPr/>
              <a:t>33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53057D-E278-46A9-8217-B11BA5366D67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굴림" pitchFamily="34" charset="-127"/>
                <a:ea typeface="굴림" pitchFamily="34" charset="-127"/>
              </a:rPr>
              <a:t>FIGp8correct.eps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53057D-E278-46A9-8217-B11BA5366D67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굴림" pitchFamily="34" charset="-127"/>
                <a:ea typeface="굴림" pitchFamily="34" charset="-127"/>
              </a:rPr>
              <a:t>FIGp8correct.eps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53057D-E278-46A9-8217-B11BA5366D67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굴림" pitchFamily="34" charset="-127"/>
                <a:ea typeface="굴림" pitchFamily="34" charset="-127"/>
              </a:rPr>
              <a:t>FIGp8correct.eps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53057D-E278-46A9-8217-B11BA5366D67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굴림" pitchFamily="34" charset="-127"/>
                <a:ea typeface="굴림" pitchFamily="34" charset="-127"/>
              </a:rPr>
              <a:t>FIGp8correct.eps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6D2D3B7D-6888-44E1-95D4-A31CC6890D70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6D2D3B7D-6888-44E1-95D4-A31CC6890D70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1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1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9D5855-0C41-4AB8-8CE3-4BBBC9EBADF9}" type="slidenum">
              <a:rPr lang="ko-KR" altLang="en-US" smtClean="0">
                <a:solidFill>
                  <a:srgbClr val="000000"/>
                </a:solidFill>
              </a:rPr>
              <a:pPr/>
              <a:t>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6D2D3B7D-6888-44E1-95D4-A31CC6890D70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6D2D3B7D-6888-44E1-95D4-A31CC6890D70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A588A8-21F4-41BB-B9C6-5371BEC3F517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A588A8-21F4-41BB-B9C6-5371BEC3F517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A588A8-21F4-41BB-B9C6-5371BEC3F517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1C4FEA-47F1-4227-A92A-C2FF95385660}" type="slidenum">
              <a:rPr lang="ko-KR" altLang="en-US" smtClean="0">
                <a:solidFill>
                  <a:prstClr val="black"/>
                </a:solidFill>
              </a:rPr>
              <a:pPr/>
              <a:t>46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67E3FC-F7F3-40E7-A4BE-B480F8A944E5}" type="slidenum">
              <a:rPr lang="ko-KR" altLang="en-US" smtClean="0">
                <a:solidFill>
                  <a:srgbClr val="000000"/>
                </a:solidFill>
              </a:rPr>
              <a:pPr/>
              <a:t>47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2A4B96-42FF-4622-BCDF-23AA4683FE77}" type="slidenum">
              <a:rPr lang="ko-KR" altLang="en-US" smtClean="0">
                <a:solidFill>
                  <a:srgbClr val="000000"/>
                </a:solidFill>
              </a:rPr>
              <a:pPr/>
              <a:t>48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011F3A-F779-46CA-A24A-2FFB8A7B2484}" type="slidenum">
              <a:rPr lang="ko-KR" altLang="en-US" smtClean="0">
                <a:solidFill>
                  <a:srgbClr val="000000"/>
                </a:solidFill>
              </a:rPr>
              <a:pPr/>
              <a:t>49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36084F-107D-42CA-ACE8-C8BD2F6C48BB}" type="slidenum">
              <a:rPr lang="ko-KR" altLang="en-US" smtClean="0">
                <a:solidFill>
                  <a:srgbClr val="000000"/>
                </a:solidFill>
              </a:rPr>
              <a:pPr/>
              <a:t>50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324D6E-5BC0-4D2C-804C-8C9A16B70362}" type="slidenum">
              <a:rPr lang="ko-KR" altLang="en-US" smtClean="0">
                <a:solidFill>
                  <a:srgbClr val="000000"/>
                </a:solidFill>
              </a:rPr>
              <a:pPr/>
              <a:t>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B3FE4E-80C0-4712-B994-C17A40B72C0D}" type="slidenum">
              <a:rPr lang="ko-KR" altLang="en-US" smtClean="0">
                <a:solidFill>
                  <a:srgbClr val="000000"/>
                </a:solidFill>
              </a:rPr>
              <a:pPr/>
              <a:t>51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728F22-B7DC-450C-9A11-2A45058823F8}" type="slidenum">
              <a:rPr lang="ko-KR" altLang="en-US" smtClean="0">
                <a:solidFill>
                  <a:srgbClr val="000000"/>
                </a:solidFill>
              </a:rPr>
              <a:pPr/>
              <a:t>52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D25102-06DB-42CD-ABA4-E17266A4670A}" type="slidenum">
              <a:rPr lang="ko-KR" altLang="en-US" smtClean="0">
                <a:solidFill>
                  <a:prstClr val="black"/>
                </a:solidFill>
              </a:rPr>
              <a:pPr/>
              <a:t>53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D037F3-6B39-459E-9306-4B3A4BCDE1F8}" type="slidenum">
              <a:rPr lang="ko-KR" altLang="en-US" smtClean="0">
                <a:solidFill>
                  <a:prstClr val="black"/>
                </a:solidFill>
              </a:rPr>
              <a:pPr/>
              <a:t>54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BCE119-004F-4305-B9BE-2CB79A2C97BC}" type="slidenum">
              <a:rPr lang="ko-KR" altLang="en-US" smtClean="0">
                <a:solidFill>
                  <a:prstClr val="black"/>
                </a:solidFill>
              </a:rPr>
              <a:pPr/>
              <a:t>55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C8FD51-0862-4C6C-8494-1DCA3900BC81}" type="slidenum">
              <a:rPr lang="ko-KR" altLang="en-US" smtClean="0">
                <a:solidFill>
                  <a:prstClr val="black"/>
                </a:solidFill>
              </a:rPr>
              <a:pPr/>
              <a:t>56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7DDFFB-5ABB-4EBA-8729-11D7B19230CD}" type="slidenum">
              <a:rPr lang="ko-KR" altLang="en-US" smtClean="0">
                <a:solidFill>
                  <a:prstClr val="black"/>
                </a:solidFill>
              </a:rPr>
              <a:pPr/>
              <a:t>57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9CE792-DA81-4646-9490-B12C09BCC9AF}" type="slidenum">
              <a:rPr lang="ko-KR" altLang="en-US" smtClean="0">
                <a:solidFill>
                  <a:prstClr val="black"/>
                </a:solidFill>
              </a:rPr>
              <a:pPr/>
              <a:t>58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5ACC2D-7232-4013-8762-DFCFB1B51C64}" type="slidenum">
              <a:rPr lang="ko-KR" altLang="en-US" smtClean="0">
                <a:solidFill>
                  <a:prstClr val="black"/>
                </a:solidFill>
              </a:rPr>
              <a:pPr/>
              <a:t>59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7BC163-A835-46C1-AD41-DD978AFED39F}" type="slidenum">
              <a:rPr lang="ko-KR" altLang="en-US" smtClean="0">
                <a:solidFill>
                  <a:prstClr val="black"/>
                </a:solidFill>
              </a:rPr>
              <a:pPr/>
              <a:t>60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1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1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11775C-E35F-4501-8736-B341A0AFD4B8}" type="slidenum">
              <a:rPr lang="ko-KR" altLang="en-US" smtClean="0">
                <a:solidFill>
                  <a:srgbClr val="000000"/>
                </a:solidFill>
              </a:rPr>
              <a:pPr/>
              <a:t>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162753-C789-4332-99F3-B73103D97F46}" type="slidenum">
              <a:rPr lang="ko-KR" altLang="en-US" smtClean="0">
                <a:solidFill>
                  <a:prstClr val="black"/>
                </a:solidFill>
              </a:rPr>
              <a:pPr/>
              <a:t>61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162753-C789-4332-99F3-B73103D97F46}" type="slidenum">
              <a:rPr lang="ko-KR" altLang="en-US" smtClean="0">
                <a:solidFill>
                  <a:prstClr val="black"/>
                </a:solidFill>
              </a:rPr>
              <a:pPr/>
              <a:t>62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162753-C789-4332-99F3-B73103D97F46}" type="slidenum">
              <a:rPr lang="ko-KR" altLang="en-US" smtClean="0">
                <a:solidFill>
                  <a:prstClr val="black"/>
                </a:solidFill>
              </a:rPr>
              <a:pPr/>
              <a:t>63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162753-C789-4332-99F3-B73103D97F46}" type="slidenum">
              <a:rPr lang="ko-KR" altLang="en-US" smtClean="0">
                <a:solidFill>
                  <a:prstClr val="black"/>
                </a:solidFill>
              </a:rPr>
              <a:pPr/>
              <a:t>64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162753-C789-4332-99F3-B73103D97F46}" type="slidenum">
              <a:rPr lang="ko-KR" altLang="en-US" smtClean="0">
                <a:solidFill>
                  <a:prstClr val="black"/>
                </a:solidFill>
              </a:rPr>
              <a:pPr/>
              <a:t>65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729039-CDA3-457C-8991-306B3B411A3A}" type="slidenum">
              <a:rPr lang="ko-KR" altLang="en-US" smtClean="0">
                <a:solidFill>
                  <a:prstClr val="black"/>
                </a:solidFill>
              </a:rPr>
              <a:pPr/>
              <a:t>66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77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27D88B-DC80-488C-A4AA-85BD17E17234}" type="slidenum">
              <a:rPr lang="ko-KR" altLang="en-US" smtClean="0">
                <a:solidFill>
                  <a:prstClr val="black"/>
                </a:solidFill>
              </a:rPr>
              <a:pPr/>
              <a:t>67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77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27D88B-DC80-488C-A4AA-85BD17E17234}" type="slidenum">
              <a:rPr lang="ko-KR" altLang="en-US" smtClean="0">
                <a:solidFill>
                  <a:prstClr val="black"/>
                </a:solidFill>
              </a:rPr>
              <a:pPr/>
              <a:t>68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C22B96-9C42-41DC-9371-2FF347A97BEE}" type="slidenum">
              <a:rPr lang="ko-KR" altLang="en-US" smtClean="0">
                <a:solidFill>
                  <a:prstClr val="black"/>
                </a:solidFill>
              </a:rPr>
              <a:pPr/>
              <a:t>69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89C9C3-C5D7-4AA3-87CF-FBD7D46C2B02}" type="slidenum">
              <a:rPr lang="ko-KR" altLang="en-US" smtClean="0">
                <a:solidFill>
                  <a:prstClr val="black"/>
                </a:solidFill>
              </a:rPr>
              <a:pPr/>
              <a:t>70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2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2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F7D9F9-99B0-4B2A-85EA-776295C8BA8C}" type="slidenum">
              <a:rPr lang="ko-KR" altLang="en-US" smtClean="0">
                <a:solidFill>
                  <a:srgbClr val="000000"/>
                </a:solidFill>
              </a:rPr>
              <a:pPr/>
              <a:t>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89C9C3-C5D7-4AA3-87CF-FBD7D46C2B02}" type="slidenum">
              <a:rPr lang="ko-KR" altLang="en-US" smtClean="0">
                <a:solidFill>
                  <a:prstClr val="black"/>
                </a:solidFill>
              </a:rPr>
              <a:pPr/>
              <a:t>71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0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D18320-B1E3-4306-95FC-BDF2E9C302FD}" type="slidenum">
              <a:rPr lang="ko-KR" altLang="en-US" smtClean="0">
                <a:solidFill>
                  <a:prstClr val="black"/>
                </a:solidFill>
              </a:rPr>
              <a:pPr/>
              <a:t>72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0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D18320-B1E3-4306-95FC-BDF2E9C302FD}" type="slidenum">
              <a:rPr lang="ko-KR" altLang="en-US" smtClean="0">
                <a:solidFill>
                  <a:prstClr val="black"/>
                </a:solidFill>
              </a:rPr>
              <a:pPr/>
              <a:t>73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0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D18320-B1E3-4306-95FC-BDF2E9C302FD}" type="slidenum">
              <a:rPr lang="ko-KR" altLang="en-US" smtClean="0">
                <a:solidFill>
                  <a:prstClr val="black"/>
                </a:solidFill>
              </a:rPr>
              <a:pPr/>
              <a:t>74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1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43C1A0-5DB3-4D97-8A69-C4362120B56E}" type="slidenum">
              <a:rPr lang="ko-KR" altLang="en-US" smtClean="0">
                <a:solidFill>
                  <a:prstClr val="black"/>
                </a:solidFill>
              </a:rPr>
              <a:pPr/>
              <a:t>75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EFE086-6054-4AF8-9533-CC8482183F01}" type="slidenum">
              <a:rPr lang="ko-KR" altLang="en-US" smtClean="0">
                <a:solidFill>
                  <a:prstClr val="black"/>
                </a:solidFill>
              </a:rPr>
              <a:pPr/>
              <a:t>76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127658-8053-400C-AF87-F417803AC267}" type="slidenum">
              <a:rPr lang="ko-KR" altLang="en-US" smtClean="0">
                <a:solidFill>
                  <a:prstClr val="black"/>
                </a:solidFill>
              </a:rPr>
              <a:pPr/>
              <a:t>77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4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C74375-9431-47EE-91B8-E6E9A6FA6C0B}" type="slidenum">
              <a:rPr lang="ko-KR" altLang="en-US" smtClean="0">
                <a:solidFill>
                  <a:prstClr val="black"/>
                </a:solidFill>
              </a:rPr>
              <a:pPr/>
              <a:t>78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9BA6CB-E34B-488B-BB75-922DFB5897C1}" type="slidenum">
              <a:rPr lang="ko-KR" altLang="en-US" smtClean="0">
                <a:solidFill>
                  <a:prstClr val="black"/>
                </a:solidFill>
              </a:rPr>
              <a:pPr/>
              <a:t>79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6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C65F3F-90CD-45B0-A2A2-CACBC7934A73}" type="slidenum">
              <a:rPr lang="ko-KR" altLang="en-US" smtClean="0">
                <a:solidFill>
                  <a:prstClr val="black"/>
                </a:solidFill>
              </a:rPr>
              <a:pPr/>
              <a:t>80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DA4C1-3762-41FC-950E-91489C7E3EB6}" type="slidenum">
              <a:rPr lang="ko-KR" altLang="en-US" smtClean="0">
                <a:solidFill>
                  <a:srgbClr val="000000"/>
                </a:solidFill>
              </a:rPr>
              <a:pPr/>
              <a:t>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7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9D3FD1-C17B-426C-A724-DBBF6630AFD2}" type="slidenum">
              <a:rPr lang="ko-KR" altLang="en-US" smtClean="0">
                <a:solidFill>
                  <a:prstClr val="black"/>
                </a:solidFill>
              </a:rPr>
              <a:pPr/>
              <a:t>81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7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9D3FD1-C17B-426C-A724-DBBF6630AFD2}" type="slidenum">
              <a:rPr lang="ko-KR" altLang="en-US" smtClean="0">
                <a:solidFill>
                  <a:prstClr val="black"/>
                </a:solidFill>
              </a:rPr>
              <a:pPr/>
              <a:t>82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90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97CAEC-41D4-4100-A254-5D8EF86DFC25}" type="slidenum">
              <a:rPr lang="en-US" smtClean="0">
                <a:solidFill>
                  <a:prstClr val="black"/>
                </a:solidFill>
              </a:rPr>
              <a:pPr/>
              <a:t>83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90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97CAEC-41D4-4100-A254-5D8EF86DFC25}" type="slidenum">
              <a:rPr lang="en-US" smtClean="0">
                <a:solidFill>
                  <a:prstClr val="black"/>
                </a:solidFill>
              </a:rPr>
              <a:pPr/>
              <a:t>84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90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97CAEC-41D4-4100-A254-5D8EF86DFC25}" type="slidenum">
              <a:rPr lang="en-US" smtClean="0">
                <a:solidFill>
                  <a:prstClr val="black"/>
                </a:solidFill>
              </a:rPr>
              <a:pPr/>
              <a:t>85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7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9D3FD1-C17B-426C-A724-DBBF6630AFD2}" type="slidenum">
              <a:rPr lang="ko-KR" altLang="en-US" smtClean="0">
                <a:solidFill>
                  <a:prstClr val="black"/>
                </a:solidFill>
              </a:rPr>
              <a:pPr/>
              <a:t>86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7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9D3FD1-C17B-426C-A724-DBBF6630AFD2}" type="slidenum">
              <a:rPr lang="ko-KR" altLang="en-US" smtClean="0">
                <a:solidFill>
                  <a:prstClr val="black"/>
                </a:solidFill>
              </a:rPr>
              <a:pPr/>
              <a:t>87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1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91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4F01FD-0809-420E-8DC0-807F4E7BD387}" type="slidenum">
              <a:rPr lang="en-US" smtClean="0">
                <a:solidFill>
                  <a:prstClr val="black"/>
                </a:solidFill>
              </a:rPr>
              <a:pPr/>
              <a:t>88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2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92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3530E9-5401-4D6D-A92B-75DBCBA0A03F}" type="slidenum">
              <a:rPr lang="en-US" smtClean="0">
                <a:solidFill>
                  <a:prstClr val="black"/>
                </a:solidFill>
              </a:rPr>
              <a:pPr/>
              <a:t>89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3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93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A5D0A4-7D94-4EC9-934C-60319A0DB5C9}" type="slidenum">
              <a:rPr lang="en-US" smtClean="0">
                <a:solidFill>
                  <a:prstClr val="black"/>
                </a:solidFill>
              </a:rPr>
              <a:pPr/>
              <a:t>90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DA4C1-3762-41FC-950E-91489C7E3EB6}" type="slidenum">
              <a:rPr lang="ko-KR" altLang="en-US" smtClean="0">
                <a:solidFill>
                  <a:srgbClr val="000000"/>
                </a:solidFill>
              </a:rPr>
              <a:pPr/>
              <a:t>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3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93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A5D0A4-7D94-4EC9-934C-60319A0DB5C9}" type="slidenum">
              <a:rPr lang="en-US" smtClean="0">
                <a:solidFill>
                  <a:prstClr val="black"/>
                </a:solidFill>
              </a:rPr>
              <a:pPr/>
              <a:t>91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3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93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A5D0A4-7D94-4EC9-934C-60319A0DB5C9}" type="slidenum">
              <a:rPr lang="en-US" smtClean="0">
                <a:solidFill>
                  <a:prstClr val="black"/>
                </a:solidFill>
              </a:rPr>
              <a:pPr/>
              <a:t>92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94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2203C5-DC5C-4E6F-A82E-831D90416001}" type="slidenum">
              <a:rPr lang="en-US" smtClean="0">
                <a:solidFill>
                  <a:prstClr val="black"/>
                </a:solidFill>
              </a:rPr>
              <a:pPr/>
              <a:t>93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94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2203C5-DC5C-4E6F-A82E-831D90416001}" type="slidenum">
              <a:rPr lang="en-US" smtClean="0">
                <a:solidFill>
                  <a:prstClr val="black"/>
                </a:solidFill>
              </a:rPr>
              <a:pPr/>
              <a:t>94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94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2203C5-DC5C-4E6F-A82E-831D90416001}" type="slidenum">
              <a:rPr lang="en-US" smtClean="0">
                <a:solidFill>
                  <a:prstClr val="black"/>
                </a:solidFill>
              </a:rPr>
              <a:pPr/>
              <a:t>95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B0BB5C-0D49-4C6D-BE03-06E20D201E6C}" type="slidenum">
              <a:rPr lang="en-US" smtClean="0">
                <a:solidFill>
                  <a:prstClr val="black"/>
                </a:solidFill>
              </a:rPr>
              <a:pPr/>
              <a:t>96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굴림" pitchFamily="34" charset="-127"/>
                <a:ea typeface="굴림" pitchFamily="34" charset="-127"/>
              </a:rPr>
              <a:t>fletcher_thesis.pdf</a:t>
            </a: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6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96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B2982A-E6CC-4D69-A422-F93DB3738A98}" type="slidenum">
              <a:rPr lang="en-US" smtClean="0">
                <a:solidFill>
                  <a:prstClr val="black"/>
                </a:solidFill>
              </a:rPr>
              <a:pPr/>
              <a:t>97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6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96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B2982A-E6CC-4D69-A422-F93DB3738A98}" type="slidenum">
              <a:rPr lang="en-US" smtClean="0">
                <a:solidFill>
                  <a:prstClr val="black"/>
                </a:solidFill>
              </a:rPr>
              <a:pPr/>
              <a:t>98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0905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7631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96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4997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7958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2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02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7671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28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8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72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1268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8829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7065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1241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869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070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025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5346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259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69679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89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197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221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381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665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2847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24621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316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127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391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550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618610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2660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1168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632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493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70457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178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432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277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9120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41909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9860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16581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302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695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654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290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6097416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126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365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733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97705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20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63463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041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187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89345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40505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34788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380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096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17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380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442162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35396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709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266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585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42858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194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746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84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38130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97861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1041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26507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30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40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781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484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vmlDrawing" Target="../drawings/vmlDrawing1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oleObject" Target="../embeddings/oleObject2.bin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vmlDrawing" Target="../drawings/vmlDrawing2.vml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oleObject" Target="../embeddings/oleObject3.bin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vmlDrawing" Target="../drawings/vmlDrawing3.vml"/><Relationship Id="rId2" Type="http://schemas.openxmlformats.org/officeDocument/2006/relationships/slideLayout" Target="../slideLayouts/slideLayout42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oleObject" Target="../embeddings/oleObject4.bin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vmlDrawing" Target="../drawings/vmlDrawing4.vml"/><Relationship Id="rId2" Type="http://schemas.openxmlformats.org/officeDocument/2006/relationships/slideLayout" Target="../slideLayouts/slideLayout57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oleObject" Target="../embeddings/oleObject5.bin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vmlDrawing" Target="../drawings/vmlDrawing5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029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fld id="{F2F8EAB4-DAE0-411C-9C0A-E05F3646B9DD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34" charset="-127"/>
              </a:rPr>
              <a:pPr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34" charset="-127"/>
            </a:endParaRPr>
          </a:p>
        </p:txBody>
      </p:sp>
      <p:graphicFrame>
        <p:nvGraphicFramePr>
          <p:cNvPr id="1026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07" name="Image File" r:id="rId15" imgW="246600" imgH="324360" progId="">
                  <p:embed/>
                </p:oleObj>
              </mc:Choice>
              <mc:Fallback>
                <p:oleObj name="Image File" r:id="rId15" imgW="246600" imgH="324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9DDF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B524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EC8B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8" name="Text Box 20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339262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7" r:id="rId1"/>
    <p:sldLayoutId id="2147484268" r:id="rId2"/>
    <p:sldLayoutId id="2147484269" r:id="rId3"/>
    <p:sldLayoutId id="2147484270" r:id="rId4"/>
    <p:sldLayoutId id="2147484271" r:id="rId5"/>
    <p:sldLayoutId id="2147484272" r:id="rId6"/>
    <p:sldLayoutId id="2147484273" r:id="rId7"/>
    <p:sldLayoutId id="2147484274" r:id="rId8"/>
    <p:sldLayoutId id="2147484275" r:id="rId9"/>
    <p:sldLayoutId id="2147484276" r:id="rId10"/>
    <p:sldLayoutId id="2147484277" r:id="rId11"/>
    <p:sldLayoutId id="214748427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4341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fld id="{7A99A644-986E-4FFB-B43A-2E99FCC0AA4C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34" charset="-127"/>
              </a:rPr>
              <a:pPr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34" charset="-127"/>
            </a:endParaRPr>
          </a:p>
        </p:txBody>
      </p:sp>
      <p:graphicFrame>
        <p:nvGraphicFramePr>
          <p:cNvPr id="14338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81" name="Image File" r:id="rId18" imgW="246600" imgH="324360" progId="">
                  <p:embed/>
                </p:oleObj>
              </mc:Choice>
              <mc:Fallback>
                <p:oleObj name="Image File" r:id="rId18" imgW="246600" imgH="324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9DDF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B524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EC8B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8" name="Text Box 20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494234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6" r:id="rId1"/>
    <p:sldLayoutId id="2147484307" r:id="rId2"/>
    <p:sldLayoutId id="2147484308" r:id="rId3"/>
    <p:sldLayoutId id="2147484309" r:id="rId4"/>
    <p:sldLayoutId id="2147484310" r:id="rId5"/>
    <p:sldLayoutId id="2147484311" r:id="rId6"/>
    <p:sldLayoutId id="2147484312" r:id="rId7"/>
    <p:sldLayoutId id="2147484313" r:id="rId8"/>
    <p:sldLayoutId id="2147484314" r:id="rId9"/>
    <p:sldLayoutId id="2147484315" r:id="rId10"/>
    <p:sldLayoutId id="2147484316" r:id="rId11"/>
    <p:sldLayoutId id="2147484317" r:id="rId12"/>
    <p:sldLayoutId id="2147484318" r:id="rId13"/>
    <p:sldLayoutId id="2147484319" r:id="rId14"/>
    <p:sldLayoutId id="2147484320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7413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fld id="{9AF142FC-2D87-4FAA-B37D-FC8FA76AB613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34" charset="-127"/>
              </a:rPr>
              <a:pPr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34" charset="-127"/>
            </a:endParaRPr>
          </a:p>
        </p:txBody>
      </p:sp>
      <p:graphicFrame>
        <p:nvGraphicFramePr>
          <p:cNvPr id="17410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05" name="Image File" r:id="rId18" imgW="246600" imgH="324360" progId="">
                  <p:embed/>
                </p:oleObj>
              </mc:Choice>
              <mc:Fallback>
                <p:oleObj name="Image File" r:id="rId18" imgW="246600" imgH="324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9DDF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B524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EC8B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8" name="Text Box 20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184490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2" r:id="rId1"/>
    <p:sldLayoutId id="2147484323" r:id="rId2"/>
    <p:sldLayoutId id="2147484324" r:id="rId3"/>
    <p:sldLayoutId id="2147484325" r:id="rId4"/>
    <p:sldLayoutId id="2147484326" r:id="rId5"/>
    <p:sldLayoutId id="2147484327" r:id="rId6"/>
    <p:sldLayoutId id="2147484328" r:id="rId7"/>
    <p:sldLayoutId id="2147484329" r:id="rId8"/>
    <p:sldLayoutId id="2147484330" r:id="rId9"/>
    <p:sldLayoutId id="2147484331" r:id="rId10"/>
    <p:sldLayoutId id="2147484332" r:id="rId11"/>
    <p:sldLayoutId id="2147484333" r:id="rId12"/>
    <p:sldLayoutId id="2147484334" r:id="rId13"/>
    <p:sldLayoutId id="2147484335" r:id="rId14"/>
    <p:sldLayoutId id="2147484336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8437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fld id="{04C62824-DFBE-486C-B5B0-FC2BE50D19B9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34" charset="-127"/>
              </a:rPr>
              <a:pPr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34" charset="-127"/>
            </a:endParaRPr>
          </a:p>
        </p:txBody>
      </p:sp>
      <p:graphicFrame>
        <p:nvGraphicFramePr>
          <p:cNvPr id="18434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29" name="Image File" r:id="rId18" imgW="246600" imgH="324360" progId="">
                  <p:embed/>
                </p:oleObj>
              </mc:Choice>
              <mc:Fallback>
                <p:oleObj name="Image File" r:id="rId18" imgW="246600" imgH="324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9DDF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B524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EC8B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8" name="Text Box 20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381994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8" r:id="rId1"/>
    <p:sldLayoutId id="2147484339" r:id="rId2"/>
    <p:sldLayoutId id="2147484340" r:id="rId3"/>
    <p:sldLayoutId id="2147484341" r:id="rId4"/>
    <p:sldLayoutId id="2147484342" r:id="rId5"/>
    <p:sldLayoutId id="2147484343" r:id="rId6"/>
    <p:sldLayoutId id="2147484344" r:id="rId7"/>
    <p:sldLayoutId id="2147484345" r:id="rId8"/>
    <p:sldLayoutId id="2147484346" r:id="rId9"/>
    <p:sldLayoutId id="2147484347" r:id="rId10"/>
    <p:sldLayoutId id="2147484348" r:id="rId11"/>
    <p:sldLayoutId id="2147484349" r:id="rId12"/>
    <p:sldLayoutId id="2147484350" r:id="rId13"/>
    <p:sldLayoutId id="2147484351" r:id="rId14"/>
    <p:sldLayoutId id="2147484352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4101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fld id="{00F9BC69-8605-4194-BFE1-E2E9FE1B5A17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34" charset="-127"/>
              </a:rPr>
              <a:pPr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34" charset="-127"/>
            </a:endParaRPr>
          </a:p>
        </p:txBody>
      </p:sp>
      <p:graphicFrame>
        <p:nvGraphicFramePr>
          <p:cNvPr id="4098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53" name="Image File" r:id="rId15" imgW="246600" imgH="324360" progId="">
                  <p:embed/>
                </p:oleObj>
              </mc:Choice>
              <mc:Fallback>
                <p:oleObj name="Image File" r:id="rId15" imgW="246600" imgH="324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9DDF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B524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EC8B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8" name="Text Box 20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155817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4" r:id="rId1"/>
    <p:sldLayoutId id="2147484355" r:id="rId2"/>
    <p:sldLayoutId id="2147484356" r:id="rId3"/>
    <p:sldLayoutId id="2147484357" r:id="rId4"/>
    <p:sldLayoutId id="2147484358" r:id="rId5"/>
    <p:sldLayoutId id="2147484359" r:id="rId6"/>
    <p:sldLayoutId id="2147484360" r:id="rId7"/>
    <p:sldLayoutId id="2147484361" r:id="rId8"/>
    <p:sldLayoutId id="2147484362" r:id="rId9"/>
    <p:sldLayoutId id="2147484363" r:id="rId10"/>
    <p:sldLayoutId id="2147484364" r:id="rId11"/>
    <p:sldLayoutId id="214748436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8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casilab.med.unc.edu/Bullitt_Home.htm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casilab.med.unc.edu/Bullitt_Home.htm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casilab.med.unc.edu/Bullitt_Home.htm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6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7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8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8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45.png"/><Relationship Id="rId4" Type="http://schemas.openxmlformats.org/officeDocument/2006/relationships/notesSlide" Target="../notesSlides/notesSlide7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7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9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9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9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9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7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5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5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5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6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10.bin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7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smtClean="0"/>
              <a:t>Statistics – O. R. 891</a:t>
            </a:r>
            <a:br>
              <a:rPr lang="en-US" smtClean="0"/>
            </a:br>
            <a:r>
              <a:rPr lang="en-US" smtClean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/>
              <a:t>J. S. </a:t>
            </a:r>
            <a:r>
              <a:rPr lang="en-US" dirty="0" err="1" smtClean="0"/>
              <a:t>Marron</a:t>
            </a:r>
            <a:endParaRPr lang="en-US" dirty="0" smtClean="0"/>
          </a:p>
          <a:p>
            <a:pPr algn="ctr"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dirty="0" smtClean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University of North Carolina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Principal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0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Idea:  Use </a:t>
                </a:r>
                <a:r>
                  <a:rPr lang="en-US" i="1" dirty="0" smtClean="0"/>
                  <a:t>Principal Arc Analysis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Over Large Products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 smtClean="0"/>
                  <a:t>   a</a:t>
                </a:r>
                <a:r>
                  <a:rPr lang="en-US" dirty="0" smtClean="0"/>
                  <a:t>nd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Approach:    Use Principal Arc Analysis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to </a:t>
                </a:r>
                <a:r>
                  <a:rPr lang="en-US" u="sng" dirty="0" smtClean="0"/>
                  <a:t>Linearize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Components</a:t>
                </a: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885129"/>
            <a:ext cx="7924800" cy="29728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117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Principal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0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Idea:  Use </a:t>
                </a:r>
                <a:r>
                  <a:rPr lang="en-US" i="1" dirty="0" smtClean="0"/>
                  <a:t>Principal Arc Analysis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Over Large Products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 smtClean="0"/>
                  <a:t>   a</a:t>
                </a:r>
                <a:r>
                  <a:rPr lang="en-US" dirty="0" smtClean="0"/>
                  <a:t>nd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Approach:    Use Principal Arc Analysis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to </a:t>
                </a:r>
                <a:r>
                  <a:rPr lang="en-US" u="sng" dirty="0" smtClean="0"/>
                  <a:t>Linearize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Components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Then Concatenate All &amp; Use PCA</a:t>
                </a: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299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Principal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0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Idea:  Use </a:t>
                </a:r>
                <a:r>
                  <a:rPr lang="en-US" i="1" dirty="0" smtClean="0"/>
                  <a:t>Principal Arc Analysis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Over Large Products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 smtClean="0"/>
                  <a:t>   a</a:t>
                </a:r>
                <a:r>
                  <a:rPr lang="en-US" dirty="0" smtClean="0"/>
                  <a:t>nd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Approach:    Use Principal Arc Analysis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to </a:t>
                </a:r>
                <a:r>
                  <a:rPr lang="en-US" u="sng" dirty="0" smtClean="0"/>
                  <a:t>Linearize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Components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Then Concatenate All &amp; Use PCA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>
                    <a:solidFill>
                      <a:srgbClr val="00FF00"/>
                    </a:solidFill>
                  </a:rPr>
                  <a:t>					HDLSS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asymptotics</a:t>
                </a:r>
                <a:r>
                  <a:rPr lang="en-US" dirty="0" smtClean="0"/>
                  <a:t>?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(When have many s-rep atoms?)</a:t>
                </a: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 b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224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Principal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0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00FF00"/>
                    </a:solidFill>
                  </a:rPr>
                  <a:t>HDLSS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asymptotics</a:t>
                </a:r>
                <a:r>
                  <a:rPr lang="en-US" dirty="0" smtClean="0"/>
                  <a:t>?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Simple Case: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⋯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              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eft Brace 1"/>
          <p:cNvSpPr/>
          <p:nvPr/>
        </p:nvSpPr>
        <p:spPr bwMode="auto">
          <a:xfrm rot="16200000">
            <a:off x="5753100" y="1333500"/>
            <a:ext cx="762000" cy="3124200"/>
          </a:xfrm>
          <a:prstGeom prst="leftBrac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31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Principa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0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00FF00"/>
                    </a:solidFill>
                  </a:rPr>
                  <a:t>HDLSS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asymptotics</a:t>
                </a:r>
                <a:r>
                  <a:rPr lang="en-US" dirty="0" smtClean="0"/>
                  <a:t>?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Simple Case: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⋯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Study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/>
                    </m:func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 Get </a:t>
                </a:r>
                <a:r>
                  <a:rPr lang="en-US" u="sng" dirty="0" smtClean="0"/>
                  <a:t>Geometric Representation</a:t>
                </a:r>
                <a:r>
                  <a:rPr lang="en-US" dirty="0" smtClean="0"/>
                  <a:t>?</a:t>
                </a: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373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Principa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0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00FF00"/>
                    </a:solidFill>
                  </a:rPr>
                  <a:t>HDLSS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asymptotics</a:t>
                </a:r>
                <a:r>
                  <a:rPr lang="en-US" dirty="0" smtClean="0"/>
                  <a:t>?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Simple Case: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⋯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Study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/>
                    </m:func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 Get </a:t>
                </a:r>
                <a:r>
                  <a:rPr lang="en-US" u="sng" dirty="0" smtClean="0"/>
                  <a:t>Geometric Representation</a:t>
                </a:r>
                <a:r>
                  <a:rPr lang="en-US" dirty="0" smtClean="0"/>
                  <a:t>?</a:t>
                </a:r>
              </a:p>
              <a:p>
                <a:pPr lvl="1"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 Distances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dirty="0" smtClean="0"/>
              </a:p>
              <a:p>
                <a:pPr lvl="1"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 Random  ~  Rotation</a:t>
                </a:r>
              </a:p>
              <a:p>
                <a:pPr lvl="1"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 Modulo Rotation   </a:t>
                </a:r>
                <a:r>
                  <a:rPr lang="en-US" dirty="0" smtClean="0">
                    <a:sym typeface="Wingdings" pitchFamily="2" charset="2"/>
                  </a:rPr>
                  <a:t>    Unit Simplex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sym typeface="Wingdings" pitchFamily="2" charset="2"/>
                      </a:rPr>
                      <m:t>×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𝑑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dirty="0" smtClean="0"/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442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Principa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0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00FF00"/>
                    </a:solidFill>
                  </a:rPr>
                  <a:t>HDLSS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asymptotics</a:t>
                </a:r>
                <a:r>
                  <a:rPr lang="en-US" dirty="0" smtClean="0"/>
                  <a:t>?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Simple Case: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⋯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Study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/>
                    </m:func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 Get </a:t>
                </a:r>
                <a:r>
                  <a:rPr lang="en-US" u="sng" dirty="0" smtClean="0"/>
                  <a:t>Geometric Representation</a:t>
                </a:r>
                <a:r>
                  <a:rPr lang="en-US" dirty="0" smtClean="0"/>
                  <a:t>?</a:t>
                </a: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Apparent Challenge: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 is </a:t>
                </a:r>
                <a:r>
                  <a:rPr lang="en-US" i="1" dirty="0" smtClean="0"/>
                  <a:t>Bounded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(So </a:t>
                </a:r>
                <a:r>
                  <a:rPr lang="en-US" i="1" dirty="0" smtClean="0"/>
                  <a:t>Can’t </a:t>
                </a:r>
                <a:r>
                  <a:rPr lang="en-US" i="1" dirty="0"/>
                  <a:t>H</a:t>
                </a:r>
                <a:r>
                  <a:rPr lang="en-US" i="1" dirty="0" smtClean="0"/>
                  <a:t>ave</a:t>
                </a:r>
                <a:r>
                  <a:rPr lang="en-US" dirty="0" smtClean="0"/>
                  <a:t> </a:t>
                </a:r>
                <a:r>
                  <a:rPr lang="en-US" dirty="0"/>
                  <a:t>D</a:t>
                </a:r>
                <a:r>
                  <a:rPr lang="en-US" dirty="0" smtClean="0"/>
                  <a:t>istances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~</m:t>
                        </m:r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i="1" smtClean="0">
                        <a:latin typeface="Cambria Math"/>
                        <a:ea typeface="Cambria Math"/>
                      </a:rPr>
                      <m:t>→∞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???)</a:t>
                </a:r>
              </a:p>
            </p:txBody>
          </p:sp>
        </mc:Choice>
        <mc:Fallback xmlns=""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703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Principa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0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00FF00"/>
                    </a:solidFill>
                  </a:rPr>
                  <a:t>HDLSS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asymptotics</a:t>
                </a:r>
                <a:r>
                  <a:rPr lang="en-US" dirty="0" smtClean="0"/>
                  <a:t>?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Even Simpler (But Bounded) Case: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⋯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sz="1600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i="1" dirty="0" smtClean="0"/>
                  <a:t>Unit Cube </a:t>
                </a:r>
                <a:r>
                  <a:rPr lang="en-US" dirty="0" smtClean="0"/>
                  <a:t>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,             </m:t>
                    </m:r>
                  </m:oMath>
                </a14:m>
                <a:r>
                  <a:rPr lang="en-US" dirty="0" smtClean="0"/>
                  <a:t>Study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/>
                    </m:func>
                  </m:oMath>
                </a14:m>
                <a:endParaRPr lang="en-US" dirty="0" smtClean="0"/>
              </a:p>
              <a:p>
                <a:pPr marL="0" indent="0"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754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Principa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0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00FF00"/>
                    </a:solidFill>
                  </a:rPr>
                  <a:t>HDLSS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asymptotics</a:t>
                </a:r>
                <a:r>
                  <a:rPr lang="en-US" dirty="0" smtClean="0"/>
                  <a:t>?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Even Simpler (But Bounded) Case: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⋯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sz="1600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i="1" dirty="0" smtClean="0"/>
                  <a:t>Unit Cube </a:t>
                </a:r>
                <a:r>
                  <a:rPr lang="en-US" dirty="0" smtClean="0"/>
                  <a:t>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,             </m:t>
                    </m:r>
                  </m:oMath>
                </a14:m>
                <a:r>
                  <a:rPr lang="en-US" dirty="0" smtClean="0"/>
                  <a:t>Study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/>
                    </m:func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Char char="Ø"/>
                </a:pPr>
                <a:r>
                  <a:rPr lang="en-US" dirty="0" smtClean="0"/>
                  <a:t> Diagonal Length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973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Principa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0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00FF00"/>
                    </a:solidFill>
                  </a:rPr>
                  <a:t>HDLSS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asymptotics</a:t>
                </a:r>
                <a:r>
                  <a:rPr lang="en-US" dirty="0" smtClean="0"/>
                  <a:t>?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Even Simpler (But Bounded) Case: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⋯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sz="1600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i="1" dirty="0" smtClean="0"/>
                  <a:t>Unit Cube </a:t>
                </a:r>
                <a:r>
                  <a:rPr lang="en-US" dirty="0" smtClean="0"/>
                  <a:t>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,             </m:t>
                    </m:r>
                  </m:oMath>
                </a14:m>
                <a:r>
                  <a:rPr lang="en-US" dirty="0" smtClean="0"/>
                  <a:t>Study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/>
                    </m:func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Char char="Ø"/>
                </a:pPr>
                <a:r>
                  <a:rPr lang="en-US" dirty="0" smtClean="0"/>
                  <a:t> Diagonal Length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Char char="Ø"/>
                </a:pPr>
                <a:r>
                  <a:rPr lang="en-US" dirty="0" smtClean="0"/>
                  <a:t> Length Between Random Points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~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98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 Extensions for Data on Manifolds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Constrained to go through geodesic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Huckemann, Hotz &amp; Munk  (Geod. PCA)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Best fit of </a:t>
            </a:r>
            <a:r>
              <a:rPr lang="en-US" u="sng" smtClean="0"/>
              <a:t>any</a:t>
            </a:r>
            <a:r>
              <a:rPr lang="en-US" smtClean="0"/>
              <a:t> geodesic to 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Jung, Foskey &amp; Marron  (Princ. Arc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Best fit of </a:t>
            </a:r>
            <a:r>
              <a:rPr lang="en-US" u="sng" smtClean="0"/>
              <a:t>any circle</a:t>
            </a:r>
            <a:r>
              <a:rPr lang="en-US" smtClean="0"/>
              <a:t> to data</a:t>
            </a:r>
          </a:p>
          <a:p>
            <a:pPr lvl="1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(motivated by conformal maps)</a:t>
            </a:r>
          </a:p>
        </p:txBody>
      </p:sp>
    </p:spTree>
    <p:extLst>
      <p:ext uri="{BB962C8B-B14F-4D97-AF65-F5344CB8AC3E}">
        <p14:creationId xmlns:p14="http://schemas.microsoft.com/office/powerpoint/2010/main" val="321767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Principa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0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00FF00"/>
                    </a:solidFill>
                  </a:rPr>
                  <a:t>HDLSS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asymptotics</a:t>
                </a:r>
                <a:r>
                  <a:rPr lang="en-US" dirty="0" smtClean="0"/>
                  <a:t>?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Even Simpler (But Bounded) Case: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⋯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sz="1600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i="1" dirty="0" smtClean="0"/>
                  <a:t>Unit Cube </a:t>
                </a:r>
                <a:r>
                  <a:rPr lang="en-US" dirty="0" smtClean="0"/>
                  <a:t>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,             </m:t>
                    </m:r>
                  </m:oMath>
                </a14:m>
                <a:r>
                  <a:rPr lang="en-US" dirty="0" smtClean="0"/>
                  <a:t>Study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/>
                    </m:func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Char char="Ø"/>
                </a:pPr>
                <a:r>
                  <a:rPr lang="en-US" dirty="0" smtClean="0"/>
                  <a:t> Diagonal Length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Char char="Ø"/>
                </a:pPr>
                <a:r>
                  <a:rPr lang="en-US" dirty="0" smtClean="0"/>
                  <a:t> Length Between Random Points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~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Char char="Ø"/>
                </a:pPr>
                <a:r>
                  <a:rPr lang="en-US" dirty="0"/>
                  <a:t> </a:t>
                </a:r>
                <a:r>
                  <a:rPr lang="en-US" dirty="0" smtClean="0"/>
                  <a:t>Get Similar </a:t>
                </a:r>
                <a:r>
                  <a:rPr lang="en-US" u="sng" dirty="0" smtClean="0"/>
                  <a:t>Geometric Representation</a:t>
                </a:r>
              </a:p>
            </p:txBody>
          </p:sp>
        </mc:Choice>
        <mc:Fallback xmlns=""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 b="-1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572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Principa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0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00FF00"/>
                    </a:solidFill>
                  </a:rPr>
                  <a:t>HDLSS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asymptotics</a:t>
                </a:r>
                <a:r>
                  <a:rPr lang="en-US" dirty="0" smtClean="0"/>
                  <a:t>?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Simple Case: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⋯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Study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/>
                    </m:func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 Get </a:t>
                </a:r>
                <a:r>
                  <a:rPr lang="en-US" u="sng" dirty="0" smtClean="0"/>
                  <a:t>Geometric Representation</a:t>
                </a:r>
                <a:r>
                  <a:rPr lang="en-US" dirty="0" smtClean="0"/>
                  <a:t>?</a:t>
                </a:r>
              </a:p>
            </p:txBody>
          </p:sp>
        </mc:Choice>
        <mc:Fallback xmlns=""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821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Principa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0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00FF00"/>
                    </a:solidFill>
                  </a:rPr>
                  <a:t>HDLSS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asymptotics</a:t>
                </a:r>
                <a:r>
                  <a:rPr lang="en-US" dirty="0" smtClean="0"/>
                  <a:t>?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Simple Case: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⋯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Study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/>
                    </m:func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 Get </a:t>
                </a:r>
                <a:r>
                  <a:rPr lang="en-US" u="sng" dirty="0" smtClean="0"/>
                  <a:t>Geometric Representation</a:t>
                </a:r>
                <a:r>
                  <a:rPr lang="en-US" dirty="0" smtClean="0"/>
                  <a:t>?</a:t>
                </a:r>
              </a:p>
              <a:p>
                <a:pPr marL="0" indent="0"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 smtClean="0"/>
              </a:p>
              <a:p>
                <a:pPr marL="0" indent="0"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Yes, </a:t>
                </a:r>
                <a:r>
                  <a:rPr lang="en-US" dirty="0" err="1" smtClean="0"/>
                  <a:t>Sen</a:t>
                </a:r>
                <a:r>
                  <a:rPr lang="en-US" dirty="0" smtClean="0"/>
                  <a:t> et al (2008)</a:t>
                </a:r>
              </a:p>
            </p:txBody>
          </p:sp>
        </mc:Choice>
        <mc:Fallback xmlns=""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610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Principa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0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00FF00"/>
                    </a:solidFill>
                  </a:rPr>
                  <a:t>HDLSS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asymptotics</a:t>
                </a:r>
                <a:r>
                  <a:rPr lang="en-US" dirty="0" smtClean="0"/>
                  <a:t>?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Simple Case: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⋯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Study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/>
                    </m:func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 Get </a:t>
                </a:r>
                <a:r>
                  <a:rPr lang="en-US" u="sng" dirty="0" smtClean="0"/>
                  <a:t>Geometric Representation</a:t>
                </a:r>
                <a:r>
                  <a:rPr lang="en-US" dirty="0" smtClean="0"/>
                  <a:t>?</a:t>
                </a:r>
              </a:p>
              <a:p>
                <a:pPr marL="0" indent="0"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 smtClean="0"/>
              </a:p>
              <a:p>
                <a:pPr marL="0" indent="0"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 Consistency of CPNS???</a:t>
                </a:r>
                <a:endParaRPr lang="en-US" dirty="0"/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(Open Problem)</a:t>
                </a: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 b="-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227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Backwards </a:t>
            </a:r>
            <a:r>
              <a:rPr lang="en-US" dirty="0" smtClean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Potential Application:  </a:t>
            </a:r>
            <a:r>
              <a:rPr lang="en-US" b="1" dirty="0" smtClean="0"/>
              <a:t>Principal Curves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Perceived Major Challenge: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How to find </a:t>
            </a:r>
            <a:r>
              <a:rPr lang="en-US" u="sng" dirty="0" smtClean="0"/>
              <a:t>2</a:t>
            </a:r>
            <a:r>
              <a:rPr lang="en-US" u="sng" baseline="30000" dirty="0" smtClean="0"/>
              <a:t>nd</a:t>
            </a:r>
            <a:r>
              <a:rPr lang="en-US" u="sng" dirty="0" smtClean="0"/>
              <a:t> Principal Curve</a:t>
            </a:r>
            <a:r>
              <a:rPr lang="en-US" dirty="0" smtClean="0"/>
              <a:t>?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Backwards</a:t>
            </a:r>
            <a:r>
              <a:rPr lang="en-US" dirty="0" smtClean="0"/>
              <a:t> approach???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Interesting Question</a:t>
            </a:r>
          </a:p>
        </p:txBody>
      </p:sp>
    </p:spTree>
    <p:extLst>
      <p:ext uri="{BB962C8B-B14F-4D97-AF65-F5344CB8AC3E}">
        <p14:creationId xmlns:p14="http://schemas.microsoft.com/office/powerpoint/2010/main" val="191440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Backwards </a:t>
            </a:r>
            <a:r>
              <a:rPr lang="en-US" dirty="0" smtClean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600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An Attractive Answer: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James Damon, UNC Mathematics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i="1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Key Idea:    Express Backwards PCA as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u="sng" dirty="0" smtClean="0"/>
              <a:t>Nested Series of Constraints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Interesting Question</a:t>
            </a:r>
          </a:p>
        </p:txBody>
      </p:sp>
    </p:spTree>
    <p:extLst>
      <p:ext uri="{BB962C8B-B14F-4D97-AF65-F5344CB8AC3E}">
        <p14:creationId xmlns:p14="http://schemas.microsoft.com/office/powerpoint/2010/main" val="105313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Why does </a:t>
            </a:r>
            <a:r>
              <a:rPr lang="en-US" u="sng" dirty="0" smtClean="0"/>
              <a:t>Backwards</a:t>
            </a:r>
            <a:r>
              <a:rPr lang="en-US" dirty="0" smtClean="0"/>
              <a:t> Work Better?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v"/>
            </a:pPr>
            <a:r>
              <a:rPr lang="en-US" dirty="0" smtClean="0"/>
              <a:t>  Natural to </a:t>
            </a:r>
            <a:r>
              <a:rPr lang="en-US" i="1" dirty="0" smtClean="0"/>
              <a:t>Sequentially Add Constraints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v"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v"/>
            </a:pPr>
            <a:r>
              <a:rPr lang="en-US" dirty="0" smtClean="0"/>
              <a:t>  Hard to </a:t>
            </a:r>
            <a:r>
              <a:rPr lang="en-US" i="1" dirty="0" smtClean="0"/>
              <a:t>Start With Complete Set</a:t>
            </a:r>
            <a:r>
              <a:rPr lang="en-US" dirty="0" smtClean="0"/>
              <a:t>,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And Sequentially Remove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View of Backwards PCA</a:t>
            </a:r>
          </a:p>
        </p:txBody>
      </p:sp>
    </p:spTree>
    <p:extLst>
      <p:ext uri="{BB962C8B-B14F-4D97-AF65-F5344CB8AC3E}">
        <p14:creationId xmlns:p14="http://schemas.microsoft.com/office/powerpoint/2010/main" val="341748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i="1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i="1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i="1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Recall Main Idea: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/>
              <a:t> Represent Shapes as Coordinates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/>
              <a:t> “Mod Out” </a:t>
            </a:r>
            <a:r>
              <a:rPr lang="en-US" dirty="0" err="1"/>
              <a:t>Transl’n</a:t>
            </a:r>
            <a:r>
              <a:rPr lang="en-US" dirty="0"/>
              <a:t>, </a:t>
            </a:r>
            <a:r>
              <a:rPr lang="en-US" dirty="0" err="1"/>
              <a:t>Rotat’n</a:t>
            </a:r>
            <a:r>
              <a:rPr lang="en-US" dirty="0"/>
              <a:t>, Scale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i="1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Variation on Landmark Based Shape</a:t>
            </a:r>
          </a:p>
        </p:txBody>
      </p:sp>
    </p:spTree>
    <p:extLst>
      <p:ext uri="{BB962C8B-B14F-4D97-AF65-F5344CB8AC3E}">
        <p14:creationId xmlns:p14="http://schemas.microsoft.com/office/powerpoint/2010/main" val="357024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Typical Viewpoint: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 Variation in Shape is </a:t>
            </a:r>
            <a:r>
              <a:rPr lang="en-US" u="sng" dirty="0" smtClean="0"/>
              <a:t>Goal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v"/>
            </a:pPr>
            <a:r>
              <a:rPr lang="en-US" dirty="0" smtClean="0"/>
              <a:t>  Other Variation+ is </a:t>
            </a:r>
            <a:r>
              <a:rPr lang="en-US" i="1" dirty="0" smtClean="0"/>
              <a:t>Nuisance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i="1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Recall Main Idea: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/>
              <a:t> Represent Shapes as Coordinates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/>
              <a:t> “Mod Out” </a:t>
            </a:r>
            <a:r>
              <a:rPr lang="en-US" dirty="0" err="1"/>
              <a:t>Transl’n</a:t>
            </a:r>
            <a:r>
              <a:rPr lang="en-US" dirty="0"/>
              <a:t>, </a:t>
            </a:r>
            <a:r>
              <a:rPr lang="en-US" dirty="0" err="1"/>
              <a:t>Rotat’n</a:t>
            </a:r>
            <a:r>
              <a:rPr lang="en-US" dirty="0"/>
              <a:t>, Scale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i="1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Variation on Landmark Based Shape</a:t>
            </a:r>
          </a:p>
        </p:txBody>
      </p:sp>
    </p:spTree>
    <p:extLst>
      <p:ext uri="{BB962C8B-B14F-4D97-AF65-F5344CB8AC3E}">
        <p14:creationId xmlns:p14="http://schemas.microsoft.com/office/powerpoint/2010/main" val="188644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Typical Viewpoint: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 Variation in Shape is </a:t>
            </a:r>
            <a:r>
              <a:rPr lang="en-US" u="sng" dirty="0" smtClean="0"/>
              <a:t>Goal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v"/>
            </a:pPr>
            <a:r>
              <a:rPr lang="en-US" dirty="0" smtClean="0"/>
              <a:t>  Other Variation+ is </a:t>
            </a:r>
            <a:r>
              <a:rPr lang="en-US" i="1" dirty="0" smtClean="0"/>
              <a:t>Nuisance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Interesting Alternative: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Study </a:t>
            </a:r>
            <a:r>
              <a:rPr lang="en-US" u="sng" dirty="0" smtClean="0"/>
              <a:t>Variation in Transformation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Treat </a:t>
            </a:r>
            <a:r>
              <a:rPr lang="en-US" i="1" dirty="0" smtClean="0"/>
              <a:t>Shape as Nuisance</a:t>
            </a:r>
            <a:endParaRPr lang="en-US" i="1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Variation on Landmark Based Shape</a:t>
            </a:r>
          </a:p>
        </p:txBody>
      </p:sp>
    </p:spTree>
    <p:extLst>
      <p:ext uri="{BB962C8B-B14F-4D97-AF65-F5344CB8AC3E}">
        <p14:creationId xmlns:p14="http://schemas.microsoft.com/office/powerpoint/2010/main" val="50859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Arc Analysis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Jung, </a:t>
            </a:r>
            <a:r>
              <a:rPr lang="en-US" dirty="0" err="1" smtClean="0"/>
              <a:t>Foskey</a:t>
            </a:r>
            <a:r>
              <a:rPr lang="en-US" dirty="0" smtClean="0"/>
              <a:t> &amp; </a:t>
            </a:r>
            <a:r>
              <a:rPr lang="en-US" dirty="0" err="1" smtClean="0"/>
              <a:t>Marron</a:t>
            </a:r>
            <a:r>
              <a:rPr lang="en-US" dirty="0" smtClean="0"/>
              <a:t> (2011)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Best fit of </a:t>
            </a:r>
            <a:r>
              <a:rPr lang="en-US" u="sng" dirty="0" smtClean="0"/>
              <a:t>any circle</a:t>
            </a:r>
            <a:r>
              <a:rPr lang="en-US" dirty="0" smtClean="0"/>
              <a:t>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Can give </a:t>
            </a:r>
            <a:r>
              <a:rPr lang="en-US" i="1" dirty="0" smtClean="0"/>
              <a:t>better fit</a:t>
            </a:r>
            <a:r>
              <a:rPr lang="en-US" dirty="0" smtClean="0"/>
              <a:t> than geodesics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Observed for simulated m-rep example</a:t>
            </a:r>
          </a:p>
        </p:txBody>
      </p:sp>
      <p:pic>
        <p:nvPicPr>
          <p:cNvPr id="1321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552825"/>
            <a:ext cx="8810625" cy="3305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56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Context:   Study of Tectonic Plates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Movement of Earth’s Crust (over time)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Take </a:t>
            </a:r>
            <a:r>
              <a:rPr lang="en-US" u="sng" dirty="0" smtClean="0"/>
              <a:t>Motions</a:t>
            </a:r>
            <a:r>
              <a:rPr lang="en-US" u="sng" dirty="0"/>
              <a:t> as Data Objects</a:t>
            </a:r>
            <a:endParaRPr lang="en-US" i="1" u="sng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Interesting Alternative: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Study </a:t>
            </a:r>
            <a:r>
              <a:rPr lang="en-US" u="sng" dirty="0" smtClean="0"/>
              <a:t>Variation in Transformation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Treat </a:t>
            </a:r>
            <a:r>
              <a:rPr lang="en-US" i="1" dirty="0" smtClean="0"/>
              <a:t>Shape as Nuisance</a:t>
            </a:r>
            <a:endParaRPr lang="en-US" i="1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Variation on Landmark Based Shape</a:t>
            </a:r>
          </a:p>
        </p:txBody>
      </p:sp>
    </p:spTree>
    <p:extLst>
      <p:ext uri="{BB962C8B-B14F-4D97-AF65-F5344CB8AC3E}">
        <p14:creationId xmlns:p14="http://schemas.microsoft.com/office/powerpoint/2010/main" val="95569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Context:   Study of Tectonic Plates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Movement of Earth’s Crust (over time)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Take </a:t>
            </a:r>
            <a:r>
              <a:rPr lang="en-US" u="sng" dirty="0" smtClean="0"/>
              <a:t>Motions</a:t>
            </a:r>
            <a:r>
              <a:rPr lang="en-US" u="sng" dirty="0"/>
              <a:t> as Data Objects</a:t>
            </a:r>
            <a:endParaRPr lang="en-US" i="1" u="sng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Royer &amp; Chang (1991</a:t>
            </a:r>
            <a:r>
              <a:rPr lang="en-US" dirty="0" smtClean="0"/>
              <a:t>)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sz="1600" i="1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sz="1600" dirty="0" smtClean="0"/>
              <a:t>                                       Thanks to Wikipedia</a:t>
            </a:r>
            <a:endParaRPr lang="en-US" sz="1600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Variation on Landmark Based Shape</a:t>
            </a:r>
          </a:p>
        </p:txBody>
      </p:sp>
      <p:pic>
        <p:nvPicPr>
          <p:cNvPr id="184322" name="Picture 2" descr="http://upload.wikimedia.org/wikipedia/commons/thumb/7/7c/Global_plate_motion_2008-04-17.jpg/300px-Global_plate_motion_2008-04-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946189"/>
            <a:ext cx="4120487" cy="291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06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- Euclidean Data Spaces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479550"/>
            <a:ext cx="8094663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/>
              <a:t>What is “Strongly Non-Euclidean” Case?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Trees as Data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 smtClean="0"/>
          </a:p>
        </p:txBody>
      </p:sp>
      <p:cxnSp>
        <p:nvCxnSpPr>
          <p:cNvPr id="18437" name="Straight Connector 5"/>
          <p:cNvCxnSpPr>
            <a:cxnSpLocks noChangeShapeType="1"/>
          </p:cNvCxnSpPr>
          <p:nvPr/>
        </p:nvCxnSpPr>
        <p:spPr bwMode="auto">
          <a:xfrm rot="16200000" flipH="1">
            <a:off x="4914900" y="3162300"/>
            <a:ext cx="762000" cy="68580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74808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- Euclidean Data Spaces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479550"/>
            <a:ext cx="8094663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smtClean="0"/>
              <a:t>What is “Strongly Non-Euclidean” Case?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Trees as Data</a:t>
            </a:r>
          </a:p>
          <a:p>
            <a:pPr algn="l" eaLnBrk="1" hangingPunct="1"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mtClean="0"/>
              <a:t>Special Challenge: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Arial" charset="0"/>
              <a:buChar char="•"/>
            </a:pPr>
            <a:r>
              <a:rPr lang="en-US" u="sng" smtClean="0"/>
              <a:t>No</a:t>
            </a:r>
            <a:r>
              <a:rPr lang="en-US" smtClean="0"/>
              <a:t> Tangent Plane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Must Re-Invent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		Data Analysis 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 l="10620" t="22137" r="8850" b="19777"/>
          <a:stretch>
            <a:fillRect/>
          </a:stretch>
        </p:blipFill>
        <p:spPr bwMode="auto">
          <a:xfrm>
            <a:off x="5029200" y="3200400"/>
            <a:ext cx="35814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437" name="Straight Connector 5"/>
          <p:cNvCxnSpPr>
            <a:cxnSpLocks noChangeShapeType="1"/>
          </p:cNvCxnSpPr>
          <p:nvPr/>
        </p:nvCxnSpPr>
        <p:spPr bwMode="auto">
          <a:xfrm rot="16200000" flipH="1">
            <a:off x="4914900" y="3162300"/>
            <a:ext cx="762000" cy="68580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8438" name="Straight Connector 9"/>
          <p:cNvCxnSpPr>
            <a:cxnSpLocks noChangeShapeType="1"/>
          </p:cNvCxnSpPr>
          <p:nvPr/>
        </p:nvCxnSpPr>
        <p:spPr bwMode="auto">
          <a:xfrm rot="10800000" flipV="1">
            <a:off x="5105400" y="3124200"/>
            <a:ext cx="3200400" cy="25908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8439" name="Straight Connector 12"/>
          <p:cNvCxnSpPr>
            <a:cxnSpLocks noChangeShapeType="1"/>
          </p:cNvCxnSpPr>
          <p:nvPr/>
        </p:nvCxnSpPr>
        <p:spPr bwMode="auto">
          <a:xfrm rot="10800000">
            <a:off x="5181600" y="3124200"/>
            <a:ext cx="2971800" cy="26670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175614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467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Strongly Non-Euclidean Spaces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371600"/>
            <a:ext cx="8534400" cy="5105400"/>
          </a:xfrm>
        </p:spPr>
        <p:txBody>
          <a:bodyPr/>
          <a:lstStyle/>
          <a:p>
            <a:pPr marL="609600" indent="-609600" algn="l" eaLnBrk="1" hangingPunct="1">
              <a:buFontTx/>
              <a:buNone/>
            </a:pPr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Trees as Data Objects</a:t>
            </a:r>
          </a:p>
          <a:p>
            <a:pPr marL="609600" indent="-609600" algn="l" eaLnBrk="1" hangingPunct="1">
              <a:buFontTx/>
              <a:buNone/>
            </a:pPr>
            <a:endParaRPr lang="en-US" sz="3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l" eaLnBrk="1" hangingPunct="1">
              <a:buFontTx/>
              <a:buNone/>
            </a:pPr>
            <a:endParaRPr lang="en-US" sz="3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l" eaLnBrk="1" hangingPunct="1">
              <a:buFontTx/>
              <a:buNone/>
            </a:pPr>
            <a:endParaRPr lang="en-US" sz="3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l" eaLnBrk="1" hangingPunct="1">
              <a:buClrTx/>
              <a:buSzPct val="100000"/>
              <a:buNone/>
            </a:pPr>
            <a:endParaRPr lang="en-US" sz="3600" i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l" eaLnBrk="1" hangingPunct="1">
              <a:lnSpc>
                <a:spcPct val="150000"/>
              </a:lnSpc>
              <a:buFontTx/>
              <a:buNone/>
            </a:pPr>
            <a:endParaRPr lang="en-US" sz="36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23997" t="28548" r="12631" b="57988"/>
          <a:stretch>
            <a:fillRect/>
          </a:stretch>
        </p:blipFill>
        <p:spPr>
          <a:xfrm>
            <a:off x="2819400" y="2133600"/>
            <a:ext cx="5181600" cy="1560513"/>
          </a:xfrm>
          <a:noFill/>
        </p:spPr>
      </p:pic>
      <p:sp>
        <p:nvSpPr>
          <p:cNvPr id="8" name="TextBox 7"/>
          <p:cNvSpPr txBox="1"/>
          <p:nvPr/>
        </p:nvSpPr>
        <p:spPr>
          <a:xfrm>
            <a:off x="6629400" y="6367046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</a:rPr>
              <a:t>Thanks to </a:t>
            </a:r>
            <a:r>
              <a:rPr lang="en-US" sz="1600" dirty="0" err="1" smtClean="0">
                <a:solidFill>
                  <a:srgbClr val="000000"/>
                </a:solidFill>
                <a:latin typeface="Tahoma" pitchFamily="34" charset="0"/>
              </a:rPr>
              <a:t>Burcu</a:t>
            </a:r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ahoma" pitchFamily="34" charset="0"/>
              </a:rPr>
              <a:t>Aydin</a:t>
            </a:r>
            <a:endParaRPr lang="en-US" sz="1600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56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467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Strongly Non-Euclidean Spaces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371600"/>
            <a:ext cx="8534400" cy="5105400"/>
          </a:xfrm>
        </p:spPr>
        <p:txBody>
          <a:bodyPr/>
          <a:lstStyle/>
          <a:p>
            <a:pPr marL="609600" indent="-609600" algn="l" eaLnBrk="1" hangingPunct="1">
              <a:buFontTx/>
              <a:buNone/>
            </a:pPr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Trees as Data Objects</a:t>
            </a:r>
          </a:p>
          <a:p>
            <a:pPr marL="609600" indent="-609600" algn="l" eaLnBrk="1" hangingPunct="1">
              <a:buFontTx/>
              <a:buNone/>
            </a:pPr>
            <a:endParaRPr lang="en-US" sz="3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l" eaLnBrk="1" hangingPunct="1">
              <a:buFontTx/>
              <a:buNone/>
            </a:pPr>
            <a:endParaRPr lang="en-US" sz="3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l" eaLnBrk="1" hangingPunct="1">
              <a:buFontTx/>
              <a:buNone/>
            </a:pPr>
            <a:endParaRPr lang="en-US" sz="3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l" eaLnBrk="1" hangingPunct="1">
              <a:buClrTx/>
              <a:buFont typeface="Wingdings" pitchFamily="2" charset="2"/>
              <a:buNone/>
            </a:pPr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 Graph Theory:</a:t>
            </a:r>
          </a:p>
          <a:p>
            <a:pPr marL="609600" indent="-609600" algn="l" eaLnBrk="1" hangingPunct="1">
              <a:buClrTx/>
              <a:buSzPct val="100000"/>
              <a:buFont typeface="Arial" charset="0"/>
              <a:buChar char="•"/>
            </a:pPr>
            <a:r>
              <a:rPr lang="en-US" sz="3600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</a:t>
            </a: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 set of </a:t>
            </a:r>
            <a:r>
              <a:rPr lang="en-US" sz="36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nodes</a:t>
            </a: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en-US" sz="36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edges</a:t>
            </a:r>
          </a:p>
          <a:p>
            <a:pPr marL="0" indent="0" algn="l" eaLnBrk="1" hangingPunct="1">
              <a:buClrTx/>
              <a:buSzPct val="100000"/>
              <a:buNone/>
            </a:pPr>
            <a:endParaRPr lang="en-US" sz="3600" i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l" eaLnBrk="1" hangingPunct="1">
              <a:lnSpc>
                <a:spcPct val="150000"/>
              </a:lnSpc>
              <a:buFontTx/>
              <a:buNone/>
            </a:pPr>
            <a:endParaRPr lang="en-US" sz="36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23997" t="28548" r="12631" b="57988"/>
          <a:stretch>
            <a:fillRect/>
          </a:stretch>
        </p:blipFill>
        <p:spPr>
          <a:xfrm>
            <a:off x="2819400" y="2133600"/>
            <a:ext cx="5181600" cy="1560513"/>
          </a:xfrm>
          <a:noFill/>
        </p:spPr>
      </p:pic>
      <p:sp>
        <p:nvSpPr>
          <p:cNvPr id="16389" name="Line 6"/>
          <p:cNvSpPr>
            <a:spLocks noChangeShapeType="1"/>
          </p:cNvSpPr>
          <p:nvPr/>
        </p:nvSpPr>
        <p:spPr bwMode="auto">
          <a:xfrm flipV="1">
            <a:off x="4953000" y="3124200"/>
            <a:ext cx="1981200" cy="1295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16391" name="Line 8"/>
          <p:cNvSpPr>
            <a:spLocks noChangeShapeType="1"/>
          </p:cNvSpPr>
          <p:nvPr/>
        </p:nvSpPr>
        <p:spPr bwMode="auto">
          <a:xfrm flipV="1">
            <a:off x="7162800" y="2819400"/>
            <a:ext cx="76200" cy="1371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6367046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</a:rPr>
              <a:t>Thanks to </a:t>
            </a:r>
            <a:r>
              <a:rPr lang="en-US" sz="1600" dirty="0" err="1" smtClean="0">
                <a:solidFill>
                  <a:srgbClr val="000000"/>
                </a:solidFill>
                <a:latin typeface="Tahoma" pitchFamily="34" charset="0"/>
              </a:rPr>
              <a:t>Burcu</a:t>
            </a:r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ahoma" pitchFamily="34" charset="0"/>
              </a:rPr>
              <a:t>Aydin</a:t>
            </a:r>
            <a:endParaRPr lang="en-US" sz="1600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51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467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Strongly Non-Euclidean Spaces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371600"/>
            <a:ext cx="8534400" cy="5105400"/>
          </a:xfrm>
        </p:spPr>
        <p:txBody>
          <a:bodyPr/>
          <a:lstStyle/>
          <a:p>
            <a:pPr marL="609600" indent="-609600" algn="l" eaLnBrk="1" hangingPunct="1">
              <a:buFontTx/>
              <a:buNone/>
            </a:pPr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Trees as Data Objects</a:t>
            </a:r>
          </a:p>
          <a:p>
            <a:pPr marL="609600" indent="-609600" algn="l" eaLnBrk="1" hangingPunct="1">
              <a:buFontTx/>
              <a:buNone/>
            </a:pPr>
            <a:endParaRPr lang="en-US" sz="3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l" eaLnBrk="1" hangingPunct="1">
              <a:buFontTx/>
              <a:buNone/>
            </a:pPr>
            <a:endParaRPr lang="en-US" sz="3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l" eaLnBrk="1" hangingPunct="1">
              <a:buFontTx/>
              <a:buNone/>
            </a:pPr>
            <a:endParaRPr lang="en-US" sz="3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l" eaLnBrk="1" hangingPunct="1">
              <a:buClrTx/>
              <a:buFont typeface="Wingdings" pitchFamily="2" charset="2"/>
              <a:buNone/>
            </a:pPr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 Graph Theory:</a:t>
            </a:r>
          </a:p>
          <a:p>
            <a:pPr marL="609600" indent="-609600" algn="l" eaLnBrk="1" hangingPunct="1">
              <a:buClrTx/>
              <a:buSzPct val="100000"/>
              <a:buFont typeface="Arial" charset="0"/>
              <a:buChar char="•"/>
            </a:pPr>
            <a:r>
              <a:rPr lang="en-US" sz="3600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</a:t>
            </a: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 set of </a:t>
            </a:r>
            <a:r>
              <a:rPr lang="en-US" sz="36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nodes</a:t>
            </a: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en-US" sz="36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edges</a:t>
            </a:r>
          </a:p>
          <a:p>
            <a:pPr marL="609600" indent="-609600" algn="l" eaLnBrk="1" hangingPunct="1">
              <a:buClrTx/>
              <a:buSzPct val="100000"/>
              <a:buFont typeface="Arial" charset="0"/>
              <a:buChar char="•"/>
            </a:pPr>
            <a:r>
              <a:rPr lang="en-US" sz="3600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Tree</a:t>
            </a: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has </a:t>
            </a:r>
            <a:r>
              <a:rPr lang="en-US" sz="36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root</a:t>
            </a: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en-US" sz="36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</a:t>
            </a:r>
          </a:p>
          <a:p>
            <a:pPr marL="609600" indent="-609600" algn="l" eaLnBrk="1" hangingPunct="1">
              <a:lnSpc>
                <a:spcPct val="150000"/>
              </a:lnSpc>
              <a:buFontTx/>
              <a:buNone/>
            </a:pPr>
            <a:endParaRPr lang="en-US" sz="36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23997" t="28548" r="12631" b="57988"/>
          <a:stretch>
            <a:fillRect/>
          </a:stretch>
        </p:blipFill>
        <p:spPr>
          <a:xfrm>
            <a:off x="2819400" y="2133600"/>
            <a:ext cx="5181600" cy="1560513"/>
          </a:xfrm>
          <a:noFill/>
        </p:spPr>
      </p:pic>
      <p:sp>
        <p:nvSpPr>
          <p:cNvPr id="16389" name="Line 6"/>
          <p:cNvSpPr>
            <a:spLocks noChangeShapeType="1"/>
          </p:cNvSpPr>
          <p:nvPr/>
        </p:nvSpPr>
        <p:spPr bwMode="auto">
          <a:xfrm flipV="1">
            <a:off x="4953000" y="3124200"/>
            <a:ext cx="1981200" cy="1295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16390" name="Line 7"/>
          <p:cNvSpPr>
            <a:spLocks noChangeShapeType="1"/>
          </p:cNvSpPr>
          <p:nvPr/>
        </p:nvSpPr>
        <p:spPr bwMode="auto">
          <a:xfrm flipV="1">
            <a:off x="3429000" y="2743200"/>
            <a:ext cx="1752600" cy="2438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16391" name="Line 8"/>
          <p:cNvSpPr>
            <a:spLocks noChangeShapeType="1"/>
          </p:cNvSpPr>
          <p:nvPr/>
        </p:nvSpPr>
        <p:spPr bwMode="auto">
          <a:xfrm flipV="1">
            <a:off x="7162800" y="2819400"/>
            <a:ext cx="76200" cy="1371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6367046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</a:rPr>
              <a:t>Thanks to </a:t>
            </a:r>
            <a:r>
              <a:rPr lang="en-US" sz="1600" dirty="0" err="1" smtClean="0">
                <a:solidFill>
                  <a:srgbClr val="000000"/>
                </a:solidFill>
                <a:latin typeface="Tahoma" pitchFamily="34" charset="0"/>
              </a:rPr>
              <a:t>Burcu</a:t>
            </a:r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ahoma" pitchFamily="34" charset="0"/>
              </a:rPr>
              <a:t>Aydin</a:t>
            </a:r>
            <a:endParaRPr lang="en-US" sz="1600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84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467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Strongly Non-Euclidean Spaces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371600"/>
            <a:ext cx="8534400" cy="5105400"/>
          </a:xfrm>
        </p:spPr>
        <p:txBody>
          <a:bodyPr/>
          <a:lstStyle/>
          <a:p>
            <a:pPr marL="609600" indent="-609600" algn="l" eaLnBrk="1" hangingPunct="1">
              <a:buFontTx/>
              <a:buNone/>
            </a:pPr>
            <a:r>
              <a:rPr lang="en-US" sz="3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Trees as Data Objects</a:t>
            </a:r>
          </a:p>
          <a:p>
            <a:pPr marL="609600" indent="-609600" algn="l" eaLnBrk="1" hangingPunct="1">
              <a:buFontTx/>
              <a:buNone/>
            </a:pPr>
            <a:endParaRPr lang="en-US" sz="32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l" eaLnBrk="1" hangingPunct="1">
              <a:buFontTx/>
              <a:buNone/>
            </a:pPr>
            <a:endParaRPr lang="en-US" sz="32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l" eaLnBrk="1" hangingPunct="1">
              <a:buFontTx/>
              <a:buNone/>
            </a:pPr>
            <a:endParaRPr lang="en-US" sz="32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l" eaLnBrk="1" hangingPunct="1">
              <a:buClrTx/>
              <a:buFont typeface="Wingdings" pitchFamily="2" charset="2"/>
              <a:buNone/>
            </a:pPr>
            <a:r>
              <a:rPr lang="en-US" sz="3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 Graph Theory:</a:t>
            </a:r>
          </a:p>
          <a:p>
            <a:pPr marL="609600" indent="-609600" algn="l" eaLnBrk="1" hangingPunct="1">
              <a:buClrTx/>
              <a:buSzPct val="100000"/>
              <a:buFont typeface="Arial" charset="0"/>
              <a:buChar char="•"/>
            </a:pPr>
            <a:r>
              <a:rPr lang="en-US" sz="3600" u="sn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</a:t>
            </a:r>
            <a:r>
              <a:rPr lang="en-US" sz="3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 set of </a:t>
            </a:r>
            <a:r>
              <a:rPr lang="en-US" sz="3600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nodes</a:t>
            </a:r>
            <a:r>
              <a:rPr lang="en-US" sz="3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en-US" sz="3600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edges</a:t>
            </a:r>
          </a:p>
          <a:p>
            <a:pPr marL="609600" indent="-609600" algn="l" eaLnBrk="1" hangingPunct="1">
              <a:buClrTx/>
              <a:buSzPct val="100000"/>
              <a:buFont typeface="Arial" charset="0"/>
              <a:buChar char="•"/>
            </a:pPr>
            <a:r>
              <a:rPr lang="en-US" sz="3600" u="sn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Tree</a:t>
            </a:r>
            <a:r>
              <a:rPr lang="en-US" sz="3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has </a:t>
            </a:r>
            <a:r>
              <a:rPr lang="en-US" sz="3600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root</a:t>
            </a:r>
            <a:r>
              <a:rPr lang="en-US" sz="3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en-US" sz="3600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</a:t>
            </a:r>
          </a:p>
          <a:p>
            <a:pPr marL="609600" indent="-609600" algn="l" eaLnBrk="1" hangingPunct="1">
              <a:lnSpc>
                <a:spcPct val="150000"/>
              </a:lnSpc>
              <a:buFontTx/>
              <a:buNone/>
            </a:pPr>
            <a:r>
              <a:rPr lang="en-US" sz="3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Objects:   set of trees</a:t>
            </a:r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23997" t="28548" r="12631" b="57988"/>
          <a:stretch>
            <a:fillRect/>
          </a:stretch>
        </p:blipFill>
        <p:spPr>
          <a:xfrm>
            <a:off x="2819400" y="2133600"/>
            <a:ext cx="5181600" cy="1560513"/>
          </a:xfrm>
          <a:noFill/>
        </p:spPr>
      </p:pic>
      <p:sp>
        <p:nvSpPr>
          <p:cNvPr id="16389" name="Line 6"/>
          <p:cNvSpPr>
            <a:spLocks noChangeShapeType="1"/>
          </p:cNvSpPr>
          <p:nvPr/>
        </p:nvSpPr>
        <p:spPr bwMode="auto">
          <a:xfrm flipV="1">
            <a:off x="4953000" y="3124200"/>
            <a:ext cx="1981200" cy="1295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16390" name="Line 7"/>
          <p:cNvSpPr>
            <a:spLocks noChangeShapeType="1"/>
          </p:cNvSpPr>
          <p:nvPr/>
        </p:nvSpPr>
        <p:spPr bwMode="auto">
          <a:xfrm flipV="1">
            <a:off x="3429000" y="2743200"/>
            <a:ext cx="1752600" cy="2438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16391" name="Line 8"/>
          <p:cNvSpPr>
            <a:spLocks noChangeShapeType="1"/>
          </p:cNvSpPr>
          <p:nvPr/>
        </p:nvSpPr>
        <p:spPr bwMode="auto">
          <a:xfrm flipV="1">
            <a:off x="7162800" y="2819400"/>
            <a:ext cx="76200" cy="1371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6367046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</a:rPr>
              <a:t>Thanks to </a:t>
            </a:r>
            <a:r>
              <a:rPr lang="en-US" sz="1600" dirty="0" err="1" smtClean="0">
                <a:solidFill>
                  <a:srgbClr val="000000"/>
                </a:solidFill>
                <a:latin typeface="Tahoma" pitchFamily="34" charset="0"/>
              </a:rPr>
              <a:t>Burcu</a:t>
            </a:r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ahoma" pitchFamily="34" charset="0"/>
              </a:rPr>
              <a:t>Aydin</a:t>
            </a:r>
            <a:endParaRPr lang="en-US" sz="1600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89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743200"/>
            <a:ext cx="3750469" cy="2477787"/>
          </a:xfr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467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Strongly Non-Euclidean Spaces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6002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General Graph:</a:t>
            </a:r>
            <a:endParaRPr lang="en-US" sz="32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5867400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</a:rPr>
              <a:t>Thanks to Sean </a:t>
            </a:r>
            <a:r>
              <a:rPr lang="en-US" sz="1600" dirty="0" err="1" smtClean="0">
                <a:solidFill>
                  <a:srgbClr val="000000"/>
                </a:solidFill>
                <a:latin typeface="Tahoma" pitchFamily="34" charset="0"/>
              </a:rPr>
              <a:t>Skwerer</a:t>
            </a:r>
            <a:endParaRPr lang="en-US" sz="1600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41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467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Strongly Non-Euclidean Spaces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1600200"/>
            <a:ext cx="5181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Special Case Called “Tree”</a:t>
            </a:r>
          </a:p>
          <a:p>
            <a:endParaRPr lang="en-US" sz="3200" dirty="0" smtClean="0">
              <a:solidFill>
                <a:srgbClr val="000000"/>
              </a:solidFill>
              <a:latin typeface="Tahoma" pitchFamily="34" charset="0"/>
            </a:endParaRPr>
          </a:p>
          <a:p>
            <a:endParaRPr lang="en-US" sz="3200" dirty="0" smtClean="0">
              <a:solidFill>
                <a:srgbClr val="000000"/>
              </a:solidFill>
              <a:latin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 Directed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>
              <a:solidFill>
                <a:srgbClr val="000000"/>
              </a:solidFill>
              <a:latin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 Acyclic</a:t>
            </a:r>
            <a:endParaRPr lang="en-US" sz="32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267200" y="579120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486400" y="358140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505200" y="472440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343400" y="358140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800600" y="472440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581400" y="243840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600" y="2438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5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2600" y="3576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4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9600" y="3581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3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6800" y="4724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2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81400" y="4724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1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43400" y="5791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0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rot="16200000" flipV="1">
            <a:off x="3733800" y="5257800"/>
            <a:ext cx="762000" cy="4572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16200000" flipV="1">
            <a:off x="3848100" y="2933700"/>
            <a:ext cx="762000" cy="533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rot="5400000" flipH="1" flipV="1">
            <a:off x="4953000" y="4191000"/>
            <a:ext cx="838200" cy="381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endCxn id="16" idx="2"/>
          </p:cNvCxnSpPr>
          <p:nvPr/>
        </p:nvCxnSpPr>
        <p:spPr bwMode="auto">
          <a:xfrm rot="16200000" flipV="1">
            <a:off x="4440883" y="4212283"/>
            <a:ext cx="681335" cy="3429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9" idx="0"/>
          </p:cNvCxnSpPr>
          <p:nvPr/>
        </p:nvCxnSpPr>
        <p:spPr bwMode="auto">
          <a:xfrm rot="5400000" flipH="1" flipV="1">
            <a:off x="4362450" y="5276850"/>
            <a:ext cx="685800" cy="3429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6606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Currently popular approaches to PCA on </a:t>
            </a:r>
            <a:r>
              <a:rPr lang="en-US" dirty="0" err="1" smtClean="0"/>
              <a:t>S</a:t>
            </a:r>
            <a:r>
              <a:rPr lang="en-US" baseline="30000" dirty="0" err="1" smtClean="0"/>
              <a:t>k</a:t>
            </a:r>
            <a:r>
              <a:rPr lang="en-US" dirty="0" smtClean="0"/>
              <a:t>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 smtClean="0"/>
              <a:t>Early:    PCA on projections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 smtClean="0"/>
              <a:t>Fletcher:    Geodesics through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 err="1" smtClean="0"/>
              <a:t>Huckemann</a:t>
            </a:r>
            <a:r>
              <a:rPr lang="en-US" dirty="0" smtClean="0"/>
              <a:t>, et al:    Any Geodesic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New Approach: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u="sng" dirty="0" smtClean="0"/>
              <a:t>Principal Nested Sphere Analysis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Jung, Dryden &amp; </a:t>
            </a:r>
            <a:r>
              <a:rPr lang="en-US" dirty="0" err="1" smtClean="0"/>
              <a:t>Marron</a:t>
            </a:r>
            <a:r>
              <a:rPr lang="en-US" dirty="0" smtClean="0"/>
              <a:t> (2012)</a:t>
            </a:r>
          </a:p>
        </p:txBody>
      </p:sp>
    </p:spTree>
    <p:extLst>
      <p:ext uri="{BB962C8B-B14F-4D97-AF65-F5344CB8AC3E}">
        <p14:creationId xmlns:p14="http://schemas.microsoft.com/office/powerpoint/2010/main" val="36950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467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Strongly Non-Euclidean Spaces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1600200"/>
            <a:ext cx="5181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Special Case Called “Tree”</a:t>
            </a:r>
          </a:p>
          <a:p>
            <a:endParaRPr lang="en-US" sz="3200" dirty="0" smtClean="0">
              <a:solidFill>
                <a:srgbClr val="000000"/>
              </a:solidFill>
              <a:latin typeface="Tahoma" pitchFamily="34" charset="0"/>
            </a:endParaRPr>
          </a:p>
          <a:p>
            <a:endParaRPr lang="en-US" sz="3200" dirty="0" smtClean="0">
              <a:solidFill>
                <a:srgbClr val="000000"/>
              </a:solidFill>
              <a:latin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 Directed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>
              <a:solidFill>
                <a:srgbClr val="000000"/>
              </a:solidFill>
              <a:latin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 Acyclic</a:t>
            </a:r>
            <a:endParaRPr lang="en-US" sz="32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267200" y="579120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486400" y="358140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505200" y="472440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343400" y="358140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800600" y="472440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581400" y="243840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600" y="2438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5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2600" y="3576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4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9600" y="3581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3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6800" y="4724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2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81400" y="4724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1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43400" y="5791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0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rot="16200000" flipV="1">
            <a:off x="3733800" y="5257800"/>
            <a:ext cx="762000" cy="4572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16200000" flipV="1">
            <a:off x="3848100" y="2933700"/>
            <a:ext cx="762000" cy="533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rot="5400000" flipH="1" flipV="1">
            <a:off x="4953000" y="4191000"/>
            <a:ext cx="838200" cy="381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endCxn id="16" idx="2"/>
          </p:cNvCxnSpPr>
          <p:nvPr/>
        </p:nvCxnSpPr>
        <p:spPr bwMode="auto">
          <a:xfrm rot="16200000" flipV="1">
            <a:off x="4440883" y="4212283"/>
            <a:ext cx="681335" cy="3429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9" idx="0"/>
          </p:cNvCxnSpPr>
          <p:nvPr/>
        </p:nvCxnSpPr>
        <p:spPr bwMode="auto">
          <a:xfrm rot="5400000" flipH="1" flipV="1">
            <a:off x="4362450" y="5276850"/>
            <a:ext cx="685800" cy="3429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6400800" y="4648200"/>
            <a:ext cx="2339808" cy="11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</a:rPr>
              <a:t>Graphical note:  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</a:rPr>
              <a:t>Sometimes “grow up”   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</a:rPr>
              <a:t>Others “grow down”</a:t>
            </a:r>
            <a:endParaRPr lang="en-US" sz="1600" dirty="0">
              <a:solidFill>
                <a:srgbClr val="000000"/>
              </a:solidFill>
              <a:latin typeface="Tahoma" pitchFamily="34" charset="0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8540750" y="5105400"/>
          <a:ext cx="1666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8" name="Equation" r:id="rId4" imgW="139680" imgH="203040" progId="Equation.3">
                  <p:embed/>
                </p:oleObj>
              </mc:Choice>
              <mc:Fallback>
                <p:oleObj name="Equation" r:id="rId4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0750" y="5105400"/>
                        <a:ext cx="166688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123" name="Object 3"/>
          <p:cNvGraphicFramePr>
            <a:graphicFrameLocks noChangeAspect="1"/>
          </p:cNvGraphicFramePr>
          <p:nvPr/>
        </p:nvGraphicFramePr>
        <p:xfrm>
          <a:off x="8534400" y="5486400"/>
          <a:ext cx="1666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9" name="Equation" r:id="rId6" imgW="139680" imgH="203040" progId="Equation.3">
                  <p:embed/>
                </p:oleObj>
              </mc:Choice>
              <mc:Fallback>
                <p:oleObj name="Equation" r:id="rId6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5486400"/>
                        <a:ext cx="166688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489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467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Strongly Non-Euclidean Spaces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1600200"/>
            <a:ext cx="5181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Special Case Called “Tree”</a:t>
            </a:r>
          </a:p>
          <a:p>
            <a:endParaRPr lang="en-US" sz="3200" dirty="0" smtClean="0">
              <a:solidFill>
                <a:srgbClr val="000000"/>
              </a:solidFill>
              <a:latin typeface="Tahoma" pitchFamily="34" charset="0"/>
            </a:endParaRPr>
          </a:p>
          <a:p>
            <a:endParaRPr lang="en-US" sz="3200" dirty="0" smtClean="0">
              <a:solidFill>
                <a:srgbClr val="000000"/>
              </a:solidFill>
              <a:latin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 Directed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>
              <a:solidFill>
                <a:srgbClr val="000000"/>
              </a:solidFill>
              <a:latin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 Acyclic</a:t>
            </a:r>
            <a:endParaRPr lang="en-US" sz="32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267200" y="579120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486400" y="358140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505200" y="472440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343400" y="358140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800600" y="472440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581400" y="243840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600" y="2438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5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2600" y="3576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4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9600" y="3581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3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6800" y="4724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2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81400" y="4724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1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43400" y="5791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0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rot="16200000" flipV="1">
            <a:off x="3733800" y="5257800"/>
            <a:ext cx="762000" cy="4572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16200000" flipV="1">
            <a:off x="3848100" y="2933700"/>
            <a:ext cx="762000" cy="533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rot="5400000" flipH="1" flipV="1">
            <a:off x="4953000" y="4191000"/>
            <a:ext cx="838200" cy="381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endCxn id="16" idx="2"/>
          </p:cNvCxnSpPr>
          <p:nvPr/>
        </p:nvCxnSpPr>
        <p:spPr bwMode="auto">
          <a:xfrm rot="16200000" flipV="1">
            <a:off x="4440883" y="4212283"/>
            <a:ext cx="681335" cy="3429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9" idx="0"/>
          </p:cNvCxnSpPr>
          <p:nvPr/>
        </p:nvCxnSpPr>
        <p:spPr bwMode="auto">
          <a:xfrm rot="5400000" flipH="1" flipV="1">
            <a:off x="4362450" y="5276850"/>
            <a:ext cx="685800" cy="3429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6324600" y="5553164"/>
            <a:ext cx="2339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Terminology:</a:t>
            </a:r>
            <a:endParaRPr lang="en-US" sz="2400" dirty="0" smtClean="0">
              <a:solidFill>
                <a:srgbClr val="FF0000"/>
              </a:solidFill>
              <a:latin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ahoma" pitchFamily="34" charset="0"/>
              </a:rPr>
              <a:t>	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</a:rPr>
              <a:t>Root</a:t>
            </a:r>
            <a:endParaRPr lang="en-US" sz="2400" dirty="0">
              <a:solidFill>
                <a:srgbClr val="FF0000"/>
              </a:solidFill>
              <a:latin typeface="Tahoma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 flipV="1">
            <a:off x="4876800" y="6019800"/>
            <a:ext cx="2362200" cy="3810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2892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467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Strongly Non-Euclidean Spaces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1600200"/>
            <a:ext cx="5181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Special Case Called “Tree”</a:t>
            </a:r>
          </a:p>
          <a:p>
            <a:endParaRPr lang="en-US" sz="3200" dirty="0" smtClean="0">
              <a:solidFill>
                <a:srgbClr val="000000"/>
              </a:solidFill>
              <a:latin typeface="Tahoma" pitchFamily="34" charset="0"/>
            </a:endParaRPr>
          </a:p>
          <a:p>
            <a:endParaRPr lang="en-US" sz="3200" dirty="0" smtClean="0">
              <a:solidFill>
                <a:srgbClr val="000000"/>
              </a:solidFill>
              <a:latin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 Directed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>
              <a:solidFill>
                <a:srgbClr val="000000"/>
              </a:solidFill>
              <a:latin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 Acyclic</a:t>
            </a:r>
            <a:endParaRPr lang="en-US" sz="32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267200" y="579120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486400" y="358140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505200" y="472440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343400" y="358140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800600" y="472440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581400" y="243840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600" y="2438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5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2600" y="3576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4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9600" y="3581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3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6800" y="4724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2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81400" y="4724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1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43400" y="5791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0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rot="16200000" flipV="1">
            <a:off x="3733800" y="5257800"/>
            <a:ext cx="762000" cy="4572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16200000" flipV="1">
            <a:off x="3848100" y="2933700"/>
            <a:ext cx="762000" cy="533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rot="5400000" flipH="1" flipV="1">
            <a:off x="4953000" y="4191000"/>
            <a:ext cx="838200" cy="381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endCxn id="16" idx="2"/>
          </p:cNvCxnSpPr>
          <p:nvPr/>
        </p:nvCxnSpPr>
        <p:spPr bwMode="auto">
          <a:xfrm rot="16200000" flipV="1">
            <a:off x="4440883" y="4212283"/>
            <a:ext cx="681335" cy="3429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9" idx="0"/>
          </p:cNvCxnSpPr>
          <p:nvPr/>
        </p:nvCxnSpPr>
        <p:spPr bwMode="auto">
          <a:xfrm rot="5400000" flipH="1" flipV="1">
            <a:off x="4362450" y="5276850"/>
            <a:ext cx="685800" cy="3429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6298442" y="3549893"/>
            <a:ext cx="21597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Terminology:</a:t>
            </a:r>
            <a:endParaRPr lang="en-US" sz="2400" dirty="0" smtClean="0">
              <a:solidFill>
                <a:srgbClr val="FF0000"/>
              </a:solidFill>
              <a:latin typeface="Tahom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rgbClr val="00FF00"/>
                </a:solidFill>
                <a:latin typeface="Tahoma" pitchFamily="34" charset="0"/>
              </a:rPr>
              <a:t>Children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Of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rgbClr val="0070C0"/>
                </a:solidFill>
                <a:latin typeface="Tahoma" pitchFamily="34" charset="0"/>
              </a:rPr>
              <a:t>Parent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</a:rPr>
              <a:t>       </a:t>
            </a:r>
            <a:endParaRPr lang="en-US" sz="2400" dirty="0">
              <a:solidFill>
                <a:srgbClr val="FF0000"/>
              </a:solidFill>
              <a:latin typeface="Tahoma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 flipV="1">
            <a:off x="4876800" y="3962401"/>
            <a:ext cx="1752600" cy="421332"/>
          </a:xfrm>
          <a:prstGeom prst="straightConnector1">
            <a:avLst/>
          </a:prstGeom>
          <a:noFill/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 flipV="1">
            <a:off x="6057900" y="3971645"/>
            <a:ext cx="571501" cy="412088"/>
          </a:xfrm>
          <a:prstGeom prst="straightConnector1">
            <a:avLst/>
          </a:prstGeom>
          <a:noFill/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 flipV="1">
            <a:off x="5257800" y="5129812"/>
            <a:ext cx="1600200" cy="421332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1023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1625"/>
            <a:ext cx="7589838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Strongly Non-Euclidean Spaces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600200"/>
            <a:ext cx="8534400" cy="4876800"/>
          </a:xfrm>
        </p:spPr>
        <p:txBody>
          <a:bodyPr/>
          <a:lstStyle/>
          <a:p>
            <a:pPr marL="609600" indent="-609600" algn="l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Motivating Example:  </a:t>
            </a:r>
          </a:p>
          <a:p>
            <a:pPr marL="609600" indent="-609600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 </a:t>
            </a:r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/>
              </a:rPr>
              <a:t>Dr. Elizabeth Bullitt</a:t>
            </a:r>
            <a:endParaRPr lang="en-US" sz="3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009650" lvl="1" indent="-609600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Dept. of Neurosurgery, UNC</a:t>
            </a:r>
            <a:endParaRPr lang="en-US" sz="4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75106" name="Picture 2" descr="http://digitaldukemed.mc.duke.edu/med_women/sites/default/files/gallery_assist/1/gallery_assist45/prev/Bullitt_Elizabeth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95400"/>
            <a:ext cx="2810301" cy="2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56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1625"/>
            <a:ext cx="7589838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Strongly Non-Euclidean Spaces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600200"/>
            <a:ext cx="8534400" cy="4876800"/>
          </a:xfrm>
        </p:spPr>
        <p:txBody>
          <a:bodyPr/>
          <a:lstStyle/>
          <a:p>
            <a:pPr marL="609600" indent="-609600" algn="l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Motivating Example:  </a:t>
            </a:r>
          </a:p>
          <a:p>
            <a:pPr marL="609600" indent="-609600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 </a:t>
            </a:r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/>
              </a:rPr>
              <a:t>Dr. Elizabeth Bullitt</a:t>
            </a:r>
            <a:endParaRPr lang="en-US" sz="3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009650" lvl="1" indent="-609600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Dept. of Neurosurgery, UNC</a:t>
            </a:r>
          </a:p>
          <a:p>
            <a:pPr marL="609600" indent="-609600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Blood Vessel Trees in Brains</a:t>
            </a:r>
          </a:p>
          <a:p>
            <a:pPr marL="609600" indent="-609600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Segmented from MRAs</a:t>
            </a:r>
            <a:endParaRPr lang="en-US" sz="4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75106" name="Picture 2" descr="http://digitaldukemed.mc.duke.edu/med_women/sites/default/files/gallery_assist/1/gallery_assist45/prev/Bullitt_Elizabeth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95400"/>
            <a:ext cx="2810301" cy="2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06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1625"/>
            <a:ext cx="7589838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Strongly Non-Euclidean Spaces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600200"/>
            <a:ext cx="8534400" cy="4876800"/>
          </a:xfrm>
        </p:spPr>
        <p:txBody>
          <a:bodyPr/>
          <a:lstStyle/>
          <a:p>
            <a:pPr marL="609600" indent="-609600" algn="l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Motivating Example:  </a:t>
            </a:r>
          </a:p>
          <a:p>
            <a:pPr marL="609600" indent="-609600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z="3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 </a:t>
            </a:r>
            <a:r>
              <a:rPr lang="en-US" sz="3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/>
              </a:rPr>
              <a:t>Dr. Elizabeth Bullitt</a:t>
            </a:r>
            <a:endParaRPr lang="en-US" sz="32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009650" lvl="1" indent="-609600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Dept. of Neurosurgery, UNC</a:t>
            </a:r>
          </a:p>
          <a:p>
            <a:pPr marL="609600" indent="-609600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z="3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Blood Vessel Trees in Brains</a:t>
            </a:r>
          </a:p>
          <a:p>
            <a:pPr marL="609600" indent="-609600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z="3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Segmented from MRAs</a:t>
            </a:r>
          </a:p>
          <a:p>
            <a:pPr marL="609600" indent="-609600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z="3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Study </a:t>
            </a:r>
            <a:r>
              <a:rPr lang="en-US" sz="3200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population of trees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4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Forest of Trees</a:t>
            </a:r>
          </a:p>
        </p:txBody>
      </p:sp>
      <p:pic>
        <p:nvPicPr>
          <p:cNvPr id="175106" name="Picture 2" descr="http://digitaldukemed.mc.duke.edu/med_women/sites/default/files/gallery_assist/1/gallery_assist45/prev/Bullitt_Elizabeth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95400"/>
            <a:ext cx="2810301" cy="2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21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771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Blood vessel tree data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 cstate="print"/>
          <a:srcRect l="6696" t="9320" r="22762" b="20972"/>
          <a:stretch>
            <a:fillRect/>
          </a:stretch>
        </p:blipFill>
        <p:spPr bwMode="auto">
          <a:xfrm>
            <a:off x="4876800" y="1752600"/>
            <a:ext cx="3854450" cy="4376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381000" y="1905000"/>
            <a:ext cx="3886200" cy="368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rgbClr val="000000"/>
                </a:solidFill>
                <a:latin typeface="Tahoma" pitchFamily="34" charset="0"/>
              </a:rPr>
              <a:t>Marron’s</a:t>
            </a: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 brain: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  MRI 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(T1) view</a:t>
            </a:r>
            <a:endParaRPr lang="en-US" sz="3200" dirty="0">
              <a:solidFill>
                <a:srgbClr val="000000"/>
              </a:solidFill>
              <a:latin typeface="Tahoma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  Single Slice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  From 3-d Image</a:t>
            </a:r>
          </a:p>
          <a:p>
            <a:pPr>
              <a:lnSpc>
                <a:spcPct val="150000"/>
              </a:lnSpc>
            </a:pPr>
            <a:endParaRPr lang="en-US" sz="3200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29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009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228600" y="1905000"/>
            <a:ext cx="44958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Marron’s brain: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MRA view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“A” for “Angiography”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Finds blood vessels</a:t>
            </a:r>
          </a:p>
          <a:p>
            <a:pPr algn="ctr"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(show up as white)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Track through 3d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 cstate="print"/>
          <a:srcRect l="6696" t="9320" r="22762" b="20972"/>
          <a:stretch>
            <a:fillRect/>
          </a:stretch>
        </p:blipFill>
        <p:spPr bwMode="auto">
          <a:xfrm>
            <a:off x="4873625" y="1755775"/>
            <a:ext cx="3854450" cy="4376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636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009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228600" y="1905000"/>
            <a:ext cx="44958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Marron’s brain: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MRA view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“A” for “Angiography”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Finds blood vessels</a:t>
            </a:r>
          </a:p>
          <a:p>
            <a:pPr algn="ctr"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(show up as white)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Track through 3d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 cstate="print"/>
          <a:srcRect l="6696" t="9320" r="22762" b="20972"/>
          <a:stretch>
            <a:fillRect/>
          </a:stretch>
        </p:blipFill>
        <p:spPr bwMode="auto">
          <a:xfrm>
            <a:off x="4873625" y="1755775"/>
            <a:ext cx="3854450" cy="4376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243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485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228600" y="1905000"/>
            <a:ext cx="44958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Marron’s brain: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MRA view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“A” for “Angiography”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Finds blood vessels</a:t>
            </a:r>
          </a:p>
          <a:p>
            <a:pPr algn="ctr"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(show up as white)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Track through 3d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 cstate="print"/>
          <a:srcRect l="6696" t="9320" r="22762" b="20972"/>
          <a:stretch>
            <a:fillRect/>
          </a:stretch>
        </p:blipFill>
        <p:spPr bwMode="auto">
          <a:xfrm>
            <a:off x="4873625" y="1755775"/>
            <a:ext cx="3854450" cy="4376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147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Nested Spheres Analysis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u="sng" smtClean="0"/>
              <a:t>Replace</a:t>
            </a:r>
            <a:r>
              <a:rPr lang="en-US" smtClean="0"/>
              <a:t> usual </a:t>
            </a:r>
            <a:r>
              <a:rPr lang="en-US" i="1" smtClean="0"/>
              <a:t>forwards</a:t>
            </a:r>
            <a:r>
              <a:rPr lang="en-US" smtClean="0"/>
              <a:t> view of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Data  </a:t>
            </a:r>
            <a:r>
              <a:rPr lang="en-US" smtClean="0">
                <a:sym typeface="Wingdings" pitchFamily="2" charset="2"/>
              </a:rPr>
              <a:t>  PC1   (1-d approx)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>
                <a:sym typeface="Wingdings" pitchFamily="2" charset="2"/>
              </a:rPr>
              <a:t>             PC2  (1-d approx of Data-PC1)</a:t>
            </a: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              </a:t>
            </a:r>
            <a:r>
              <a:rPr lang="en-US" smtClean="0">
                <a:sym typeface="Wingdings" pitchFamily="2" charset="2"/>
              </a:rPr>
              <a:t>   PC1 U PC2   (2-d approx)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>
              <a:sym typeface="Wingdings" pitchFamily="2" charset="2"/>
            </a:endParaRP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>
                <a:sym typeface="Wingdings" pitchFamily="2" charset="2"/>
              </a:rPr>
              <a:t>                        PC1 U … U  PCr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>
                <a:sym typeface="Wingdings" pitchFamily="2" charset="2"/>
              </a:rPr>
              <a:t>                                     (r-d approx)</a:t>
            </a:r>
            <a:endParaRPr lang="en-US" smtClean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3581400" y="4495800"/>
          <a:ext cx="4699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77" name="Equation" r:id="rId4" imgW="177480" imgH="190440" progId="Equation.3">
                  <p:embed/>
                </p:oleObj>
              </mc:Choice>
              <mc:Fallback>
                <p:oleObj name="Equation" r:id="rId4" imgW="1774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495800"/>
                        <a:ext cx="469900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370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485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228600" y="1905000"/>
            <a:ext cx="44958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Marron’s brain: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MRA view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“A” for “Angiography”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Finds blood vessels</a:t>
            </a:r>
          </a:p>
          <a:p>
            <a:pPr algn="ctr"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(show up as white)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Track through 3d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 cstate="print"/>
          <a:srcRect l="6696" t="9320" r="22762" b="20972"/>
          <a:stretch>
            <a:fillRect/>
          </a:stretch>
        </p:blipFill>
        <p:spPr bwMode="auto">
          <a:xfrm>
            <a:off x="4873625" y="1755775"/>
            <a:ext cx="3854450" cy="4376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015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2247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228600" y="1905000"/>
            <a:ext cx="44958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Marron’s brain: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MRA view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“A” for “Angiography”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Finds blood vessels</a:t>
            </a:r>
          </a:p>
          <a:p>
            <a:pPr algn="ctr"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(show up as white)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Track through 3d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 cstate="print"/>
          <a:srcRect l="6696" t="9320" r="22762" b="20972"/>
          <a:stretch>
            <a:fillRect/>
          </a:stretch>
        </p:blipFill>
        <p:spPr bwMode="auto">
          <a:xfrm>
            <a:off x="4873625" y="1755775"/>
            <a:ext cx="3854450" cy="4376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965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485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228600" y="1905000"/>
            <a:ext cx="44958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Marron’s brain: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MRA view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“A” for “Angiography”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Finds blood vessels</a:t>
            </a:r>
          </a:p>
          <a:p>
            <a:pPr algn="ctr"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(show up as white)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Track through 3d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 cstate="print"/>
          <a:srcRect l="6696" t="9320" r="22762" b="20972"/>
          <a:stretch>
            <a:fillRect/>
          </a:stretch>
        </p:blipFill>
        <p:spPr bwMode="auto">
          <a:xfrm>
            <a:off x="4873625" y="1755775"/>
            <a:ext cx="3854450" cy="4376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848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0723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228600" y="1295400"/>
            <a:ext cx="65532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Marron’s brain: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From MRA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S</a:t>
            </a:r>
            <a:r>
              <a:rPr lang="en-US" sz="3200" i="1">
                <a:solidFill>
                  <a:srgbClr val="000000"/>
                </a:solidFill>
                <a:latin typeface="Tahoma" pitchFamily="34" charset="0"/>
              </a:rPr>
              <a:t>egment</a:t>
            </a: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tree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of vessel segments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Using </a:t>
            </a:r>
            <a:r>
              <a:rPr lang="en-US" sz="3200" i="1">
                <a:solidFill>
                  <a:srgbClr val="000000"/>
                </a:solidFill>
                <a:latin typeface="Tahoma" pitchFamily="34" charset="0"/>
              </a:rPr>
              <a:t>tube tracking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Bullitt and Aylward (2002)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5029200" y="1554163"/>
            <a:ext cx="3906838" cy="2720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765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009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228600" y="1905000"/>
            <a:ext cx="43434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Marron’s brain: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From MRA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Reconstruct trees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in 3d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Rotate to view</a:t>
            </a: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5029200" y="1554163"/>
            <a:ext cx="3906838" cy="2720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563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2247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228600" y="1905000"/>
            <a:ext cx="43434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Marron’s brain: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From MRA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Reconstruct trees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in 3d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Rotate to view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5029200" y="1554163"/>
            <a:ext cx="3906838" cy="2720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973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485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228600" y="1905000"/>
            <a:ext cx="43434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Marron’s brain: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From MRA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Reconstruct trees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in 3d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Rotate to view</a:t>
            </a: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5029200" y="1554163"/>
            <a:ext cx="3906838" cy="2720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436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009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228600" y="1905000"/>
            <a:ext cx="43434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Marron’s brain: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From MRA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Reconstruct trees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in 3d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Rotate to view</a:t>
            </a: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5029200" y="1554163"/>
            <a:ext cx="3906838" cy="2720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045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0723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34819" name="TextBox 4"/>
          <p:cNvSpPr txBox="1">
            <a:spLocks noChangeArrowheads="1"/>
          </p:cNvSpPr>
          <p:nvPr/>
        </p:nvSpPr>
        <p:spPr bwMode="auto">
          <a:xfrm>
            <a:off x="228600" y="1905000"/>
            <a:ext cx="43434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Marron’s brain: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From MRA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Reconstruct trees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in 3d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Rotate to view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5029200" y="1554163"/>
            <a:ext cx="3906838" cy="2720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240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485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228600" y="1905000"/>
            <a:ext cx="43434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Marron’s brain: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From MRA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Reconstruct trees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in 3d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Rotate to view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5029200" y="1554163"/>
            <a:ext cx="3906838" cy="2720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724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Nested Spheres Analysis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u="sng" dirty="0" smtClean="0"/>
              <a:t>With</a:t>
            </a:r>
            <a:r>
              <a:rPr lang="en-US" dirty="0" smtClean="0"/>
              <a:t> a </a:t>
            </a:r>
            <a:r>
              <a:rPr lang="en-US" i="1" dirty="0" smtClean="0"/>
              <a:t>backwards</a:t>
            </a:r>
            <a:r>
              <a:rPr lang="en-US" dirty="0" smtClean="0"/>
              <a:t> approach to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Data  </a:t>
            </a:r>
            <a:r>
              <a:rPr lang="en-US" dirty="0" smtClean="0">
                <a:sym typeface="Wingdings" pitchFamily="2" charset="2"/>
              </a:rPr>
              <a:t>  PC1  U … U  </a:t>
            </a:r>
            <a:r>
              <a:rPr lang="en-US" dirty="0" err="1" smtClean="0">
                <a:sym typeface="Wingdings" pitchFamily="2" charset="2"/>
              </a:rPr>
              <a:t>PCr</a:t>
            </a:r>
            <a:r>
              <a:rPr lang="en-US" dirty="0" smtClean="0">
                <a:sym typeface="Wingdings" pitchFamily="2" charset="2"/>
              </a:rPr>
              <a:t>    (r-d </a:t>
            </a:r>
            <a:r>
              <a:rPr lang="en-US" dirty="0" err="1" smtClean="0">
                <a:sym typeface="Wingdings" pitchFamily="2" charset="2"/>
              </a:rPr>
              <a:t>approx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>
                <a:sym typeface="Wingdings" pitchFamily="2" charset="2"/>
              </a:rPr>
              <a:t>              PC1  U … U  PC(r-1)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              </a:t>
            </a:r>
            <a:r>
              <a:rPr lang="en-US" dirty="0" smtClean="0">
                <a:sym typeface="Wingdings" pitchFamily="2" charset="2"/>
              </a:rPr>
              <a:t>   PC1 U PC2   (2-d </a:t>
            </a:r>
            <a:r>
              <a:rPr lang="en-US" dirty="0" err="1" smtClean="0">
                <a:sym typeface="Wingdings" pitchFamily="2" charset="2"/>
              </a:rPr>
              <a:t>approx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>
                <a:sym typeface="Wingdings" pitchFamily="2" charset="2"/>
              </a:rPr>
              <a:t>                        PC1    (1-d </a:t>
            </a:r>
            <a:r>
              <a:rPr lang="en-US" dirty="0" err="1" smtClean="0">
                <a:sym typeface="Wingdings" pitchFamily="2" charset="2"/>
              </a:rPr>
              <a:t>approx</a:t>
            </a:r>
            <a:r>
              <a:rPr lang="en-US" dirty="0" smtClean="0">
                <a:sym typeface="Wingdings" pitchFamily="2" charset="2"/>
              </a:rPr>
              <a:t>)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2362200" y="3886200"/>
          <a:ext cx="4699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01" name="Equation" r:id="rId4" imgW="177480" imgH="190440" progId="Equation.3">
                  <p:embed/>
                </p:oleObj>
              </mc:Choice>
              <mc:Fallback>
                <p:oleObj name="Equation" r:id="rId4" imgW="1774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886200"/>
                        <a:ext cx="469900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914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9961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152400" y="3429000"/>
            <a:ext cx="8763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Now look over many people (data objects)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Structure of population  (understand variation?)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PCA in strongly </a:t>
            </a:r>
            <a:r>
              <a:rPr lang="en-US" sz="3200" u="sng">
                <a:solidFill>
                  <a:srgbClr val="000000"/>
                </a:solidFill>
                <a:latin typeface="Tahoma" pitchFamily="34" charset="0"/>
              </a:rPr>
              <a:t>non-Euclidean</a:t>
            </a: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Space???</a:t>
            </a: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457200" y="1524000"/>
            <a:ext cx="2068513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 cstate="print"/>
          <a:srcRect l="1677" t="17647" r="56175" b="41176"/>
          <a:stretch>
            <a:fillRect/>
          </a:stretch>
        </p:blipFill>
        <p:spPr bwMode="auto">
          <a:xfrm>
            <a:off x="3048000" y="1524000"/>
            <a:ext cx="2068513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6870" name="TextBox 5"/>
          <p:cNvSpPr txBox="1">
            <a:spLocks noChangeArrowheads="1"/>
          </p:cNvSpPr>
          <p:nvPr/>
        </p:nvSpPr>
        <p:spPr bwMode="auto">
          <a:xfrm>
            <a:off x="5257800" y="2286000"/>
            <a:ext cx="12842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000000"/>
                </a:solidFill>
                <a:latin typeface="Tahoma" pitchFamily="34" charset="0"/>
                <a:cs typeface="Arial" charset="0"/>
              </a:rPr>
              <a:t>, ... ,</a:t>
            </a:r>
          </a:p>
        </p:txBody>
      </p:sp>
      <p:pic>
        <p:nvPicPr>
          <p:cNvPr id="36871" name="Picture 6"/>
          <p:cNvPicPr>
            <a:picLocks noChangeAspect="1" noChangeArrowheads="1"/>
          </p:cNvPicPr>
          <p:nvPr/>
        </p:nvPicPr>
        <p:blipFill>
          <a:blip r:embed="rId5" cstate="print"/>
          <a:srcRect l="1677" t="17647" r="56175" b="41176"/>
          <a:stretch>
            <a:fillRect/>
          </a:stretch>
        </p:blipFill>
        <p:spPr bwMode="auto">
          <a:xfrm>
            <a:off x="6781800" y="1524000"/>
            <a:ext cx="2068513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6872" name="TextBox 8"/>
          <p:cNvSpPr txBox="1">
            <a:spLocks noChangeArrowheads="1"/>
          </p:cNvSpPr>
          <p:nvPr/>
        </p:nvSpPr>
        <p:spPr bwMode="auto">
          <a:xfrm>
            <a:off x="2590800" y="2286000"/>
            <a:ext cx="3413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000000"/>
                </a:solidFill>
                <a:latin typeface="Tahoma" pitchFamily="34" charset="0"/>
                <a:cs typeface="Arial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68513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9961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0" y="3124200"/>
            <a:ext cx="9144000" cy="73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Examples of Potential Specific 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Goals</a:t>
            </a:r>
            <a:endParaRPr lang="en-US" sz="3200" dirty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457200" y="1524000"/>
            <a:ext cx="2068513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 cstate="print"/>
          <a:srcRect l="1677" t="17647" r="56175" b="41176"/>
          <a:stretch>
            <a:fillRect/>
          </a:stretch>
        </p:blipFill>
        <p:spPr bwMode="auto">
          <a:xfrm>
            <a:off x="3048000" y="1524000"/>
            <a:ext cx="2068513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7894" name="TextBox 5"/>
          <p:cNvSpPr txBox="1">
            <a:spLocks noChangeArrowheads="1"/>
          </p:cNvSpPr>
          <p:nvPr/>
        </p:nvSpPr>
        <p:spPr bwMode="auto">
          <a:xfrm>
            <a:off x="5257800" y="2286000"/>
            <a:ext cx="12842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000000"/>
                </a:solidFill>
                <a:latin typeface="Tahoma" pitchFamily="34" charset="0"/>
                <a:cs typeface="Arial" charset="0"/>
              </a:rPr>
              <a:t>, ... ,</a:t>
            </a:r>
          </a:p>
        </p:txBody>
      </p:sp>
      <p:pic>
        <p:nvPicPr>
          <p:cNvPr id="37895" name="Picture 6"/>
          <p:cNvPicPr>
            <a:picLocks noChangeAspect="1" noChangeArrowheads="1"/>
          </p:cNvPicPr>
          <p:nvPr/>
        </p:nvPicPr>
        <p:blipFill>
          <a:blip r:embed="rId5" cstate="print"/>
          <a:srcRect l="1677" t="17647" r="56175" b="41176"/>
          <a:stretch>
            <a:fillRect/>
          </a:stretch>
        </p:blipFill>
        <p:spPr bwMode="auto">
          <a:xfrm>
            <a:off x="6781800" y="1524000"/>
            <a:ext cx="2068513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7896" name="TextBox 8"/>
          <p:cNvSpPr txBox="1">
            <a:spLocks noChangeArrowheads="1"/>
          </p:cNvSpPr>
          <p:nvPr/>
        </p:nvSpPr>
        <p:spPr bwMode="auto">
          <a:xfrm>
            <a:off x="2590800" y="2286000"/>
            <a:ext cx="3413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000000"/>
                </a:solidFill>
                <a:latin typeface="Tahoma" pitchFamily="34" charset="0"/>
                <a:cs typeface="Arial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49337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9961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0" y="312420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Examples of Potential Specific Goals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(not accessible by traditional methods)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  Predict Stroke Tendency (Collateral Circulation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)</a:t>
            </a:r>
            <a:endParaRPr lang="en-US" sz="3200" dirty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457200" y="1524000"/>
            <a:ext cx="2068513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 cstate="print"/>
          <a:srcRect l="1677" t="17647" r="56175" b="41176"/>
          <a:stretch>
            <a:fillRect/>
          </a:stretch>
        </p:blipFill>
        <p:spPr bwMode="auto">
          <a:xfrm>
            <a:off x="3048000" y="1524000"/>
            <a:ext cx="2068513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7894" name="TextBox 5"/>
          <p:cNvSpPr txBox="1">
            <a:spLocks noChangeArrowheads="1"/>
          </p:cNvSpPr>
          <p:nvPr/>
        </p:nvSpPr>
        <p:spPr bwMode="auto">
          <a:xfrm>
            <a:off x="5257800" y="2286000"/>
            <a:ext cx="12842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000000"/>
                </a:solidFill>
                <a:latin typeface="Tahoma" pitchFamily="34" charset="0"/>
                <a:cs typeface="Arial" charset="0"/>
              </a:rPr>
              <a:t>, ... ,</a:t>
            </a:r>
          </a:p>
        </p:txBody>
      </p:sp>
      <p:pic>
        <p:nvPicPr>
          <p:cNvPr id="37895" name="Picture 6"/>
          <p:cNvPicPr>
            <a:picLocks noChangeAspect="1" noChangeArrowheads="1"/>
          </p:cNvPicPr>
          <p:nvPr/>
        </p:nvPicPr>
        <p:blipFill>
          <a:blip r:embed="rId5" cstate="print"/>
          <a:srcRect l="1677" t="17647" r="56175" b="41176"/>
          <a:stretch>
            <a:fillRect/>
          </a:stretch>
        </p:blipFill>
        <p:spPr bwMode="auto">
          <a:xfrm>
            <a:off x="6781800" y="1524000"/>
            <a:ext cx="2068513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7896" name="TextBox 8"/>
          <p:cNvSpPr txBox="1">
            <a:spLocks noChangeArrowheads="1"/>
          </p:cNvSpPr>
          <p:nvPr/>
        </p:nvSpPr>
        <p:spPr bwMode="auto">
          <a:xfrm>
            <a:off x="2590800" y="2286000"/>
            <a:ext cx="3413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000000"/>
                </a:solidFill>
                <a:latin typeface="Tahoma" pitchFamily="34" charset="0"/>
                <a:cs typeface="Arial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91105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9961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0" y="3124200"/>
            <a:ext cx="9144000" cy="294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Examples of Potential Specific Goals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(not accessible by traditional methods)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  Predict Stroke Tendency (Collateral Circulation)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  Screen for Loci </a:t>
            </a: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of </a:t>
            </a:r>
            <a:r>
              <a:rPr lang="en-US" sz="3200" smtClean="0">
                <a:solidFill>
                  <a:srgbClr val="000000"/>
                </a:solidFill>
                <a:latin typeface="Tahoma" pitchFamily="34" charset="0"/>
              </a:rPr>
              <a:t>Pathology</a:t>
            </a:r>
            <a:endParaRPr lang="en-US" sz="3200" dirty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457200" y="1524000"/>
            <a:ext cx="2068513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 cstate="print"/>
          <a:srcRect l="1677" t="17647" r="56175" b="41176"/>
          <a:stretch>
            <a:fillRect/>
          </a:stretch>
        </p:blipFill>
        <p:spPr bwMode="auto">
          <a:xfrm>
            <a:off x="3048000" y="1524000"/>
            <a:ext cx="2068513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7894" name="TextBox 5"/>
          <p:cNvSpPr txBox="1">
            <a:spLocks noChangeArrowheads="1"/>
          </p:cNvSpPr>
          <p:nvPr/>
        </p:nvSpPr>
        <p:spPr bwMode="auto">
          <a:xfrm>
            <a:off x="5257800" y="2286000"/>
            <a:ext cx="12842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000000"/>
                </a:solidFill>
                <a:latin typeface="Tahoma" pitchFamily="34" charset="0"/>
                <a:cs typeface="Arial" charset="0"/>
              </a:rPr>
              <a:t>, ... ,</a:t>
            </a:r>
          </a:p>
        </p:txBody>
      </p:sp>
      <p:pic>
        <p:nvPicPr>
          <p:cNvPr id="37895" name="Picture 6"/>
          <p:cNvPicPr>
            <a:picLocks noChangeAspect="1" noChangeArrowheads="1"/>
          </p:cNvPicPr>
          <p:nvPr/>
        </p:nvPicPr>
        <p:blipFill>
          <a:blip r:embed="rId5" cstate="print"/>
          <a:srcRect l="1677" t="17647" r="56175" b="41176"/>
          <a:stretch>
            <a:fillRect/>
          </a:stretch>
        </p:blipFill>
        <p:spPr bwMode="auto">
          <a:xfrm>
            <a:off x="6781800" y="1524000"/>
            <a:ext cx="2068513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7896" name="TextBox 8"/>
          <p:cNvSpPr txBox="1">
            <a:spLocks noChangeArrowheads="1"/>
          </p:cNvSpPr>
          <p:nvPr/>
        </p:nvSpPr>
        <p:spPr bwMode="auto">
          <a:xfrm>
            <a:off x="2590800" y="2286000"/>
            <a:ext cx="3413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000000"/>
                </a:solidFill>
                <a:latin typeface="Tahoma" pitchFamily="34" charset="0"/>
                <a:cs typeface="Arial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11553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9961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0" y="3124200"/>
            <a:ext cx="9144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Examples of Potential Specific Goals</a:t>
            </a:r>
          </a:p>
          <a:p>
            <a:pPr algn="ctr"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(not accessible by traditional methods)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Predict Stroke Tendency (Collateral Circulation)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Screen for Loci of Pathology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Explore how age affects connectivity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457200" y="1524000"/>
            <a:ext cx="2068513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 cstate="print"/>
          <a:srcRect l="1677" t="17647" r="56175" b="41176"/>
          <a:stretch>
            <a:fillRect/>
          </a:stretch>
        </p:blipFill>
        <p:spPr bwMode="auto">
          <a:xfrm>
            <a:off x="3048000" y="1524000"/>
            <a:ext cx="2068513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7894" name="TextBox 5"/>
          <p:cNvSpPr txBox="1">
            <a:spLocks noChangeArrowheads="1"/>
          </p:cNvSpPr>
          <p:nvPr/>
        </p:nvSpPr>
        <p:spPr bwMode="auto">
          <a:xfrm>
            <a:off x="5257800" y="2286000"/>
            <a:ext cx="12842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000000"/>
                </a:solidFill>
                <a:latin typeface="Tahoma" pitchFamily="34" charset="0"/>
                <a:cs typeface="Arial" charset="0"/>
              </a:rPr>
              <a:t>, ... ,</a:t>
            </a:r>
          </a:p>
        </p:txBody>
      </p:sp>
      <p:pic>
        <p:nvPicPr>
          <p:cNvPr id="37895" name="Picture 6"/>
          <p:cNvPicPr>
            <a:picLocks noChangeAspect="1" noChangeArrowheads="1"/>
          </p:cNvPicPr>
          <p:nvPr/>
        </p:nvPicPr>
        <p:blipFill>
          <a:blip r:embed="rId5" cstate="print"/>
          <a:srcRect l="1677" t="17647" r="56175" b="41176"/>
          <a:stretch>
            <a:fillRect/>
          </a:stretch>
        </p:blipFill>
        <p:spPr bwMode="auto">
          <a:xfrm>
            <a:off x="6781800" y="1524000"/>
            <a:ext cx="2068513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7896" name="TextBox 8"/>
          <p:cNvSpPr txBox="1">
            <a:spLocks noChangeArrowheads="1"/>
          </p:cNvSpPr>
          <p:nvPr/>
        </p:nvSpPr>
        <p:spPr bwMode="auto">
          <a:xfrm>
            <a:off x="2590800" y="2286000"/>
            <a:ext cx="3413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000000"/>
                </a:solidFill>
                <a:latin typeface="Tahoma" pitchFamily="34" charset="0"/>
                <a:cs typeface="Arial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01238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9961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0" y="3124200"/>
            <a:ext cx="9144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Examples of Potential Specific Goals</a:t>
            </a:r>
          </a:p>
          <a:p>
            <a:pPr algn="ctr"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(not accessible by traditional methods)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Predict Stroke Tendency (Collateral Circulation)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Screen for Loci of Pathology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Explore how age affects connectivity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457200" y="1524000"/>
            <a:ext cx="2068513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 cstate="print"/>
          <a:srcRect l="1677" t="17647" r="56175" b="41176"/>
          <a:stretch>
            <a:fillRect/>
          </a:stretch>
        </p:blipFill>
        <p:spPr bwMode="auto">
          <a:xfrm>
            <a:off x="3048000" y="1524000"/>
            <a:ext cx="2068513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7894" name="TextBox 5"/>
          <p:cNvSpPr txBox="1">
            <a:spLocks noChangeArrowheads="1"/>
          </p:cNvSpPr>
          <p:nvPr/>
        </p:nvSpPr>
        <p:spPr bwMode="auto">
          <a:xfrm>
            <a:off x="5257800" y="2286000"/>
            <a:ext cx="12842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000000"/>
                </a:solidFill>
                <a:latin typeface="Tahoma" pitchFamily="34" charset="0"/>
                <a:cs typeface="Arial" charset="0"/>
              </a:rPr>
              <a:t>, ... ,</a:t>
            </a:r>
          </a:p>
        </p:txBody>
      </p:sp>
      <p:pic>
        <p:nvPicPr>
          <p:cNvPr id="37895" name="Picture 6"/>
          <p:cNvPicPr>
            <a:picLocks noChangeAspect="1" noChangeArrowheads="1"/>
          </p:cNvPicPr>
          <p:nvPr/>
        </p:nvPicPr>
        <p:blipFill>
          <a:blip r:embed="rId5" cstate="print"/>
          <a:srcRect l="1677" t="17647" r="56175" b="41176"/>
          <a:stretch>
            <a:fillRect/>
          </a:stretch>
        </p:blipFill>
        <p:spPr bwMode="auto">
          <a:xfrm>
            <a:off x="6781800" y="1524000"/>
            <a:ext cx="2068513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7896" name="TextBox 8"/>
          <p:cNvSpPr txBox="1">
            <a:spLocks noChangeArrowheads="1"/>
          </p:cNvSpPr>
          <p:nvPr/>
        </p:nvSpPr>
        <p:spPr bwMode="auto">
          <a:xfrm>
            <a:off x="2590800" y="2286000"/>
            <a:ext cx="3413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000000"/>
                </a:solidFill>
                <a:latin typeface="Tahoma" pitchFamily="34" charset="0"/>
                <a:cs typeface="Arial" charset="0"/>
              </a:rPr>
              <a:t>,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304800" y="6248400"/>
            <a:ext cx="6934200" cy="53340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3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0723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38915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Big Picture:     3 Approaches</a:t>
            </a:r>
          </a:p>
          <a:p>
            <a:pPr>
              <a:lnSpc>
                <a:spcPct val="130000"/>
              </a:lnSpc>
            </a:pPr>
            <a:endParaRPr lang="en-US" sz="3200">
              <a:solidFill>
                <a:srgbClr val="000000"/>
              </a:solidFill>
              <a:latin typeface="Tahoma" pitchFamily="34" charset="0"/>
            </a:endParaRPr>
          </a:p>
          <a:p>
            <a:pPr>
              <a:lnSpc>
                <a:spcPct val="130000"/>
              </a:lnSpc>
              <a:buFont typeface="Tahoma" pitchFamily="34" charset="0"/>
              <a:buAutoNum type="arabicPeriod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Purely Combinatorial</a:t>
            </a:r>
          </a:p>
          <a:p>
            <a:pPr>
              <a:lnSpc>
                <a:spcPct val="130000"/>
              </a:lnSpc>
              <a:buFont typeface="Tahoma" pitchFamily="34" charset="0"/>
              <a:buAutoNum type="arabicPeriod"/>
            </a:pPr>
            <a:endParaRPr lang="en-US" sz="3200">
              <a:solidFill>
                <a:srgbClr val="000000"/>
              </a:solidFill>
              <a:latin typeface="Tahoma" pitchFamily="34" charset="0"/>
            </a:endParaRPr>
          </a:p>
          <a:p>
            <a:pPr>
              <a:lnSpc>
                <a:spcPct val="130000"/>
              </a:lnSpc>
              <a:buFont typeface="Tahoma" pitchFamily="34" charset="0"/>
              <a:buAutoNum type="arabicPeriod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Euclidean Orthant</a:t>
            </a:r>
          </a:p>
          <a:p>
            <a:pPr>
              <a:lnSpc>
                <a:spcPct val="130000"/>
              </a:lnSpc>
              <a:buFont typeface="Tahoma" pitchFamily="34" charset="0"/>
              <a:buAutoNum type="arabicPeriod"/>
            </a:pPr>
            <a:endParaRPr lang="en-US" sz="3200">
              <a:solidFill>
                <a:srgbClr val="000000"/>
              </a:solidFill>
              <a:latin typeface="Tahoma" pitchFamily="34" charset="0"/>
            </a:endParaRPr>
          </a:p>
          <a:p>
            <a:pPr>
              <a:lnSpc>
                <a:spcPct val="130000"/>
              </a:lnSpc>
              <a:buFont typeface="Tahoma" pitchFamily="34" charset="0"/>
              <a:buAutoNum type="arabicPeriod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Dyck Path</a:t>
            </a:r>
          </a:p>
        </p:txBody>
      </p:sp>
    </p:spTree>
    <p:extLst>
      <p:ext uri="{BB962C8B-B14F-4D97-AF65-F5344CB8AC3E}">
        <p14:creationId xmlns:p14="http://schemas.microsoft.com/office/powerpoint/2010/main" val="367667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0723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39939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Big Picture:     3 Approaches</a:t>
            </a:r>
          </a:p>
          <a:p>
            <a:pPr>
              <a:lnSpc>
                <a:spcPct val="130000"/>
              </a:lnSpc>
            </a:pPr>
            <a:endParaRPr lang="en-US" sz="3200">
              <a:solidFill>
                <a:srgbClr val="000000"/>
              </a:solidFill>
              <a:latin typeface="Tahoma" pitchFamily="34" charset="0"/>
            </a:endParaRPr>
          </a:p>
          <a:p>
            <a:pPr>
              <a:lnSpc>
                <a:spcPct val="130000"/>
              </a:lnSpc>
              <a:buFont typeface="Tahoma" pitchFamily="34" charset="0"/>
              <a:buAutoNum type="arabicPeriod"/>
            </a:pPr>
            <a:r>
              <a:rPr lang="en-US" sz="3200" b="1">
                <a:solidFill>
                  <a:srgbClr val="000000"/>
                </a:solidFill>
                <a:latin typeface="Tahoma" pitchFamily="34" charset="0"/>
              </a:rPr>
              <a:t>Purely Combinatorial</a:t>
            </a:r>
          </a:p>
          <a:p>
            <a:pPr>
              <a:lnSpc>
                <a:spcPct val="130000"/>
              </a:lnSpc>
              <a:buFont typeface="Tahoma" pitchFamily="34" charset="0"/>
              <a:buAutoNum type="arabicPeriod"/>
            </a:pPr>
            <a:endParaRPr lang="en-US" sz="3200">
              <a:solidFill>
                <a:srgbClr val="000000"/>
              </a:solidFill>
              <a:latin typeface="Tahoma" pitchFamily="34" charset="0"/>
            </a:endParaRPr>
          </a:p>
          <a:p>
            <a:pPr>
              <a:lnSpc>
                <a:spcPct val="130000"/>
              </a:lnSpc>
              <a:buFont typeface="Tahoma" pitchFamily="34" charset="0"/>
              <a:buAutoNum type="arabicPeriod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Euclidean Orthant</a:t>
            </a:r>
          </a:p>
          <a:p>
            <a:pPr>
              <a:lnSpc>
                <a:spcPct val="130000"/>
              </a:lnSpc>
              <a:buFont typeface="Tahoma" pitchFamily="34" charset="0"/>
              <a:buAutoNum type="arabicPeriod"/>
            </a:pPr>
            <a:endParaRPr lang="en-US" sz="3200">
              <a:solidFill>
                <a:srgbClr val="000000"/>
              </a:solidFill>
              <a:latin typeface="Tahoma" pitchFamily="34" charset="0"/>
            </a:endParaRPr>
          </a:p>
          <a:p>
            <a:pPr>
              <a:lnSpc>
                <a:spcPct val="130000"/>
              </a:lnSpc>
              <a:buFont typeface="Tahoma" pitchFamily="34" charset="0"/>
              <a:buAutoNum type="arabicPeriod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Dyck Path</a:t>
            </a:r>
          </a:p>
        </p:txBody>
      </p:sp>
    </p:spTree>
    <p:extLst>
      <p:ext uri="{BB962C8B-B14F-4D97-AF65-F5344CB8AC3E}">
        <p14:creationId xmlns:p14="http://schemas.microsoft.com/office/powerpoint/2010/main" val="202967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0723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Purely Combinatorial</a:t>
            </a:r>
          </a:p>
        </p:txBody>
      </p:sp>
      <p:sp>
        <p:nvSpPr>
          <p:cNvPr id="39939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457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People: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  </a:t>
            </a:r>
            <a:r>
              <a:rPr lang="en-US" sz="3200" dirty="0" err="1" smtClean="0">
                <a:solidFill>
                  <a:srgbClr val="000000"/>
                </a:solidFill>
                <a:latin typeface="Tahoma" pitchFamily="34" charset="0"/>
              </a:rPr>
              <a:t>Haonan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 Wang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  </a:t>
            </a:r>
            <a:r>
              <a:rPr lang="en-US" sz="3200" dirty="0" err="1" smtClean="0">
                <a:solidFill>
                  <a:srgbClr val="000000"/>
                </a:solidFill>
                <a:latin typeface="Tahoma" pitchFamily="34" charset="0"/>
              </a:rPr>
              <a:t>Burcu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ahoma" pitchFamily="34" charset="0"/>
              </a:rPr>
              <a:t>Aydin</a:t>
            </a:r>
            <a:endParaRPr lang="en-US" sz="3200" dirty="0" smtClean="0">
              <a:solidFill>
                <a:srgbClr val="000000"/>
              </a:solidFill>
              <a:latin typeface="Tahoma" pitchFamily="34" charset="0"/>
            </a:endParaRP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  Gabor Pataki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  Stephen </a:t>
            </a:r>
            <a:r>
              <a:rPr lang="en-US" sz="3200" dirty="0" err="1" smtClean="0">
                <a:solidFill>
                  <a:srgbClr val="000000"/>
                </a:solidFill>
                <a:latin typeface="Tahoma" pitchFamily="34" charset="0"/>
              </a:rPr>
              <a:t>Aylward</a:t>
            </a:r>
            <a:endParaRPr lang="en-US" sz="3200" dirty="0" smtClean="0">
              <a:solidFill>
                <a:srgbClr val="000000"/>
              </a:solidFill>
              <a:latin typeface="Tahoma" pitchFamily="34" charset="0"/>
            </a:endParaRP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  </a:t>
            </a:r>
            <a:r>
              <a:rPr lang="en-US" sz="3200" dirty="0" err="1" smtClean="0">
                <a:solidFill>
                  <a:srgbClr val="000000"/>
                </a:solidFill>
                <a:latin typeface="Tahoma" pitchFamily="34" charset="0"/>
              </a:rPr>
              <a:t>Alim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ahoma" pitchFamily="34" charset="0"/>
              </a:rPr>
              <a:t>Ladha</a:t>
            </a:r>
            <a:endParaRPr lang="en-US" sz="3200" dirty="0" smtClean="0">
              <a:solidFill>
                <a:srgbClr val="000000"/>
              </a:solidFill>
              <a:latin typeface="Tahoma" pitchFamily="34" charset="0"/>
            </a:endParaRP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  Yuan Wang</a:t>
            </a:r>
            <a:endParaRPr lang="en-US" sz="3200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94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485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40963" name="TextBox 4"/>
          <p:cNvSpPr txBox="1">
            <a:spLocks noChangeArrowheads="1"/>
          </p:cNvSpPr>
          <p:nvPr/>
        </p:nvSpPr>
        <p:spPr bwMode="auto">
          <a:xfrm>
            <a:off x="152400" y="3200400"/>
            <a:ext cx="8763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Possible 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foci </a:t>
            </a: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of analysis: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  Connectivity structure only (topology)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  Location, size, orientation of segments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  Structure within each vessel segment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7200" y="1524000"/>
            <a:ext cx="8393113" cy="1531938"/>
            <a:chOff x="457200" y="1524000"/>
            <a:chExt cx="8393113" cy="1531938"/>
          </a:xfrm>
        </p:grpSpPr>
        <p:pic>
          <p:nvPicPr>
            <p:cNvPr id="4096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677" t="17647" r="56175" b="41176"/>
            <a:stretch>
              <a:fillRect/>
            </a:stretch>
          </p:blipFill>
          <p:spPr bwMode="auto">
            <a:xfrm>
              <a:off x="457200" y="1524000"/>
              <a:ext cx="2068513" cy="14398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40965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1677" t="17647" r="56175" b="41176"/>
            <a:stretch>
              <a:fillRect/>
            </a:stretch>
          </p:blipFill>
          <p:spPr bwMode="auto">
            <a:xfrm>
              <a:off x="3048000" y="1524000"/>
              <a:ext cx="2068513" cy="14398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40966" name="TextBox 5"/>
            <p:cNvSpPr txBox="1">
              <a:spLocks noChangeArrowheads="1"/>
            </p:cNvSpPr>
            <p:nvPr/>
          </p:nvSpPr>
          <p:spPr bwMode="auto">
            <a:xfrm>
              <a:off x="5257800" y="2286000"/>
              <a:ext cx="1284288" cy="769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, ... ,</a:t>
              </a:r>
            </a:p>
          </p:txBody>
        </p:sp>
        <p:pic>
          <p:nvPicPr>
            <p:cNvPr id="40967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l="1677" t="17647" r="56175" b="41176"/>
            <a:stretch>
              <a:fillRect/>
            </a:stretch>
          </p:blipFill>
          <p:spPr bwMode="auto">
            <a:xfrm>
              <a:off x="6781800" y="1524000"/>
              <a:ext cx="2068513" cy="14398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40968" name="TextBox 8"/>
            <p:cNvSpPr txBox="1">
              <a:spLocks noChangeArrowheads="1"/>
            </p:cNvSpPr>
            <p:nvPr/>
          </p:nvSpPr>
          <p:spPr bwMode="auto">
            <a:xfrm>
              <a:off x="2590800" y="2286000"/>
              <a:ext cx="341313" cy="769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,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510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Nested Spheres Analysis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Top Down Nested (small) spheres</a:t>
            </a:r>
          </a:p>
        </p:txBody>
      </p:sp>
      <p:pic>
        <p:nvPicPr>
          <p:cNvPr id="145412" name="Picture 3"/>
          <p:cNvPicPr>
            <a:picLocks noChangeAspect="1" noChangeArrowheads="1"/>
          </p:cNvPicPr>
          <p:nvPr/>
        </p:nvPicPr>
        <p:blipFill>
          <a:blip r:embed="rId3" cstate="print"/>
          <a:srcRect l="6778" t="22960" r="3389" b="11481"/>
          <a:stretch>
            <a:fillRect/>
          </a:stretch>
        </p:blipFill>
        <p:spPr bwMode="auto">
          <a:xfrm>
            <a:off x="228600" y="2895600"/>
            <a:ext cx="8724900" cy="375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441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0723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41987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201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Initial </a:t>
            </a: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Focus:</a:t>
            </a:r>
          </a:p>
          <a:p>
            <a:pPr algn="ctr">
              <a:lnSpc>
                <a:spcPct val="130000"/>
              </a:lnSpc>
            </a:pPr>
            <a:r>
              <a:rPr lang="en-US" sz="3200" u="sng" dirty="0">
                <a:solidFill>
                  <a:srgbClr val="000000"/>
                </a:solidFill>
                <a:latin typeface="Tahoma" pitchFamily="34" charset="0"/>
              </a:rPr>
              <a:t>Topology only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  Already 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challenging</a:t>
            </a:r>
            <a:endParaRPr lang="en-US" sz="3200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24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0723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41987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Initial </a:t>
            </a: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Focus:</a:t>
            </a:r>
          </a:p>
          <a:p>
            <a:pPr algn="ctr">
              <a:lnSpc>
                <a:spcPct val="130000"/>
              </a:lnSpc>
            </a:pPr>
            <a:r>
              <a:rPr lang="en-US" sz="3200" u="sng" dirty="0">
                <a:solidFill>
                  <a:srgbClr val="000000"/>
                </a:solidFill>
                <a:latin typeface="Tahoma" pitchFamily="34" charset="0"/>
              </a:rPr>
              <a:t>Topology only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  Already challenging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  Later address additional challenges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  By adding </a:t>
            </a:r>
            <a:r>
              <a:rPr lang="en-US" sz="3200" i="1" dirty="0">
                <a:solidFill>
                  <a:srgbClr val="000000"/>
                </a:solidFill>
                <a:latin typeface="Tahoma" pitchFamily="34" charset="0"/>
              </a:rPr>
              <a:t>attributes</a:t>
            </a: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  </a:t>
            </a:r>
          </a:p>
          <a:p>
            <a:pPr algn="ctr">
              <a:lnSpc>
                <a:spcPct val="130000"/>
              </a:lnSpc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(locations, thicknesses, curvature, …)</a:t>
            </a:r>
            <a:endParaRPr lang="en-US" sz="3200" i="1" dirty="0">
              <a:solidFill>
                <a:srgbClr val="000000"/>
              </a:solidFill>
              <a:latin typeface="Tahoma" pitchFamily="34" charset="0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  To tree nodes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  And extend analysis</a:t>
            </a:r>
          </a:p>
        </p:txBody>
      </p:sp>
    </p:spTree>
    <p:extLst>
      <p:ext uri="{BB962C8B-B14F-4D97-AF65-F5344CB8AC3E}">
        <p14:creationId xmlns:p14="http://schemas.microsoft.com/office/powerpoint/2010/main" val="257980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0723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43011" name="TextBox 4"/>
          <p:cNvSpPr txBox="1">
            <a:spLocks noChangeArrowheads="1"/>
          </p:cNvSpPr>
          <p:nvPr/>
        </p:nvSpPr>
        <p:spPr bwMode="auto">
          <a:xfrm>
            <a:off x="533400" y="1371600"/>
            <a:ext cx="7620000" cy="201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Topological Representation: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  Each Vessel Segment (up to 1</a:t>
            </a:r>
            <a:r>
              <a:rPr lang="en-US" sz="3200" baseline="30000" dirty="0">
                <a:solidFill>
                  <a:srgbClr val="000000"/>
                </a:solidFill>
                <a:latin typeface="Tahoma" pitchFamily="34" charset="0"/>
              </a:rPr>
              <a:t>st</a:t>
            </a: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 Split)</a:t>
            </a:r>
          </a:p>
          <a:p>
            <a:pPr algn="ctr">
              <a:lnSpc>
                <a:spcPct val="130000"/>
              </a:lnSpc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is a 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node</a:t>
            </a:r>
            <a:endParaRPr lang="en-US" sz="3200" dirty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43012" name="Picture 3" descr="page32egTree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676775"/>
            <a:ext cx="29146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1677" t="17647" r="56175" b="41176"/>
          <a:stretch>
            <a:fillRect/>
          </a:stretch>
        </p:blipFill>
        <p:spPr bwMode="auto">
          <a:xfrm>
            <a:off x="443386" y="4580870"/>
            <a:ext cx="3269554" cy="22771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/>
          <p:nvPr/>
        </p:nvCxnSpPr>
        <p:spPr bwMode="auto">
          <a:xfrm>
            <a:off x="4724400" y="3200400"/>
            <a:ext cx="1838325" cy="1676400"/>
          </a:xfrm>
          <a:prstGeom prst="straightConnector1">
            <a:avLst/>
          </a:prstGeom>
          <a:noFill/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1752600" y="2563688"/>
            <a:ext cx="2286000" cy="3913312"/>
          </a:xfrm>
          <a:prstGeom prst="straightConnector1">
            <a:avLst/>
          </a:prstGeom>
          <a:noFill/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85661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0723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43011" name="TextBox 4"/>
          <p:cNvSpPr txBox="1">
            <a:spLocks noChangeArrowheads="1"/>
          </p:cNvSpPr>
          <p:nvPr/>
        </p:nvSpPr>
        <p:spPr bwMode="auto">
          <a:xfrm>
            <a:off x="533400" y="1371600"/>
            <a:ext cx="7620000" cy="257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Topological Representation: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  Each Vessel Segment (up to 1</a:t>
            </a:r>
            <a:r>
              <a:rPr lang="en-US" sz="3200" baseline="30000" dirty="0">
                <a:solidFill>
                  <a:srgbClr val="000000"/>
                </a:solidFill>
                <a:latin typeface="Tahoma" pitchFamily="34" charset="0"/>
              </a:rPr>
              <a:t>st</a:t>
            </a: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 Split)</a:t>
            </a:r>
          </a:p>
          <a:p>
            <a:pPr algn="ctr">
              <a:lnSpc>
                <a:spcPct val="130000"/>
              </a:lnSpc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is a node </a:t>
            </a:r>
            <a:endParaRPr lang="en-US" sz="3200" i="1" dirty="0">
              <a:solidFill>
                <a:srgbClr val="000000"/>
              </a:solidFill>
              <a:latin typeface="Tahoma" pitchFamily="34" charset="0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  Split Segments are child </a:t>
            </a: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nodes</a:t>
            </a:r>
            <a:endParaRPr lang="en-US" sz="3200" dirty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43012" name="Picture 3" descr="page32egTree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676775"/>
            <a:ext cx="29146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1677" t="17647" r="56175" b="41176"/>
          <a:stretch>
            <a:fillRect/>
          </a:stretch>
        </p:blipFill>
        <p:spPr bwMode="auto">
          <a:xfrm>
            <a:off x="443386" y="4580870"/>
            <a:ext cx="3269554" cy="22771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/>
          <p:nvPr/>
        </p:nvCxnSpPr>
        <p:spPr bwMode="auto">
          <a:xfrm>
            <a:off x="6096000" y="3948844"/>
            <a:ext cx="914400" cy="1421550"/>
          </a:xfrm>
          <a:prstGeom prst="straightConnector1">
            <a:avLst/>
          </a:prstGeom>
          <a:noFill/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6096000" y="3948844"/>
            <a:ext cx="0" cy="1385156"/>
          </a:xfrm>
          <a:prstGeom prst="straightConnector1">
            <a:avLst/>
          </a:prstGeom>
          <a:noFill/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715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0723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43011" name="TextBox 4"/>
          <p:cNvSpPr txBox="1">
            <a:spLocks noChangeArrowheads="1"/>
          </p:cNvSpPr>
          <p:nvPr/>
        </p:nvSpPr>
        <p:spPr bwMode="auto">
          <a:xfrm>
            <a:off x="533400" y="1371600"/>
            <a:ext cx="7620000" cy="321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Topological Representation: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Each Vessel Segment (up to 1</a:t>
            </a:r>
            <a:r>
              <a:rPr lang="en-US" sz="3200" baseline="30000">
                <a:solidFill>
                  <a:srgbClr val="000000"/>
                </a:solidFill>
                <a:latin typeface="Tahoma" pitchFamily="34" charset="0"/>
              </a:rPr>
              <a:t>st</a:t>
            </a: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Split)</a:t>
            </a:r>
          </a:p>
          <a:p>
            <a:pPr algn="ctr">
              <a:lnSpc>
                <a:spcPct val="13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is a node </a:t>
            </a:r>
            <a:endParaRPr lang="en-US" sz="3200" i="1">
              <a:solidFill>
                <a:srgbClr val="000000"/>
              </a:solidFill>
              <a:latin typeface="Tahoma" pitchFamily="34" charset="0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Split Segments are child nodes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Connecting lines show relationship</a:t>
            </a:r>
          </a:p>
        </p:txBody>
      </p:sp>
      <p:pic>
        <p:nvPicPr>
          <p:cNvPr id="43012" name="Picture 3" descr="page32egTree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676775"/>
            <a:ext cx="29146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1677" t="17647" r="56175" b="41176"/>
          <a:stretch>
            <a:fillRect/>
          </a:stretch>
        </p:blipFill>
        <p:spPr bwMode="auto">
          <a:xfrm>
            <a:off x="443386" y="4580870"/>
            <a:ext cx="3269554" cy="22771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/>
          <p:nvPr/>
        </p:nvCxnSpPr>
        <p:spPr bwMode="auto">
          <a:xfrm>
            <a:off x="4038600" y="4495800"/>
            <a:ext cx="2286000" cy="609600"/>
          </a:xfrm>
          <a:prstGeom prst="straightConnector1">
            <a:avLst/>
          </a:prstGeom>
          <a:noFill/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4038600" y="4495800"/>
            <a:ext cx="1905000" cy="1066800"/>
          </a:xfrm>
          <a:prstGeom prst="straightConnector1">
            <a:avLst/>
          </a:prstGeom>
          <a:noFill/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14119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0723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533400" y="1447800"/>
            <a:ext cx="7620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Correspondence (which node on left???):</a:t>
            </a:r>
          </a:p>
          <a:p>
            <a:pPr marL="571500" indent="-571500">
              <a:lnSpc>
                <a:spcPct val="150000"/>
              </a:lnSpc>
              <a:buFontTx/>
              <a:buAutoNum type="romanUcPeriod"/>
              <a:defRPr/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Vessel Thickness</a:t>
            </a:r>
          </a:p>
          <a:p>
            <a:pPr marL="571500" indent="-571500" algn="ctr">
              <a:lnSpc>
                <a:spcPct val="150000"/>
              </a:lnSpc>
              <a:defRPr/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Larger Median Radius on Left	</a:t>
            </a:r>
          </a:p>
        </p:txBody>
      </p:sp>
    </p:spTree>
    <p:extLst>
      <p:ext uri="{BB962C8B-B14F-4D97-AF65-F5344CB8AC3E}">
        <p14:creationId xmlns:p14="http://schemas.microsoft.com/office/powerpoint/2010/main" val="322792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2247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45059" name="TextBox 4"/>
          <p:cNvSpPr txBox="1">
            <a:spLocks noChangeArrowheads="1"/>
          </p:cNvSpPr>
          <p:nvPr/>
        </p:nvSpPr>
        <p:spPr bwMode="auto">
          <a:xfrm>
            <a:off x="228600" y="2514600"/>
            <a:ext cx="74676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Recall from above: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Marron’s brain: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Focus on</a:t>
            </a:r>
            <a:r>
              <a:rPr lang="en-US" sz="320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en-US" sz="3200">
                <a:solidFill>
                  <a:srgbClr val="DCC800"/>
                </a:solidFill>
                <a:latin typeface="Tahoma" pitchFamily="34" charset="0"/>
              </a:rPr>
              <a:t>back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Connectivity (topology) only</a:t>
            </a:r>
          </a:p>
          <a:p>
            <a:pPr algn="ctr"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(also consider </a:t>
            </a:r>
            <a:r>
              <a:rPr lang="en-US" sz="3200">
                <a:solidFill>
                  <a:srgbClr val="1E1EFF"/>
                </a:solidFill>
                <a:latin typeface="Tahoma" pitchFamily="34" charset="0"/>
              </a:rPr>
              <a:t>right</a:t>
            </a: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&amp; </a:t>
            </a:r>
            <a:r>
              <a:rPr lang="en-US" sz="3200">
                <a:solidFill>
                  <a:srgbClr val="00B0F0"/>
                </a:solidFill>
                <a:latin typeface="Tahoma" pitchFamily="34" charset="0"/>
              </a:rPr>
              <a:t>left</a:t>
            </a: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)</a:t>
            </a: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5029200" y="1554163"/>
            <a:ext cx="3906838" cy="2720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3429000" y="3886200"/>
            <a:ext cx="3352800" cy="533400"/>
          </a:xfrm>
          <a:prstGeom prst="straightConnector1">
            <a:avLst/>
          </a:prstGeom>
          <a:ln w="38100">
            <a:solidFill>
              <a:srgbClr val="DCC8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65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9961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46083" name="TextBox 4"/>
          <p:cNvSpPr txBox="1">
            <a:spLocks noChangeArrowheads="1"/>
          </p:cNvSpPr>
          <p:nvPr/>
        </p:nvSpPr>
        <p:spPr bwMode="auto">
          <a:xfrm>
            <a:off x="228600" y="1676400"/>
            <a:ext cx="43434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Present Focus: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</a:t>
            </a:r>
            <a:r>
              <a:rPr lang="en-US" sz="3200" u="sng">
                <a:solidFill>
                  <a:srgbClr val="000000"/>
                </a:solidFill>
                <a:latin typeface="Tahoma" pitchFamily="34" charset="0"/>
              </a:rPr>
              <a:t>Topology only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Raw data as trees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Marron’s 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       </a:t>
            </a:r>
            <a:r>
              <a:rPr lang="en-US" sz="3200">
                <a:solidFill>
                  <a:srgbClr val="69FF00"/>
                </a:solidFill>
                <a:latin typeface="Tahoma" pitchFamily="34" charset="0"/>
              </a:rPr>
              <a:t>reduced tree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</a:rPr>
              <a:t>  Back tree only</a:t>
            </a:r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3" cstate="print"/>
          <a:srcRect l="21968" t="19302" r="21968" b="12869"/>
          <a:stretch>
            <a:fillRect/>
          </a:stretch>
        </p:blipFill>
        <p:spPr bwMode="auto">
          <a:xfrm>
            <a:off x="4114800" y="1600200"/>
            <a:ext cx="466725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956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485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47107" name="TextBox 4"/>
          <p:cNvSpPr txBox="1">
            <a:spLocks noChangeArrowheads="1"/>
          </p:cNvSpPr>
          <p:nvPr/>
        </p:nvSpPr>
        <p:spPr bwMode="auto">
          <a:xfrm>
            <a:off x="152400" y="2438400"/>
            <a:ext cx="43434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Topology only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E.g. Back Trees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Full Population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Study as movie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Understand variation?</a:t>
            </a:r>
          </a:p>
        </p:txBody>
      </p:sp>
      <p:pic>
        <p:nvPicPr>
          <p:cNvPr id="3" name="Data_Movie_c_Back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03600" y="1257300"/>
            <a:ext cx="57404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91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0723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533400" y="1447800"/>
            <a:ext cx="7620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Correspondence (which node on left???):</a:t>
            </a:r>
          </a:p>
          <a:p>
            <a:pPr marL="571500" indent="-571500">
              <a:lnSpc>
                <a:spcPct val="150000"/>
              </a:lnSpc>
              <a:buFontTx/>
              <a:buAutoNum type="romanUcPeriod"/>
              <a:defRPr/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Vessel Thickness</a:t>
            </a:r>
          </a:p>
          <a:p>
            <a:pPr marL="571500" indent="-571500" algn="ctr">
              <a:lnSpc>
                <a:spcPct val="150000"/>
              </a:lnSpc>
              <a:defRPr/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Larger Median Radius on Left	</a:t>
            </a:r>
          </a:p>
          <a:p>
            <a:pPr marL="571500" indent="-571500">
              <a:lnSpc>
                <a:spcPct val="150000"/>
              </a:lnSpc>
              <a:defRPr/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II.	Descendants</a:t>
            </a:r>
          </a:p>
          <a:p>
            <a:pPr marL="571500" indent="-571500" algn="ctr">
              <a:lnSpc>
                <a:spcPct val="150000"/>
              </a:lnSpc>
              <a:defRPr/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Most Descendants on Left</a:t>
            </a:r>
          </a:p>
        </p:txBody>
      </p:sp>
    </p:spTree>
    <p:extLst>
      <p:ext uri="{BB962C8B-B14F-4D97-AF65-F5344CB8AC3E}">
        <p14:creationId xmlns:p14="http://schemas.microsoft.com/office/powerpoint/2010/main" val="144177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Principal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0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Idea:  Use </a:t>
                </a:r>
                <a:r>
                  <a:rPr lang="en-US" i="1" dirty="0" smtClean="0"/>
                  <a:t>Principal Arc Analysis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Over Large Products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 smtClean="0"/>
                  <a:t>   a</a:t>
                </a:r>
                <a:r>
                  <a:rPr lang="en-US" dirty="0" smtClean="0"/>
                  <a:t>nd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705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9961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49155" name="TextBox 4"/>
          <p:cNvSpPr txBox="1">
            <a:spLocks noChangeArrowheads="1"/>
          </p:cNvSpPr>
          <p:nvPr/>
        </p:nvSpPr>
        <p:spPr bwMode="auto">
          <a:xfrm>
            <a:off x="228600" y="1219200"/>
            <a:ext cx="8763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rgbClr val="000000"/>
                </a:solidFill>
                <a:latin typeface="Tahoma" pitchFamily="34" charset="0"/>
              </a:rPr>
              <a:t>Marron’s</a:t>
            </a: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3200" dirty="0">
                <a:solidFill>
                  <a:srgbClr val="DCC800"/>
                </a:solidFill>
                <a:latin typeface="Tahoma" pitchFamily="34" charset="0"/>
              </a:rPr>
              <a:t>Back</a:t>
            </a: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       Thickness         Descendant</a:t>
            </a:r>
          </a:p>
          <a:p>
            <a:pPr>
              <a:lnSpc>
                <a:spcPct val="150000"/>
              </a:lnSpc>
            </a:pPr>
            <a:endParaRPr lang="en-US" sz="3200" dirty="0">
              <a:solidFill>
                <a:srgbClr val="000000"/>
              </a:solidFill>
              <a:latin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Trees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Look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Similar</a:t>
            </a:r>
          </a:p>
        </p:txBody>
      </p:sp>
      <p:pic>
        <p:nvPicPr>
          <p:cNvPr id="49156" name="Picture 5"/>
          <p:cNvPicPr>
            <a:picLocks noChangeAspect="1" noChangeArrowheads="1"/>
          </p:cNvPicPr>
          <p:nvPr/>
        </p:nvPicPr>
        <p:blipFill>
          <a:blip r:embed="rId3" cstate="print"/>
          <a:srcRect l="40988" t="14156" r="37531" b="18016"/>
          <a:stretch>
            <a:fillRect/>
          </a:stretch>
        </p:blipFill>
        <p:spPr bwMode="auto">
          <a:xfrm>
            <a:off x="3657600" y="2038350"/>
            <a:ext cx="1989138" cy="4819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9157" name="Picture 6"/>
          <p:cNvPicPr>
            <a:picLocks noChangeAspect="1" noChangeArrowheads="1"/>
          </p:cNvPicPr>
          <p:nvPr/>
        </p:nvPicPr>
        <p:blipFill>
          <a:blip r:embed="rId4" cstate="print"/>
          <a:srcRect l="40988" t="14156" r="37531" b="18016"/>
          <a:stretch>
            <a:fillRect/>
          </a:stretch>
        </p:blipFill>
        <p:spPr bwMode="auto">
          <a:xfrm>
            <a:off x="6629400" y="2038350"/>
            <a:ext cx="1989138" cy="4819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101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9961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50179" name="TextBox 4"/>
          <p:cNvSpPr txBox="1">
            <a:spLocks noChangeArrowheads="1"/>
          </p:cNvSpPr>
          <p:nvPr/>
        </p:nvSpPr>
        <p:spPr bwMode="auto">
          <a:xfrm>
            <a:off x="228600" y="1219200"/>
            <a:ext cx="8763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Case 34 Back       Thickness         Descendant</a:t>
            </a:r>
          </a:p>
          <a:p>
            <a:pPr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latin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3200" dirty="0">
              <a:solidFill>
                <a:srgbClr val="000000"/>
              </a:solidFill>
              <a:latin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u="sng" dirty="0">
                <a:solidFill>
                  <a:srgbClr val="000000"/>
                </a:solidFill>
                <a:latin typeface="Tahoma" pitchFamily="34" charset="0"/>
              </a:rPr>
              <a:t>Trees</a:t>
            </a:r>
          </a:p>
          <a:p>
            <a:pPr>
              <a:lnSpc>
                <a:spcPct val="150000"/>
              </a:lnSpc>
            </a:pPr>
            <a:r>
              <a:rPr lang="en-US" sz="3200" u="sng" dirty="0">
                <a:solidFill>
                  <a:srgbClr val="000000"/>
                </a:solidFill>
                <a:latin typeface="Tahoma" pitchFamily="34" charset="0"/>
              </a:rPr>
              <a:t>Quite </a:t>
            </a:r>
          </a:p>
          <a:p>
            <a:pPr>
              <a:lnSpc>
                <a:spcPct val="150000"/>
              </a:lnSpc>
            </a:pPr>
            <a:r>
              <a:rPr lang="en-US" sz="3200" u="sng" dirty="0">
                <a:solidFill>
                  <a:srgbClr val="000000"/>
                </a:solidFill>
                <a:latin typeface="Tahoma" pitchFamily="34" charset="0"/>
              </a:rPr>
              <a:t>Different</a:t>
            </a: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3" cstate="print"/>
          <a:srcRect l="40988" t="14156" r="37531" b="18016"/>
          <a:stretch>
            <a:fillRect/>
          </a:stretch>
        </p:blipFill>
        <p:spPr bwMode="auto">
          <a:xfrm>
            <a:off x="3429000" y="2038350"/>
            <a:ext cx="1989138" cy="4819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0181" name="Picture 3"/>
          <p:cNvPicPr>
            <a:picLocks noChangeAspect="1" noChangeArrowheads="1"/>
          </p:cNvPicPr>
          <p:nvPr/>
        </p:nvPicPr>
        <p:blipFill>
          <a:blip r:embed="rId4" cstate="print"/>
          <a:srcRect l="40988" t="14156" r="37531" b="18016"/>
          <a:stretch>
            <a:fillRect/>
          </a:stretch>
        </p:blipFill>
        <p:spPr bwMode="auto">
          <a:xfrm>
            <a:off x="6477000" y="2038350"/>
            <a:ext cx="1989138" cy="4819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307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9961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50179" name="TextBox 4"/>
          <p:cNvSpPr txBox="1">
            <a:spLocks noChangeArrowheads="1"/>
          </p:cNvSpPr>
          <p:nvPr/>
        </p:nvSpPr>
        <p:spPr bwMode="auto">
          <a:xfrm>
            <a:off x="228600" y="1219200"/>
            <a:ext cx="8763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Case 34 Back       Thickness         Descendant</a:t>
            </a:r>
          </a:p>
          <a:p>
            <a:pPr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latin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3200" dirty="0">
              <a:solidFill>
                <a:srgbClr val="000000"/>
              </a:solidFill>
              <a:latin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3200" dirty="0">
              <a:solidFill>
                <a:srgbClr val="000000"/>
              </a:solidFill>
              <a:latin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Aside: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What Are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Gray Parts???</a:t>
            </a:r>
            <a:endParaRPr lang="en-US" sz="3200" dirty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3" cstate="print"/>
          <a:srcRect l="40988" t="14156" r="37531" b="18016"/>
          <a:stretch>
            <a:fillRect/>
          </a:stretch>
        </p:blipFill>
        <p:spPr bwMode="auto">
          <a:xfrm>
            <a:off x="3429000" y="2038350"/>
            <a:ext cx="1989138" cy="4819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0181" name="Picture 3"/>
          <p:cNvPicPr>
            <a:picLocks noChangeAspect="1" noChangeArrowheads="1"/>
          </p:cNvPicPr>
          <p:nvPr/>
        </p:nvPicPr>
        <p:blipFill>
          <a:blip r:embed="rId4" cstate="print"/>
          <a:srcRect l="40988" t="14156" r="37531" b="18016"/>
          <a:stretch>
            <a:fillRect/>
          </a:stretch>
        </p:blipFill>
        <p:spPr bwMode="auto">
          <a:xfrm>
            <a:off x="6477000" y="2038350"/>
            <a:ext cx="1989138" cy="4819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972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696200" cy="4921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Graphical Concept:    Support Tree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algn="l">
              <a:buFont typeface="Wingdings" pitchFamily="2" charset="2"/>
              <a:buNone/>
            </a:pPr>
            <a:r>
              <a:rPr lang="en-US" dirty="0" smtClean="0"/>
              <a:t>The union of all trees in data set T. </a:t>
            </a:r>
          </a:p>
        </p:txBody>
      </p:sp>
    </p:spTree>
    <p:extLst>
      <p:ext uri="{BB962C8B-B14F-4D97-AF65-F5344CB8AC3E}">
        <p14:creationId xmlns:p14="http://schemas.microsoft.com/office/powerpoint/2010/main" val="2337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696200" cy="4921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Graphical Concept:    Support Tree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algn="l">
              <a:buFont typeface="Wingdings" pitchFamily="2" charset="2"/>
              <a:buNone/>
            </a:pPr>
            <a:r>
              <a:rPr lang="en-US" dirty="0" smtClean="0"/>
              <a:t>The union of all trees in data set T. </a:t>
            </a:r>
          </a:p>
          <a:p>
            <a:pPr algn="l">
              <a:buFont typeface="Wingdings" pitchFamily="2" charset="2"/>
              <a:buNone/>
            </a:pPr>
            <a:r>
              <a:rPr lang="en-US" dirty="0" smtClean="0"/>
              <a:t>Consists of the nodes that exist in T and their “weights”.</a:t>
            </a:r>
          </a:p>
          <a:p>
            <a:pPr algn="l">
              <a:buFont typeface="Wingdings" pitchFamily="2" charset="2"/>
              <a:buNone/>
            </a:pPr>
            <a:r>
              <a:rPr lang="en-US" dirty="0" smtClean="0"/>
              <a:t>Weight of a node, w(</a:t>
            </a:r>
            <a:r>
              <a:rPr lang="en-US" dirty="0" err="1" smtClean="0"/>
              <a:t>v,T</a:t>
            </a:r>
            <a:r>
              <a:rPr lang="en-US" dirty="0" smtClean="0"/>
              <a:t>) is the number of trees it occurs in the data set.</a:t>
            </a:r>
          </a:p>
        </p:txBody>
      </p:sp>
    </p:spTree>
    <p:extLst>
      <p:ext uri="{BB962C8B-B14F-4D97-AF65-F5344CB8AC3E}">
        <p14:creationId xmlns:p14="http://schemas.microsoft.com/office/powerpoint/2010/main" val="269148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696200" cy="4921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Graphical Concept:    Support Tree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algn="l">
              <a:buFont typeface="Wingdings" pitchFamily="2" charset="2"/>
              <a:buNone/>
            </a:pPr>
            <a:r>
              <a:rPr lang="en-US" dirty="0" smtClean="0"/>
              <a:t>The union of all trees in data set T. </a:t>
            </a:r>
          </a:p>
          <a:p>
            <a:pPr algn="l">
              <a:buFont typeface="Wingdings" pitchFamily="2" charset="2"/>
              <a:buNone/>
            </a:pPr>
            <a:r>
              <a:rPr lang="en-US" dirty="0" smtClean="0"/>
              <a:t>Consists of the nodes that exist in T and their “weights”.</a:t>
            </a:r>
          </a:p>
          <a:p>
            <a:pPr algn="l">
              <a:buFont typeface="Wingdings" pitchFamily="2" charset="2"/>
              <a:buNone/>
            </a:pPr>
            <a:r>
              <a:rPr lang="en-US" dirty="0" smtClean="0"/>
              <a:t>Weight of a node, w(</a:t>
            </a:r>
            <a:r>
              <a:rPr lang="en-US" dirty="0" err="1" smtClean="0"/>
              <a:t>v,T</a:t>
            </a:r>
            <a:r>
              <a:rPr lang="en-US" dirty="0" smtClean="0"/>
              <a:t>) is the number of trees it occurs in the data set.</a:t>
            </a:r>
          </a:p>
          <a:p>
            <a:pPr algn="l">
              <a:buFont typeface="Wingdings" pitchFamily="2" charset="2"/>
              <a:buNone/>
            </a:pPr>
            <a:endParaRPr lang="en-US" dirty="0" smtClean="0"/>
          </a:p>
          <a:p>
            <a:pPr algn="l">
              <a:buFont typeface="Wingdings" pitchFamily="2" charset="2"/>
              <a:buNone/>
            </a:pPr>
            <a:r>
              <a:rPr lang="en-US" dirty="0" smtClean="0"/>
              <a:t>Used in Comparison of Thickness &amp; Descendant Correspondences</a:t>
            </a:r>
          </a:p>
        </p:txBody>
      </p:sp>
    </p:spTree>
    <p:extLst>
      <p:ext uri="{BB962C8B-B14F-4D97-AF65-F5344CB8AC3E}">
        <p14:creationId xmlns:p14="http://schemas.microsoft.com/office/powerpoint/2010/main" val="311993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9961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50179" name="TextBox 4"/>
          <p:cNvSpPr txBox="1">
            <a:spLocks noChangeArrowheads="1"/>
          </p:cNvSpPr>
          <p:nvPr/>
        </p:nvSpPr>
        <p:spPr bwMode="auto">
          <a:xfrm>
            <a:off x="228600" y="1219200"/>
            <a:ext cx="8763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Case 34 Back       Thickness         Descendant</a:t>
            </a:r>
          </a:p>
          <a:p>
            <a:pPr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latin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ahoma" pitchFamily="34" charset="0"/>
              </a:rPr>
              <a:t>Support Trees</a:t>
            </a:r>
            <a:endParaRPr lang="en-US" sz="3200" dirty="0">
              <a:solidFill>
                <a:schemeClr val="tx1">
                  <a:lumMod val="40000"/>
                  <a:lumOff val="60000"/>
                </a:schemeClr>
              </a:solidFill>
              <a:latin typeface="Tahoma" pitchFamily="34" charset="0"/>
            </a:endParaRP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3" cstate="print"/>
          <a:srcRect l="40988" t="14156" r="37531" b="18016"/>
          <a:stretch>
            <a:fillRect/>
          </a:stretch>
        </p:blipFill>
        <p:spPr bwMode="auto">
          <a:xfrm>
            <a:off x="3429000" y="2038350"/>
            <a:ext cx="1989138" cy="4819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0181" name="Picture 3"/>
          <p:cNvPicPr>
            <a:picLocks noChangeAspect="1" noChangeArrowheads="1"/>
          </p:cNvPicPr>
          <p:nvPr/>
        </p:nvPicPr>
        <p:blipFill>
          <a:blip r:embed="rId4" cstate="print"/>
          <a:srcRect l="40988" t="14156" r="37531" b="18016"/>
          <a:stretch>
            <a:fillRect/>
          </a:stretch>
        </p:blipFill>
        <p:spPr bwMode="auto">
          <a:xfrm>
            <a:off x="6477000" y="2038350"/>
            <a:ext cx="1989138" cy="4819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2819400" y="3200400"/>
            <a:ext cx="1066800" cy="1752600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819400" y="3200400"/>
            <a:ext cx="4800600" cy="1247775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74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9961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50179" name="TextBox 4"/>
          <p:cNvSpPr txBox="1">
            <a:spLocks noChangeArrowheads="1"/>
          </p:cNvSpPr>
          <p:nvPr/>
        </p:nvSpPr>
        <p:spPr bwMode="auto">
          <a:xfrm>
            <a:off x="228600" y="1219200"/>
            <a:ext cx="8763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Case 34 Back       Thickness         Descendant</a:t>
            </a:r>
          </a:p>
          <a:p>
            <a:pPr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latin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ahoma" pitchFamily="34" charset="0"/>
              </a:rPr>
              <a:t>Support Trees</a:t>
            </a:r>
          </a:p>
          <a:p>
            <a:pPr>
              <a:lnSpc>
                <a:spcPct val="150000"/>
              </a:lnSpc>
            </a:pPr>
            <a:endParaRPr lang="en-US" sz="3200" dirty="0">
              <a:solidFill>
                <a:schemeClr val="tx1">
                  <a:lumMod val="40000"/>
                  <a:lumOff val="60000"/>
                </a:schemeClr>
              </a:solidFill>
              <a:latin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Note:  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Descendant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latin typeface="Tahoma" pitchFamily="34" charset="0"/>
              </a:rPr>
              <a:t>Less Bushy</a:t>
            </a:r>
            <a:endParaRPr lang="en-US" sz="3200" dirty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3" cstate="print"/>
          <a:srcRect l="40988" t="14156" r="37531" b="18016"/>
          <a:stretch>
            <a:fillRect/>
          </a:stretch>
        </p:blipFill>
        <p:spPr bwMode="auto">
          <a:xfrm>
            <a:off x="3429000" y="2038350"/>
            <a:ext cx="1989138" cy="4819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0181" name="Picture 3"/>
          <p:cNvPicPr>
            <a:picLocks noChangeAspect="1" noChangeArrowheads="1"/>
          </p:cNvPicPr>
          <p:nvPr/>
        </p:nvPicPr>
        <p:blipFill>
          <a:blip r:embed="rId4" cstate="print"/>
          <a:srcRect l="40988" t="14156" r="37531" b="18016"/>
          <a:stretch>
            <a:fillRect/>
          </a:stretch>
        </p:blipFill>
        <p:spPr bwMode="auto">
          <a:xfrm>
            <a:off x="6477000" y="2038350"/>
            <a:ext cx="1989138" cy="4819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2819400" y="3200400"/>
            <a:ext cx="1066800" cy="1752600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819400" y="3200400"/>
            <a:ext cx="4800600" cy="1247775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84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 descr="Pdata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371600"/>
            <a:ext cx="64770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Tree Example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27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Wingdings" pitchFamily="2" charset="2"/>
              <a:buNone/>
            </a:pPr>
            <a:r>
              <a:rPr lang="en-US" smtClean="0"/>
              <a:t>Data trees:</a:t>
            </a:r>
          </a:p>
          <a:p>
            <a:pPr algn="l">
              <a:buFont typeface="Wingdings" pitchFamily="2" charset="2"/>
              <a:buNone/>
            </a:pPr>
            <a:endParaRPr lang="en-US" smtClean="0"/>
          </a:p>
          <a:p>
            <a:pPr algn="l">
              <a:buFont typeface="Wingdings" pitchFamily="2" charset="2"/>
              <a:buNone/>
            </a:pPr>
            <a:endParaRPr lang="en-US" smtClean="0"/>
          </a:p>
          <a:p>
            <a:pPr algn="l">
              <a:buFont typeface="Wingdings" pitchFamily="2" charset="2"/>
              <a:buNone/>
            </a:pPr>
            <a:endParaRPr lang="en-US" smtClean="0"/>
          </a:p>
          <a:p>
            <a:pPr algn="l">
              <a:buFont typeface="Wingdings" pitchFamily="2" charset="2"/>
              <a:buNone/>
            </a:pPr>
            <a:r>
              <a:rPr lang="en-US" smtClean="0"/>
              <a:t>Support tree: </a:t>
            </a:r>
          </a:p>
        </p:txBody>
      </p:sp>
      <p:pic>
        <p:nvPicPr>
          <p:cNvPr id="54277" name="Picture 5" descr="Psupporttree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200400"/>
            <a:ext cx="320040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4724400"/>
            <a:ext cx="3048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477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696200" cy="4921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Graphical Concept:    Support Tree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2895600" cy="4953000"/>
          </a:xfrm>
        </p:spPr>
        <p:txBody>
          <a:bodyPr/>
          <a:lstStyle/>
          <a:p>
            <a:pPr algn="l">
              <a:buFont typeface="Wingdings" pitchFamily="2" charset="2"/>
              <a:buNone/>
            </a:pPr>
            <a:r>
              <a:rPr lang="en-US" sz="2400" smtClean="0"/>
              <a:t>Thickness:</a:t>
            </a:r>
          </a:p>
          <a:p>
            <a:pPr algn="l">
              <a:buFont typeface="Wingdings" pitchFamily="2" charset="2"/>
              <a:buNone/>
            </a:pPr>
            <a:r>
              <a:rPr lang="en-US" sz="2400" smtClean="0"/>
              <a:t>More </a:t>
            </a:r>
          </a:p>
          <a:p>
            <a:pPr algn="l">
              <a:buFont typeface="Wingdings" pitchFamily="2" charset="2"/>
              <a:buNone/>
            </a:pPr>
            <a:r>
              <a:rPr lang="en-US" sz="2400" smtClean="0"/>
              <a:t>Spread</a:t>
            </a:r>
          </a:p>
          <a:p>
            <a:pPr algn="l">
              <a:buFont typeface="Wingdings" pitchFamily="2" charset="2"/>
              <a:buNone/>
            </a:pPr>
            <a:endParaRPr lang="en-US" sz="2400" smtClean="0"/>
          </a:p>
          <a:p>
            <a:pPr algn="l">
              <a:buFont typeface="Wingdings" pitchFamily="2" charset="2"/>
              <a:buNone/>
            </a:pPr>
            <a:endParaRPr lang="en-US" sz="2400" smtClean="0"/>
          </a:p>
          <a:p>
            <a:pPr algn="l">
              <a:buFont typeface="Wingdings" pitchFamily="2" charset="2"/>
              <a:buNone/>
            </a:pPr>
            <a:endParaRPr lang="en-US" sz="2400" smtClean="0"/>
          </a:p>
          <a:p>
            <a:pPr algn="l">
              <a:buFont typeface="Wingdings" pitchFamily="2" charset="2"/>
              <a:buNone/>
            </a:pPr>
            <a:endParaRPr lang="en-US" sz="2400" smtClean="0"/>
          </a:p>
          <a:p>
            <a:pPr algn="l">
              <a:buFont typeface="Wingdings" pitchFamily="2" charset="2"/>
              <a:buNone/>
            </a:pPr>
            <a:r>
              <a:rPr lang="en-US" sz="2400" smtClean="0"/>
              <a:t>Descendant:</a:t>
            </a:r>
          </a:p>
          <a:p>
            <a:pPr algn="l">
              <a:buFont typeface="Wingdings" pitchFamily="2" charset="2"/>
              <a:buNone/>
            </a:pPr>
            <a:r>
              <a:rPr lang="en-US" sz="2400" smtClean="0"/>
              <a:t>More </a:t>
            </a:r>
          </a:p>
          <a:p>
            <a:pPr algn="l">
              <a:buFont typeface="Wingdings" pitchFamily="2" charset="2"/>
              <a:buNone/>
            </a:pPr>
            <a:r>
              <a:rPr lang="en-US" sz="2400" smtClean="0"/>
              <a:t>Compact</a:t>
            </a:r>
          </a:p>
        </p:txBody>
      </p:sp>
      <p:pic>
        <p:nvPicPr>
          <p:cNvPr id="55300" name="Picture 3" descr="SupportTre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371600"/>
            <a:ext cx="69342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931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Principal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0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Idea:  Use </a:t>
                </a:r>
                <a:r>
                  <a:rPr lang="en-US" i="1" dirty="0" smtClean="0"/>
                  <a:t>Principal Arc Analysis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Over Large Products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 smtClean="0"/>
                  <a:t>   a</a:t>
                </a:r>
                <a:r>
                  <a:rPr lang="en-US" dirty="0" smtClean="0"/>
                  <a:t>nd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Motivation: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m-reps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		&amp;</a:t>
                </a: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	s-reps</a:t>
                </a: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486400" y="2586574"/>
            <a:ext cx="3433763" cy="3836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200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696200" cy="4921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Graphical Concept:    Support Tree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458200" cy="4953000"/>
          </a:xfrm>
        </p:spPr>
        <p:txBody>
          <a:bodyPr/>
          <a:lstStyle/>
          <a:p>
            <a:pPr algn="l">
              <a:buFont typeface="Wingdings" pitchFamily="2" charset="2"/>
              <a:buNone/>
            </a:pPr>
            <a:r>
              <a:rPr lang="en-US" dirty="0" smtClean="0"/>
              <a:t>Comparison of Correspondences: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 smtClean="0"/>
              <a:t>Thickness Corr. gives bushier trees</a:t>
            </a:r>
          </a:p>
          <a:p>
            <a:pPr>
              <a:lnSpc>
                <a:spcPct val="15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(shows more population structure)</a:t>
            </a:r>
          </a:p>
        </p:txBody>
      </p:sp>
    </p:spTree>
    <p:extLst>
      <p:ext uri="{BB962C8B-B14F-4D97-AF65-F5344CB8AC3E}">
        <p14:creationId xmlns:p14="http://schemas.microsoft.com/office/powerpoint/2010/main" val="236032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696200" cy="4921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Graphical Concept:    Support Tree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458200" cy="4953000"/>
          </a:xfrm>
        </p:spPr>
        <p:txBody>
          <a:bodyPr/>
          <a:lstStyle/>
          <a:p>
            <a:pPr algn="l">
              <a:buFont typeface="Wingdings" pitchFamily="2" charset="2"/>
              <a:buNone/>
            </a:pPr>
            <a:r>
              <a:rPr lang="en-US" smtClean="0"/>
              <a:t>Comparison of Correspondences: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smtClean="0"/>
              <a:t>Thickness Corr. gives bushier trees</a:t>
            </a:r>
          </a:p>
          <a:p>
            <a:pPr>
              <a:lnSpc>
                <a:spcPct val="15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(shows more population structure)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smtClean="0"/>
              <a:t>Descendant Corr. suggests compact rep’n</a:t>
            </a:r>
          </a:p>
          <a:p>
            <a:pPr>
              <a:lnSpc>
                <a:spcPct val="15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(easier to decompose, e.g. “PCA”?)</a:t>
            </a:r>
          </a:p>
        </p:txBody>
      </p:sp>
    </p:spTree>
    <p:extLst>
      <p:ext uri="{BB962C8B-B14F-4D97-AF65-F5344CB8AC3E}">
        <p14:creationId xmlns:p14="http://schemas.microsoft.com/office/powerpoint/2010/main" val="22574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696200" cy="4921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Graphical Concept:    Support Tree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458200" cy="4953000"/>
          </a:xfrm>
        </p:spPr>
        <p:txBody>
          <a:bodyPr/>
          <a:lstStyle/>
          <a:p>
            <a:pPr algn="l">
              <a:buFont typeface="Wingdings" pitchFamily="2" charset="2"/>
              <a:buNone/>
            </a:pPr>
            <a:r>
              <a:rPr lang="en-US" smtClean="0"/>
              <a:t>Comparison of Correspondences: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smtClean="0"/>
              <a:t>Thickness Corr. gives bushier trees</a:t>
            </a:r>
          </a:p>
          <a:p>
            <a:pPr>
              <a:lnSpc>
                <a:spcPct val="15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(shows more population structure)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smtClean="0"/>
              <a:t>Descendant Corr. suggests compact rep’n</a:t>
            </a:r>
          </a:p>
          <a:p>
            <a:pPr>
              <a:lnSpc>
                <a:spcPct val="15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(easier to decompose, e.g. “PCA”?)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52400" y="3986212"/>
            <a:ext cx="8382000" cy="1576388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60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Strongly Non-Euclidean Spaces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295400"/>
            <a:ext cx="8534400" cy="5334000"/>
          </a:xfrm>
        </p:spPr>
        <p:txBody>
          <a:bodyPr/>
          <a:lstStyle/>
          <a:p>
            <a:pPr marL="609600" indent="-609600" algn="l" eaLnBrk="1" hangingPunct="1">
              <a:buFontTx/>
              <a:buNone/>
            </a:pPr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Statistics on Population of Tree-Structured Data Objects?</a:t>
            </a:r>
          </a:p>
        </p:txBody>
      </p:sp>
    </p:spTree>
    <p:extLst>
      <p:ext uri="{BB962C8B-B14F-4D97-AF65-F5344CB8AC3E}">
        <p14:creationId xmlns:p14="http://schemas.microsoft.com/office/powerpoint/2010/main" val="390886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Strongly Non-Euclidean Spaces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295400"/>
            <a:ext cx="8534400" cy="5334000"/>
          </a:xfrm>
        </p:spPr>
        <p:txBody>
          <a:bodyPr/>
          <a:lstStyle/>
          <a:p>
            <a:pPr marL="609600" indent="-609600" algn="l" eaLnBrk="1" hangingPunct="1">
              <a:buFontTx/>
              <a:buNone/>
            </a:pPr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Statistics on Population of Tree-Structured Data Objects?</a:t>
            </a:r>
          </a:p>
          <a:p>
            <a:pPr marL="609600" indent="-609600" algn="l" eaLnBrk="1" hangingPunct="1">
              <a:buClrTx/>
              <a:buSzPct val="100000"/>
              <a:buFont typeface="Arial" charset="0"/>
              <a:buChar char="•"/>
            </a:pPr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Mean???</a:t>
            </a:r>
          </a:p>
          <a:p>
            <a:pPr marL="609600" indent="-609600" algn="l" eaLnBrk="1" hangingPunct="1">
              <a:buClrTx/>
              <a:buSzPct val="100000"/>
              <a:buFont typeface="Arial" charset="0"/>
              <a:buChar char="•"/>
            </a:pPr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Analog of PCA???</a:t>
            </a:r>
          </a:p>
        </p:txBody>
      </p:sp>
    </p:spTree>
    <p:extLst>
      <p:ext uri="{BB962C8B-B14F-4D97-AF65-F5344CB8AC3E}">
        <p14:creationId xmlns:p14="http://schemas.microsoft.com/office/powerpoint/2010/main" val="172067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Strongly Non-Euclidean Spaces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295400"/>
            <a:ext cx="8534400" cy="5334000"/>
          </a:xfrm>
        </p:spPr>
        <p:txBody>
          <a:bodyPr/>
          <a:lstStyle/>
          <a:p>
            <a:pPr marL="609600" indent="-609600" algn="l" eaLnBrk="1" hangingPunct="1">
              <a:buFontTx/>
              <a:buNone/>
            </a:pPr>
            <a:r>
              <a:rPr lang="en-US" sz="3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Statistics on Population of Tree-Structured Data Objects?</a:t>
            </a:r>
          </a:p>
          <a:p>
            <a:pPr marL="609600" indent="-609600" algn="l" eaLnBrk="1" hangingPunct="1">
              <a:buClrTx/>
              <a:buSzPct val="100000"/>
              <a:buFont typeface="Arial" charset="0"/>
              <a:buChar char="•"/>
            </a:pPr>
            <a:r>
              <a:rPr lang="en-US" sz="3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Mean???</a:t>
            </a:r>
          </a:p>
          <a:p>
            <a:pPr marL="609600" indent="-609600" algn="l" eaLnBrk="1" hangingPunct="1">
              <a:buClrTx/>
              <a:buSzPct val="100000"/>
              <a:buFont typeface="Arial" charset="0"/>
              <a:buChar char="•"/>
            </a:pPr>
            <a:r>
              <a:rPr lang="en-US" sz="3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Analog of PCA???</a:t>
            </a:r>
          </a:p>
          <a:p>
            <a:pPr marL="609600" indent="-609600" algn="l" eaLnBrk="1" hangingPunct="1">
              <a:buClrTx/>
              <a:buSzPct val="100000"/>
              <a:buFont typeface="Arial" charset="0"/>
              <a:buChar char="•"/>
            </a:pPr>
            <a:endParaRPr lang="en-US" sz="32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l" eaLnBrk="1" hangingPunct="1">
              <a:buClrTx/>
              <a:buSzPct val="100000"/>
              <a:buFont typeface="Wingdings" pitchFamily="2" charset="2"/>
              <a:buNone/>
            </a:pPr>
            <a:r>
              <a:rPr lang="en-US" sz="3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Strongly non-Euclidean, since:</a:t>
            </a:r>
          </a:p>
          <a:p>
            <a:pPr marL="609600" indent="-609600" algn="l" eaLnBrk="1" hangingPunct="1">
              <a:buClrTx/>
              <a:buSzPct val="100000"/>
              <a:buFont typeface="Arial" charset="0"/>
              <a:buChar char="•"/>
            </a:pPr>
            <a:r>
              <a:rPr lang="en-US" sz="3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Space of trees not a linear space</a:t>
            </a:r>
          </a:p>
          <a:p>
            <a:pPr marL="609600" indent="-609600" algn="l" eaLnBrk="1" hangingPunct="1">
              <a:buClrTx/>
              <a:buSzPct val="100000"/>
              <a:buFont typeface="Arial" charset="0"/>
              <a:buChar char="•"/>
            </a:pPr>
            <a:r>
              <a:rPr lang="en-US" sz="3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even approximately linear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(no tangent plane)</a:t>
            </a:r>
          </a:p>
        </p:txBody>
      </p:sp>
    </p:spTree>
    <p:extLst>
      <p:ext uri="{BB962C8B-B14F-4D97-AF65-F5344CB8AC3E}">
        <p14:creationId xmlns:p14="http://schemas.microsoft.com/office/powerpoint/2010/main" val="69133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1625"/>
            <a:ext cx="7239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Mildly Non-Euclidean Spaces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371600"/>
            <a:ext cx="8534400" cy="5334000"/>
          </a:xfrm>
        </p:spPr>
        <p:txBody>
          <a:bodyPr/>
          <a:lstStyle/>
          <a:p>
            <a:pPr marL="609600" indent="-609600" algn="l" eaLnBrk="1" hangingPunct="1">
              <a:buFontTx/>
              <a:buNone/>
            </a:pPr>
            <a:r>
              <a:rPr lang="en-US" sz="3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Useful View of Manifold Data:  Tangent Space</a:t>
            </a:r>
          </a:p>
          <a:p>
            <a:pPr marL="609600" indent="-609600" algn="l" eaLnBrk="1" hangingPunct="1">
              <a:buFontTx/>
              <a:buNone/>
            </a:pPr>
            <a:endParaRPr lang="en-US" sz="32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l" eaLnBrk="1" hangingPunct="1">
              <a:buFontTx/>
              <a:buNone/>
            </a:pPr>
            <a:r>
              <a:rPr lang="en-US" sz="3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Center:</a:t>
            </a:r>
          </a:p>
          <a:p>
            <a:pPr marL="609600" indent="-609600" algn="l" eaLnBrk="1" hangingPunct="1">
              <a:buFontTx/>
              <a:buNone/>
            </a:pPr>
            <a:r>
              <a:rPr lang="en-US" sz="3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Frech</a:t>
            </a:r>
            <a:r>
              <a:rPr lang="en-US" sz="32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é</a:t>
            </a:r>
            <a:r>
              <a:rPr lang="en-US" sz="3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Mean</a:t>
            </a:r>
          </a:p>
          <a:p>
            <a:pPr marL="609600" indent="-609600" algn="l" eaLnBrk="1" hangingPunct="1">
              <a:buFontTx/>
              <a:buNone/>
            </a:pPr>
            <a:endParaRPr lang="en-US" sz="32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l" eaLnBrk="1" hangingPunct="1">
              <a:buFontTx/>
              <a:buNone/>
            </a:pPr>
            <a:r>
              <a:rPr lang="en-US" sz="3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Reason for</a:t>
            </a:r>
          </a:p>
          <a:p>
            <a:pPr marL="609600" indent="-609600" algn="l" eaLnBrk="1" hangingPunct="1">
              <a:buFontTx/>
              <a:buNone/>
            </a:pPr>
            <a:r>
              <a:rPr lang="en-US" sz="3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terminology</a:t>
            </a:r>
          </a:p>
          <a:p>
            <a:pPr marL="609600" indent="-609600" algn="l" eaLnBrk="1" hangingPunct="1">
              <a:buFontTx/>
              <a:buNone/>
            </a:pPr>
            <a:r>
              <a:rPr lang="en-US" sz="32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mildly non</a:t>
            </a:r>
          </a:p>
          <a:p>
            <a:pPr marL="609600" indent="-609600" algn="l" eaLnBrk="1" hangingPunct="1">
              <a:buFontTx/>
              <a:buNone/>
            </a:pPr>
            <a:r>
              <a:rPr lang="en-US" sz="3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Euclidean</a:t>
            </a:r>
            <a:r>
              <a:rPr lang="en-US" sz="32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32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837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0620" t="22137" r="8850" b="9488"/>
          <a:stretch>
            <a:fillRect/>
          </a:stretch>
        </p:blipFill>
        <p:spPr>
          <a:xfrm>
            <a:off x="3810000" y="1882775"/>
            <a:ext cx="4932363" cy="4689475"/>
          </a:xfrm>
          <a:noFill/>
        </p:spPr>
      </p:pic>
      <p:sp>
        <p:nvSpPr>
          <p:cNvPr id="58373" name="Line 6"/>
          <p:cNvSpPr>
            <a:spLocks noChangeShapeType="1"/>
          </p:cNvSpPr>
          <p:nvPr/>
        </p:nvSpPr>
        <p:spPr bwMode="auto">
          <a:xfrm>
            <a:off x="2971800" y="3200400"/>
            <a:ext cx="3429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09800" y="1143000"/>
            <a:ext cx="6629400" cy="52578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209800" y="1066800"/>
            <a:ext cx="6553200" cy="53340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94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1625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Strongly Non-Euclidean Spaces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524000"/>
            <a:ext cx="8534400" cy="4876800"/>
          </a:xfrm>
        </p:spPr>
        <p:txBody>
          <a:bodyPr/>
          <a:lstStyle/>
          <a:p>
            <a:pPr marL="609600" indent="-609600" algn="l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of Population of Tree-Structured Data Objects?</a:t>
            </a:r>
          </a:p>
          <a:p>
            <a:pPr marL="609600" indent="-609600" algn="l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Natural approach: </a:t>
            </a:r>
            <a:r>
              <a:rPr lang="en-US" sz="3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</a:t>
            </a:r>
            <a:r>
              <a:rPr lang="en-US" sz="3200" dirty="0" err="1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é</a:t>
            </a:r>
            <a:r>
              <a:rPr lang="en-US" sz="3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chet</a:t>
            </a:r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mean</a:t>
            </a:r>
          </a:p>
          <a:p>
            <a:pPr marL="609600" indent="-609600" algn="l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7170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2895600" y="3581400"/>
          <a:ext cx="3733800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36" name="Equation" r:id="rId4" imgW="2971800" imgH="736560" progId="Equation.3">
                  <p:embed/>
                </p:oleObj>
              </mc:Choice>
              <mc:Fallback>
                <p:oleObj name="Equation" r:id="rId4" imgW="297180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581400"/>
                        <a:ext cx="3733800" cy="925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400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1625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Strongly Non-Euclidean Spaces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524000"/>
            <a:ext cx="8534400" cy="4876800"/>
          </a:xfrm>
        </p:spPr>
        <p:txBody>
          <a:bodyPr/>
          <a:lstStyle/>
          <a:p>
            <a:pPr marL="609600" indent="-609600" algn="l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of Population of Tree-Structured Data Objects?</a:t>
            </a:r>
          </a:p>
          <a:p>
            <a:pPr marL="609600" indent="-609600" algn="l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Natural approach: Fr</a:t>
            </a:r>
            <a:r>
              <a:rPr lang="en-US" sz="32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é</a:t>
            </a:r>
            <a:r>
              <a:rPr lang="en-US" sz="3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chet mean</a:t>
            </a:r>
          </a:p>
          <a:p>
            <a:pPr marL="609600" indent="-609600" algn="l" eaLnBrk="1" hangingPunct="1">
              <a:lnSpc>
                <a:spcPct val="120000"/>
              </a:lnSpc>
              <a:buFontTx/>
              <a:buNone/>
            </a:pPr>
            <a:endParaRPr lang="en-US" sz="32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l" eaLnBrk="1" hangingPunct="1">
              <a:lnSpc>
                <a:spcPct val="120000"/>
              </a:lnSpc>
              <a:buFontTx/>
              <a:buNone/>
            </a:pPr>
            <a:endParaRPr lang="en-US" sz="32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l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Requires a metric (distance)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 tree space</a:t>
            </a:r>
          </a:p>
        </p:txBody>
      </p:sp>
      <p:graphicFrame>
        <p:nvGraphicFramePr>
          <p:cNvPr id="7170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2895600" y="3581400"/>
          <a:ext cx="3733800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63" name="Equation" r:id="rId4" imgW="2971800" imgH="736560" progId="Equation.3">
                  <p:embed/>
                </p:oleObj>
              </mc:Choice>
              <mc:Fallback>
                <p:oleObj name="Equation" r:id="rId4" imgW="297180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581400"/>
                        <a:ext cx="3733800" cy="925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895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4_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7_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8_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11473</TotalTime>
  <Words>2910</Words>
  <Application>Microsoft Office PowerPoint</Application>
  <PresentationFormat>On-screen Show (4:3)</PresentationFormat>
  <Paragraphs>780</Paragraphs>
  <Slides>98</Slides>
  <Notes>97</Notes>
  <HiddenSlides>0</HiddenSlides>
  <MMClips>1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98</vt:i4>
      </vt:variant>
    </vt:vector>
  </HeadingPairs>
  <TitlesOfParts>
    <vt:vector size="106" baseType="lpstr">
      <vt:lpstr>1_Default Design</vt:lpstr>
      <vt:lpstr>Nature</vt:lpstr>
      <vt:lpstr>14_Nature</vt:lpstr>
      <vt:lpstr>17_Nature</vt:lpstr>
      <vt:lpstr>18_Nature</vt:lpstr>
      <vt:lpstr>4_Nature</vt:lpstr>
      <vt:lpstr>Image File</vt:lpstr>
      <vt:lpstr>Equation</vt:lpstr>
      <vt:lpstr>Statistics – O. R. 891 Object Oriented Data Analysis</vt:lpstr>
      <vt:lpstr>PCA Extensions for Data on Manifolds</vt:lpstr>
      <vt:lpstr>Principal Arc Analysis</vt:lpstr>
      <vt:lpstr>Landmark Based Shape Analysis</vt:lpstr>
      <vt:lpstr>Principal Nested Spheres Analysis</vt:lpstr>
      <vt:lpstr>Principal Nested Spheres Analysis</vt:lpstr>
      <vt:lpstr>Principal Nested Spheres Analysis</vt:lpstr>
      <vt:lpstr>Composite Principal Nested Spheres</vt:lpstr>
      <vt:lpstr>Composite Principal Nested Spheres</vt:lpstr>
      <vt:lpstr>Composite Principal Nested Spheres</vt:lpstr>
      <vt:lpstr>Composite Principal Nested Spheres</vt:lpstr>
      <vt:lpstr>Composite Principal Nested Spheres</vt:lpstr>
      <vt:lpstr>Composite Principal Nested Spheres</vt:lpstr>
      <vt:lpstr>Composite Principal Nested Spheres</vt:lpstr>
      <vt:lpstr>Composite Principal Nested Spheres</vt:lpstr>
      <vt:lpstr>Composite Principal Nested Spheres</vt:lpstr>
      <vt:lpstr>Composite Principal Nested Spheres</vt:lpstr>
      <vt:lpstr>Composite Principal Nested Spheres</vt:lpstr>
      <vt:lpstr>Composite Principal Nested Spheres</vt:lpstr>
      <vt:lpstr>Composite Principal Nested Spheres</vt:lpstr>
      <vt:lpstr>Composite Principal Nested Spheres</vt:lpstr>
      <vt:lpstr>Composite Principal Nested Spheres</vt:lpstr>
      <vt:lpstr>Composite Principal Nested Spheres</vt:lpstr>
      <vt:lpstr>An Interesting Question</vt:lpstr>
      <vt:lpstr>An Interesting Question</vt:lpstr>
      <vt:lpstr>General View of Backwards PCA</vt:lpstr>
      <vt:lpstr>Variation on Landmark Based Shape</vt:lpstr>
      <vt:lpstr>Variation on Landmark Based Shape</vt:lpstr>
      <vt:lpstr>Variation on Landmark Based Shape</vt:lpstr>
      <vt:lpstr>Variation on Landmark Based Shape</vt:lpstr>
      <vt:lpstr>Variation on Landmark Based Shape</vt:lpstr>
      <vt:lpstr>Non - Euclidean Data Spaces</vt:lpstr>
      <vt:lpstr>Non - Euclidean Data Spaces</vt:lpstr>
      <vt:lpstr>Strongly Non-Euclidean Spaces</vt:lpstr>
      <vt:lpstr>Strongly Non-Euclidean Spaces</vt:lpstr>
      <vt:lpstr>Strongly Non-Euclidean Spaces</vt:lpstr>
      <vt:lpstr>Strongly Non-Euclidean Spaces</vt:lpstr>
      <vt:lpstr>Strongly Non-Euclidean Spaces</vt:lpstr>
      <vt:lpstr>Strongly Non-Euclidean Spaces</vt:lpstr>
      <vt:lpstr>Strongly Non-Euclidean Spaces</vt:lpstr>
      <vt:lpstr>Strongly Non-Euclidean Spaces</vt:lpstr>
      <vt:lpstr>Strongly Non-Euclidean Spaces</vt:lpstr>
      <vt:lpstr>Strongly Non-Euclidean Spaces</vt:lpstr>
      <vt:lpstr>Strongly Non-Euclidean Spaces</vt:lpstr>
      <vt:lpstr>Strongly Non-Euclidean Spaces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  <vt:lpstr>Purely Combinatorial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  <vt:lpstr>Graphical Concept:    Support Tree</vt:lpstr>
      <vt:lpstr>Graphical Concept:    Support Tree</vt:lpstr>
      <vt:lpstr>Graphical Concept:    Support Tree</vt:lpstr>
      <vt:lpstr>Blood vessel tree data</vt:lpstr>
      <vt:lpstr>Blood vessel tree data</vt:lpstr>
      <vt:lpstr>Support Tree Example</vt:lpstr>
      <vt:lpstr>Graphical Concept:    Support Tree</vt:lpstr>
      <vt:lpstr>Graphical Concept:    Support Tree</vt:lpstr>
      <vt:lpstr>Graphical Concept:    Support Tree</vt:lpstr>
      <vt:lpstr>Graphical Concept:    Support Tree</vt:lpstr>
      <vt:lpstr>Strongly Non-Euclidean Spaces</vt:lpstr>
      <vt:lpstr>Strongly Non-Euclidean Spaces</vt:lpstr>
      <vt:lpstr>Strongly Non-Euclidean Spaces</vt:lpstr>
      <vt:lpstr>Mildly Non-Euclidean Spaces</vt:lpstr>
      <vt:lpstr>Strongly Non-Euclidean Spaces</vt:lpstr>
      <vt:lpstr>Strongly Non-Euclidean Spaces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</cp:lastModifiedBy>
  <cp:revision>506</cp:revision>
  <dcterms:created xsi:type="dcterms:W3CDTF">2001-06-08T01:38:43Z</dcterms:created>
  <dcterms:modified xsi:type="dcterms:W3CDTF">2012-11-27T02:41:03Z</dcterms:modified>
</cp:coreProperties>
</file>