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266" r:id="rId2"/>
    <p:sldMasterId id="2147484292" r:id="rId3"/>
    <p:sldMasterId id="2147484321" r:id="rId4"/>
    <p:sldMasterId id="2147484337" r:id="rId5"/>
  </p:sldMasterIdLst>
  <p:notesMasterIdLst>
    <p:notesMasterId r:id="rId100"/>
  </p:notesMasterIdLst>
  <p:sldIdLst>
    <p:sldId id="262" r:id="rId6"/>
    <p:sldId id="2671" r:id="rId7"/>
    <p:sldId id="2682" r:id="rId8"/>
    <p:sldId id="2634" r:id="rId9"/>
    <p:sldId id="2637" r:id="rId10"/>
    <p:sldId id="2641" r:id="rId11"/>
    <p:sldId id="2664" r:id="rId12"/>
    <p:sldId id="2515" r:id="rId13"/>
    <p:sldId id="2517" r:id="rId14"/>
    <p:sldId id="2522" r:id="rId15"/>
    <p:sldId id="2523" r:id="rId16"/>
    <p:sldId id="2524" r:id="rId17"/>
    <p:sldId id="2688" r:id="rId18"/>
    <p:sldId id="2610" r:id="rId19"/>
    <p:sldId id="2689" r:id="rId20"/>
    <p:sldId id="2690" r:id="rId21"/>
    <p:sldId id="2612" r:id="rId22"/>
    <p:sldId id="2609" r:id="rId23"/>
    <p:sldId id="2613" r:id="rId24"/>
    <p:sldId id="2534" r:id="rId25"/>
    <p:sldId id="2535" r:id="rId26"/>
    <p:sldId id="2615" r:id="rId27"/>
    <p:sldId id="2536" r:id="rId28"/>
    <p:sldId id="2537" r:id="rId29"/>
    <p:sldId id="2538" r:id="rId30"/>
    <p:sldId id="2539" r:id="rId31"/>
    <p:sldId id="2540" r:id="rId32"/>
    <p:sldId id="2617" r:id="rId33"/>
    <p:sldId id="2616" r:id="rId34"/>
    <p:sldId id="2541" r:id="rId35"/>
    <p:sldId id="2542" r:id="rId36"/>
    <p:sldId id="2543" r:id="rId37"/>
    <p:sldId id="2544" r:id="rId38"/>
    <p:sldId id="2545" r:id="rId39"/>
    <p:sldId id="2546" r:id="rId40"/>
    <p:sldId id="2619" r:id="rId41"/>
    <p:sldId id="2618" r:id="rId42"/>
    <p:sldId id="2547" r:id="rId43"/>
    <p:sldId id="2621" r:id="rId44"/>
    <p:sldId id="2620" r:id="rId45"/>
    <p:sldId id="2549" r:id="rId46"/>
    <p:sldId id="2725" r:id="rId47"/>
    <p:sldId id="2550" r:id="rId48"/>
    <p:sldId id="2551" r:id="rId49"/>
    <p:sldId id="2552" r:id="rId50"/>
    <p:sldId id="2553" r:id="rId51"/>
    <p:sldId id="2554" r:id="rId52"/>
    <p:sldId id="2555" r:id="rId53"/>
    <p:sldId id="2557" r:id="rId54"/>
    <p:sldId id="2695" r:id="rId55"/>
    <p:sldId id="2694" r:id="rId56"/>
    <p:sldId id="2558" r:id="rId57"/>
    <p:sldId id="2559" r:id="rId58"/>
    <p:sldId id="2697" r:id="rId59"/>
    <p:sldId id="2696" r:id="rId60"/>
    <p:sldId id="2560" r:id="rId61"/>
    <p:sldId id="2561" r:id="rId62"/>
    <p:sldId id="2698" r:id="rId63"/>
    <p:sldId id="2562" r:id="rId64"/>
    <p:sldId id="2563" r:id="rId65"/>
    <p:sldId id="2693" r:id="rId66"/>
    <p:sldId id="2692" r:id="rId67"/>
    <p:sldId id="2691" r:id="rId68"/>
    <p:sldId id="2564" r:id="rId69"/>
    <p:sldId id="2565" r:id="rId70"/>
    <p:sldId id="2566" r:id="rId71"/>
    <p:sldId id="2567" r:id="rId72"/>
    <p:sldId id="2568" r:id="rId73"/>
    <p:sldId id="2701" r:id="rId74"/>
    <p:sldId id="2700" r:id="rId75"/>
    <p:sldId id="2699" r:id="rId76"/>
    <p:sldId id="2703" r:id="rId77"/>
    <p:sldId id="2704" r:id="rId78"/>
    <p:sldId id="2569" r:id="rId79"/>
    <p:sldId id="2705" r:id="rId80"/>
    <p:sldId id="2707" r:id="rId81"/>
    <p:sldId id="2706" r:id="rId82"/>
    <p:sldId id="2571" r:id="rId83"/>
    <p:sldId id="2708" r:id="rId84"/>
    <p:sldId id="2572" r:id="rId85"/>
    <p:sldId id="2573" r:id="rId86"/>
    <p:sldId id="2574" r:id="rId87"/>
    <p:sldId id="2575" r:id="rId88"/>
    <p:sldId id="2576" r:id="rId89"/>
    <p:sldId id="2577" r:id="rId90"/>
    <p:sldId id="2578" r:id="rId91"/>
    <p:sldId id="2579" r:id="rId92"/>
    <p:sldId id="2580" r:id="rId93"/>
    <p:sldId id="2581" r:id="rId94"/>
    <p:sldId id="2709" r:id="rId95"/>
    <p:sldId id="2710" r:id="rId96"/>
    <p:sldId id="2582" r:id="rId97"/>
    <p:sldId id="2583" r:id="rId98"/>
    <p:sldId id="2584" r:id="rId9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FF00"/>
    <a:srgbClr val="FF00FF"/>
    <a:srgbClr val="00FFFF"/>
    <a:srgbClr val="D357FF"/>
    <a:srgbClr val="99FF99"/>
    <a:srgbClr val="FFB279"/>
    <a:srgbClr val="DA71FF"/>
    <a:srgbClr val="D1FFD1"/>
    <a:srgbClr val="E1F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70" d="100"/>
          <a:sy n="70" d="100"/>
        </p:scale>
        <p:origin x="-13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B8D27CA-2D5D-489C-9D1E-0057729DA34A}" type="slidenum">
              <a:rPr lang="en-US" smtClean="0">
                <a:latin typeface="Times New Roman" pitchFamily="18" charset="0"/>
              </a:rPr>
              <a:pPr eaLnBrk="1" hangingPunct="1"/>
              <a:t>1</a:t>
            </a:fld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127658-8053-400C-AF87-F417803AC267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74375-9431-47EE-91B8-E6E9A6FA6C0B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9BA6CB-E34B-488B-BB75-922DFB5897C1}" type="slidenum">
              <a:rPr lang="ko-KR" altLang="en-US" smtClean="0">
                <a:solidFill>
                  <a:prstClr val="black"/>
                </a:solidFill>
              </a:rPr>
              <a:pPr/>
              <a:t>12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D3FD1-C17B-426C-A724-DBBF6630AFD2}" type="slidenum">
              <a:rPr lang="ko-KR" altLang="en-US" smtClean="0">
                <a:solidFill>
                  <a:prstClr val="black"/>
                </a:solidFill>
              </a:rPr>
              <a:pPr/>
              <a:t>13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97CAEC-41D4-4100-A254-5D8EF86DFC2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D3FD1-C17B-426C-A724-DBBF6630AFD2}" type="slidenum">
              <a:rPr lang="ko-KR" altLang="en-US" smtClean="0">
                <a:solidFill>
                  <a:prstClr val="black"/>
                </a:solidFill>
              </a:rPr>
              <a:pPr/>
              <a:t>15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9D3FD1-C17B-426C-A724-DBBF6630AFD2}" type="slidenum">
              <a:rPr lang="ko-KR" altLang="en-US" smtClean="0">
                <a:solidFill>
                  <a:prstClr val="black"/>
                </a:solidFill>
              </a:rPr>
              <a:pPr/>
              <a:t>16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A5D0A4-7D94-4EC9-934C-60319A0DB5C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A5D0A4-7D94-4EC9-934C-60319A0DB5C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2203C5-DC5C-4E6F-A82E-831D9041600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DA4C1-3762-41FC-950E-91489C7E3EB6}" type="slidenum">
              <a:rPr lang="ko-KR" altLang="en-US" smtClean="0">
                <a:solidFill>
                  <a:srgbClr val="000000"/>
                </a:solidFill>
              </a:rPr>
              <a:pPr/>
              <a:t>2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0BB5C-0D49-4C6D-BE03-06E20D201E6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굴림" pitchFamily="34" charset="-127"/>
                <a:ea typeface="굴림" pitchFamily="34" charset="-127"/>
              </a:rPr>
              <a:t>fletcher_thesis.pdf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2982A-E6CC-4D69-A422-F93DB3738A98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2982A-E6CC-4D69-A422-F93DB3738A98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4DE49-00A5-4AED-8A98-34E9D447BDB7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B8F990-400A-4EE2-BC77-EF74A34974C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9E6991-15EB-4E23-A835-3ABB75D1B44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CEBD1E-93BE-4903-993F-18E5E8D4C0D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2BAD19-0839-4219-B930-31FCF349A01B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2BAD19-0839-4219-B930-31FCF349A01B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2BAD19-0839-4219-B930-31FCF349A01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5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BDA4C1-3762-41FC-950E-91489C7E3EB6}" type="slidenum">
              <a:rPr lang="ko-KR" altLang="en-US" smtClean="0">
                <a:solidFill>
                  <a:srgbClr val="000000"/>
                </a:solidFill>
              </a:rPr>
              <a:pPr/>
              <a:t>3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160B7F-A2EA-4C36-A7E2-5FC9F2D3FB0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ko-KR" smtClean="0">
                <a:latin typeface="굴림" pitchFamily="34" charset="-127"/>
                <a:ea typeface="굴림" pitchFamily="34" charset="-127"/>
              </a:rPr>
              <a:t>EgView1p51proj3dPC1.ps</a:t>
            </a:r>
            <a:endParaRPr lang="ko-KR" altLang="en-US" smtClean="0">
              <a:latin typeface="굴림" pitchFamily="34" charset="-127"/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53E1B9-7F13-45F4-B85F-342F682AD4CD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ko-KR" smtClean="0">
                <a:latin typeface="굴림" pitchFamily="34" charset="-127"/>
                <a:ea typeface="굴림" pitchFamily="34" charset="-127"/>
              </a:rPr>
              <a:t>EgView1p54proj3dPC12.ps</a:t>
            </a:r>
            <a:endParaRPr lang="ko-KR" altLang="en-US" smtClean="0">
              <a:latin typeface="굴림" pitchFamily="34" charset="-127"/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FF2867-04DF-4F42-8E23-18489D7258FC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>
              <a:latin typeface="굴림" pitchFamily="34" charset="-127"/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6422EE-7342-4DF7-92D8-C4E37898B8B4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>
              <a:latin typeface="굴림" pitchFamily="34" charset="-127"/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5612A3-7031-42D3-A4DE-FB283F39CA3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en-US" smtClean="0">
              <a:latin typeface="굴림" pitchFamily="34" charset="-127"/>
              <a:ea typeface="굴림" pitchFamily="34" charset="-127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1FB0A-9D7A-4666-B1AC-381BEADF43E4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1FB0A-9D7A-4666-B1AC-381BEADF43E4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D1FB0A-9D7A-4666-B1AC-381BEADF43E4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4B7D0-3EDD-4BE3-AB46-23B07CB716F4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4B7D0-3EDD-4BE3-AB46-23B07CB716F4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9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9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EE3BEB-74AF-452E-99C7-C998B60C10AA}" type="slidenum">
              <a:rPr lang="ko-KR" altLang="en-US" smtClean="0">
                <a:solidFill>
                  <a:srgbClr val="000000"/>
                </a:solidFill>
              </a:rPr>
              <a:pPr/>
              <a:t>4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4B7D0-3EDD-4BE3-AB46-23B07CB716F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09B63-F46A-4FB3-B060-7D3A5B2EA92B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109B63-F46A-4FB3-B060-7D3A5B2EA92B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9E887-8248-473E-9C93-704929B2CEBE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7E8E42-BCE6-495B-BC44-7AD4E803CC9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649D10-D103-4BF2-B83C-12D0F39F7264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DB0C5-125A-43BC-B5D3-2EA170801F67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2ADADE-08CE-496F-9731-7C1AF29A1F7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554B79-8DA7-4064-B3C5-253A57D120C9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574EAD-E8E1-48C5-9741-D47F128F4C8D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FFB903-AD24-4A71-B3CD-6B608F7CEEEF}" type="slidenum">
              <a:rPr lang="ko-KR" altLang="en-US" smtClean="0">
                <a:solidFill>
                  <a:prstClr val="black"/>
                </a:solidFill>
              </a:rPr>
              <a:pPr/>
              <a:t>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574EAD-E8E1-48C5-9741-D47F128F4C8D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574EAD-E8E1-48C5-9741-D47F128F4C8D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2475B1-C00B-4F28-A27A-02135C3353F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91EF37-4E2C-4615-8FC0-9868F82D423F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91EF37-4E2C-4615-8FC0-9868F82D423F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91EF37-4E2C-4615-8FC0-9868F82D423F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5F533-8DB4-48AB-9270-AB08B0138E69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A30C4A-D185-48AC-8AA6-BEF1DB9F5D95}" type="slidenum">
              <a:rPr lang="ko-KR" altLang="en-US" smtClean="0">
                <a:solidFill>
                  <a:prstClr val="black"/>
                </a:solidFill>
              </a:rPr>
              <a:pPr/>
              <a:t>57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A30C4A-D185-48AC-8AA6-BEF1DB9F5D95}" type="slidenum">
              <a:rPr lang="ko-KR" altLang="en-US" smtClean="0">
                <a:solidFill>
                  <a:prstClr val="black"/>
                </a:solidFill>
              </a:rPr>
              <a:pPr/>
              <a:t>58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6798DE-A731-4FB4-851A-B7794A777AEA}" type="slidenum">
              <a:rPr lang="ko-KR" altLang="en-US" smtClean="0">
                <a:solidFill>
                  <a:prstClr val="black"/>
                </a:solidFill>
              </a:rPr>
              <a:pPr/>
              <a:t>59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53057D-E278-46A9-8217-B11BA5366D6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굴림" pitchFamily="34" charset="-127"/>
                <a:ea typeface="굴림" pitchFamily="34" charset="-127"/>
              </a:rPr>
              <a:t>FIGp8correct.eps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76880-C8B3-433D-A6B8-9F4E4C466204}" type="slidenum">
              <a:rPr lang="ko-KR" altLang="en-US" smtClean="0">
                <a:solidFill>
                  <a:prstClr val="black"/>
                </a:solidFill>
              </a:rPr>
              <a:pPr/>
              <a:t>60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76880-C8B3-433D-A6B8-9F4E4C466204}" type="slidenum">
              <a:rPr lang="ko-KR" altLang="en-US" smtClean="0">
                <a:solidFill>
                  <a:prstClr val="black"/>
                </a:solidFill>
              </a:rPr>
              <a:pPr/>
              <a:t>61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76880-C8B3-433D-A6B8-9F4E4C466204}" type="slidenum">
              <a:rPr lang="ko-KR" altLang="en-US" smtClean="0">
                <a:solidFill>
                  <a:prstClr val="black"/>
                </a:solidFill>
              </a:rPr>
              <a:pPr/>
              <a:t>62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A76880-C8B3-433D-A6B8-9F4E4C466204}" type="slidenum">
              <a:rPr lang="ko-KR" altLang="en-US" smtClean="0">
                <a:solidFill>
                  <a:prstClr val="black"/>
                </a:solidFill>
              </a:rPr>
              <a:pPr/>
              <a:t>63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1B9D53-7B81-4252-A4C7-E6BE2DBA5361}" type="slidenum">
              <a:rPr lang="ko-KR" altLang="en-US" smtClean="0">
                <a:solidFill>
                  <a:prstClr val="black"/>
                </a:solidFill>
              </a:rPr>
              <a:pPr/>
              <a:t>64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24FA2-393E-4C22-B1E0-D8F6B32E73F7}" type="slidenum">
              <a:rPr lang="ko-KR" altLang="en-US" smtClean="0">
                <a:solidFill>
                  <a:prstClr val="black"/>
                </a:solidFill>
              </a:rPr>
              <a:pPr/>
              <a:t>65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E26DC7-227C-4B25-BE34-104C6BA80398}" type="slidenum">
              <a:rPr lang="ko-KR" altLang="en-US" smtClean="0">
                <a:solidFill>
                  <a:prstClr val="black"/>
                </a:solidFill>
              </a:rPr>
              <a:pPr/>
              <a:t>66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81C60-4EF2-4FEF-9658-A597CA03FE0C}" type="slidenum">
              <a:rPr lang="ko-KR" altLang="en-US" smtClean="0">
                <a:solidFill>
                  <a:prstClr val="black"/>
                </a:solidFill>
              </a:rPr>
              <a:pPr/>
              <a:t>67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E8072-8AA5-45D9-B7FC-7F6CBE6C2BBE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E8072-8AA5-45D9-B7FC-7F6CBE6C2BBE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62753-C789-4332-99F3-B73103D97F46}" type="slidenum">
              <a:rPr lang="ko-KR" altLang="en-US" smtClean="0">
                <a:solidFill>
                  <a:prstClr val="black"/>
                </a:solidFill>
              </a:rPr>
              <a:pPr/>
              <a:t>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E8072-8AA5-45D9-B7FC-7F6CBE6C2BBE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8E8072-8AA5-45D9-B7FC-7F6CBE6C2BBE}" type="slidenum">
              <a:rPr lang="en-US" smtClean="0">
                <a:solidFill>
                  <a:prstClr val="black"/>
                </a:solidFill>
              </a:rPr>
              <a:pPr/>
              <a:t>71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A7A149-6DD8-4496-87F2-E109CDA0E17D}" type="slidenum">
              <a:rPr lang="ko-KR" altLang="en-US" smtClean="0">
                <a:solidFill>
                  <a:prstClr val="black"/>
                </a:solidFill>
              </a:rPr>
              <a:pPr/>
              <a:t>72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A7A149-6DD8-4496-87F2-E109CDA0E17D}" type="slidenum">
              <a:rPr lang="ko-KR" altLang="en-US" smtClean="0">
                <a:solidFill>
                  <a:prstClr val="black"/>
                </a:solidFill>
              </a:rPr>
              <a:pPr/>
              <a:t>73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A7A149-6DD8-4496-87F2-E109CDA0E17D}" type="slidenum">
              <a:rPr lang="ko-KR" altLang="en-US" smtClean="0">
                <a:solidFill>
                  <a:prstClr val="black"/>
                </a:solidFill>
              </a:rPr>
              <a:pPr/>
              <a:t>74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0BBB77-C307-4698-92C9-7B0F7A4FC311}" type="slidenum">
              <a:rPr lang="ko-KR" altLang="en-US" smtClean="0">
                <a:solidFill>
                  <a:prstClr val="black"/>
                </a:solidFill>
              </a:rPr>
              <a:pPr/>
              <a:t>75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0BBB77-C307-4698-92C9-7B0F7A4FC311}" type="slidenum">
              <a:rPr lang="ko-KR" altLang="en-US" smtClean="0">
                <a:solidFill>
                  <a:prstClr val="black"/>
                </a:solidFill>
              </a:rPr>
              <a:pPr/>
              <a:t>76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0BBB77-C307-4698-92C9-7B0F7A4FC311}" type="slidenum">
              <a:rPr lang="ko-KR" altLang="en-US" smtClean="0">
                <a:solidFill>
                  <a:prstClr val="black"/>
                </a:solidFill>
              </a:rPr>
              <a:pPr/>
              <a:t>77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76F53-51A0-4EE6-808D-35CEC4BEEA4C}" type="slidenum">
              <a:rPr lang="ko-KR" altLang="en-US" smtClean="0">
                <a:solidFill>
                  <a:prstClr val="black"/>
                </a:solidFill>
              </a:rPr>
              <a:pPr/>
              <a:t>78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76F53-51A0-4EE6-808D-35CEC4BEEA4C}" type="slidenum">
              <a:rPr lang="ko-KR" altLang="en-US" smtClean="0">
                <a:solidFill>
                  <a:prstClr val="black"/>
                </a:solidFill>
              </a:rPr>
              <a:pPr/>
              <a:t>79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7D88B-DC80-488C-A4AA-85BD17E17234}" type="slidenum">
              <a:rPr lang="ko-KR" altLang="en-US" smtClean="0">
                <a:solidFill>
                  <a:prstClr val="black"/>
                </a:solidFill>
              </a:rPr>
              <a:pPr/>
              <a:t>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9F8F60-EF8D-4CD5-814C-F148D0F93DC1}" type="slidenum">
              <a:rPr lang="ko-KR" altLang="en-US" smtClean="0">
                <a:solidFill>
                  <a:prstClr val="black"/>
                </a:solidFill>
              </a:rPr>
              <a:pPr/>
              <a:t>80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F95D8-75E5-4F7B-898B-AF68E6A81C83}" type="slidenum">
              <a:rPr lang="ko-KR" altLang="en-US" smtClean="0">
                <a:solidFill>
                  <a:prstClr val="black"/>
                </a:solidFill>
              </a:rPr>
              <a:pPr/>
              <a:t>81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8C4743-4784-4B8F-9762-92407868BE27}" type="slidenum">
              <a:rPr lang="ko-KR" altLang="en-US" smtClean="0">
                <a:solidFill>
                  <a:prstClr val="black"/>
                </a:solidFill>
              </a:rPr>
              <a:pPr/>
              <a:t>82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40D6FB-365D-4CC4-8DD6-3583D9FEB8A6}" type="slidenum">
              <a:rPr lang="ko-KR" altLang="en-US" smtClean="0">
                <a:solidFill>
                  <a:prstClr val="black"/>
                </a:solidFill>
              </a:rPr>
              <a:pPr/>
              <a:t>83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4B6F25-F35D-402F-83D2-A57CE1D2E83E}" type="slidenum">
              <a:rPr lang="ko-KR" altLang="en-US" smtClean="0">
                <a:solidFill>
                  <a:prstClr val="black"/>
                </a:solidFill>
              </a:rPr>
              <a:pPr/>
              <a:t>84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98A214-C044-4238-BCFF-EB08C7044B6A}" type="slidenum">
              <a:rPr lang="ko-KR" altLang="en-US" smtClean="0">
                <a:solidFill>
                  <a:prstClr val="black"/>
                </a:solidFill>
              </a:rPr>
              <a:pPr/>
              <a:t>85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DD2F93-C80F-42B2-89BE-E807810CA0C0}" type="slidenum">
              <a:rPr lang="ko-KR" altLang="en-US" smtClean="0">
                <a:solidFill>
                  <a:prstClr val="black"/>
                </a:solidFill>
              </a:rPr>
              <a:pPr/>
              <a:t>86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98911F-2A9C-4799-9104-464AD3D189A2}" type="slidenum">
              <a:rPr lang="ko-KR" altLang="en-US" smtClean="0">
                <a:solidFill>
                  <a:prstClr val="black"/>
                </a:solidFill>
              </a:rPr>
              <a:pPr/>
              <a:t>87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8F0A1F-9B96-4D33-9207-EE0E259A4809}" type="slidenum">
              <a:rPr lang="ko-KR" altLang="en-US" smtClean="0">
                <a:solidFill>
                  <a:prstClr val="black"/>
                </a:solidFill>
              </a:rPr>
              <a:pPr/>
              <a:t>88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AF4A9C-23FD-44F2-B76E-1761C90D01F4}" type="slidenum">
              <a:rPr lang="ko-KR" altLang="en-US" smtClean="0">
                <a:solidFill>
                  <a:prstClr val="black"/>
                </a:solidFill>
              </a:rPr>
              <a:pPr/>
              <a:t>89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C22B96-9C42-41DC-9371-2FF347A97BEE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D1DA5E-026E-47D7-B6C7-02A0E3E54FF9}" type="slidenum">
              <a:rPr lang="ko-KR" altLang="en-US" smtClean="0">
                <a:solidFill>
                  <a:prstClr val="black"/>
                </a:solidFill>
              </a:rPr>
              <a:pPr/>
              <a:t>90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D1DA5E-026E-47D7-B6C7-02A0E3E54FF9}" type="slidenum">
              <a:rPr lang="ko-KR" altLang="en-US" smtClean="0">
                <a:solidFill>
                  <a:prstClr val="black"/>
                </a:solidFill>
              </a:rPr>
              <a:pPr/>
              <a:t>91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D1DA5E-026E-47D7-B6C7-02A0E3E54FF9}" type="slidenum">
              <a:rPr lang="ko-KR" altLang="en-US" smtClean="0">
                <a:solidFill>
                  <a:prstClr val="black"/>
                </a:solidFill>
              </a:rPr>
              <a:pPr/>
              <a:t>92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9091F7-FDBF-4681-B3AE-02FD36807F44}" type="slidenum">
              <a:rPr lang="ko-KR" altLang="en-US" smtClean="0">
                <a:solidFill>
                  <a:prstClr val="black"/>
                </a:solidFill>
              </a:rPr>
              <a:pPr/>
              <a:t>93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45CA91-4B3B-4767-BE91-F997869BAF66}" type="slidenum">
              <a:rPr lang="ko-KR" altLang="en-US" smtClean="0">
                <a:solidFill>
                  <a:prstClr val="black"/>
                </a:solidFill>
              </a:rPr>
              <a:pPr/>
              <a:t>94</a:t>
            </a:fld>
            <a:endParaRPr lang="en-US" altLang="ko-K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0905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631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967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99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795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2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02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7671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28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8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7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268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829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7065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12413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86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07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02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50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200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7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197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079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474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5249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092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90605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418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45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492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63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4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2660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7045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17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43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27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912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1909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9860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302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695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6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1658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9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6097416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126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36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733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9770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205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041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3187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93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6346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0505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4788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380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7038" y="457200"/>
            <a:ext cx="20478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457200"/>
            <a:ext cx="5992813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96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1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380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4421629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54563" y="1479550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54563" y="3940175"/>
            <a:ext cx="3971925" cy="2308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7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3539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650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484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vmlDrawing" Target="../drawings/vmlDrawing1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vmlDrawing" Target="../drawings/vmlDrawing2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oleObject" Target="../embeddings/oleObject3.bin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vmlDrawing" Target="../drawings/vmlDrawing3.v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oleObject" Target="../embeddings/oleObject4.bin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vmlDrawing" Target="../drawings/vmlDrawing4.v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1.wmf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Title</a:t>
            </a:r>
          </a:p>
          <a:p>
            <a:pPr lvl="0"/>
            <a:r>
              <a:rPr lang="en-US" altLang="ko-KR" smtClean="0"/>
              <a:t>J. S. Marron</a:t>
            </a:r>
          </a:p>
          <a:p>
            <a:pPr lvl="1"/>
            <a:r>
              <a:rPr lang="en-US" altLang="ko-KR" smtClean="0"/>
              <a:t>Dept. of Statistics and Operations Research</a:t>
            </a:r>
          </a:p>
          <a:p>
            <a:pPr lvl="1"/>
            <a:endParaRPr lang="en-US" altLang="ko-KR" smtClean="0"/>
          </a:p>
          <a:p>
            <a:pPr lvl="1"/>
            <a:endParaRPr lang="en-US" altLang="ko-KR" smtClean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fld id="{F2F8EAB4-DAE0-411C-9C0A-E05F3646B9DD}" type="slidenum">
              <a:rPr lang="ko-KR" altLang="en-US" sz="1000">
                <a:solidFill>
                  <a:srgbClr val="2A3D7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34" charset="-127"/>
              </a:rPr>
              <a:pPr eaLnBrk="0" hangingPunct="0">
                <a:lnSpc>
                  <a:spcPct val="90000"/>
                </a:lnSpc>
                <a:defRPr/>
              </a:pPr>
              <a:t>‹#›</a:t>
            </a:fld>
            <a:endParaRPr lang="en-US" altLang="ko-KR" sz="1000">
              <a:solidFill>
                <a:srgbClr val="2A3D7A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34" charset="-127"/>
            </a:endParaRPr>
          </a:p>
        </p:txBody>
      </p:sp>
      <p:graphicFrame>
        <p:nvGraphicFramePr>
          <p:cNvPr id="1026" name="Object 19"/>
          <p:cNvGraphicFramePr>
            <a:graphicFrameLocks noChangeAspect="1"/>
          </p:cNvGraphicFramePr>
          <p:nvPr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18" name="Image File" r:id="rId15" imgW="246600" imgH="324360" progId="">
                  <p:embed/>
                </p:oleObj>
              </mc:Choice>
              <mc:Fallback>
                <p:oleObj name="Image File" r:id="rId15" imgW="246600" imgH="324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9DDF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5B524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EC8BA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5B5249"/>
                </a:solidFill>
                <a:latin typeface="Tahoma" pitchFamily="34" charset="0"/>
              </a:rPr>
              <a:t>UNC, Stat &amp; OR</a:t>
            </a:r>
          </a:p>
        </p:txBody>
      </p:sp>
    </p:spTree>
    <p:extLst>
      <p:ext uri="{BB962C8B-B14F-4D97-AF65-F5344CB8AC3E}">
        <p14:creationId xmlns:p14="http://schemas.microsoft.com/office/powerpoint/2010/main" val="33926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–"/>
        <a:defRPr sz="2800">
          <a:solidFill>
            <a:srgbClr val="000000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307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Title</a:t>
            </a:r>
          </a:p>
          <a:p>
            <a:pPr lvl="0"/>
            <a:r>
              <a:rPr lang="en-US" altLang="ko-KR" smtClean="0"/>
              <a:t>J. S. Marron</a:t>
            </a:r>
          </a:p>
          <a:p>
            <a:pPr lvl="1"/>
            <a:r>
              <a:rPr lang="en-US" altLang="ko-KR" smtClean="0"/>
              <a:t>Dept. of Statistics and Operations Research</a:t>
            </a:r>
          </a:p>
          <a:p>
            <a:pPr lvl="1"/>
            <a:endParaRPr lang="en-US" altLang="ko-KR" smtClean="0"/>
          </a:p>
          <a:p>
            <a:pPr lvl="1"/>
            <a:endParaRPr lang="en-US" altLang="ko-KR" smtClean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fld id="{9AF6A607-B865-4A2E-B3EB-01808A1980D5}" type="slidenum">
              <a:rPr lang="ko-KR" altLang="en-US" sz="1000">
                <a:solidFill>
                  <a:srgbClr val="2A3D7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34" charset="-127"/>
              </a:rPr>
              <a:pPr eaLnBrk="0" hangingPunct="0">
                <a:lnSpc>
                  <a:spcPct val="90000"/>
                </a:lnSpc>
                <a:defRPr/>
              </a:pPr>
              <a:t>‹#›</a:t>
            </a:fld>
            <a:endParaRPr lang="en-US" altLang="ko-KR" sz="1000">
              <a:solidFill>
                <a:srgbClr val="2A3D7A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34" charset="-127"/>
            </a:endParaRPr>
          </a:p>
        </p:txBody>
      </p:sp>
      <p:graphicFrame>
        <p:nvGraphicFramePr>
          <p:cNvPr id="3074" name="Object 19"/>
          <p:cNvGraphicFramePr>
            <a:graphicFrameLocks noChangeAspect="1"/>
          </p:cNvGraphicFramePr>
          <p:nvPr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22" name="Image File" r:id="rId15" imgW="246600" imgH="324360" progId="">
                  <p:embed/>
                </p:oleObj>
              </mc:Choice>
              <mc:Fallback>
                <p:oleObj name="Image File" r:id="rId15" imgW="246600" imgH="324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9DDF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5B524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EC8BA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5B5249"/>
                </a:solidFill>
                <a:latin typeface="Tahoma" pitchFamily="34" charset="0"/>
              </a:rPr>
              <a:t>UNC, Stat &amp; OR</a:t>
            </a:r>
          </a:p>
        </p:txBody>
      </p:sp>
    </p:spTree>
    <p:extLst>
      <p:ext uri="{BB962C8B-B14F-4D97-AF65-F5344CB8AC3E}">
        <p14:creationId xmlns:p14="http://schemas.microsoft.com/office/powerpoint/2010/main" val="215638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  <p:sldLayoutId id="21474843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–"/>
        <a:defRPr sz="2800">
          <a:solidFill>
            <a:srgbClr val="000000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17413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Title</a:t>
            </a:r>
          </a:p>
          <a:p>
            <a:pPr lvl="0"/>
            <a:r>
              <a:rPr lang="en-US" altLang="ko-KR" smtClean="0"/>
              <a:t>J. S. Marron</a:t>
            </a:r>
          </a:p>
          <a:p>
            <a:pPr lvl="1"/>
            <a:r>
              <a:rPr lang="en-US" altLang="ko-KR" smtClean="0"/>
              <a:t>Dept. of Statistics and Operations Research</a:t>
            </a:r>
          </a:p>
          <a:p>
            <a:pPr lvl="1"/>
            <a:endParaRPr lang="en-US" altLang="ko-KR" smtClean="0"/>
          </a:p>
          <a:p>
            <a:pPr lvl="1"/>
            <a:endParaRPr lang="en-US" altLang="ko-KR" smtClean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fld id="{9AF142FC-2D87-4FAA-B37D-FC8FA76AB613}" type="slidenum">
              <a:rPr lang="ko-KR" altLang="en-US" sz="1000">
                <a:solidFill>
                  <a:srgbClr val="2A3D7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34" charset="-127"/>
              </a:rPr>
              <a:pPr eaLnBrk="0" hangingPunct="0">
                <a:lnSpc>
                  <a:spcPct val="90000"/>
                </a:lnSpc>
                <a:defRPr/>
              </a:pPr>
              <a:t>‹#›</a:t>
            </a:fld>
            <a:endParaRPr lang="en-US" altLang="ko-KR" sz="1000">
              <a:solidFill>
                <a:srgbClr val="2A3D7A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34" charset="-127"/>
            </a:endParaRPr>
          </a:p>
        </p:txBody>
      </p:sp>
      <p:graphicFrame>
        <p:nvGraphicFramePr>
          <p:cNvPr id="17410" name="Object 19"/>
          <p:cNvGraphicFramePr>
            <a:graphicFrameLocks noChangeAspect="1"/>
          </p:cNvGraphicFramePr>
          <p:nvPr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16" name="Image File" r:id="rId18" imgW="246600" imgH="324360" progId="">
                  <p:embed/>
                </p:oleObj>
              </mc:Choice>
              <mc:Fallback>
                <p:oleObj name="Image File" r:id="rId18" imgW="246600" imgH="324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9DDF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5B524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EC8BA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5B5249"/>
                </a:solidFill>
                <a:latin typeface="Tahoma" pitchFamily="34" charset="0"/>
              </a:rPr>
              <a:t>UNC, Stat &amp; OR</a:t>
            </a:r>
          </a:p>
        </p:txBody>
      </p:sp>
    </p:spTree>
    <p:extLst>
      <p:ext uri="{BB962C8B-B14F-4D97-AF65-F5344CB8AC3E}">
        <p14:creationId xmlns:p14="http://schemas.microsoft.com/office/powerpoint/2010/main" val="184490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  <p:sldLayoutId id="2147484333" r:id="rId12"/>
    <p:sldLayoutId id="2147484334" r:id="rId13"/>
    <p:sldLayoutId id="2147484335" r:id="rId14"/>
    <p:sldLayoutId id="2147484336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–"/>
        <a:defRPr sz="2800">
          <a:solidFill>
            <a:srgbClr val="000000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chemeClr val="accent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1485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University of North Carolina, Chapel Hill</a:t>
            </a:r>
          </a:p>
        </p:txBody>
      </p:sp>
      <p:sp>
        <p:nvSpPr>
          <p:cNvPr id="18437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1825" y="1479550"/>
            <a:ext cx="8094663" cy="476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Title</a:t>
            </a:r>
          </a:p>
          <a:p>
            <a:pPr lvl="0"/>
            <a:r>
              <a:rPr lang="en-US" altLang="ko-KR" smtClean="0"/>
              <a:t>J. S. Marron</a:t>
            </a:r>
          </a:p>
          <a:p>
            <a:pPr lvl="1"/>
            <a:r>
              <a:rPr lang="en-US" altLang="ko-KR" smtClean="0"/>
              <a:t>Dept. of Statistics and Operations Research</a:t>
            </a:r>
          </a:p>
          <a:p>
            <a:pPr lvl="1"/>
            <a:endParaRPr lang="en-US" altLang="ko-KR" smtClean="0"/>
          </a:p>
          <a:p>
            <a:pPr lvl="1"/>
            <a:endParaRPr lang="en-US" altLang="ko-KR" smtClean="0"/>
          </a:p>
        </p:txBody>
      </p:sp>
      <p:sp>
        <p:nvSpPr>
          <p:cNvPr id="89103" name="Line 15"/>
          <p:cNvSpPr>
            <a:spLocks noChangeShapeType="1"/>
          </p:cNvSpPr>
          <p:nvPr userDrawn="1"/>
        </p:nvSpPr>
        <p:spPr bwMode="auto">
          <a:xfrm>
            <a:off x="1198563" y="1230313"/>
            <a:ext cx="7820025" cy="0"/>
          </a:xfrm>
          <a:prstGeom prst="line">
            <a:avLst/>
          </a:prstGeom>
          <a:noFill/>
          <a:ln w="28575">
            <a:solidFill>
              <a:srgbClr val="0FC7FF"/>
            </a:solidFill>
            <a:round/>
            <a:headEnd type="none" w="sm" len="sm"/>
            <a:tailEnd type="none" w="sm" len="sm"/>
          </a:ln>
          <a:effectLst>
            <a:outerShdw dist="17961" dir="2700000" algn="ctr" rotWithShape="0">
              <a:srgbClr val="232323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89104" name="Text Box 16"/>
          <p:cNvSpPr txBox="1">
            <a:spLocks noChangeArrowheads="1"/>
          </p:cNvSpPr>
          <p:nvPr userDrawn="1"/>
        </p:nvSpPr>
        <p:spPr bwMode="auto">
          <a:xfrm>
            <a:off x="8747125" y="6629400"/>
            <a:ext cx="339725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fld id="{04C62824-DFBE-486C-B5B0-FC2BE50D19B9}" type="slidenum">
              <a:rPr lang="ko-KR" altLang="en-US" sz="1000">
                <a:solidFill>
                  <a:srgbClr val="2A3D7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itchFamily="34" charset="-127"/>
              </a:rPr>
              <a:pPr eaLnBrk="0" hangingPunct="0">
                <a:lnSpc>
                  <a:spcPct val="90000"/>
                </a:lnSpc>
                <a:defRPr/>
              </a:pPr>
              <a:t>‹#›</a:t>
            </a:fld>
            <a:endParaRPr lang="en-US" altLang="ko-KR" sz="1000">
              <a:solidFill>
                <a:srgbClr val="2A3D7A"/>
              </a:solidFill>
              <a:effectLst>
                <a:outerShdw blurRad="38100" dist="38100" dir="2700000" algn="tl">
                  <a:srgbClr val="000000"/>
                </a:outerShdw>
              </a:effectLst>
              <a:ea typeface="굴림" pitchFamily="34" charset="-127"/>
            </a:endParaRPr>
          </a:p>
        </p:txBody>
      </p:sp>
      <p:graphicFrame>
        <p:nvGraphicFramePr>
          <p:cNvPr id="18434" name="Object 19"/>
          <p:cNvGraphicFramePr>
            <a:graphicFrameLocks noChangeAspect="1"/>
          </p:cNvGraphicFramePr>
          <p:nvPr/>
        </p:nvGraphicFramePr>
        <p:xfrm>
          <a:off x="228600" y="228600"/>
          <a:ext cx="762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0" name="Image File" r:id="rId18" imgW="246600" imgH="324360" progId="">
                  <p:embed/>
                </p:oleObj>
              </mc:Choice>
              <mc:Fallback>
                <p:oleObj name="Image File" r:id="rId18" imgW="246600" imgH="324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7620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9DDF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5B524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EC8BA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108" name="Text Box 20"/>
          <p:cNvSpPr txBox="1">
            <a:spLocks noChangeArrowheads="1"/>
          </p:cNvSpPr>
          <p:nvPr userDrawn="1"/>
        </p:nvSpPr>
        <p:spPr bwMode="auto">
          <a:xfrm>
            <a:off x="0" y="1143000"/>
            <a:ext cx="12382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5B5249"/>
                </a:solidFill>
                <a:latin typeface="Tahoma" pitchFamily="34" charset="0"/>
              </a:rPr>
              <a:t>UNC, Stat &amp; OR</a:t>
            </a:r>
          </a:p>
        </p:txBody>
      </p:sp>
    </p:spTree>
    <p:extLst>
      <p:ext uri="{BB962C8B-B14F-4D97-AF65-F5344CB8AC3E}">
        <p14:creationId xmlns:p14="http://schemas.microsoft.com/office/powerpoint/2010/main" val="381994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  <p:sldLayoutId id="2147484350" r:id="rId13"/>
    <p:sldLayoutId id="2147484351" r:id="rId14"/>
    <p:sldLayoutId id="2147484352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7F"/>
          </a:solidFill>
          <a:latin typeface="Tahoma" pitchFamily="34" charset="0"/>
        </a:defRPr>
      </a:lvl9pPr>
    </p:titleStyle>
    <p:bodyStyle>
      <a:lvl1pPr marL="457200" indent="-457200" algn="ctr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1027113" indent="-455613" algn="ctr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–"/>
        <a:defRPr sz="2800">
          <a:solidFill>
            <a:srgbClr val="000000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29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8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60000"/>
                <a:lumOff val="4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smtClean="0"/>
              <a:t>Statistics – O. R. 891</a:t>
            </a:r>
            <a:br>
              <a:rPr lang="en-US" smtClean="0"/>
            </a:br>
            <a:r>
              <a:rPr lang="en-US" smtClean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 smtClean="0"/>
              <a:t>J. S. </a:t>
            </a:r>
            <a:r>
              <a:rPr lang="en-US" dirty="0" err="1" smtClean="0"/>
              <a:t>Marron</a:t>
            </a:r>
            <a:endParaRPr lang="en-US" dirty="0" smtClean="0"/>
          </a:p>
          <a:p>
            <a:pPr algn="ctr" eaLnBrk="1" hangingPunct="1">
              <a:buFontTx/>
              <a:buNone/>
            </a:pP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dirty="0" smtClean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 smtClean="0"/>
              <a:t>University of North Carolina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996113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Blood vessel tree data</a:t>
            </a:r>
          </a:p>
        </p:txBody>
      </p:sp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28600" y="1676400"/>
            <a:ext cx="4343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Present Focus: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</a:t>
            </a:r>
            <a:r>
              <a:rPr lang="en-US" sz="3200" u="sng">
                <a:solidFill>
                  <a:srgbClr val="000000"/>
                </a:solidFill>
                <a:latin typeface="Tahoma" pitchFamily="34" charset="0"/>
              </a:rPr>
              <a:t>Topology only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Raw data as trees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Marron’s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       </a:t>
            </a:r>
            <a:r>
              <a:rPr lang="en-US" sz="3200">
                <a:solidFill>
                  <a:srgbClr val="69FF00"/>
                </a:solidFill>
                <a:latin typeface="Tahoma" pitchFamily="34" charset="0"/>
              </a:rPr>
              <a:t>reduced tree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Back tree only</a:t>
            </a:r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/>
          <a:srcRect l="21968" t="19302" r="21968" b="12869"/>
          <a:stretch>
            <a:fillRect/>
          </a:stretch>
        </p:blipFill>
        <p:spPr bwMode="auto">
          <a:xfrm>
            <a:off x="4114800" y="1600200"/>
            <a:ext cx="46672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95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7148513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Blood vessel tree data</a:t>
            </a:r>
          </a:p>
        </p:txBody>
      </p:sp>
      <p:sp>
        <p:nvSpPr>
          <p:cNvPr id="47107" name="TextBox 4"/>
          <p:cNvSpPr txBox="1">
            <a:spLocks noChangeArrowheads="1"/>
          </p:cNvSpPr>
          <p:nvPr/>
        </p:nvSpPr>
        <p:spPr bwMode="auto">
          <a:xfrm>
            <a:off x="152400" y="2438400"/>
            <a:ext cx="4343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Topology only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E.g. Back Trees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Full Population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Study as movie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Understand variation?</a:t>
            </a:r>
          </a:p>
        </p:txBody>
      </p:sp>
      <p:pic>
        <p:nvPicPr>
          <p:cNvPr id="3" name="Data_Movie_c_B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3600" y="1257300"/>
            <a:ext cx="57404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1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7072313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Blood vessel tree data</a:t>
            </a: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533400" y="1447800"/>
            <a:ext cx="7620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Correspondence (which node on left???):</a:t>
            </a:r>
          </a:p>
          <a:p>
            <a:pPr marL="571500" indent="-571500">
              <a:lnSpc>
                <a:spcPct val="150000"/>
              </a:lnSpc>
              <a:buFontTx/>
              <a:buAutoNum type="romanUcPeriod"/>
              <a:defRPr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Vessel Thickness</a:t>
            </a:r>
          </a:p>
          <a:p>
            <a:pPr marL="571500" indent="-571500" algn="ctr">
              <a:lnSpc>
                <a:spcPct val="1500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Larger Median Radius on Left	</a:t>
            </a:r>
          </a:p>
          <a:p>
            <a:pPr marL="571500" indent="-571500">
              <a:lnSpc>
                <a:spcPct val="1500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II.	Descendants</a:t>
            </a:r>
          </a:p>
          <a:p>
            <a:pPr marL="571500" indent="-571500" algn="ctr">
              <a:lnSpc>
                <a:spcPct val="150000"/>
              </a:lnSpc>
              <a:defRPr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Most Descendants on Left</a:t>
            </a:r>
          </a:p>
        </p:txBody>
      </p:sp>
    </p:spTree>
    <p:extLst>
      <p:ext uri="{BB962C8B-B14F-4D97-AF65-F5344CB8AC3E}">
        <p14:creationId xmlns:p14="http://schemas.microsoft.com/office/powerpoint/2010/main" val="14417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996113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Blood vessel tree data</a:t>
            </a:r>
          </a:p>
        </p:txBody>
      </p:sp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228600" y="1219200"/>
            <a:ext cx="8763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Case 34 Back       Thickness         Descendant</a:t>
            </a:r>
          </a:p>
          <a:p>
            <a:pPr>
              <a:lnSpc>
                <a:spcPct val="150000"/>
              </a:lnSpc>
            </a:pPr>
            <a:endParaRPr lang="en-US" sz="3200" dirty="0" smtClean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Tahoma" pitchFamily="34" charset="0"/>
              </a:rPr>
              <a:t>Aside: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Tahoma" pitchFamily="34" charset="0"/>
              </a:rPr>
              <a:t>What Are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Tahoma" pitchFamily="34" charset="0"/>
              </a:rPr>
              <a:t>Gray Parts???</a:t>
            </a:r>
            <a:endParaRPr lang="en-US" sz="3200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print"/>
          <a:srcRect l="40988" t="14156" r="37531" b="18016"/>
          <a:stretch>
            <a:fillRect/>
          </a:stretch>
        </p:blipFill>
        <p:spPr bwMode="auto">
          <a:xfrm>
            <a:off x="3429000" y="2038350"/>
            <a:ext cx="1989138" cy="4819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4" cstate="print"/>
          <a:srcRect l="40988" t="14156" r="37531" b="18016"/>
          <a:stretch>
            <a:fillRect/>
          </a:stretch>
        </p:blipFill>
        <p:spPr bwMode="auto">
          <a:xfrm>
            <a:off x="6477000" y="2038350"/>
            <a:ext cx="1989138" cy="4819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972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696200" cy="4921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Graphical Concept:    Support Tree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dirty="0" smtClean="0"/>
              <a:t>The union of all trees in data set T. </a:t>
            </a:r>
          </a:p>
          <a:p>
            <a:pPr algn="l">
              <a:buFont typeface="Wingdings" pitchFamily="2" charset="2"/>
              <a:buNone/>
            </a:pPr>
            <a:r>
              <a:rPr lang="en-US" dirty="0" smtClean="0"/>
              <a:t>Consists of the nodes that exist in T and their “weights”.</a:t>
            </a:r>
          </a:p>
          <a:p>
            <a:pPr algn="l">
              <a:buFont typeface="Wingdings" pitchFamily="2" charset="2"/>
              <a:buNone/>
            </a:pPr>
            <a:r>
              <a:rPr lang="en-US" dirty="0" smtClean="0"/>
              <a:t>Weight of a node, w(</a:t>
            </a:r>
            <a:r>
              <a:rPr lang="en-US" dirty="0" err="1" smtClean="0"/>
              <a:t>v,T</a:t>
            </a:r>
            <a:r>
              <a:rPr lang="en-US" dirty="0" smtClean="0"/>
              <a:t>) is the number of trees it occurs in the data set.</a:t>
            </a:r>
          </a:p>
          <a:p>
            <a:pPr algn="l">
              <a:buFont typeface="Wingdings" pitchFamily="2" charset="2"/>
              <a:buNone/>
            </a:pPr>
            <a:endParaRPr lang="en-US" dirty="0" smtClean="0"/>
          </a:p>
          <a:p>
            <a:pPr algn="l">
              <a:buFont typeface="Wingdings" pitchFamily="2" charset="2"/>
              <a:buNone/>
            </a:pPr>
            <a:r>
              <a:rPr lang="en-US" dirty="0" smtClean="0"/>
              <a:t>Used in Comparison of Thickness &amp; Descendant Correspondences</a:t>
            </a:r>
          </a:p>
        </p:txBody>
      </p:sp>
    </p:spTree>
    <p:extLst>
      <p:ext uri="{BB962C8B-B14F-4D97-AF65-F5344CB8AC3E}">
        <p14:creationId xmlns:p14="http://schemas.microsoft.com/office/powerpoint/2010/main" val="311993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996113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Blood vessel tree data</a:t>
            </a:r>
          </a:p>
        </p:txBody>
      </p:sp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228600" y="1219200"/>
            <a:ext cx="8763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Case 34 Back       Thickness         Descendant</a:t>
            </a:r>
          </a:p>
          <a:p>
            <a:pPr>
              <a:lnSpc>
                <a:spcPct val="150000"/>
              </a:lnSpc>
            </a:pPr>
            <a:endParaRPr lang="en-US" sz="3200" dirty="0" smtClean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</a:rPr>
              <a:t>Support Trees</a:t>
            </a:r>
            <a:endParaRPr lang="en-US" sz="3200" dirty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print"/>
          <a:srcRect l="40988" t="14156" r="37531" b="18016"/>
          <a:stretch>
            <a:fillRect/>
          </a:stretch>
        </p:blipFill>
        <p:spPr bwMode="auto">
          <a:xfrm>
            <a:off x="3429000" y="2038350"/>
            <a:ext cx="1989138" cy="4819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4" cstate="print"/>
          <a:srcRect l="40988" t="14156" r="37531" b="18016"/>
          <a:stretch>
            <a:fillRect/>
          </a:stretch>
        </p:blipFill>
        <p:spPr bwMode="auto">
          <a:xfrm>
            <a:off x="6477000" y="2038350"/>
            <a:ext cx="1989138" cy="4819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819400" y="3200400"/>
            <a:ext cx="1066800" cy="175260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819400" y="3200400"/>
            <a:ext cx="4800600" cy="1247775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74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996113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Blood vessel tree data</a:t>
            </a:r>
          </a:p>
        </p:txBody>
      </p:sp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228600" y="1219200"/>
            <a:ext cx="8763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Case 34 Back       Thickness         Descendant</a:t>
            </a:r>
          </a:p>
          <a:p>
            <a:pPr>
              <a:lnSpc>
                <a:spcPct val="150000"/>
              </a:lnSpc>
            </a:pPr>
            <a:endParaRPr lang="en-US" sz="3200" dirty="0" smtClean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chemeClr val="tx1">
                    <a:lumMod val="40000"/>
                    <a:lumOff val="60000"/>
                  </a:schemeClr>
                </a:solidFill>
                <a:latin typeface="Tahoma" pitchFamily="34" charset="0"/>
              </a:rPr>
              <a:t>Support Trees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tx1">
                  <a:lumMod val="40000"/>
                  <a:lumOff val="60000"/>
                </a:schemeClr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Tahoma" pitchFamily="34" charset="0"/>
              </a:rPr>
              <a:t>Note:  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Tahoma" pitchFamily="34" charset="0"/>
              </a:rPr>
              <a:t>Descendant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Tahoma" pitchFamily="34" charset="0"/>
              </a:rPr>
              <a:t>Less Bushy</a:t>
            </a:r>
            <a:endParaRPr lang="en-US" sz="3200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print"/>
          <a:srcRect l="40988" t="14156" r="37531" b="18016"/>
          <a:stretch>
            <a:fillRect/>
          </a:stretch>
        </p:blipFill>
        <p:spPr bwMode="auto">
          <a:xfrm>
            <a:off x="3429000" y="2038350"/>
            <a:ext cx="1989138" cy="4819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4" cstate="print"/>
          <a:srcRect l="40988" t="14156" r="37531" b="18016"/>
          <a:stretch>
            <a:fillRect/>
          </a:stretch>
        </p:blipFill>
        <p:spPr bwMode="auto">
          <a:xfrm>
            <a:off x="6477000" y="2038350"/>
            <a:ext cx="1989138" cy="4819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2819400" y="3200400"/>
            <a:ext cx="1066800" cy="175260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819400" y="3200400"/>
            <a:ext cx="4800600" cy="1247775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84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696200" cy="4921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Graphical Concept:    Support Tree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458200" cy="4953000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mtClean="0"/>
              <a:t>Comparison of Correspondences: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itchFamily="2" charset="2"/>
              <a:buChar char="§"/>
            </a:pPr>
            <a:r>
              <a:rPr lang="en-US" smtClean="0"/>
              <a:t>Thickness Corr. gives bushier trees</a:t>
            </a:r>
          </a:p>
          <a:p>
            <a:pPr>
              <a:lnSpc>
                <a:spcPct val="150000"/>
              </a:lnSpc>
              <a:buClrTx/>
              <a:buSzPct val="100000"/>
              <a:buFont typeface="Wingdings" pitchFamily="2" charset="2"/>
              <a:buNone/>
            </a:pPr>
            <a:r>
              <a:rPr lang="en-US" smtClean="0"/>
              <a:t>(shows more population structure)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itchFamily="2" charset="2"/>
              <a:buChar char="§"/>
            </a:pPr>
            <a:r>
              <a:rPr lang="en-US" smtClean="0"/>
              <a:t>Descendant Corr. suggests compact rep’n</a:t>
            </a:r>
          </a:p>
          <a:p>
            <a:pPr>
              <a:lnSpc>
                <a:spcPct val="150000"/>
              </a:lnSpc>
              <a:buClrTx/>
              <a:buSzPct val="100000"/>
              <a:buFont typeface="Wingdings" pitchFamily="2" charset="2"/>
              <a:buNone/>
            </a:pPr>
            <a:r>
              <a:rPr lang="en-US" smtClean="0"/>
              <a:t>(easier to decompose, e.g. “PCA”?)</a:t>
            </a:r>
          </a:p>
        </p:txBody>
      </p:sp>
    </p:spTree>
    <p:extLst>
      <p:ext uri="{BB962C8B-B14F-4D97-AF65-F5344CB8AC3E}">
        <p14:creationId xmlns:p14="http://schemas.microsoft.com/office/powerpoint/2010/main" val="22574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696200" cy="49212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Graphical Concept:    Support Tree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458200" cy="4953000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mtClean="0"/>
              <a:t>Comparison of Correspondences: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itchFamily="2" charset="2"/>
              <a:buChar char="§"/>
            </a:pPr>
            <a:r>
              <a:rPr lang="en-US" smtClean="0"/>
              <a:t>Thickness Corr. gives bushier trees</a:t>
            </a:r>
          </a:p>
          <a:p>
            <a:pPr>
              <a:lnSpc>
                <a:spcPct val="150000"/>
              </a:lnSpc>
              <a:buClrTx/>
              <a:buSzPct val="100000"/>
              <a:buFont typeface="Wingdings" pitchFamily="2" charset="2"/>
              <a:buNone/>
            </a:pPr>
            <a:r>
              <a:rPr lang="en-US" smtClean="0"/>
              <a:t>(shows more population structure)</a:t>
            </a:r>
          </a:p>
          <a:p>
            <a:pPr algn="l">
              <a:lnSpc>
                <a:spcPct val="150000"/>
              </a:lnSpc>
              <a:buClrTx/>
              <a:buSzPct val="100000"/>
              <a:buFont typeface="Wingdings" pitchFamily="2" charset="2"/>
              <a:buChar char="§"/>
            </a:pPr>
            <a:r>
              <a:rPr lang="en-US" smtClean="0"/>
              <a:t>Descendant Corr. suggests compact rep’n</a:t>
            </a:r>
          </a:p>
          <a:p>
            <a:pPr>
              <a:lnSpc>
                <a:spcPct val="150000"/>
              </a:lnSpc>
              <a:buClrTx/>
              <a:buSzPct val="100000"/>
              <a:buFont typeface="Wingdings" pitchFamily="2" charset="2"/>
              <a:buNone/>
            </a:pPr>
            <a:r>
              <a:rPr lang="en-US" smtClean="0"/>
              <a:t>(easier to decompose, e.g. “PCA”?)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52400" y="3986212"/>
            <a:ext cx="8382000" cy="1576388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95400"/>
            <a:ext cx="8534400" cy="5334000"/>
          </a:xfrm>
        </p:spPr>
        <p:txBody>
          <a:bodyPr/>
          <a:lstStyle/>
          <a:p>
            <a:pPr marL="609600" indent="-609600" algn="l" eaLnBrk="1" hangingPunct="1"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Statistics on Population of Tree-Structured Data Objects?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Mean???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Analog of PCA???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endParaRPr lang="en-US" sz="32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buClrTx/>
              <a:buSzPct val="100000"/>
              <a:buFont typeface="Wingdings" pitchFamily="2" charset="2"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Strongly non-Euclidean, since: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Space of trees not a linear space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even approximately linear</a:t>
            </a:r>
          </a:p>
          <a:p>
            <a:pPr marL="609600" indent="-609600" eaLnBrk="1" hangingPunct="1"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(no tangent plane)</a:t>
            </a:r>
          </a:p>
        </p:txBody>
      </p:sp>
    </p:spTree>
    <p:extLst>
      <p:ext uri="{BB962C8B-B14F-4D97-AF65-F5344CB8AC3E}">
        <p14:creationId xmlns:p14="http://schemas.microsoft.com/office/powerpoint/2010/main" val="69133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Composite Principal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Nested 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 smtClean="0"/>
                  <a:t>Idea:  Use </a:t>
                </a:r>
                <a:r>
                  <a:rPr lang="en-US" i="1" dirty="0" smtClean="0"/>
                  <a:t>Principal Arc Analysis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 smtClean="0"/>
                  <a:t>Over Large Products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dirty="0" smtClean="0"/>
                  <a:t>   a</a:t>
                </a:r>
                <a:r>
                  <a:rPr lang="en-US" dirty="0" smtClean="0"/>
                  <a:t>nd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 smtClean="0"/>
                  <a:t>Approach:    Use Principal Arc Analysis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to </a:t>
                </a:r>
                <a:r>
                  <a:rPr lang="en-US" u="sng" dirty="0" smtClean="0"/>
                  <a:t>Linearize</a:t>
                </a:r>
                <a:r>
                  <a:rPr lang="en-US" dirty="0" smtClean="0"/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 Components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 smtClean="0"/>
                  <a:t>Then Concatenate All &amp; Use PCA</a:t>
                </a:r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 smtClean="0">
                    <a:solidFill>
                      <a:srgbClr val="00FF00"/>
                    </a:solidFill>
                  </a:rPr>
                  <a:t>					HDLSS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asymptotics</a:t>
                </a:r>
                <a:r>
                  <a:rPr lang="en-US" dirty="0" smtClean="0"/>
                  <a:t>?</a:t>
                </a:r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 smtClean="0"/>
                  <a:t>(When have many s-rep atoms?)</a:t>
                </a:r>
                <a:endParaRPr lang="en-US" dirty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132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  <a:blipFill rotWithShape="1">
                <a:blip r:embed="rId3"/>
                <a:stretch>
                  <a:fillRect l="-1958" t="-1529" b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24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239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Mildly Non-Euclidean Spaces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marL="609600" indent="-609600" algn="l" eaLnBrk="1" hangingPunct="1"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Useful View of Manifold Data:  Tangent Space</a:t>
            </a:r>
          </a:p>
          <a:p>
            <a:pPr marL="609600" indent="-609600" algn="l" eaLnBrk="1" hangingPunct="1">
              <a:buFontTx/>
              <a:buNone/>
            </a:pPr>
            <a:endParaRPr lang="en-US" sz="32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Center:</a:t>
            </a:r>
          </a:p>
          <a:p>
            <a:pPr marL="609600" indent="-609600" algn="l" eaLnBrk="1" hangingPunct="1"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Frech</a:t>
            </a:r>
            <a:r>
              <a:rPr lang="en-US" sz="320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é</a:t>
            </a: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Mean</a:t>
            </a:r>
          </a:p>
          <a:p>
            <a:pPr marL="609600" indent="-609600" algn="l" eaLnBrk="1" hangingPunct="1">
              <a:buFontTx/>
              <a:buNone/>
            </a:pPr>
            <a:endParaRPr lang="en-US" sz="32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Reason for</a:t>
            </a:r>
          </a:p>
          <a:p>
            <a:pPr marL="609600" indent="-609600" algn="l" eaLnBrk="1" hangingPunct="1"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terminology</a:t>
            </a:r>
          </a:p>
          <a:p>
            <a:pPr marL="609600" indent="-609600" algn="l" eaLnBrk="1" hangingPunct="1">
              <a:buFontTx/>
              <a:buNone/>
            </a:pPr>
            <a:r>
              <a:rPr lang="en-US" sz="320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“</a:t>
            </a: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mildly non</a:t>
            </a:r>
          </a:p>
          <a:p>
            <a:pPr marL="609600" indent="-609600" algn="l" eaLnBrk="1" hangingPunct="1"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Euclidean</a:t>
            </a:r>
            <a:r>
              <a:rPr lang="en-US" sz="320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”</a:t>
            </a:r>
            <a:endParaRPr lang="en-US" sz="32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837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0620" t="22137" r="8850" b="9488"/>
          <a:stretch>
            <a:fillRect/>
          </a:stretch>
        </p:blipFill>
        <p:spPr>
          <a:xfrm>
            <a:off x="3810000" y="1882775"/>
            <a:ext cx="4932363" cy="4689475"/>
          </a:xfrm>
          <a:noFill/>
        </p:spPr>
      </p:pic>
      <p:sp>
        <p:nvSpPr>
          <p:cNvPr id="58373" name="Line 6"/>
          <p:cNvSpPr>
            <a:spLocks noChangeShapeType="1"/>
          </p:cNvSpPr>
          <p:nvPr/>
        </p:nvSpPr>
        <p:spPr bwMode="auto">
          <a:xfrm>
            <a:off x="2971800" y="3200400"/>
            <a:ext cx="342900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>
              <a:solidFill>
                <a:srgbClr val="5B5249"/>
              </a:solidFill>
              <a:latin typeface="Tahoma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09800" y="1143000"/>
            <a:ext cx="6629400" cy="52578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09800" y="1066800"/>
            <a:ext cx="6553200" cy="53340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94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524000"/>
            <a:ext cx="8534400" cy="48768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of Population of Tree-Structured Data Objects?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Natural approach: </a:t>
            </a:r>
            <a:r>
              <a:rPr lang="en-US" sz="3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</a:t>
            </a:r>
            <a:r>
              <a:rPr lang="en-US" sz="3200" dirty="0" err="1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é</a:t>
            </a:r>
            <a:r>
              <a:rPr lang="en-US" sz="3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chet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mean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7170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2895600" y="3581400"/>
          <a:ext cx="373380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47" name="Equation" r:id="rId4" imgW="2971800" imgH="736560" progId="Equation.3">
                  <p:embed/>
                </p:oleObj>
              </mc:Choice>
              <mc:Fallback>
                <p:oleObj name="Equation" r:id="rId4" imgW="297180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581400"/>
                        <a:ext cx="3733800" cy="925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40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524000"/>
            <a:ext cx="8534400" cy="48768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Mean of Population of Tree-Structured Data Objects?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Natural approach: Fr</a:t>
            </a:r>
            <a:r>
              <a:rPr lang="en-US" sz="320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é</a:t>
            </a: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chet mean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endParaRPr lang="en-US" sz="32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endParaRPr lang="en-US" sz="32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Requires a metric (distance)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 tree space</a:t>
            </a:r>
          </a:p>
        </p:txBody>
      </p:sp>
      <p:graphicFrame>
        <p:nvGraphicFramePr>
          <p:cNvPr id="7170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2895600" y="3581400"/>
          <a:ext cx="3733800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4" name="Equation" r:id="rId4" imgW="2971800" imgH="736560" progId="Equation.3">
                  <p:embed/>
                </p:oleObj>
              </mc:Choice>
              <mc:Fallback>
                <p:oleObj name="Equation" r:id="rId4" imgW="297180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581400"/>
                        <a:ext cx="3733800" cy="925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895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Appropriate metrics on tree space: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Wang and Marron (2007)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endParaRPr lang="en-US" sz="32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Depends on:</a:t>
            </a:r>
          </a:p>
          <a:p>
            <a:pPr marL="1104900" lvl="1" indent="-5334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 structure</a:t>
            </a:r>
          </a:p>
          <a:p>
            <a:pPr marL="1104900" lvl="1" indent="-5334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28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nodal attributes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Won</a:t>
            </a:r>
            <a:r>
              <a:rPr lang="en-US" sz="320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 go further here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But gives appropriate Fr</a:t>
            </a:r>
            <a:r>
              <a:rPr lang="en-US" sz="3200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é</a:t>
            </a: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chet mean</a:t>
            </a:r>
          </a:p>
        </p:txBody>
      </p:sp>
    </p:spTree>
    <p:extLst>
      <p:ext uri="{BB962C8B-B14F-4D97-AF65-F5344CB8AC3E}">
        <p14:creationId xmlns:p14="http://schemas.microsoft.com/office/powerpoint/2010/main" val="159604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Appropriate metrics on tree space: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Wang and </a:t>
            </a:r>
            <a:r>
              <a:rPr lang="en-US" sz="3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(2007)</a:t>
            </a:r>
          </a:p>
          <a:p>
            <a:pPr marL="609600" indent="-609600" algn="l" eaLnBrk="1" hangingPunct="1">
              <a:lnSpc>
                <a:spcPct val="120000"/>
              </a:lnSpc>
              <a:buFont typeface="Wingdings" pitchFamily="2" charset="2"/>
              <a:buNone/>
            </a:pPr>
            <a:endParaRPr lang="en-US" sz="3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topology only (studied here):</a:t>
            </a:r>
          </a:p>
          <a:p>
            <a:pPr marL="1104900" lvl="1" indent="-5334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 Hamming Distance, Hamming (1950)</a:t>
            </a:r>
          </a:p>
          <a:p>
            <a:pPr marL="1104900" lvl="1" indent="-5334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Just </a:t>
            </a:r>
            <a:r>
              <a:rPr lang="en-US" sz="28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number of nodes </a:t>
            </a:r>
            <a:r>
              <a:rPr lang="en-US" sz="2800" i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sz="28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common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endParaRPr lang="en-US" sz="3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Gives appropriate </a:t>
            </a:r>
            <a:r>
              <a:rPr lang="en-US" sz="3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</a:t>
            </a:r>
            <a:r>
              <a:rPr lang="en-US" sz="3200" dirty="0" err="1" smtClean="0">
                <a:latin typeface="Arial" charset="0"/>
                <a:ea typeface="Arial Unicode MS" pitchFamily="34" charset="-128"/>
                <a:cs typeface="Arial Unicode MS" pitchFamily="34" charset="-128"/>
              </a:rPr>
              <a:t>é</a:t>
            </a:r>
            <a:r>
              <a:rPr lang="en-US" sz="3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chet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mean</a:t>
            </a:r>
          </a:p>
        </p:txBody>
      </p:sp>
    </p:spTree>
    <p:extLst>
      <p:ext uri="{BB962C8B-B14F-4D97-AF65-F5344CB8AC3E}">
        <p14:creationId xmlns:p14="http://schemas.microsoft.com/office/powerpoint/2010/main" val="428644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Hamming Distance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05000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mtClean="0"/>
              <a:t>The number of nodes in the symmetric difference of two trees.</a:t>
            </a:r>
          </a:p>
          <a:p>
            <a:pPr algn="l">
              <a:buFont typeface="Wingdings" pitchFamily="2" charset="2"/>
              <a:buNone/>
            </a:pPr>
            <a:r>
              <a:rPr lang="en-US" smtClean="0"/>
              <a:t>An example:</a:t>
            </a:r>
          </a:p>
        </p:txBody>
      </p:sp>
      <p:sp>
        <p:nvSpPr>
          <p:cNvPr id="61444" name="Content Placeholder 2"/>
          <p:cNvSpPr txBox="1">
            <a:spLocks/>
          </p:cNvSpPr>
          <p:nvPr/>
        </p:nvSpPr>
        <p:spPr bwMode="auto">
          <a:xfrm>
            <a:off x="533400" y="40386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3200">
              <a:solidFill>
                <a:srgbClr val="5B5249"/>
              </a:solidFill>
              <a:latin typeface="Calibri" pitchFamily="34" charset="0"/>
            </a:endParaRPr>
          </a:p>
        </p:txBody>
      </p:sp>
      <p:pic>
        <p:nvPicPr>
          <p:cNvPr id="61445" name="Picture 6" descr="Ptwotrees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200400"/>
            <a:ext cx="5214938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867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Hamming Distance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95400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mtClean="0"/>
              <a:t>The two trees </a:t>
            </a:r>
            <a:r>
              <a:rPr lang="en-US" i="1" smtClean="0"/>
              <a:t>drawn on top of each other</a:t>
            </a:r>
            <a:r>
              <a:rPr lang="en-US" smtClean="0"/>
              <a:t>:</a:t>
            </a:r>
          </a:p>
        </p:txBody>
      </p:sp>
      <p:pic>
        <p:nvPicPr>
          <p:cNvPr id="62468" name="Picture 3" descr="Ptwotreesoverlap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25675"/>
            <a:ext cx="3733800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Box 4"/>
          <p:cNvSpPr txBox="1">
            <a:spLocks noChangeArrowheads="1"/>
          </p:cNvSpPr>
          <p:nvPr/>
        </p:nvSpPr>
        <p:spPr bwMode="auto">
          <a:xfrm>
            <a:off x="4495800" y="2667000"/>
            <a:ext cx="4648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Calibri" pitchFamily="34" charset="0"/>
              </a:rPr>
              <a:t>Common nodes: 2</a:t>
            </a:r>
          </a:p>
          <a:p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sz="3200" dirty="0">
                <a:solidFill>
                  <a:srgbClr val="0000FF"/>
                </a:solidFill>
                <a:latin typeface="Calibri" pitchFamily="34" charset="0"/>
              </a:rPr>
              <a:t>Nodes only in blue tree: 4</a:t>
            </a:r>
          </a:p>
          <a:p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Nodes only in red tree: 2</a:t>
            </a:r>
          </a:p>
          <a:p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Calibri" pitchFamily="34" charset="0"/>
              </a:rPr>
              <a:t>So, distance: </a:t>
            </a:r>
            <a:r>
              <a:rPr lang="en-US" sz="3200" dirty="0" smtClean="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+</a:t>
            </a:r>
            <a:r>
              <a:rPr lang="en-US" sz="32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</a:rPr>
              <a:t>=6</a:t>
            </a:r>
          </a:p>
          <a:p>
            <a:endParaRPr lang="en-US" sz="32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Thanks to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</a:rPr>
              <a:t>Burcu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</a:rPr>
              <a:t>Aydin</a:t>
            </a:r>
            <a:endParaRPr lang="en-US" sz="16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74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524000"/>
            <a:ext cx="8534400" cy="5334000"/>
          </a:xfrm>
        </p:spPr>
        <p:txBody>
          <a:bodyPr/>
          <a:lstStyle/>
          <a:p>
            <a:pPr marL="609600" indent="-609600" algn="l" eaLnBrk="1" hangingPunct="1"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in Combinatorial Tree Space?</a:t>
            </a:r>
          </a:p>
        </p:txBody>
      </p:sp>
    </p:spTree>
    <p:extLst>
      <p:ext uri="{BB962C8B-B14F-4D97-AF65-F5344CB8AC3E}">
        <p14:creationId xmlns:p14="http://schemas.microsoft.com/office/powerpoint/2010/main" val="32132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524000"/>
            <a:ext cx="8534400" cy="5334000"/>
          </a:xfrm>
        </p:spPr>
        <p:txBody>
          <a:bodyPr/>
          <a:lstStyle/>
          <a:p>
            <a:pPr marL="609600" indent="-609600" algn="l" eaLnBrk="1" hangingPunct="1"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in Combinatorial Tree Space?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Conventional PCA: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Directions that explain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structure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data</a:t>
            </a:r>
          </a:p>
        </p:txBody>
      </p:sp>
    </p:spTree>
    <p:extLst>
      <p:ext uri="{BB962C8B-B14F-4D97-AF65-F5344CB8AC3E}">
        <p14:creationId xmlns:p14="http://schemas.microsoft.com/office/powerpoint/2010/main" val="309619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524000"/>
            <a:ext cx="8534400" cy="5334000"/>
          </a:xfrm>
        </p:spPr>
        <p:txBody>
          <a:bodyPr/>
          <a:lstStyle/>
          <a:p>
            <a:pPr marL="609600" indent="-609600" algn="l" eaLnBrk="1" hangingPunct="1"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in Combinatorial Tree Space?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Recall Conventional PCA: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Directions that explain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structure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data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endParaRPr lang="en-US" sz="3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are points in point cloud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and 2-d </a:t>
            </a:r>
            <a:r>
              <a:rPr lang="en-US" sz="32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projections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allow insights</a:t>
            </a:r>
          </a:p>
          <a:p>
            <a:pPr marL="609600" indent="-609600" eaLnBrk="1" hangingPunct="1">
              <a:buClrTx/>
              <a:buSzPct val="100000"/>
              <a:buFont typeface="Wingdings" pitchFamily="2" charset="2"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about population structure</a:t>
            </a:r>
          </a:p>
        </p:txBody>
      </p:sp>
    </p:spTree>
    <p:extLst>
      <p:ext uri="{BB962C8B-B14F-4D97-AF65-F5344CB8AC3E}">
        <p14:creationId xmlns:p14="http://schemas.microsoft.com/office/powerpoint/2010/main" val="36076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Composite Principa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Nested Spheres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09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</p:spPr>
            <p:txBody>
              <a:bodyPr/>
              <a:lstStyle/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None/>
                </a:pPr>
                <a:r>
                  <a:rPr lang="en-US" dirty="0" smtClean="0">
                    <a:solidFill>
                      <a:srgbClr val="00FF00"/>
                    </a:solidFill>
                  </a:rPr>
                  <a:t>HDLSS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asymptotics</a:t>
                </a:r>
                <a:r>
                  <a:rPr lang="en-US" dirty="0" smtClean="0"/>
                  <a:t>?</a:t>
                </a:r>
              </a:p>
              <a:p>
                <a:pPr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 smtClean="0"/>
                  <a:t>Simple Case: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⋯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𝑆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 smtClean="0"/>
                  <a:t>Study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latin typeface="Cambria Math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/>
                              </a:rPr>
                              <m:t>𝑑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→∞</m:t>
                            </m:r>
                          </m:lim>
                        </m:limLow>
                      </m:fName>
                      <m:e/>
                    </m:func>
                  </m:oMath>
                </a14:m>
                <a:endParaRPr lang="en-US" dirty="0" smtClean="0"/>
              </a:p>
              <a:p>
                <a:pPr algn="l" eaLnBrk="1" hangingPunct="1">
                  <a:lnSpc>
                    <a:spcPct val="110000"/>
                  </a:lnSpc>
                  <a:buClrTx/>
                  <a:buSzPct val="100000"/>
                  <a:buFont typeface="Wingdings" pitchFamily="2" charset="2"/>
                  <a:buChar char="q"/>
                </a:pPr>
                <a:r>
                  <a:rPr lang="en-US" dirty="0"/>
                  <a:t> </a:t>
                </a:r>
                <a:r>
                  <a:rPr lang="en-US" dirty="0" smtClean="0"/>
                  <a:t> Get </a:t>
                </a:r>
                <a:r>
                  <a:rPr lang="en-US" u="sng" dirty="0" smtClean="0"/>
                  <a:t>Geometric Representation</a:t>
                </a:r>
                <a:r>
                  <a:rPr lang="en-US" dirty="0" smtClean="0"/>
                  <a:t>?</a:t>
                </a:r>
              </a:p>
              <a:p>
                <a:pPr marL="0" indent="0"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endParaRPr lang="en-US" dirty="0" smtClean="0"/>
              </a:p>
              <a:p>
                <a:pPr marL="0" indent="0" algn="l" eaLnBrk="1" hangingPunct="1">
                  <a:lnSpc>
                    <a:spcPct val="110000"/>
                  </a:lnSpc>
                  <a:buClrTx/>
                  <a:buSzPct val="100000"/>
                  <a:buNone/>
                </a:pPr>
                <a:r>
                  <a:rPr lang="en-US" dirty="0" smtClean="0"/>
                  <a:t>Yes, </a:t>
                </a:r>
                <a:r>
                  <a:rPr lang="en-US" dirty="0" err="1" smtClean="0"/>
                  <a:t>Sen</a:t>
                </a:r>
                <a:r>
                  <a:rPr lang="en-US" dirty="0" smtClean="0"/>
                  <a:t> et al (2008)</a:t>
                </a:r>
              </a:p>
            </p:txBody>
          </p:sp>
        </mc:Choice>
        <mc:Fallback xmlns="">
          <p:sp>
            <p:nvSpPr>
              <p:cNvPr id="13209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31825" y="1371600"/>
                <a:ext cx="8094663" cy="5181600"/>
              </a:xfrm>
              <a:blipFill rotWithShape="1">
                <a:blip r:embed="rId3"/>
                <a:stretch>
                  <a:fillRect l="-1958" t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10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457200"/>
            <a:ext cx="7391400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itchFamily="34" charset="-127"/>
              </a:rPr>
              <a:t>Illust’n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itchFamily="34" charset="-127"/>
              </a:rPr>
              <a:t> of PCA View:    PC1 Projections</a:t>
            </a:r>
            <a:r>
              <a:rPr lang="en-US" altLang="ko-KR" dirty="0" smtClean="0">
                <a:effectLst>
                  <a:outerShdw blurRad="38100" dist="38100" dir="2700000" algn="tl">
                    <a:srgbClr val="FFFFFF"/>
                  </a:outerShdw>
                </a:effectLst>
                <a:ea typeface="Gulim" pitchFamily="34" charset="-127"/>
              </a:rPr>
              <a:t> </a:t>
            </a:r>
          </a:p>
        </p:txBody>
      </p:sp>
      <p:pic>
        <p:nvPicPr>
          <p:cNvPr id="645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428373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8001000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itchFamily="50" charset="-127"/>
              </a:rPr>
              <a:t>Illust’n</a:t>
            </a:r>
            <a:r>
              <a:rPr lang="en-US" altLang="ko-K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굴림" pitchFamily="50" charset="-127"/>
              </a:rPr>
              <a:t> of PCA View:    Projections on PC1,2 plane</a:t>
            </a:r>
          </a:p>
        </p:txBody>
      </p:sp>
      <p:pic>
        <p:nvPicPr>
          <p:cNvPr id="655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54852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view:   Lung Cancer Microarray Data  </a:t>
            </a:r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9402" t="7263" r="13676" b="6052"/>
          <a:stretch>
            <a:fillRect/>
          </a:stretch>
        </p:blipFill>
        <p:spPr>
          <a:xfrm>
            <a:off x="1295400" y="1292225"/>
            <a:ext cx="6994525" cy="5565775"/>
          </a:xfrm>
          <a:noFill/>
        </p:spPr>
      </p:pic>
    </p:spTree>
    <p:extLst>
      <p:ext uri="{BB962C8B-B14F-4D97-AF65-F5344CB8AC3E}">
        <p14:creationId xmlns:p14="http://schemas.microsoft.com/office/powerpoint/2010/main" val="218906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PC 1-3 &amp; DWD direction</a:t>
            </a:r>
          </a:p>
        </p:txBody>
      </p:sp>
      <p:pic>
        <p:nvPicPr>
          <p:cNvPr id="675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5212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457200"/>
            <a:ext cx="7391400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Source Batch </a:t>
            </a:r>
            <a:r>
              <a:rPr lang="en-US" altLang="ko-K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Adj</a:t>
            </a:r>
            <a:r>
              <a:rPr lang="en-US" altLang="ko-K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 DWD Source Adjustment</a:t>
            </a:r>
          </a:p>
        </p:txBody>
      </p:sp>
      <p:pic>
        <p:nvPicPr>
          <p:cNvPr id="686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1370013"/>
            <a:ext cx="7786687" cy="5500687"/>
          </a:xfrm>
          <a:noFill/>
        </p:spPr>
      </p:pic>
    </p:spTree>
    <p:extLst>
      <p:ext uri="{BB962C8B-B14F-4D97-AF65-F5344CB8AC3E}">
        <p14:creationId xmlns:p14="http://schemas.microsoft.com/office/powerpoint/2010/main" val="120050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954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Space?</a:t>
            </a:r>
          </a:p>
        </p:txBody>
      </p:sp>
    </p:spTree>
    <p:extLst>
      <p:ext uri="{BB962C8B-B14F-4D97-AF65-F5344CB8AC3E}">
        <p14:creationId xmlns:p14="http://schemas.microsoft.com/office/powerpoint/2010/main" val="77977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954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Space?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Key Idea (Jim Ramsay):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subspace</a:t>
            </a:r>
            <a:endParaRPr lang="en-US" sz="3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 best approximates data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representation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 best approximates data</a:t>
            </a:r>
          </a:p>
        </p:txBody>
      </p:sp>
    </p:spTree>
    <p:extLst>
      <p:ext uri="{BB962C8B-B14F-4D97-AF65-F5344CB8AC3E}">
        <p14:creationId xmlns:p14="http://schemas.microsoft.com/office/powerpoint/2010/main" val="2525525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95400"/>
            <a:ext cx="8534400" cy="5334000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Space?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Key Idea (Jim Ramsay):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subspace</a:t>
            </a:r>
            <a:endParaRPr lang="en-US" sz="3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 best approximates data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representation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that best approximates data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Wang and </a:t>
            </a:r>
            <a:r>
              <a:rPr lang="en-US" sz="3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(2007) define notion of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(in structure space)</a:t>
            </a:r>
          </a:p>
        </p:txBody>
      </p:sp>
    </p:spTree>
    <p:extLst>
      <p:ext uri="{BB962C8B-B14F-4D97-AF65-F5344CB8AC3E}">
        <p14:creationId xmlns:p14="http://schemas.microsoft.com/office/powerpoint/2010/main" val="179534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954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representation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data</a:t>
            </a:r>
          </a:p>
        </p:txBody>
      </p:sp>
    </p:spTree>
    <p:extLst>
      <p:ext uri="{BB962C8B-B14F-4D97-AF65-F5344CB8AC3E}">
        <p14:creationId xmlns:p14="http://schemas.microsoft.com/office/powerpoint/2010/main" val="338702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954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representation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data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Basic idea: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some starting tree</a:t>
            </a:r>
          </a:p>
        </p:txBody>
      </p:sp>
      <p:pic>
        <p:nvPicPr>
          <p:cNvPr id="70660" name="Picture 4" descr="Ptreeline.bmp"/>
          <p:cNvPicPr>
            <a:picLocks noChangeAspect="1"/>
          </p:cNvPicPr>
          <p:nvPr/>
        </p:nvPicPr>
        <p:blipFill rotWithShape="1">
          <a:blip r:embed="rId3" cstate="print"/>
          <a:srcRect r="82353"/>
          <a:stretch/>
        </p:blipFill>
        <p:spPr bwMode="auto">
          <a:xfrm>
            <a:off x="1905000" y="4641850"/>
            <a:ext cx="9144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00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0000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C000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825" y="1371600"/>
            <a:ext cx="8094663" cy="5181600"/>
          </a:xfrm>
        </p:spPr>
        <p:txBody>
          <a:bodyPr/>
          <a:lstStyle/>
          <a:p>
            <a:pPr marL="0" indent="0" algn="l" eaLnBrk="1" hangingPunct="1">
              <a:lnSpc>
                <a:spcPct val="110000"/>
              </a:lnSpc>
              <a:buClrTx/>
              <a:buSzPct val="100000"/>
              <a:buNone/>
            </a:pPr>
            <a:endParaRPr lang="en-US" dirty="0" smtClean="0"/>
          </a:p>
          <a:p>
            <a:pPr marL="0" indent="0"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 smtClean="0"/>
              <a:t>Context:   Study of Tectonic Plates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 smtClean="0"/>
              <a:t>Movement of Earth’s Crust (over time)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Arial" pitchFamily="34" charset="0"/>
              <a:buChar char="•"/>
            </a:pPr>
            <a:r>
              <a:rPr lang="en-US" dirty="0" smtClean="0"/>
              <a:t>Take </a:t>
            </a:r>
            <a:r>
              <a:rPr lang="en-US" u="sng" dirty="0" smtClean="0"/>
              <a:t>Motions</a:t>
            </a:r>
            <a:r>
              <a:rPr lang="en-US" u="sng" dirty="0"/>
              <a:t> as Data Objects</a:t>
            </a:r>
            <a:endParaRPr lang="en-US" i="1" u="sng" dirty="0" smtClean="0"/>
          </a:p>
          <a:p>
            <a:pPr marL="0" indent="0" algn="l" eaLnBrk="1" hangingPunct="1">
              <a:lnSpc>
                <a:spcPct val="110000"/>
              </a:lnSpc>
              <a:buClrTx/>
              <a:buSzPct val="100000"/>
              <a:buNone/>
            </a:pPr>
            <a:endParaRPr lang="en-US" dirty="0"/>
          </a:p>
          <a:p>
            <a:pPr marL="0" indent="0" algn="l" eaLnBrk="1" hangingPunct="1">
              <a:lnSpc>
                <a:spcPct val="110000"/>
              </a:lnSpc>
              <a:buClrTx/>
              <a:buSzPct val="100000"/>
              <a:buNone/>
            </a:pPr>
            <a:r>
              <a:rPr lang="en-US" dirty="0" smtClean="0"/>
              <a:t>Interesting Alternative: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Study </a:t>
            </a:r>
            <a:r>
              <a:rPr lang="en-US" u="sng" dirty="0" smtClean="0"/>
              <a:t>Variation in Transformation</a:t>
            </a:r>
          </a:p>
          <a:p>
            <a:pPr algn="l" eaLnBrk="1" hangingPunct="1">
              <a:lnSpc>
                <a:spcPct val="110000"/>
              </a:lnSpc>
              <a:buClrTx/>
              <a:buSzPct val="100000"/>
              <a:buFont typeface="Wingdings" pitchFamily="2" charset="2"/>
              <a:buChar char="Ø"/>
            </a:pPr>
            <a:r>
              <a:rPr lang="en-US" dirty="0"/>
              <a:t> </a:t>
            </a:r>
            <a:r>
              <a:rPr lang="en-US" dirty="0" smtClean="0"/>
              <a:t>Treat </a:t>
            </a:r>
            <a:r>
              <a:rPr lang="en-US" i="1" dirty="0" smtClean="0"/>
              <a:t>Shape as Nuisance</a:t>
            </a:r>
            <a:endParaRPr lang="en-US" i="1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 on Landmark Based Shape</a:t>
            </a:r>
          </a:p>
        </p:txBody>
      </p:sp>
    </p:spTree>
    <p:extLst>
      <p:ext uri="{BB962C8B-B14F-4D97-AF65-F5344CB8AC3E}">
        <p14:creationId xmlns:p14="http://schemas.microsoft.com/office/powerpoint/2010/main" val="95569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954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</a:t>
            </a:r>
            <a:r>
              <a:rPr lang="en-US" sz="3200" i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representation</a:t>
            </a: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data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Basic idea: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some starting tree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Grow only in 1 “direction”</a:t>
            </a:r>
          </a:p>
        </p:txBody>
      </p:sp>
      <p:pic>
        <p:nvPicPr>
          <p:cNvPr id="70660" name="Picture 4" descr="Ptreelin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4641850"/>
            <a:ext cx="51816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34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 of Projection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19200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dirty="0" smtClean="0"/>
              <a:t>of a data tree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i</a:t>
            </a:r>
            <a:r>
              <a:rPr lang="en-US" dirty="0" smtClean="0"/>
              <a:t> onto </a:t>
            </a:r>
            <a:r>
              <a:rPr lang="en-US" dirty="0" err="1" smtClean="0"/>
              <a:t>treeline</a:t>
            </a:r>
            <a:r>
              <a:rPr lang="en-US" dirty="0" smtClean="0"/>
              <a:t> L</a:t>
            </a:r>
          </a:p>
        </p:txBody>
      </p:sp>
      <p:sp>
        <p:nvSpPr>
          <p:cNvPr id="819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solidFill>
                <a:srgbClr val="5B5249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6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 of Projection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19200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mtClean="0"/>
              <a:t>of a data tree t</a:t>
            </a:r>
            <a:r>
              <a:rPr lang="en-US" baseline="-25000" smtClean="0"/>
              <a:t>i</a:t>
            </a:r>
            <a:r>
              <a:rPr lang="en-US" smtClean="0"/>
              <a:t> onto treeline L is the closest point on L to the data tree:</a:t>
            </a:r>
          </a:p>
        </p:txBody>
      </p:sp>
      <p:sp>
        <p:nvSpPr>
          <p:cNvPr id="819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400">
              <a:solidFill>
                <a:srgbClr val="5B5249"/>
              </a:solidFill>
              <a:latin typeface="Calibri" pitchFamily="34" charset="0"/>
            </a:endParaRPr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1295400" y="3276600"/>
          <a:ext cx="6192838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7" name="Equation" r:id="rId4" imgW="1447560" imgH="342720" progId="Equation.3">
                  <p:embed/>
                </p:oleObj>
              </mc:Choice>
              <mc:Fallback>
                <p:oleObj name="Equation" r:id="rId4" imgW="144756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276600"/>
                        <a:ext cx="6192838" cy="146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11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8" descr="Plasttre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905000"/>
            <a:ext cx="19812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229600" cy="4525963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dirty="0" smtClean="0"/>
              <a:t>Suppose we have the data tree:</a:t>
            </a:r>
          </a:p>
          <a:p>
            <a:pPr algn="l">
              <a:buFont typeface="Wingdings" pitchFamily="2" charset="2"/>
              <a:buNone/>
            </a:pPr>
            <a:endParaRPr lang="en-US" dirty="0" smtClean="0"/>
          </a:p>
          <a:p>
            <a:pPr algn="l">
              <a:buFont typeface="Wingdings" pitchFamily="2" charset="2"/>
              <a:buNone/>
            </a:pPr>
            <a:endParaRPr lang="en-US" dirty="0" smtClean="0"/>
          </a:p>
          <a:p>
            <a:pPr algn="l">
              <a:buFont typeface="Wingdings" pitchFamily="2" charset="2"/>
              <a:buNone/>
            </a:pPr>
            <a:endParaRPr lang="en-US" dirty="0" smtClean="0"/>
          </a:p>
          <a:p>
            <a:pPr algn="l">
              <a:buFont typeface="Wingdings" pitchFamily="2" charset="2"/>
              <a:buNone/>
            </a:pPr>
            <a:r>
              <a:rPr lang="en-US" dirty="0" smtClean="0"/>
              <a:t>And the </a:t>
            </a:r>
            <a:r>
              <a:rPr lang="en-US" dirty="0" err="1" smtClean="0"/>
              <a:t>treeline</a:t>
            </a:r>
            <a:r>
              <a:rPr lang="en-US" dirty="0" smtClean="0"/>
              <a:t>:</a:t>
            </a:r>
          </a:p>
          <a:p>
            <a:pPr algn="l">
              <a:buFont typeface="Wingdings" pitchFamily="2" charset="2"/>
              <a:buNone/>
            </a:pPr>
            <a:endParaRPr lang="en-US" dirty="0" smtClean="0"/>
          </a:p>
          <a:p>
            <a:pPr algn="l">
              <a:buFont typeface="Wingdings" pitchFamily="2" charset="2"/>
              <a:buNone/>
            </a:pPr>
            <a:endParaRPr lang="en-US" dirty="0"/>
          </a:p>
          <a:p>
            <a:pPr algn="l">
              <a:buFont typeface="Wingdings" pitchFamily="2" charset="2"/>
              <a:buNone/>
            </a:pPr>
            <a:endParaRPr lang="en-US" dirty="0" smtClean="0"/>
          </a:p>
          <a:p>
            <a:pPr algn="l">
              <a:buFont typeface="Wingdings" pitchFamily="2" charset="2"/>
              <a:buNone/>
            </a:pPr>
            <a:endParaRPr lang="en-US" sz="1600" dirty="0"/>
          </a:p>
          <a:p>
            <a:pPr algn="l">
              <a:buFont typeface="Wingdings" pitchFamily="2" charset="2"/>
              <a:buNone/>
            </a:pPr>
            <a:r>
              <a:rPr lang="en-US" sz="1200" dirty="0" smtClean="0"/>
              <a:t>Thanks to </a:t>
            </a:r>
            <a:r>
              <a:rPr lang="en-US" sz="1200" dirty="0" err="1" smtClean="0"/>
              <a:t>Burcu</a:t>
            </a:r>
            <a:r>
              <a:rPr lang="en-US" sz="1200" dirty="0" smtClean="0"/>
              <a:t> </a:t>
            </a:r>
            <a:r>
              <a:rPr lang="en-US" sz="1200" dirty="0" err="1" smtClean="0"/>
              <a:t>Aydin</a:t>
            </a:r>
            <a:endParaRPr lang="en-US" sz="1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projection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709" name="Picture 4" descr="Ptreeline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4495800"/>
            <a:ext cx="46101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0" name="TextBox 5"/>
          <p:cNvSpPr txBox="1">
            <a:spLocks noChangeArrowheads="1"/>
          </p:cNvSpPr>
          <p:nvPr/>
        </p:nvSpPr>
        <p:spPr bwMode="auto">
          <a:xfrm>
            <a:off x="6324600" y="4572000"/>
            <a:ext cx="2438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5B5249"/>
                </a:solidFill>
                <a:latin typeface="Calibri" pitchFamily="34" charset="0"/>
              </a:rPr>
              <a:t>Which point on the treeline is the closest to the data tree?</a:t>
            </a:r>
          </a:p>
        </p:txBody>
      </p:sp>
    </p:spTree>
    <p:extLst>
      <p:ext uri="{BB962C8B-B14F-4D97-AF65-F5344CB8AC3E}">
        <p14:creationId xmlns:p14="http://schemas.microsoft.com/office/powerpoint/2010/main" val="192400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projection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76200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0</a:t>
            </a:r>
            <a:r>
              <a:rPr lang="en-US" smtClean="0"/>
              <a:t>:                                 d(u</a:t>
            </a:r>
            <a:r>
              <a:rPr lang="en-US" baseline="-25000" smtClean="0"/>
              <a:t>0</a:t>
            </a:r>
            <a:r>
              <a:rPr lang="en-US" smtClean="0"/>
              <a:t>,t) = 6</a:t>
            </a:r>
          </a:p>
          <a:p>
            <a:endParaRPr lang="en-US" smtClean="0"/>
          </a:p>
        </p:txBody>
      </p:sp>
      <p:pic>
        <p:nvPicPr>
          <p:cNvPr id="73732" name="Picture 3" descr="Ptreeu0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371600"/>
            <a:ext cx="126523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729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projection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76200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0</a:t>
            </a:r>
            <a:r>
              <a:rPr lang="en-US" smtClean="0"/>
              <a:t>:                                 d(u</a:t>
            </a:r>
            <a:r>
              <a:rPr lang="en-US" baseline="-25000" smtClean="0"/>
              <a:t>0</a:t>
            </a:r>
            <a:r>
              <a:rPr lang="en-US" smtClean="0"/>
              <a:t>,t) = 6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1</a:t>
            </a:r>
            <a:r>
              <a:rPr lang="en-US" smtClean="0"/>
              <a:t>:                                  d(u</a:t>
            </a:r>
            <a:r>
              <a:rPr lang="en-US" baseline="-25000" smtClean="0"/>
              <a:t>1</a:t>
            </a:r>
            <a:r>
              <a:rPr lang="en-US" smtClean="0"/>
              <a:t>,t)=5</a:t>
            </a:r>
          </a:p>
          <a:p>
            <a:endParaRPr lang="en-US" smtClean="0"/>
          </a:p>
        </p:txBody>
      </p:sp>
      <p:grpSp>
        <p:nvGrpSpPr>
          <p:cNvPr id="74756" name="Group 5"/>
          <p:cNvGrpSpPr>
            <a:grpSpLocks/>
          </p:cNvGrpSpPr>
          <p:nvPr/>
        </p:nvGrpSpPr>
        <p:grpSpPr bwMode="auto">
          <a:xfrm>
            <a:off x="1676400" y="1371600"/>
            <a:ext cx="2316163" cy="2667000"/>
            <a:chOff x="2514600" y="1447800"/>
            <a:chExt cx="2316163" cy="2667000"/>
          </a:xfrm>
        </p:grpSpPr>
        <p:pic>
          <p:nvPicPr>
            <p:cNvPr id="74757" name="Picture 3" descr="Ptreeu0.bmp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4600" y="1447800"/>
              <a:ext cx="1265238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8" name="Picture 4" descr="Ptreeu1.bmp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5200" y="2438400"/>
              <a:ext cx="1325563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6360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projection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76200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0</a:t>
            </a:r>
            <a:r>
              <a:rPr lang="en-US" smtClean="0"/>
              <a:t>:                                 d(u</a:t>
            </a:r>
            <a:r>
              <a:rPr lang="en-US" baseline="-25000" smtClean="0"/>
              <a:t>0</a:t>
            </a:r>
            <a:r>
              <a:rPr lang="en-US" smtClean="0"/>
              <a:t>,t) = 6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1</a:t>
            </a:r>
            <a:r>
              <a:rPr lang="en-US" smtClean="0"/>
              <a:t>:                                  d(u</a:t>
            </a:r>
            <a:r>
              <a:rPr lang="en-US" baseline="-25000" smtClean="0"/>
              <a:t>1</a:t>
            </a:r>
            <a:r>
              <a:rPr lang="en-US" smtClean="0"/>
              <a:t>,t)=5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2</a:t>
            </a:r>
            <a:r>
              <a:rPr lang="en-US" smtClean="0"/>
              <a:t>:                                  d(u</a:t>
            </a:r>
            <a:r>
              <a:rPr lang="en-US" baseline="-25000" smtClean="0"/>
              <a:t>2</a:t>
            </a:r>
            <a:r>
              <a:rPr lang="en-US" smtClean="0"/>
              <a:t>,t)=4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  <p:grpSp>
        <p:nvGrpSpPr>
          <p:cNvPr id="75780" name="Group 6"/>
          <p:cNvGrpSpPr>
            <a:grpSpLocks/>
          </p:cNvGrpSpPr>
          <p:nvPr/>
        </p:nvGrpSpPr>
        <p:grpSpPr bwMode="auto">
          <a:xfrm>
            <a:off x="1676400" y="1371600"/>
            <a:ext cx="2316163" cy="3883025"/>
            <a:chOff x="2514600" y="1447800"/>
            <a:chExt cx="2316163" cy="3883025"/>
          </a:xfrm>
        </p:grpSpPr>
        <p:pic>
          <p:nvPicPr>
            <p:cNvPr id="75781" name="Picture 3" descr="Ptreeu0.bmp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4600" y="1447800"/>
              <a:ext cx="1265238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2" name="Picture 4" descr="Ptreeu1.bmp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5200" y="2438400"/>
              <a:ext cx="1325563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83" name="Picture 5" descr="Ptreeu2.bmp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90800" y="3886200"/>
              <a:ext cx="1143000" cy="144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4819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projection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76200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0</a:t>
            </a:r>
            <a:r>
              <a:rPr lang="en-US" smtClean="0"/>
              <a:t>:                                 d(u</a:t>
            </a:r>
            <a:r>
              <a:rPr lang="en-US" baseline="-25000" smtClean="0"/>
              <a:t>0</a:t>
            </a:r>
            <a:r>
              <a:rPr lang="en-US" smtClean="0"/>
              <a:t>,t) = 6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1</a:t>
            </a:r>
            <a:r>
              <a:rPr lang="en-US" smtClean="0"/>
              <a:t>:                                  d(u</a:t>
            </a:r>
            <a:r>
              <a:rPr lang="en-US" baseline="-25000" smtClean="0"/>
              <a:t>1</a:t>
            </a:r>
            <a:r>
              <a:rPr lang="en-US" smtClean="0"/>
              <a:t>,t)=5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2</a:t>
            </a:r>
            <a:r>
              <a:rPr lang="en-US" smtClean="0"/>
              <a:t>:                                  d(u</a:t>
            </a:r>
            <a:r>
              <a:rPr lang="en-US" baseline="-25000" smtClean="0"/>
              <a:t>2</a:t>
            </a:r>
            <a:r>
              <a:rPr lang="en-US" smtClean="0"/>
              <a:t>,t)=4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3</a:t>
            </a:r>
            <a:r>
              <a:rPr lang="en-US" smtClean="0"/>
              <a:t>:                                  d(u</a:t>
            </a:r>
            <a:r>
              <a:rPr lang="en-US" baseline="-25000" smtClean="0"/>
              <a:t>3</a:t>
            </a:r>
            <a:r>
              <a:rPr lang="en-US" smtClean="0"/>
              <a:t>,t)=5</a:t>
            </a:r>
          </a:p>
        </p:txBody>
      </p:sp>
      <p:grpSp>
        <p:nvGrpSpPr>
          <p:cNvPr id="76804" name="Group 7"/>
          <p:cNvGrpSpPr>
            <a:grpSpLocks/>
          </p:cNvGrpSpPr>
          <p:nvPr/>
        </p:nvGrpSpPr>
        <p:grpSpPr bwMode="auto">
          <a:xfrm>
            <a:off x="1676400" y="1371600"/>
            <a:ext cx="2316163" cy="4953000"/>
            <a:chOff x="1447800" y="1295400"/>
            <a:chExt cx="2316422" cy="4953000"/>
          </a:xfrm>
        </p:grpSpPr>
        <p:pic>
          <p:nvPicPr>
            <p:cNvPr id="76805" name="Picture 3" descr="Ptreeu0.bmp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800" y="1295400"/>
              <a:ext cx="1265557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6" name="Picture 4" descr="Ptreeu1.bmp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38400" y="2286000"/>
              <a:ext cx="13258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7" name="Picture 5" descr="Ptreeu2.bmp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0" y="3733800"/>
              <a:ext cx="1143000" cy="1445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8" name="Picture 6" descr="Ptreeu3.bmp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4600" y="4724400"/>
              <a:ext cx="1205293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8867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projection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0" y="1676400"/>
            <a:ext cx="76200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0</a:t>
            </a:r>
            <a:r>
              <a:rPr lang="en-US" smtClean="0"/>
              <a:t>:                                 d(u</a:t>
            </a:r>
            <a:r>
              <a:rPr lang="en-US" baseline="-25000" smtClean="0"/>
              <a:t>0</a:t>
            </a:r>
            <a:r>
              <a:rPr lang="en-US" smtClean="0"/>
              <a:t>,t) = 6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1</a:t>
            </a:r>
            <a:r>
              <a:rPr lang="en-US" smtClean="0"/>
              <a:t>:                                  d(u</a:t>
            </a:r>
            <a:r>
              <a:rPr lang="en-US" baseline="-25000" smtClean="0"/>
              <a:t>1</a:t>
            </a:r>
            <a:r>
              <a:rPr lang="en-US" smtClean="0"/>
              <a:t>,t)=5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2</a:t>
            </a:r>
            <a:r>
              <a:rPr lang="en-US" smtClean="0"/>
              <a:t>:                                  d(u</a:t>
            </a:r>
            <a:r>
              <a:rPr lang="en-US" baseline="-25000" smtClean="0"/>
              <a:t>2</a:t>
            </a:r>
            <a:r>
              <a:rPr lang="en-US" smtClean="0"/>
              <a:t>,t)=4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    u</a:t>
            </a:r>
            <a:r>
              <a:rPr lang="en-US" baseline="-25000" smtClean="0"/>
              <a:t>3</a:t>
            </a:r>
            <a:r>
              <a:rPr lang="en-US" smtClean="0"/>
              <a:t>:                                  d(u</a:t>
            </a:r>
            <a:r>
              <a:rPr lang="en-US" baseline="-25000" smtClean="0"/>
              <a:t>3</a:t>
            </a:r>
            <a:r>
              <a:rPr lang="en-US" smtClean="0"/>
              <a:t>,t)=5</a:t>
            </a:r>
          </a:p>
        </p:txBody>
      </p:sp>
      <p:grpSp>
        <p:nvGrpSpPr>
          <p:cNvPr id="77828" name="Group 7"/>
          <p:cNvGrpSpPr>
            <a:grpSpLocks/>
          </p:cNvGrpSpPr>
          <p:nvPr/>
        </p:nvGrpSpPr>
        <p:grpSpPr bwMode="auto">
          <a:xfrm>
            <a:off x="1676400" y="1371600"/>
            <a:ext cx="2316163" cy="4953000"/>
            <a:chOff x="1447800" y="1295400"/>
            <a:chExt cx="2316422" cy="4953000"/>
          </a:xfrm>
        </p:grpSpPr>
        <p:pic>
          <p:nvPicPr>
            <p:cNvPr id="77831" name="Picture 3" descr="Ptreeu0.bmp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800" y="1295400"/>
              <a:ext cx="1265557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2" name="Picture 4" descr="Ptreeu1.bmp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38400" y="2286000"/>
              <a:ext cx="1325822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3" name="Picture 5" descr="Ptreeu2.bmp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0" y="3733800"/>
              <a:ext cx="1143000" cy="1445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4" name="Picture 6" descr="Ptreeu3.bmp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4600" y="4724400"/>
              <a:ext cx="1205293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Left Arrow 8"/>
          <p:cNvSpPr/>
          <p:nvPr/>
        </p:nvSpPr>
        <p:spPr>
          <a:xfrm>
            <a:off x="7543800" y="4267200"/>
            <a:ext cx="990600" cy="2286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>
              <a:solidFill>
                <a:srgbClr val="5B524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30" name="TextBox 9"/>
          <p:cNvSpPr txBox="1">
            <a:spLocks noChangeArrowheads="1"/>
          </p:cNvSpPr>
          <p:nvPr/>
        </p:nvSpPr>
        <p:spPr bwMode="auto">
          <a:xfrm>
            <a:off x="7391400" y="4572000"/>
            <a:ext cx="152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34" charset="0"/>
              </a:rPr>
              <a:t>Closest!</a:t>
            </a:r>
          </a:p>
        </p:txBody>
      </p:sp>
    </p:spTree>
    <p:extLst>
      <p:ext uri="{BB962C8B-B14F-4D97-AF65-F5344CB8AC3E}">
        <p14:creationId xmlns:p14="http://schemas.microsoft.com/office/powerpoint/2010/main" val="25960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projection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algn="l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Useful statistical summary:      </a:t>
            </a:r>
            <a:r>
              <a:rPr lang="en-US" i="1" dirty="0" smtClean="0"/>
              <a:t>Score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Length of Projection  (analog of PC in PCA)</a:t>
            </a:r>
          </a:p>
        </p:txBody>
      </p:sp>
    </p:spTree>
    <p:extLst>
      <p:ext uri="{BB962C8B-B14F-4D97-AF65-F5344CB8AC3E}">
        <p14:creationId xmlns:p14="http://schemas.microsoft.com/office/powerpoint/2010/main" val="27336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- Euclidean Data Spaces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825" y="1479550"/>
            <a:ext cx="8094663" cy="5226050"/>
          </a:xfrm>
        </p:spPr>
        <p:txBody>
          <a:bodyPr/>
          <a:lstStyle/>
          <a:p>
            <a:pPr algn="l" eaLnBrk="1" hangingPunct="1">
              <a:buFont typeface="Wingdings" pitchFamily="2" charset="2"/>
              <a:buNone/>
            </a:pPr>
            <a:r>
              <a:rPr lang="en-US" smtClean="0"/>
              <a:t>What is “Strongly Non-Euclidean” Case?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Trees as Data</a:t>
            </a:r>
          </a:p>
          <a:p>
            <a:pPr algn="l" eaLnBrk="1" hangingPunct="1">
              <a:buFont typeface="Wingdings" pitchFamily="2" charset="2"/>
              <a:buNone/>
            </a:pPr>
            <a:endParaRPr lang="en-US" smtClean="0"/>
          </a:p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smtClean="0"/>
              <a:t>Special Challenge: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Arial" charset="0"/>
              <a:buChar char="•"/>
            </a:pPr>
            <a:r>
              <a:rPr lang="en-US" u="sng" smtClean="0"/>
              <a:t>No</a:t>
            </a:r>
            <a:r>
              <a:rPr lang="en-US" smtClean="0"/>
              <a:t> Tangent Plane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Arial" charset="0"/>
              <a:buChar char="•"/>
            </a:pPr>
            <a:r>
              <a:rPr lang="en-US" smtClean="0"/>
              <a:t>Must Re-Invent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Wingdings" pitchFamily="2" charset="2"/>
              <a:buNone/>
            </a:pPr>
            <a:r>
              <a:rPr lang="en-US" smtClean="0"/>
              <a:t>		Data Analysis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 l="10620" t="22137" r="8850" b="19777"/>
          <a:stretch>
            <a:fillRect/>
          </a:stretch>
        </p:blipFill>
        <p:spPr bwMode="auto">
          <a:xfrm>
            <a:off x="5029200" y="3200400"/>
            <a:ext cx="35814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37" name="Straight Connector 5"/>
          <p:cNvCxnSpPr>
            <a:cxnSpLocks noChangeShapeType="1"/>
          </p:cNvCxnSpPr>
          <p:nvPr/>
        </p:nvCxnSpPr>
        <p:spPr bwMode="auto">
          <a:xfrm rot="16200000" flipH="1">
            <a:off x="4914900" y="3162300"/>
            <a:ext cx="762000" cy="6858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18438" name="Straight Connector 9"/>
          <p:cNvCxnSpPr>
            <a:cxnSpLocks noChangeShapeType="1"/>
          </p:cNvCxnSpPr>
          <p:nvPr/>
        </p:nvCxnSpPr>
        <p:spPr bwMode="auto">
          <a:xfrm rot="10800000" flipV="1">
            <a:off x="5105400" y="3124200"/>
            <a:ext cx="3200400" cy="25908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8439" name="Straight Connector 12"/>
          <p:cNvCxnSpPr>
            <a:cxnSpLocks noChangeShapeType="1"/>
          </p:cNvCxnSpPr>
          <p:nvPr/>
        </p:nvCxnSpPr>
        <p:spPr bwMode="auto">
          <a:xfrm rot="10800000">
            <a:off x="5181600" y="3124200"/>
            <a:ext cx="2971800" cy="26670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7561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projection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algn="l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Useful statistical summary:      </a:t>
            </a:r>
            <a:r>
              <a:rPr lang="en-US" i="1" dirty="0" smtClean="0"/>
              <a:t>Score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Length of Projection  (analog of PC in PCA)</a:t>
            </a:r>
          </a:p>
          <a:p>
            <a:pPr algn="l">
              <a:lnSpc>
                <a:spcPct val="150000"/>
              </a:lnSpc>
              <a:buFont typeface="Wingdings" pitchFamily="2" charset="2"/>
              <a:buNone/>
            </a:pPr>
            <a:r>
              <a:rPr lang="en-US" dirty="0" smtClean="0"/>
              <a:t>Above Example:</a:t>
            </a:r>
          </a:p>
          <a:p>
            <a:pPr algn="l">
              <a:lnSpc>
                <a:spcPct val="150000"/>
              </a:lnSpc>
              <a:buFont typeface="Wingdings" pitchFamily="2" charset="2"/>
              <a:buNone/>
            </a:pPr>
            <a:endParaRPr lang="en-US" dirty="0" smtClean="0"/>
          </a:p>
          <a:p>
            <a:pPr algn="l">
              <a:lnSpc>
                <a:spcPct val="150000"/>
              </a:lnSpc>
              <a:buFont typeface="Wingdings" pitchFamily="2" charset="2"/>
              <a:buNone/>
            </a:pPr>
            <a:endParaRPr lang="en-US" dirty="0" smtClean="0"/>
          </a:p>
        </p:txBody>
      </p:sp>
      <p:pic>
        <p:nvPicPr>
          <p:cNvPr id="79876" name="Picture 4" descr="Plasttre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352800"/>
            <a:ext cx="19812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 descr="Ptreeline.bmp"/>
          <p:cNvPicPr>
            <a:picLocks noChangeAspect="1"/>
          </p:cNvPicPr>
          <p:nvPr/>
        </p:nvPicPr>
        <p:blipFill>
          <a:blip r:embed="rId4" cstate="print"/>
          <a:srcRect l="42975" r="30579"/>
          <a:stretch>
            <a:fillRect/>
          </a:stretch>
        </p:blipFill>
        <p:spPr bwMode="auto">
          <a:xfrm>
            <a:off x="7772400" y="3886200"/>
            <a:ext cx="12192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TextBox 6"/>
          <p:cNvSpPr txBox="1">
            <a:spLocks noChangeArrowheads="1"/>
          </p:cNvSpPr>
          <p:nvPr/>
        </p:nvSpPr>
        <p:spPr bwMode="auto">
          <a:xfrm>
            <a:off x="1371600" y="4114800"/>
            <a:ext cx="2035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5B5249"/>
                </a:solidFill>
                <a:latin typeface="Calibri" pitchFamily="34" charset="0"/>
              </a:rPr>
              <a:t>The data tree:</a:t>
            </a:r>
          </a:p>
        </p:txBody>
      </p:sp>
      <p:sp>
        <p:nvSpPr>
          <p:cNvPr id="79879" name="TextBox 7"/>
          <p:cNvSpPr txBox="1">
            <a:spLocks noChangeArrowheads="1"/>
          </p:cNvSpPr>
          <p:nvPr/>
        </p:nvSpPr>
        <p:spPr bwMode="auto">
          <a:xfrm>
            <a:off x="5486400" y="41148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5B5249"/>
                </a:solidFill>
                <a:latin typeface="Calibri" pitchFamily="34" charset="0"/>
              </a:rPr>
              <a:t>Its projection:</a:t>
            </a:r>
          </a:p>
        </p:txBody>
      </p:sp>
    </p:spTree>
    <p:extLst>
      <p:ext uri="{BB962C8B-B14F-4D97-AF65-F5344CB8AC3E}">
        <p14:creationId xmlns:p14="http://schemas.microsoft.com/office/powerpoint/2010/main" val="335918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projection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pPr algn="l">
              <a:lnSpc>
                <a:spcPct val="150000"/>
              </a:lnSpc>
              <a:buFont typeface="Wingdings" pitchFamily="2" charset="2"/>
              <a:buNone/>
            </a:pPr>
            <a:r>
              <a:rPr lang="en-US" smtClean="0"/>
              <a:t>Useful statistical summary:      </a:t>
            </a:r>
            <a:r>
              <a:rPr lang="en-US" i="1" smtClean="0"/>
              <a:t>Score</a:t>
            </a:r>
          </a:p>
          <a:p>
            <a:pPr>
              <a:lnSpc>
                <a:spcPct val="150000"/>
              </a:lnSpc>
              <a:buFont typeface="Wingdings" pitchFamily="2" charset="2"/>
              <a:buNone/>
            </a:pPr>
            <a:r>
              <a:rPr lang="en-US" smtClean="0"/>
              <a:t>Length of Projection  (analog of PC in PCA)</a:t>
            </a:r>
          </a:p>
          <a:p>
            <a:pPr algn="l">
              <a:lnSpc>
                <a:spcPct val="150000"/>
              </a:lnSpc>
              <a:buFont typeface="Wingdings" pitchFamily="2" charset="2"/>
              <a:buNone/>
            </a:pPr>
            <a:r>
              <a:rPr lang="en-US" smtClean="0"/>
              <a:t>Above Example:</a:t>
            </a:r>
          </a:p>
          <a:p>
            <a:pPr algn="l">
              <a:lnSpc>
                <a:spcPct val="150000"/>
              </a:lnSpc>
              <a:buFont typeface="Wingdings" pitchFamily="2" charset="2"/>
              <a:buNone/>
            </a:pPr>
            <a:endParaRPr lang="en-US" smtClean="0"/>
          </a:p>
          <a:p>
            <a:pPr algn="l">
              <a:lnSpc>
                <a:spcPct val="150000"/>
              </a:lnSpc>
              <a:buFont typeface="Wingdings" pitchFamily="2" charset="2"/>
              <a:buNone/>
            </a:pPr>
            <a:endParaRPr lang="en-US" smtClean="0"/>
          </a:p>
          <a:p>
            <a:pPr algn="l">
              <a:lnSpc>
                <a:spcPct val="150000"/>
              </a:lnSpc>
              <a:buFont typeface="Wingdings" pitchFamily="2" charset="2"/>
              <a:buNone/>
            </a:pPr>
            <a:r>
              <a:rPr lang="en-US" smtClean="0"/>
              <a:t>		Score (~PCA Coeff.) for this tree = 3</a:t>
            </a:r>
          </a:p>
        </p:txBody>
      </p:sp>
      <p:pic>
        <p:nvPicPr>
          <p:cNvPr id="79876" name="Picture 4" descr="Plasttre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352800"/>
            <a:ext cx="19812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 descr="Ptreeline.bmp"/>
          <p:cNvPicPr>
            <a:picLocks noChangeAspect="1"/>
          </p:cNvPicPr>
          <p:nvPr/>
        </p:nvPicPr>
        <p:blipFill>
          <a:blip r:embed="rId4" cstate="print"/>
          <a:srcRect l="42975" r="30579"/>
          <a:stretch>
            <a:fillRect/>
          </a:stretch>
        </p:blipFill>
        <p:spPr bwMode="auto">
          <a:xfrm>
            <a:off x="7772400" y="3886200"/>
            <a:ext cx="121920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TextBox 6"/>
          <p:cNvSpPr txBox="1">
            <a:spLocks noChangeArrowheads="1"/>
          </p:cNvSpPr>
          <p:nvPr/>
        </p:nvSpPr>
        <p:spPr bwMode="auto">
          <a:xfrm>
            <a:off x="1371600" y="4114800"/>
            <a:ext cx="2035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5B5249"/>
                </a:solidFill>
                <a:latin typeface="Calibri" pitchFamily="34" charset="0"/>
              </a:rPr>
              <a:t>The data tree:</a:t>
            </a:r>
          </a:p>
        </p:txBody>
      </p:sp>
      <p:sp>
        <p:nvSpPr>
          <p:cNvPr id="79879" name="TextBox 7"/>
          <p:cNvSpPr txBox="1">
            <a:spLocks noChangeArrowheads="1"/>
          </p:cNvSpPr>
          <p:nvPr/>
        </p:nvSpPr>
        <p:spPr bwMode="auto">
          <a:xfrm>
            <a:off x="5486400" y="41148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5B5249"/>
                </a:solidFill>
                <a:latin typeface="Calibri" pitchFamily="34" charset="0"/>
              </a:rPr>
              <a:t>Its projection:</a:t>
            </a:r>
          </a:p>
        </p:txBody>
      </p:sp>
      <p:cxnSp>
        <p:nvCxnSpPr>
          <p:cNvPr id="79880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7658100" y="5295900"/>
            <a:ext cx="990600" cy="30480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79881" name="Straight Arrow Connector 9"/>
          <p:cNvCxnSpPr>
            <a:cxnSpLocks noChangeShapeType="1"/>
          </p:cNvCxnSpPr>
          <p:nvPr/>
        </p:nvCxnSpPr>
        <p:spPr bwMode="auto">
          <a:xfrm rot="10800000">
            <a:off x="5029200" y="5029200"/>
            <a:ext cx="1143000" cy="990600"/>
          </a:xfrm>
          <a:prstGeom prst="straightConnector1">
            <a:avLst/>
          </a:prstGeom>
          <a:noFill/>
          <a:ln w="19050" algn="ctr">
            <a:solidFill>
              <a:srgbClr val="00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9821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Tree Line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24000"/>
          </a:xfrm>
        </p:spPr>
        <p:txBody>
          <a:bodyPr/>
          <a:lstStyle/>
          <a:p>
            <a:pPr algn="l">
              <a:buFont typeface="Wingdings" pitchFamily="2" charset="2"/>
              <a:buNone/>
            </a:pPr>
            <a:r>
              <a:rPr lang="en-US" smtClean="0"/>
              <a:t>The treeline that gives the smallest sum of distances:</a:t>
            </a:r>
          </a:p>
        </p:txBody>
      </p:sp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1676400" y="3048000"/>
          <a:ext cx="5892800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19" name="Equation" r:id="rId4" imgW="1841400" imgH="507960" progId="Equation.3">
                  <p:embed/>
                </p:oleObj>
              </mc:Choice>
              <mc:Fallback>
                <p:oleObj name="Equation" r:id="rId4" imgW="18414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048000"/>
                        <a:ext cx="5892800" cy="162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6"/>
          <p:cNvGraphicFramePr>
            <a:graphicFrameLocks noChangeAspect="1"/>
          </p:cNvGraphicFramePr>
          <p:nvPr/>
        </p:nvGraphicFramePr>
        <p:xfrm>
          <a:off x="2286000" y="4648200"/>
          <a:ext cx="4105275" cy="162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20" name="Equation" r:id="rId6" imgW="1282680" imgH="507960" progId="Equation.3">
                  <p:embed/>
                </p:oleObj>
              </mc:Choice>
              <mc:Fallback>
                <p:oleObj name="Equation" r:id="rId6" imgW="12826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648200"/>
                        <a:ext cx="4105275" cy="162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22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representation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data</a:t>
            </a:r>
          </a:p>
        </p:txBody>
      </p:sp>
    </p:spTree>
    <p:extLst>
      <p:ext uri="{BB962C8B-B14F-4D97-AF65-F5344CB8AC3E}">
        <p14:creationId xmlns:p14="http://schemas.microsoft.com/office/powerpoint/2010/main" val="117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representation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data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Challenge:    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to compute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particular:  to </a:t>
            </a:r>
            <a:r>
              <a:rPr lang="en-US" sz="32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solve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optimization problem</a:t>
            </a:r>
          </a:p>
        </p:txBody>
      </p:sp>
    </p:spTree>
    <p:extLst>
      <p:ext uri="{BB962C8B-B14F-4D97-AF65-F5344CB8AC3E}">
        <p14:creationId xmlns:p14="http://schemas.microsoft.com/office/powerpoint/2010/main" val="10709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Best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1-d representation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data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Challenge:    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to compute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particular:  to </a:t>
            </a:r>
            <a:r>
              <a:rPr lang="en-US" sz="3200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solve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optimization problem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Wang and </a:t>
            </a:r>
            <a:r>
              <a:rPr lang="en-US" sz="3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Marron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(2007)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Maximum 4 vessel trees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 to tackle serious trees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(e.g. blood vessel trees)</a:t>
            </a:r>
          </a:p>
        </p:txBody>
      </p:sp>
    </p:spTree>
    <p:extLst>
      <p:ext uri="{BB962C8B-B14F-4D97-AF65-F5344CB8AC3E}">
        <p14:creationId xmlns:p14="http://schemas.microsoft.com/office/powerpoint/2010/main" val="203903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1625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Challenge:    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Hard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to compute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endParaRPr lang="en-US" sz="3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Solution:    </a:t>
            </a:r>
            <a:r>
              <a:rPr lang="en-US" sz="32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Aydin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et al (2009)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(linear time algorithm)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(based on clever 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reformulation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of problem)</a:t>
            </a:r>
          </a:p>
        </p:txBody>
      </p:sp>
    </p:spTree>
    <p:extLst>
      <p:ext uri="{BB962C8B-B14F-4D97-AF65-F5344CB8AC3E}">
        <p14:creationId xmlns:p14="http://schemas.microsoft.com/office/powerpoint/2010/main" val="383242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82947" name="TextBox 4"/>
          <p:cNvSpPr txBox="1">
            <a:spLocks noChangeArrowheads="1"/>
          </p:cNvSpPr>
          <p:nvPr/>
        </p:nvSpPr>
        <p:spPr bwMode="auto">
          <a:xfrm>
            <a:off x="228600" y="1676400"/>
            <a:ext cx="8229600" cy="299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Treelines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to compare: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 of Left Trees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 of Right Trees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 of Back </a:t>
            </a:r>
            <a:r>
              <a:rPr lang="en-US" sz="32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Trees</a:t>
            </a:r>
            <a:endParaRPr lang="en-US" sz="3200" dirty="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212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82947" name="TextBox 4"/>
          <p:cNvSpPr txBox="1">
            <a:spLocks noChangeArrowheads="1"/>
          </p:cNvSpPr>
          <p:nvPr/>
        </p:nvSpPr>
        <p:spPr bwMode="auto">
          <a:xfrm>
            <a:off x="228600" y="1676400"/>
            <a:ext cx="82296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Treelines</a:t>
            </a: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Interesting to compare: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 of Left Trees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 of Right Trees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 of Back Trees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to study 1</a:t>
            </a:r>
            <a:r>
              <a:rPr lang="en-US" sz="32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2</a:t>
            </a:r>
            <a:r>
              <a:rPr lang="en-US" sz="32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3</a:t>
            </a:r>
            <a:r>
              <a:rPr lang="en-US" sz="32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</a:t>
            </a: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&amp; 4</a:t>
            </a:r>
            <a:r>
              <a:rPr lang="en-US" sz="32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</a:t>
            </a: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treelines </a:t>
            </a:r>
            <a:endParaRPr lang="en-US" sz="3200" baseline="300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>
              <a:lnSpc>
                <a:spcPct val="120000"/>
              </a:lnSpc>
            </a:pPr>
            <a:endParaRPr lang="en-US" sz="320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444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83971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21336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Study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“Directions”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1, 2, 3, 4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For sub-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populations</a:t>
            </a:r>
          </a:p>
          <a:p>
            <a:pPr algn="ctr"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B, L, R</a:t>
            </a:r>
          </a:p>
          <a:p>
            <a:pPr algn="ctr">
              <a:lnSpc>
                <a:spcPct val="150000"/>
              </a:lnSpc>
            </a:pPr>
            <a:endParaRPr lang="en-US" sz="28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(Thickness)</a:t>
            </a:r>
          </a:p>
        </p:txBody>
      </p:sp>
      <p:pic>
        <p:nvPicPr>
          <p:cNvPr id="83972" name="Picture 4" descr="linesOriginal.jpg"/>
          <p:cNvPicPr>
            <a:picLocks noChangeAspect="1"/>
          </p:cNvPicPr>
          <p:nvPr/>
        </p:nvPicPr>
        <p:blipFill>
          <a:blip r:embed="rId3" cstate="print"/>
          <a:srcRect l="10313" t="4337" r="8437" b="7230"/>
          <a:stretch>
            <a:fillRect/>
          </a:stretch>
        </p:blipFill>
        <p:spPr bwMode="auto">
          <a:xfrm>
            <a:off x="2254250" y="1524000"/>
            <a:ext cx="688975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955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304800"/>
            <a:ext cx="7467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371600"/>
            <a:ext cx="8534400" cy="5105400"/>
          </a:xfrm>
        </p:spPr>
        <p:txBody>
          <a:bodyPr/>
          <a:lstStyle/>
          <a:p>
            <a:pPr marL="609600" indent="-609600" algn="l" eaLnBrk="1" hangingPunct="1"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Trees as Data Objects</a:t>
            </a:r>
          </a:p>
          <a:p>
            <a:pPr marL="609600" indent="-609600" algn="l" eaLnBrk="1" hangingPunct="1">
              <a:buFontTx/>
              <a:buNone/>
            </a:pPr>
            <a:endParaRPr lang="en-US" sz="32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buFontTx/>
              <a:buNone/>
            </a:pPr>
            <a:endParaRPr lang="en-US" sz="32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buFontTx/>
              <a:buNone/>
            </a:pPr>
            <a:endParaRPr lang="en-US" sz="320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 algn="l" eaLnBrk="1" hangingPunct="1">
              <a:buClrTx/>
              <a:buFont typeface="Wingdings" pitchFamily="2" charset="2"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Graph Theory: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600" u="sng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Graph</a:t>
            </a:r>
            <a:r>
              <a:rPr lang="en-US" sz="36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set of </a:t>
            </a:r>
            <a:r>
              <a:rPr lang="en-US" sz="3600" i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nodes</a:t>
            </a:r>
            <a:r>
              <a:rPr lang="en-US" sz="36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3600" i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edges</a:t>
            </a:r>
          </a:p>
          <a:p>
            <a:pPr marL="609600" indent="-609600" algn="l" eaLnBrk="1" hangingPunct="1">
              <a:buClrTx/>
              <a:buSzPct val="100000"/>
              <a:buFont typeface="Arial" charset="0"/>
              <a:buChar char="•"/>
            </a:pPr>
            <a:r>
              <a:rPr lang="en-US" sz="3600" u="sng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</a:t>
            </a:r>
            <a:r>
              <a:rPr lang="en-US" sz="36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has </a:t>
            </a:r>
            <a:r>
              <a:rPr lang="en-US" sz="3600" i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root</a:t>
            </a:r>
            <a:r>
              <a:rPr lang="en-US" sz="36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3600" i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direction</a:t>
            </a:r>
          </a:p>
          <a:p>
            <a:pPr marL="609600" indent="-609600" algn="l" eaLnBrk="1" hangingPunct="1">
              <a:lnSpc>
                <a:spcPct val="150000"/>
              </a:lnSpc>
              <a:buFontTx/>
              <a:buNone/>
            </a:pPr>
            <a:r>
              <a:rPr lang="en-US" sz="36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 Objects:   set of trees</a:t>
            </a:r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3997" t="28548" r="12631" b="57988"/>
          <a:stretch>
            <a:fillRect/>
          </a:stretch>
        </p:blipFill>
        <p:spPr>
          <a:xfrm>
            <a:off x="2819400" y="2133600"/>
            <a:ext cx="5181600" cy="1560513"/>
          </a:xfrm>
          <a:noFill/>
        </p:spPr>
      </p:pic>
      <p:sp>
        <p:nvSpPr>
          <p:cNvPr id="16389" name="Line 6"/>
          <p:cNvSpPr>
            <a:spLocks noChangeShapeType="1"/>
          </p:cNvSpPr>
          <p:nvPr/>
        </p:nvSpPr>
        <p:spPr bwMode="auto">
          <a:xfrm flipV="1">
            <a:off x="4953000" y="3124200"/>
            <a:ext cx="1981200" cy="1295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 flipV="1">
            <a:off x="3429000" y="2743200"/>
            <a:ext cx="1752600" cy="2438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16391" name="Line 8"/>
          <p:cNvSpPr>
            <a:spLocks noChangeShapeType="1"/>
          </p:cNvSpPr>
          <p:nvPr/>
        </p:nvSpPr>
        <p:spPr bwMode="auto">
          <a:xfrm flipV="1">
            <a:off x="7162800" y="2819400"/>
            <a:ext cx="76200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2400">
              <a:solidFill>
                <a:srgbClr val="5B5249"/>
              </a:solidFill>
              <a:latin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9400" y="63670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ahoma" pitchFamily="34" charset="0"/>
              </a:rPr>
              <a:t>Thanks to </a:t>
            </a:r>
            <a:r>
              <a:rPr lang="en-US" sz="1600" dirty="0" err="1" smtClean="0">
                <a:solidFill>
                  <a:srgbClr val="000000"/>
                </a:solidFill>
                <a:latin typeface="Tahoma" pitchFamily="34" charset="0"/>
              </a:rPr>
              <a:t>Burcu</a:t>
            </a:r>
            <a:r>
              <a:rPr lang="en-US" sz="16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Tahoma" pitchFamily="34" charset="0"/>
              </a:rPr>
              <a:t>Aydin</a:t>
            </a:r>
            <a:endParaRPr lang="en-US" sz="1600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84995" name="TextBox 4"/>
          <p:cNvSpPr txBox="1">
            <a:spLocks noChangeArrowheads="1"/>
          </p:cNvSpPr>
          <p:nvPr/>
        </p:nvSpPr>
        <p:spPr bwMode="auto">
          <a:xfrm>
            <a:off x="304800" y="1676400"/>
            <a:ext cx="82296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</a:t>
            </a:r>
            <a:r>
              <a:rPr lang="en-US" sz="32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Directions: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 always to </a:t>
            </a:r>
            <a:r>
              <a:rPr lang="en-US" sz="3200" i="1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</a:t>
            </a:r>
            <a:endParaRPr lang="en-US" sz="32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endParaRPr lang="en-US" sz="32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(Expected from Correspondence)</a:t>
            </a:r>
            <a:endParaRPr lang="en-US" sz="32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endParaRPr lang="en-US" sz="3200" dirty="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429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84995" name="TextBox 4"/>
          <p:cNvSpPr txBox="1">
            <a:spLocks noChangeArrowheads="1"/>
          </p:cNvSpPr>
          <p:nvPr/>
        </p:nvSpPr>
        <p:spPr bwMode="auto">
          <a:xfrm>
            <a:off x="304800" y="1676400"/>
            <a:ext cx="8229600" cy="363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</a:t>
            </a:r>
            <a:r>
              <a:rPr lang="en-US" sz="32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Directions: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 always to </a:t>
            </a:r>
            <a:r>
              <a:rPr lang="en-US" sz="3200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 has most variation to </a:t>
            </a:r>
            <a:r>
              <a:rPr lang="en-US" sz="3200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(PC2</a:t>
            </a:r>
            <a:r>
              <a:rPr lang="en-US" sz="32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endParaRPr lang="en-US" sz="3200" dirty="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(Expect More Symmetric than Left or Right)</a:t>
            </a:r>
            <a:endParaRPr lang="en-US" sz="32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endParaRPr lang="en-US" sz="3200" dirty="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69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84995" name="TextBox 4"/>
          <p:cNvSpPr txBox="1">
            <a:spLocks noChangeArrowheads="1"/>
          </p:cNvSpPr>
          <p:nvPr/>
        </p:nvSpPr>
        <p:spPr bwMode="auto">
          <a:xfrm>
            <a:off x="304800" y="1676400"/>
            <a:ext cx="8229600" cy="418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</a:t>
            </a:r>
            <a:r>
              <a:rPr lang="en-US" sz="32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Directions: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 always to </a:t>
            </a:r>
            <a:r>
              <a:rPr lang="en-US" sz="3200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 has most variation to </a:t>
            </a:r>
            <a:r>
              <a:rPr lang="en-US" sz="3200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(PC2)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 has more </a:t>
            </a:r>
            <a:r>
              <a:rPr lang="en-US" sz="32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varia’n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2</a:t>
            </a:r>
            <a:r>
              <a:rPr lang="en-US" sz="3200" baseline="30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level (PC2)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 has more </a:t>
            </a:r>
            <a:r>
              <a:rPr lang="en-US" sz="32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var’n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to 1</a:t>
            </a:r>
            <a:r>
              <a:rPr lang="en-US" sz="3200" baseline="30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level (PC2)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endParaRPr lang="en-US" sz="3200" dirty="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endParaRPr lang="en-US" sz="3200" dirty="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91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84995" name="TextBox 4"/>
          <p:cNvSpPr txBox="1">
            <a:spLocks noChangeArrowheads="1"/>
          </p:cNvSpPr>
          <p:nvPr/>
        </p:nvSpPr>
        <p:spPr bwMode="auto">
          <a:xfrm>
            <a:off x="304800" y="1676400"/>
            <a:ext cx="82296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 on Treeline Directions: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 always to </a:t>
            </a:r>
            <a:r>
              <a:rPr lang="en-US" sz="32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 has most variation to </a:t>
            </a:r>
            <a:r>
              <a:rPr lang="en-US" sz="32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(PC2)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 has more varia’n to 2</a:t>
            </a:r>
            <a:r>
              <a:rPr lang="en-US" sz="32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level (PC2)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 has more var’n to 1</a:t>
            </a:r>
            <a:r>
              <a:rPr lang="en-US" sz="32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level (PC2)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See these in the data?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endParaRPr lang="en-US" sz="320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endParaRPr lang="en-US" sz="320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764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86019" name="TextBox 4"/>
          <p:cNvSpPr txBox="1">
            <a:spLocks noChangeArrowheads="1"/>
          </p:cNvSpPr>
          <p:nvPr/>
        </p:nvSpPr>
        <p:spPr bwMode="auto">
          <a:xfrm>
            <a:off x="228600" y="1600200"/>
            <a:ext cx="822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(Thickness)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PC1 - </a:t>
            </a:r>
            <a:r>
              <a:rPr lang="en-US" sz="3200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 - </a:t>
            </a:r>
            <a:r>
              <a:rPr lang="en-US" sz="3200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 2</a:t>
            </a:r>
            <a:r>
              <a:rPr lang="en-US" sz="3200" baseline="30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lev</a:t>
            </a:r>
            <a:endParaRPr lang="en-US" sz="32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 1</a:t>
            </a:r>
            <a:r>
              <a:rPr lang="en-US" sz="3200" baseline="300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lev</a:t>
            </a:r>
            <a:endParaRPr lang="en-US" sz="32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>
              <a:lnSpc>
                <a:spcPct val="120000"/>
              </a:lnSpc>
            </a:pP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See these??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endParaRPr lang="en-US" sz="3200" dirty="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endParaRPr lang="en-US" sz="3200" dirty="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DataPlotOrigina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1697699"/>
            <a:ext cx="6553200" cy="416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87043" name="TextBox 4"/>
          <p:cNvSpPr txBox="1">
            <a:spLocks noChangeArrowheads="1"/>
          </p:cNvSpPr>
          <p:nvPr/>
        </p:nvSpPr>
        <p:spPr bwMode="auto">
          <a:xfrm>
            <a:off x="152400" y="1295400"/>
            <a:ext cx="22098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Revisit  PC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“Directions”</a:t>
            </a:r>
          </a:p>
          <a:p>
            <a:pPr algn="ctr">
              <a:lnSpc>
                <a:spcPct val="150000"/>
              </a:lnSpc>
            </a:pPr>
            <a:endParaRPr lang="en-US" sz="28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(Thickness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Corr.)</a:t>
            </a:r>
          </a:p>
          <a:p>
            <a:pPr>
              <a:lnSpc>
                <a:spcPct val="150000"/>
              </a:lnSpc>
            </a:pPr>
            <a:endParaRPr lang="en-US" sz="28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Compare to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Descendant?</a:t>
            </a:r>
          </a:p>
        </p:txBody>
      </p:sp>
      <p:pic>
        <p:nvPicPr>
          <p:cNvPr id="87044" name="Picture 4" descr="linesOriginal.jpg"/>
          <p:cNvPicPr>
            <a:picLocks noChangeAspect="1"/>
          </p:cNvPicPr>
          <p:nvPr/>
        </p:nvPicPr>
        <p:blipFill>
          <a:blip r:embed="rId3" cstate="print"/>
          <a:srcRect l="10313" t="4337" r="8437" b="7230"/>
          <a:stretch>
            <a:fillRect/>
          </a:stretch>
        </p:blipFill>
        <p:spPr bwMode="auto">
          <a:xfrm>
            <a:off x="2254250" y="1524000"/>
            <a:ext cx="688975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15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88067" name="TextBox 4"/>
          <p:cNvSpPr txBox="1">
            <a:spLocks noChangeArrowheads="1"/>
          </p:cNvSpPr>
          <p:nvPr/>
        </p:nvSpPr>
        <p:spPr bwMode="auto">
          <a:xfrm>
            <a:off x="152400" y="1295400"/>
            <a:ext cx="22098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Descendant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Corr.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 Similar 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   Lessons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 But Effects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   Stronger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 Better</a:t>
            </a:r>
          </a:p>
          <a:p>
            <a:pPr>
              <a:lnSpc>
                <a:spcPct val="150000"/>
              </a:lnSpc>
            </a:pPr>
            <a:r>
              <a:rPr lang="en-US" sz="2800">
                <a:solidFill>
                  <a:srgbClr val="000000"/>
                </a:solidFill>
                <a:latin typeface="Tahoma" pitchFamily="34" charset="0"/>
              </a:rPr>
              <a:t>   Repres’n?</a:t>
            </a:r>
          </a:p>
        </p:txBody>
      </p:sp>
      <p:pic>
        <p:nvPicPr>
          <p:cNvPr id="88068" name="Picture 5" descr="linesModified.jpg"/>
          <p:cNvPicPr>
            <a:picLocks noChangeAspect="1"/>
          </p:cNvPicPr>
          <p:nvPr/>
        </p:nvPicPr>
        <p:blipFill>
          <a:blip r:embed="rId3" cstate="print"/>
          <a:srcRect l="10313" t="4337" r="8438" b="7230"/>
          <a:stretch>
            <a:fillRect/>
          </a:stretch>
        </p:blipFill>
        <p:spPr bwMode="auto">
          <a:xfrm>
            <a:off x="2249488" y="1524000"/>
            <a:ext cx="6894512" cy="486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08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89091" name="TextBox 4"/>
          <p:cNvSpPr txBox="1">
            <a:spLocks noChangeArrowheads="1"/>
          </p:cNvSpPr>
          <p:nvPr/>
        </p:nvSpPr>
        <p:spPr bwMode="auto">
          <a:xfrm>
            <a:off x="228600" y="1600200"/>
            <a:ext cx="8229600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(Descendant)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Notes: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PC1 - </a:t>
            </a:r>
            <a:r>
              <a:rPr lang="en-US" sz="32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BACK - </a:t>
            </a:r>
            <a:r>
              <a:rPr lang="en-US" sz="32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</a:t>
            </a: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LEFT 2</a:t>
            </a:r>
            <a:r>
              <a:rPr lang="en-US" sz="32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nd</a:t>
            </a: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lev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RIGHT 1</a:t>
            </a:r>
            <a:r>
              <a:rPr lang="en-US" sz="3200" baseline="30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</a:t>
            </a: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lev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See stronger</a:t>
            </a:r>
          </a:p>
          <a:p>
            <a:pPr marL="609600" indent="-609600">
              <a:lnSpc>
                <a:spcPct val="120000"/>
              </a:lnSpc>
            </a:pPr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Lessons?</a:t>
            </a: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endParaRPr lang="en-US" sz="320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609600" indent="-609600">
              <a:lnSpc>
                <a:spcPct val="120000"/>
              </a:lnSpc>
              <a:buFont typeface="Arial" charset="0"/>
              <a:buChar char="•"/>
            </a:pPr>
            <a:endParaRPr lang="en-US" sz="3200">
              <a:solidFill>
                <a:srgbClr val="CEC8BA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DataPlotModifi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8609" y="1663700"/>
            <a:ext cx="6726391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5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954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Next represent data as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projections</a:t>
            </a:r>
            <a:endParaRPr lang="en-US" sz="32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91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954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Next represent data as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projections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Define as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closest point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tree line</a:t>
            </a:r>
          </a:p>
          <a:p>
            <a:pPr marL="609600" indent="-609600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(same as Euclidean PCA)</a:t>
            </a:r>
          </a:p>
        </p:txBody>
      </p:sp>
    </p:spTree>
    <p:extLst>
      <p:ext uri="{BB962C8B-B14F-4D97-AF65-F5344CB8AC3E}">
        <p14:creationId xmlns:p14="http://schemas.microsoft.com/office/powerpoint/2010/main" val="373497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6996113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Blood vessel tree data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3124200"/>
            <a:ext cx="9144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Examples of Potential Specific Goals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(not accessible by traditional methods)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Predict Stroke Tendency (Collateral Circulation)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Screen for Loci of Pathology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Explore how age affects connectivity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4572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 l="1677" t="17647" r="56175" b="41176"/>
          <a:stretch>
            <a:fillRect/>
          </a:stretch>
        </p:blipFill>
        <p:spPr bwMode="auto">
          <a:xfrm>
            <a:off x="30480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5257800" y="2286000"/>
            <a:ext cx="12842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Tahoma" pitchFamily="34" charset="0"/>
                <a:cs typeface="Arial" charset="0"/>
              </a:rPr>
              <a:t>, ... ,</a:t>
            </a:r>
          </a:p>
        </p:txBody>
      </p:sp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5" cstate="print"/>
          <a:srcRect l="1677" t="17647" r="56175" b="41176"/>
          <a:stretch>
            <a:fillRect/>
          </a:stretch>
        </p:blipFill>
        <p:spPr bwMode="auto">
          <a:xfrm>
            <a:off x="67818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896" name="TextBox 8"/>
          <p:cNvSpPr txBox="1">
            <a:spLocks noChangeArrowheads="1"/>
          </p:cNvSpPr>
          <p:nvPr/>
        </p:nvSpPr>
        <p:spPr bwMode="auto">
          <a:xfrm>
            <a:off x="2590800" y="2286000"/>
            <a:ext cx="3413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Tahoma" pitchFamily="34" charset="0"/>
                <a:cs typeface="Arial" charset="0"/>
              </a:rPr>
              <a:t>,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304800" y="6248400"/>
            <a:ext cx="6934200" cy="5334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endParaRPr lang="en-US" sz="2400" smtClean="0">
              <a:solidFill>
                <a:srgbClr val="5B524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954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Next represent data as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projections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Define as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closest point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tree line</a:t>
            </a:r>
          </a:p>
          <a:p>
            <a:pPr marL="609600" indent="-609600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(same as Euclidean PCA)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corresponding </a:t>
            </a:r>
            <a:r>
              <a:rPr lang="en-US" sz="32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score</a:t>
            </a:r>
          </a:p>
          <a:p>
            <a:pPr marL="609600" indent="-609600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(length of projection along line)</a:t>
            </a:r>
          </a:p>
        </p:txBody>
      </p:sp>
    </p:spTree>
    <p:extLst>
      <p:ext uri="{BB962C8B-B14F-4D97-AF65-F5344CB8AC3E}">
        <p14:creationId xmlns:p14="http://schemas.microsoft.com/office/powerpoint/2010/main" val="273286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724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Strongly Non-Euclidean Spaces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295400"/>
            <a:ext cx="8534400" cy="5334000"/>
          </a:xfrm>
        </p:spPr>
        <p:txBody>
          <a:bodyPr/>
          <a:lstStyle/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PCA on Tree Space: </a:t>
            </a:r>
            <a:r>
              <a:rPr lang="en-US" sz="3200" u="sng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</a:t>
            </a: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609600" indent="-609600" algn="l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Next represent data as </a:t>
            </a:r>
            <a:r>
              <a:rPr lang="en-US" sz="3200" i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projections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Define as </a:t>
            </a:r>
            <a:r>
              <a:rPr lang="en-US" sz="3200" i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closest point</a:t>
            </a: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in tree line</a:t>
            </a:r>
          </a:p>
          <a:p>
            <a:pPr marL="609600" indent="-609600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(same as Euclidean PCA)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corresponding </a:t>
            </a:r>
            <a:r>
              <a:rPr lang="en-US" sz="3200" i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score</a:t>
            </a:r>
          </a:p>
          <a:p>
            <a:pPr marL="609600" indent="-609600" eaLnBrk="1" hangingPunct="1">
              <a:lnSpc>
                <a:spcPct val="12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(length of projection along line)</a:t>
            </a:r>
          </a:p>
          <a:p>
            <a:pPr marL="609600" indent="-609600" algn="l" eaLnBrk="1" hangingPunct="1">
              <a:lnSpc>
                <a:spcPct val="120000"/>
              </a:lnSpc>
              <a:buClrTx/>
              <a:buSzPct val="100000"/>
              <a:buFont typeface="Arial" charset="0"/>
              <a:buChar char="•"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analog of </a:t>
            </a:r>
            <a:r>
              <a:rPr lang="en-US" sz="3200" i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residual</a:t>
            </a:r>
          </a:p>
          <a:p>
            <a:pPr marL="609600" indent="-609600" eaLnBrk="1" hangingPunct="1">
              <a:lnSpc>
                <a:spcPct val="120000"/>
              </a:lnSpc>
              <a:buFontTx/>
              <a:buNone/>
            </a:pPr>
            <a:r>
              <a:rPr lang="en-US" sz="32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(distance from data point to projection)</a:t>
            </a:r>
          </a:p>
        </p:txBody>
      </p:sp>
    </p:spTree>
    <p:extLst>
      <p:ext uri="{BB962C8B-B14F-4D97-AF65-F5344CB8AC3E}">
        <p14:creationId xmlns:p14="http://schemas.microsoft.com/office/powerpoint/2010/main" val="71941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304800" y="13716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/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Raw </a:t>
            </a:r>
            <a:r>
              <a:rPr lang="en-US" sz="32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Data</a:t>
            </a:r>
            <a:endParaRPr lang="en-US" sz="32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3" cstate="print"/>
          <a:srcRect l="12082" t="15442" r="10983" b="16730"/>
          <a:stretch>
            <a:fillRect/>
          </a:stretch>
        </p:blipFill>
        <p:spPr bwMode="auto">
          <a:xfrm>
            <a:off x="1447800" y="2038350"/>
            <a:ext cx="640397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1828800" y="1905000"/>
            <a:ext cx="1219200" cy="9906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31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304800" y="13716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/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Raw Data  &amp;  </a:t>
            </a:r>
            <a:r>
              <a:rPr lang="en-US" sz="32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Treelines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32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PC1</a:t>
            </a:r>
            <a:endParaRPr lang="en-US" sz="32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3" cstate="print"/>
          <a:srcRect l="12082" t="15442" r="10983" b="16730"/>
          <a:stretch>
            <a:fillRect/>
          </a:stretch>
        </p:blipFill>
        <p:spPr bwMode="auto">
          <a:xfrm>
            <a:off x="1447800" y="2038350"/>
            <a:ext cx="640397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1828800" y="1905000"/>
            <a:ext cx="1219200" cy="9906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5105400" y="1981200"/>
            <a:ext cx="914400" cy="7620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46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1139" name="TextBox 4"/>
          <p:cNvSpPr txBox="1">
            <a:spLocks noChangeArrowheads="1"/>
          </p:cNvSpPr>
          <p:nvPr/>
        </p:nvSpPr>
        <p:spPr bwMode="auto">
          <a:xfrm>
            <a:off x="304800" y="13716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/>
            <a:r>
              <a:rPr lang="en-US" sz="32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Raw Data  &amp;  Treelines, PC1, PC2, PC3: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3" cstate="print"/>
          <a:srcRect l="12082" t="15442" r="10983" b="16730"/>
          <a:stretch>
            <a:fillRect/>
          </a:stretch>
        </p:blipFill>
        <p:spPr bwMode="auto">
          <a:xfrm>
            <a:off x="1447800" y="2038350"/>
            <a:ext cx="6403975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1828800" y="1905000"/>
            <a:ext cx="1219200" cy="9906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5105400" y="1981200"/>
            <a:ext cx="914400" cy="7620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2552700" y="2476500"/>
            <a:ext cx="4191000" cy="30480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4991100" y="3162300"/>
            <a:ext cx="3505200" cy="9906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47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6057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2163" name="TextBox 4"/>
          <p:cNvSpPr txBox="1">
            <a:spLocks noChangeArrowheads="1"/>
          </p:cNvSpPr>
          <p:nvPr/>
        </p:nvSpPr>
        <p:spPr bwMode="auto">
          <a:xfrm>
            <a:off x="1066800" y="1219200"/>
            <a:ext cx="7391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/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Raw Data  &amp;  </a:t>
            </a:r>
            <a:r>
              <a:rPr lang="en-US" sz="28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Treelines</a:t>
            </a:r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PC1, PC2, PC3:</a:t>
            </a:r>
          </a:p>
          <a:p>
            <a:pPr marL="609600" indent="-609600"/>
            <a:r>
              <a:rPr lang="en-US" sz="28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Projections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3" cstate="print"/>
          <a:srcRect l="12082" t="15442" r="10983" b="16730"/>
          <a:stretch>
            <a:fillRect/>
          </a:stretch>
        </p:blipFill>
        <p:spPr bwMode="auto">
          <a:xfrm>
            <a:off x="1447800" y="2209800"/>
            <a:ext cx="64039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3276600" y="2133600"/>
            <a:ext cx="2438400" cy="9906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3048000" y="2362200"/>
            <a:ext cx="3429000" cy="29718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914400" y="4267200"/>
            <a:ext cx="4495800" cy="2286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92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6057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2163" name="TextBox 4"/>
          <p:cNvSpPr txBox="1">
            <a:spLocks noChangeArrowheads="1"/>
          </p:cNvSpPr>
          <p:nvPr/>
        </p:nvSpPr>
        <p:spPr bwMode="auto">
          <a:xfrm>
            <a:off x="1066800" y="1219200"/>
            <a:ext cx="7391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/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Raw Data  &amp;  </a:t>
            </a:r>
            <a:r>
              <a:rPr lang="en-US" sz="28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Treelines</a:t>
            </a:r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PC1, PC2, PC3:</a:t>
            </a:r>
          </a:p>
          <a:p>
            <a:pPr marL="609600" indent="-609600"/>
            <a:r>
              <a:rPr lang="en-US" sz="28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Projections</a:t>
            </a:r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8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Scores</a:t>
            </a:r>
            <a:endParaRPr lang="en-US" sz="28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3" cstate="print"/>
          <a:srcRect l="12082" t="15442" r="10983" b="16730"/>
          <a:stretch>
            <a:fillRect/>
          </a:stretch>
        </p:blipFill>
        <p:spPr bwMode="auto">
          <a:xfrm>
            <a:off x="1447800" y="2209800"/>
            <a:ext cx="64039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3276600" y="2133600"/>
            <a:ext cx="2438400" cy="9906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3048000" y="2362200"/>
            <a:ext cx="3429000" cy="29718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914400" y="4267200"/>
            <a:ext cx="4495800" cy="2286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76800" y="2057400"/>
            <a:ext cx="13716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419600" y="2514600"/>
            <a:ext cx="2743200" cy="1828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667000" y="2514600"/>
            <a:ext cx="2667000" cy="1752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461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6057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2163" name="TextBox 4"/>
          <p:cNvSpPr txBox="1">
            <a:spLocks noChangeArrowheads="1"/>
          </p:cNvSpPr>
          <p:nvPr/>
        </p:nvSpPr>
        <p:spPr bwMode="auto">
          <a:xfrm>
            <a:off x="1066800" y="1219200"/>
            <a:ext cx="7391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/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Raw Data  &amp;  </a:t>
            </a:r>
            <a:r>
              <a:rPr lang="en-US" sz="28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Treelines</a:t>
            </a:r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PC1, PC2, PC3:</a:t>
            </a:r>
          </a:p>
          <a:p>
            <a:pPr marL="609600" indent="-609600"/>
            <a:r>
              <a:rPr lang="en-US" sz="28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Projections</a:t>
            </a:r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Scores, Residuals</a:t>
            </a:r>
          </a:p>
        </p:txBody>
      </p:sp>
      <p:pic>
        <p:nvPicPr>
          <p:cNvPr id="92164" name="Picture 2"/>
          <p:cNvPicPr>
            <a:picLocks noChangeAspect="1" noChangeArrowheads="1"/>
          </p:cNvPicPr>
          <p:nvPr/>
        </p:nvPicPr>
        <p:blipFill>
          <a:blip r:embed="rId3" cstate="print"/>
          <a:srcRect l="12082" t="15442" r="10983" b="16730"/>
          <a:stretch>
            <a:fillRect/>
          </a:stretch>
        </p:blipFill>
        <p:spPr bwMode="auto">
          <a:xfrm>
            <a:off x="1447800" y="2209800"/>
            <a:ext cx="64039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3276600" y="2133600"/>
            <a:ext cx="2438400" cy="9906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3048000" y="2362200"/>
            <a:ext cx="3429000" cy="29718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914400" y="4267200"/>
            <a:ext cx="4495800" cy="2286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76800" y="2057400"/>
            <a:ext cx="13716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419600" y="2514600"/>
            <a:ext cx="2743200" cy="1828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667000" y="2514600"/>
            <a:ext cx="2667000" cy="1752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6200000" flipH="1">
            <a:off x="6324600" y="2057400"/>
            <a:ext cx="228600" cy="228600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V="1">
            <a:off x="3505200" y="2057400"/>
            <a:ext cx="2819400" cy="2667000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5295900" y="3086100"/>
            <a:ext cx="2667000" cy="609600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31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6057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3187" name="TextBox 4"/>
          <p:cNvSpPr txBox="1">
            <a:spLocks noChangeArrowheads="1"/>
          </p:cNvSpPr>
          <p:nvPr/>
        </p:nvSpPr>
        <p:spPr bwMode="auto">
          <a:xfrm>
            <a:off x="1143000" y="1219200"/>
            <a:ext cx="6934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/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Raw Data  &amp;  </a:t>
            </a:r>
            <a:r>
              <a:rPr lang="en-US" sz="28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Treelines</a:t>
            </a:r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PC1, PC2, PC3:</a:t>
            </a:r>
          </a:p>
          <a:p>
            <a:pPr marL="609600" indent="-609600"/>
            <a:r>
              <a:rPr lang="en-US" sz="28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Cumulative </a:t>
            </a:r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Scores, Residuals</a:t>
            </a:r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3" cstate="print"/>
          <a:srcRect l="12082" t="15442" r="10983" b="16730"/>
          <a:stretch>
            <a:fillRect/>
          </a:stretch>
        </p:blipFill>
        <p:spPr bwMode="auto">
          <a:xfrm>
            <a:off x="1447800" y="2209800"/>
            <a:ext cx="64039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4724400" y="2057400"/>
            <a:ext cx="21336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648200" y="2133600"/>
            <a:ext cx="2667000" cy="2514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895600" y="2895600"/>
            <a:ext cx="2667000" cy="990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2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6057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3187" name="TextBox 4"/>
          <p:cNvSpPr txBox="1">
            <a:spLocks noChangeArrowheads="1"/>
          </p:cNvSpPr>
          <p:nvPr/>
        </p:nvSpPr>
        <p:spPr bwMode="auto">
          <a:xfrm>
            <a:off x="1143000" y="1219200"/>
            <a:ext cx="6934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09600" indent="-609600"/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Raw Data  &amp;  </a:t>
            </a:r>
            <a:r>
              <a:rPr lang="en-US" sz="2800" dirty="0" err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Treelines</a:t>
            </a:r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PC1, PC2, PC3:</a:t>
            </a:r>
          </a:p>
          <a:p>
            <a:pPr marL="609600" indent="-609600"/>
            <a:r>
              <a:rPr lang="en-US" sz="2800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Cumulative </a:t>
            </a:r>
            <a:r>
              <a:rPr lang="en-US" sz="28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Scores, Residuals</a:t>
            </a:r>
          </a:p>
        </p:txBody>
      </p:sp>
      <p:pic>
        <p:nvPicPr>
          <p:cNvPr id="93188" name="Picture 2"/>
          <p:cNvPicPr>
            <a:picLocks noChangeAspect="1" noChangeArrowheads="1"/>
          </p:cNvPicPr>
          <p:nvPr/>
        </p:nvPicPr>
        <p:blipFill>
          <a:blip r:embed="rId3" cstate="print"/>
          <a:srcRect l="12082" t="15442" r="10983" b="16730"/>
          <a:stretch>
            <a:fillRect/>
          </a:stretch>
        </p:blipFill>
        <p:spPr bwMode="auto">
          <a:xfrm>
            <a:off x="1447800" y="2209800"/>
            <a:ext cx="64039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>
            <a:off x="4724400" y="2057400"/>
            <a:ext cx="21336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4648200" y="2133600"/>
            <a:ext cx="2667000" cy="2514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2895600" y="2895600"/>
            <a:ext cx="2667000" cy="990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324600" y="2057400"/>
            <a:ext cx="762000" cy="152400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3848100" y="2247900"/>
            <a:ext cx="2667000" cy="2286000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5600700" y="2781300"/>
            <a:ext cx="2667000" cy="1219200"/>
          </a:xfrm>
          <a:prstGeom prst="straightConnector1">
            <a:avLst/>
          </a:prstGeom>
          <a:ln w="2540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1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7072313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Blood vessel tree data</a:t>
            </a: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Big Picture:     3 Approaches</a:t>
            </a:r>
          </a:p>
          <a:p>
            <a:pPr>
              <a:lnSpc>
                <a:spcPct val="130000"/>
              </a:lnSpc>
            </a:pPr>
            <a:endParaRPr lang="en-US" sz="32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30000"/>
              </a:lnSpc>
              <a:buFont typeface="Tahoma" pitchFamily="34" charset="0"/>
              <a:buAutoNum type="arabicPeriod"/>
            </a:pPr>
            <a:r>
              <a:rPr lang="en-US" sz="3200" b="1">
                <a:solidFill>
                  <a:srgbClr val="000000"/>
                </a:solidFill>
                <a:latin typeface="Tahoma" pitchFamily="34" charset="0"/>
              </a:rPr>
              <a:t>Purely Combinatorial</a:t>
            </a:r>
          </a:p>
          <a:p>
            <a:pPr>
              <a:lnSpc>
                <a:spcPct val="130000"/>
              </a:lnSpc>
              <a:buFont typeface="Tahoma" pitchFamily="34" charset="0"/>
              <a:buAutoNum type="arabicPeriod"/>
            </a:pPr>
            <a:endParaRPr lang="en-US" sz="32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30000"/>
              </a:lnSpc>
              <a:buFont typeface="Tahoma" pitchFamily="34" charset="0"/>
              <a:buAutoNum type="arabicPeriod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Euclidean Orthant</a:t>
            </a:r>
          </a:p>
          <a:p>
            <a:pPr>
              <a:lnSpc>
                <a:spcPct val="130000"/>
              </a:lnSpc>
              <a:buFont typeface="Tahoma" pitchFamily="34" charset="0"/>
              <a:buAutoNum type="arabicPeriod"/>
            </a:pPr>
            <a:endParaRPr lang="en-US" sz="32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30000"/>
              </a:lnSpc>
              <a:buFont typeface="Tahoma" pitchFamily="34" charset="0"/>
              <a:buAutoNum type="arabicPeriod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Dyck Path</a:t>
            </a:r>
          </a:p>
        </p:txBody>
      </p:sp>
    </p:spTree>
    <p:extLst>
      <p:ext uri="{BB962C8B-B14F-4D97-AF65-F5344CB8AC3E}">
        <p14:creationId xmlns:p14="http://schemas.microsoft.com/office/powerpoint/2010/main" val="202967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4211" name="TextBox 4"/>
          <p:cNvSpPr txBox="1">
            <a:spLocks noChangeArrowheads="1"/>
          </p:cNvSpPr>
          <p:nvPr/>
        </p:nvSpPr>
        <p:spPr bwMode="auto">
          <a:xfrm>
            <a:off x="228600" y="990600"/>
            <a:ext cx="86106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Individual (each PC separately) Scores Plot</a:t>
            </a:r>
          </a:p>
        </p:txBody>
      </p:sp>
      <p:pic>
        <p:nvPicPr>
          <p:cNvPr id="942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28800"/>
            <a:ext cx="74676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8080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5235" name="TextBox 4"/>
          <p:cNvSpPr txBox="1">
            <a:spLocks noChangeArrowheads="1"/>
          </p:cNvSpPr>
          <p:nvPr/>
        </p:nvSpPr>
        <p:spPr bwMode="auto">
          <a:xfrm>
            <a:off x="228600" y="990600"/>
            <a:ext cx="86106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Identify this person</a:t>
            </a:r>
          </a:p>
        </p:txBody>
      </p:sp>
      <p:pic>
        <p:nvPicPr>
          <p:cNvPr id="9523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28800"/>
            <a:ext cx="74676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16200000" flipH="1">
            <a:off x="3390900" y="1790700"/>
            <a:ext cx="10668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1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6259" name="TextBox 4"/>
          <p:cNvSpPr txBox="1">
            <a:spLocks noChangeArrowheads="1"/>
          </p:cNvSpPr>
          <p:nvPr/>
        </p:nvSpPr>
        <p:spPr bwMode="auto">
          <a:xfrm>
            <a:off x="228600" y="990600"/>
            <a:ext cx="861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Identify this person         PC Scores:   8,9,3,5</a:t>
            </a:r>
          </a:p>
        </p:txBody>
      </p:sp>
      <p:pic>
        <p:nvPicPr>
          <p:cNvPr id="9626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28800"/>
            <a:ext cx="74676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16200000" flipH="1">
            <a:off x="3390900" y="1790700"/>
            <a:ext cx="1066800" cy="381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733800" y="1447800"/>
            <a:ext cx="2667000" cy="1066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H="1">
            <a:off x="3238500" y="1943100"/>
            <a:ext cx="3733800" cy="2743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40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7283" name="TextBox 4"/>
          <p:cNvSpPr txBox="1">
            <a:spLocks noChangeArrowheads="1"/>
          </p:cNvSpPr>
          <p:nvPr/>
        </p:nvSpPr>
        <p:spPr bwMode="auto">
          <a:xfrm>
            <a:off x="152400" y="1219200"/>
            <a:ext cx="8610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Identify this person  (PC Scores:   8,9,3,5):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Tahoma" pitchFamily="34" charset="0"/>
              </a:rPr>
              <a:t>Red</a:t>
            </a: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 = older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0 = Female</a:t>
            </a:r>
          </a:p>
          <a:p>
            <a:pPr>
              <a:lnSpc>
                <a:spcPct val="150000"/>
              </a:lnSpc>
            </a:pPr>
            <a:endParaRPr lang="en-US" sz="3200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Note: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 color ~ age</a:t>
            </a:r>
          </a:p>
        </p:txBody>
      </p:sp>
      <p:pic>
        <p:nvPicPr>
          <p:cNvPr id="5" name="CuMultiplePCs_Movie_c_Back1_L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4743" y="19050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4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4533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8307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Identify this person  (PC Scores:   8,9,3,5):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Tahoma" pitchFamily="34" charset="0"/>
              </a:rPr>
              <a:t>Red</a:t>
            </a: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= older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0 = Female</a:t>
            </a:r>
          </a:p>
          <a:p>
            <a:pPr>
              <a:lnSpc>
                <a:spcPct val="150000"/>
              </a:lnSpc>
            </a:pPr>
            <a:endParaRPr lang="en-US" sz="32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Note: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color ~ age</a:t>
            </a:r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3" cstate="print"/>
          <a:srcRect l="10983" t="9007" r="10983" b="12869"/>
          <a:stretch>
            <a:fillRect/>
          </a:stretch>
        </p:blipFill>
        <p:spPr bwMode="auto">
          <a:xfrm>
            <a:off x="3124200" y="2046288"/>
            <a:ext cx="5486400" cy="468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05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4533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99331" name="TextBox 4"/>
          <p:cNvSpPr txBox="1">
            <a:spLocks noChangeArrowheads="1"/>
          </p:cNvSpPr>
          <p:nvPr/>
        </p:nvSpPr>
        <p:spPr bwMode="auto">
          <a:xfrm>
            <a:off x="228600" y="1143000"/>
            <a:ext cx="86106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Identify this person      (PC scores 1,10,1,1)</a:t>
            </a:r>
          </a:p>
        </p:txBody>
      </p:sp>
      <p:pic>
        <p:nvPicPr>
          <p:cNvPr id="9933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28800"/>
            <a:ext cx="74676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16200000" flipH="1">
            <a:off x="3238500" y="2095500"/>
            <a:ext cx="1219200" cy="68580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6200000" flipH="1">
            <a:off x="3467100" y="1866900"/>
            <a:ext cx="1219200" cy="114300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05200" y="1828800"/>
            <a:ext cx="2514600" cy="129540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93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4533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100355" name="TextBox 4"/>
          <p:cNvSpPr txBox="1">
            <a:spLocks noChangeArrowheads="1"/>
          </p:cNvSpPr>
          <p:nvPr/>
        </p:nvSpPr>
        <p:spPr bwMode="auto">
          <a:xfrm>
            <a:off x="228600" y="1143000"/>
            <a:ext cx="8610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Identify this person      (PC scores 1,10,1,1)</a:t>
            </a:r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3" cstate="print"/>
          <a:srcRect l="10983" t="10295" r="10983" b="12869"/>
          <a:stretch>
            <a:fillRect/>
          </a:stretch>
        </p:blipFill>
        <p:spPr bwMode="auto">
          <a:xfrm>
            <a:off x="1447800" y="1981200"/>
            <a:ext cx="61722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46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101379" name="TextBox 4"/>
          <p:cNvSpPr txBox="1">
            <a:spLocks noChangeArrowheads="1"/>
          </p:cNvSpPr>
          <p:nvPr/>
        </p:nvSpPr>
        <p:spPr bwMode="auto">
          <a:xfrm>
            <a:off x="228600" y="1143000"/>
            <a:ext cx="86106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Explain strange (low score) correlation?</a:t>
            </a:r>
          </a:p>
        </p:txBody>
      </p:sp>
      <p:pic>
        <p:nvPicPr>
          <p:cNvPr id="10138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28800"/>
            <a:ext cx="74676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rot="5400000">
            <a:off x="5561013" y="2362200"/>
            <a:ext cx="1144588" cy="77787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 flipV="1">
            <a:off x="4724400" y="1828800"/>
            <a:ext cx="1447800" cy="12192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56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4533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102403" name="TextBox 4"/>
          <p:cNvSpPr txBox="1">
            <a:spLocks noChangeArrowheads="1"/>
          </p:cNvSpPr>
          <p:nvPr/>
        </p:nvSpPr>
        <p:spPr bwMode="auto">
          <a:xfrm>
            <a:off x="228600" y="1219200"/>
            <a:ext cx="86106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Explain strange (low score) correlation?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Revisit Treelines:</a:t>
            </a:r>
          </a:p>
          <a:p>
            <a:pPr>
              <a:lnSpc>
                <a:spcPct val="150000"/>
              </a:lnSpc>
            </a:pPr>
            <a:endParaRPr lang="en-US" sz="32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endParaRPr lang="en-US" sz="32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endParaRPr lang="en-US" sz="32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Small PC1 Score    </a:t>
            </a:r>
            <a:r>
              <a:rPr lang="en-US" sz="32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    Small PC3 Score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Small PC1 Score    </a:t>
            </a:r>
            <a:r>
              <a:rPr lang="en-US" sz="32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    Small PC4 Score</a:t>
            </a:r>
            <a:endParaRPr lang="en-US" sz="320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02404" name="Picture 2"/>
          <p:cNvPicPr>
            <a:picLocks noChangeAspect="1" noChangeArrowheads="1"/>
          </p:cNvPicPr>
          <p:nvPr/>
        </p:nvPicPr>
        <p:blipFill>
          <a:blip r:embed="rId3" cstate="print"/>
          <a:srcRect l="8543" t="4836" r="11105" b="64078"/>
          <a:stretch>
            <a:fillRect/>
          </a:stretch>
        </p:blipFill>
        <p:spPr bwMode="auto">
          <a:xfrm>
            <a:off x="1447800" y="2971800"/>
            <a:ext cx="6000750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74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4533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103427" name="TextBox 4"/>
          <p:cNvSpPr txBox="1">
            <a:spLocks noChangeArrowheads="1"/>
          </p:cNvSpPr>
          <p:nvPr/>
        </p:nvSpPr>
        <p:spPr bwMode="auto">
          <a:xfrm>
            <a:off x="228600" y="990600"/>
            <a:ext cx="86106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Individual (each PC sep’ly) Residuals Plot</a:t>
            </a:r>
          </a:p>
        </p:txBody>
      </p:sp>
      <p:pic>
        <p:nvPicPr>
          <p:cNvPr id="1034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828800"/>
            <a:ext cx="74676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30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52400"/>
            <a:ext cx="7148513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Blood vessel tree data</a:t>
            </a:r>
          </a:p>
        </p:txBody>
      </p:sp>
      <p:sp>
        <p:nvSpPr>
          <p:cNvPr id="40963" name="TextBox 4"/>
          <p:cNvSpPr txBox="1">
            <a:spLocks noChangeArrowheads="1"/>
          </p:cNvSpPr>
          <p:nvPr/>
        </p:nvSpPr>
        <p:spPr bwMode="auto">
          <a:xfrm>
            <a:off x="152400" y="3200400"/>
            <a:ext cx="8763000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Possible </a:t>
            </a:r>
            <a:r>
              <a:rPr lang="en-US" sz="3200" dirty="0" smtClean="0">
                <a:solidFill>
                  <a:srgbClr val="000000"/>
                </a:solidFill>
                <a:latin typeface="Tahoma" pitchFamily="34" charset="0"/>
              </a:rPr>
              <a:t>foci </a:t>
            </a: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of analysis: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  Connectivity structure only (topology)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  Location, size, orientation of segments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  Structure within each vessel segment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4572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/>
          <a:srcRect l="1677" t="17647" r="56175" b="41176"/>
          <a:stretch>
            <a:fillRect/>
          </a:stretch>
        </p:blipFill>
        <p:spPr bwMode="auto">
          <a:xfrm>
            <a:off x="30480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0966" name="TextBox 5"/>
          <p:cNvSpPr txBox="1">
            <a:spLocks noChangeArrowheads="1"/>
          </p:cNvSpPr>
          <p:nvPr/>
        </p:nvSpPr>
        <p:spPr bwMode="auto">
          <a:xfrm>
            <a:off x="5257800" y="2286000"/>
            <a:ext cx="12842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Tahoma" pitchFamily="34" charset="0"/>
                <a:cs typeface="Arial" charset="0"/>
              </a:rPr>
              <a:t>, ... ,</a:t>
            </a:r>
          </a:p>
        </p:txBody>
      </p:sp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5" cstate="print"/>
          <a:srcRect l="1677" t="17647" r="56175" b="41176"/>
          <a:stretch>
            <a:fillRect/>
          </a:stretch>
        </p:blipFill>
        <p:spPr bwMode="auto">
          <a:xfrm>
            <a:off x="67818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2590800" y="2286000"/>
            <a:ext cx="3413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00"/>
                </a:solidFill>
                <a:latin typeface="Tahoma" pitchFamily="34" charset="0"/>
                <a:cs typeface="Arial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9651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4533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104451" name="TextBox 4"/>
          <p:cNvSpPr txBox="1">
            <a:spLocks noChangeArrowheads="1"/>
          </p:cNvSpPr>
          <p:nvPr/>
        </p:nvSpPr>
        <p:spPr bwMode="auto">
          <a:xfrm>
            <a:off x="228600" y="1447800"/>
            <a:ext cx="861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Individual (each PC </a:t>
            </a:r>
            <a:r>
              <a:rPr lang="en-US" sz="3200" dirty="0" err="1">
                <a:solidFill>
                  <a:srgbClr val="000000"/>
                </a:solidFill>
                <a:latin typeface="Tahoma" pitchFamily="34" charset="0"/>
              </a:rPr>
              <a:t>sep’ly</a:t>
            </a: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) Residuals Plot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  </a:t>
            </a:r>
            <a:r>
              <a:rPr lang="en-US" sz="3200" i="1" dirty="0">
                <a:solidFill>
                  <a:srgbClr val="000000"/>
                </a:solidFill>
                <a:latin typeface="Tahoma" pitchFamily="34" charset="0"/>
              </a:rPr>
              <a:t>Very</a:t>
            </a: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 strongly </a:t>
            </a:r>
            <a:r>
              <a:rPr lang="en-US" sz="3200" dirty="0" smtClean="0">
                <a:solidFill>
                  <a:srgbClr val="000000"/>
                </a:solidFill>
                <a:latin typeface="Tahoma" pitchFamily="34" charset="0"/>
              </a:rPr>
              <a:t>correlated</a:t>
            </a:r>
            <a:endParaRPr lang="en-US" sz="3200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4533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104451" name="TextBox 4"/>
          <p:cNvSpPr txBox="1">
            <a:spLocks noChangeArrowheads="1"/>
          </p:cNvSpPr>
          <p:nvPr/>
        </p:nvSpPr>
        <p:spPr bwMode="auto">
          <a:xfrm>
            <a:off x="228600" y="1447800"/>
            <a:ext cx="8610600" cy="294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Individual (each PC </a:t>
            </a:r>
            <a:r>
              <a:rPr lang="en-US" sz="3200" dirty="0" err="1">
                <a:solidFill>
                  <a:srgbClr val="000000"/>
                </a:solidFill>
                <a:latin typeface="Tahoma" pitchFamily="34" charset="0"/>
              </a:rPr>
              <a:t>sep’ly</a:t>
            </a: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) Residuals Plot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  </a:t>
            </a:r>
            <a:r>
              <a:rPr lang="en-US" sz="3200" i="1" dirty="0">
                <a:solidFill>
                  <a:srgbClr val="000000"/>
                </a:solidFill>
                <a:latin typeface="Tahoma" pitchFamily="34" charset="0"/>
              </a:rPr>
              <a:t>Very</a:t>
            </a: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 strongly correlated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  Shows </a:t>
            </a:r>
            <a:r>
              <a:rPr lang="en-US" sz="3200" i="1" dirty="0">
                <a:solidFill>
                  <a:srgbClr val="000000"/>
                </a:solidFill>
                <a:latin typeface="Tahoma" pitchFamily="34" charset="0"/>
              </a:rPr>
              <a:t>much variation</a:t>
            </a: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 not explained by PCs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(data are very rich</a:t>
            </a:r>
            <a:r>
              <a:rPr lang="en-US" sz="3200" dirty="0" smtClean="0">
                <a:solidFill>
                  <a:srgbClr val="000000"/>
                </a:solidFill>
                <a:latin typeface="Tahoma" pitchFamily="34" charset="0"/>
              </a:rPr>
              <a:t>)</a:t>
            </a:r>
            <a:endParaRPr lang="en-US" sz="3200" dirty="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4533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104451" name="TextBox 4"/>
          <p:cNvSpPr txBox="1">
            <a:spLocks noChangeArrowheads="1"/>
          </p:cNvSpPr>
          <p:nvPr/>
        </p:nvSpPr>
        <p:spPr bwMode="auto">
          <a:xfrm>
            <a:off x="228600" y="1447800"/>
            <a:ext cx="86106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Individual (each PC sep’ly) Residuals Plot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</a:t>
            </a:r>
            <a:r>
              <a:rPr lang="en-US" sz="3200" i="1">
                <a:solidFill>
                  <a:srgbClr val="000000"/>
                </a:solidFill>
                <a:latin typeface="Tahoma" pitchFamily="34" charset="0"/>
              </a:rPr>
              <a:t>Very</a:t>
            </a: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strongly correlated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Shows </a:t>
            </a:r>
            <a:r>
              <a:rPr lang="en-US" sz="3200" i="1">
                <a:solidFill>
                  <a:srgbClr val="000000"/>
                </a:solidFill>
                <a:latin typeface="Tahoma" pitchFamily="34" charset="0"/>
              </a:rPr>
              <a:t>much variation</a:t>
            </a: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not explained by PCs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(data are very rich)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Note age coloring useful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Younger (</a:t>
            </a:r>
            <a:r>
              <a:rPr lang="en-US" sz="3200">
                <a:solidFill>
                  <a:srgbClr val="0000FF"/>
                </a:solidFill>
                <a:latin typeface="Tahoma" pitchFamily="34" charset="0"/>
              </a:rPr>
              <a:t>bluer</a:t>
            </a: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) </a:t>
            </a:r>
            <a:r>
              <a:rPr lang="en-US" sz="32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 more variation</a:t>
            </a:r>
          </a:p>
          <a:p>
            <a:pPr algn="ctr"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Older (</a:t>
            </a:r>
            <a:r>
              <a:rPr lang="en-US" sz="3200">
                <a:solidFill>
                  <a:srgbClr val="FF0000"/>
                </a:solidFill>
                <a:latin typeface="Tahoma" pitchFamily="34" charset="0"/>
                <a:sym typeface="Wingdings" pitchFamily="2" charset="2"/>
              </a:rPr>
              <a:t>redder</a:t>
            </a:r>
            <a:r>
              <a:rPr lang="en-US" sz="3200">
                <a:solidFill>
                  <a:srgbClr val="000000"/>
                </a:solidFill>
                <a:latin typeface="Tahoma" pitchFamily="34" charset="0"/>
                <a:sym typeface="Wingdings" pitchFamily="2" charset="2"/>
              </a:rPr>
              <a:t>)    less variation</a:t>
            </a:r>
            <a:endParaRPr lang="en-US" sz="3200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7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5295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152400" y="1295400"/>
            <a:ext cx="86106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Important Data Analytic Goals: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Understand impact of age  (colors)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Understand impact of gender  (symbols)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Understand handedness (too few)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  Understand ethnicity (too few)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endParaRPr lang="en-US" sz="32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See these in PCA?</a:t>
            </a:r>
          </a:p>
        </p:txBody>
      </p:sp>
    </p:spTree>
    <p:extLst>
      <p:ext uri="{BB962C8B-B14F-4D97-AF65-F5344CB8AC3E}">
        <p14:creationId xmlns:p14="http://schemas.microsoft.com/office/powerpoint/2010/main" val="22769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8575" y="228600"/>
            <a:ext cx="7453313" cy="7207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PCA for blood vessel tree data</a:t>
            </a:r>
          </a:p>
        </p:txBody>
      </p:sp>
      <p:sp>
        <p:nvSpPr>
          <p:cNvPr id="106499" name="TextBox 4"/>
          <p:cNvSpPr txBox="1">
            <a:spLocks noChangeArrowheads="1"/>
          </p:cNvSpPr>
          <p:nvPr/>
        </p:nvSpPr>
        <p:spPr bwMode="auto">
          <a:xfrm>
            <a:off x="228600" y="1066800"/>
            <a:ext cx="86106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Data Analytic Goals:  Age, Gender</a:t>
            </a:r>
          </a:p>
          <a:p>
            <a:pPr>
              <a:lnSpc>
                <a:spcPct val="150000"/>
              </a:lnSpc>
            </a:pPr>
            <a:endParaRPr lang="en-US" sz="32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See </a:t>
            </a: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these?</a:t>
            </a:r>
          </a:p>
          <a:p>
            <a:pPr>
              <a:lnSpc>
                <a:spcPct val="150000"/>
              </a:lnSpc>
            </a:pPr>
            <a:endParaRPr lang="en-US" sz="3200">
              <a:solidFill>
                <a:srgbClr val="000000"/>
              </a:solidFill>
              <a:latin typeface="Tahoma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Tahoma" pitchFamily="34" charset="0"/>
              </a:rPr>
              <a:t>No…</a:t>
            </a:r>
          </a:p>
        </p:txBody>
      </p:sp>
      <p:pic>
        <p:nvPicPr>
          <p:cNvPr id="1065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752600"/>
            <a:ext cx="74676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750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7_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8_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11598</TotalTime>
  <Words>2418</Words>
  <Application>Microsoft Office PowerPoint</Application>
  <PresentationFormat>On-screen Show (4:3)</PresentationFormat>
  <Paragraphs>620</Paragraphs>
  <Slides>94</Slides>
  <Notes>94</Notes>
  <HiddenSlides>0</HiddenSlides>
  <MMClips>4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01" baseType="lpstr">
      <vt:lpstr>1_Default Design</vt:lpstr>
      <vt:lpstr>Nature</vt:lpstr>
      <vt:lpstr>3_Nature</vt:lpstr>
      <vt:lpstr>17_Nature</vt:lpstr>
      <vt:lpstr>18_Nature</vt:lpstr>
      <vt:lpstr>Image File</vt:lpstr>
      <vt:lpstr>Equation</vt:lpstr>
      <vt:lpstr>Statistics – O. R. 891 Object Oriented Data Analysis</vt:lpstr>
      <vt:lpstr>Composite Principal Nested Spheres</vt:lpstr>
      <vt:lpstr>Composite Principal Nested Spheres</vt:lpstr>
      <vt:lpstr>Variation on Landmark Based Shape</vt:lpstr>
      <vt:lpstr>Non - Euclidean Data Spaces</vt:lpstr>
      <vt:lpstr>Strongly Non-Euclidean Spaces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Graphical Concept:    Support Tree</vt:lpstr>
      <vt:lpstr>Blood vessel tree data</vt:lpstr>
      <vt:lpstr>Blood vessel tree data</vt:lpstr>
      <vt:lpstr>Graphical Concept:    Support Tree</vt:lpstr>
      <vt:lpstr>Graphical Concept:    Support Tree</vt:lpstr>
      <vt:lpstr>Strongly Non-Euclidean Spaces</vt:lpstr>
      <vt:lpstr>Mildly Non-Euclidean Spaces</vt:lpstr>
      <vt:lpstr>Strongly Non-Euclidean Spaces</vt:lpstr>
      <vt:lpstr>Strongly Non-Euclidean Spaces</vt:lpstr>
      <vt:lpstr>Strongly Non-Euclidean Spaces</vt:lpstr>
      <vt:lpstr>Strongly Non-Euclidean Spaces</vt:lpstr>
      <vt:lpstr>Hamming Distance</vt:lpstr>
      <vt:lpstr>Hamming Distance</vt:lpstr>
      <vt:lpstr>Strongly Non-Euclidean Spaces</vt:lpstr>
      <vt:lpstr>Strongly Non-Euclidean Spaces</vt:lpstr>
      <vt:lpstr>Strongly Non-Euclidean Spaces</vt:lpstr>
      <vt:lpstr>Illust’n of PCA View:    PC1 Projections </vt:lpstr>
      <vt:lpstr>Illust’n of PCA View:    Projections on PC1,2 plane</vt:lpstr>
      <vt:lpstr>PCA view:   Lung Cancer Microarray Data  </vt:lpstr>
      <vt:lpstr>Source Batch Adj:  PC 1-3 &amp; DWD direction</vt:lpstr>
      <vt:lpstr>Source Batch Adj:  DWD Source Adjustment</vt:lpstr>
      <vt:lpstr>Strongly Non-Euclidean Spaces</vt:lpstr>
      <vt:lpstr>Strongly Non-Euclidean Spaces</vt:lpstr>
      <vt:lpstr>Strongly Non-Euclidean Spaces</vt:lpstr>
      <vt:lpstr>Strongly Non-Euclidean Spaces</vt:lpstr>
      <vt:lpstr>Strongly Non-Euclidean Spaces</vt:lpstr>
      <vt:lpstr>Strongly Non-Euclidean Spaces</vt:lpstr>
      <vt:lpstr>Definition of Projection</vt:lpstr>
      <vt:lpstr>Definition of Projection</vt:lpstr>
      <vt:lpstr>Example of projection</vt:lpstr>
      <vt:lpstr>Example of projection</vt:lpstr>
      <vt:lpstr>Example of projection</vt:lpstr>
      <vt:lpstr>Example of projection</vt:lpstr>
      <vt:lpstr>Example of projection</vt:lpstr>
      <vt:lpstr>Example of projection</vt:lpstr>
      <vt:lpstr>Example of projection</vt:lpstr>
      <vt:lpstr>Example of projection</vt:lpstr>
      <vt:lpstr>Example of projection</vt:lpstr>
      <vt:lpstr>Best Tree Line</vt:lpstr>
      <vt:lpstr>Strongly Non-Euclidean Spaces</vt:lpstr>
      <vt:lpstr>Strongly Non-Euclidean Spaces</vt:lpstr>
      <vt:lpstr>Strongly Non-Euclidean Spaces</vt:lpstr>
      <vt:lpstr>Strongly Non-Euclidean Spaces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Strongly Non-Euclidean Spaces</vt:lpstr>
      <vt:lpstr>Strongly Non-Euclidean Spaces</vt:lpstr>
      <vt:lpstr>Strongly Non-Euclidean Spaces</vt:lpstr>
      <vt:lpstr>Strongly Non-Euclidean Spaces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  <vt:lpstr>PCA for blood vessel tree data</vt:lpstr>
    </vt:vector>
  </TitlesOfParts>
  <Company>Dell Computer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</cp:lastModifiedBy>
  <cp:revision>520</cp:revision>
  <dcterms:created xsi:type="dcterms:W3CDTF">2001-06-08T01:38:43Z</dcterms:created>
  <dcterms:modified xsi:type="dcterms:W3CDTF">2012-11-07T03:02:25Z</dcterms:modified>
</cp:coreProperties>
</file>