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266" r:id="rId2"/>
  </p:sldMasterIdLst>
  <p:notesMasterIdLst>
    <p:notesMasterId r:id="rId34"/>
  </p:notesMasterIdLst>
  <p:sldIdLst>
    <p:sldId id="262" r:id="rId3"/>
    <p:sldId id="2995" r:id="rId4"/>
    <p:sldId id="2955" r:id="rId5"/>
    <p:sldId id="2956" r:id="rId6"/>
    <p:sldId id="2957" r:id="rId7"/>
    <p:sldId id="2958" r:id="rId8"/>
    <p:sldId id="2959" r:id="rId9"/>
    <p:sldId id="2585" r:id="rId10"/>
    <p:sldId id="2714" r:id="rId11"/>
    <p:sldId id="2711" r:id="rId12"/>
    <p:sldId id="2712" r:id="rId13"/>
    <p:sldId id="2715" r:id="rId14"/>
    <p:sldId id="2716" r:id="rId15"/>
    <p:sldId id="2717" r:id="rId16"/>
    <p:sldId id="2718" r:id="rId17"/>
    <p:sldId id="2722" r:id="rId18"/>
    <p:sldId id="2719" r:id="rId19"/>
    <p:sldId id="2720" r:id="rId20"/>
    <p:sldId id="2721" r:id="rId21"/>
    <p:sldId id="2723" r:id="rId22"/>
    <p:sldId id="2724" r:id="rId23"/>
    <p:sldId id="2725" r:id="rId24"/>
    <p:sldId id="2726" r:id="rId25"/>
    <p:sldId id="2727" r:id="rId26"/>
    <p:sldId id="2960" r:id="rId27"/>
    <p:sldId id="2961" r:id="rId28"/>
    <p:sldId id="2728" r:id="rId29"/>
    <p:sldId id="2729" r:id="rId30"/>
    <p:sldId id="2730" r:id="rId31"/>
    <p:sldId id="2962" r:id="rId32"/>
    <p:sldId id="273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FF00FF"/>
    <a:srgbClr val="00FFFF"/>
    <a:srgbClr val="D357FF"/>
    <a:srgbClr val="99FF99"/>
    <a:srgbClr val="FFB279"/>
    <a:srgbClr val="DA71FF"/>
    <a:srgbClr val="D1FFD1"/>
    <a:srgbClr val="E1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907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C0FB1F-073C-49F3-B714-73CBCAB95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8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8D27CA-2D5D-489C-9D1E-0057729DA34A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16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17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18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7D88B-DC80-488C-A4AA-85BD17E17234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21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01531-BC8D-4F62-924F-1212CFAE9237}" type="slidenum">
              <a:rPr lang="ko-KR" altLang="en-US" smtClean="0"/>
              <a:pPr/>
              <a:t>22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7274B-544B-48C2-81B3-DEC5399F7511}" type="slidenum">
              <a:rPr lang="ko-KR" altLang="en-US" smtClean="0"/>
              <a:pPr/>
              <a:t>23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A0C69-3B9B-4682-B077-2419C75E9202}" type="slidenum">
              <a:rPr lang="ko-KR" altLang="en-US">
                <a:solidFill>
                  <a:srgbClr val="000000"/>
                </a:solidFill>
              </a:rPr>
              <a:pPr/>
              <a:t>24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A0C69-3B9B-4682-B077-2419C75E9202}" type="slidenum">
              <a:rPr lang="ko-KR" altLang="en-US">
                <a:solidFill>
                  <a:srgbClr val="000000"/>
                </a:solidFill>
              </a:rPr>
              <a:pPr/>
              <a:t>25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A0C69-3B9B-4682-B077-2419C75E9202}" type="slidenum">
              <a:rPr lang="ko-KR" altLang="en-US">
                <a:solidFill>
                  <a:srgbClr val="000000"/>
                </a:solidFill>
              </a:rPr>
              <a:pPr/>
              <a:t>26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99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AAAA5-A662-4306-A85D-AA5D8AE424C6}" type="slidenum">
              <a:rPr lang="ko-KR" altLang="en-US">
                <a:solidFill>
                  <a:srgbClr val="000000"/>
                </a:solidFill>
              </a:rPr>
              <a:pPr/>
              <a:t>27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0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00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DCAEC-2D91-4A8F-861E-C3CA0F169DC1}" type="slidenum">
              <a:rPr lang="ko-KR" altLang="en-US">
                <a:solidFill>
                  <a:srgbClr val="000000"/>
                </a:solidFill>
              </a:rPr>
              <a:pPr/>
              <a:t>28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1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01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57BA7-8E32-4B7D-9B72-BA03FC16A491}" type="slidenum">
              <a:rPr lang="ko-KR" altLang="en-US">
                <a:solidFill>
                  <a:srgbClr val="000000"/>
                </a:solidFill>
              </a:rPr>
              <a:pPr/>
              <a:t>29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5D0A4-7D94-4EC9-934C-60319A0DB5C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1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01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57BA7-8E32-4B7D-9B72-BA03FC16A491}" type="slidenum">
              <a:rPr lang="ko-KR" altLang="en-US">
                <a:solidFill>
                  <a:srgbClr val="000000"/>
                </a:solidFill>
              </a:rPr>
              <a:pPr/>
              <a:t>30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2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02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97C41-EA5C-4822-9888-5DDDF2A57AA8}" type="slidenum">
              <a:rPr lang="ko-KR" altLang="en-US">
                <a:solidFill>
                  <a:srgbClr val="000000"/>
                </a:solidFill>
              </a:rPr>
              <a:pPr/>
              <a:t>31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4B7D0-3EDD-4BE3-AB46-23B07CB716F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54B79-8DA7-4064-B3C5-253A57D120C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28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26DC7-227C-4B25-BE34-104C6BA80398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5CA91-4B3B-4767-BE91-F997869BAF66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91F7-FDBF-4681-B3AE-02FD36807F44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en-US" altLang="ko-K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204E-063C-4EE9-8940-A7589E04F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090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8B6C2-0BE7-40B0-8C6E-D878A5C0B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63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A010-AE76-4916-A07B-A7AF71F5F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96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33EB-74C5-4C7C-A078-E2FDABED3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997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331E-F313-4595-9770-5193DCA43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795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02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67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825" y="1479550"/>
            <a:ext cx="3970338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479550"/>
            <a:ext cx="3971925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28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7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0BAD0-2FA2-4CD5-B3B7-96138F845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1268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829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065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241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86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457200"/>
            <a:ext cx="20478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457200"/>
            <a:ext cx="599281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7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148513" cy="49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1825" y="1479550"/>
            <a:ext cx="3970338" cy="476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4563" y="1479550"/>
            <a:ext cx="3971925" cy="230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4563" y="3940175"/>
            <a:ext cx="3971925" cy="230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FD86-2316-4429-979D-65D2B0A67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19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DA27-54EA-406E-8F3B-047F3EFF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266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3B65-3342-4BD7-938C-7072CF849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165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782B4-4705-4118-A8E7-BBDC46459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634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B4EA-E92A-474E-BDBF-C2E2AFD6F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353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0C67-A3F0-4447-9F7B-7055110FD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65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B2B04-B64A-4DBA-8E18-8D181EDE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84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8C8FF"/>
            </a:gs>
            <a:gs pos="50000">
              <a:schemeClr val="bg1"/>
            </a:gs>
            <a:gs pos="100000">
              <a:srgbClr val="C8C8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3DAB159-1BC5-4B00-8396-DFE35EB83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1485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University of North Carolina, Chapel Hill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479550"/>
            <a:ext cx="8094663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Title</a:t>
            </a:r>
          </a:p>
          <a:p>
            <a:pPr lvl="0"/>
            <a:r>
              <a:rPr lang="en-US" altLang="ko-KR" smtClean="0"/>
              <a:t>J. S. Marron</a:t>
            </a:r>
          </a:p>
          <a:p>
            <a:pPr lvl="1"/>
            <a:r>
              <a:rPr lang="en-US" altLang="ko-KR" smtClean="0"/>
              <a:t>Dept. of Statistics and Operations Research</a:t>
            </a:r>
          </a:p>
          <a:p>
            <a:pPr lvl="1"/>
            <a:endParaRPr lang="en-US" altLang="ko-KR" smtClean="0"/>
          </a:p>
          <a:p>
            <a:pPr lvl="1"/>
            <a:endParaRPr lang="en-US" altLang="ko-KR" smtClean="0"/>
          </a:p>
        </p:txBody>
      </p:sp>
      <p:sp>
        <p:nvSpPr>
          <p:cNvPr id="89103" name="Line 15"/>
          <p:cNvSpPr>
            <a:spLocks noChangeShapeType="1"/>
          </p:cNvSpPr>
          <p:nvPr userDrawn="1"/>
        </p:nvSpPr>
        <p:spPr bwMode="auto">
          <a:xfrm>
            <a:off x="1198563" y="1230313"/>
            <a:ext cx="7820025" cy="0"/>
          </a:xfrm>
          <a:prstGeom prst="line">
            <a:avLst/>
          </a:prstGeom>
          <a:noFill/>
          <a:ln w="28575">
            <a:solidFill>
              <a:srgbClr val="0FC7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23232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srgbClr val="5B5249"/>
              </a:solidFill>
              <a:latin typeface="Tahoma" pitchFamily="34" charset="0"/>
            </a:endParaRPr>
          </a:p>
        </p:txBody>
      </p:sp>
      <p:sp>
        <p:nvSpPr>
          <p:cNvPr id="89104" name="Text Box 16"/>
          <p:cNvSpPr txBox="1">
            <a:spLocks noChangeArrowheads="1"/>
          </p:cNvSpPr>
          <p:nvPr userDrawn="1"/>
        </p:nvSpPr>
        <p:spPr bwMode="auto">
          <a:xfrm>
            <a:off x="8747125" y="6629400"/>
            <a:ext cx="339725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fld id="{F2F8EAB4-DAE0-411C-9C0A-E05F3646B9DD}" type="slidenum">
              <a:rPr lang="ko-KR" altLang="en-US" sz="1000">
                <a:solidFill>
                  <a:srgbClr val="2A3D7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34" charset="-127"/>
              </a:rPr>
              <a:pPr eaLnBrk="0" hangingPunct="0">
                <a:lnSpc>
                  <a:spcPct val="90000"/>
                </a:lnSpc>
                <a:defRPr/>
              </a:pPr>
              <a:t>‹#›</a:t>
            </a:fld>
            <a:endParaRPr lang="en-US" altLang="ko-KR" sz="1000">
              <a:solidFill>
                <a:srgbClr val="2A3D7A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pitchFamily="34" charset="-127"/>
            </a:endParaRP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228600" y="2286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33" name="Image File" r:id="rId15" imgW="246600" imgH="324360" progId="">
                  <p:embed/>
                </p:oleObj>
              </mc:Choice>
              <mc:Fallback>
                <p:oleObj name="Image File" r:id="rId15" imgW="246600" imgH="324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762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9DDF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5B524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EC8BA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8" name="Text Box 20"/>
          <p:cNvSpPr txBox="1">
            <a:spLocks noChangeArrowheads="1"/>
          </p:cNvSpPr>
          <p:nvPr userDrawn="1"/>
        </p:nvSpPr>
        <p:spPr bwMode="auto">
          <a:xfrm>
            <a:off x="0" y="1143000"/>
            <a:ext cx="12382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5B5249"/>
                </a:solidFill>
                <a:latin typeface="Tahoma" pitchFamily="34" charset="0"/>
              </a:rPr>
              <a:t>UNC, Stat &amp; OR</a:t>
            </a:r>
          </a:p>
        </p:txBody>
      </p:sp>
    </p:spTree>
    <p:extLst>
      <p:ext uri="{BB962C8B-B14F-4D97-AF65-F5344CB8AC3E}">
        <p14:creationId xmlns:p14="http://schemas.microsoft.com/office/powerpoint/2010/main" val="33926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  <p:sldLayoutId id="21474842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7F"/>
          </a:solidFill>
          <a:latin typeface="Tahoma" pitchFamily="34" charset="0"/>
        </a:defRPr>
      </a:lvl9pPr>
    </p:titleStyle>
    <p:bodyStyle>
      <a:lvl1pPr marL="457200" indent="-457200" algn="ctr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27113" indent="-455613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–"/>
        <a:defRPr sz="2800">
          <a:solidFill>
            <a:srgbClr val="000000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smtClean="0"/>
              <a:t>Statistics – O. R. 891</a:t>
            </a:r>
            <a:br>
              <a:rPr lang="en-US" smtClean="0"/>
            </a:br>
            <a:r>
              <a:rPr lang="en-US" smtClean="0"/>
              <a:t>Object Oriented Data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J. S. </a:t>
            </a:r>
            <a:r>
              <a:rPr lang="en-US" dirty="0" err="1" smtClean="0"/>
              <a:t>Marron</a:t>
            </a: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Dept. of Statistics and Operations Research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University of North Carolina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Approach: Different Coordinate System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solidFill>
                  <a:srgbClr val="000000"/>
                </a:solidFill>
                <a:latin typeface="Tahoma" pitchFamily="34" charset="0"/>
              </a:rPr>
              <a:t>Aydin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, et al (2011)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Approach: Different Coordinate System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Idea:  Focus on Important Aspects (of Nodes)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Level of Node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Number of Children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Approach: Different Coordinate System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Idea:  Focus on Important Aspects (of Nodes)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Level of Node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Number of Children</a:t>
            </a:r>
          </a:p>
          <a:p>
            <a:pPr>
              <a:lnSpc>
                <a:spcPct val="150000"/>
              </a:lnSpc>
            </a:pPr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latin typeface="Tahoma" pitchFamily="34" charset="0"/>
              </a:rPr>
              <a:t>Using These as </a:t>
            </a:r>
            <a:r>
              <a:rPr lang="en-US" sz="3200" i="1" dirty="0">
                <a:solidFill>
                  <a:srgbClr val="000000"/>
                </a:solidFill>
                <a:latin typeface="Tahoma" pitchFamily="34" charset="0"/>
              </a:rPr>
              <a:t>Coordinates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1676400" y="3429000"/>
            <a:ext cx="457200" cy="17526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V="1">
            <a:off x="2133600" y="4114800"/>
            <a:ext cx="1219200" cy="10668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17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Nodes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524000" y="3048000"/>
            <a:ext cx="2590800" cy="6858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006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Level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295400" y="3581400"/>
            <a:ext cx="3810000" cy="28956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733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Level</a:t>
            </a: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Much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Deeper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Than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Early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600200" y="5029200"/>
            <a:ext cx="3352800" cy="11430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562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# Des-</a:t>
            </a:r>
          </a:p>
          <a:p>
            <a:r>
              <a:rPr lang="en-US" sz="3200" dirty="0" err="1">
                <a:solidFill>
                  <a:srgbClr val="000000"/>
                </a:solidFill>
                <a:latin typeface="Tahoma" pitchFamily="34" charset="0"/>
              </a:rPr>
              <a:t>c</a:t>
            </a:r>
            <a:r>
              <a:rPr lang="en-US" sz="3200" dirty="0" err="1" smtClean="0">
                <a:solidFill>
                  <a:srgbClr val="000000"/>
                </a:solidFill>
                <a:latin typeface="Tahoma" pitchFamily="34" charset="0"/>
              </a:rPr>
              <a:t>end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-</a:t>
            </a:r>
          </a:p>
          <a:p>
            <a:r>
              <a:rPr lang="en-US" sz="3200" dirty="0">
                <a:solidFill>
                  <a:srgbClr val="000000"/>
                </a:solidFill>
                <a:latin typeface="Tahoma" pitchFamily="34" charset="0"/>
              </a:rPr>
              <a:t>a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nts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(log</a:t>
            </a:r>
          </a:p>
          <a:p>
            <a:r>
              <a:rPr lang="en-US" sz="3200" dirty="0">
                <a:solidFill>
                  <a:srgbClr val="000000"/>
                </a:solidFill>
                <a:latin typeface="Tahoma" pitchFamily="34" charset="0"/>
              </a:rPr>
              <a:t>s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cale)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95400" y="4115026"/>
            <a:ext cx="1143000" cy="761774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145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Color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Codes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Branch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Thick-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ness</a:t>
            </a: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143000" y="3810000"/>
            <a:ext cx="6400800" cy="16764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39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Reveals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Strange</a:t>
            </a:r>
          </a:p>
          <a:p>
            <a:r>
              <a:rPr lang="en-US" sz="3200" dirty="0" err="1" smtClean="0">
                <a:solidFill>
                  <a:srgbClr val="000000"/>
                </a:solidFill>
                <a:latin typeface="Tahoma" pitchFamily="34" charset="0"/>
              </a:rPr>
              <a:t>Struc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-</a:t>
            </a:r>
          </a:p>
          <a:p>
            <a:r>
              <a:rPr lang="en-US" sz="3200" dirty="0" err="1" smtClean="0">
                <a:solidFill>
                  <a:srgbClr val="000000"/>
                </a:solidFill>
                <a:latin typeface="Tahoma" pitchFamily="34" charset="0"/>
              </a:rPr>
              <a:t>ture</a:t>
            </a:r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066800" y="3962400"/>
            <a:ext cx="2362200" cy="5334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410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072313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Blood vessel tree data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Big Picture:     3 Approaches</a:t>
            </a:r>
          </a:p>
          <a:p>
            <a:pPr>
              <a:lnSpc>
                <a:spcPct val="130000"/>
              </a:lnSpc>
            </a:pPr>
            <a:endParaRPr lang="en-US" sz="320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en-US" sz="3200" b="1">
                <a:solidFill>
                  <a:srgbClr val="000000"/>
                </a:solidFill>
                <a:latin typeface="Tahoma" pitchFamily="34" charset="0"/>
              </a:rPr>
              <a:t>Purely Combinatorial</a:t>
            </a: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endParaRPr lang="en-US" sz="320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Euclidean Orthant</a:t>
            </a: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endParaRPr lang="en-US" sz="320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Dyck Path</a:t>
            </a:r>
          </a:p>
        </p:txBody>
      </p:sp>
    </p:spTree>
    <p:extLst>
      <p:ext uri="{BB962C8B-B14F-4D97-AF65-F5344CB8AC3E}">
        <p14:creationId xmlns:p14="http://schemas.microsoft.com/office/powerpoint/2010/main" val="20060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Reveals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Strange</a:t>
            </a:r>
          </a:p>
          <a:p>
            <a:r>
              <a:rPr lang="en-US" sz="3200" dirty="0" err="1" smtClean="0">
                <a:solidFill>
                  <a:srgbClr val="000000"/>
                </a:solidFill>
                <a:latin typeface="Tahoma" pitchFamily="34" charset="0"/>
              </a:rPr>
              <a:t>Struc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-</a:t>
            </a:r>
          </a:p>
          <a:p>
            <a:r>
              <a:rPr lang="en-US" sz="3200" dirty="0" err="1">
                <a:solidFill>
                  <a:srgbClr val="000000"/>
                </a:solidFill>
                <a:latin typeface="Tahoma" pitchFamily="34" charset="0"/>
              </a:rPr>
              <a:t>t</a:t>
            </a:r>
            <a:r>
              <a:rPr lang="en-US" sz="3200" dirty="0" err="1" smtClean="0">
                <a:solidFill>
                  <a:srgbClr val="000000"/>
                </a:solidFill>
                <a:latin typeface="Tahoma" pitchFamily="34" charset="0"/>
              </a:rPr>
              <a:t>ure</a:t>
            </a:r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Linking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Errors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066800" y="3962400"/>
            <a:ext cx="2362200" cy="5334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230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D-L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View</a:t>
            </a: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endParaRPr lang="en-US" sz="3200" dirty="0" smtClean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Fixed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Version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04" y="1372053"/>
            <a:ext cx="7314596" cy="548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072313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Blood vessel tree data</a:t>
            </a:r>
          </a:p>
        </p:txBody>
      </p:sp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rgbClr val="000000"/>
                </a:solidFill>
              </a:rPr>
              <a:t>Big Picture:     3 Approaches</a:t>
            </a:r>
          </a:p>
          <a:p>
            <a:pPr>
              <a:lnSpc>
                <a:spcPct val="130000"/>
              </a:lnSpc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Purely Combinatorial</a:t>
            </a: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Euclidean </a:t>
            </a:r>
            <a:r>
              <a:rPr lang="en-US" sz="3200" b="1" dirty="0" err="1">
                <a:solidFill>
                  <a:srgbClr val="000000"/>
                </a:solidFill>
              </a:rPr>
              <a:t>Orthant</a:t>
            </a:r>
            <a:endParaRPr lang="en-US" sz="3200" b="1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en-US" sz="3200" dirty="0" err="1" smtClean="0">
                <a:solidFill>
                  <a:srgbClr val="000000"/>
                </a:solidFill>
              </a:rPr>
              <a:t>Dyck</a:t>
            </a:r>
            <a:r>
              <a:rPr lang="en-US" sz="3200" smtClean="0">
                <a:solidFill>
                  <a:srgbClr val="000000"/>
                </a:solidFill>
              </a:rPr>
              <a:t> Path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Euclidean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Orthant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Approach</a:t>
            </a:r>
          </a:p>
        </p:txBody>
      </p:sp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rgbClr val="000000"/>
                </a:solidFill>
              </a:rPr>
              <a:t>People: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 Scott </a:t>
            </a:r>
            <a:r>
              <a:rPr lang="en-US" sz="3200" dirty="0" err="1">
                <a:solidFill>
                  <a:srgbClr val="000000"/>
                </a:solidFill>
              </a:rPr>
              <a:t>Provan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 Sean </a:t>
            </a:r>
            <a:r>
              <a:rPr lang="en-US" sz="3200" dirty="0" err="1">
                <a:solidFill>
                  <a:srgbClr val="000000"/>
                </a:solidFill>
              </a:rPr>
              <a:t>Skwerer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 Megan </a:t>
            </a:r>
            <a:r>
              <a:rPr lang="en-US" sz="3200" dirty="0" smtClean="0">
                <a:solidFill>
                  <a:srgbClr val="000000"/>
                </a:solidFill>
              </a:rPr>
              <a:t>Owen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  Ezra Miller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 Martin </a:t>
            </a:r>
            <a:r>
              <a:rPr lang="en-US" sz="3200" dirty="0" err="1">
                <a:solidFill>
                  <a:srgbClr val="000000"/>
                </a:solidFill>
              </a:rPr>
              <a:t>Styner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 </a:t>
            </a:r>
            <a:r>
              <a:rPr lang="en-US" sz="3200" dirty="0" err="1">
                <a:solidFill>
                  <a:srgbClr val="000000"/>
                </a:solidFill>
              </a:rPr>
              <a:t>Ipek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Oguz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Euclidean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Orthant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Approach</a:t>
            </a:r>
          </a:p>
        </p:txBody>
      </p:sp>
      <p:sp>
        <p:nvSpPr>
          <p:cNvPr id="188419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Setting:    Connectivity &amp; Length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Euclidean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Orthant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Approach</a:t>
            </a:r>
          </a:p>
        </p:txBody>
      </p:sp>
      <p:sp>
        <p:nvSpPr>
          <p:cNvPr id="188419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Setting:    Connectivity &amp; Length</a:t>
            </a:r>
          </a:p>
          <a:p>
            <a:pPr>
              <a:lnSpc>
                <a:spcPct val="130000"/>
              </a:lnSpc>
            </a:pPr>
            <a:endParaRPr lang="en-US" sz="320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Background:    Phylogenetic Trees</a:t>
            </a:r>
            <a:endParaRPr lang="en-US" sz="3200" u="sn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Euclidean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Orthant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Approach</a:t>
            </a:r>
          </a:p>
        </p:txBody>
      </p:sp>
      <p:sp>
        <p:nvSpPr>
          <p:cNvPr id="188419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Setting:    Connectivity &amp; Length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Background:    Phylogenetic Trees</a:t>
            </a:r>
          </a:p>
          <a:p>
            <a:pPr>
              <a:lnSpc>
                <a:spcPct val="130000"/>
              </a:lnSpc>
            </a:pPr>
            <a:endParaRPr lang="en-US" sz="3200" u="sng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endParaRPr lang="en-US" sz="3200" u="sng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Important Concept from Evolutionary Biology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1600200" y="3262092"/>
            <a:ext cx="2667000" cy="146230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716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990600"/>
            <a:ext cx="5372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Phylogenetic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Trees</a:t>
            </a:r>
          </a:p>
        </p:txBody>
      </p:sp>
      <p:sp>
        <p:nvSpPr>
          <p:cNvPr id="189444" name="TextBox 4"/>
          <p:cNvSpPr txBox="1">
            <a:spLocks noChangeArrowheads="1"/>
          </p:cNvSpPr>
          <p:nvPr/>
        </p:nvSpPr>
        <p:spPr bwMode="auto">
          <a:xfrm>
            <a:off x="533400" y="1447800"/>
            <a:ext cx="83058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Idea:  Study</a:t>
            </a:r>
          </a:p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“Common</a:t>
            </a:r>
          </a:p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Ancestry”</a:t>
            </a:r>
          </a:p>
          <a:p>
            <a:pPr>
              <a:lnSpc>
                <a:spcPct val="130000"/>
              </a:lnSpc>
            </a:pPr>
            <a:endParaRPr lang="en-US" sz="320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Via a </a:t>
            </a:r>
            <a:r>
              <a:rPr lang="en-US" sz="3200" u="sng" smtClean="0">
                <a:solidFill>
                  <a:srgbClr val="000000"/>
                </a:solidFill>
              </a:rPr>
              <a:t>tree</a:t>
            </a:r>
          </a:p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Species are leaves</a:t>
            </a:r>
          </a:p>
          <a:p>
            <a:pPr>
              <a:lnSpc>
                <a:spcPct val="130000"/>
              </a:lnSpc>
            </a:pPr>
            <a:endParaRPr lang="en-US" sz="3200" u="sng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000" smtClean="0">
                <a:solidFill>
                  <a:srgbClr val="000000"/>
                </a:solidFill>
              </a:rPr>
              <a:t>thanks to Susan Holmes</a:t>
            </a:r>
          </a:p>
        </p:txBody>
      </p:sp>
    </p:spTree>
    <p:extLst>
      <p:ext uri="{BB962C8B-B14F-4D97-AF65-F5344CB8AC3E}">
        <p14:creationId xmlns:p14="http://schemas.microsoft.com/office/powerpoint/2010/main" val="19684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Phylogenetic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Trees</a:t>
            </a:r>
          </a:p>
        </p:txBody>
      </p:sp>
      <p:sp>
        <p:nvSpPr>
          <p:cNvPr id="190467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smtClean="0">
                <a:solidFill>
                  <a:srgbClr val="000000"/>
                </a:solidFill>
              </a:rPr>
              <a:t>Very Early Reference:</a:t>
            </a:r>
          </a:p>
          <a:p>
            <a:pPr>
              <a:lnSpc>
                <a:spcPct val="130000"/>
              </a:lnSpc>
            </a:pPr>
            <a:endParaRPr lang="en-US" sz="320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de-DE" sz="3200" smtClean="0">
                <a:solidFill>
                  <a:srgbClr val="000000"/>
                </a:solidFill>
              </a:rPr>
              <a:t>E. Schröder (1870),</a:t>
            </a:r>
          </a:p>
          <a:p>
            <a:pPr>
              <a:lnSpc>
                <a:spcPct val="130000"/>
              </a:lnSpc>
            </a:pPr>
            <a:r>
              <a:rPr lang="de-DE" sz="3200" i="1" smtClean="0">
                <a:solidFill>
                  <a:srgbClr val="000000"/>
                </a:solidFill>
              </a:rPr>
              <a:t>Zeit. für. Math. Phys.</a:t>
            </a:r>
            <a:r>
              <a:rPr lang="de-DE" sz="3200" smtClean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130000"/>
              </a:lnSpc>
            </a:pPr>
            <a:r>
              <a:rPr lang="de-DE" sz="3200" smtClean="0">
                <a:solidFill>
                  <a:srgbClr val="000000"/>
                </a:solidFill>
              </a:rPr>
              <a:t>15,  361-376.</a:t>
            </a:r>
            <a:endParaRPr lang="en-US" sz="320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endParaRPr lang="en-US" sz="3200" u="sng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000" smtClean="0">
                <a:solidFill>
                  <a:srgbClr val="000000"/>
                </a:solidFill>
              </a:rPr>
              <a:t>thanks to Susan Holmes</a:t>
            </a:r>
          </a:p>
        </p:txBody>
      </p:sp>
      <p:pic>
        <p:nvPicPr>
          <p:cNvPr id="190468" name="Picture 4"/>
          <p:cNvPicPr>
            <a:picLocks noChangeAspect="1" noChangeArrowheads="1"/>
          </p:cNvPicPr>
          <p:nvPr/>
        </p:nvPicPr>
        <p:blipFill>
          <a:blip r:embed="rId3" cstate="print"/>
          <a:srcRect l="43243" t="22737" r="20180" b="6316"/>
          <a:stretch>
            <a:fillRect/>
          </a:stretch>
        </p:blipFill>
        <p:spPr bwMode="auto">
          <a:xfrm>
            <a:off x="5334000" y="1447800"/>
            <a:ext cx="3479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07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Phylogenetic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Trees</a:t>
            </a:r>
          </a:p>
        </p:txBody>
      </p:sp>
      <p:sp>
        <p:nvSpPr>
          <p:cNvPr id="191491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Important Reference: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err="1" smtClean="0">
                <a:solidFill>
                  <a:srgbClr val="000000"/>
                </a:solidFill>
              </a:rPr>
              <a:t>Billera</a:t>
            </a:r>
            <a:r>
              <a:rPr lang="en-US" sz="3200" dirty="0" smtClean="0">
                <a:solidFill>
                  <a:srgbClr val="000000"/>
                </a:solidFill>
              </a:rPr>
              <a:t> L, Holmes S, &amp; </a:t>
            </a:r>
            <a:r>
              <a:rPr lang="en-US" sz="3200" dirty="0" err="1" smtClean="0">
                <a:solidFill>
                  <a:srgbClr val="000000"/>
                </a:solidFill>
              </a:rPr>
              <a:t>Vogtmann</a:t>
            </a:r>
            <a:r>
              <a:rPr lang="en-US" sz="3200" dirty="0" smtClean="0">
                <a:solidFill>
                  <a:srgbClr val="000000"/>
                </a:solidFill>
              </a:rPr>
              <a:t> K (2001)</a:t>
            </a:r>
          </a:p>
          <a:p>
            <a:pPr>
              <a:lnSpc>
                <a:spcPct val="130000"/>
              </a:lnSpc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696200" cy="4921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Graphical Concept:    Support Tree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9530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mtClean="0"/>
              <a:t>Comparison of Correspondences:</a:t>
            </a:r>
          </a:p>
          <a:p>
            <a:pPr algn="l">
              <a:lnSpc>
                <a:spcPct val="15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mtClean="0"/>
              <a:t>Thickness Corr. gives bushier trees</a:t>
            </a:r>
          </a:p>
          <a:p>
            <a:pPr>
              <a:lnSpc>
                <a:spcPct val="150000"/>
              </a:lnSpc>
              <a:buClrTx/>
              <a:buSzPct val="100000"/>
              <a:buFont typeface="Wingdings" pitchFamily="2" charset="2"/>
              <a:buNone/>
            </a:pPr>
            <a:r>
              <a:rPr lang="en-US" smtClean="0"/>
              <a:t>(shows more population structure)</a:t>
            </a:r>
          </a:p>
          <a:p>
            <a:pPr algn="l">
              <a:lnSpc>
                <a:spcPct val="15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mtClean="0"/>
              <a:t>Descendant Corr. suggests compact rep’n</a:t>
            </a:r>
          </a:p>
          <a:p>
            <a:pPr>
              <a:lnSpc>
                <a:spcPct val="150000"/>
              </a:lnSpc>
              <a:buClrTx/>
              <a:buSzPct val="100000"/>
              <a:buFont typeface="Wingdings" pitchFamily="2" charset="2"/>
              <a:buNone/>
            </a:pPr>
            <a:r>
              <a:rPr lang="en-US" smtClean="0"/>
              <a:t>(easier to decompose, e.g. “PCA”?)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52400" y="3986212"/>
            <a:ext cx="8382000" cy="157638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endParaRPr lang="en-US" sz="2400" smtClean="0">
              <a:solidFill>
                <a:srgbClr val="5B524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Phylogenetic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Trees</a:t>
            </a:r>
          </a:p>
        </p:txBody>
      </p:sp>
      <p:sp>
        <p:nvSpPr>
          <p:cNvPr id="191491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Important Reference: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err="1" smtClean="0">
                <a:solidFill>
                  <a:srgbClr val="000000"/>
                </a:solidFill>
              </a:rPr>
              <a:t>Billera</a:t>
            </a:r>
            <a:r>
              <a:rPr lang="en-US" sz="3200" dirty="0" smtClean="0">
                <a:solidFill>
                  <a:srgbClr val="000000"/>
                </a:solidFill>
              </a:rPr>
              <a:t> L, Holmes S, &amp; </a:t>
            </a:r>
            <a:r>
              <a:rPr lang="en-US" sz="3200" dirty="0" err="1" smtClean="0">
                <a:solidFill>
                  <a:srgbClr val="000000"/>
                </a:solidFill>
              </a:rPr>
              <a:t>Vogtmann</a:t>
            </a:r>
            <a:r>
              <a:rPr lang="en-US" sz="3200" dirty="0" smtClean="0">
                <a:solidFill>
                  <a:srgbClr val="000000"/>
                </a:solidFill>
              </a:rPr>
              <a:t> K (2001)</a:t>
            </a:r>
          </a:p>
          <a:p>
            <a:pPr>
              <a:lnSpc>
                <a:spcPct val="130000"/>
              </a:lnSpc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Put Large Field on Firm Mathematical Basis</a:t>
            </a:r>
          </a:p>
        </p:txBody>
      </p:sp>
    </p:spTree>
    <p:extLst>
      <p:ext uri="{BB962C8B-B14F-4D97-AF65-F5344CB8AC3E}">
        <p14:creationId xmlns:p14="http://schemas.microsoft.com/office/powerpoint/2010/main" val="31129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Euclidean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Orthant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Approach</a:t>
            </a:r>
          </a:p>
        </p:txBody>
      </p:sp>
      <p:sp>
        <p:nvSpPr>
          <p:cNvPr id="192515" name="TextBox 4"/>
          <p:cNvSpPr txBox="1">
            <a:spLocks noChangeArrowheads="1"/>
          </p:cNvSpPr>
          <p:nvPr/>
        </p:nvSpPr>
        <p:spPr bwMode="auto">
          <a:xfrm>
            <a:off x="533400" y="1295400"/>
            <a:ext cx="8305800" cy="322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Setting:    Connectivity &amp; Length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Background:    Phylogenetic Trees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Major Restriction:    Need </a:t>
            </a:r>
            <a:r>
              <a:rPr lang="en-US" sz="3200" i="1" dirty="0" smtClean="0">
                <a:solidFill>
                  <a:srgbClr val="000000"/>
                </a:solidFill>
              </a:rPr>
              <a:t>common leaves</a:t>
            </a:r>
          </a:p>
        </p:txBody>
      </p:sp>
    </p:spTree>
    <p:extLst>
      <p:ext uri="{BB962C8B-B14F-4D97-AF65-F5344CB8AC3E}">
        <p14:creationId xmlns:p14="http://schemas.microsoft.com/office/powerpoint/2010/main" val="28399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1625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Strongly Non-Euclidean Spaces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marL="609600" indent="-609600" algn="l" eaLnBrk="1" hangingPunct="1">
              <a:lnSpc>
                <a:spcPct val="120000"/>
              </a:lnSpc>
              <a:buFontTx/>
              <a:buNone/>
            </a:pP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PCA on Tree Space: </a:t>
            </a:r>
            <a:r>
              <a:rPr lang="en-US" sz="32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Treeline</a:t>
            </a: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609600" indent="-609600" algn="l" eaLnBrk="1" hangingPunct="1">
              <a:lnSpc>
                <a:spcPct val="120000"/>
              </a:lnSpc>
              <a:buClrTx/>
              <a:buSzPct val="100000"/>
              <a:buFont typeface="Arial" charset="0"/>
              <a:buChar char="•"/>
            </a:pP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Best </a:t>
            </a:r>
            <a:r>
              <a:rPr lang="en-US" sz="32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1-d representation</a:t>
            </a: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data</a:t>
            </a:r>
          </a:p>
          <a:p>
            <a:pPr marL="609600" indent="-609600" algn="l" eaLnBrk="1" hangingPunct="1">
              <a:lnSpc>
                <a:spcPct val="120000"/>
              </a:lnSpc>
              <a:buClrTx/>
              <a:buSzPct val="100000"/>
              <a:buFont typeface="Wingdings" pitchFamily="2" charset="2"/>
              <a:buNone/>
            </a:pP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Basic idea:</a:t>
            </a:r>
          </a:p>
          <a:p>
            <a:pPr marL="609600" indent="-609600" algn="l" eaLnBrk="1" hangingPunct="1">
              <a:lnSpc>
                <a:spcPct val="120000"/>
              </a:lnSpc>
              <a:buClrTx/>
              <a:buSzPct val="100000"/>
              <a:buFont typeface="Arial" charset="0"/>
              <a:buChar char="•"/>
            </a:pP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some starting tree</a:t>
            </a:r>
          </a:p>
          <a:p>
            <a:pPr marL="609600" indent="-609600" algn="l" eaLnBrk="1" hangingPunct="1">
              <a:lnSpc>
                <a:spcPct val="120000"/>
              </a:lnSpc>
              <a:buClrTx/>
              <a:buSzPct val="100000"/>
              <a:buFont typeface="Arial" charset="0"/>
              <a:buChar char="•"/>
            </a:pPr>
            <a:r>
              <a:rPr lang="en-US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Grow only in 1 “direction”</a:t>
            </a:r>
          </a:p>
        </p:txBody>
      </p:sp>
      <p:pic>
        <p:nvPicPr>
          <p:cNvPr id="70660" name="Picture 4" descr="Ptreelin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641850"/>
            <a:ext cx="51816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4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projection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76200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u</a:t>
            </a:r>
            <a:r>
              <a:rPr lang="en-US" baseline="-25000" smtClean="0"/>
              <a:t>0</a:t>
            </a:r>
            <a:r>
              <a:rPr lang="en-US" smtClean="0"/>
              <a:t>:                                 d(u</a:t>
            </a:r>
            <a:r>
              <a:rPr lang="en-US" baseline="-25000" smtClean="0"/>
              <a:t>0</a:t>
            </a:r>
            <a:r>
              <a:rPr lang="en-US" smtClean="0"/>
              <a:t>,t) = 6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u</a:t>
            </a:r>
            <a:r>
              <a:rPr lang="en-US" baseline="-25000" smtClean="0"/>
              <a:t>1</a:t>
            </a:r>
            <a:r>
              <a:rPr lang="en-US" smtClean="0"/>
              <a:t>:                                  d(u</a:t>
            </a:r>
            <a:r>
              <a:rPr lang="en-US" baseline="-25000" smtClean="0"/>
              <a:t>1</a:t>
            </a:r>
            <a:r>
              <a:rPr lang="en-US" smtClean="0"/>
              <a:t>,t)=5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u</a:t>
            </a:r>
            <a:r>
              <a:rPr lang="en-US" baseline="-25000" smtClean="0"/>
              <a:t>2</a:t>
            </a:r>
            <a:r>
              <a:rPr lang="en-US" smtClean="0"/>
              <a:t>:                                  d(u</a:t>
            </a:r>
            <a:r>
              <a:rPr lang="en-US" baseline="-25000" smtClean="0"/>
              <a:t>2</a:t>
            </a:r>
            <a:r>
              <a:rPr lang="en-US" smtClean="0"/>
              <a:t>,t)=4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u</a:t>
            </a:r>
            <a:r>
              <a:rPr lang="en-US" baseline="-25000" smtClean="0"/>
              <a:t>3</a:t>
            </a:r>
            <a:r>
              <a:rPr lang="en-US" smtClean="0"/>
              <a:t>:                                  d(u</a:t>
            </a:r>
            <a:r>
              <a:rPr lang="en-US" baseline="-25000" smtClean="0"/>
              <a:t>3</a:t>
            </a:r>
            <a:r>
              <a:rPr lang="en-US" smtClean="0"/>
              <a:t>,t)=5</a:t>
            </a:r>
          </a:p>
        </p:txBody>
      </p:sp>
      <p:grpSp>
        <p:nvGrpSpPr>
          <p:cNvPr id="77828" name="Group 7"/>
          <p:cNvGrpSpPr>
            <a:grpSpLocks/>
          </p:cNvGrpSpPr>
          <p:nvPr/>
        </p:nvGrpSpPr>
        <p:grpSpPr bwMode="auto">
          <a:xfrm>
            <a:off x="1676400" y="1371600"/>
            <a:ext cx="2316163" cy="4953000"/>
            <a:chOff x="1447800" y="1295400"/>
            <a:chExt cx="2316422" cy="4953000"/>
          </a:xfrm>
        </p:grpSpPr>
        <p:pic>
          <p:nvPicPr>
            <p:cNvPr id="77831" name="Picture 3" descr="Ptreeu0.bmp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1295400"/>
              <a:ext cx="1265557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2" name="Picture 4" descr="Ptreeu1.bmp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38400" y="2286000"/>
              <a:ext cx="1325822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3" name="Picture 5" descr="Ptreeu2.bmp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24000" y="3733800"/>
              <a:ext cx="1143000" cy="1445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834" name="Picture 6" descr="Ptreeu3.bmp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4600" y="4724400"/>
              <a:ext cx="1205293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Left Arrow 8"/>
          <p:cNvSpPr/>
          <p:nvPr/>
        </p:nvSpPr>
        <p:spPr>
          <a:xfrm>
            <a:off x="7543800" y="4267200"/>
            <a:ext cx="990600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>
              <a:solidFill>
                <a:srgbClr val="5B524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30" name="TextBox 9"/>
          <p:cNvSpPr txBox="1">
            <a:spLocks noChangeArrowheads="1"/>
          </p:cNvSpPr>
          <p:nvPr/>
        </p:nvSpPr>
        <p:spPr bwMode="auto">
          <a:xfrm>
            <a:off x="7391400" y="4572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Closest!</a:t>
            </a:r>
          </a:p>
        </p:txBody>
      </p:sp>
    </p:spTree>
    <p:extLst>
      <p:ext uri="{BB962C8B-B14F-4D97-AF65-F5344CB8AC3E}">
        <p14:creationId xmlns:p14="http://schemas.microsoft.com/office/powerpoint/2010/main" val="35245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PCA for blood vessel tree data</a:t>
            </a:r>
          </a:p>
        </p:txBody>
      </p:sp>
      <p:sp>
        <p:nvSpPr>
          <p:cNvPr id="88067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2209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Descendant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Corr.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Similar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  Lessons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But Effects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  Stronger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Better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  Repres’n?</a:t>
            </a:r>
          </a:p>
        </p:txBody>
      </p:sp>
      <p:pic>
        <p:nvPicPr>
          <p:cNvPr id="88068" name="Picture 5" descr="linesModified.jpg"/>
          <p:cNvPicPr>
            <a:picLocks noChangeAspect="1"/>
          </p:cNvPicPr>
          <p:nvPr/>
        </p:nvPicPr>
        <p:blipFill>
          <a:blip r:embed="rId3" cstate="print"/>
          <a:srcRect l="10313" t="4337" r="8438" b="7230"/>
          <a:stretch>
            <a:fillRect/>
          </a:stretch>
        </p:blipFill>
        <p:spPr bwMode="auto">
          <a:xfrm>
            <a:off x="2249488" y="1524000"/>
            <a:ext cx="6894512" cy="48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2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5" y="228600"/>
            <a:ext cx="74533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PCA for blood vessel tree data</a:t>
            </a:r>
          </a:p>
        </p:txBody>
      </p:sp>
      <p:sp>
        <p:nvSpPr>
          <p:cNvPr id="106499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8610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Data Analytic Goals:  Age, Gender</a:t>
            </a:r>
          </a:p>
          <a:p>
            <a:pPr>
              <a:lnSpc>
                <a:spcPct val="150000"/>
              </a:lnSpc>
            </a:pPr>
            <a:endParaRPr lang="en-US" sz="320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See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these?</a:t>
            </a:r>
          </a:p>
          <a:p>
            <a:pPr>
              <a:lnSpc>
                <a:spcPct val="150000"/>
              </a:lnSpc>
            </a:pPr>
            <a:endParaRPr lang="en-US" sz="320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No…</a:t>
            </a:r>
          </a:p>
        </p:txBody>
      </p:sp>
      <p:pic>
        <p:nvPicPr>
          <p:cNvPr id="1065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752600"/>
            <a:ext cx="74676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31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Challenge: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Visual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Display of</a:t>
            </a:r>
          </a:p>
          <a:p>
            <a:r>
              <a:rPr lang="en-US" sz="3200" u="sng" dirty="0" smtClean="0">
                <a:solidFill>
                  <a:srgbClr val="000000"/>
                </a:solidFill>
                <a:latin typeface="Tahoma" pitchFamily="34" charset="0"/>
              </a:rPr>
              <a:t>Full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 Tree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Structure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587" y="1447800"/>
            <a:ext cx="642076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7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accent1">
                <a:gamma/>
                <a:tint val="0"/>
                <a:invGamma/>
              </a:schemeClr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29513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D-L Visualization of Trees</a:t>
            </a:r>
          </a:p>
        </p:txBody>
      </p:sp>
      <p:sp>
        <p:nvSpPr>
          <p:cNvPr id="10547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610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Challenge: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Visual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Display of</a:t>
            </a:r>
          </a:p>
          <a:p>
            <a:r>
              <a:rPr lang="en-US" sz="3200" u="sng" dirty="0" smtClean="0">
                <a:solidFill>
                  <a:srgbClr val="000000"/>
                </a:solidFill>
                <a:latin typeface="Tahoma" pitchFamily="34" charset="0"/>
              </a:rPr>
              <a:t>Full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 Tree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Structure</a:t>
            </a:r>
          </a:p>
          <a:p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Actually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Goes to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Level 17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(Truncated</a:t>
            </a:r>
          </a:p>
          <a:p>
            <a:r>
              <a:rPr lang="en-US" sz="32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ahoma" pitchFamily="34" charset="0"/>
              </a:rPr>
              <a:t>  in View)</a:t>
            </a:r>
            <a:endParaRPr lang="en-US" sz="3200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587" y="1447800"/>
            <a:ext cx="642076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>
            <a:off x="1905000" y="5562600"/>
            <a:ext cx="2895600" cy="6096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122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11798</TotalTime>
  <Words>578</Words>
  <Application>Microsoft Office PowerPoint</Application>
  <PresentationFormat>On-screen Show (4:3)</PresentationFormat>
  <Paragraphs>254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1_Default Design</vt:lpstr>
      <vt:lpstr>Nature</vt:lpstr>
      <vt:lpstr>Image File</vt:lpstr>
      <vt:lpstr>Statistics – O. R. 891 Object Oriented Data Analysis</vt:lpstr>
      <vt:lpstr>Blood vessel tree data</vt:lpstr>
      <vt:lpstr>Graphical Concept:    Support Tree</vt:lpstr>
      <vt:lpstr>Strongly Non-Euclidean Spaces</vt:lpstr>
      <vt:lpstr>Example of projection</vt:lpstr>
      <vt:lpstr>PCA for blood vessel tree data</vt:lpstr>
      <vt:lpstr>PCA for blood vessel tree data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D-L Visualization of Trees</vt:lpstr>
      <vt:lpstr>Blood vessel tree data</vt:lpstr>
      <vt:lpstr>Euclidean Orthant Approach</vt:lpstr>
      <vt:lpstr>Euclidean Orthant Approach</vt:lpstr>
      <vt:lpstr>Euclidean Orthant Approach</vt:lpstr>
      <vt:lpstr>Euclidean Orthant Approach</vt:lpstr>
      <vt:lpstr>Phylogenetic Trees</vt:lpstr>
      <vt:lpstr>Phylogenetic Trees</vt:lpstr>
      <vt:lpstr>Phylogenetic Trees</vt:lpstr>
      <vt:lpstr>Phylogenetic Trees</vt:lpstr>
      <vt:lpstr>Euclidean Orthant Approach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Preferred Customer</dc:creator>
  <cp:lastModifiedBy>marron</cp:lastModifiedBy>
  <cp:revision>536</cp:revision>
  <dcterms:created xsi:type="dcterms:W3CDTF">2001-06-08T01:38:43Z</dcterms:created>
  <dcterms:modified xsi:type="dcterms:W3CDTF">2012-11-09T02:59:42Z</dcterms:modified>
</cp:coreProperties>
</file>