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7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7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8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7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8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8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8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8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8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8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8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87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8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66" r:id="rId2"/>
  </p:sldMasterIdLst>
  <p:notesMasterIdLst>
    <p:notesMasterId r:id="rId112"/>
  </p:notesMasterIdLst>
  <p:sldIdLst>
    <p:sldId id="262" r:id="rId3"/>
    <p:sldId id="2996" r:id="rId4"/>
    <p:sldId id="2995" r:id="rId5"/>
    <p:sldId id="2997" r:id="rId6"/>
    <p:sldId id="2998" r:id="rId7"/>
    <p:sldId id="3000" r:id="rId8"/>
    <p:sldId id="3001" r:id="rId9"/>
    <p:sldId id="3002" r:id="rId10"/>
    <p:sldId id="3003" r:id="rId11"/>
    <p:sldId id="3004" r:id="rId12"/>
    <p:sldId id="3005" r:id="rId13"/>
    <p:sldId id="3006" r:id="rId14"/>
    <p:sldId id="3007" r:id="rId15"/>
    <p:sldId id="2823" r:id="rId16"/>
    <p:sldId id="2827" r:id="rId17"/>
    <p:sldId id="2977" r:id="rId18"/>
    <p:sldId id="2824" r:id="rId19"/>
    <p:sldId id="2976" r:id="rId20"/>
    <p:sldId id="2978" r:id="rId21"/>
    <p:sldId id="2979" r:id="rId22"/>
    <p:sldId id="2975" r:id="rId23"/>
    <p:sldId id="2828" r:id="rId24"/>
    <p:sldId id="3008" r:id="rId25"/>
    <p:sldId id="2829" r:id="rId26"/>
    <p:sldId id="3009" r:id="rId27"/>
    <p:sldId id="3011" r:id="rId28"/>
    <p:sldId id="3012" r:id="rId29"/>
    <p:sldId id="3010" r:id="rId30"/>
    <p:sldId id="3013" r:id="rId31"/>
    <p:sldId id="2830" r:id="rId32"/>
    <p:sldId id="2831" r:id="rId33"/>
    <p:sldId id="2832" r:id="rId34"/>
    <p:sldId id="2833" r:id="rId35"/>
    <p:sldId id="2834" r:id="rId36"/>
    <p:sldId id="2835" r:id="rId37"/>
    <p:sldId id="2836" r:id="rId38"/>
    <p:sldId id="2837" r:id="rId39"/>
    <p:sldId id="2838" r:id="rId40"/>
    <p:sldId id="2839" r:id="rId41"/>
    <p:sldId id="2840" r:id="rId42"/>
    <p:sldId id="2841" r:id="rId43"/>
    <p:sldId id="2842" r:id="rId44"/>
    <p:sldId id="2843" r:id="rId45"/>
    <p:sldId id="2844" r:id="rId46"/>
    <p:sldId id="2845" r:id="rId47"/>
    <p:sldId id="2846" r:id="rId48"/>
    <p:sldId id="2847" r:id="rId49"/>
    <p:sldId id="2848" r:id="rId50"/>
    <p:sldId id="2849" r:id="rId51"/>
    <p:sldId id="2850" r:id="rId52"/>
    <p:sldId id="2851" r:id="rId53"/>
    <p:sldId id="2852" r:id="rId54"/>
    <p:sldId id="2853" r:id="rId55"/>
    <p:sldId id="2854" r:id="rId56"/>
    <p:sldId id="2855" r:id="rId57"/>
    <p:sldId id="2856" r:id="rId58"/>
    <p:sldId id="2857" r:id="rId59"/>
    <p:sldId id="2858" r:id="rId60"/>
    <p:sldId id="3014" r:id="rId61"/>
    <p:sldId id="3015" r:id="rId62"/>
    <p:sldId id="3016" r:id="rId63"/>
    <p:sldId id="2859" r:id="rId64"/>
    <p:sldId id="3018" r:id="rId65"/>
    <p:sldId id="3017" r:id="rId66"/>
    <p:sldId id="2860" r:id="rId67"/>
    <p:sldId id="2982" r:id="rId68"/>
    <p:sldId id="2981" r:id="rId69"/>
    <p:sldId id="3019" r:id="rId70"/>
    <p:sldId id="2980" r:id="rId71"/>
    <p:sldId id="2861" r:id="rId72"/>
    <p:sldId id="2984" r:id="rId73"/>
    <p:sldId id="2983" r:id="rId74"/>
    <p:sldId id="2862" r:id="rId75"/>
    <p:sldId id="2863" r:id="rId76"/>
    <p:sldId id="2986" r:id="rId77"/>
    <p:sldId id="2985" r:id="rId78"/>
    <p:sldId id="2864" r:id="rId79"/>
    <p:sldId id="2865" r:id="rId80"/>
    <p:sldId id="2987" r:id="rId81"/>
    <p:sldId id="2866" r:id="rId82"/>
    <p:sldId id="2989" r:id="rId83"/>
    <p:sldId id="2988" r:id="rId84"/>
    <p:sldId id="2867" r:id="rId85"/>
    <p:sldId id="2868" r:id="rId86"/>
    <p:sldId id="2869" r:id="rId87"/>
    <p:sldId id="2870" r:id="rId88"/>
    <p:sldId id="2871" r:id="rId89"/>
    <p:sldId id="2990" r:id="rId90"/>
    <p:sldId id="2873" r:id="rId91"/>
    <p:sldId id="2874" r:id="rId92"/>
    <p:sldId id="2875" r:id="rId93"/>
    <p:sldId id="2876" r:id="rId94"/>
    <p:sldId id="2877" r:id="rId95"/>
    <p:sldId id="2878" r:id="rId96"/>
    <p:sldId id="2879" r:id="rId97"/>
    <p:sldId id="2880" r:id="rId98"/>
    <p:sldId id="2881" r:id="rId99"/>
    <p:sldId id="2882" r:id="rId100"/>
    <p:sldId id="2883" r:id="rId101"/>
    <p:sldId id="2884" r:id="rId102"/>
    <p:sldId id="2993" r:id="rId103"/>
    <p:sldId id="2992" r:id="rId104"/>
    <p:sldId id="2991" r:id="rId105"/>
    <p:sldId id="2886" r:id="rId106"/>
    <p:sldId id="2994" r:id="rId107"/>
    <p:sldId id="2887" r:id="rId108"/>
    <p:sldId id="2888" r:id="rId109"/>
    <p:sldId id="2889" r:id="rId110"/>
    <p:sldId id="2890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FF00"/>
    <a:srgbClr val="FF00FF"/>
    <a:srgbClr val="00FFFF"/>
    <a:srgbClr val="D357FF"/>
    <a:srgbClr val="99FF99"/>
    <a:srgbClr val="FFB279"/>
    <a:srgbClr val="DA71FF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latin typeface="Times New Roman" pitchFamily="18" charset="0"/>
              </a:rPr>
              <a:pPr eaLnBrk="1" hangingPunct="1"/>
              <a:t>14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9E7C5D95-017A-47B7-B74B-25DC456CD9BF}" type="slidenum">
              <a:rPr lang="ko-KR" altLang="en-US" sz="1200">
                <a:latin typeface="Times New Roman" pitchFamily="18" charset="0"/>
              </a:rPr>
              <a:pPr eaLnBrk="1" hangingPunct="1"/>
              <a:t>15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9E7C5D95-017A-47B7-B74B-25DC456CD9BF}" type="slidenum">
              <a:rPr lang="ko-KR" altLang="en-US" sz="1200">
                <a:latin typeface="Times New Roman" pitchFamily="18" charset="0"/>
              </a:rPr>
              <a:pPr eaLnBrk="1" hangingPunct="1"/>
              <a:t>16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DEC4EF0-13A5-4C23-A4C6-EF4BAE1DD25D}" type="slidenum">
              <a:rPr lang="ko-KR" altLang="en-US" sz="1200">
                <a:latin typeface="Times New Roman" pitchFamily="18" charset="0"/>
              </a:rPr>
              <a:pPr eaLnBrk="1" hangingPunct="1"/>
              <a:t>17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9E7C5D95-017A-47B7-B74B-25DC456CD9BF}" type="slidenum">
              <a:rPr lang="ko-KR" altLang="en-US" sz="1200">
                <a:latin typeface="Times New Roman" pitchFamily="18" charset="0"/>
              </a:rPr>
              <a:pPr eaLnBrk="1" hangingPunct="1"/>
              <a:t>18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C87FFAB-5C82-449D-8027-D4B2D31371AA}" type="slidenum">
              <a:rPr lang="ko-KR" altLang="en-US" sz="1200">
                <a:latin typeface="Times New Roman" pitchFamily="18" charset="0"/>
              </a:rPr>
              <a:pPr eaLnBrk="1" hangingPunct="1"/>
              <a:t>19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01531-BC8D-4F62-924F-1212CFAE9237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D2B5BFF8-D885-449A-A751-318C809FA206}" type="slidenum">
              <a:rPr lang="ko-KR" altLang="en-US" sz="1200">
                <a:latin typeface="Times New Roman" pitchFamily="18" charset="0"/>
              </a:rPr>
              <a:pPr eaLnBrk="1" hangingPunct="1"/>
              <a:t>20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9E7C5D95-017A-47B7-B74B-25DC456CD9BF}" type="slidenum">
              <a:rPr lang="ko-KR" altLang="en-US" sz="1200">
                <a:latin typeface="Times New Roman" pitchFamily="18" charset="0"/>
              </a:rPr>
              <a:pPr eaLnBrk="1" hangingPunct="1"/>
              <a:t>21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1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1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7BA7-8E32-4B7D-9B72-BA03FC16A491}" type="slidenum">
              <a:rPr lang="ko-KR" altLang="en-US">
                <a:solidFill>
                  <a:srgbClr val="000000"/>
                </a:solidFill>
              </a:rPr>
              <a:pPr/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7C41-EA5C-4822-9888-5DDDF2A57AA8}" type="slidenum">
              <a:rPr lang="ko-KR" altLang="en-US">
                <a:solidFill>
                  <a:srgbClr val="000000"/>
                </a:solidFill>
              </a:rPr>
              <a:pPr/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80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81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82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83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84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85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86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87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88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89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90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8419-848C-4FEF-B973-DB037E08CDC6}" type="slidenum">
              <a:rPr lang="ko-KR" altLang="en-US" smtClean="0">
                <a:solidFill>
                  <a:srgbClr val="000000"/>
                </a:solidFill>
              </a:rPr>
              <a:pPr/>
              <a:t>91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92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93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94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95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96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97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98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99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100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101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102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103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104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105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106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107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108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2875772-3BA4-45C0-8349-D1133595B9D9}" type="slidenum">
              <a:rPr lang="ko-KR" altLang="en-US" sz="1200">
                <a:latin typeface="Times New Roman" pitchFamily="18" charset="0"/>
              </a:rPr>
              <a:pPr eaLnBrk="1" hangingPunct="1"/>
              <a:t>109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67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7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82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06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241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6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7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F2F8EAB4-DAE0-411C-9C0A-E05F3646B9DD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6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3926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79.xml"/><Relationship Id="rId7" Type="http://schemas.openxmlformats.org/officeDocument/2006/relationships/image" Target="../media/image44.emf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80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80.xml"/><Relationship Id="rId9" Type="http://schemas.openxmlformats.org/officeDocument/2006/relationships/image" Target="../media/image46.e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83.xml"/><Relationship Id="rId7" Type="http://schemas.openxmlformats.org/officeDocument/2006/relationships/image" Target="../media/image44.em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81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84.xml"/><Relationship Id="rId9" Type="http://schemas.openxmlformats.org/officeDocument/2006/relationships/image" Target="../media/image46.e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87.xml"/><Relationship Id="rId7" Type="http://schemas.openxmlformats.org/officeDocument/2006/relationships/image" Target="../media/image44.emf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82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88.xml"/><Relationship Id="rId9" Type="http://schemas.openxmlformats.org/officeDocument/2006/relationships/image" Target="../media/image46.e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91.xml"/><Relationship Id="rId7" Type="http://schemas.openxmlformats.org/officeDocument/2006/relationships/image" Target="../media/image44.emf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83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92.xml"/><Relationship Id="rId9" Type="http://schemas.openxmlformats.org/officeDocument/2006/relationships/image" Target="../media/image46.e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95.xml"/><Relationship Id="rId7" Type="http://schemas.openxmlformats.org/officeDocument/2006/relationships/image" Target="../media/image44.emf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84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96.xml"/><Relationship Id="rId9" Type="http://schemas.openxmlformats.org/officeDocument/2006/relationships/image" Target="../media/image46.e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99.xml"/><Relationship Id="rId7" Type="http://schemas.openxmlformats.org/officeDocument/2006/relationships/image" Target="../media/image44.emf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85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100.xml"/><Relationship Id="rId9" Type="http://schemas.openxmlformats.org/officeDocument/2006/relationships/image" Target="../media/image46.e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103.xml"/><Relationship Id="rId7" Type="http://schemas.openxmlformats.org/officeDocument/2006/relationships/image" Target="../media/image44.emf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notesSlide" Target="../notesSlides/notesSlide8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104.xml"/><Relationship Id="rId9" Type="http://schemas.openxmlformats.org/officeDocument/2006/relationships/image" Target="../media/image46.e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51.wmf"/><Relationship Id="rId3" Type="http://schemas.openxmlformats.org/officeDocument/2006/relationships/tags" Target="../tags/tag106.xml"/><Relationship Id="rId7" Type="http://schemas.openxmlformats.org/officeDocument/2006/relationships/notesSlide" Target="../notesSlides/notesSlide87.xml"/><Relationship Id="rId12" Type="http://schemas.openxmlformats.org/officeDocument/2006/relationships/oleObject" Target="../embeddings/oleObject18.bin"/><Relationship Id="rId2" Type="http://schemas.openxmlformats.org/officeDocument/2006/relationships/tags" Target="../tags/tag105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7.emf"/><Relationship Id="rId5" Type="http://schemas.openxmlformats.org/officeDocument/2006/relationships/tags" Target="../tags/tag108.xml"/><Relationship Id="rId10" Type="http://schemas.openxmlformats.org/officeDocument/2006/relationships/image" Target="../media/image46.emf"/><Relationship Id="rId4" Type="http://schemas.openxmlformats.org/officeDocument/2006/relationships/tags" Target="../tags/tag107.xml"/><Relationship Id="rId9" Type="http://schemas.openxmlformats.org/officeDocument/2006/relationships/image" Target="../media/image45.e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51.wmf"/><Relationship Id="rId3" Type="http://schemas.openxmlformats.org/officeDocument/2006/relationships/tags" Target="../tags/tag110.xml"/><Relationship Id="rId7" Type="http://schemas.openxmlformats.org/officeDocument/2006/relationships/notesSlide" Target="../notesSlides/notesSlide88.xml"/><Relationship Id="rId12" Type="http://schemas.openxmlformats.org/officeDocument/2006/relationships/oleObject" Target="../embeddings/oleObject19.bin"/><Relationship Id="rId2" Type="http://schemas.openxmlformats.org/officeDocument/2006/relationships/tags" Target="../tags/tag109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7.emf"/><Relationship Id="rId5" Type="http://schemas.openxmlformats.org/officeDocument/2006/relationships/tags" Target="../tags/tag112.xml"/><Relationship Id="rId10" Type="http://schemas.openxmlformats.org/officeDocument/2006/relationships/image" Target="../media/image46.emf"/><Relationship Id="rId4" Type="http://schemas.openxmlformats.org/officeDocument/2006/relationships/tags" Target="../tags/tag111.xml"/><Relationship Id="rId9" Type="http://schemas.openxmlformats.org/officeDocument/2006/relationships/image" Target="../media/image45.e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51.wmf"/><Relationship Id="rId3" Type="http://schemas.openxmlformats.org/officeDocument/2006/relationships/tags" Target="../tags/tag114.xml"/><Relationship Id="rId7" Type="http://schemas.openxmlformats.org/officeDocument/2006/relationships/notesSlide" Target="../notesSlides/notesSlide89.xml"/><Relationship Id="rId12" Type="http://schemas.openxmlformats.org/officeDocument/2006/relationships/oleObject" Target="../embeddings/oleObject20.bin"/><Relationship Id="rId2" Type="http://schemas.openxmlformats.org/officeDocument/2006/relationships/tags" Target="../tags/tag113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7.emf"/><Relationship Id="rId5" Type="http://schemas.openxmlformats.org/officeDocument/2006/relationships/tags" Target="../tags/tag116.xml"/><Relationship Id="rId10" Type="http://schemas.openxmlformats.org/officeDocument/2006/relationships/image" Target="../media/image46.emf"/><Relationship Id="rId4" Type="http://schemas.openxmlformats.org/officeDocument/2006/relationships/tags" Target="../tags/tag115.xml"/><Relationship Id="rId9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9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9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9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2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3.xml"/><Relationship Id="rId7" Type="http://schemas.openxmlformats.org/officeDocument/2006/relationships/image" Target="../media/image4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4.xml"/><Relationship Id="rId9" Type="http://schemas.openxmlformats.org/officeDocument/2006/relationships/image" Target="../media/image46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7.xml"/><Relationship Id="rId7" Type="http://schemas.openxmlformats.org/officeDocument/2006/relationships/image" Target="../media/image44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8.xml"/><Relationship Id="rId9" Type="http://schemas.openxmlformats.org/officeDocument/2006/relationships/image" Target="../media/image46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8.wmf"/><Relationship Id="rId3" Type="http://schemas.openxmlformats.org/officeDocument/2006/relationships/tags" Target="../tags/tag10.xml"/><Relationship Id="rId7" Type="http://schemas.openxmlformats.org/officeDocument/2006/relationships/notesSlide" Target="../notesSlides/notesSlide62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7.emf"/><Relationship Id="rId5" Type="http://schemas.openxmlformats.org/officeDocument/2006/relationships/tags" Target="../tags/tag12.xml"/><Relationship Id="rId10" Type="http://schemas.openxmlformats.org/officeDocument/2006/relationships/image" Target="../media/image46.emf"/><Relationship Id="rId4" Type="http://schemas.openxmlformats.org/officeDocument/2006/relationships/tags" Target="../tags/tag11.xml"/><Relationship Id="rId9" Type="http://schemas.openxmlformats.org/officeDocument/2006/relationships/image" Target="../media/image45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15.xml"/><Relationship Id="rId7" Type="http://schemas.openxmlformats.org/officeDocument/2006/relationships/image" Target="../media/image44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16.xml"/><Relationship Id="rId9" Type="http://schemas.openxmlformats.org/officeDocument/2006/relationships/image" Target="../media/image46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19.xml"/><Relationship Id="rId7" Type="http://schemas.openxmlformats.org/officeDocument/2006/relationships/image" Target="../media/image44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20.xml"/><Relationship Id="rId9" Type="http://schemas.openxmlformats.org/officeDocument/2006/relationships/image" Target="../media/image46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23.xml"/><Relationship Id="rId7" Type="http://schemas.openxmlformats.org/officeDocument/2006/relationships/image" Target="../media/image44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24.xml"/><Relationship Id="rId9" Type="http://schemas.openxmlformats.org/officeDocument/2006/relationships/image" Target="../media/image46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27.xml"/><Relationship Id="rId7" Type="http://schemas.openxmlformats.org/officeDocument/2006/relationships/image" Target="../media/image44.emf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28.xml"/><Relationship Id="rId9" Type="http://schemas.openxmlformats.org/officeDocument/2006/relationships/image" Target="../media/image46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wmf"/><Relationship Id="rId3" Type="http://schemas.openxmlformats.org/officeDocument/2006/relationships/tags" Target="../tags/tag30.xml"/><Relationship Id="rId7" Type="http://schemas.openxmlformats.org/officeDocument/2006/relationships/notesSlide" Target="../notesSlides/notesSlide67.xml"/><Relationship Id="rId12" Type="http://schemas.openxmlformats.org/officeDocument/2006/relationships/oleObject" Target="../embeddings/oleObject14.bin"/><Relationship Id="rId2" Type="http://schemas.openxmlformats.org/officeDocument/2006/relationships/tags" Target="../tags/tag29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7.emf"/><Relationship Id="rId5" Type="http://schemas.openxmlformats.org/officeDocument/2006/relationships/tags" Target="../tags/tag32.xml"/><Relationship Id="rId10" Type="http://schemas.openxmlformats.org/officeDocument/2006/relationships/image" Target="../media/image46.emf"/><Relationship Id="rId4" Type="http://schemas.openxmlformats.org/officeDocument/2006/relationships/tags" Target="../tags/tag31.xml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15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tags" Target="../tags/tag35.xml"/><Relationship Id="rId7" Type="http://schemas.openxmlformats.org/officeDocument/2006/relationships/image" Target="../media/image12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68.xml"/><Relationship Id="rId11" Type="http://schemas.openxmlformats.org/officeDocument/2006/relationships/image" Target="../media/image47.emf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6.emf"/><Relationship Id="rId4" Type="http://schemas.openxmlformats.org/officeDocument/2006/relationships/tags" Target="../tags/tag36.xml"/><Relationship Id="rId9" Type="http://schemas.openxmlformats.org/officeDocument/2006/relationships/image" Target="../media/image45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39.xml"/><Relationship Id="rId7" Type="http://schemas.openxmlformats.org/officeDocument/2006/relationships/image" Target="../media/image44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69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40.xml"/><Relationship Id="rId9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43.xml"/><Relationship Id="rId7" Type="http://schemas.openxmlformats.org/officeDocument/2006/relationships/image" Target="../media/image44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44.xml"/><Relationship Id="rId9" Type="http://schemas.openxmlformats.org/officeDocument/2006/relationships/image" Target="../media/image46.e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47.xml"/><Relationship Id="rId7" Type="http://schemas.openxmlformats.org/officeDocument/2006/relationships/image" Target="../media/image44.emf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48.xml"/><Relationship Id="rId9" Type="http://schemas.openxmlformats.org/officeDocument/2006/relationships/image" Target="../media/image46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51.xml"/><Relationship Id="rId7" Type="http://schemas.openxmlformats.org/officeDocument/2006/relationships/image" Target="../media/image44.emf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73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52.xml"/><Relationship Id="rId9" Type="http://schemas.openxmlformats.org/officeDocument/2006/relationships/image" Target="../media/image46.e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39.wmf"/><Relationship Id="rId3" Type="http://schemas.openxmlformats.org/officeDocument/2006/relationships/tags" Target="../tags/tag54.xml"/><Relationship Id="rId7" Type="http://schemas.openxmlformats.org/officeDocument/2006/relationships/notesSlide" Target="../notesSlides/notesSlide74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53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7.emf"/><Relationship Id="rId5" Type="http://schemas.openxmlformats.org/officeDocument/2006/relationships/tags" Target="../tags/tag56.xml"/><Relationship Id="rId10" Type="http://schemas.openxmlformats.org/officeDocument/2006/relationships/image" Target="../media/image46.emf"/><Relationship Id="rId4" Type="http://schemas.openxmlformats.org/officeDocument/2006/relationships/tags" Target="../tags/tag55.xml"/><Relationship Id="rId9" Type="http://schemas.openxmlformats.org/officeDocument/2006/relationships/image" Target="../media/image45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59.xml"/><Relationship Id="rId7" Type="http://schemas.openxmlformats.org/officeDocument/2006/relationships/image" Target="../media/image44.emf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75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60.xml"/><Relationship Id="rId9" Type="http://schemas.openxmlformats.org/officeDocument/2006/relationships/image" Target="../media/image46.e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63.xml"/><Relationship Id="rId7" Type="http://schemas.openxmlformats.org/officeDocument/2006/relationships/image" Target="../media/image44.emf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64.xml"/><Relationship Id="rId9" Type="http://schemas.openxmlformats.org/officeDocument/2006/relationships/image" Target="../media/image46.e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50.wmf"/><Relationship Id="rId3" Type="http://schemas.openxmlformats.org/officeDocument/2006/relationships/tags" Target="../tags/tag66.xml"/><Relationship Id="rId7" Type="http://schemas.openxmlformats.org/officeDocument/2006/relationships/notesSlide" Target="../notesSlides/notesSlide77.xml"/><Relationship Id="rId12" Type="http://schemas.openxmlformats.org/officeDocument/2006/relationships/oleObject" Target="../embeddings/oleObject17.bin"/><Relationship Id="rId2" Type="http://schemas.openxmlformats.org/officeDocument/2006/relationships/tags" Target="../tags/tag65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7.emf"/><Relationship Id="rId5" Type="http://schemas.openxmlformats.org/officeDocument/2006/relationships/tags" Target="../tags/tag68.xml"/><Relationship Id="rId10" Type="http://schemas.openxmlformats.org/officeDocument/2006/relationships/image" Target="../media/image46.emf"/><Relationship Id="rId4" Type="http://schemas.openxmlformats.org/officeDocument/2006/relationships/tags" Target="../tags/tag67.xml"/><Relationship Id="rId9" Type="http://schemas.openxmlformats.org/officeDocument/2006/relationships/image" Target="../media/image45.e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71.xml"/><Relationship Id="rId7" Type="http://schemas.openxmlformats.org/officeDocument/2006/relationships/image" Target="../media/image44.emf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72.xml"/><Relationship Id="rId9" Type="http://schemas.openxmlformats.org/officeDocument/2006/relationships/image" Target="../media/image46.e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75.xml"/><Relationship Id="rId7" Type="http://schemas.openxmlformats.org/officeDocument/2006/relationships/image" Target="../media/image44.emf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79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emf"/><Relationship Id="rId4" Type="http://schemas.openxmlformats.org/officeDocument/2006/relationships/tags" Target="../tags/tag76.xml"/><Relationship Id="rId9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206338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Recall: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Manifold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Stratified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Space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0-d Stratum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(Origin =</a:t>
            </a:r>
          </a:p>
          <a:p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 Star Tree)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057400" y="3962400"/>
            <a:ext cx="3282156" cy="694899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6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Note:    For no dominant </a:t>
            </a:r>
            <a:r>
              <a:rPr lang="en-US" i="1" kern="1200" dirty="0" smtClean="0">
                <a:latin typeface="Tahoma" pitchFamily="34" charset="0"/>
              </a:rPr>
              <a:t>m</a:t>
            </a:r>
            <a:r>
              <a:rPr lang="en-US" i="1" kern="1200" baseline="-25000" dirty="0" smtClean="0">
                <a:latin typeface="Tahoma" pitchFamily="34" charset="0"/>
              </a:rPr>
              <a:t>i</a:t>
            </a:r>
            <a:r>
              <a:rPr lang="en-US" kern="1200" dirty="0" smtClean="0">
                <a:latin typeface="Tahoma" pitchFamily="34" charset="0"/>
              </a:rPr>
              <a:t> 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Can “perturb P”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And still have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Geodesic mean = 0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kern="1200" dirty="0" smtClean="0">
                <a:latin typeface="Tahoma" pitchFamily="34" charset="0"/>
              </a:rPr>
              <a:t>Note:    For no dominant </a:t>
            </a:r>
            <a:r>
              <a:rPr lang="en-US" sz="2800" i="1" kern="1200" dirty="0" smtClean="0">
                <a:latin typeface="Tahoma" pitchFamily="34" charset="0"/>
              </a:rPr>
              <a:t>m</a:t>
            </a:r>
            <a:r>
              <a:rPr lang="en-US" sz="2800" i="1" kern="1200" baseline="-25000" dirty="0" smtClean="0">
                <a:latin typeface="Tahoma" pitchFamily="34" charset="0"/>
              </a:rPr>
              <a:t>i</a:t>
            </a:r>
            <a:r>
              <a:rPr lang="en-US" sz="2800" kern="1200" dirty="0" smtClean="0">
                <a:latin typeface="Tahoma" pitchFamily="34" charset="0"/>
              </a:rPr>
              <a:t>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Can “perturb P” and still have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Geodesic mean = 0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sz="2800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Very </a:t>
            </a:r>
            <a:r>
              <a:rPr lang="en-US" sz="2800" u="sng" dirty="0" smtClean="0"/>
              <a:t>unusual behavior</a:t>
            </a: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kern="1200" dirty="0" smtClean="0">
                <a:latin typeface="Tahoma" pitchFamily="34" charset="0"/>
              </a:rPr>
              <a:t>Note:    For no dominant </a:t>
            </a:r>
            <a:r>
              <a:rPr lang="en-US" sz="2800" i="1" kern="1200" dirty="0" smtClean="0">
                <a:latin typeface="Tahoma" pitchFamily="34" charset="0"/>
              </a:rPr>
              <a:t>m</a:t>
            </a:r>
            <a:r>
              <a:rPr lang="en-US" sz="2800" i="1" kern="1200" baseline="-25000" dirty="0" smtClean="0">
                <a:latin typeface="Tahoma" pitchFamily="34" charset="0"/>
              </a:rPr>
              <a:t>i</a:t>
            </a:r>
            <a:r>
              <a:rPr lang="en-US" sz="2800" kern="1200" dirty="0" smtClean="0">
                <a:latin typeface="Tahoma" pitchFamily="34" charset="0"/>
              </a:rPr>
              <a:t>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Can “perturb P” and still have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Geodesic mean = 0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sz="2800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Very </a:t>
            </a:r>
            <a:r>
              <a:rPr lang="en-US" sz="2800" u="sng" dirty="0" smtClean="0"/>
              <a:t>unusual behavior</a:t>
            </a:r>
            <a:r>
              <a:rPr lang="en-US" sz="2800" dirty="0" smtClean="0"/>
              <a:t>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  Not true in Euclidean space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(where mean “non-robust”)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(very sensitive to perturbations)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6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kern="1200" dirty="0" smtClean="0">
                <a:latin typeface="Tahoma" pitchFamily="34" charset="0"/>
              </a:rPr>
              <a:t>Note:    For no dominant </a:t>
            </a:r>
            <a:r>
              <a:rPr lang="en-US" sz="2800" i="1" kern="1200" dirty="0" smtClean="0">
                <a:latin typeface="Tahoma" pitchFamily="34" charset="0"/>
              </a:rPr>
              <a:t>m</a:t>
            </a:r>
            <a:r>
              <a:rPr lang="en-US" sz="2800" i="1" kern="1200" baseline="-25000" dirty="0" smtClean="0">
                <a:latin typeface="Tahoma" pitchFamily="34" charset="0"/>
              </a:rPr>
              <a:t>i</a:t>
            </a:r>
            <a:r>
              <a:rPr lang="en-US" sz="2800" kern="1200" dirty="0" smtClean="0">
                <a:latin typeface="Tahoma" pitchFamily="34" charset="0"/>
              </a:rPr>
              <a:t>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Can “perturb P” and still have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Geodesic mean = 0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sz="2800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Very </a:t>
            </a:r>
            <a:r>
              <a:rPr lang="en-US" sz="2800" u="sng" dirty="0" smtClean="0"/>
              <a:t>unusual behavior</a:t>
            </a:r>
            <a:r>
              <a:rPr lang="en-US" sz="2800" dirty="0" smtClean="0"/>
              <a:t>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  Not true in Euclidean space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(where mean “non-robust”)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(very sensitive to perturbations)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800" dirty="0" smtClean="0"/>
              <a:t>  Phenomenon is called </a:t>
            </a:r>
            <a:r>
              <a:rPr lang="en-US" sz="2800" u="sng" dirty="0" smtClean="0"/>
              <a:t>stickiness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Reference: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Hotz</a:t>
            </a:r>
            <a:r>
              <a:rPr lang="en-US" dirty="0" smtClean="0"/>
              <a:t>, et al (2012)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Sticky Means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4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(for n = 85 trees, d = 128 leaves)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6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How good was it?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2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How good was it?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sz="1600" dirty="0" smtClean="0"/>
              <a:t>(Thanks to Megan Owen)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36700" y="3938588"/>
          <a:ext cx="61071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7" name="Equation" r:id="rId12" imgW="2019240" imgH="241200" progId="Equation.3">
                  <p:embed/>
                </p:oleObj>
              </mc:Choice>
              <mc:Fallback>
                <p:oleObj name="Equation" r:id="rId12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938588"/>
                        <a:ext cx="6107113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44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How good was it?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So tree at origin (“star tree”) is best seen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536700" y="3938588"/>
          <a:ext cx="61071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90" name="Equation" r:id="rId12" imgW="2019240" imgH="241200" progId="Equation.3">
                  <p:embed/>
                </p:oleObj>
              </mc:Choice>
              <mc:Fallback>
                <p:oleObj name="Equation" r:id="rId12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938588"/>
                        <a:ext cx="6107113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5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How good was it?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So tree at origin (“star tree”) is best seen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Very consistent with </a:t>
            </a:r>
            <a:r>
              <a:rPr lang="en-US" u="sng" dirty="0" smtClean="0"/>
              <a:t>stickiness</a:t>
            </a:r>
            <a:r>
              <a:rPr lang="en-US" dirty="0" smtClean="0"/>
              <a:t> at origin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536700" y="3938588"/>
          <a:ext cx="61071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4" name="Equation" r:id="rId12" imgW="2019240" imgH="241200" progId="Equation.3">
                  <p:embed/>
                </p:oleObj>
              </mc:Choice>
              <mc:Fallback>
                <p:oleObj name="Equation" r:id="rId12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938588"/>
                        <a:ext cx="6107113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2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7459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3-Orthant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Geodesic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(angle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   &lt; 180</a:t>
            </a:r>
            <a:r>
              <a:rPr lang="en-US" sz="2800" baseline="30000" dirty="0" smtClean="0">
                <a:solidFill>
                  <a:srgbClr val="000000"/>
                </a:solidFill>
              </a:rPr>
              <a:t>o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76400" y="2971800"/>
            <a:ext cx="3505200" cy="137160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186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88384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Cone Path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Geodesic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(angle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 </a:t>
            </a:r>
            <a:r>
              <a:rPr lang="en-US" sz="2800" dirty="0" smtClean="0">
                <a:solidFill>
                  <a:srgbClr val="000000"/>
                </a:solidFill>
              </a:rPr>
              <a:t>&gt; </a:t>
            </a:r>
            <a:r>
              <a:rPr lang="en-US" sz="2800" dirty="0">
                <a:solidFill>
                  <a:srgbClr val="000000"/>
                </a:solidFill>
              </a:rPr>
              <a:t>180</a:t>
            </a:r>
            <a:r>
              <a:rPr lang="en-US" sz="2800" baseline="30000" dirty="0">
                <a:solidFill>
                  <a:srgbClr val="000000"/>
                </a:solidFill>
              </a:rPr>
              <a:t>o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780513" y="3733800"/>
            <a:ext cx="2867687" cy="99060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0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78446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Endpoints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In </a:t>
            </a:r>
            <a:r>
              <a:rPr lang="en-US" sz="2800" u="sng" dirty="0" smtClean="0">
                <a:solidFill>
                  <a:srgbClr val="000000"/>
                </a:solidFill>
              </a:rPr>
              <a:t>Same</a:t>
            </a:r>
          </a:p>
          <a:p>
            <a:r>
              <a:rPr lang="en-US" sz="2800" dirty="0" err="1" smtClean="0">
                <a:solidFill>
                  <a:srgbClr val="000000"/>
                </a:solidFill>
              </a:rPr>
              <a:t>Orthants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439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Shortest path between is called the</a:t>
            </a:r>
            <a:endParaRPr lang="en-US" sz="4400" dirty="0" smtClean="0">
              <a:solidFill>
                <a:srgbClr val="000000"/>
              </a:solidFill>
            </a:endParaRPr>
          </a:p>
          <a:p>
            <a:pPr lvl="1" algn="ctr" eaLnBrk="1" hangingPunct="1">
              <a:lnSpc>
                <a:spcPct val="130000"/>
              </a:lnSpc>
            </a:pPr>
            <a:r>
              <a:rPr lang="en-US" sz="4400" dirty="0" smtClean="0">
                <a:solidFill>
                  <a:srgbClr val="000000"/>
                </a:solidFill>
              </a:rPr>
              <a:t>geodesic</a:t>
            </a:r>
          </a:p>
          <a:p>
            <a:pPr lvl="1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Fast Computation (polynomial time):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Owen M &amp;, </a:t>
            </a:r>
            <a:r>
              <a:rPr lang="en-US" sz="3200" dirty="0" err="1" smtClean="0">
                <a:solidFill>
                  <a:srgbClr val="000000"/>
                </a:solidFill>
              </a:rPr>
              <a:t>Provan</a:t>
            </a:r>
            <a:r>
              <a:rPr lang="en-US" sz="3200" dirty="0" smtClean="0">
                <a:solidFill>
                  <a:srgbClr val="000000"/>
                </a:solidFill>
              </a:rPr>
              <a:t> JS (2011)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Geodesic  Path Algorithm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33400" y="1506538"/>
            <a:ext cx="762000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Owen &amp; </a:t>
            </a:r>
            <a:r>
              <a:rPr lang="en-US" dirty="0" err="1" smtClean="0">
                <a:solidFill>
                  <a:srgbClr val="000000"/>
                </a:solidFill>
              </a:rPr>
              <a:t>Provan</a:t>
            </a:r>
            <a:r>
              <a:rPr lang="en-US" dirty="0" smtClean="0">
                <a:solidFill>
                  <a:srgbClr val="000000"/>
                </a:solidFill>
              </a:rPr>
              <a:t> (2011)’s </a:t>
            </a:r>
            <a:r>
              <a:rPr lang="en-US" dirty="0">
                <a:solidFill>
                  <a:srgbClr val="000000"/>
                </a:solidFill>
              </a:rPr>
              <a:t>polynomial algorithm for finding geodesics between </a:t>
            </a:r>
            <a:r>
              <a:rPr lang="en-US" dirty="0" smtClean="0">
                <a:solidFill>
                  <a:srgbClr val="000000"/>
                </a:solidFill>
              </a:rPr>
              <a:t>n-trees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Geodesic  Path Algorithm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33400" y="1506538"/>
            <a:ext cx="76200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Owen &amp; </a:t>
            </a:r>
            <a:r>
              <a:rPr lang="en-US" dirty="0" err="1" smtClean="0">
                <a:solidFill>
                  <a:srgbClr val="000000"/>
                </a:solidFill>
              </a:rPr>
              <a:t>Provan</a:t>
            </a:r>
            <a:r>
              <a:rPr lang="en-US" dirty="0">
                <a:solidFill>
                  <a:srgbClr val="000000"/>
                </a:solidFill>
              </a:rPr>
              <a:t> (2011)</a:t>
            </a:r>
            <a:r>
              <a:rPr lang="en-US" dirty="0" smtClean="0">
                <a:solidFill>
                  <a:srgbClr val="000000"/>
                </a:solidFill>
              </a:rPr>
              <a:t>’s </a:t>
            </a:r>
            <a:r>
              <a:rPr lang="en-US" dirty="0">
                <a:solidFill>
                  <a:srgbClr val="000000"/>
                </a:solidFill>
              </a:rPr>
              <a:t>polynomial algorithm for finding geodesics between n-trees:</a:t>
            </a:r>
          </a:p>
          <a:p>
            <a:pPr lvl="1" eaLnBrk="1" hangingPunct="1">
              <a:lnSpc>
                <a:spcPct val="13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Start with the </a:t>
            </a:r>
            <a:r>
              <a:rPr lang="en-US" dirty="0" smtClean="0">
                <a:solidFill>
                  <a:srgbClr val="000000"/>
                </a:solidFill>
              </a:rPr>
              <a:t>cone </a:t>
            </a:r>
            <a:r>
              <a:rPr lang="en-US" dirty="0">
                <a:solidFill>
                  <a:srgbClr val="000000"/>
                </a:solidFill>
              </a:rPr>
              <a:t>path connecting the two trees through the </a:t>
            </a:r>
            <a:r>
              <a:rPr lang="en-US" dirty="0" smtClean="0">
                <a:solidFill>
                  <a:srgbClr val="000000"/>
                </a:solidFill>
              </a:rPr>
              <a:t>origin (“star tree”).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 in Tree Space</a:t>
            </a:r>
          </a:p>
        </p:txBody>
      </p:sp>
      <p:pic>
        <p:nvPicPr>
          <p:cNvPr id="49155" name="Picture 4" descr="path_alg_eg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758238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2484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Thanks to Sean </a:t>
            </a:r>
            <a:r>
              <a:rPr lang="en-US" sz="1600" dirty="0" err="1" smtClean="0"/>
              <a:t>Skwerer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42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Geodesic  Path Algorithm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33400" y="1506538"/>
            <a:ext cx="7620000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Owen &amp; </a:t>
            </a:r>
            <a:r>
              <a:rPr lang="en-US" dirty="0" err="1" smtClean="0">
                <a:solidFill>
                  <a:srgbClr val="000000"/>
                </a:solidFill>
              </a:rPr>
              <a:t>Provan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smtClean="0">
                <a:solidFill>
                  <a:srgbClr val="000000"/>
                </a:solidFill>
              </a:rPr>
              <a:t>2011)’s </a:t>
            </a:r>
            <a:r>
              <a:rPr lang="en-US" dirty="0">
                <a:solidFill>
                  <a:srgbClr val="000000"/>
                </a:solidFill>
              </a:rPr>
              <a:t>polynomial algorithm for finding geodesics between n-trees:</a:t>
            </a:r>
          </a:p>
          <a:p>
            <a:pPr lvl="1" eaLnBrk="1" hangingPunct="1">
              <a:lnSpc>
                <a:spcPct val="13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Start with the </a:t>
            </a:r>
            <a:r>
              <a:rPr lang="en-US" dirty="0" smtClean="0">
                <a:solidFill>
                  <a:srgbClr val="000000"/>
                </a:solidFill>
              </a:rPr>
              <a:t>cone </a:t>
            </a:r>
            <a:r>
              <a:rPr lang="en-US" dirty="0">
                <a:solidFill>
                  <a:srgbClr val="000000"/>
                </a:solidFill>
              </a:rPr>
              <a:t>path connecting the two trees through the </a:t>
            </a:r>
            <a:r>
              <a:rPr lang="en-US" dirty="0" smtClean="0">
                <a:solidFill>
                  <a:srgbClr val="000000"/>
                </a:solidFill>
              </a:rPr>
              <a:t>origin (“star tree”).</a:t>
            </a:r>
            <a:endParaRPr lang="en-US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Successively “slide” the path into successively larger sets of </a:t>
            </a:r>
            <a:r>
              <a:rPr lang="en-US" dirty="0" err="1">
                <a:solidFill>
                  <a:srgbClr val="000000"/>
                </a:solidFill>
              </a:rPr>
              <a:t>orthants</a:t>
            </a:r>
            <a:r>
              <a:rPr lang="en-US" dirty="0">
                <a:solidFill>
                  <a:srgbClr val="000000"/>
                </a:solidFill>
              </a:rPr>
              <a:t>, each time decreasing the length of the path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 in Tree Space</a:t>
            </a:r>
          </a:p>
        </p:txBody>
      </p:sp>
      <p:pic>
        <p:nvPicPr>
          <p:cNvPr id="50179" name="Picture 3" descr="path_alg_eg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3113"/>
            <a:ext cx="865505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3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Big Picture:     3 Approaches</a:t>
            </a:r>
          </a:p>
          <a:p>
            <a:pPr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Purely Combinatorial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Euclidean </a:t>
            </a:r>
            <a:r>
              <a:rPr lang="en-US" sz="3200" b="1" dirty="0" err="1">
                <a:solidFill>
                  <a:srgbClr val="000000"/>
                </a:solidFill>
              </a:rPr>
              <a:t>Orthant</a:t>
            </a:r>
            <a:endParaRPr lang="en-US" sz="32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</a:rPr>
              <a:t>Dyck</a:t>
            </a:r>
            <a:r>
              <a:rPr lang="en-US" sz="3200" smtClean="0">
                <a:solidFill>
                  <a:srgbClr val="000000"/>
                </a:solidFill>
              </a:rPr>
              <a:t> Path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 in Tree Space</a:t>
            </a:r>
          </a:p>
        </p:txBody>
      </p:sp>
      <p:pic>
        <p:nvPicPr>
          <p:cNvPr id="51203" name="Picture 3" descr="path_alg_eg3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550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Geodesic  Path Algorithm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33400" y="1506538"/>
            <a:ext cx="7620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Owen &amp; </a:t>
            </a:r>
            <a:r>
              <a:rPr lang="en-US" dirty="0" err="1" smtClean="0">
                <a:solidFill>
                  <a:srgbClr val="000000"/>
                </a:solidFill>
              </a:rPr>
              <a:t>Provan</a:t>
            </a:r>
            <a:r>
              <a:rPr lang="en-US" dirty="0">
                <a:solidFill>
                  <a:srgbClr val="000000"/>
                </a:solidFill>
              </a:rPr>
              <a:t> (2011)</a:t>
            </a:r>
            <a:r>
              <a:rPr lang="en-US" dirty="0" smtClean="0">
                <a:solidFill>
                  <a:srgbClr val="000000"/>
                </a:solidFill>
              </a:rPr>
              <a:t>’s </a:t>
            </a:r>
            <a:r>
              <a:rPr lang="en-US" dirty="0">
                <a:solidFill>
                  <a:srgbClr val="000000"/>
                </a:solidFill>
              </a:rPr>
              <a:t>polynomial algorithm for finding geodesics between n-trees:</a:t>
            </a:r>
          </a:p>
          <a:p>
            <a:pPr lvl="1" eaLnBrk="1" hangingPunct="1">
              <a:lnSpc>
                <a:spcPct val="13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Start with the </a:t>
            </a:r>
            <a:r>
              <a:rPr lang="en-US" dirty="0" smtClean="0">
                <a:solidFill>
                  <a:srgbClr val="000000"/>
                </a:solidFill>
              </a:rPr>
              <a:t>cone </a:t>
            </a:r>
            <a:r>
              <a:rPr lang="en-US" dirty="0">
                <a:solidFill>
                  <a:srgbClr val="000000"/>
                </a:solidFill>
              </a:rPr>
              <a:t>path connecting the two trees through the </a:t>
            </a:r>
            <a:r>
              <a:rPr lang="en-US" dirty="0" smtClean="0">
                <a:solidFill>
                  <a:srgbClr val="000000"/>
                </a:solidFill>
              </a:rPr>
              <a:t>origin (“star tree”).</a:t>
            </a:r>
            <a:endParaRPr lang="en-US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Successively “slide” the path into successively larger sets of </a:t>
            </a:r>
            <a:r>
              <a:rPr lang="en-US" dirty="0" err="1">
                <a:solidFill>
                  <a:srgbClr val="000000"/>
                </a:solidFill>
              </a:rPr>
              <a:t>orthants</a:t>
            </a:r>
            <a:r>
              <a:rPr lang="en-US" dirty="0">
                <a:solidFill>
                  <a:srgbClr val="000000"/>
                </a:solidFill>
              </a:rPr>
              <a:t>, each time decreasing the length of the path.</a:t>
            </a:r>
          </a:p>
          <a:p>
            <a:pPr lvl="2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 Stop when shortest path is found.</a:t>
            </a:r>
          </a:p>
          <a:p>
            <a:pPr lvl="1" eaLnBrk="1" hangingPunct="1">
              <a:lnSpc>
                <a:spcPct val="13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Geodesics for Artery Trees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524000"/>
            <a:ext cx="8393113" cy="1531938"/>
            <a:chOff x="457200" y="1524000"/>
            <a:chExt cx="8393113" cy="153193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, ... ,</a:t>
              </a:r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3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Geodesics for Artery Trees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To illustrate geodesics</a:t>
            </a:r>
          </a:p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Study trees along geodesic,</a:t>
            </a:r>
          </a:p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	From </a:t>
            </a:r>
            <a:r>
              <a:rPr lang="en-US" dirty="0" smtClean="0">
                <a:solidFill>
                  <a:srgbClr val="0000FF"/>
                </a:solidFill>
              </a:rPr>
              <a:t>Case 2 </a:t>
            </a:r>
          </a:p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	To </a:t>
            </a:r>
            <a:r>
              <a:rPr lang="en-US" dirty="0" smtClean="0">
                <a:solidFill>
                  <a:srgbClr val="FF0000"/>
                </a:solidFill>
              </a:rPr>
              <a:t>Case 3</a:t>
            </a:r>
          </a:p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69FF00"/>
                </a:solidFill>
              </a:rPr>
              <a:t>Common Edges </a:t>
            </a:r>
          </a:p>
        </p:txBody>
      </p:sp>
    </p:spTree>
    <p:extLst>
      <p:ext uri="{BB962C8B-B14F-4D97-AF65-F5344CB8AC3E}">
        <p14:creationId xmlns:p14="http://schemas.microsoft.com/office/powerpoint/2010/main" val="30693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Thanks to Sean </a:t>
            </a:r>
            <a:r>
              <a:rPr lang="en-US" sz="1600" dirty="0" err="1" smtClean="0"/>
              <a:t>Skwerer</a:t>
            </a:r>
            <a:endParaRPr lang="en-US" sz="1600" dirty="0"/>
          </a:p>
        </p:txBody>
      </p:sp>
      <p:sp>
        <p:nvSpPr>
          <p:cNvPr id="2" name="Oval 1"/>
          <p:cNvSpPr/>
          <p:nvPr/>
        </p:nvSpPr>
        <p:spPr bwMode="auto">
          <a:xfrm>
            <a:off x="4572000" y="1165130"/>
            <a:ext cx="1524000" cy="51127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Thanks to Sean </a:t>
            </a:r>
            <a:r>
              <a:rPr lang="en-US" sz="1600" dirty="0" err="1" smtClean="0"/>
              <a:t>Skwerer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90139" y="1295400"/>
            <a:ext cx="169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Leaf Node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Numbers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371600" y="1952118"/>
            <a:ext cx="1905000" cy="231508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39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Thanks to Sean </a:t>
            </a:r>
            <a:r>
              <a:rPr lang="en-US" sz="1600" dirty="0" err="1" smtClean="0"/>
              <a:t>Skwerer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3207602"/>
            <a:ext cx="1281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Interior 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Edge 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Lengths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4724400" y="2895600"/>
            <a:ext cx="228600" cy="609600"/>
          </a:xfrm>
          <a:prstGeom prst="leftBrace">
            <a:avLst/>
          </a:prstGeom>
          <a:noFill/>
          <a:ln w="508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 bwMode="auto">
          <a:xfrm flipH="1">
            <a:off x="990600" y="3200400"/>
            <a:ext cx="3733800" cy="607366"/>
          </a:xfrm>
          <a:prstGeom prst="line">
            <a:avLst/>
          </a:prstGeom>
          <a:noFill/>
          <a:ln w="508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436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Thanks to Sean </a:t>
            </a:r>
            <a:r>
              <a:rPr lang="en-US" sz="1600" dirty="0" err="1" smtClean="0"/>
              <a:t>Skwerer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109111" y="4038600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Distance From Root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 bwMode="auto">
          <a:xfrm flipH="1" flipV="1">
            <a:off x="1143000" y="2667000"/>
            <a:ext cx="1966111" cy="1602433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593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Thanks to Sean </a:t>
            </a:r>
            <a:r>
              <a:rPr lang="en-US" sz="1600" dirty="0" err="1" smtClean="0"/>
              <a:t>Skwerer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762000"/>
            <a:ext cx="2957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Show Interior Edges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Midway Between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    Children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943600" y="1112489"/>
            <a:ext cx="1631331" cy="117351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543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4000" cy="5745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553200"/>
            <a:ext cx="2380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Thanks to Sean </a:t>
            </a:r>
            <a:r>
              <a:rPr lang="en-US" sz="1600" dirty="0" err="1" smtClean="0"/>
              <a:t>Skwerer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4362271"/>
            <a:ext cx="6724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Unfortunate Consequence:   Crossing Branches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 General </a:t>
            </a:r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roblem </a:t>
            </a: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mbedding 3-d Trees in 2-d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Phylogenetic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Trees</a:t>
            </a:r>
          </a:p>
        </p:txBody>
      </p:sp>
      <p:sp>
        <p:nvSpPr>
          <p:cNvPr id="1914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Important Reference: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Billera</a:t>
            </a:r>
            <a:r>
              <a:rPr lang="en-US" sz="3200" dirty="0" smtClean="0">
                <a:solidFill>
                  <a:srgbClr val="000000"/>
                </a:solidFill>
              </a:rPr>
              <a:t> L, Holmes S, &amp; </a:t>
            </a:r>
            <a:r>
              <a:rPr lang="en-US" sz="3200" dirty="0" err="1" smtClean="0">
                <a:solidFill>
                  <a:srgbClr val="000000"/>
                </a:solidFill>
              </a:rPr>
              <a:t>Vogtmann</a:t>
            </a:r>
            <a:r>
              <a:rPr lang="en-US" sz="3200" dirty="0" smtClean="0">
                <a:solidFill>
                  <a:srgbClr val="000000"/>
                </a:solidFill>
              </a:rPr>
              <a:t> K (2001)</a:t>
            </a:r>
          </a:p>
          <a:p>
            <a:pPr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Put Large Field on Firm Mathematical Basis</a:t>
            </a:r>
          </a:p>
        </p:txBody>
      </p:sp>
    </p:spTree>
    <p:extLst>
      <p:ext uri="{BB962C8B-B14F-4D97-AF65-F5344CB8AC3E}">
        <p14:creationId xmlns:p14="http://schemas.microsoft.com/office/powerpoint/2010/main" val="18967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2489"/>
            <a:ext cx="9143999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2515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Setting:    Connectivity &amp; Length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Background:    Phylogenetic Trees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Big Payoff:  Data space </a:t>
            </a:r>
            <a:r>
              <a:rPr lang="en-US" sz="3200" u="sng" smtClean="0">
                <a:solidFill>
                  <a:srgbClr val="000000"/>
                </a:solidFill>
              </a:rPr>
              <a:t>nearly Euclidean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                                  </a:t>
            </a:r>
            <a:r>
              <a:rPr lang="en-US" sz="3200" u="sng" smtClean="0">
                <a:solidFill>
                  <a:srgbClr val="000000"/>
                </a:solidFill>
              </a:rPr>
              <a:t>sort of Euclidean</a:t>
            </a:r>
          </a:p>
        </p:txBody>
      </p:sp>
      <p:cxnSp>
        <p:nvCxnSpPr>
          <p:cNvPr id="192516" name="Straight Connector 4"/>
          <p:cNvCxnSpPr>
            <a:cxnSpLocks noChangeShapeType="1"/>
          </p:cNvCxnSpPr>
          <p:nvPr/>
        </p:nvCxnSpPr>
        <p:spPr bwMode="auto">
          <a:xfrm rot="10800000">
            <a:off x="4800600" y="5334000"/>
            <a:ext cx="3124200" cy="304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6449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473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4000" dirty="0" smtClean="0">
                <a:solidFill>
                  <a:srgbClr val="000000"/>
                </a:solidFill>
              </a:rPr>
              <a:t>Shortest path</a:t>
            </a:r>
          </a:p>
          <a:p>
            <a:pPr lvl="1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Some math:</a:t>
            </a:r>
          </a:p>
          <a:p>
            <a:pPr lvl="1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 Can show </a:t>
            </a:r>
            <a:r>
              <a:rPr lang="en-US" sz="3200" u="sng" dirty="0" smtClean="0">
                <a:solidFill>
                  <a:srgbClr val="000000"/>
                </a:solidFill>
              </a:rPr>
              <a:t>unique</a:t>
            </a:r>
            <a:r>
              <a:rPr lang="en-US" sz="3200" dirty="0" smtClean="0">
                <a:solidFill>
                  <a:srgbClr val="000000"/>
                </a:solidFill>
              </a:rPr>
              <a:t> in this space</a:t>
            </a:r>
          </a:p>
          <a:p>
            <a:pPr lvl="1" eaLnBrk="1" hangingPunct="1">
              <a:lnSpc>
                <a:spcPct val="13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	Both geodesics &amp;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28878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4293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Count of # of Nodes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219200" y="4754897"/>
            <a:ext cx="2362200" cy="121903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114800" y="4524064"/>
            <a:ext cx="4114800" cy="29178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114800" y="4524064"/>
            <a:ext cx="4114800" cy="73373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437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358205"/>
            <a:ext cx="18646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Very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Interesting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Geometry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42932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Count of # of Nodes, as Function of Geodesic Step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943600" y="4648200"/>
            <a:ext cx="762000" cy="609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833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March Along 2 to 3 Geodesic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4" name="Picture 3" descr="GeodesicExample2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12489"/>
            <a:ext cx="9143997" cy="5745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5257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Also Total Branch Length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 bwMode="auto">
          <a:xfrm flipH="1">
            <a:off x="838200" y="5488633"/>
            <a:ext cx="1828800" cy="53116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917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Geodesics for Artery Trees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479550"/>
            <a:ext cx="8345488" cy="4768850"/>
          </a:xfrm>
        </p:spPr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Summarize Lessons: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Very few </a:t>
            </a:r>
            <a:r>
              <a:rPr lang="en-US" dirty="0" smtClean="0">
                <a:solidFill>
                  <a:srgbClr val="69FF00"/>
                </a:solidFill>
              </a:rPr>
              <a:t>Common Edges</a:t>
            </a:r>
            <a:r>
              <a:rPr lang="en-US" dirty="0" smtClean="0"/>
              <a:t>  (only 5)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Most edges swap out</a:t>
            </a:r>
          </a:p>
        </p:txBody>
      </p:sp>
    </p:spTree>
    <p:extLst>
      <p:ext uri="{BB962C8B-B14F-4D97-AF65-F5344CB8AC3E}">
        <p14:creationId xmlns:p14="http://schemas.microsoft.com/office/powerpoint/2010/main" val="40546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Geodesics for Artery Trees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479550"/>
            <a:ext cx="8345488" cy="4768850"/>
          </a:xfrm>
        </p:spPr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Summarize Lessons: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Very few </a:t>
            </a:r>
            <a:r>
              <a:rPr lang="en-US" dirty="0" smtClean="0">
                <a:solidFill>
                  <a:srgbClr val="69FF00"/>
                </a:solidFill>
              </a:rPr>
              <a:t>Common Edges</a:t>
            </a:r>
            <a:r>
              <a:rPr lang="en-US" dirty="0" smtClean="0"/>
              <a:t>  (only 5)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Most edges swap out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Edges get </a:t>
            </a:r>
            <a:r>
              <a:rPr lang="en-US" i="1" dirty="0" smtClean="0"/>
              <a:t>much shorter  </a:t>
            </a:r>
            <a:r>
              <a:rPr lang="en-US" dirty="0" smtClean="0"/>
              <a:t> (bottom plot)</a:t>
            </a:r>
            <a:endParaRPr lang="en-US" i="1" dirty="0" smtClean="0"/>
          </a:p>
          <a:p>
            <a:pPr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Recall </a:t>
            </a:r>
            <a:r>
              <a:rPr lang="en-US" smtClean="0"/>
              <a:t>this Later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26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Geodesics for Artery Trees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479550"/>
            <a:ext cx="8345488" cy="4768850"/>
          </a:xfrm>
        </p:spPr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Summarize Lessons: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Very few </a:t>
            </a:r>
            <a:r>
              <a:rPr lang="en-US" dirty="0" smtClean="0">
                <a:solidFill>
                  <a:srgbClr val="69FF00"/>
                </a:solidFill>
              </a:rPr>
              <a:t>Common Edges</a:t>
            </a:r>
            <a:r>
              <a:rPr lang="en-US" dirty="0" smtClean="0"/>
              <a:t>  (only 5)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Most edges swap out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Edges get </a:t>
            </a:r>
            <a:r>
              <a:rPr lang="en-US" i="1" dirty="0" smtClean="0"/>
              <a:t>much shorter  </a:t>
            </a:r>
            <a:r>
              <a:rPr lang="en-US" dirty="0" smtClean="0"/>
              <a:t> (bottom plot)</a:t>
            </a:r>
            <a:endParaRPr lang="en-US" i="1" dirty="0" smtClean="0"/>
          </a:p>
          <a:p>
            <a:pPr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Recall this Later</a:t>
            </a:r>
          </a:p>
          <a:p>
            <a:pPr algn="l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# of edges roughly constant  (middle plot)</a:t>
            </a:r>
          </a:p>
        </p:txBody>
      </p:sp>
    </p:spTree>
    <p:extLst>
      <p:ext uri="{BB962C8B-B14F-4D97-AF65-F5344CB8AC3E}">
        <p14:creationId xmlns:p14="http://schemas.microsoft.com/office/powerpoint/2010/main" val="11369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in Euclidean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Orthant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Given 2 trees</a:t>
            </a:r>
          </a:p>
        </p:txBody>
      </p:sp>
    </p:spTree>
    <p:extLst>
      <p:ext uri="{BB962C8B-B14F-4D97-AF65-F5344CB8AC3E}">
        <p14:creationId xmlns:p14="http://schemas.microsoft.com/office/powerpoint/2010/main" val="22126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in Euclidean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Orthant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Given 2 trees: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Can (quickly) find geodesic between</a:t>
            </a:r>
          </a:p>
        </p:txBody>
      </p:sp>
    </p:spTree>
    <p:extLst>
      <p:ext uri="{BB962C8B-B14F-4D97-AF65-F5344CB8AC3E}">
        <p14:creationId xmlns:p14="http://schemas.microsoft.com/office/powerpoint/2010/main" val="13662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in Euclidean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Orthant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Given 2 trees: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Can (quickly) find geodesic between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Use length of path as “distance”</a:t>
            </a:r>
          </a:p>
          <a:p>
            <a:pPr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Can check “metric</a:t>
            </a:r>
            <a:r>
              <a:rPr lang="en-US" smtClean="0"/>
              <a:t>” properties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in Euclidean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Orthant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Given 2 trees: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Can (quickly) find geodesic between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Use length of path as “distance”</a:t>
            </a:r>
          </a:p>
          <a:p>
            <a:pPr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Can check “metric” properties</a:t>
            </a:r>
          </a:p>
          <a:p>
            <a:pPr algn="l"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	</a:t>
            </a:r>
            <a:r>
              <a:rPr lang="en-US" sz="2400" dirty="0" smtClean="0"/>
              <a:t>Non-</a:t>
            </a:r>
            <a:r>
              <a:rPr lang="en-US" sz="2400" dirty="0" err="1" smtClean="0"/>
              <a:t>neg</a:t>
            </a:r>
            <a:r>
              <a:rPr lang="en-US" sz="2400" dirty="0" smtClean="0"/>
              <a:t> definite ( ≥ 0    &amp; = …)</a:t>
            </a:r>
          </a:p>
          <a:p>
            <a:pPr algn="l">
              <a:buClrTx/>
              <a:buSzPct val="100000"/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    Symmetric</a:t>
            </a:r>
          </a:p>
          <a:p>
            <a:pPr algn="l">
              <a:buClrTx/>
              <a:buSzPct val="100000"/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    Triangle Inequality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58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in Euclidean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Orthant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Given 2 trees: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Can (quickly) find geodesic between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Use length of path as “distance”</a:t>
            </a:r>
          </a:p>
          <a:p>
            <a:pPr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Can check “metric” properties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Called “Geodesic Distance”</a:t>
            </a:r>
          </a:p>
        </p:txBody>
      </p:sp>
    </p:spTree>
    <p:extLst>
      <p:ext uri="{BB962C8B-B14F-4D97-AF65-F5344CB8AC3E}">
        <p14:creationId xmlns:p14="http://schemas.microsoft.com/office/powerpoint/2010/main" val="29729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6033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Recall: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Manifold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Stratified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31478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in Euclidean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Orthant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Consequences of metric: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smtClean="0"/>
              <a:t>Useful for statistical analyses</a:t>
            </a:r>
          </a:p>
        </p:txBody>
      </p:sp>
    </p:spTree>
    <p:extLst>
      <p:ext uri="{BB962C8B-B14F-4D97-AF65-F5344CB8AC3E}">
        <p14:creationId xmlns:p14="http://schemas.microsoft.com/office/powerpoint/2010/main" val="11498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in Euclidean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Orthant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Consequences of metric: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smtClean="0"/>
              <a:t>Useful for statistical analyses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err="1" smtClean="0"/>
              <a:t>Fréchet</a:t>
            </a:r>
            <a:r>
              <a:rPr lang="en-US" dirty="0" smtClean="0"/>
              <a:t> (Geodesic) Mean</a:t>
            </a:r>
          </a:p>
        </p:txBody>
      </p:sp>
    </p:spTree>
    <p:extLst>
      <p:ext uri="{BB962C8B-B14F-4D97-AF65-F5344CB8AC3E}">
        <p14:creationId xmlns:p14="http://schemas.microsoft.com/office/powerpoint/2010/main" val="5850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in Euclidean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Orthant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dirty="0" smtClean="0"/>
              <a:t>Consequences of metric: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smtClean="0"/>
              <a:t>Useful for statistical analyses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err="1" smtClean="0"/>
              <a:t>Fréchet</a:t>
            </a:r>
            <a:r>
              <a:rPr lang="en-US" dirty="0" smtClean="0"/>
              <a:t> (Geodesic)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smtClean="0"/>
              <a:t>Multi-Dimensional Scaling</a:t>
            </a:r>
          </a:p>
        </p:txBody>
      </p:sp>
    </p:spTree>
    <p:extLst>
      <p:ext uri="{BB962C8B-B14F-4D97-AF65-F5344CB8AC3E}">
        <p14:creationId xmlns:p14="http://schemas.microsoft.com/office/powerpoint/2010/main" val="11127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>
                <a:srgbClr val="00B0F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Given data:   </a:t>
            </a:r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Define: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76600" y="2074423"/>
          <a:ext cx="1746251" cy="66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6" name="Equation" r:id="rId3" imgW="596880" imgH="228600" progId="Equation.3">
                  <p:embed/>
                </p:oleObj>
              </mc:Choice>
              <mc:Fallback>
                <p:oleObj name="Equation" r:id="rId3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74423"/>
                        <a:ext cx="1746251" cy="668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427288" y="4216400"/>
          <a:ext cx="45704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7" name="Equation" r:id="rId5" imgW="1562040" imgH="431640" progId="Equation.3">
                  <p:embed/>
                </p:oleObj>
              </mc:Choice>
              <mc:Fallback>
                <p:oleObj name="Equation" r:id="rId5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4216400"/>
                        <a:ext cx="4570412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6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479550"/>
            <a:ext cx="8094663" cy="5073650"/>
          </a:xfrm>
        </p:spPr>
        <p:txBody>
          <a:bodyPr/>
          <a:lstStyle/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Recall properties:</a:t>
            </a:r>
          </a:p>
          <a:p>
            <a:pPr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In Euclidean space gives usual mean</a:t>
            </a:r>
          </a:p>
          <a:p>
            <a:pPr>
              <a:buClrTx/>
              <a:buSzPct val="100000"/>
              <a:buNone/>
            </a:pPr>
            <a:r>
              <a:rPr lang="en-US" dirty="0" smtClean="0"/>
              <a:t>(easy exercise)</a:t>
            </a:r>
          </a:p>
          <a:p>
            <a:pPr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Works in </a:t>
            </a:r>
            <a:r>
              <a:rPr lang="en-US" i="1" dirty="0" smtClean="0"/>
              <a:t>any</a:t>
            </a:r>
            <a:r>
              <a:rPr lang="en-US" dirty="0" smtClean="0"/>
              <a:t> metric space</a:t>
            </a:r>
          </a:p>
          <a:p>
            <a:pPr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Modifications give “robust means”</a:t>
            </a:r>
          </a:p>
          <a:p>
            <a:pPr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Also called</a:t>
            </a:r>
          </a:p>
          <a:p>
            <a:pPr lvl="1"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Geodesic mean</a:t>
            </a:r>
          </a:p>
          <a:p>
            <a:pPr lvl="1" algn="l"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Intrinsic mean</a:t>
            </a:r>
          </a:p>
          <a:p>
            <a:pPr lvl="1" algn="l">
              <a:buClrTx/>
              <a:buSzPct val="100000"/>
              <a:buFont typeface="Wingdings" pitchFamily="2" charset="2"/>
              <a:buChar char="v"/>
            </a:pPr>
            <a:r>
              <a:rPr lang="en-US" dirty="0" err="1" smtClean="0"/>
              <a:t>Barycenter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4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479550"/>
            <a:ext cx="8207375" cy="4768850"/>
          </a:xfrm>
        </p:spPr>
        <p:txBody>
          <a:bodyPr/>
          <a:lstStyle/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Given data:   </a:t>
            </a:r>
          </a:p>
          <a:p>
            <a:pPr algn="l">
              <a:buClr>
                <a:srgbClr val="00B0F0"/>
              </a:buClr>
              <a:buNone/>
            </a:pPr>
            <a:endParaRPr lang="en-US" sz="1600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Define:</a:t>
            </a:r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Major Challenge in Euclidean </a:t>
            </a:r>
            <a:r>
              <a:rPr lang="en-US" dirty="0" err="1" smtClean="0"/>
              <a:t>Orthant</a:t>
            </a:r>
            <a:r>
              <a:rPr lang="en-US" dirty="0" smtClean="0"/>
              <a:t> Space</a:t>
            </a:r>
            <a:endParaRPr lang="en-US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1447800"/>
          <a:ext cx="1746251" cy="66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00" name="Equation" r:id="rId3" imgW="596880" imgH="228600" progId="Equation.3">
                  <p:embed/>
                </p:oleObj>
              </mc:Choice>
              <mc:Fallback>
                <p:oleObj name="Equation" r:id="rId3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447800"/>
                        <a:ext cx="1746251" cy="668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808288" y="2133600"/>
          <a:ext cx="45704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01" name="Equation" r:id="rId5" imgW="1562040" imgH="431640" progId="Equation.3">
                  <p:embed/>
                </p:oleObj>
              </mc:Choice>
              <mc:Fallback>
                <p:oleObj name="Equation" r:id="rId5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133600"/>
                        <a:ext cx="4570412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479550"/>
            <a:ext cx="8207375" cy="4768850"/>
          </a:xfrm>
        </p:spPr>
        <p:txBody>
          <a:bodyPr/>
          <a:lstStyle/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Given data:   </a:t>
            </a:r>
          </a:p>
          <a:p>
            <a:pPr algn="l">
              <a:buClr>
                <a:srgbClr val="00B0F0"/>
              </a:buClr>
              <a:buNone/>
            </a:pPr>
            <a:endParaRPr lang="en-US" sz="1600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Define:</a:t>
            </a:r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Major Challenge in Euclidean </a:t>
            </a:r>
            <a:r>
              <a:rPr lang="en-US" dirty="0" err="1" smtClean="0"/>
              <a:t>Orthant</a:t>
            </a:r>
            <a:r>
              <a:rPr lang="en-US" dirty="0" smtClean="0"/>
              <a:t> Space:</a:t>
            </a:r>
          </a:p>
          <a:p>
            <a:pPr>
              <a:buClr>
                <a:srgbClr val="00B0F0"/>
              </a:buClr>
              <a:buNone/>
            </a:pPr>
            <a:endParaRPr lang="en-US" u="sng" dirty="0" smtClean="0"/>
          </a:p>
          <a:p>
            <a:pPr>
              <a:buClr>
                <a:srgbClr val="00B0F0"/>
              </a:buClr>
              <a:buNone/>
            </a:pPr>
            <a:r>
              <a:rPr lang="en-US" u="sng" dirty="0" smtClean="0"/>
              <a:t>Fast Computation</a:t>
            </a:r>
            <a:endParaRPr lang="en-US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1447800"/>
          <a:ext cx="1746251" cy="66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4" name="Equation" r:id="rId3" imgW="596880" imgH="228600" progId="Equation.3">
                  <p:embed/>
                </p:oleObj>
              </mc:Choice>
              <mc:Fallback>
                <p:oleObj name="Equation" r:id="rId3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447800"/>
                        <a:ext cx="1746251" cy="668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808288" y="2133600"/>
          <a:ext cx="45704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5" name="Equation" r:id="rId5" imgW="1562040" imgH="431640" progId="Equation.3">
                  <p:embed/>
                </p:oleObj>
              </mc:Choice>
              <mc:Fallback>
                <p:oleObj name="Equation" r:id="rId5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133600"/>
                        <a:ext cx="4570412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1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479550"/>
            <a:ext cx="8207375" cy="4768850"/>
          </a:xfrm>
        </p:spPr>
        <p:txBody>
          <a:bodyPr/>
          <a:lstStyle/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Given data:   </a:t>
            </a:r>
          </a:p>
          <a:p>
            <a:pPr algn="l">
              <a:buClr>
                <a:srgbClr val="00B0F0"/>
              </a:buClr>
              <a:buNone/>
            </a:pPr>
            <a:endParaRPr lang="en-US" sz="1600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Define:</a:t>
            </a:r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Major Challenge in Euclidean </a:t>
            </a:r>
            <a:r>
              <a:rPr lang="en-US" dirty="0" err="1" smtClean="0"/>
              <a:t>Orthant</a:t>
            </a:r>
            <a:r>
              <a:rPr lang="en-US" dirty="0" smtClean="0"/>
              <a:t> Space:</a:t>
            </a:r>
          </a:p>
          <a:p>
            <a:pPr>
              <a:buClr>
                <a:srgbClr val="00B0F0"/>
              </a:buClr>
              <a:buNone/>
            </a:pPr>
            <a:endParaRPr lang="en-US" u="sng" dirty="0" smtClean="0"/>
          </a:p>
          <a:p>
            <a:pPr>
              <a:buClr>
                <a:srgbClr val="00B0F0"/>
              </a:buClr>
              <a:buNone/>
            </a:pPr>
            <a:r>
              <a:rPr lang="en-US" u="sng" dirty="0" smtClean="0"/>
              <a:t>Fast Computation</a:t>
            </a:r>
          </a:p>
          <a:p>
            <a:pPr>
              <a:buClr>
                <a:srgbClr val="00B0F0"/>
              </a:buClr>
              <a:buNone/>
            </a:pPr>
            <a:endParaRPr lang="en-US" u="sng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Because of </a:t>
            </a:r>
            <a:r>
              <a:rPr lang="en-US" i="1" dirty="0" smtClean="0"/>
              <a:t>combinatorial complexity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1447800"/>
          <a:ext cx="1746251" cy="66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0" name="Equation" r:id="rId3" imgW="596880" imgH="228600" progId="Equation.3">
                  <p:embed/>
                </p:oleObj>
              </mc:Choice>
              <mc:Fallback>
                <p:oleObj name="Equation" r:id="rId3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447800"/>
                        <a:ext cx="1746251" cy="668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808288" y="2133600"/>
          <a:ext cx="45704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1" name="Equation" r:id="rId5" imgW="1562040" imgH="431640" progId="Equation.3">
                  <p:embed/>
                </p:oleObj>
              </mc:Choice>
              <mc:Fallback>
                <p:oleObj name="Equation" r:id="rId5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133600"/>
                        <a:ext cx="4570412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0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9550"/>
            <a:ext cx="8610601" cy="4768850"/>
          </a:xfrm>
        </p:spPr>
        <p:txBody>
          <a:bodyPr/>
          <a:lstStyle/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Useful Notation (for Objective Function):   </a:t>
            </a:r>
          </a:p>
          <a:p>
            <a:pPr algn="l">
              <a:buClr>
                <a:srgbClr val="00B0F0"/>
              </a:buClr>
              <a:buNone/>
            </a:pPr>
            <a:endParaRPr lang="en-US" sz="1600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Define the </a:t>
            </a:r>
            <a:r>
              <a:rPr lang="en-US" dirty="0" err="1" smtClean="0"/>
              <a:t>Fréchet</a:t>
            </a:r>
            <a:r>
              <a:rPr lang="en-US" dirty="0" smtClean="0"/>
              <a:t> Sum of Squared Distances:</a:t>
            </a:r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541588" y="2895600"/>
          <a:ext cx="40878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3" name="Equation" r:id="rId3" imgW="1396800" imgH="431640" progId="Equation.3">
                  <p:embed/>
                </p:oleObj>
              </mc:Choice>
              <mc:Fallback>
                <p:oleObj name="Equation" r:id="rId3" imgW="1396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895600"/>
                        <a:ext cx="4087812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2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9550"/>
            <a:ext cx="8610601" cy="4768850"/>
          </a:xfrm>
        </p:spPr>
        <p:txBody>
          <a:bodyPr/>
          <a:lstStyle/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Useful Notation (for Objective Function):   </a:t>
            </a:r>
          </a:p>
          <a:p>
            <a:pPr algn="l">
              <a:buClr>
                <a:srgbClr val="00B0F0"/>
              </a:buClr>
              <a:buNone/>
            </a:pPr>
            <a:endParaRPr lang="en-US" sz="1600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Define the </a:t>
            </a:r>
            <a:r>
              <a:rPr lang="en-US" dirty="0" err="1" smtClean="0"/>
              <a:t>Fréchet</a:t>
            </a:r>
            <a:r>
              <a:rPr lang="en-US" dirty="0" smtClean="0"/>
              <a:t> Sum of Squared Distances:</a:t>
            </a:r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endParaRPr lang="en-US" dirty="0" smtClean="0"/>
          </a:p>
          <a:p>
            <a:pPr algn="l">
              <a:buClr>
                <a:srgbClr val="00B0F0"/>
              </a:buClr>
              <a:buNone/>
            </a:pPr>
            <a:endParaRPr lang="en-US" sz="1600" dirty="0" smtClean="0"/>
          </a:p>
          <a:p>
            <a:pPr algn="l">
              <a:buClr>
                <a:srgbClr val="00B0F0"/>
              </a:buClr>
              <a:buNone/>
            </a:pPr>
            <a:r>
              <a:rPr lang="en-US" dirty="0" smtClean="0"/>
              <a:t>So </a:t>
            </a:r>
            <a:r>
              <a:rPr lang="en-US" dirty="0" err="1" smtClean="0"/>
              <a:t>Fréchet</a:t>
            </a:r>
            <a:r>
              <a:rPr lang="en-US" dirty="0" smtClean="0"/>
              <a:t> mean becomes:</a:t>
            </a:r>
          </a:p>
          <a:p>
            <a:pPr>
              <a:buClr>
                <a:srgbClr val="00B0F0"/>
              </a:buClr>
              <a:buNone/>
            </a:pPr>
            <a:endParaRPr lang="en-US" u="sng" dirty="0" smtClean="0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541588" y="2895600"/>
          <a:ext cx="40878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2" name="Equation" r:id="rId3" imgW="1396800" imgH="431640" progId="Equation.3">
                  <p:embed/>
                </p:oleObj>
              </mc:Choice>
              <mc:Fallback>
                <p:oleObj name="Equation" r:id="rId3" imgW="1396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895600"/>
                        <a:ext cx="4087812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3"/>
          <p:cNvGraphicFramePr>
            <a:graphicFrameLocks noChangeAspect="1"/>
          </p:cNvGraphicFramePr>
          <p:nvPr/>
        </p:nvGraphicFramePr>
        <p:xfrm>
          <a:off x="2732088" y="5068888"/>
          <a:ext cx="36782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3" name="Equation" r:id="rId5" imgW="1257120" imgH="317160" progId="Equation.3">
                  <p:embed/>
                </p:oleObj>
              </mc:Choice>
              <mc:Fallback>
                <p:oleObj name="Equation" r:id="rId5" imgW="12571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5068888"/>
                        <a:ext cx="3678237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42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80369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Recall: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Manifold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Stratified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Space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2-d Strata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</a:rPr>
              <a:t>Orthants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39824" y="2514600"/>
            <a:ext cx="2732176" cy="175260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1839824" y="2438400"/>
            <a:ext cx="4027576" cy="182880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839824" y="3876675"/>
            <a:ext cx="2351176" cy="390525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518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Simple approach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To computation of </a:t>
            </a:r>
            <a:r>
              <a:rPr lang="en-US" dirty="0" err="1" smtClean="0"/>
              <a:t>Fr</a:t>
            </a:r>
            <a:r>
              <a:rPr lang="en-US" dirty="0" err="1"/>
              <a:t>é</a:t>
            </a:r>
            <a:r>
              <a:rPr lang="en-US" dirty="0" err="1" smtClean="0"/>
              <a:t>chet</a:t>
            </a:r>
            <a:r>
              <a:rPr lang="en-US" dirty="0" smtClean="0"/>
              <a:t> mean</a:t>
            </a:r>
            <a:endParaRPr lang="en-US" dirty="0"/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Sturm (2003)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1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Simple approach: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Based on fast geodesic computation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Available for any pair of data points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8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Simple approach: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Based on fast geodesic computation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Available for any pair of data points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Iterate to find 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7" name="Object 3"/>
          <p:cNvGraphicFramePr>
            <a:graphicFrameLocks noChangeAspect="1"/>
          </p:cNvGraphicFramePr>
          <p:nvPr/>
        </p:nvGraphicFramePr>
        <p:xfrm>
          <a:off x="3686175" y="4021138"/>
          <a:ext cx="32210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5" name="Equation" r:id="rId12" imgW="1257120" imgH="317160" progId="Equation.3">
                  <p:embed/>
                </p:oleObj>
              </mc:Choice>
              <mc:Fallback>
                <p:oleObj name="Equation" r:id="rId12" imgW="12571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4021138"/>
                        <a:ext cx="322103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1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91400" y="1981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514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160020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5181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562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78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 Data</a:t>
            </a:r>
          </a:p>
        </p:txBody>
      </p:sp>
    </p:spTree>
    <p:extLst>
      <p:ext uri="{BB962C8B-B14F-4D97-AF65-F5344CB8AC3E}">
        <p14:creationId xmlns:p14="http://schemas.microsoft.com/office/powerpoint/2010/main" val="42829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91400" y="1981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514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160020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5181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562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78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 Data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FF"/>
                </a:solidFill>
              </a:rPr>
              <a:t>1</a:t>
            </a:r>
            <a:r>
              <a:rPr lang="en-US" sz="3200" kern="0" baseline="30000" dirty="0" smtClean="0">
                <a:solidFill>
                  <a:srgbClr val="0000FF"/>
                </a:solidFill>
              </a:rPr>
              <a:t>st</a:t>
            </a:r>
            <a:r>
              <a:rPr lang="en-US" sz="3200" kern="0" dirty="0" smtClean="0">
                <a:solidFill>
                  <a:srgbClr val="0000FF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endParaRPr lang="en-US" sz="3200" kern="0" dirty="0">
              <a:solidFill>
                <a:srgbClr val="0000FF"/>
              </a:solidFill>
            </a:endParaRP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endParaRPr lang="en-US" sz="3200" kern="0" dirty="0" smtClean="0">
              <a:solidFill>
                <a:srgbClr val="0000FF"/>
              </a:solidFill>
            </a:endParaRP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endParaRPr lang="en-US" sz="3200" kern="0" dirty="0">
              <a:solidFill>
                <a:srgbClr val="0000FF"/>
              </a:solidFill>
            </a:endParaRP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endParaRPr lang="en-US" sz="3200" kern="0" dirty="0" smtClean="0">
              <a:solidFill>
                <a:srgbClr val="0000FF"/>
              </a:solidFill>
            </a:endParaRP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FF"/>
                </a:solidFill>
              </a:rPr>
              <a:t>(1/2 way along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>
                <a:solidFill>
                  <a:srgbClr val="0000FF"/>
                </a:solidFill>
              </a:rPr>
              <a:t> </a:t>
            </a:r>
            <a:r>
              <a:rPr lang="en-US" sz="3200" kern="0" dirty="0" smtClean="0">
                <a:solidFill>
                  <a:srgbClr val="0000FF"/>
                </a:solidFill>
              </a:rPr>
              <a:t>  geodesic)</a:t>
            </a:r>
          </a:p>
          <a:p>
            <a:pPr marL="457200" marR="0" lvl="0" indent="-4572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 flipV="1">
            <a:off x="5981700" y="1638300"/>
            <a:ext cx="1066800" cy="1905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477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7F"/>
              </a:solidFill>
              <a:effectLst/>
              <a:latin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895600" y="2667000"/>
            <a:ext cx="3619500" cy="3187987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057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91400" y="1981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514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160020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5181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562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78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 Data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FF"/>
                </a:solidFill>
              </a:rPr>
              <a:t>1</a:t>
            </a:r>
            <a:r>
              <a:rPr lang="en-US" sz="3200" kern="0" baseline="30000" dirty="0" smtClean="0">
                <a:solidFill>
                  <a:srgbClr val="0000FF"/>
                </a:solidFill>
              </a:rPr>
              <a:t>st</a:t>
            </a:r>
            <a:r>
              <a:rPr lang="en-US" sz="3200" kern="0" dirty="0" smtClean="0">
                <a:solidFill>
                  <a:srgbClr val="0000FF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B050"/>
                </a:solidFill>
              </a:rPr>
              <a:t>2</a:t>
            </a:r>
            <a:r>
              <a:rPr lang="en-US" sz="3200" kern="0" baseline="30000" dirty="0" smtClean="0">
                <a:solidFill>
                  <a:srgbClr val="00B050"/>
                </a:solidFill>
              </a:rPr>
              <a:t>nd</a:t>
            </a:r>
            <a:r>
              <a:rPr lang="en-US" sz="3200" kern="0" dirty="0" smtClean="0">
                <a:solidFill>
                  <a:srgbClr val="00B050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endParaRPr lang="en-US" sz="3200" kern="0" dirty="0">
              <a:solidFill>
                <a:srgbClr val="00B050"/>
              </a:solidFill>
            </a:endParaRP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B050"/>
                </a:solidFill>
              </a:rPr>
              <a:t>(1/3 way along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>
                <a:solidFill>
                  <a:srgbClr val="00B050"/>
                </a:solidFill>
              </a:rPr>
              <a:t> </a:t>
            </a:r>
            <a:r>
              <a:rPr lang="en-US" sz="3200" kern="0" dirty="0" smtClean="0">
                <a:solidFill>
                  <a:srgbClr val="00B050"/>
                </a:solidFill>
              </a:rPr>
              <a:t>  geodesic)</a:t>
            </a:r>
          </a:p>
          <a:p>
            <a:pPr marL="457200" marR="0" lvl="0" indent="-4572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 flipV="1">
            <a:off x="5981700" y="1638300"/>
            <a:ext cx="1066800" cy="1905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477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7F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16200000" flipV="1">
            <a:off x="5410200" y="3733800"/>
            <a:ext cx="2514600" cy="2286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553200" y="327660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895600" y="3352800"/>
            <a:ext cx="3581400" cy="1219201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519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91400" y="1981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514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160020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5181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562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78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 Data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FF"/>
                </a:solidFill>
              </a:rPr>
              <a:t>1</a:t>
            </a:r>
            <a:r>
              <a:rPr lang="en-US" sz="3200" kern="0" baseline="30000" dirty="0" smtClean="0">
                <a:solidFill>
                  <a:srgbClr val="0000FF"/>
                </a:solidFill>
              </a:rPr>
              <a:t>st</a:t>
            </a:r>
            <a:r>
              <a:rPr lang="en-US" sz="3200" kern="0" dirty="0" smtClean="0">
                <a:solidFill>
                  <a:srgbClr val="0000FF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B050"/>
                </a:solidFill>
              </a:rPr>
              <a:t>2</a:t>
            </a:r>
            <a:r>
              <a:rPr lang="en-US" sz="3200" kern="0" baseline="30000" dirty="0" smtClean="0">
                <a:solidFill>
                  <a:srgbClr val="00B050"/>
                </a:solidFill>
              </a:rPr>
              <a:t>nd</a:t>
            </a:r>
            <a:r>
              <a:rPr lang="en-US" sz="3200" kern="0" dirty="0" smtClean="0">
                <a:solidFill>
                  <a:srgbClr val="00B050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C00000"/>
                </a:solidFill>
              </a:rPr>
              <a:t>3</a:t>
            </a:r>
            <a:r>
              <a:rPr lang="en-US" sz="3200" kern="0" baseline="30000" dirty="0" smtClean="0">
                <a:solidFill>
                  <a:srgbClr val="C00000"/>
                </a:solidFill>
              </a:rPr>
              <a:t>rd</a:t>
            </a:r>
            <a:r>
              <a:rPr lang="en-US" sz="3200" kern="0" dirty="0" smtClean="0">
                <a:solidFill>
                  <a:srgbClr val="C00000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endParaRPr lang="en-US" sz="3200" kern="0" dirty="0">
              <a:solidFill>
                <a:srgbClr val="C00000"/>
              </a:solidFill>
            </a:endParaRP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endParaRPr lang="en-US" sz="3200" kern="0" dirty="0" smtClean="0">
              <a:solidFill>
                <a:srgbClr val="C00000"/>
              </a:solidFill>
            </a:endParaRP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C00000"/>
                </a:solidFill>
              </a:rPr>
              <a:t>(1/4 way along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>
                <a:solidFill>
                  <a:srgbClr val="C00000"/>
                </a:solidFill>
              </a:rPr>
              <a:t> </a:t>
            </a:r>
            <a:r>
              <a:rPr lang="en-US" sz="3200" kern="0" dirty="0" smtClean="0">
                <a:solidFill>
                  <a:srgbClr val="C00000"/>
                </a:solidFill>
              </a:rPr>
              <a:t>  geodesic)</a:t>
            </a:r>
          </a:p>
          <a:p>
            <a:pPr marL="457200" marR="0" lvl="0" indent="-4572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 flipV="1">
            <a:off x="5981700" y="1638300"/>
            <a:ext cx="1066800" cy="1905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477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7F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16200000" flipV="1">
            <a:off x="5410200" y="3733800"/>
            <a:ext cx="2514600" cy="2286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553200" y="327660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 flipH="1" flipV="1">
            <a:off x="4495800" y="3352800"/>
            <a:ext cx="2133600" cy="21336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096000" y="3733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2806700" y="3810000"/>
            <a:ext cx="3289300" cy="198708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301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91400" y="1981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514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1600200"/>
            <a:ext cx="572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5181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55626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</a:rPr>
              <a:t>4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978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Raw Data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FF"/>
                </a:solidFill>
              </a:rPr>
              <a:t>1</a:t>
            </a:r>
            <a:r>
              <a:rPr lang="en-US" sz="3200" kern="0" baseline="30000" dirty="0" smtClean="0">
                <a:solidFill>
                  <a:srgbClr val="0000FF"/>
                </a:solidFill>
              </a:rPr>
              <a:t>st</a:t>
            </a:r>
            <a:r>
              <a:rPr lang="en-US" sz="3200" kern="0" dirty="0" smtClean="0">
                <a:solidFill>
                  <a:srgbClr val="0000FF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B050"/>
                </a:solidFill>
              </a:rPr>
              <a:t>2</a:t>
            </a:r>
            <a:r>
              <a:rPr lang="en-US" sz="3200" kern="0" baseline="30000" dirty="0" smtClean="0">
                <a:solidFill>
                  <a:srgbClr val="00B050"/>
                </a:solidFill>
              </a:rPr>
              <a:t>nd</a:t>
            </a:r>
            <a:r>
              <a:rPr lang="en-US" sz="3200" kern="0" dirty="0" smtClean="0">
                <a:solidFill>
                  <a:srgbClr val="00B050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C00000"/>
                </a:solidFill>
              </a:rPr>
              <a:t>3</a:t>
            </a:r>
            <a:r>
              <a:rPr lang="en-US" sz="3200" kern="0" baseline="30000" dirty="0" smtClean="0">
                <a:solidFill>
                  <a:srgbClr val="C00000"/>
                </a:solidFill>
              </a:rPr>
              <a:t>rd</a:t>
            </a:r>
            <a:r>
              <a:rPr lang="en-US" sz="3200" kern="0" dirty="0" smtClean="0">
                <a:solidFill>
                  <a:srgbClr val="C00000"/>
                </a:solidFill>
              </a:rPr>
              <a:t> Sturm step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endParaRPr lang="en-US" sz="3200" kern="0" dirty="0" smtClean="0">
              <a:solidFill>
                <a:srgbClr val="C00000"/>
              </a:solidFill>
            </a:endParaRP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In Euclidean Space,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i="1" kern="0" dirty="0" smtClean="0">
                <a:solidFill>
                  <a:srgbClr val="000000"/>
                </a:solidFill>
              </a:rPr>
              <a:t>can show</a:t>
            </a:r>
            <a:r>
              <a:rPr lang="en-US" sz="3200" kern="0" dirty="0" smtClean="0">
                <a:solidFill>
                  <a:srgbClr val="000000"/>
                </a:solidFill>
              </a:rPr>
              <a:t>: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convergence to</a:t>
            </a:r>
          </a:p>
          <a:p>
            <a:pPr marL="457200" lvl="0" indent="-457200">
              <a:spcBef>
                <a:spcPct val="20000"/>
              </a:spcBef>
              <a:buSzPct val="100000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     in  n-1  steps</a:t>
            </a:r>
          </a:p>
          <a:p>
            <a:pPr marL="457200" marR="0" lvl="0" indent="-4572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 flipV="1">
            <a:off x="5981700" y="1638300"/>
            <a:ext cx="1066800" cy="1905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477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7F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16200000" flipV="1">
            <a:off x="5410200" y="3733800"/>
            <a:ext cx="2514600" cy="22860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553200" y="3276600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 flipH="1" flipV="1">
            <a:off x="4495800" y="3352800"/>
            <a:ext cx="2133600" cy="21336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096000" y="37338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685800" y="6019800"/>
          <a:ext cx="49693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2" name="Equation" r:id="rId12" imgW="177480" imgH="190440" progId="Equation.3">
                  <p:embed/>
                </p:oleObj>
              </mc:Choice>
              <mc:Fallback>
                <p:oleObj name="Equation" r:id="rId12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19800"/>
                        <a:ext cx="49693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5675312" y="3429000"/>
          <a:ext cx="4968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03" name="Equation" r:id="rId14" imgW="177480" imgH="190440" progId="Equation.3">
                  <p:embed/>
                </p:oleObj>
              </mc:Choice>
              <mc:Fallback>
                <p:oleObj name="Equation" r:id="rId1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2" y="3429000"/>
                        <a:ext cx="4968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9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371600"/>
                <a:ext cx="7978775" cy="5105400"/>
              </a:xfrm>
            </p:spPr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Variations: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smtClean="0"/>
                  <a:t>Cycle Through Sets of </a:t>
                </a:r>
                <a:r>
                  <a:rPr lang="en-US" i="1" dirty="0" smtClean="0"/>
                  <a:t>n </a:t>
                </a:r>
                <a:r>
                  <a:rPr lang="en-US" dirty="0" smtClean="0"/>
                  <a:t>Distinct Points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§"/>
                </a:pPr>
                <a:r>
                  <a:rPr lang="en-US" dirty="0" smtClean="0"/>
                  <a:t>At Each Step Choose Point at Random</a:t>
                </a:r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sz="4800" dirty="0" smtClean="0"/>
              </a:p>
            </p:txBody>
          </p:sp>
        </mc:Choice>
        <mc:Fallback xmlns="">
          <p:sp>
            <p:nvSpPr>
              <p:cNvPr id="30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371600"/>
                <a:ext cx="7978775" cy="5105400"/>
              </a:xfrm>
              <a:blipFill rotWithShape="1">
                <a:blip r:embed="rId7"/>
                <a:stretch>
                  <a:fillRect l="-1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(for n = 85 trees, d = 128 leaves)</a:t>
            </a:r>
          </a:p>
          <a:p>
            <a:pPr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sz="1800" dirty="0"/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sz="1800" dirty="0" smtClean="0"/>
              <a:t>(thanks to Megan Owen)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1535112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7519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41718"/>
            <a:ext cx="196239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Recall: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Manifold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Stratified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Space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2-d Strata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</a:rPr>
              <a:t>Orthants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endParaRPr lang="en-US" sz="2800" dirty="0">
              <a:solidFill>
                <a:srgbClr val="00FF00"/>
              </a:solidFill>
            </a:endParaRPr>
          </a:p>
          <a:p>
            <a:r>
              <a:rPr lang="en-US" sz="2800" dirty="0" smtClean="0">
                <a:solidFill>
                  <a:srgbClr val="00FF00"/>
                </a:solidFill>
              </a:rPr>
              <a:t>Glued With</a:t>
            </a:r>
          </a:p>
          <a:p>
            <a:r>
              <a:rPr lang="en-US" sz="2800" dirty="0" smtClean="0">
                <a:solidFill>
                  <a:srgbClr val="00FF00"/>
                </a:solidFill>
              </a:rPr>
              <a:t>1-d Strata</a:t>
            </a:r>
          </a:p>
          <a:p>
            <a:r>
              <a:rPr lang="en-US" sz="2800" dirty="0" smtClean="0">
                <a:solidFill>
                  <a:srgbClr val="00FF00"/>
                </a:solidFill>
              </a:rPr>
              <a:t>(Lines)</a:t>
            </a:r>
            <a:endParaRPr lang="en-US" sz="2800" dirty="0">
              <a:solidFill>
                <a:srgbClr val="00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752600" y="3505200"/>
            <a:ext cx="2819400" cy="24384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752600" y="3352800"/>
            <a:ext cx="3586956" cy="25908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5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Application to brain artery data: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Didn’t converge after 50,000 steps</a:t>
            </a:r>
          </a:p>
          <a:p>
            <a:pPr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(for n = 85 trees, d = 128 leaves)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Trees live in diverse </a:t>
            </a:r>
            <a:r>
              <a:rPr lang="en-US" dirty="0" err="1" smtClean="0"/>
              <a:t>orthants</a:t>
            </a:r>
            <a:endParaRPr lang="en-US" dirty="0" smtClean="0"/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Not well “traversed” by Sturm Algorithm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Will revisit this in a moment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Sturm Algorithm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0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01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Now study “very simple” special case, T-3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Only 3 topological cases: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e</a:t>
            </a:r>
            <a:r>
              <a:rPr lang="en-US" sz="1800" baseline="-25000" dirty="0" smtClean="0">
                <a:solidFill>
                  <a:srgbClr val="FF0000"/>
                </a:solidFill>
              </a:rPr>
              <a:t>1</a:t>
            </a:r>
            <a:r>
              <a:rPr lang="en-US" sz="1800" dirty="0" smtClean="0">
                <a:solidFill>
                  <a:srgbClr val="FF0000"/>
                </a:solidFill>
              </a:rPr>
              <a:t> &gt; 0</a:t>
            </a:r>
            <a:r>
              <a:rPr lang="en-US" sz="1800" dirty="0" smtClean="0">
                <a:solidFill>
                  <a:srgbClr val="000000"/>
                </a:solidFill>
              </a:rPr>
              <a:t>, e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 = e</a:t>
            </a:r>
            <a:r>
              <a:rPr lang="en-US" sz="1800" baseline="-25000" dirty="0" smtClean="0">
                <a:solidFill>
                  <a:srgbClr val="000000"/>
                </a:solidFill>
              </a:rPr>
              <a:t>3</a:t>
            </a:r>
            <a:r>
              <a:rPr lang="en-US" sz="1800" dirty="0" smtClean="0">
                <a:solidFill>
                  <a:srgbClr val="000000"/>
                </a:solidFill>
              </a:rPr>
              <a:t> = 0                </a:t>
            </a:r>
            <a:r>
              <a:rPr lang="en-US" sz="1800" dirty="0" smtClean="0">
                <a:solidFill>
                  <a:srgbClr val="0000FF"/>
                </a:solidFill>
              </a:rPr>
              <a:t>e</a:t>
            </a:r>
            <a:r>
              <a:rPr lang="en-US" sz="1800" baseline="-25000" dirty="0" smtClean="0">
                <a:solidFill>
                  <a:srgbClr val="0000FF"/>
                </a:solidFill>
              </a:rPr>
              <a:t>2</a:t>
            </a:r>
            <a:r>
              <a:rPr lang="en-US" sz="1800" dirty="0" smtClean="0">
                <a:solidFill>
                  <a:srgbClr val="0000FF"/>
                </a:solidFill>
              </a:rPr>
              <a:t> &gt; 0</a:t>
            </a:r>
            <a:r>
              <a:rPr lang="en-US" sz="1800" dirty="0" smtClean="0">
                <a:solidFill>
                  <a:srgbClr val="000000"/>
                </a:solidFill>
              </a:rPr>
              <a:t>, e</a:t>
            </a:r>
            <a:r>
              <a:rPr lang="en-US" sz="1800" baseline="-25000" dirty="0" smtClean="0">
                <a:solidFill>
                  <a:srgbClr val="000000"/>
                </a:solidFill>
              </a:rPr>
              <a:t>1</a:t>
            </a:r>
            <a:r>
              <a:rPr lang="en-US" sz="1800" dirty="0" smtClean="0">
                <a:solidFill>
                  <a:srgbClr val="000000"/>
                </a:solidFill>
              </a:rPr>
              <a:t> = e</a:t>
            </a:r>
            <a:r>
              <a:rPr lang="en-US" sz="1800" baseline="-25000" dirty="0" smtClean="0">
                <a:solidFill>
                  <a:srgbClr val="000000"/>
                </a:solidFill>
              </a:rPr>
              <a:t>3</a:t>
            </a:r>
            <a:r>
              <a:rPr lang="en-US" sz="1800" dirty="0" smtClean="0">
                <a:solidFill>
                  <a:srgbClr val="000000"/>
                </a:solidFill>
              </a:rPr>
              <a:t> = 0                </a:t>
            </a:r>
            <a:r>
              <a:rPr lang="en-US" sz="1800" dirty="0" smtClean="0">
                <a:solidFill>
                  <a:srgbClr val="69FF00"/>
                </a:solidFill>
              </a:rPr>
              <a:t>e</a:t>
            </a:r>
            <a:r>
              <a:rPr lang="en-US" sz="1800" baseline="-25000" dirty="0" smtClean="0">
                <a:solidFill>
                  <a:srgbClr val="69FF00"/>
                </a:solidFill>
              </a:rPr>
              <a:t>3</a:t>
            </a:r>
            <a:r>
              <a:rPr lang="en-US" sz="1800" dirty="0" smtClean="0">
                <a:solidFill>
                  <a:srgbClr val="69FF00"/>
                </a:solidFill>
              </a:rPr>
              <a:t> &gt; 0</a:t>
            </a:r>
            <a:r>
              <a:rPr lang="en-US" sz="1800" dirty="0" smtClean="0">
                <a:solidFill>
                  <a:srgbClr val="000000"/>
                </a:solidFill>
              </a:rPr>
              <a:t>, e</a:t>
            </a:r>
            <a:r>
              <a:rPr lang="en-US" sz="1800" baseline="-25000" dirty="0" smtClean="0">
                <a:solidFill>
                  <a:srgbClr val="000000"/>
                </a:solidFill>
              </a:rPr>
              <a:t>1</a:t>
            </a:r>
            <a:r>
              <a:rPr lang="en-US" sz="1800" dirty="0" smtClean="0">
                <a:solidFill>
                  <a:srgbClr val="000000"/>
                </a:solidFill>
              </a:rPr>
              <a:t> = e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 = 0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524000" y="4343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24000" y="48768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14400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05000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24000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1333500" y="4686300"/>
            <a:ext cx="53340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1181100" y="5067300"/>
            <a:ext cx="53340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H="1">
            <a:off x="1104900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800100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1524000" y="5029200"/>
            <a:ext cx="5334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600200" y="41910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5562600"/>
            <a:ext cx="29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455724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46124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 bwMode="auto">
          <a:xfrm>
            <a:off x="4564076" y="4343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564076" y="48768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259276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954476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945076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564076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rot="5400000">
            <a:off x="4373576" y="4686300"/>
            <a:ext cx="53340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4221176" y="5067300"/>
            <a:ext cx="533400" cy="3048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H="1">
            <a:off x="4144976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3840176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16200000" flipH="1">
            <a:off x="4564076" y="5029200"/>
            <a:ext cx="5334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640276" y="41910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3886200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4876800" y="55626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495800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 bwMode="auto">
          <a:xfrm>
            <a:off x="7704124" y="4343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704124" y="48768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399324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094524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085124" y="54102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704124" y="6096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rot="5400000">
            <a:off x="7513624" y="4686300"/>
            <a:ext cx="533400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7361224" y="5067300"/>
            <a:ext cx="533400" cy="3048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16200000" flipH="1">
            <a:off x="7285024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6980224" y="5676900"/>
            <a:ext cx="685800" cy="304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6200000" flipH="1">
            <a:off x="7704124" y="5029200"/>
            <a:ext cx="5334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780324" y="41910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7026248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7635848" y="621464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8008924" y="5562600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76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Now study “very simple” special case, T-3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Interesting Structure determined by 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Just one of 3 lengths: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2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So each tree is a point on “3-spider”: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             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Two versions of mean: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kern="1200" dirty="0" smtClean="0">
                <a:latin typeface="Tahoma" pitchFamily="34" charset="0"/>
              </a:rPr>
              <a:t>  Empirical – Based on Data 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kern="1200" dirty="0" smtClean="0">
                <a:latin typeface="Tahoma" pitchFamily="34" charset="0"/>
              </a:rPr>
              <a:t>  Theoretical – Based on Prob. </a:t>
            </a:r>
            <a:r>
              <a:rPr lang="en-US" kern="1200" dirty="0" err="1" smtClean="0">
                <a:latin typeface="Tahoma" pitchFamily="34" charset="0"/>
              </a:rPr>
              <a:t>Dist’n</a:t>
            </a:r>
            <a:r>
              <a:rPr lang="en-US" kern="1200" dirty="0" smtClean="0">
                <a:latin typeface="Tahoma" pitchFamily="34" charset="0"/>
              </a:rPr>
              <a:t>,   </a:t>
            </a:r>
            <a:r>
              <a:rPr lang="en-US" i="1" kern="1200" dirty="0" smtClean="0">
                <a:latin typeface="Tahoma" pitchFamily="34" charset="0"/>
              </a:rPr>
              <a:t>P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endParaRPr lang="en-US" kern="1200" dirty="0" smtClean="0">
              <a:latin typeface="Tahoma" pitchFamily="34" charset="0"/>
            </a:endParaRP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Both need geodesic metric  </a:t>
            </a:r>
            <a:r>
              <a:rPr lang="en-US" i="1" kern="1200" dirty="0" smtClean="0">
                <a:latin typeface="Tahoma" pitchFamily="34" charset="0"/>
              </a:rPr>
              <a:t>d</a:t>
            </a:r>
            <a:endParaRPr lang="en-US" i="1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3218" name="Object 2"/>
          <p:cNvGraphicFramePr>
            <a:graphicFrameLocks noChangeAspect="1"/>
          </p:cNvGraphicFramePr>
          <p:nvPr/>
        </p:nvGraphicFramePr>
        <p:xfrm>
          <a:off x="6254750" y="2743200"/>
          <a:ext cx="17462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8" name="Equation" r:id="rId12" imgW="596880" imgH="228600" progId="Equation.3">
                  <p:embed/>
                </p:oleObj>
              </mc:Choice>
              <mc:Fallback>
                <p:oleObj name="Equation" r:id="rId12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2743200"/>
                        <a:ext cx="174625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9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Metric (distance) on “3-spider”: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C000"/>
                </a:solidFill>
              </a:rPr>
              <a:t>Length of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C000"/>
                </a:solidFill>
              </a:rPr>
              <a:t>Geodesic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362200" y="5562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43400" y="3581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2438400" y="4495800"/>
            <a:ext cx="1958882" cy="1089118"/>
          </a:xfrm>
          <a:prstGeom prst="line">
            <a:avLst/>
          </a:prstGeom>
          <a:noFill/>
          <a:ln w="1016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4000500" y="4076700"/>
            <a:ext cx="838200" cy="0"/>
          </a:xfrm>
          <a:prstGeom prst="line">
            <a:avLst/>
          </a:prstGeom>
          <a:noFill/>
          <a:ln w="1016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33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Probability Distribution on “3-spider”: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Mixture, with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err="1" smtClean="0"/>
              <a:t>Propor’ns</a:t>
            </a:r>
            <a:r>
              <a:rPr lang="en-US" dirty="0" smtClean="0"/>
              <a:t> w</a:t>
            </a:r>
            <a:r>
              <a:rPr lang="en-US" baseline="-25000" dirty="0" smtClean="0"/>
              <a:t>1</a:t>
            </a:r>
            <a:r>
              <a:rPr lang="en-US" dirty="0" smtClean="0"/>
              <a:t> w</a:t>
            </a:r>
            <a:r>
              <a:rPr lang="en-US" baseline="-25000" dirty="0" smtClean="0"/>
              <a:t>2</a:t>
            </a:r>
            <a:r>
              <a:rPr lang="en-US" dirty="0" smtClean="0"/>
              <a:t> w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And Components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P</a:t>
            </a:r>
            <a:r>
              <a:rPr lang="en-US" baseline="-25000" dirty="0" smtClean="0"/>
              <a:t>2</a:t>
            </a:r>
            <a:r>
              <a:rPr lang="en-US" dirty="0" smtClean="0"/>
              <a:t> P</a:t>
            </a:r>
            <a:r>
              <a:rPr lang="en-US" baseline="-25000" dirty="0" smtClean="0"/>
              <a:t>3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230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Probability Distribution on “3-spider”: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Define three “</a:t>
            </a:r>
            <a:r>
              <a:rPr lang="en-US" dirty="0" err="1" smtClean="0"/>
              <a:t>wt’d</a:t>
            </a: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 leg-wise means”: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94242" name="Object 2"/>
          <p:cNvGraphicFramePr>
            <a:graphicFrameLocks noChangeAspect="1"/>
          </p:cNvGraphicFramePr>
          <p:nvPr/>
        </p:nvGraphicFramePr>
        <p:xfrm>
          <a:off x="531813" y="3810000"/>
          <a:ext cx="31972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2" name="Equation" r:id="rId12" imgW="1091880" imgH="330120" progId="Equation.3">
                  <p:embed/>
                </p:oleObj>
              </mc:Choice>
              <mc:Fallback>
                <p:oleObj name="Equation" r:id="rId12" imgW="1091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810000"/>
                        <a:ext cx="31972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Can show:    For (e.g.)  </a:t>
            </a:r>
            <a:r>
              <a:rPr lang="en-US" i="1" kern="1200" dirty="0" smtClean="0">
                <a:latin typeface="Tahoma" pitchFamily="34" charset="0"/>
              </a:rPr>
              <a:t>m</a:t>
            </a:r>
            <a:r>
              <a:rPr lang="en-US" i="1" kern="1200" baseline="-25000" dirty="0" smtClean="0">
                <a:latin typeface="Tahoma" pitchFamily="34" charset="0"/>
              </a:rPr>
              <a:t>2</a:t>
            </a:r>
            <a:r>
              <a:rPr lang="en-US" i="1" kern="1200" dirty="0" smtClean="0">
                <a:latin typeface="Tahoma" pitchFamily="34" charset="0"/>
              </a:rPr>
              <a:t> &gt; m</a:t>
            </a:r>
            <a:r>
              <a:rPr lang="en-US" i="1" kern="1200" baseline="-25000" dirty="0" smtClean="0">
                <a:latin typeface="Tahoma" pitchFamily="34" charset="0"/>
              </a:rPr>
              <a:t>1</a:t>
            </a:r>
            <a:r>
              <a:rPr lang="en-US" i="1" kern="1200" dirty="0" smtClean="0">
                <a:latin typeface="Tahoma" pitchFamily="34" charset="0"/>
              </a:rPr>
              <a:t> + m</a:t>
            </a:r>
            <a:r>
              <a:rPr lang="en-US" i="1" kern="1200" baseline="-25000" dirty="0" smtClean="0">
                <a:latin typeface="Tahoma" pitchFamily="34" charset="0"/>
              </a:rPr>
              <a:t>3</a:t>
            </a:r>
            <a:endParaRPr lang="en-US" i="1" kern="1200" dirty="0" smtClean="0">
              <a:latin typeface="Tahoma" pitchFamily="34" charset="0"/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Geodesic mean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is on e</a:t>
            </a:r>
            <a:r>
              <a:rPr lang="en-US" baseline="-25000" dirty="0" smtClean="0"/>
              <a:t>2   </a:t>
            </a:r>
            <a:r>
              <a:rPr lang="en-US" dirty="0" smtClean="0"/>
              <a:t>and = 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i="1" kern="1200" dirty="0" smtClean="0">
                <a:latin typeface="Tahoma" pitchFamily="34" charset="0"/>
              </a:rPr>
              <a:t>m</a:t>
            </a:r>
            <a:r>
              <a:rPr lang="en-US" i="1" kern="1200" baseline="-25000" dirty="0" smtClean="0">
                <a:latin typeface="Tahoma" pitchFamily="34" charset="0"/>
              </a:rPr>
              <a:t>2</a:t>
            </a:r>
            <a:r>
              <a:rPr lang="en-US" i="1" kern="1200" dirty="0" smtClean="0">
                <a:latin typeface="Tahoma" pitchFamily="34" charset="0"/>
              </a:rPr>
              <a:t> – (m</a:t>
            </a:r>
            <a:r>
              <a:rPr lang="en-US" i="1" kern="1200" baseline="-25000" dirty="0" smtClean="0">
                <a:latin typeface="Tahoma" pitchFamily="34" charset="0"/>
              </a:rPr>
              <a:t>1</a:t>
            </a:r>
            <a:r>
              <a:rPr lang="en-US" i="1" kern="1200" dirty="0" smtClean="0">
                <a:latin typeface="Tahoma" pitchFamily="34" charset="0"/>
              </a:rPr>
              <a:t> + m</a:t>
            </a:r>
            <a:r>
              <a:rPr lang="en-US" i="1" kern="1200" baseline="-25000" dirty="0" smtClean="0">
                <a:latin typeface="Tahoma" pitchFamily="34" charset="0"/>
              </a:rPr>
              <a:t>3</a:t>
            </a:r>
            <a:r>
              <a:rPr lang="en-US" i="1" dirty="0" smtClean="0"/>
              <a:t>)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78775" cy="5105400"/>
          </a:xfrm>
        </p:spPr>
        <p:txBody>
          <a:bodyPr/>
          <a:lstStyle/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kern="1200" dirty="0" smtClean="0">
                <a:latin typeface="Tahoma" pitchFamily="34" charset="0"/>
              </a:rPr>
              <a:t>Can show:         When </a:t>
            </a:r>
            <a:r>
              <a:rPr lang="en-US" u="sng" kern="1200" dirty="0" smtClean="0">
                <a:latin typeface="Tahoma" pitchFamily="34" charset="0"/>
              </a:rPr>
              <a:t>no</a:t>
            </a:r>
            <a:r>
              <a:rPr lang="en-US" kern="1200" dirty="0" smtClean="0">
                <a:latin typeface="Tahoma" pitchFamily="34" charset="0"/>
              </a:rPr>
              <a:t> </a:t>
            </a:r>
            <a:r>
              <a:rPr lang="en-US" i="1" kern="1200" dirty="0" smtClean="0">
                <a:latin typeface="Tahoma" pitchFamily="34" charset="0"/>
              </a:rPr>
              <a:t>m</a:t>
            </a:r>
            <a:r>
              <a:rPr lang="en-US" i="1" kern="1200" baseline="-25000" dirty="0" smtClean="0">
                <a:latin typeface="Tahoma" pitchFamily="34" charset="0"/>
              </a:rPr>
              <a:t>i</a:t>
            </a:r>
            <a:r>
              <a:rPr lang="en-US" kern="1200" dirty="0" smtClean="0">
                <a:latin typeface="Tahoma" pitchFamily="34" charset="0"/>
              </a:rPr>
              <a:t> is dominant</a:t>
            </a:r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e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Geodesic mean = 0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/>
              <a:t>    the “Star Tree”</a:t>
            </a: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/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69FF00"/>
                </a:solidFill>
              </a:rPr>
              <a:t>e</a:t>
            </a:r>
            <a:r>
              <a:rPr lang="en-US" baseline="-25000" dirty="0" smtClean="0">
                <a:solidFill>
                  <a:srgbClr val="69FF00"/>
                </a:solidFill>
              </a:rPr>
              <a:t>3</a:t>
            </a:r>
            <a:endParaRPr lang="en-US" dirty="0" smtClean="0"/>
          </a:p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kern="1200" dirty="0" smtClean="0">
              <a:latin typeface="Tahoma" pitchFamily="34" charset="0"/>
            </a:endParaRP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485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Fréchet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Mean in T-3</a:t>
            </a:r>
          </a:p>
        </p:txBody>
      </p:sp>
      <p:pic>
        <p:nvPicPr>
          <p:cNvPr id="3083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endCxn id="8" idx="0"/>
          </p:cNvCxnSpPr>
          <p:nvPr/>
        </p:nvCxnSpPr>
        <p:spPr bwMode="auto">
          <a:xfrm rot="5400000">
            <a:off x="3200400" y="3200400"/>
            <a:ext cx="2438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19600" y="4495800"/>
            <a:ext cx="2514600" cy="1600200"/>
          </a:xfrm>
          <a:prstGeom prst="line">
            <a:avLst/>
          </a:prstGeom>
          <a:noFill/>
          <a:ln w="38100" cap="flat" cmpd="sng" algn="ctr">
            <a:solidFill>
              <a:srgbClr val="69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600200" y="4495800"/>
            <a:ext cx="2819400" cy="1600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bcdefg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^0 = T+0  template TPT1  env TPENV1  fore 0  back 16777215  eqnno 1"/>
  <p:tag name="FILENAME" val="TP_tmp"/>
  <p:tag name="ORIGWIDTH" val="2"/>
  <p:tag name="PICTUREFILESIZE" val="356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T_0=T0  template TPT1  env TPENV1  fore 0  back 16777215  eqnno 2"/>
  <p:tag name="FILENAME" val="TP_tmp"/>
  <p:tag name="ORIGWIDTH" val="2"/>
  <p:tag name="PICTUREFILESIZE" val="346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BCDE  template TPT1  env TPENV1  fore 0  back 16777215  eqnno 3"/>
  <p:tag name="FILENAME" val="TP_tmp"/>
  <p:tag name="ORIGWIDTH" val="2"/>
  <p:tag name="PICTUREFILESIZE" val="1352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11944</TotalTime>
  <Words>2104</Words>
  <Application>Microsoft Office PowerPoint</Application>
  <PresentationFormat>On-screen Show (4:3)</PresentationFormat>
  <Paragraphs>685</Paragraphs>
  <Slides>109</Slides>
  <Notes>89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109</vt:i4>
      </vt:variant>
    </vt:vector>
  </HeadingPairs>
  <TitlesOfParts>
    <vt:vector size="113" baseType="lpstr">
      <vt:lpstr>1_Default Design</vt:lpstr>
      <vt:lpstr>Nature</vt:lpstr>
      <vt:lpstr>Image File</vt:lpstr>
      <vt:lpstr>Equation</vt:lpstr>
      <vt:lpstr>Statistics – O. R. 891 Object Oriented Data Analysis</vt:lpstr>
      <vt:lpstr>Blood vessel tree data</vt:lpstr>
      <vt:lpstr>Phylogenetic Trees</vt:lpstr>
      <vt:lpstr>Euclidean Orthant Approach</vt:lpstr>
      <vt:lpstr>Geodesic Paths</vt:lpstr>
      <vt:lpstr>Geodesic Examples, T-4</vt:lpstr>
      <vt:lpstr>Geodesic Examples, T-4</vt:lpstr>
      <vt:lpstr>Geodesic Examples, T-4</vt:lpstr>
      <vt:lpstr>Geodesic Examples, T-4</vt:lpstr>
      <vt:lpstr>Geodesic Examples, T-4</vt:lpstr>
      <vt:lpstr>Geodesic Examples, T-4</vt:lpstr>
      <vt:lpstr>Geodesic Examples, T-4</vt:lpstr>
      <vt:lpstr>Geodesic Examples, T-4</vt:lpstr>
      <vt:lpstr>Geodesic Paths</vt:lpstr>
      <vt:lpstr>The Geodesic  Path Algorithm</vt:lpstr>
      <vt:lpstr>The Geodesic  Path Algorithm</vt:lpstr>
      <vt:lpstr>Geodesic Paths in Tree Space</vt:lpstr>
      <vt:lpstr>The Geodesic  Path Algorithm</vt:lpstr>
      <vt:lpstr>Geodesic Paths in Tree Space</vt:lpstr>
      <vt:lpstr>Geodesic Paths in Tree Space</vt:lpstr>
      <vt:lpstr>The Geodesic  Path Algorithm</vt:lpstr>
      <vt:lpstr>Geodesics for Artery Trees</vt:lpstr>
      <vt:lpstr>Geodesics for Artery Trees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March Along 2 to 3 Geodesic</vt:lpstr>
      <vt:lpstr>Geodesics for Artery Trees</vt:lpstr>
      <vt:lpstr>Geodesics for Artery Trees</vt:lpstr>
      <vt:lpstr>Geodesics for Artery Trees</vt:lpstr>
      <vt:lpstr>Metric in Euclidean Orthant Space</vt:lpstr>
      <vt:lpstr>Metric in Euclidean Orthant Space</vt:lpstr>
      <vt:lpstr>Metric in Euclidean Orthant Space</vt:lpstr>
      <vt:lpstr>Metric in Euclidean Orthant Space</vt:lpstr>
      <vt:lpstr>Metric in Euclidean Orthant Space</vt:lpstr>
      <vt:lpstr>Metric in Euclidean Orthant Space</vt:lpstr>
      <vt:lpstr>Metric in Euclidean Orthant Space</vt:lpstr>
      <vt:lpstr>Metric in Euclidean Orthant Space</vt:lpstr>
      <vt:lpstr>Fréchet  Mean</vt:lpstr>
      <vt:lpstr>Fréchet  Mean</vt:lpstr>
      <vt:lpstr>Fréchet  Mean</vt:lpstr>
      <vt:lpstr>Fréchet  Mean</vt:lpstr>
      <vt:lpstr>Fréchet  Mean</vt:lpstr>
      <vt:lpstr>Fréchet  Mean</vt:lpstr>
      <vt:lpstr>Fréchet  Mean</vt:lpstr>
      <vt:lpstr>Sturm Algorithm</vt:lpstr>
      <vt:lpstr>Sturm Algorithm</vt:lpstr>
      <vt:lpstr>Sturm Algorithm</vt:lpstr>
      <vt:lpstr>Sturm Algorithm</vt:lpstr>
      <vt:lpstr>Sturm Algorithm</vt:lpstr>
      <vt:lpstr>Sturm Algorithm</vt:lpstr>
      <vt:lpstr>Sturm Algorithm</vt:lpstr>
      <vt:lpstr>Sturm Algorithm</vt:lpstr>
      <vt:lpstr>Sturm Algorithm</vt:lpstr>
      <vt:lpstr>Sturm Algorithm</vt:lpstr>
      <vt:lpstr>Sturm Algorithm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Fréchet  Mean in T-3</vt:lpstr>
      <vt:lpstr>Sticky Means</vt:lpstr>
      <vt:lpstr>Sturm Algorithm</vt:lpstr>
      <vt:lpstr>Sturm Algorithm</vt:lpstr>
      <vt:lpstr>Sturm Algorithm</vt:lpstr>
      <vt:lpstr>Sturm Algorithm</vt:lpstr>
      <vt:lpstr>Sturm Algorithm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</cp:lastModifiedBy>
  <cp:revision>551</cp:revision>
  <dcterms:created xsi:type="dcterms:W3CDTF">2001-06-08T01:38:43Z</dcterms:created>
  <dcterms:modified xsi:type="dcterms:W3CDTF">2012-11-28T19:55:42Z</dcterms:modified>
</cp:coreProperties>
</file>