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mpg" ContentType="video/mpe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4266" r:id="rId2"/>
    <p:sldMasterId id="2147484279" r:id="rId3"/>
  </p:sldMasterIdLst>
  <p:notesMasterIdLst>
    <p:notesMasterId r:id="rId84"/>
  </p:notesMasterIdLst>
  <p:sldIdLst>
    <p:sldId id="262" r:id="rId4"/>
    <p:sldId id="2996" r:id="rId5"/>
    <p:sldId id="2896" r:id="rId6"/>
    <p:sldId id="3020" r:id="rId7"/>
    <p:sldId id="2922" r:id="rId8"/>
    <p:sldId id="2946" r:id="rId9"/>
    <p:sldId id="2951" r:id="rId10"/>
    <p:sldId id="3079" r:id="rId11"/>
    <p:sldId id="3021" r:id="rId12"/>
    <p:sldId id="3080" r:id="rId13"/>
    <p:sldId id="3022" r:id="rId14"/>
    <p:sldId id="3023" r:id="rId15"/>
    <p:sldId id="3082" r:id="rId16"/>
    <p:sldId id="3081" r:id="rId17"/>
    <p:sldId id="3024" r:id="rId18"/>
    <p:sldId id="3025" r:id="rId19"/>
    <p:sldId id="3026" r:id="rId20"/>
    <p:sldId id="3027" r:id="rId21"/>
    <p:sldId id="3028" r:id="rId22"/>
    <p:sldId id="3083" r:id="rId23"/>
    <p:sldId id="3029" r:id="rId24"/>
    <p:sldId id="3030" r:id="rId25"/>
    <p:sldId id="3031" r:id="rId26"/>
    <p:sldId id="3032" r:id="rId27"/>
    <p:sldId id="3033" r:id="rId28"/>
    <p:sldId id="3034" r:id="rId29"/>
    <p:sldId id="3035" r:id="rId30"/>
    <p:sldId id="3085" r:id="rId31"/>
    <p:sldId id="3084" r:id="rId32"/>
    <p:sldId id="3036" r:id="rId33"/>
    <p:sldId id="3037" r:id="rId34"/>
    <p:sldId id="3038" r:id="rId35"/>
    <p:sldId id="3039" r:id="rId36"/>
    <p:sldId id="3040" r:id="rId37"/>
    <p:sldId id="3041" r:id="rId38"/>
    <p:sldId id="3042" r:id="rId39"/>
    <p:sldId id="3043" r:id="rId40"/>
    <p:sldId id="3044" r:id="rId41"/>
    <p:sldId id="3045" r:id="rId42"/>
    <p:sldId id="3046" r:id="rId43"/>
    <p:sldId id="3047" r:id="rId44"/>
    <p:sldId id="3048" r:id="rId45"/>
    <p:sldId id="3049" r:id="rId46"/>
    <p:sldId id="3050" r:id="rId47"/>
    <p:sldId id="3051" r:id="rId48"/>
    <p:sldId id="3052" r:id="rId49"/>
    <p:sldId id="3087" r:id="rId50"/>
    <p:sldId id="3086" r:id="rId51"/>
    <p:sldId id="3053" r:id="rId52"/>
    <p:sldId id="3088" r:id="rId53"/>
    <p:sldId id="3054" r:id="rId54"/>
    <p:sldId id="3055" r:id="rId55"/>
    <p:sldId id="3056" r:id="rId56"/>
    <p:sldId id="3090" r:id="rId57"/>
    <p:sldId id="3089" r:id="rId58"/>
    <p:sldId id="3057" r:id="rId59"/>
    <p:sldId id="3058" r:id="rId60"/>
    <p:sldId id="3092" r:id="rId61"/>
    <p:sldId id="3059" r:id="rId62"/>
    <p:sldId id="3091" r:id="rId63"/>
    <p:sldId id="3060" r:id="rId64"/>
    <p:sldId id="3061" r:id="rId65"/>
    <p:sldId id="3062" r:id="rId66"/>
    <p:sldId id="3063" r:id="rId67"/>
    <p:sldId id="3064" r:id="rId68"/>
    <p:sldId id="3065" r:id="rId69"/>
    <p:sldId id="3066" r:id="rId70"/>
    <p:sldId id="3067" r:id="rId71"/>
    <p:sldId id="3068" r:id="rId72"/>
    <p:sldId id="3069" r:id="rId73"/>
    <p:sldId id="3070" r:id="rId74"/>
    <p:sldId id="3071" r:id="rId75"/>
    <p:sldId id="3072" r:id="rId76"/>
    <p:sldId id="3073" r:id="rId77"/>
    <p:sldId id="3074" r:id="rId78"/>
    <p:sldId id="3075" r:id="rId79"/>
    <p:sldId id="3093" r:id="rId80"/>
    <p:sldId id="3076" r:id="rId81"/>
    <p:sldId id="3077" r:id="rId82"/>
    <p:sldId id="3078" r:id="rId8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00FF"/>
    <a:srgbClr val="00FF00"/>
    <a:srgbClr val="FF00FF"/>
    <a:srgbClr val="00FFFF"/>
    <a:srgbClr val="D357FF"/>
    <a:srgbClr val="99FF99"/>
    <a:srgbClr val="FFB279"/>
    <a:srgbClr val="DA71FF"/>
    <a:srgbClr val="D1FF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5" autoAdjust="0"/>
    <p:restoredTop sz="94907" autoAdjust="0"/>
  </p:normalViewPr>
  <p:slideViewPr>
    <p:cSldViewPr>
      <p:cViewPr varScale="1">
        <p:scale>
          <a:sx n="70" d="100"/>
          <a:sy n="70" d="100"/>
        </p:scale>
        <p:origin x="-138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76" Type="http://schemas.openxmlformats.org/officeDocument/2006/relationships/slide" Target="slides/slide73.xml"/><Relationship Id="rId84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87" Type="http://schemas.openxmlformats.org/officeDocument/2006/relationships/theme" Target="theme/theme1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slide" Target="slides/slide74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slide" Target="slides/slide77.xml"/><Relationship Id="rId85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slide" Target="slides/slide80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4" Type="http://schemas.openxmlformats.org/officeDocument/2006/relationships/image" Target="../media/image23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5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5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7.wmf"/><Relationship Id="rId1" Type="http://schemas.openxmlformats.org/officeDocument/2006/relationships/image" Target="../media/image25.wmf"/><Relationship Id="rId4" Type="http://schemas.openxmlformats.org/officeDocument/2006/relationships/image" Target="../media/image30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5" Type="http://schemas.openxmlformats.org/officeDocument/2006/relationships/image" Target="../media/image36.wmf"/><Relationship Id="rId4" Type="http://schemas.openxmlformats.org/officeDocument/2006/relationships/image" Target="../media/image35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5" Type="http://schemas.openxmlformats.org/officeDocument/2006/relationships/image" Target="../media/image36.wmf"/><Relationship Id="rId4" Type="http://schemas.openxmlformats.org/officeDocument/2006/relationships/image" Target="../media/image35.w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Relationship Id="rId4" Type="http://schemas.openxmlformats.org/officeDocument/2006/relationships/image" Target="../media/image42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Relationship Id="rId5" Type="http://schemas.openxmlformats.org/officeDocument/2006/relationships/image" Target="../media/image47.wmf"/><Relationship Id="rId4" Type="http://schemas.openxmlformats.org/officeDocument/2006/relationships/image" Target="../media/image46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7" Type="http://schemas.openxmlformats.org/officeDocument/2006/relationships/image" Target="../media/image52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Relationship Id="rId6" Type="http://schemas.openxmlformats.org/officeDocument/2006/relationships/image" Target="../media/image51.wmf"/><Relationship Id="rId5" Type="http://schemas.openxmlformats.org/officeDocument/2006/relationships/image" Target="../media/image50.wmf"/><Relationship Id="rId4" Type="http://schemas.openxmlformats.org/officeDocument/2006/relationships/image" Target="../media/image47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image" Target="../media/image54.wmf"/><Relationship Id="rId1" Type="http://schemas.openxmlformats.org/officeDocument/2006/relationships/image" Target="../media/image53.wmf"/><Relationship Id="rId6" Type="http://schemas.openxmlformats.org/officeDocument/2006/relationships/image" Target="../media/image58.wmf"/><Relationship Id="rId5" Type="http://schemas.openxmlformats.org/officeDocument/2006/relationships/image" Target="../media/image57.wmf"/><Relationship Id="rId4" Type="http://schemas.openxmlformats.org/officeDocument/2006/relationships/image" Target="../media/image56.wmf"/></Relationships>
</file>

<file path=ppt/drawings/_rels/vmlDrawing26.vml.rels><?xml version="1.0" encoding="UTF-8" standalone="yes"?>
<Relationships xmlns="http://schemas.openxmlformats.org/package/2006/relationships"><Relationship Id="rId2" Type="http://schemas.openxmlformats.org/officeDocument/2006/relationships/image" Target="../media/image60.wmf"/><Relationship Id="rId1" Type="http://schemas.openxmlformats.org/officeDocument/2006/relationships/image" Target="../media/image59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w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image" Target="../media/image63.wmf"/><Relationship Id="rId1" Type="http://schemas.openxmlformats.org/officeDocument/2006/relationships/image" Target="../media/image62.wmf"/><Relationship Id="rId6" Type="http://schemas.openxmlformats.org/officeDocument/2006/relationships/image" Target="../media/image67.wmf"/><Relationship Id="rId5" Type="http://schemas.openxmlformats.org/officeDocument/2006/relationships/image" Target="../media/image66.wmf"/><Relationship Id="rId4" Type="http://schemas.openxmlformats.org/officeDocument/2006/relationships/image" Target="../media/image65.w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5" Type="http://schemas.openxmlformats.org/officeDocument/2006/relationships/image" Target="../media/image17.wmf"/><Relationship Id="rId4" Type="http://schemas.openxmlformats.org/officeDocument/2006/relationships/image" Target="../media/image13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4" Type="http://schemas.openxmlformats.org/officeDocument/2006/relationships/image" Target="../media/image2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52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A4C0FB1F-073C-49F3-B714-73CBCAB95A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0987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B8D27CA-2D5D-489C-9D1E-0057729DA34A}" type="slidenum">
              <a:rPr lang="en-US" smtClean="0">
                <a:latin typeface="Times New Roman" pitchFamily="18" charset="0"/>
              </a:rPr>
              <a:pPr eaLnBrk="1" hangingPunct="1"/>
              <a:t>1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A40456D-375C-414C-9B82-F6D8CE41019A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10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59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9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F85519E-4879-403B-B240-1F74DE9861AB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11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60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BE9FC57-812F-476D-9DCB-7769CEE7B1E4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12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61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1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BE9FC57-812F-476D-9DCB-7769CEE7B1E4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13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61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1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BE9FC57-812F-476D-9DCB-7769CEE7B1E4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14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61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1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A2F43FB-DE1B-4E14-B0DB-A000E9A6F1A9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15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62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2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094FDA6-AC2B-49B7-9162-F4F781496903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16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63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3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88C9895-F8BC-4900-B3E5-8B0EB1E39CCD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17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64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4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5BFAEB2-06D1-409B-8C4E-2CCA54293D3E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18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65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5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60969A3-793B-433A-951B-3276561CDBA2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19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66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6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80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280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A01531-BC8D-4F62-924F-1212CFAE9237}" type="slidenum">
              <a:rPr lang="ko-KR" altLang="en-US" smtClean="0">
                <a:solidFill>
                  <a:prstClr val="black"/>
                </a:solidFill>
              </a:rPr>
              <a:pPr/>
              <a:t>2</a:t>
            </a:fld>
            <a:endParaRPr lang="en-US" altLang="ko-KR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60969A3-793B-433A-951B-3276561CDBA2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20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66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6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16B07A9-A735-48B9-82FA-02E0C1457E0E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21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67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7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FAA3B64-2DDE-40D7-A584-62A8DF4BB336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22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68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8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455F403-BEDC-4B21-A757-6D0E6AD3D6E9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23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70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0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8DE41E6-B1B6-4AF5-A87E-ED000ABAD279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24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71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1BE63CF-3DCB-4F24-8A64-BE3FA4863CF9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25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72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2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42BD5B4-082F-4480-AC6C-7623EBB58D65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26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73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3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311FE9F-685A-4DAE-9734-A6E0AACB597F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27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74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4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311FE9F-685A-4DAE-9734-A6E0AACB597F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28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74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4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311FE9F-685A-4DAE-9734-A6E0AACB597F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29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74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4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5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85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F68419-848C-4FEF-B973-DB037E08CDC6}" type="slidenum">
              <a:rPr lang="ko-KR" altLang="en-US" smtClean="0">
                <a:solidFill>
                  <a:srgbClr val="000000"/>
                </a:solidFill>
              </a:rPr>
              <a:pPr/>
              <a:t>3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79E3D3C-668A-4FD6-9314-99C7A339BA11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30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75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5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A4D7BE2-4C34-4D99-8BB8-8E31EEDAB0E9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31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76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6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48DBA3A-7FF3-49DF-998B-6D7E1DB16469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32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77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7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221D1A6-7846-43BF-BFCF-282DD348EE84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33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78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8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C09FA4F-FF02-4706-B07E-4A16002970AA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34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79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9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5D288BA-4286-4141-9D64-B97421E059FC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35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80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0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ECB409C-9EE5-4366-B203-C1256782C10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36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81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E442F31-67A0-4D7F-8CAE-1D2C007CBE62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37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82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2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64EA3BD-13B6-4624-8F97-96AC07857124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38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83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3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604BDF4-5E2D-4F8B-94F6-F168DC10750E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39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84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4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5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85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F68419-848C-4FEF-B973-DB037E08CDC6}" type="slidenum">
              <a:rPr lang="ko-KR" altLang="en-US" smtClean="0">
                <a:solidFill>
                  <a:srgbClr val="000000"/>
                </a:solidFill>
              </a:rPr>
              <a:pPr/>
              <a:t>4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D9A1753-4FCF-4E64-91BB-2D7540D97224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40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85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5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638B3B6-5A5A-4122-A4D1-80694141E6DF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41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86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6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5273865-3329-4535-93F5-02BD890D2DDC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42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87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7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A59AE9F-C509-404D-8269-02B8B0BA5702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43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88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8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FF9A185-F1C6-4E29-8038-DF8AAC637F7F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44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89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9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76B8F08-D541-421D-B5DB-AC69A2F1120A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45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90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0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C37E3E7-E835-4A1F-AE76-D750C3E6BEFD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46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91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C37E3E7-E835-4A1F-AE76-D750C3E6BEFD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47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91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C37E3E7-E835-4A1F-AE76-D750C3E6BEFD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48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91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3B708A7-0125-42A4-A0CB-405F5D832AA2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49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92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2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5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85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F68419-848C-4FEF-B973-DB037E08CDC6}" type="slidenum">
              <a:rPr lang="ko-KR" altLang="en-US" smtClean="0">
                <a:solidFill>
                  <a:srgbClr val="000000"/>
                </a:solidFill>
              </a:rPr>
              <a:pPr/>
              <a:t>5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3B708A7-0125-42A4-A0CB-405F5D832AA2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50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92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2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A036160-2504-4F6B-B4F9-11AD534DB260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51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93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3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73D09EB-D587-4AC7-99AD-33AF4C372731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52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94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4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EBAF6BB-A26E-43D5-9591-F5C1E8656C22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53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95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5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EBAF6BB-A26E-43D5-9591-F5C1E8656C22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54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95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5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EBAF6BB-A26E-43D5-9591-F5C1E8656C22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55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95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5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05210A4-7B7B-475B-9E3C-52EBF019C53C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56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96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6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C975157-D178-4D95-AFE3-FD2C2BCBEB2E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57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97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7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FEACF57-538D-4316-AF21-AE5AEA6EA0E2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58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98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8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FEACF57-538D-4316-AF21-AE5AEA6EA0E2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59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98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8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5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85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F68419-848C-4FEF-B973-DB037E08CDC6}" type="slidenum">
              <a:rPr lang="ko-KR" altLang="en-US" smtClean="0">
                <a:solidFill>
                  <a:srgbClr val="000000"/>
                </a:solidFill>
              </a:rPr>
              <a:pPr/>
              <a:t>6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FEACF57-538D-4316-AF21-AE5AEA6EA0E2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60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98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8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F16865E-97F2-4A89-B310-AEF977A1E7BA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61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99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9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740B6B4-33B6-4B59-9474-93D1538AABC8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62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500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0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B2D6E58-B368-4EEC-9405-453E57FD73D8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63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501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84EAC1D-74B6-4D7B-BF9B-244AB3315E13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64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502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2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3ED1B83-0316-4703-94B6-5614C78E7EBE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65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503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3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B667C72-758C-476C-88B6-FA9B959C6F69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66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504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4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C468D5B-46CD-46BB-A2A0-2D429D12FF61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67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505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5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B77FE5D-940F-4444-AB92-BA422CDEADDB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68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506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6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65FC766-1B4F-4449-A63D-BF90B64CCA5C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69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507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7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5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85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F68419-848C-4FEF-B973-DB037E08CDC6}" type="slidenum">
              <a:rPr lang="ko-KR" altLang="en-US" smtClean="0">
                <a:solidFill>
                  <a:srgbClr val="000000"/>
                </a:solidFill>
              </a:rPr>
              <a:pPr/>
              <a:t>7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1F38620-CB4F-4584-A425-3F73AD694494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70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508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8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DFCC34F-4900-4106-8BAF-D354ED526B86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71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509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9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CB19C94-3D5E-4048-A9E5-063FD0C02EBE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72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510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0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FA6A0BD-F98C-48CE-B164-785A6A10E3D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73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512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72A5DDC-B281-4DEE-B06C-7FE1F0BE4178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74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513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3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53A805F-2D3D-4EAD-A562-761064F1D26B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75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514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4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23A87E2-F2DB-48C9-82AE-8F86B091DC24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76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515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50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53A805F-2D3D-4EAD-A562-761064F1D26B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77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514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4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D72269B-CBAC-444D-B574-F5438FACF433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78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516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6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6AE8F4C-B45B-410C-B7DB-F6CACC2F5E8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79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517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7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A40456D-375C-414C-9B82-F6D8CE41019A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8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59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9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789DF2F-3214-4769-B37C-28B4AE35267B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80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518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8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A40456D-375C-414C-9B82-F6D8CE41019A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9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59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9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C204E-063C-4EE9-8940-A7589E04F2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409054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8B6C2-0BE7-40B0-8C6E-D878A5C0BD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07631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7A010-AE76-4916-A07B-A7AF71F5F7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39674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533EB-74C5-4C7C-A078-E2FDABED3A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049970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C331E-F313-4595-9770-5193DCA43F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479587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220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9027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76713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563" y="1479550"/>
            <a:ext cx="3971925" cy="4768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4289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885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772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0BAD0-2FA2-4CD5-B3B7-96138F8457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412683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88296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370654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12413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6869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77038" y="457200"/>
            <a:ext cx="2047875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1825" y="457200"/>
            <a:ext cx="5992813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4070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54563" y="1479550"/>
            <a:ext cx="3971925" cy="2308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54563" y="3940175"/>
            <a:ext cx="3971925" cy="2308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5025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A87355-3BDD-4ED7-B2E9-CE27AFA364A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4388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412B59-9DAA-4F20-AEFE-D07A0AC14D0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1815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7792AE-0CA4-4085-913B-0F4FDA21B9E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1746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C204D4-72D2-43FE-A96A-F392D3FE029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644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DFD86-2316-4429-979D-65D2B0A678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71973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CF9471-495E-4AA7-849D-620D4FCE562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2312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5814EC-40C3-4717-A5B8-411F6D2EF75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6597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FAB51A-6D7E-48D5-8C19-A1CDE914995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4208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7E221C-59D5-4250-A87F-882CCEF9316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76660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0492D5-B08F-4CF1-B5A5-45F0BB954AB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9527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016986-0600-4A5D-9035-4E36523F8E1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56200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9093F3-052D-462B-873D-E6B24710285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1259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563" y="1479550"/>
            <a:ext cx="3971925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050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8DA27-54EA-406E-8F3B-047F3EFFE6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72660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93B65-3342-4BD7-938C-7072CF849C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11658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782B4-4705-4118-A8E7-BBDC464592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66346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FB4EA-E92A-474E-BDBF-C2E2AFD6F9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935396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D0C67-A3F0-4447-9F7B-7055110FD4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32650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B2B04-B64A-4DBA-8E18-8D181EDE59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14848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1.wmf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vmlDrawing" Target="../drawings/vmlDrawing1.v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8C8FF"/>
            </a:gs>
            <a:gs pos="50000">
              <a:schemeClr val="bg1"/>
            </a:gs>
            <a:gs pos="100000">
              <a:srgbClr val="C8C8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B3DAB159-1BC5-4B00-8396-DFE35EB83A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chemeClr val="accent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457200"/>
            <a:ext cx="714851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University of North Carolina, Chapel Hill</a:t>
            </a:r>
          </a:p>
        </p:txBody>
      </p:sp>
      <p:sp>
        <p:nvSpPr>
          <p:cNvPr id="1029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1825" y="1479550"/>
            <a:ext cx="8094663" cy="476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Title</a:t>
            </a:r>
          </a:p>
          <a:p>
            <a:pPr lvl="0"/>
            <a:r>
              <a:rPr lang="en-US" altLang="ko-KR" smtClean="0"/>
              <a:t>J. S. Marron</a:t>
            </a:r>
          </a:p>
          <a:p>
            <a:pPr lvl="1"/>
            <a:r>
              <a:rPr lang="en-US" altLang="ko-KR" smtClean="0"/>
              <a:t>Dept. of Statistics and Operations Research</a:t>
            </a:r>
          </a:p>
          <a:p>
            <a:pPr lvl="1"/>
            <a:endParaRPr lang="en-US" altLang="ko-KR" smtClean="0"/>
          </a:p>
          <a:p>
            <a:pPr lvl="1"/>
            <a:endParaRPr lang="en-US" altLang="ko-KR" smtClean="0"/>
          </a:p>
        </p:txBody>
      </p:sp>
      <p:sp>
        <p:nvSpPr>
          <p:cNvPr id="89103" name="Line 15"/>
          <p:cNvSpPr>
            <a:spLocks noChangeShapeType="1"/>
          </p:cNvSpPr>
          <p:nvPr userDrawn="1"/>
        </p:nvSpPr>
        <p:spPr bwMode="auto">
          <a:xfrm>
            <a:off x="1198563" y="1230313"/>
            <a:ext cx="7820025" cy="0"/>
          </a:xfrm>
          <a:prstGeom prst="line">
            <a:avLst/>
          </a:prstGeom>
          <a:noFill/>
          <a:ln w="28575">
            <a:solidFill>
              <a:srgbClr val="0FC7FF"/>
            </a:solidFill>
            <a:round/>
            <a:headEnd type="none" w="sm" len="sm"/>
            <a:tailEnd type="none" w="sm" len="sm"/>
          </a:ln>
          <a:effectLst>
            <a:outerShdw dist="17961" dir="2700000" algn="ctr" rotWithShape="0">
              <a:srgbClr val="232323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89104" name="Text Box 16"/>
          <p:cNvSpPr txBox="1">
            <a:spLocks noChangeArrowheads="1"/>
          </p:cNvSpPr>
          <p:nvPr userDrawn="1"/>
        </p:nvSpPr>
        <p:spPr bwMode="auto">
          <a:xfrm>
            <a:off x="8747125" y="6629400"/>
            <a:ext cx="339725" cy="228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  <a:defRPr/>
            </a:pPr>
            <a:fld id="{F2F8EAB4-DAE0-411C-9C0A-E05F3646B9DD}" type="slidenum">
              <a:rPr lang="ko-KR" altLang="en-US" sz="1000">
                <a:solidFill>
                  <a:srgbClr val="2A3D7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굴림" pitchFamily="34" charset="-127"/>
              </a:rPr>
              <a:pPr eaLnBrk="0" hangingPunct="0">
                <a:lnSpc>
                  <a:spcPct val="90000"/>
                </a:lnSpc>
                <a:defRPr/>
              </a:pPr>
              <a:t>‹#›</a:t>
            </a:fld>
            <a:endParaRPr lang="en-US" altLang="ko-KR" sz="1000">
              <a:solidFill>
                <a:srgbClr val="2A3D7A"/>
              </a:solidFill>
              <a:effectLst>
                <a:outerShdw blurRad="38100" dist="38100" dir="2700000" algn="tl">
                  <a:srgbClr val="000000"/>
                </a:outerShdw>
              </a:effectLst>
              <a:ea typeface="굴림" pitchFamily="34" charset="-127"/>
            </a:endParaRPr>
          </a:p>
        </p:txBody>
      </p:sp>
      <p:graphicFrame>
        <p:nvGraphicFramePr>
          <p:cNvPr id="1026" name="Object 19"/>
          <p:cNvGraphicFramePr>
            <a:graphicFrameLocks noChangeAspect="1"/>
          </p:cNvGraphicFramePr>
          <p:nvPr/>
        </p:nvGraphicFramePr>
        <p:xfrm>
          <a:off x="228600" y="228600"/>
          <a:ext cx="7620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356" name="Image File" r:id="rId15" imgW="246600" imgH="324360" progId="">
                  <p:embed/>
                </p:oleObj>
              </mc:Choice>
              <mc:Fallback>
                <p:oleObj name="Image File" r:id="rId15" imgW="246600" imgH="324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28600"/>
                        <a:ext cx="7620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9DDF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5B524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CEC8BA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108" name="Text Box 20"/>
          <p:cNvSpPr txBox="1">
            <a:spLocks noChangeArrowheads="1"/>
          </p:cNvSpPr>
          <p:nvPr userDrawn="1"/>
        </p:nvSpPr>
        <p:spPr bwMode="auto">
          <a:xfrm>
            <a:off x="0" y="1143000"/>
            <a:ext cx="1238250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 sz="1200">
                <a:solidFill>
                  <a:srgbClr val="5B5249"/>
                </a:solidFill>
                <a:latin typeface="Tahoma" pitchFamily="34" charset="0"/>
              </a:rPr>
              <a:t>UNC, Stat &amp; OR</a:t>
            </a:r>
          </a:p>
        </p:txBody>
      </p:sp>
    </p:spTree>
    <p:extLst>
      <p:ext uri="{BB962C8B-B14F-4D97-AF65-F5344CB8AC3E}">
        <p14:creationId xmlns:p14="http://schemas.microsoft.com/office/powerpoint/2010/main" val="3392622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7" r:id="rId1"/>
    <p:sldLayoutId id="2147484268" r:id="rId2"/>
    <p:sldLayoutId id="2147484269" r:id="rId3"/>
    <p:sldLayoutId id="2147484270" r:id="rId4"/>
    <p:sldLayoutId id="2147484271" r:id="rId5"/>
    <p:sldLayoutId id="2147484272" r:id="rId6"/>
    <p:sldLayoutId id="2147484273" r:id="rId7"/>
    <p:sldLayoutId id="2147484274" r:id="rId8"/>
    <p:sldLayoutId id="2147484275" r:id="rId9"/>
    <p:sldLayoutId id="2147484276" r:id="rId10"/>
    <p:sldLayoutId id="2147484277" r:id="rId11"/>
    <p:sldLayoutId id="2147484278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9pPr>
    </p:titleStyle>
    <p:bodyStyle>
      <a:lvl1pPr marL="457200" indent="-457200" algn="ctr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75000"/>
        <a:buFont typeface="Wingdings" pitchFamily="2" charset="2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1027113" indent="-455613" algn="ctr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–"/>
        <a:defRPr sz="2800">
          <a:solidFill>
            <a:srgbClr val="000000"/>
          </a:solidFill>
          <a:latin typeface="+mn-lt"/>
        </a:defRPr>
      </a:lvl2pPr>
      <a:lvl3pPr marL="1370013" indent="-228600" algn="l" rtl="0" eaLnBrk="0" fontAlgn="base" hangingPunct="0">
        <a:spcBef>
          <a:spcPct val="20000"/>
        </a:spcBef>
        <a:spcAft>
          <a:spcPct val="0"/>
        </a:spcAft>
        <a:buClr>
          <a:srgbClr val="666699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712913" indent="-228600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E77AD48D-CD70-403A-B48B-1D09DD7B256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42511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280" r:id="rId1"/>
    <p:sldLayoutId id="2147484281" r:id="rId2"/>
    <p:sldLayoutId id="2147484282" r:id="rId3"/>
    <p:sldLayoutId id="2147484283" r:id="rId4"/>
    <p:sldLayoutId id="2147484284" r:id="rId5"/>
    <p:sldLayoutId id="2147484285" r:id="rId6"/>
    <p:sldLayoutId id="2147484286" r:id="rId7"/>
    <p:sldLayoutId id="2147484287" r:id="rId8"/>
    <p:sldLayoutId id="2147484288" r:id="rId9"/>
    <p:sldLayoutId id="2147484289" r:id="rId10"/>
    <p:sldLayoutId id="2147484290" r:id="rId11"/>
    <p:sldLayoutId id="214748429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3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3.wmf"/><Relationship Id="rId4" Type="http://schemas.openxmlformats.org/officeDocument/2006/relationships/oleObject" Target="../embeddings/oleObject2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3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6.wmf"/><Relationship Id="rId4" Type="http://schemas.openxmlformats.org/officeDocument/2006/relationships/oleObject" Target="../embeddings/oleObject4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13" Type="http://schemas.openxmlformats.org/officeDocument/2006/relationships/image" Target="../media/image13.wmf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10.wmf"/><Relationship Id="rId12" Type="http://schemas.openxmlformats.org/officeDocument/2006/relationships/oleObject" Target="../embeddings/oleObject10.bin"/><Relationship Id="rId2" Type="http://schemas.openxmlformats.org/officeDocument/2006/relationships/slideLayout" Target="../slideLayouts/slideLayout3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12.wmf"/><Relationship Id="rId5" Type="http://schemas.openxmlformats.org/officeDocument/2006/relationships/image" Target="../media/image9.wmf"/><Relationship Id="rId10" Type="http://schemas.openxmlformats.org/officeDocument/2006/relationships/oleObject" Target="../embeddings/oleObject9.bin"/><Relationship Id="rId4" Type="http://schemas.openxmlformats.org/officeDocument/2006/relationships/oleObject" Target="../embeddings/oleObject6.bin"/><Relationship Id="rId9" Type="http://schemas.openxmlformats.org/officeDocument/2006/relationships/image" Target="../media/image11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15.wmf"/><Relationship Id="rId2" Type="http://schemas.openxmlformats.org/officeDocument/2006/relationships/slideLayout" Target="../slideLayouts/slideLayout3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14.wmf"/><Relationship Id="rId4" Type="http://schemas.openxmlformats.org/officeDocument/2006/relationships/oleObject" Target="../embeddings/oleObject11.bin"/><Relationship Id="rId9" Type="http://schemas.openxmlformats.org/officeDocument/2006/relationships/image" Target="../media/image13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13" Type="http://schemas.openxmlformats.org/officeDocument/2006/relationships/image" Target="../media/image17.wmf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15.wmf"/><Relationship Id="rId12" Type="http://schemas.openxmlformats.org/officeDocument/2006/relationships/oleObject" Target="../embeddings/oleObject18.bin"/><Relationship Id="rId2" Type="http://schemas.openxmlformats.org/officeDocument/2006/relationships/slideLayout" Target="../slideLayouts/slideLayout3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5.bin"/><Relationship Id="rId11" Type="http://schemas.openxmlformats.org/officeDocument/2006/relationships/image" Target="../media/image13.wmf"/><Relationship Id="rId5" Type="http://schemas.openxmlformats.org/officeDocument/2006/relationships/image" Target="../media/image14.wmf"/><Relationship Id="rId10" Type="http://schemas.openxmlformats.org/officeDocument/2006/relationships/oleObject" Target="../embeddings/oleObject17.bin"/><Relationship Id="rId4" Type="http://schemas.openxmlformats.org/officeDocument/2006/relationships/oleObject" Target="../embeddings/oleObject14.bin"/><Relationship Id="rId9" Type="http://schemas.openxmlformats.org/officeDocument/2006/relationships/image" Target="../media/image16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3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19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37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0.wmf"/><Relationship Id="rId4" Type="http://schemas.openxmlformats.org/officeDocument/2006/relationships/oleObject" Target="../embeddings/oleObject20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3" Type="http://schemas.openxmlformats.org/officeDocument/2006/relationships/notesSlide" Target="../notesSlides/notesSlide28.xml"/><Relationship Id="rId7" Type="http://schemas.openxmlformats.org/officeDocument/2006/relationships/image" Target="../media/image21.wmf"/><Relationship Id="rId2" Type="http://schemas.openxmlformats.org/officeDocument/2006/relationships/slideLayout" Target="../slideLayouts/slideLayout3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2.bin"/><Relationship Id="rId11" Type="http://schemas.openxmlformats.org/officeDocument/2006/relationships/image" Target="../media/image23.wmf"/><Relationship Id="rId5" Type="http://schemas.openxmlformats.org/officeDocument/2006/relationships/image" Target="../media/image20.wmf"/><Relationship Id="rId10" Type="http://schemas.openxmlformats.org/officeDocument/2006/relationships/oleObject" Target="../embeddings/oleObject24.bin"/><Relationship Id="rId4" Type="http://schemas.openxmlformats.org/officeDocument/2006/relationships/oleObject" Target="../embeddings/oleObject21.bin"/><Relationship Id="rId9" Type="http://schemas.openxmlformats.org/officeDocument/2006/relationships/image" Target="../media/image22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3" Type="http://schemas.openxmlformats.org/officeDocument/2006/relationships/notesSlide" Target="../notesSlides/notesSlide29.xml"/><Relationship Id="rId7" Type="http://schemas.openxmlformats.org/officeDocument/2006/relationships/image" Target="../media/image21.wmf"/><Relationship Id="rId2" Type="http://schemas.openxmlformats.org/officeDocument/2006/relationships/slideLayout" Target="../slideLayouts/slideLayout3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6.bin"/><Relationship Id="rId11" Type="http://schemas.openxmlformats.org/officeDocument/2006/relationships/image" Target="../media/image23.wmf"/><Relationship Id="rId5" Type="http://schemas.openxmlformats.org/officeDocument/2006/relationships/image" Target="../media/image20.wmf"/><Relationship Id="rId10" Type="http://schemas.openxmlformats.org/officeDocument/2006/relationships/oleObject" Target="../embeddings/oleObject28.bin"/><Relationship Id="rId4" Type="http://schemas.openxmlformats.org/officeDocument/2006/relationships/oleObject" Target="../embeddings/oleObject25.bin"/><Relationship Id="rId9" Type="http://schemas.openxmlformats.org/officeDocument/2006/relationships/image" Target="../media/image22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37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24.wmf"/><Relationship Id="rId4" Type="http://schemas.openxmlformats.org/officeDocument/2006/relationships/oleObject" Target="../embeddings/oleObject29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3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5.png"/><Relationship Id="rId5" Type="http://schemas.openxmlformats.org/officeDocument/2006/relationships/image" Target="../media/image24.wmf"/><Relationship Id="rId4" Type="http://schemas.openxmlformats.org/officeDocument/2006/relationships/oleObject" Target="../embeddings/oleObject30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37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25.wmf"/><Relationship Id="rId4" Type="http://schemas.openxmlformats.org/officeDocument/2006/relationships/oleObject" Target="../embeddings/oleObject31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7" Type="http://schemas.openxmlformats.org/officeDocument/2006/relationships/image" Target="../media/image27.wmf"/><Relationship Id="rId2" Type="http://schemas.openxmlformats.org/officeDocument/2006/relationships/slideLayout" Target="../slideLayouts/slideLayout37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33.bin"/><Relationship Id="rId5" Type="http://schemas.openxmlformats.org/officeDocument/2006/relationships/image" Target="../media/image25.wmf"/><Relationship Id="rId4" Type="http://schemas.openxmlformats.org/officeDocument/2006/relationships/oleObject" Target="../embeddings/oleObject32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3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8.png"/><Relationship Id="rId5" Type="http://schemas.openxmlformats.org/officeDocument/2006/relationships/image" Target="../media/image27.wmf"/><Relationship Id="rId4" Type="http://schemas.openxmlformats.org/officeDocument/2006/relationships/oleObject" Target="../embeddings/oleObject34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7" Type="http://schemas.openxmlformats.org/officeDocument/2006/relationships/image" Target="../media/image27.wmf"/><Relationship Id="rId2" Type="http://schemas.openxmlformats.org/officeDocument/2006/relationships/slideLayout" Target="../slideLayouts/slideLayout37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36.bin"/><Relationship Id="rId5" Type="http://schemas.openxmlformats.org/officeDocument/2006/relationships/image" Target="../media/image25.wmf"/><Relationship Id="rId4" Type="http://schemas.openxmlformats.org/officeDocument/2006/relationships/oleObject" Target="../embeddings/oleObject35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7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9.bin"/><Relationship Id="rId3" Type="http://schemas.openxmlformats.org/officeDocument/2006/relationships/notesSlide" Target="../notesSlides/notesSlide38.xml"/><Relationship Id="rId7" Type="http://schemas.openxmlformats.org/officeDocument/2006/relationships/image" Target="../media/image27.wmf"/><Relationship Id="rId2" Type="http://schemas.openxmlformats.org/officeDocument/2006/relationships/slideLayout" Target="../slideLayouts/slideLayout37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38.bin"/><Relationship Id="rId11" Type="http://schemas.openxmlformats.org/officeDocument/2006/relationships/image" Target="../media/image30.wmf"/><Relationship Id="rId5" Type="http://schemas.openxmlformats.org/officeDocument/2006/relationships/image" Target="../media/image25.wmf"/><Relationship Id="rId10" Type="http://schemas.openxmlformats.org/officeDocument/2006/relationships/oleObject" Target="../embeddings/oleObject40.bin"/><Relationship Id="rId4" Type="http://schemas.openxmlformats.org/officeDocument/2006/relationships/oleObject" Target="../embeddings/oleObject37.bin"/><Relationship Id="rId9" Type="http://schemas.openxmlformats.org/officeDocument/2006/relationships/image" Target="../media/image29.wmf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7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3.bin"/><Relationship Id="rId3" Type="http://schemas.openxmlformats.org/officeDocument/2006/relationships/notesSlide" Target="../notesSlides/notesSlide46.xml"/><Relationship Id="rId7" Type="http://schemas.openxmlformats.org/officeDocument/2006/relationships/image" Target="../media/image33.wmf"/><Relationship Id="rId2" Type="http://schemas.openxmlformats.org/officeDocument/2006/relationships/slideLayout" Target="../slideLayouts/slideLayout37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42.bin"/><Relationship Id="rId5" Type="http://schemas.openxmlformats.org/officeDocument/2006/relationships/image" Target="../media/image32.wmf"/><Relationship Id="rId4" Type="http://schemas.openxmlformats.org/officeDocument/2006/relationships/oleObject" Target="../embeddings/oleObject41.bin"/><Relationship Id="rId9" Type="http://schemas.openxmlformats.org/officeDocument/2006/relationships/image" Target="../media/image34.wmf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6.bin"/><Relationship Id="rId13" Type="http://schemas.openxmlformats.org/officeDocument/2006/relationships/image" Target="../media/image36.wmf"/><Relationship Id="rId3" Type="http://schemas.openxmlformats.org/officeDocument/2006/relationships/notesSlide" Target="../notesSlides/notesSlide47.xml"/><Relationship Id="rId7" Type="http://schemas.openxmlformats.org/officeDocument/2006/relationships/image" Target="../media/image33.wmf"/><Relationship Id="rId12" Type="http://schemas.openxmlformats.org/officeDocument/2006/relationships/oleObject" Target="../embeddings/oleObject48.bin"/><Relationship Id="rId2" Type="http://schemas.openxmlformats.org/officeDocument/2006/relationships/slideLayout" Target="../slideLayouts/slideLayout37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45.bin"/><Relationship Id="rId11" Type="http://schemas.openxmlformats.org/officeDocument/2006/relationships/image" Target="../media/image35.wmf"/><Relationship Id="rId5" Type="http://schemas.openxmlformats.org/officeDocument/2006/relationships/image" Target="../media/image32.wmf"/><Relationship Id="rId10" Type="http://schemas.openxmlformats.org/officeDocument/2006/relationships/oleObject" Target="../embeddings/oleObject47.bin"/><Relationship Id="rId4" Type="http://schemas.openxmlformats.org/officeDocument/2006/relationships/oleObject" Target="../embeddings/oleObject44.bin"/><Relationship Id="rId9" Type="http://schemas.openxmlformats.org/officeDocument/2006/relationships/image" Target="../media/image34.wmf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1.bin"/><Relationship Id="rId13" Type="http://schemas.openxmlformats.org/officeDocument/2006/relationships/image" Target="../media/image36.wmf"/><Relationship Id="rId3" Type="http://schemas.openxmlformats.org/officeDocument/2006/relationships/notesSlide" Target="../notesSlides/notesSlide48.xml"/><Relationship Id="rId7" Type="http://schemas.openxmlformats.org/officeDocument/2006/relationships/image" Target="../media/image33.wmf"/><Relationship Id="rId12" Type="http://schemas.openxmlformats.org/officeDocument/2006/relationships/oleObject" Target="../embeddings/oleObject53.bin"/><Relationship Id="rId2" Type="http://schemas.openxmlformats.org/officeDocument/2006/relationships/slideLayout" Target="../slideLayouts/slideLayout37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50.bin"/><Relationship Id="rId11" Type="http://schemas.openxmlformats.org/officeDocument/2006/relationships/image" Target="../media/image35.wmf"/><Relationship Id="rId5" Type="http://schemas.openxmlformats.org/officeDocument/2006/relationships/image" Target="../media/image32.wmf"/><Relationship Id="rId10" Type="http://schemas.openxmlformats.org/officeDocument/2006/relationships/oleObject" Target="../embeddings/oleObject52.bin"/><Relationship Id="rId4" Type="http://schemas.openxmlformats.org/officeDocument/2006/relationships/oleObject" Target="../embeddings/oleObject49.bin"/><Relationship Id="rId9" Type="http://schemas.openxmlformats.org/officeDocument/2006/relationships/image" Target="../media/image34.wmf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3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3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3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3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7.xml"/><Relationship Id="rId7" Type="http://schemas.openxmlformats.org/officeDocument/2006/relationships/image" Target="../media/image38.wmf"/><Relationship Id="rId2" Type="http://schemas.openxmlformats.org/officeDocument/2006/relationships/slideLayout" Target="../slideLayouts/slideLayout37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55.bin"/><Relationship Id="rId5" Type="http://schemas.openxmlformats.org/officeDocument/2006/relationships/image" Target="../media/image37.wmf"/><Relationship Id="rId4" Type="http://schemas.openxmlformats.org/officeDocument/2006/relationships/oleObject" Target="../embeddings/oleObject54.bin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3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37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8.bin"/><Relationship Id="rId3" Type="http://schemas.openxmlformats.org/officeDocument/2006/relationships/notesSlide" Target="../notesSlides/notesSlide61.xml"/><Relationship Id="rId7" Type="http://schemas.openxmlformats.org/officeDocument/2006/relationships/image" Target="../media/image40.wmf"/><Relationship Id="rId2" Type="http://schemas.openxmlformats.org/officeDocument/2006/relationships/slideLayout" Target="../slideLayouts/slideLayout37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57.bin"/><Relationship Id="rId11" Type="http://schemas.openxmlformats.org/officeDocument/2006/relationships/image" Target="../media/image42.wmf"/><Relationship Id="rId5" Type="http://schemas.openxmlformats.org/officeDocument/2006/relationships/image" Target="../media/image39.wmf"/><Relationship Id="rId10" Type="http://schemas.openxmlformats.org/officeDocument/2006/relationships/oleObject" Target="../embeddings/oleObject59.bin"/><Relationship Id="rId4" Type="http://schemas.openxmlformats.org/officeDocument/2006/relationships/oleObject" Target="../embeddings/oleObject56.bin"/><Relationship Id="rId9" Type="http://schemas.openxmlformats.org/officeDocument/2006/relationships/image" Target="../media/image41.wmf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3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3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37.xml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2.bin"/><Relationship Id="rId13" Type="http://schemas.openxmlformats.org/officeDocument/2006/relationships/image" Target="../media/image46.wmf"/><Relationship Id="rId3" Type="http://schemas.openxmlformats.org/officeDocument/2006/relationships/notesSlide" Target="../notesSlides/notesSlide65.xml"/><Relationship Id="rId7" Type="http://schemas.openxmlformats.org/officeDocument/2006/relationships/image" Target="../media/image44.wmf"/><Relationship Id="rId12" Type="http://schemas.openxmlformats.org/officeDocument/2006/relationships/oleObject" Target="../embeddings/oleObject65.bin"/><Relationship Id="rId2" Type="http://schemas.openxmlformats.org/officeDocument/2006/relationships/slideLayout" Target="../slideLayouts/slideLayout37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61.bin"/><Relationship Id="rId11" Type="http://schemas.openxmlformats.org/officeDocument/2006/relationships/oleObject" Target="../embeddings/oleObject64.bin"/><Relationship Id="rId5" Type="http://schemas.openxmlformats.org/officeDocument/2006/relationships/image" Target="../media/image43.wmf"/><Relationship Id="rId15" Type="http://schemas.openxmlformats.org/officeDocument/2006/relationships/image" Target="../media/image47.wmf"/><Relationship Id="rId10" Type="http://schemas.openxmlformats.org/officeDocument/2006/relationships/oleObject" Target="../embeddings/oleObject63.bin"/><Relationship Id="rId4" Type="http://schemas.openxmlformats.org/officeDocument/2006/relationships/oleObject" Target="../embeddings/oleObject60.bin"/><Relationship Id="rId9" Type="http://schemas.openxmlformats.org/officeDocument/2006/relationships/image" Target="../media/image45.wmf"/><Relationship Id="rId14" Type="http://schemas.openxmlformats.org/officeDocument/2006/relationships/oleObject" Target="../embeddings/oleObject66.bin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9.bin"/><Relationship Id="rId13" Type="http://schemas.openxmlformats.org/officeDocument/2006/relationships/image" Target="../media/image50.wmf"/><Relationship Id="rId3" Type="http://schemas.openxmlformats.org/officeDocument/2006/relationships/notesSlide" Target="../notesSlides/notesSlide66.xml"/><Relationship Id="rId7" Type="http://schemas.openxmlformats.org/officeDocument/2006/relationships/image" Target="../media/image49.wmf"/><Relationship Id="rId12" Type="http://schemas.openxmlformats.org/officeDocument/2006/relationships/oleObject" Target="../embeddings/oleObject71.bin"/><Relationship Id="rId17" Type="http://schemas.openxmlformats.org/officeDocument/2006/relationships/image" Target="../media/image52.wmf"/><Relationship Id="rId2" Type="http://schemas.openxmlformats.org/officeDocument/2006/relationships/slideLayout" Target="../slideLayouts/slideLayout37.xml"/><Relationship Id="rId16" Type="http://schemas.openxmlformats.org/officeDocument/2006/relationships/oleObject" Target="../embeddings/oleObject73.bin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68.bin"/><Relationship Id="rId11" Type="http://schemas.openxmlformats.org/officeDocument/2006/relationships/image" Target="../media/image47.wmf"/><Relationship Id="rId5" Type="http://schemas.openxmlformats.org/officeDocument/2006/relationships/image" Target="../media/image48.wmf"/><Relationship Id="rId15" Type="http://schemas.openxmlformats.org/officeDocument/2006/relationships/image" Target="../media/image51.wmf"/><Relationship Id="rId10" Type="http://schemas.openxmlformats.org/officeDocument/2006/relationships/oleObject" Target="../embeddings/oleObject70.bin"/><Relationship Id="rId4" Type="http://schemas.openxmlformats.org/officeDocument/2006/relationships/oleObject" Target="../embeddings/oleObject67.bin"/><Relationship Id="rId9" Type="http://schemas.openxmlformats.org/officeDocument/2006/relationships/image" Target="../media/image45.wmf"/><Relationship Id="rId14" Type="http://schemas.openxmlformats.org/officeDocument/2006/relationships/oleObject" Target="../embeddings/oleObject72.bin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6.bin"/><Relationship Id="rId13" Type="http://schemas.openxmlformats.org/officeDocument/2006/relationships/image" Target="../media/image56.wmf"/><Relationship Id="rId3" Type="http://schemas.openxmlformats.org/officeDocument/2006/relationships/notesSlide" Target="../notesSlides/notesSlide67.xml"/><Relationship Id="rId7" Type="http://schemas.openxmlformats.org/officeDocument/2006/relationships/image" Target="../media/image54.wmf"/><Relationship Id="rId12" Type="http://schemas.openxmlformats.org/officeDocument/2006/relationships/oleObject" Target="../embeddings/oleObject79.bin"/><Relationship Id="rId17" Type="http://schemas.openxmlformats.org/officeDocument/2006/relationships/image" Target="../media/image58.wmf"/><Relationship Id="rId2" Type="http://schemas.openxmlformats.org/officeDocument/2006/relationships/slideLayout" Target="../slideLayouts/slideLayout37.xml"/><Relationship Id="rId16" Type="http://schemas.openxmlformats.org/officeDocument/2006/relationships/oleObject" Target="../embeddings/oleObject81.bin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75.bin"/><Relationship Id="rId11" Type="http://schemas.openxmlformats.org/officeDocument/2006/relationships/oleObject" Target="../embeddings/oleObject78.bin"/><Relationship Id="rId5" Type="http://schemas.openxmlformats.org/officeDocument/2006/relationships/image" Target="../media/image53.wmf"/><Relationship Id="rId15" Type="http://schemas.openxmlformats.org/officeDocument/2006/relationships/image" Target="../media/image57.wmf"/><Relationship Id="rId10" Type="http://schemas.openxmlformats.org/officeDocument/2006/relationships/oleObject" Target="../embeddings/oleObject77.bin"/><Relationship Id="rId4" Type="http://schemas.openxmlformats.org/officeDocument/2006/relationships/oleObject" Target="../embeddings/oleObject74.bin"/><Relationship Id="rId9" Type="http://schemas.openxmlformats.org/officeDocument/2006/relationships/image" Target="../media/image55.wmf"/><Relationship Id="rId14" Type="http://schemas.openxmlformats.org/officeDocument/2006/relationships/oleObject" Target="../embeddings/oleObject80.bin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8.xml"/><Relationship Id="rId7" Type="http://schemas.openxmlformats.org/officeDocument/2006/relationships/image" Target="../media/image60.wmf"/><Relationship Id="rId2" Type="http://schemas.openxmlformats.org/officeDocument/2006/relationships/slideLayout" Target="../slideLayouts/slideLayout37.xml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83.bin"/><Relationship Id="rId5" Type="http://schemas.openxmlformats.org/officeDocument/2006/relationships/image" Target="../media/image59.wmf"/><Relationship Id="rId4" Type="http://schemas.openxmlformats.org/officeDocument/2006/relationships/oleObject" Target="../embeddings/oleObject82.bin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9.xml"/><Relationship Id="rId2" Type="http://schemas.openxmlformats.org/officeDocument/2006/relationships/slideLayout" Target="../slideLayouts/slideLayout37.xml"/><Relationship Id="rId1" Type="http://schemas.openxmlformats.org/officeDocument/2006/relationships/vmlDrawing" Target="../drawings/vmlDrawing27.vml"/><Relationship Id="rId5" Type="http://schemas.openxmlformats.org/officeDocument/2006/relationships/image" Target="../media/image61.wmf"/><Relationship Id="rId4" Type="http://schemas.openxmlformats.org/officeDocument/2006/relationships/oleObject" Target="../embeddings/oleObject84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7.bin"/><Relationship Id="rId13" Type="http://schemas.openxmlformats.org/officeDocument/2006/relationships/image" Target="../media/image66.wmf"/><Relationship Id="rId3" Type="http://schemas.openxmlformats.org/officeDocument/2006/relationships/notesSlide" Target="../notesSlides/notesSlide70.xml"/><Relationship Id="rId7" Type="http://schemas.openxmlformats.org/officeDocument/2006/relationships/image" Target="../media/image63.wmf"/><Relationship Id="rId12" Type="http://schemas.openxmlformats.org/officeDocument/2006/relationships/oleObject" Target="../embeddings/oleObject89.bin"/><Relationship Id="rId2" Type="http://schemas.openxmlformats.org/officeDocument/2006/relationships/slideLayout" Target="../slideLayouts/slideLayout37.xml"/><Relationship Id="rId1" Type="http://schemas.openxmlformats.org/officeDocument/2006/relationships/vmlDrawing" Target="../drawings/vmlDrawing28.vml"/><Relationship Id="rId6" Type="http://schemas.openxmlformats.org/officeDocument/2006/relationships/oleObject" Target="../embeddings/oleObject86.bin"/><Relationship Id="rId11" Type="http://schemas.openxmlformats.org/officeDocument/2006/relationships/image" Target="../media/image65.wmf"/><Relationship Id="rId5" Type="http://schemas.openxmlformats.org/officeDocument/2006/relationships/image" Target="../media/image62.wmf"/><Relationship Id="rId15" Type="http://schemas.openxmlformats.org/officeDocument/2006/relationships/image" Target="../media/image67.wmf"/><Relationship Id="rId10" Type="http://schemas.openxmlformats.org/officeDocument/2006/relationships/oleObject" Target="../embeddings/oleObject88.bin"/><Relationship Id="rId4" Type="http://schemas.openxmlformats.org/officeDocument/2006/relationships/oleObject" Target="../embeddings/oleObject85.bin"/><Relationship Id="rId9" Type="http://schemas.openxmlformats.org/officeDocument/2006/relationships/image" Target="../media/image64.wmf"/><Relationship Id="rId14" Type="http://schemas.openxmlformats.org/officeDocument/2006/relationships/oleObject" Target="../embeddings/oleObject90.bin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3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2" Type="http://schemas.openxmlformats.org/officeDocument/2006/relationships/video" Target="../media/media1.mpg"/><Relationship Id="rId1" Type="http://schemas.microsoft.com/office/2007/relationships/media" Target="../media/media1.mpg"/><Relationship Id="rId5" Type="http://schemas.openxmlformats.org/officeDocument/2006/relationships/image" Target="../media/image68.png"/><Relationship Id="rId4" Type="http://schemas.openxmlformats.org/officeDocument/2006/relationships/notesSlide" Target="../notesSlides/notesSlide7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3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2" Type="http://schemas.openxmlformats.org/officeDocument/2006/relationships/video" Target="../media/media2.mpg"/><Relationship Id="rId1" Type="http://schemas.microsoft.com/office/2007/relationships/media" Target="../media/media2.mpg"/><Relationship Id="rId5" Type="http://schemas.openxmlformats.org/officeDocument/2006/relationships/image" Target="../media/image69.png"/><Relationship Id="rId4" Type="http://schemas.openxmlformats.org/officeDocument/2006/relationships/notesSlide" Target="../notesSlides/notesSlide74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3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2" Type="http://schemas.openxmlformats.org/officeDocument/2006/relationships/video" Target="../media/media3.mpg"/><Relationship Id="rId1" Type="http://schemas.microsoft.com/office/2007/relationships/media" Target="../media/media3.mpg"/><Relationship Id="rId5" Type="http://schemas.openxmlformats.org/officeDocument/2006/relationships/image" Target="../media/image70.png"/><Relationship Id="rId4" Type="http://schemas.openxmlformats.org/officeDocument/2006/relationships/notesSlide" Target="../notesSlides/notesSlide76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3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8.xml"/><Relationship Id="rId2" Type="http://schemas.openxmlformats.org/officeDocument/2006/relationships/slideLayout" Target="../slideLayouts/slideLayout37.xml"/><Relationship Id="rId1" Type="http://schemas.openxmlformats.org/officeDocument/2006/relationships/vmlDrawing" Target="../drawings/vmlDrawing29.vml"/><Relationship Id="rId5" Type="http://schemas.openxmlformats.org/officeDocument/2006/relationships/image" Target="../media/image61.wmf"/><Relationship Id="rId4" Type="http://schemas.openxmlformats.org/officeDocument/2006/relationships/oleObject" Target="../embeddings/oleObject91.bin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3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3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50000">
              <a:schemeClr val="bg1"/>
            </a:gs>
            <a:gs pos="100000">
              <a:schemeClr val="accent2">
                <a:lumMod val="60000"/>
                <a:lumOff val="4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706562"/>
          </a:xfrm>
        </p:spPr>
        <p:txBody>
          <a:bodyPr/>
          <a:lstStyle/>
          <a:p>
            <a:pPr eaLnBrk="1" hangingPunct="1"/>
            <a:r>
              <a:rPr lang="en-US" smtClean="0"/>
              <a:t>Statistics – O. R. 891</a:t>
            </a:r>
            <a:br>
              <a:rPr lang="en-US" smtClean="0"/>
            </a:br>
            <a:r>
              <a:rPr lang="en-US" smtClean="0"/>
              <a:t>Object Oriented Data Analysis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362200"/>
            <a:ext cx="8229600" cy="4114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dirty="0" smtClean="0"/>
              <a:t>J. S. </a:t>
            </a:r>
            <a:r>
              <a:rPr lang="en-US" dirty="0" err="1" smtClean="0"/>
              <a:t>Marron</a:t>
            </a:r>
            <a:endParaRPr lang="en-US" dirty="0" smtClean="0"/>
          </a:p>
          <a:p>
            <a:pPr algn="ctr" eaLnBrk="1" hangingPunct="1">
              <a:buFontTx/>
              <a:buNone/>
            </a:pPr>
            <a:endParaRPr lang="en-US" dirty="0" smtClean="0"/>
          </a:p>
          <a:p>
            <a:pPr algn="ctr" eaLnBrk="1" hangingPunct="1">
              <a:buFontTx/>
              <a:buNone/>
            </a:pPr>
            <a:r>
              <a:rPr lang="en-US" dirty="0" smtClean="0"/>
              <a:t>Dept. of Statistics and Operations Research</a:t>
            </a:r>
          </a:p>
          <a:p>
            <a:pPr algn="ctr" eaLnBrk="1" hangingPunct="1">
              <a:buFontTx/>
              <a:buNone/>
            </a:pPr>
            <a:r>
              <a:rPr lang="en-US" dirty="0" smtClean="0"/>
              <a:t>University of North Carolina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1066800"/>
          </a:xfrm>
        </p:spPr>
        <p:txBody>
          <a:bodyPr/>
          <a:lstStyle/>
          <a:p>
            <a:pPr eaLnBrk="1" hangingPunct="1"/>
            <a:r>
              <a:rPr lang="en-US" altLang="ko-KR" sz="400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Independent Component Analysis</a:t>
            </a:r>
          </a:p>
        </p:txBody>
      </p:sp>
      <p:sp>
        <p:nvSpPr>
          <p:cNvPr id="2283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371600"/>
            <a:ext cx="8054975" cy="53340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Personal Viewpoint: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altLang="ko-KR" i="1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	Directions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that maximize independence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>
              <a:lnSpc>
                <a:spcPct val="150000"/>
              </a:lnSpc>
              <a:buFontTx/>
              <a:buNone/>
            </a:pPr>
            <a:r>
              <a:rPr lang="en-US" altLang="ko-KR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Motivating Context:  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Signal Processing</a:t>
            </a:r>
          </a:p>
          <a:p>
            <a:pPr algn="ctr">
              <a:lnSpc>
                <a:spcPct val="150000"/>
              </a:lnSpc>
              <a:buFontTx/>
              <a:buNone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“Blind Source Separation”</a:t>
            </a:r>
            <a:endParaRPr lang="en-US" altLang="ko-KR" dirty="0" smtClean="0">
              <a:solidFill>
                <a:srgbClr val="000000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0131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1066800"/>
          </a:xfrm>
        </p:spPr>
        <p:txBody>
          <a:bodyPr/>
          <a:lstStyle/>
          <a:p>
            <a:pPr eaLnBrk="1" hangingPunct="1"/>
            <a:r>
              <a:rPr lang="en-US" altLang="ko-KR" sz="400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Independent Component Analysis</a:t>
            </a: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371600"/>
            <a:ext cx="8054975" cy="53340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References: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Cardoso (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1993)     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(1</a:t>
            </a:r>
            <a:r>
              <a:rPr lang="en-US" altLang="ko-KR" baseline="30000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st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paper)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Lee (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1998)    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(early book, not </a:t>
            </a:r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recco’ed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)</a:t>
            </a:r>
          </a:p>
          <a:p>
            <a:pPr eaLnBrk="1" hangingPunct="1">
              <a:lnSpc>
                <a:spcPct val="120000"/>
              </a:lnSpc>
            </a:pPr>
            <a:r>
              <a:rPr lang="fi-FI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Hyvärinen &amp; Oja (1998)</a:t>
            </a:r>
          </a:p>
          <a:p>
            <a:pPr algn="ctr" eaLnBrk="1" hangingPunct="1">
              <a:lnSpc>
                <a:spcPct val="120000"/>
              </a:lnSpc>
              <a:buFontTx/>
              <a:buNone/>
            </a:pPr>
            <a:r>
              <a:rPr lang="fi-FI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(excellent short tutorial) </a:t>
            </a: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fi-FI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Hyvärinen, Karhunen &amp; Oja (2001) </a:t>
            </a: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algn="ctr" eaLnBrk="1" hangingPunct="1">
              <a:lnSpc>
                <a:spcPct val="120000"/>
              </a:lnSpc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(detailed monograph)</a:t>
            </a:r>
          </a:p>
        </p:txBody>
      </p:sp>
    </p:spTree>
    <p:extLst>
      <p:ext uri="{BB962C8B-B14F-4D97-AF65-F5344CB8AC3E}">
        <p14:creationId xmlns:p14="http://schemas.microsoft.com/office/powerpoint/2010/main" val="382858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9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1066800"/>
          </a:xfrm>
        </p:spPr>
        <p:txBody>
          <a:bodyPr/>
          <a:lstStyle/>
          <a:p>
            <a:pPr eaLnBrk="1" hangingPunct="1"/>
            <a:r>
              <a:rPr lang="en-US" altLang="ko-KR" sz="400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ICA, Motivating Example</a:t>
            </a:r>
          </a:p>
        </p:txBody>
      </p:sp>
      <p:sp>
        <p:nvSpPr>
          <p:cNvPr id="4199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371600"/>
            <a:ext cx="8054975" cy="53340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“Cocktail party problem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”</a:t>
            </a: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628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9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1066800"/>
          </a:xfrm>
        </p:spPr>
        <p:txBody>
          <a:bodyPr/>
          <a:lstStyle/>
          <a:p>
            <a:pPr eaLnBrk="1" hangingPunct="1"/>
            <a:r>
              <a:rPr lang="en-US" altLang="ko-KR" sz="400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ICA, Motivating Example</a:t>
            </a:r>
          </a:p>
        </p:txBody>
      </p:sp>
      <p:sp>
        <p:nvSpPr>
          <p:cNvPr id="4199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371600"/>
            <a:ext cx="8054975" cy="53340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“Cocktail party problem”: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Hear several simultaneous conversations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Would like to</a:t>
            </a:r>
          </a:p>
          <a:p>
            <a:pPr algn="ctr" eaLnBrk="1" hangingPunct="1">
              <a:lnSpc>
                <a:spcPct val="120000"/>
              </a:lnSpc>
              <a:buFontTx/>
              <a:buNone/>
            </a:pPr>
            <a:r>
              <a:rPr lang="en-US" altLang="ko-KR" i="1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separate </a:t>
            </a:r>
            <a:r>
              <a:rPr lang="en-US" altLang="ko-KR" i="1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them</a:t>
            </a:r>
            <a:endParaRPr lang="en-US" altLang="ko-KR" i="1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582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9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1066800"/>
          </a:xfrm>
        </p:spPr>
        <p:txBody>
          <a:bodyPr/>
          <a:lstStyle/>
          <a:p>
            <a:pPr eaLnBrk="1" hangingPunct="1"/>
            <a:r>
              <a:rPr lang="en-US" altLang="ko-KR" sz="400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ICA, Motivating Example</a:t>
            </a:r>
          </a:p>
        </p:txBody>
      </p:sp>
      <p:sp>
        <p:nvSpPr>
          <p:cNvPr id="4199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371600"/>
            <a:ext cx="8054975" cy="53340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“Cocktail party problem”: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Hear several simultaneous conversations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Would like to</a:t>
            </a:r>
          </a:p>
          <a:p>
            <a:pPr algn="ctr" eaLnBrk="1" hangingPunct="1">
              <a:lnSpc>
                <a:spcPct val="120000"/>
              </a:lnSpc>
              <a:buFontTx/>
              <a:buNone/>
            </a:pPr>
            <a:r>
              <a:rPr lang="en-US" altLang="ko-KR" i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separate them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endParaRPr lang="en-US" altLang="ko-KR" i="1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Model for “conversations”:  time series</a:t>
            </a:r>
          </a:p>
          <a:p>
            <a:pPr algn="ctr" eaLnBrk="1" hangingPunct="1">
              <a:lnSpc>
                <a:spcPct val="120000"/>
              </a:lnSpc>
              <a:buFontTx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and</a:t>
            </a:r>
          </a:p>
        </p:txBody>
      </p:sp>
      <p:graphicFrame>
        <p:nvGraphicFramePr>
          <p:cNvPr id="41986" name="Object 2"/>
          <p:cNvGraphicFramePr>
            <a:graphicFrameLocks noChangeAspect="1"/>
          </p:cNvGraphicFramePr>
          <p:nvPr/>
        </p:nvGraphicFramePr>
        <p:xfrm>
          <a:off x="3276600" y="5486400"/>
          <a:ext cx="788988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36" name="Equation" r:id="rId4" imgW="291960" imgH="215640" progId="Equation.3">
                  <p:embed/>
                </p:oleObj>
              </mc:Choice>
              <mc:Fallback>
                <p:oleObj name="Equation" r:id="rId4" imgW="29196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5486400"/>
                        <a:ext cx="788988" cy="582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7" name="Object 3"/>
          <p:cNvGraphicFramePr>
            <a:graphicFrameLocks noChangeAspect="1"/>
          </p:cNvGraphicFramePr>
          <p:nvPr/>
        </p:nvGraphicFramePr>
        <p:xfrm>
          <a:off x="5300663" y="5486400"/>
          <a:ext cx="828675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37" name="Equation" r:id="rId6" imgW="317160" imgH="215640" progId="Equation.3">
                  <p:embed/>
                </p:oleObj>
              </mc:Choice>
              <mc:Fallback>
                <p:oleObj name="Equation" r:id="rId6" imgW="31716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0663" y="5486400"/>
                        <a:ext cx="828675" cy="582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8148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1066800"/>
          </a:xfrm>
        </p:spPr>
        <p:txBody>
          <a:bodyPr/>
          <a:lstStyle/>
          <a:p>
            <a:pPr eaLnBrk="1" hangingPunct="1"/>
            <a:r>
              <a:rPr lang="en-US" altLang="ko-KR" sz="400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ICA, Motivating Example</a:t>
            </a:r>
          </a:p>
        </p:txBody>
      </p:sp>
      <p:sp>
        <p:nvSpPr>
          <p:cNvPr id="2304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066800"/>
            <a:ext cx="8054975" cy="53340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Model for “conversations”:  time series</a:t>
            </a:r>
          </a:p>
        </p:txBody>
      </p:sp>
      <p:pic>
        <p:nvPicPr>
          <p:cNvPr id="23040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812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6383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3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1066800"/>
          </a:xfrm>
        </p:spPr>
        <p:txBody>
          <a:bodyPr/>
          <a:lstStyle/>
          <a:p>
            <a:pPr eaLnBrk="1" hangingPunct="1"/>
            <a:r>
              <a:rPr lang="en-US" altLang="ko-KR" sz="400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ICA, Motivating Example</a:t>
            </a:r>
          </a:p>
        </p:txBody>
      </p:sp>
      <p:sp>
        <p:nvSpPr>
          <p:cNvPr id="4301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371600"/>
            <a:ext cx="8054975" cy="53340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Mixed version of signals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endParaRPr lang="en-US" altLang="ko-KR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endParaRPr lang="en-US" altLang="ko-KR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And also a 2</a:t>
            </a:r>
            <a:r>
              <a:rPr lang="en-US" altLang="ko-KR" baseline="3000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nd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mixture:</a:t>
            </a:r>
          </a:p>
        </p:txBody>
      </p:sp>
      <p:graphicFrame>
        <p:nvGraphicFramePr>
          <p:cNvPr id="43010" name="Object 2"/>
          <p:cNvGraphicFramePr>
            <a:graphicFrameLocks noChangeAspect="1"/>
          </p:cNvGraphicFramePr>
          <p:nvPr/>
        </p:nvGraphicFramePr>
        <p:xfrm>
          <a:off x="2286000" y="2133600"/>
          <a:ext cx="4876800" cy="658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34" name="Equation" r:id="rId4" imgW="1434960" imgH="215640" progId="Equation.3">
                  <p:embed/>
                </p:oleObj>
              </mc:Choice>
              <mc:Fallback>
                <p:oleObj name="Equation" r:id="rId4" imgW="143496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2133600"/>
                        <a:ext cx="4876800" cy="658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1" name="Object 4"/>
          <p:cNvGraphicFramePr>
            <a:graphicFrameLocks noChangeAspect="1"/>
          </p:cNvGraphicFramePr>
          <p:nvPr/>
        </p:nvGraphicFramePr>
        <p:xfrm>
          <a:off x="2224088" y="4267200"/>
          <a:ext cx="4772025" cy="658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35" name="Equation" r:id="rId6" imgW="1473120" imgH="215640" progId="Equation.3">
                  <p:embed/>
                </p:oleObj>
              </mc:Choice>
              <mc:Fallback>
                <p:oleObj name="Equation" r:id="rId6" imgW="1473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4088" y="4267200"/>
                        <a:ext cx="4772025" cy="658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61848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1066800"/>
          </a:xfrm>
        </p:spPr>
        <p:txBody>
          <a:bodyPr/>
          <a:lstStyle/>
          <a:p>
            <a:pPr eaLnBrk="1" hangingPunct="1"/>
            <a:r>
              <a:rPr lang="en-US" altLang="ko-KR" sz="400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ICA, Motivating Example</a:t>
            </a:r>
          </a:p>
        </p:txBody>
      </p:sp>
      <p:sp>
        <p:nvSpPr>
          <p:cNvPr id="2314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066800"/>
            <a:ext cx="8054975" cy="53340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Mixed version of signals:</a:t>
            </a:r>
          </a:p>
        </p:txBody>
      </p:sp>
      <p:pic>
        <p:nvPicPr>
          <p:cNvPr id="23142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050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4645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4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1066800"/>
          </a:xfrm>
        </p:spPr>
        <p:txBody>
          <a:bodyPr/>
          <a:lstStyle/>
          <a:p>
            <a:pPr eaLnBrk="1" hangingPunct="1"/>
            <a:r>
              <a:rPr lang="en-US" altLang="ko-KR" sz="400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ICA, Motivating Example</a:t>
            </a:r>
          </a:p>
        </p:txBody>
      </p:sp>
      <p:sp>
        <p:nvSpPr>
          <p:cNvPr id="4404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371600"/>
            <a:ext cx="8054975" cy="53340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Goal:  Recover </a:t>
            </a:r>
            <a:r>
              <a:rPr lang="en-US" altLang="ko-KR" i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signal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endParaRPr lang="en-US" altLang="ko-KR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From  </a:t>
            </a:r>
            <a:r>
              <a:rPr lang="en-US" altLang="ko-KR" i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data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endParaRPr lang="en-US" altLang="ko-KR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For unknown mixture matrix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endParaRPr lang="en-US" altLang="ko-KR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   where                         for all</a:t>
            </a:r>
          </a:p>
        </p:txBody>
      </p:sp>
      <p:graphicFrame>
        <p:nvGraphicFramePr>
          <p:cNvPr id="44034" name="Object 2"/>
          <p:cNvGraphicFramePr>
            <a:graphicFrameLocks noChangeAspect="1"/>
          </p:cNvGraphicFramePr>
          <p:nvPr/>
        </p:nvGraphicFramePr>
        <p:xfrm>
          <a:off x="2971800" y="2514600"/>
          <a:ext cx="2117725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376" name="Equation" r:id="rId4" imgW="838080" imgH="482400" progId="Equation.3">
                  <p:embed/>
                </p:oleObj>
              </mc:Choice>
              <mc:Fallback>
                <p:oleObj name="Equation" r:id="rId4" imgW="83808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2514600"/>
                        <a:ext cx="2117725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5" name="Object 3"/>
          <p:cNvGraphicFramePr>
            <a:graphicFrameLocks noChangeAspect="1"/>
          </p:cNvGraphicFramePr>
          <p:nvPr/>
        </p:nvGraphicFramePr>
        <p:xfrm>
          <a:off x="4876800" y="1066800"/>
          <a:ext cx="2054225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377" name="Equation" r:id="rId6" imgW="812520" imgH="482400" progId="Equation.3">
                  <p:embed/>
                </p:oleObj>
              </mc:Choice>
              <mc:Fallback>
                <p:oleObj name="Equation" r:id="rId6" imgW="81252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1066800"/>
                        <a:ext cx="2054225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6" name="Object 4"/>
          <p:cNvGraphicFramePr>
            <a:graphicFrameLocks noChangeAspect="1"/>
          </p:cNvGraphicFramePr>
          <p:nvPr/>
        </p:nvGraphicFramePr>
        <p:xfrm>
          <a:off x="6019800" y="3810000"/>
          <a:ext cx="2706688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378" name="Equation" r:id="rId8" imgW="952200" imgH="482400" progId="Equation.3">
                  <p:embed/>
                </p:oleObj>
              </mc:Choice>
              <mc:Fallback>
                <p:oleObj name="Equation" r:id="rId8" imgW="95220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3810000"/>
                        <a:ext cx="2706688" cy="137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7" name="Object 5"/>
          <p:cNvGraphicFramePr>
            <a:graphicFrameLocks noChangeAspect="1"/>
          </p:cNvGraphicFramePr>
          <p:nvPr/>
        </p:nvGraphicFramePr>
        <p:xfrm>
          <a:off x="2514600" y="5486400"/>
          <a:ext cx="1417638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379" name="Equation" r:id="rId10" imgW="444240" imgH="228600" progId="Equation.3">
                  <p:embed/>
                </p:oleObj>
              </mc:Choice>
              <mc:Fallback>
                <p:oleObj name="Equation" r:id="rId10" imgW="4442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5486400"/>
                        <a:ext cx="1417638" cy="730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8" name="Object 6"/>
          <p:cNvGraphicFramePr>
            <a:graphicFrameLocks noChangeAspect="1"/>
          </p:cNvGraphicFramePr>
          <p:nvPr/>
        </p:nvGraphicFramePr>
        <p:xfrm>
          <a:off x="6248400" y="5562600"/>
          <a:ext cx="304800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380" name="Equation" r:id="rId12" imgW="88560" imgH="152280" progId="Equation.3">
                  <p:embed/>
                </p:oleObj>
              </mc:Choice>
              <mc:Fallback>
                <p:oleObj name="Equation" r:id="rId12" imgW="88560" imgH="152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5562600"/>
                        <a:ext cx="304800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28769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1066800"/>
          </a:xfrm>
        </p:spPr>
        <p:txBody>
          <a:bodyPr/>
          <a:lstStyle/>
          <a:p>
            <a:pPr eaLnBrk="1" hangingPunct="1"/>
            <a:r>
              <a:rPr lang="en-US" altLang="ko-KR" sz="400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ICA, Motivating Example</a:t>
            </a:r>
          </a:p>
        </p:txBody>
      </p:sp>
      <p:sp>
        <p:nvSpPr>
          <p:cNvPr id="4506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371600"/>
            <a:ext cx="8054975" cy="53340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Goal is to find separating weights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      so that                      for 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all</a:t>
            </a: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graphicFrame>
        <p:nvGraphicFramePr>
          <p:cNvPr id="45058" name="Object 2"/>
          <p:cNvGraphicFramePr>
            <a:graphicFrameLocks noChangeAspect="1"/>
          </p:cNvGraphicFramePr>
          <p:nvPr/>
        </p:nvGraphicFramePr>
        <p:xfrm>
          <a:off x="3124200" y="2667000"/>
          <a:ext cx="1574800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395" name="Equation" r:id="rId4" imgW="482400" imgH="228600" progId="Equation.3">
                  <p:embed/>
                </p:oleObj>
              </mc:Choice>
              <mc:Fallback>
                <p:oleObj name="Equation" r:id="rId4" imgW="4824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2667000"/>
                        <a:ext cx="1574800" cy="74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59" name="Object 3"/>
          <p:cNvGraphicFramePr>
            <a:graphicFrameLocks noChangeAspect="1"/>
          </p:cNvGraphicFramePr>
          <p:nvPr/>
        </p:nvGraphicFramePr>
        <p:xfrm>
          <a:off x="6934200" y="1371600"/>
          <a:ext cx="6096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396" name="Equation" r:id="rId6" imgW="177480" imgH="177480" progId="Equation.3">
                  <p:embed/>
                </p:oleObj>
              </mc:Choice>
              <mc:Fallback>
                <p:oleObj name="Equation" r:id="rId6" imgW="1774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1371600"/>
                        <a:ext cx="6096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1" name="Object 6"/>
          <p:cNvGraphicFramePr>
            <a:graphicFrameLocks noChangeAspect="1"/>
          </p:cNvGraphicFramePr>
          <p:nvPr/>
        </p:nvGraphicFramePr>
        <p:xfrm>
          <a:off x="6705600" y="2819400"/>
          <a:ext cx="304800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397" name="Equation" r:id="rId8" imgW="88560" imgH="152280" progId="Equation.3">
                  <p:embed/>
                </p:oleObj>
              </mc:Choice>
              <mc:Fallback>
                <p:oleObj name="Equation" r:id="rId8" imgW="88560" imgH="152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2819400"/>
                        <a:ext cx="304800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5360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072313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Blood vessel tree data</a:t>
            </a:r>
          </a:p>
        </p:txBody>
      </p:sp>
      <p:sp>
        <p:nvSpPr>
          <p:cNvPr id="36867" name="TextBox 4"/>
          <p:cNvSpPr txBox="1">
            <a:spLocks noChangeArrowheads="1"/>
          </p:cNvSpPr>
          <p:nvPr/>
        </p:nvSpPr>
        <p:spPr bwMode="auto">
          <a:xfrm>
            <a:off x="533400" y="1295400"/>
            <a:ext cx="8305800" cy="457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sz="3200" dirty="0">
                <a:solidFill>
                  <a:srgbClr val="000000"/>
                </a:solidFill>
              </a:rPr>
              <a:t>Big Picture:     3 Approaches</a:t>
            </a:r>
          </a:p>
          <a:p>
            <a:pPr>
              <a:lnSpc>
                <a:spcPct val="130000"/>
              </a:lnSpc>
            </a:pPr>
            <a:endParaRPr lang="en-US" sz="3200" dirty="0">
              <a:solidFill>
                <a:srgbClr val="000000"/>
              </a:solidFill>
            </a:endParaRPr>
          </a:p>
          <a:p>
            <a:pPr>
              <a:lnSpc>
                <a:spcPct val="130000"/>
              </a:lnSpc>
              <a:buFont typeface="Tahoma" pitchFamily="34" charset="0"/>
              <a:buAutoNum type="arabicPeriod"/>
            </a:pPr>
            <a:r>
              <a:rPr lang="en-US" sz="3200" dirty="0">
                <a:solidFill>
                  <a:srgbClr val="000000"/>
                </a:solidFill>
              </a:rPr>
              <a:t>Purely Combinatorial</a:t>
            </a:r>
          </a:p>
          <a:p>
            <a:pPr>
              <a:lnSpc>
                <a:spcPct val="130000"/>
              </a:lnSpc>
              <a:buFont typeface="Tahoma" pitchFamily="34" charset="0"/>
              <a:buAutoNum type="arabicPeriod"/>
            </a:pPr>
            <a:endParaRPr lang="en-US" sz="3200" dirty="0">
              <a:solidFill>
                <a:srgbClr val="000000"/>
              </a:solidFill>
            </a:endParaRPr>
          </a:p>
          <a:p>
            <a:pPr>
              <a:lnSpc>
                <a:spcPct val="130000"/>
              </a:lnSpc>
              <a:buFont typeface="Tahoma" pitchFamily="34" charset="0"/>
              <a:buAutoNum type="arabicPeriod"/>
            </a:pPr>
            <a:r>
              <a:rPr lang="en-US" sz="3200" b="1" dirty="0">
                <a:solidFill>
                  <a:srgbClr val="000000"/>
                </a:solidFill>
              </a:rPr>
              <a:t>Euclidean </a:t>
            </a:r>
            <a:r>
              <a:rPr lang="en-US" sz="3200" b="1" dirty="0" err="1">
                <a:solidFill>
                  <a:srgbClr val="000000"/>
                </a:solidFill>
              </a:rPr>
              <a:t>Orthant</a:t>
            </a:r>
            <a:endParaRPr lang="en-US" sz="3200" b="1" dirty="0">
              <a:solidFill>
                <a:srgbClr val="000000"/>
              </a:solidFill>
            </a:endParaRPr>
          </a:p>
          <a:p>
            <a:pPr>
              <a:lnSpc>
                <a:spcPct val="130000"/>
              </a:lnSpc>
              <a:buFont typeface="Tahoma" pitchFamily="34" charset="0"/>
              <a:buAutoNum type="arabicPeriod"/>
            </a:pPr>
            <a:endParaRPr lang="en-US" sz="3200" dirty="0">
              <a:solidFill>
                <a:srgbClr val="000000"/>
              </a:solidFill>
            </a:endParaRPr>
          </a:p>
          <a:p>
            <a:pPr>
              <a:lnSpc>
                <a:spcPct val="130000"/>
              </a:lnSpc>
              <a:buFont typeface="Tahoma" pitchFamily="34" charset="0"/>
              <a:buAutoNum type="arabicPeriod"/>
            </a:pPr>
            <a:r>
              <a:rPr lang="en-US" sz="3200" dirty="0" err="1" smtClean="0">
                <a:solidFill>
                  <a:srgbClr val="000000"/>
                </a:solidFill>
              </a:rPr>
              <a:t>Dyck</a:t>
            </a:r>
            <a:r>
              <a:rPr lang="en-US" sz="3200" smtClean="0">
                <a:solidFill>
                  <a:srgbClr val="000000"/>
                </a:solidFill>
              </a:rPr>
              <a:t> Path</a:t>
            </a:r>
            <a:endParaRPr lang="en-US" sz="3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82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1066800"/>
          </a:xfrm>
        </p:spPr>
        <p:txBody>
          <a:bodyPr/>
          <a:lstStyle/>
          <a:p>
            <a:pPr eaLnBrk="1" hangingPunct="1"/>
            <a:r>
              <a:rPr lang="en-US" altLang="ko-KR" sz="400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ICA, Motivating Example</a:t>
            </a:r>
          </a:p>
        </p:txBody>
      </p:sp>
      <p:sp>
        <p:nvSpPr>
          <p:cNvPr id="4506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371600"/>
            <a:ext cx="8054975" cy="53340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Goal is to find separating weights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endParaRPr lang="en-US" altLang="ko-KR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      so that                      for all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endParaRPr lang="en-US" altLang="ko-KR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Problem:                   would be fine,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               but        is </a:t>
            </a:r>
            <a:r>
              <a:rPr lang="en-US" altLang="ko-KR" u="sng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unknown</a:t>
            </a:r>
          </a:p>
        </p:txBody>
      </p:sp>
      <p:graphicFrame>
        <p:nvGraphicFramePr>
          <p:cNvPr id="45058" name="Object 2"/>
          <p:cNvGraphicFramePr>
            <a:graphicFrameLocks noChangeAspect="1"/>
          </p:cNvGraphicFramePr>
          <p:nvPr/>
        </p:nvGraphicFramePr>
        <p:xfrm>
          <a:off x="3124200" y="2667000"/>
          <a:ext cx="1574800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76" name="Equation" r:id="rId4" imgW="482400" imgH="228600" progId="Equation.3">
                  <p:embed/>
                </p:oleObj>
              </mc:Choice>
              <mc:Fallback>
                <p:oleObj name="Equation" r:id="rId4" imgW="4824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2667000"/>
                        <a:ext cx="1574800" cy="74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59" name="Object 3"/>
          <p:cNvGraphicFramePr>
            <a:graphicFrameLocks noChangeAspect="1"/>
          </p:cNvGraphicFramePr>
          <p:nvPr/>
        </p:nvGraphicFramePr>
        <p:xfrm>
          <a:off x="6934200" y="1371600"/>
          <a:ext cx="6096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77" name="Equation" r:id="rId6" imgW="177480" imgH="177480" progId="Equation.3">
                  <p:embed/>
                </p:oleObj>
              </mc:Choice>
              <mc:Fallback>
                <p:oleObj name="Equation" r:id="rId6" imgW="1774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1371600"/>
                        <a:ext cx="6096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0" name="Object 5"/>
          <p:cNvGraphicFramePr>
            <a:graphicFrameLocks noChangeAspect="1"/>
          </p:cNvGraphicFramePr>
          <p:nvPr/>
        </p:nvGraphicFramePr>
        <p:xfrm>
          <a:off x="2438400" y="4038600"/>
          <a:ext cx="1700213" cy="649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78" name="Equation" r:id="rId8" imgW="533160" imgH="203040" progId="Equation.3">
                  <p:embed/>
                </p:oleObj>
              </mc:Choice>
              <mc:Fallback>
                <p:oleObj name="Equation" r:id="rId8" imgW="5331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4038600"/>
                        <a:ext cx="1700213" cy="649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1" name="Object 6"/>
          <p:cNvGraphicFramePr>
            <a:graphicFrameLocks noChangeAspect="1"/>
          </p:cNvGraphicFramePr>
          <p:nvPr/>
        </p:nvGraphicFramePr>
        <p:xfrm>
          <a:off x="6705600" y="2819400"/>
          <a:ext cx="304800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79" name="Equation" r:id="rId10" imgW="88560" imgH="152280" progId="Equation.3">
                  <p:embed/>
                </p:oleObj>
              </mc:Choice>
              <mc:Fallback>
                <p:oleObj name="Equation" r:id="rId10" imgW="88560" imgH="152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2819400"/>
                        <a:ext cx="304800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2" name="Object 7"/>
          <p:cNvGraphicFramePr>
            <a:graphicFrameLocks noChangeAspect="1"/>
          </p:cNvGraphicFramePr>
          <p:nvPr/>
        </p:nvGraphicFramePr>
        <p:xfrm>
          <a:off x="3200400" y="4800600"/>
          <a:ext cx="523875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80" name="Equation" r:id="rId12" imgW="152280" imgH="164880" progId="Equation.3">
                  <p:embed/>
                </p:oleObj>
              </mc:Choice>
              <mc:Fallback>
                <p:oleObj name="Equation" r:id="rId12" imgW="1522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4800600"/>
                        <a:ext cx="523875" cy="56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79374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1066800"/>
          </a:xfrm>
        </p:spPr>
        <p:txBody>
          <a:bodyPr/>
          <a:lstStyle/>
          <a:p>
            <a:pPr eaLnBrk="1" hangingPunct="1"/>
            <a:r>
              <a:rPr lang="en-US" altLang="ko-KR" sz="400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ICA, Motivating Example</a:t>
            </a:r>
          </a:p>
        </p:txBody>
      </p:sp>
      <p:sp>
        <p:nvSpPr>
          <p:cNvPr id="2324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371600"/>
            <a:ext cx="8054975" cy="53340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Solutions for Cocktail Party Problem:</a:t>
            </a:r>
          </a:p>
          <a:p>
            <a:pPr eaLnBrk="1" hangingPunct="1">
              <a:buFontTx/>
              <a:buNone/>
            </a:pPr>
            <a:endParaRPr lang="en-US" altLang="ko-KR" u="sng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20000"/>
              </a:lnSpc>
              <a:buFontTx/>
              <a:buAutoNum type="arabicPeriod"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PCA (on population of 2-d vectors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)</a:t>
            </a:r>
          </a:p>
          <a:p>
            <a:pPr eaLnBrk="1" hangingPunct="1">
              <a:lnSpc>
                <a:spcPct val="120000"/>
              </a:lnSpc>
              <a:buFontTx/>
              <a:buAutoNum type="arabicPeriod"/>
            </a:pPr>
            <a:endParaRPr lang="en-US" altLang="ko-KR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20000"/>
              </a:lnSpc>
              <a:buFontTx/>
              <a:buAutoNum type="arabicPeriod"/>
            </a:pP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marL="0" indent="0" eaLnBrk="1" hangingPunct="1">
              <a:lnSpc>
                <a:spcPct val="120000"/>
              </a:lnSpc>
              <a:buNone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                 = matrix of eigenvectors</a:t>
            </a: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6006956"/>
              </p:ext>
            </p:extLst>
          </p:nvPr>
        </p:nvGraphicFramePr>
        <p:xfrm>
          <a:off x="2133600" y="4724400"/>
          <a:ext cx="6096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880" name="Equation" r:id="rId4" imgW="177492" imgH="177492" progId="Equation.3">
                  <p:embed/>
                </p:oleObj>
              </mc:Choice>
              <mc:Fallback>
                <p:oleObj name="Equation" r:id="rId4" imgW="177492" imgH="177492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4724400"/>
                        <a:ext cx="6096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61833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1066800"/>
          </a:xfrm>
        </p:spPr>
        <p:txBody>
          <a:bodyPr/>
          <a:lstStyle/>
          <a:p>
            <a:pPr eaLnBrk="1" hangingPunct="1"/>
            <a:r>
              <a:rPr lang="en-US" altLang="ko-KR" sz="400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ICA, Motivating Example</a:t>
            </a:r>
          </a:p>
        </p:txBody>
      </p:sp>
      <p:sp>
        <p:nvSpPr>
          <p:cNvPr id="2334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371600"/>
            <a:ext cx="8054975" cy="5334000"/>
          </a:xfrm>
        </p:spPr>
        <p:txBody>
          <a:bodyPr/>
          <a:lstStyle/>
          <a:p>
            <a:pPr marL="514350" indent="-514350" eaLnBrk="1" hangingPunct="1">
              <a:lnSpc>
                <a:spcPct val="120000"/>
              </a:lnSpc>
              <a:buFontTx/>
              <a:buAutoNum type="arabicPeriod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PCA (on population of 2-d vectors)</a:t>
            </a:r>
          </a:p>
        </p:txBody>
      </p:sp>
      <p:pic>
        <p:nvPicPr>
          <p:cNvPr id="23347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812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0148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1066800"/>
          </a:xfrm>
        </p:spPr>
        <p:txBody>
          <a:bodyPr/>
          <a:lstStyle/>
          <a:p>
            <a:pPr eaLnBrk="1" hangingPunct="1"/>
            <a:r>
              <a:rPr lang="en-US" altLang="ko-KR" sz="400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ICA, Motivating Example</a:t>
            </a:r>
          </a:p>
        </p:txBody>
      </p:sp>
      <p:sp>
        <p:nvSpPr>
          <p:cNvPr id="2344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371600"/>
            <a:ext cx="8054975" cy="53340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Solutions for Cocktail Party Problem:</a:t>
            </a:r>
          </a:p>
          <a:p>
            <a:pPr eaLnBrk="1" hangingPunct="1">
              <a:buFontTx/>
              <a:buNone/>
            </a:pPr>
            <a:endParaRPr lang="en-US" altLang="ko-KR" u="sng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20000"/>
              </a:lnSpc>
              <a:buFontTx/>
              <a:buAutoNum type="arabicPeriod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PCA (on population of 2-d vectors)</a:t>
            </a:r>
          </a:p>
          <a:p>
            <a:pPr algn="ctr" eaLnBrk="1" hangingPunct="1">
              <a:lnSpc>
                <a:spcPct val="120000"/>
              </a:lnSpc>
              <a:buFontTx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[</a:t>
            </a:r>
            <a:r>
              <a:rPr lang="en-US" altLang="ko-KR" i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direction of maximal variation</a:t>
            </a:r>
          </a:p>
          <a:p>
            <a:pPr algn="ctr" eaLnBrk="1" hangingPunct="1">
              <a:lnSpc>
                <a:spcPct val="120000"/>
              </a:lnSpc>
              <a:buFontTx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doesn’t solve this problem]</a:t>
            </a:r>
          </a:p>
          <a:p>
            <a:pPr eaLnBrk="1" hangingPunct="1">
              <a:lnSpc>
                <a:spcPct val="120000"/>
              </a:lnSpc>
              <a:buFont typeface="Times New Roman" pitchFamily="18" charset="0"/>
              <a:buAutoNum type="arabicPeriod" startAt="2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ICA (will describe method later)</a:t>
            </a:r>
          </a:p>
        </p:txBody>
      </p:sp>
    </p:spTree>
    <p:extLst>
      <p:ext uri="{BB962C8B-B14F-4D97-AF65-F5344CB8AC3E}">
        <p14:creationId xmlns:p14="http://schemas.microsoft.com/office/powerpoint/2010/main" val="3284917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1066800"/>
          </a:xfrm>
        </p:spPr>
        <p:txBody>
          <a:bodyPr/>
          <a:lstStyle/>
          <a:p>
            <a:pPr eaLnBrk="1" hangingPunct="1"/>
            <a:r>
              <a:rPr lang="en-US" altLang="ko-KR" sz="400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ICA, Motivating Example</a:t>
            </a:r>
          </a:p>
        </p:txBody>
      </p:sp>
      <p:sp>
        <p:nvSpPr>
          <p:cNvPr id="2355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371600"/>
            <a:ext cx="8054975" cy="5334000"/>
          </a:xfrm>
        </p:spPr>
        <p:txBody>
          <a:bodyPr/>
          <a:lstStyle/>
          <a:p>
            <a:pPr marL="514350" indent="-514350" eaLnBrk="1" hangingPunct="1">
              <a:lnSpc>
                <a:spcPct val="120000"/>
              </a:lnSpc>
              <a:buFont typeface="Times New Roman" pitchFamily="18" charset="0"/>
              <a:buAutoNum type="arabicPeriod" startAt="2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ICA (will describe method later)</a:t>
            </a:r>
          </a:p>
        </p:txBody>
      </p:sp>
      <p:pic>
        <p:nvPicPr>
          <p:cNvPr id="23552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812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7162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1066800"/>
          </a:xfrm>
        </p:spPr>
        <p:txBody>
          <a:bodyPr/>
          <a:lstStyle/>
          <a:p>
            <a:pPr eaLnBrk="1" hangingPunct="1"/>
            <a:r>
              <a:rPr lang="en-US" altLang="ko-KR" sz="400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ICA, Motivating Example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371600"/>
            <a:ext cx="8054975" cy="53340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Solutions for Cocktail Party Problem:</a:t>
            </a:r>
          </a:p>
          <a:p>
            <a:pPr eaLnBrk="1" hangingPunct="1">
              <a:buFontTx/>
              <a:buNone/>
            </a:pPr>
            <a:endParaRPr lang="en-US" altLang="ko-KR" u="sng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20000"/>
              </a:lnSpc>
              <a:buFontTx/>
              <a:buAutoNum type="arabicPeriod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PCA (on population of 2-d vectors)</a:t>
            </a:r>
          </a:p>
          <a:p>
            <a:pPr algn="ctr" eaLnBrk="1" hangingPunct="1">
              <a:lnSpc>
                <a:spcPct val="120000"/>
              </a:lnSpc>
              <a:buFontTx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[</a:t>
            </a:r>
            <a:r>
              <a:rPr lang="en-US" altLang="ko-KR" i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direction of maximal variation</a:t>
            </a:r>
          </a:p>
          <a:p>
            <a:pPr algn="ctr" eaLnBrk="1" hangingPunct="1">
              <a:lnSpc>
                <a:spcPct val="120000"/>
              </a:lnSpc>
              <a:buFontTx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doesn’t solve this problem]</a:t>
            </a:r>
          </a:p>
          <a:p>
            <a:pPr eaLnBrk="1" hangingPunct="1">
              <a:lnSpc>
                <a:spcPct val="120000"/>
              </a:lnSpc>
              <a:buFont typeface="Times New Roman" pitchFamily="18" charset="0"/>
              <a:buAutoNum type="arabicPeriod" startAt="2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ICA (will describe method later)</a:t>
            </a:r>
          </a:p>
          <a:p>
            <a:pPr algn="ctr" eaLnBrk="1" hangingPunct="1">
              <a:lnSpc>
                <a:spcPct val="120000"/>
              </a:lnSpc>
              <a:buFontTx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[Independent Components </a:t>
            </a:r>
            <a:r>
              <a:rPr lang="en-US" altLang="ko-KR" u="sng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do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solve it]</a:t>
            </a:r>
          </a:p>
          <a:p>
            <a:pPr algn="ctr" eaLnBrk="1" hangingPunct="1">
              <a:lnSpc>
                <a:spcPct val="120000"/>
              </a:lnSpc>
              <a:buFontTx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[modulo </a:t>
            </a:r>
            <a:r>
              <a:rPr lang="en-US" altLang="ko-KR" i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sign changes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and </a:t>
            </a:r>
            <a:r>
              <a:rPr lang="en-US" altLang="ko-KR" i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identification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4165020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1066800"/>
          </a:xfrm>
        </p:spPr>
        <p:txBody>
          <a:bodyPr/>
          <a:lstStyle/>
          <a:p>
            <a:pPr eaLnBrk="1" hangingPunct="1"/>
            <a:r>
              <a:rPr lang="en-US" altLang="ko-KR" sz="400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ICA, Motivating Example</a:t>
            </a:r>
          </a:p>
        </p:txBody>
      </p:sp>
      <p:sp>
        <p:nvSpPr>
          <p:cNvPr id="2375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066800"/>
            <a:ext cx="8054975" cy="53340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Recall original time series:</a:t>
            </a:r>
          </a:p>
        </p:txBody>
      </p:sp>
      <p:pic>
        <p:nvPicPr>
          <p:cNvPr id="2375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812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2084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762000"/>
          </a:xfrm>
        </p:spPr>
        <p:txBody>
          <a:bodyPr/>
          <a:lstStyle/>
          <a:p>
            <a:pPr eaLnBrk="1" hangingPunct="1"/>
            <a:r>
              <a:rPr lang="en-US" altLang="ko-KR" sz="400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ICA, Motivating Example</a:t>
            </a:r>
          </a:p>
        </p:txBody>
      </p:sp>
      <p:sp>
        <p:nvSpPr>
          <p:cNvPr id="4608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914400"/>
            <a:ext cx="8229600" cy="5791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Relation to FDA:             recall </a:t>
            </a:r>
            <a:r>
              <a:rPr lang="en-US" altLang="ko-KR" i="1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data matrix</a:t>
            </a:r>
          </a:p>
          <a:p>
            <a:pPr eaLnBrk="1" hangingPunct="1">
              <a:buFontTx/>
              <a:buNone/>
            </a:pP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buFontTx/>
              <a:buNone/>
            </a:pP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buFontTx/>
              <a:buNone/>
            </a:pP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graphicFrame>
        <p:nvGraphicFramePr>
          <p:cNvPr id="46082" name="Object 2"/>
          <p:cNvGraphicFramePr>
            <a:graphicFrameLocks noChangeAspect="1"/>
          </p:cNvGraphicFramePr>
          <p:nvPr/>
        </p:nvGraphicFramePr>
        <p:xfrm>
          <a:off x="1981200" y="1524000"/>
          <a:ext cx="5029200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407" name="Equation" r:id="rId4" imgW="2133360" imgH="711000" progId="Equation.3">
                  <p:embed/>
                </p:oleObj>
              </mc:Choice>
              <mc:Fallback>
                <p:oleObj name="Equation" r:id="rId4" imgW="213336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1524000"/>
                        <a:ext cx="5029200" cy="167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71125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762000"/>
          </a:xfrm>
        </p:spPr>
        <p:txBody>
          <a:bodyPr/>
          <a:lstStyle/>
          <a:p>
            <a:pPr eaLnBrk="1" hangingPunct="1"/>
            <a:r>
              <a:rPr lang="en-US" altLang="ko-KR" sz="400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ICA, Motivating Example</a:t>
            </a:r>
          </a:p>
        </p:txBody>
      </p:sp>
      <p:sp>
        <p:nvSpPr>
          <p:cNvPr id="4608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914400"/>
            <a:ext cx="8229600" cy="5791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Relation to FDA:             recall </a:t>
            </a:r>
            <a:r>
              <a:rPr lang="en-US" altLang="ko-KR" i="1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data matrix</a:t>
            </a:r>
          </a:p>
          <a:p>
            <a:pPr eaLnBrk="1" hangingPunct="1">
              <a:buFontTx/>
              <a:buNone/>
            </a:pP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buFontTx/>
              <a:buNone/>
            </a:pP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buFontTx/>
              <a:buNone/>
            </a:pP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Signal Processing:  focus on </a:t>
            </a:r>
            <a:r>
              <a:rPr lang="en-US" altLang="ko-KR" u="sng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rows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</a:t>
            </a:r>
          </a:p>
          <a:p>
            <a:pPr algn="ctr" eaLnBrk="1" hangingPunct="1"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(    time series, for                  )</a:t>
            </a:r>
          </a:p>
          <a:p>
            <a:pPr eaLnBrk="1" hangingPunct="1">
              <a:buFontTx/>
              <a:buNone/>
            </a:pPr>
            <a:endParaRPr lang="en-US" altLang="ko-KR" sz="1200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Functional Data Analysis:  focus on columns</a:t>
            </a:r>
          </a:p>
          <a:p>
            <a:pPr algn="ctr" eaLnBrk="1" hangingPunct="1"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(     data vectors)</a:t>
            </a:r>
          </a:p>
          <a:p>
            <a:pPr algn="ctr" eaLnBrk="1" hangingPunct="1">
              <a:buFontTx/>
              <a:buNone/>
            </a:pPr>
            <a:endParaRPr lang="en-US" altLang="ko-KR" sz="1200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graphicFrame>
        <p:nvGraphicFramePr>
          <p:cNvPr id="46082" name="Object 2"/>
          <p:cNvGraphicFramePr>
            <a:graphicFrameLocks noChangeAspect="1"/>
          </p:cNvGraphicFramePr>
          <p:nvPr/>
        </p:nvGraphicFramePr>
        <p:xfrm>
          <a:off x="1981200" y="1524000"/>
          <a:ext cx="5029200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18" name="Equation" r:id="rId4" imgW="2133360" imgH="711000" progId="Equation.3">
                  <p:embed/>
                </p:oleObj>
              </mc:Choice>
              <mc:Fallback>
                <p:oleObj name="Equation" r:id="rId4" imgW="213336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1524000"/>
                        <a:ext cx="5029200" cy="167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3" name="Object 3"/>
          <p:cNvGraphicFramePr>
            <a:graphicFrameLocks noChangeAspect="1"/>
          </p:cNvGraphicFramePr>
          <p:nvPr/>
        </p:nvGraphicFramePr>
        <p:xfrm>
          <a:off x="2133600" y="3886200"/>
          <a:ext cx="3810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19" name="Equation" r:id="rId6" imgW="139680" imgH="177480" progId="Equation.3">
                  <p:embed/>
                </p:oleObj>
              </mc:Choice>
              <mc:Fallback>
                <p:oleObj name="Equation" r:id="rId6" imgW="1396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3886200"/>
                        <a:ext cx="3810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4" name="Object 4"/>
          <p:cNvGraphicFramePr>
            <a:graphicFrameLocks noChangeAspect="1"/>
          </p:cNvGraphicFramePr>
          <p:nvPr/>
        </p:nvGraphicFramePr>
        <p:xfrm>
          <a:off x="5562600" y="3886200"/>
          <a:ext cx="1697038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20" name="Equation" r:id="rId8" imgW="622080" imgH="203040" progId="Equation.3">
                  <p:embed/>
                </p:oleObj>
              </mc:Choice>
              <mc:Fallback>
                <p:oleObj name="Equation" r:id="rId8" imgW="6220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3886200"/>
                        <a:ext cx="1697038" cy="550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5" name="Object 5"/>
          <p:cNvGraphicFramePr>
            <a:graphicFrameLocks noChangeAspect="1"/>
          </p:cNvGraphicFramePr>
          <p:nvPr/>
        </p:nvGraphicFramePr>
        <p:xfrm>
          <a:off x="3446463" y="5384800"/>
          <a:ext cx="346075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21" name="Equation" r:id="rId10" imgW="126720" imgH="139680" progId="Equation.3">
                  <p:embed/>
                </p:oleObj>
              </mc:Choice>
              <mc:Fallback>
                <p:oleObj name="Equation" r:id="rId10" imgW="12672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6463" y="5384800"/>
                        <a:ext cx="346075" cy="379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9225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762000"/>
          </a:xfrm>
        </p:spPr>
        <p:txBody>
          <a:bodyPr/>
          <a:lstStyle/>
          <a:p>
            <a:pPr eaLnBrk="1" hangingPunct="1"/>
            <a:r>
              <a:rPr lang="en-US" altLang="ko-KR" sz="400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ICA, Motivating Example</a:t>
            </a:r>
          </a:p>
        </p:txBody>
      </p:sp>
      <p:sp>
        <p:nvSpPr>
          <p:cNvPr id="4608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914400"/>
            <a:ext cx="8229600" cy="5791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Relation to FDA:             recall </a:t>
            </a:r>
            <a:r>
              <a:rPr lang="en-US" altLang="ko-KR" i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data matrix</a:t>
            </a:r>
          </a:p>
          <a:p>
            <a:pPr eaLnBrk="1" hangingPunct="1">
              <a:buFontTx/>
              <a:buNone/>
            </a:pPr>
            <a:endParaRPr lang="en-US" altLang="ko-KR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buFontTx/>
              <a:buNone/>
            </a:pPr>
            <a:endParaRPr lang="en-US" altLang="ko-KR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buFontTx/>
              <a:buNone/>
            </a:pPr>
            <a:endParaRPr lang="en-US" altLang="ko-KR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buFontTx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Signal Processing:  focus on </a:t>
            </a:r>
            <a:r>
              <a:rPr lang="en-US" altLang="ko-KR" u="sng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rows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</a:t>
            </a:r>
          </a:p>
          <a:p>
            <a:pPr algn="ctr" eaLnBrk="1" hangingPunct="1">
              <a:buFontTx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(    time series, for                  )</a:t>
            </a:r>
          </a:p>
          <a:p>
            <a:pPr eaLnBrk="1" hangingPunct="1">
              <a:buFontTx/>
              <a:buNone/>
            </a:pPr>
            <a:endParaRPr lang="en-US" altLang="ko-KR" sz="120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buFontTx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Functional Data Analysis:  focus on columns</a:t>
            </a:r>
          </a:p>
          <a:p>
            <a:pPr algn="ctr" eaLnBrk="1" hangingPunct="1">
              <a:buFontTx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(     data vectors)</a:t>
            </a:r>
          </a:p>
          <a:p>
            <a:pPr algn="ctr" eaLnBrk="1" hangingPunct="1">
              <a:buFontTx/>
              <a:buNone/>
            </a:pPr>
            <a:endParaRPr lang="en-US" altLang="ko-KR" sz="120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buFontTx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Note:  2 viewpoints like “duals” for PCA</a:t>
            </a:r>
          </a:p>
        </p:txBody>
      </p:sp>
      <p:graphicFrame>
        <p:nvGraphicFramePr>
          <p:cNvPr id="46082" name="Object 2"/>
          <p:cNvGraphicFramePr>
            <a:graphicFrameLocks noChangeAspect="1"/>
          </p:cNvGraphicFramePr>
          <p:nvPr/>
        </p:nvGraphicFramePr>
        <p:xfrm>
          <a:off x="1981200" y="1524000"/>
          <a:ext cx="5029200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942" name="Equation" r:id="rId4" imgW="2133360" imgH="711000" progId="Equation.3">
                  <p:embed/>
                </p:oleObj>
              </mc:Choice>
              <mc:Fallback>
                <p:oleObj name="Equation" r:id="rId4" imgW="213336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1524000"/>
                        <a:ext cx="5029200" cy="167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3" name="Object 3"/>
          <p:cNvGraphicFramePr>
            <a:graphicFrameLocks noChangeAspect="1"/>
          </p:cNvGraphicFramePr>
          <p:nvPr/>
        </p:nvGraphicFramePr>
        <p:xfrm>
          <a:off x="2133600" y="3886200"/>
          <a:ext cx="3810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943" name="Equation" r:id="rId6" imgW="139680" imgH="177480" progId="Equation.3">
                  <p:embed/>
                </p:oleObj>
              </mc:Choice>
              <mc:Fallback>
                <p:oleObj name="Equation" r:id="rId6" imgW="1396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3886200"/>
                        <a:ext cx="3810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4" name="Object 4"/>
          <p:cNvGraphicFramePr>
            <a:graphicFrameLocks noChangeAspect="1"/>
          </p:cNvGraphicFramePr>
          <p:nvPr/>
        </p:nvGraphicFramePr>
        <p:xfrm>
          <a:off x="5562600" y="3886200"/>
          <a:ext cx="1697038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944" name="Equation" r:id="rId8" imgW="622080" imgH="203040" progId="Equation.3">
                  <p:embed/>
                </p:oleObj>
              </mc:Choice>
              <mc:Fallback>
                <p:oleObj name="Equation" r:id="rId8" imgW="6220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3886200"/>
                        <a:ext cx="1697038" cy="550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5" name="Object 5"/>
          <p:cNvGraphicFramePr>
            <a:graphicFrameLocks noChangeAspect="1"/>
          </p:cNvGraphicFramePr>
          <p:nvPr/>
        </p:nvGraphicFramePr>
        <p:xfrm>
          <a:off x="3446463" y="5384800"/>
          <a:ext cx="346075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945" name="Equation" r:id="rId10" imgW="126720" imgH="139680" progId="Equation.3">
                  <p:embed/>
                </p:oleObj>
              </mc:Choice>
              <mc:Fallback>
                <p:oleObj name="Equation" r:id="rId10" imgW="12672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6463" y="5384800"/>
                        <a:ext cx="346075" cy="379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36223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391400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Euclidean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Orthant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Smoothing</a:t>
            </a:r>
          </a:p>
        </p:txBody>
      </p:sp>
      <p:sp>
        <p:nvSpPr>
          <p:cNvPr id="94211" name="TextBox 4"/>
          <p:cNvSpPr txBox="1">
            <a:spLocks noChangeArrowheads="1"/>
          </p:cNvSpPr>
          <p:nvPr/>
        </p:nvSpPr>
        <p:spPr bwMode="auto">
          <a:xfrm>
            <a:off x="533400" y="1295400"/>
            <a:ext cx="8305800" cy="5253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sz="3200" dirty="0" smtClean="0">
                <a:solidFill>
                  <a:srgbClr val="000000"/>
                </a:solidFill>
              </a:rPr>
              <a:t>Application of Iterative </a:t>
            </a:r>
            <a:r>
              <a:rPr lang="en-US" sz="3200" dirty="0" err="1" smtClean="0">
                <a:solidFill>
                  <a:srgbClr val="000000"/>
                </a:solidFill>
              </a:rPr>
              <a:t>Pairwise</a:t>
            </a:r>
            <a:r>
              <a:rPr lang="en-US" sz="3200" dirty="0" smtClean="0">
                <a:solidFill>
                  <a:srgbClr val="000000"/>
                </a:solidFill>
              </a:rPr>
              <a:t> Smoothing</a:t>
            </a:r>
          </a:p>
          <a:p>
            <a:pPr>
              <a:lnSpc>
                <a:spcPct val="130000"/>
              </a:lnSpc>
            </a:pPr>
            <a:endParaRPr lang="en-US" sz="1800" dirty="0" smtClean="0">
              <a:solidFill>
                <a:srgbClr val="000000"/>
              </a:solidFill>
            </a:endParaRPr>
          </a:p>
          <a:p>
            <a:pPr>
              <a:lnSpc>
                <a:spcPct val="130000"/>
              </a:lnSpc>
            </a:pPr>
            <a:r>
              <a:rPr lang="en-US" sz="3200" dirty="0" smtClean="0">
                <a:solidFill>
                  <a:srgbClr val="000000"/>
                </a:solidFill>
              </a:rPr>
              <a:t>Idea:  Use </a:t>
            </a:r>
            <a:r>
              <a:rPr lang="en-US" sz="3200" i="1" dirty="0" smtClean="0">
                <a:solidFill>
                  <a:srgbClr val="000000"/>
                </a:solidFill>
              </a:rPr>
              <a:t>geodesic midpoint</a:t>
            </a:r>
            <a:r>
              <a:rPr lang="en-US" sz="3200" dirty="0" smtClean="0">
                <a:solidFill>
                  <a:srgbClr val="000000"/>
                </a:solidFill>
              </a:rPr>
              <a:t> (</a:t>
            </a:r>
            <a:r>
              <a:rPr lang="en-US" sz="3200" dirty="0" err="1" smtClean="0">
                <a:solidFill>
                  <a:srgbClr val="000000"/>
                </a:solidFill>
              </a:rPr>
              <a:t>avg</a:t>
            </a:r>
            <a:r>
              <a:rPr lang="en-US" sz="3200" dirty="0" smtClean="0">
                <a:solidFill>
                  <a:srgbClr val="000000"/>
                </a:solidFill>
              </a:rPr>
              <a:t> of pair):</a:t>
            </a:r>
          </a:p>
          <a:p>
            <a:pPr>
              <a:lnSpc>
                <a:spcPct val="130000"/>
              </a:lnSpc>
            </a:pPr>
            <a:endParaRPr lang="en-US" sz="1600" dirty="0" smtClean="0">
              <a:solidFill>
                <a:srgbClr val="000000"/>
              </a:solidFill>
            </a:endParaRPr>
          </a:p>
          <a:p>
            <a:pPr>
              <a:lnSpc>
                <a:spcPct val="130000"/>
              </a:lnSpc>
            </a:pPr>
            <a:r>
              <a:rPr lang="en-US" sz="3200" dirty="0" smtClean="0">
                <a:solidFill>
                  <a:srgbClr val="000000"/>
                </a:solidFill>
              </a:rPr>
              <a:t>Level 1:   S</a:t>
            </a:r>
            <a:r>
              <a:rPr lang="en-US" sz="3200" baseline="-25000" dirty="0" smtClean="0">
                <a:solidFill>
                  <a:srgbClr val="000000"/>
                </a:solidFill>
              </a:rPr>
              <a:t>1,i</a:t>
            </a:r>
            <a:r>
              <a:rPr lang="en-US" sz="3200" dirty="0" smtClean="0">
                <a:solidFill>
                  <a:srgbClr val="000000"/>
                </a:solidFill>
              </a:rPr>
              <a:t> = </a:t>
            </a:r>
            <a:r>
              <a:rPr lang="en-US" sz="3200" dirty="0" err="1" smtClean="0">
                <a:solidFill>
                  <a:srgbClr val="000000"/>
                </a:solidFill>
              </a:rPr>
              <a:t>avg</a:t>
            </a:r>
            <a:r>
              <a:rPr lang="en-US" sz="3200" dirty="0" smtClean="0">
                <a:solidFill>
                  <a:srgbClr val="000000"/>
                </a:solidFill>
              </a:rPr>
              <a:t>(X</a:t>
            </a:r>
            <a:r>
              <a:rPr lang="en-US" sz="3200" baseline="-25000" dirty="0" smtClean="0">
                <a:solidFill>
                  <a:srgbClr val="000000"/>
                </a:solidFill>
              </a:rPr>
              <a:t>i</a:t>
            </a:r>
            <a:r>
              <a:rPr lang="en-US" sz="3200" dirty="0" smtClean="0">
                <a:solidFill>
                  <a:srgbClr val="000000"/>
                </a:solidFill>
              </a:rPr>
              <a:t> , X</a:t>
            </a:r>
            <a:r>
              <a:rPr lang="en-US" sz="3200" baseline="-25000" dirty="0" smtClean="0">
                <a:solidFill>
                  <a:srgbClr val="000000"/>
                </a:solidFill>
              </a:rPr>
              <a:t>i+1</a:t>
            </a:r>
            <a:r>
              <a:rPr lang="en-US" sz="3200" dirty="0" smtClean="0">
                <a:solidFill>
                  <a:srgbClr val="000000"/>
                </a:solidFill>
              </a:rPr>
              <a:t>)   …</a:t>
            </a:r>
          </a:p>
          <a:p>
            <a:pPr>
              <a:lnSpc>
                <a:spcPct val="130000"/>
              </a:lnSpc>
            </a:pPr>
            <a:endParaRPr lang="en-US" sz="1600" dirty="0" smtClean="0">
              <a:solidFill>
                <a:srgbClr val="000000"/>
              </a:solidFill>
            </a:endParaRPr>
          </a:p>
          <a:p>
            <a:pPr>
              <a:lnSpc>
                <a:spcPct val="130000"/>
              </a:lnSpc>
            </a:pPr>
            <a:r>
              <a:rPr lang="en-US" sz="3200" dirty="0" smtClean="0">
                <a:solidFill>
                  <a:srgbClr val="000000"/>
                </a:solidFill>
              </a:rPr>
              <a:t>Level 2:   S</a:t>
            </a:r>
            <a:r>
              <a:rPr lang="en-US" sz="3200" baseline="-25000" dirty="0" smtClean="0">
                <a:solidFill>
                  <a:srgbClr val="000000"/>
                </a:solidFill>
              </a:rPr>
              <a:t>2,i</a:t>
            </a:r>
            <a:r>
              <a:rPr lang="en-US" sz="3200" dirty="0" smtClean="0">
                <a:solidFill>
                  <a:srgbClr val="000000"/>
                </a:solidFill>
              </a:rPr>
              <a:t> = </a:t>
            </a:r>
            <a:r>
              <a:rPr lang="en-US" sz="3200" dirty="0" err="1" smtClean="0">
                <a:solidFill>
                  <a:srgbClr val="000000"/>
                </a:solidFill>
              </a:rPr>
              <a:t>avg</a:t>
            </a:r>
            <a:r>
              <a:rPr lang="en-US" sz="3200" dirty="0" smtClean="0">
                <a:solidFill>
                  <a:srgbClr val="000000"/>
                </a:solidFill>
              </a:rPr>
              <a:t>(S</a:t>
            </a:r>
            <a:r>
              <a:rPr lang="en-US" sz="3200" baseline="-25000" dirty="0" smtClean="0">
                <a:solidFill>
                  <a:srgbClr val="000000"/>
                </a:solidFill>
              </a:rPr>
              <a:t>1,i</a:t>
            </a:r>
            <a:r>
              <a:rPr lang="en-US" sz="3200" dirty="0" smtClean="0">
                <a:solidFill>
                  <a:srgbClr val="000000"/>
                </a:solidFill>
              </a:rPr>
              <a:t> , S</a:t>
            </a:r>
            <a:r>
              <a:rPr lang="en-US" sz="3200" baseline="-25000" dirty="0" smtClean="0">
                <a:solidFill>
                  <a:srgbClr val="000000"/>
                </a:solidFill>
              </a:rPr>
              <a:t>1,i+1</a:t>
            </a:r>
            <a:r>
              <a:rPr lang="en-US" sz="3200" dirty="0" smtClean="0">
                <a:solidFill>
                  <a:srgbClr val="000000"/>
                </a:solidFill>
              </a:rPr>
              <a:t>)   …</a:t>
            </a:r>
          </a:p>
          <a:p>
            <a:pPr>
              <a:lnSpc>
                <a:spcPct val="130000"/>
              </a:lnSpc>
            </a:pPr>
            <a:endParaRPr lang="en-US" sz="1600" dirty="0" smtClean="0">
              <a:solidFill>
                <a:srgbClr val="000000"/>
              </a:solidFill>
            </a:endParaRPr>
          </a:p>
          <a:p>
            <a:pPr>
              <a:lnSpc>
                <a:spcPct val="130000"/>
              </a:lnSpc>
            </a:pPr>
            <a:r>
              <a:rPr lang="en-US" sz="3200" dirty="0" smtClean="0">
                <a:solidFill>
                  <a:srgbClr val="000000"/>
                </a:solidFill>
              </a:rPr>
              <a:t>                     etc.</a:t>
            </a:r>
          </a:p>
          <a:p>
            <a:pPr>
              <a:lnSpc>
                <a:spcPct val="130000"/>
              </a:lnSpc>
            </a:pPr>
            <a:endParaRPr lang="en-US" sz="1600" dirty="0" smtClean="0">
              <a:solidFill>
                <a:srgbClr val="000000"/>
              </a:solidFill>
            </a:endParaRPr>
          </a:p>
          <a:p>
            <a:pPr>
              <a:lnSpc>
                <a:spcPct val="130000"/>
              </a:lnSpc>
            </a:pPr>
            <a:r>
              <a:rPr lang="en-US" sz="1600" dirty="0" smtClean="0">
                <a:solidFill>
                  <a:srgbClr val="000000"/>
                </a:solidFill>
              </a:rPr>
              <a:t>Thanks to Sean </a:t>
            </a:r>
            <a:r>
              <a:rPr lang="en-US" sz="1600" dirty="0" err="1" smtClean="0">
                <a:solidFill>
                  <a:srgbClr val="000000"/>
                </a:solidFill>
              </a:rPr>
              <a:t>Skwerer</a:t>
            </a:r>
            <a:endParaRPr lang="en-US" sz="16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362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762000"/>
          </a:xfrm>
        </p:spPr>
        <p:txBody>
          <a:bodyPr/>
          <a:lstStyle/>
          <a:p>
            <a:pPr eaLnBrk="1" hangingPunct="1"/>
            <a:r>
              <a:rPr lang="en-US" altLang="ko-KR" sz="400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ICA, Motivating Example</a:t>
            </a:r>
          </a:p>
        </p:txBody>
      </p:sp>
      <p:sp>
        <p:nvSpPr>
          <p:cNvPr id="4710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990600"/>
            <a:ext cx="8054975" cy="5715000"/>
          </a:xfrm>
        </p:spPr>
        <p:txBody>
          <a:bodyPr/>
          <a:lstStyle/>
          <a:p>
            <a:pPr eaLnBrk="1" hangingPunct="1">
              <a:lnSpc>
                <a:spcPct val="200000"/>
              </a:lnSpc>
              <a:buFontTx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Scatterplot View (signal processing):  Study</a:t>
            </a:r>
          </a:p>
          <a:p>
            <a:pPr eaLnBrk="1" hangingPunct="1">
              <a:lnSpc>
                <a:spcPct val="200000"/>
              </a:lnSpc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Signals</a:t>
            </a:r>
          </a:p>
        </p:txBody>
      </p:sp>
      <p:graphicFrame>
        <p:nvGraphicFramePr>
          <p:cNvPr id="47106" name="Object 2"/>
          <p:cNvGraphicFramePr>
            <a:graphicFrameLocks noChangeAspect="1"/>
          </p:cNvGraphicFramePr>
          <p:nvPr/>
        </p:nvGraphicFramePr>
        <p:xfrm>
          <a:off x="2819400" y="2362200"/>
          <a:ext cx="4876800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424" name="Equation" r:id="rId4" imgW="1498320" imgH="215640" progId="Equation.3">
                  <p:embed/>
                </p:oleObj>
              </mc:Choice>
              <mc:Fallback>
                <p:oleObj name="Equation" r:id="rId4" imgW="14983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2362200"/>
                        <a:ext cx="4876800" cy="641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0227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762000"/>
          </a:xfrm>
        </p:spPr>
        <p:txBody>
          <a:bodyPr/>
          <a:lstStyle/>
          <a:p>
            <a:pPr eaLnBrk="1" hangingPunct="1"/>
            <a:r>
              <a:rPr lang="en-US" altLang="ko-KR" sz="400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ICA, Motivating Example</a:t>
            </a:r>
          </a:p>
        </p:txBody>
      </p:sp>
      <p:sp>
        <p:nvSpPr>
          <p:cNvPr id="4813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990600"/>
            <a:ext cx="8054975" cy="57150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Study  Signals</a:t>
            </a:r>
          </a:p>
        </p:txBody>
      </p:sp>
      <p:graphicFrame>
        <p:nvGraphicFramePr>
          <p:cNvPr id="48130" name="Object 2"/>
          <p:cNvGraphicFramePr>
            <a:graphicFrameLocks noChangeAspect="1"/>
          </p:cNvGraphicFramePr>
          <p:nvPr/>
        </p:nvGraphicFramePr>
        <p:xfrm>
          <a:off x="3505200" y="1066800"/>
          <a:ext cx="4876800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448" name="Equation" r:id="rId4" imgW="1498320" imgH="215640" progId="Equation.3">
                  <p:embed/>
                </p:oleObj>
              </mc:Choice>
              <mc:Fallback>
                <p:oleObj name="Equation" r:id="rId4" imgW="14983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1066800"/>
                        <a:ext cx="4876800" cy="641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8134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812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0862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762000"/>
          </a:xfrm>
        </p:spPr>
        <p:txBody>
          <a:bodyPr/>
          <a:lstStyle/>
          <a:p>
            <a:pPr eaLnBrk="1" hangingPunct="1"/>
            <a:r>
              <a:rPr lang="en-US" altLang="ko-KR" sz="400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ICA, Motivating Example</a:t>
            </a:r>
          </a:p>
        </p:txBody>
      </p:sp>
      <p:sp>
        <p:nvSpPr>
          <p:cNvPr id="4915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990600"/>
            <a:ext cx="8054975" cy="5715000"/>
          </a:xfrm>
        </p:spPr>
        <p:txBody>
          <a:bodyPr/>
          <a:lstStyle/>
          <a:p>
            <a:pPr eaLnBrk="1" hangingPunct="1">
              <a:lnSpc>
                <a:spcPct val="200000"/>
              </a:lnSpc>
              <a:buFontTx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Scatterplot View (signal processing):  Study</a:t>
            </a:r>
          </a:p>
          <a:p>
            <a:pPr eaLnBrk="1" hangingPunct="1">
              <a:lnSpc>
                <a:spcPct val="200000"/>
              </a:lnSpc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Signals</a:t>
            </a:r>
          </a:p>
          <a:p>
            <a:pPr eaLnBrk="1" hangingPunct="1">
              <a:lnSpc>
                <a:spcPct val="200000"/>
              </a:lnSpc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Corresponding Scatterplot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endParaRPr lang="en-US" altLang="ko-KR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graphicFrame>
        <p:nvGraphicFramePr>
          <p:cNvPr id="49154" name="Object 2"/>
          <p:cNvGraphicFramePr>
            <a:graphicFrameLocks noChangeAspect="1"/>
          </p:cNvGraphicFramePr>
          <p:nvPr/>
        </p:nvGraphicFramePr>
        <p:xfrm>
          <a:off x="2819400" y="2362200"/>
          <a:ext cx="4876800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472" name="Equation" r:id="rId4" imgW="1498320" imgH="215640" progId="Equation.3">
                  <p:embed/>
                </p:oleObj>
              </mc:Choice>
              <mc:Fallback>
                <p:oleObj name="Equation" r:id="rId4" imgW="14983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2362200"/>
                        <a:ext cx="4876800" cy="641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44039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762000"/>
          </a:xfrm>
        </p:spPr>
        <p:txBody>
          <a:bodyPr/>
          <a:lstStyle/>
          <a:p>
            <a:pPr eaLnBrk="1" hangingPunct="1"/>
            <a:r>
              <a:rPr lang="en-US" altLang="ko-KR" sz="400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ICA, Motivating Example</a:t>
            </a:r>
          </a:p>
        </p:txBody>
      </p:sp>
      <p:sp>
        <p:nvSpPr>
          <p:cNvPr id="2385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990600"/>
            <a:ext cx="8054975" cy="57150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Signals   -   Corresponding Scatterplot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endParaRPr lang="en-US" altLang="ko-KR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pic>
        <p:nvPicPr>
          <p:cNvPr id="23859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717"/>
          <a:stretch>
            <a:fillRect/>
          </a:stretch>
        </p:blipFill>
        <p:spPr bwMode="auto">
          <a:xfrm>
            <a:off x="838200" y="2362200"/>
            <a:ext cx="4278313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5094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1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762000"/>
          </a:xfrm>
        </p:spPr>
        <p:txBody>
          <a:bodyPr/>
          <a:lstStyle/>
          <a:p>
            <a:pPr eaLnBrk="1" hangingPunct="1"/>
            <a:r>
              <a:rPr lang="en-US" altLang="ko-KR" sz="400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ICA, Motivating Example</a:t>
            </a:r>
          </a:p>
        </p:txBody>
      </p:sp>
      <p:sp>
        <p:nvSpPr>
          <p:cNvPr id="5018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990600"/>
            <a:ext cx="8054975" cy="5715000"/>
          </a:xfrm>
        </p:spPr>
        <p:txBody>
          <a:bodyPr/>
          <a:lstStyle/>
          <a:p>
            <a:pPr eaLnBrk="1" hangingPunct="1">
              <a:lnSpc>
                <a:spcPct val="200000"/>
              </a:lnSpc>
              <a:buFontTx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Scatterplot View (signal processing):  Study</a:t>
            </a:r>
          </a:p>
          <a:p>
            <a:pPr eaLnBrk="1" hangingPunct="1">
              <a:lnSpc>
                <a:spcPct val="200000"/>
              </a:lnSpc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Signals</a:t>
            </a:r>
          </a:p>
          <a:p>
            <a:pPr eaLnBrk="1" hangingPunct="1">
              <a:lnSpc>
                <a:spcPct val="200000"/>
              </a:lnSpc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Corresponding Scatterplot</a:t>
            </a:r>
          </a:p>
          <a:p>
            <a:pPr eaLnBrk="1" hangingPunct="1">
              <a:lnSpc>
                <a:spcPct val="200000"/>
              </a:lnSpc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Data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endParaRPr lang="en-US" altLang="ko-KR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graphicFrame>
        <p:nvGraphicFramePr>
          <p:cNvPr id="50178" name="Object 2"/>
          <p:cNvGraphicFramePr>
            <a:graphicFrameLocks noChangeAspect="1"/>
          </p:cNvGraphicFramePr>
          <p:nvPr/>
        </p:nvGraphicFramePr>
        <p:xfrm>
          <a:off x="2819400" y="2362200"/>
          <a:ext cx="4876800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502" name="Equation" r:id="rId4" imgW="1498320" imgH="215640" progId="Equation.3">
                  <p:embed/>
                </p:oleObj>
              </mc:Choice>
              <mc:Fallback>
                <p:oleObj name="Equation" r:id="rId4" imgW="14983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2362200"/>
                        <a:ext cx="4876800" cy="641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79" name="Object 3"/>
          <p:cNvGraphicFramePr>
            <a:graphicFrameLocks noChangeAspect="1"/>
          </p:cNvGraphicFramePr>
          <p:nvPr/>
        </p:nvGraphicFramePr>
        <p:xfrm>
          <a:off x="2895600" y="4495800"/>
          <a:ext cx="4959350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503" name="Equation" r:id="rId6" imgW="1523880" imgH="215640" progId="Equation.3">
                  <p:embed/>
                </p:oleObj>
              </mc:Choice>
              <mc:Fallback>
                <p:oleObj name="Equation" r:id="rId6" imgW="15238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4495800"/>
                        <a:ext cx="4959350" cy="641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7769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762000"/>
          </a:xfrm>
        </p:spPr>
        <p:txBody>
          <a:bodyPr/>
          <a:lstStyle/>
          <a:p>
            <a:pPr eaLnBrk="1" hangingPunct="1"/>
            <a:r>
              <a:rPr lang="en-US" altLang="ko-KR" sz="400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ICA, Motivating Example</a:t>
            </a:r>
          </a:p>
        </p:txBody>
      </p:sp>
      <p:sp>
        <p:nvSpPr>
          <p:cNvPr id="5120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990600"/>
            <a:ext cx="8054975" cy="57150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Study  Data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endParaRPr lang="en-US" altLang="ko-KR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graphicFrame>
        <p:nvGraphicFramePr>
          <p:cNvPr id="51202" name="Object 3"/>
          <p:cNvGraphicFramePr>
            <a:graphicFrameLocks noChangeAspect="1"/>
          </p:cNvGraphicFramePr>
          <p:nvPr/>
        </p:nvGraphicFramePr>
        <p:xfrm>
          <a:off x="3505200" y="1066800"/>
          <a:ext cx="4959350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520" name="Equation" r:id="rId4" imgW="1523880" imgH="215640" progId="Equation.3">
                  <p:embed/>
                </p:oleObj>
              </mc:Choice>
              <mc:Fallback>
                <p:oleObj name="Equation" r:id="rId4" imgW="15238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1066800"/>
                        <a:ext cx="4959350" cy="641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20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812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522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9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762000"/>
          </a:xfrm>
        </p:spPr>
        <p:txBody>
          <a:bodyPr/>
          <a:lstStyle/>
          <a:p>
            <a:pPr eaLnBrk="1" hangingPunct="1"/>
            <a:r>
              <a:rPr lang="en-US" altLang="ko-KR" sz="400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ICA, Motivating Example</a:t>
            </a:r>
          </a:p>
        </p:txBody>
      </p:sp>
      <p:sp>
        <p:nvSpPr>
          <p:cNvPr id="5223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990600"/>
            <a:ext cx="8054975" cy="5715000"/>
          </a:xfrm>
        </p:spPr>
        <p:txBody>
          <a:bodyPr/>
          <a:lstStyle/>
          <a:p>
            <a:pPr eaLnBrk="1" hangingPunct="1">
              <a:lnSpc>
                <a:spcPct val="200000"/>
              </a:lnSpc>
              <a:buFontTx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Scatterplot View (signal processing):  Study</a:t>
            </a:r>
          </a:p>
          <a:p>
            <a:pPr eaLnBrk="1" hangingPunct="1">
              <a:lnSpc>
                <a:spcPct val="200000"/>
              </a:lnSpc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Signals</a:t>
            </a:r>
          </a:p>
          <a:p>
            <a:pPr eaLnBrk="1" hangingPunct="1">
              <a:lnSpc>
                <a:spcPct val="200000"/>
              </a:lnSpc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Corresponding Scatterplot</a:t>
            </a:r>
          </a:p>
          <a:p>
            <a:pPr eaLnBrk="1" hangingPunct="1">
              <a:lnSpc>
                <a:spcPct val="200000"/>
              </a:lnSpc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Data</a:t>
            </a:r>
          </a:p>
          <a:p>
            <a:pPr eaLnBrk="1" hangingPunct="1">
              <a:lnSpc>
                <a:spcPct val="200000"/>
              </a:lnSpc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Corresponding Scatterplot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endParaRPr lang="en-US" altLang="ko-KR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graphicFrame>
        <p:nvGraphicFramePr>
          <p:cNvPr id="52226" name="Object 2"/>
          <p:cNvGraphicFramePr>
            <a:graphicFrameLocks noChangeAspect="1"/>
          </p:cNvGraphicFramePr>
          <p:nvPr/>
        </p:nvGraphicFramePr>
        <p:xfrm>
          <a:off x="2819400" y="2362200"/>
          <a:ext cx="4876800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550" name="Equation" r:id="rId4" imgW="1498320" imgH="215640" progId="Equation.3">
                  <p:embed/>
                </p:oleObj>
              </mc:Choice>
              <mc:Fallback>
                <p:oleObj name="Equation" r:id="rId4" imgW="14983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2362200"/>
                        <a:ext cx="4876800" cy="641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27" name="Object 3"/>
          <p:cNvGraphicFramePr>
            <a:graphicFrameLocks noChangeAspect="1"/>
          </p:cNvGraphicFramePr>
          <p:nvPr/>
        </p:nvGraphicFramePr>
        <p:xfrm>
          <a:off x="2895600" y="4495800"/>
          <a:ext cx="4959350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551" name="Equation" r:id="rId6" imgW="1523880" imgH="215640" progId="Equation.3">
                  <p:embed/>
                </p:oleObj>
              </mc:Choice>
              <mc:Fallback>
                <p:oleObj name="Equation" r:id="rId6" imgW="15238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4495800"/>
                        <a:ext cx="4959350" cy="641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42070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762000"/>
          </a:xfrm>
        </p:spPr>
        <p:txBody>
          <a:bodyPr/>
          <a:lstStyle/>
          <a:p>
            <a:pPr eaLnBrk="1" hangingPunct="1"/>
            <a:r>
              <a:rPr lang="en-US" altLang="ko-KR" sz="400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ICA, Motivating Example</a:t>
            </a:r>
          </a:p>
        </p:txBody>
      </p:sp>
      <p:sp>
        <p:nvSpPr>
          <p:cNvPr id="2396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990600"/>
            <a:ext cx="8054975" cy="57150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Data   -   Corresponding Scatterplot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endParaRPr lang="en-US" altLang="ko-KR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pic>
        <p:nvPicPr>
          <p:cNvPr id="2396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424"/>
          <a:stretch>
            <a:fillRect/>
          </a:stretch>
        </p:blipFill>
        <p:spPr bwMode="auto">
          <a:xfrm>
            <a:off x="838200" y="2286000"/>
            <a:ext cx="4149725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6761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762000"/>
          </a:xfrm>
        </p:spPr>
        <p:txBody>
          <a:bodyPr/>
          <a:lstStyle/>
          <a:p>
            <a:pPr eaLnBrk="1" hangingPunct="1"/>
            <a:r>
              <a:rPr lang="en-US" altLang="ko-KR" sz="400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ICA, Motivating Example</a:t>
            </a:r>
          </a:p>
        </p:txBody>
      </p:sp>
      <p:sp>
        <p:nvSpPr>
          <p:cNvPr id="5325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990600"/>
            <a:ext cx="8054975" cy="5715000"/>
          </a:xfrm>
        </p:spPr>
        <p:txBody>
          <a:bodyPr/>
          <a:lstStyle/>
          <a:p>
            <a:pPr eaLnBrk="1" hangingPunct="1">
              <a:lnSpc>
                <a:spcPct val="130000"/>
              </a:lnSpc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Scatterplot View (signal processing):  Plot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Signals &amp; </a:t>
            </a:r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Scat’plot</a:t>
            </a: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30000"/>
              </a:lnSpc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Data &amp; </a:t>
            </a:r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Scat’plot</a:t>
            </a: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30000"/>
              </a:lnSpc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Scatterplots give hint how ICA is possible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Affine transformation   </a:t>
            </a:r>
          </a:p>
          <a:p>
            <a:pPr algn="ctr" eaLnBrk="1" hangingPunct="1">
              <a:lnSpc>
                <a:spcPct val="130000"/>
              </a:lnSpc>
              <a:buFontTx/>
              <a:buNone/>
            </a:pPr>
            <a:r>
              <a:rPr lang="en-US" altLang="ko-KR" u="sng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Stretches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</a:t>
            </a:r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indep’t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signals into dep’t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ko-KR" i="1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Inversion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is key to ICA </a:t>
            </a:r>
          </a:p>
          <a:p>
            <a:pPr algn="ctr" eaLnBrk="1" hangingPunct="1">
              <a:lnSpc>
                <a:spcPct val="130000"/>
              </a:lnSpc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(even w/       unknown)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graphicFrame>
        <p:nvGraphicFramePr>
          <p:cNvPr id="53250" name="Object 2"/>
          <p:cNvGraphicFramePr>
            <a:graphicFrameLocks noChangeAspect="1"/>
          </p:cNvGraphicFramePr>
          <p:nvPr/>
        </p:nvGraphicFramePr>
        <p:xfrm>
          <a:off x="4724400" y="1828800"/>
          <a:ext cx="4038600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90" name="Equation" r:id="rId4" imgW="1498320" imgH="215640" progId="Equation.3">
                  <p:embed/>
                </p:oleObj>
              </mc:Choice>
              <mc:Fallback>
                <p:oleObj name="Equation" r:id="rId4" imgW="14983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1828800"/>
                        <a:ext cx="4038600" cy="53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1" name="Object 3"/>
          <p:cNvGraphicFramePr>
            <a:graphicFrameLocks noChangeAspect="1"/>
          </p:cNvGraphicFramePr>
          <p:nvPr/>
        </p:nvGraphicFramePr>
        <p:xfrm>
          <a:off x="4495800" y="2590800"/>
          <a:ext cx="4191000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91" name="Equation" r:id="rId6" imgW="1523880" imgH="215640" progId="Equation.3">
                  <p:embed/>
                </p:oleObj>
              </mc:Choice>
              <mc:Fallback>
                <p:oleObj name="Equation" r:id="rId6" imgW="15238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2590800"/>
                        <a:ext cx="4191000" cy="541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2" name="Object 4"/>
          <p:cNvGraphicFramePr>
            <a:graphicFrameLocks noChangeAspect="1"/>
          </p:cNvGraphicFramePr>
          <p:nvPr/>
        </p:nvGraphicFramePr>
        <p:xfrm>
          <a:off x="4267200" y="6165850"/>
          <a:ext cx="533400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92" name="Equation" r:id="rId8" imgW="152280" imgH="164880" progId="Equation.3">
                  <p:embed/>
                </p:oleObj>
              </mc:Choice>
              <mc:Fallback>
                <p:oleObj name="Equation" r:id="rId8" imgW="1522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6165850"/>
                        <a:ext cx="533400" cy="577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3" name="Object 5"/>
          <p:cNvGraphicFramePr>
            <a:graphicFrameLocks noChangeAspect="1"/>
          </p:cNvGraphicFramePr>
          <p:nvPr/>
        </p:nvGraphicFramePr>
        <p:xfrm>
          <a:off x="5029200" y="3941763"/>
          <a:ext cx="1447800" cy="744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93" name="Equation" r:id="rId10" imgW="444240" imgH="228600" progId="Equation.3">
                  <p:embed/>
                </p:oleObj>
              </mc:Choice>
              <mc:Fallback>
                <p:oleObj name="Equation" r:id="rId10" imgW="4442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3941763"/>
                        <a:ext cx="1447800" cy="744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1592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762000"/>
          </a:xfrm>
        </p:spPr>
        <p:txBody>
          <a:bodyPr/>
          <a:lstStyle/>
          <a:p>
            <a:pPr eaLnBrk="1" hangingPunct="1"/>
            <a:r>
              <a:rPr lang="en-US" altLang="ko-KR" sz="400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ICA, Motivating Example</a:t>
            </a:r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990600"/>
            <a:ext cx="8054975" cy="5715000"/>
          </a:xfrm>
        </p:spPr>
        <p:txBody>
          <a:bodyPr/>
          <a:lstStyle/>
          <a:p>
            <a:pPr eaLnBrk="1" hangingPunct="1">
              <a:lnSpc>
                <a:spcPct val="130000"/>
              </a:lnSpc>
              <a:buFontTx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Why not PCA?</a:t>
            </a:r>
          </a:p>
          <a:p>
            <a:pPr eaLnBrk="1" hangingPunct="1">
              <a:lnSpc>
                <a:spcPct val="130000"/>
              </a:lnSpc>
              <a:buFontTx/>
              <a:buNone/>
            </a:pPr>
            <a:endParaRPr lang="en-US" altLang="ko-KR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30000"/>
              </a:lnSpc>
              <a:buFontTx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Finds direction of greatest variation</a:t>
            </a:r>
          </a:p>
          <a:p>
            <a:pPr eaLnBrk="1" hangingPunct="1">
              <a:lnSpc>
                <a:spcPct val="130000"/>
              </a:lnSpc>
              <a:buFontTx/>
              <a:buNone/>
            </a:pPr>
            <a:endParaRPr lang="en-US" altLang="ko-KR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6581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391400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Multi-Dimensional Scaling</a:t>
            </a:r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304800" y="1295400"/>
            <a:ext cx="85344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>
                <a:solidFill>
                  <a:srgbClr val="000000"/>
                </a:solidFill>
              </a:rPr>
              <a:t>Idea:    Variation of PCA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00000"/>
                </a:solidFill>
              </a:rPr>
              <a:t>  Not based on covariance matrix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00000"/>
                </a:solidFill>
              </a:rPr>
              <a:t>  Instead on </a:t>
            </a:r>
            <a:r>
              <a:rPr lang="en-US" sz="3200" u="sng" dirty="0">
                <a:solidFill>
                  <a:srgbClr val="000000"/>
                </a:solidFill>
              </a:rPr>
              <a:t>p</a:t>
            </a:r>
            <a:r>
              <a:rPr lang="en-US" sz="3200" u="sng" dirty="0" smtClean="0">
                <a:solidFill>
                  <a:srgbClr val="000000"/>
                </a:solidFill>
              </a:rPr>
              <a:t>airwise distances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00000"/>
                </a:solidFill>
              </a:rPr>
              <a:t>  Solves STRAIN optimization problem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00000"/>
                </a:solidFill>
              </a:rPr>
              <a:t>  Works on any metric space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00000"/>
                </a:solidFill>
              </a:rPr>
              <a:t>  Matrix of Euclidean Distances   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    PCA</a:t>
            </a:r>
            <a:endParaRPr lang="en-US" sz="32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187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762000"/>
          </a:xfrm>
        </p:spPr>
        <p:txBody>
          <a:bodyPr/>
          <a:lstStyle/>
          <a:p>
            <a:pPr eaLnBrk="1" hangingPunct="1"/>
            <a:r>
              <a:rPr lang="en-US" altLang="ko-KR" sz="400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ICA, Motivating Example</a:t>
            </a:r>
          </a:p>
        </p:txBody>
      </p:sp>
      <p:sp>
        <p:nvSpPr>
          <p:cNvPr id="2416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990600"/>
            <a:ext cx="8054975" cy="5715000"/>
          </a:xfrm>
        </p:spPr>
        <p:txBody>
          <a:bodyPr/>
          <a:lstStyle/>
          <a:p>
            <a:pPr eaLnBrk="1" hangingPunct="1">
              <a:lnSpc>
                <a:spcPct val="130000"/>
              </a:lnSpc>
              <a:buFontTx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PCA - Finds direction of greatest variation</a:t>
            </a:r>
          </a:p>
          <a:p>
            <a:pPr eaLnBrk="1" hangingPunct="1">
              <a:lnSpc>
                <a:spcPct val="130000"/>
              </a:lnSpc>
              <a:buFontTx/>
              <a:buNone/>
            </a:pPr>
            <a:endParaRPr lang="en-US" altLang="ko-KR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pic>
        <p:nvPicPr>
          <p:cNvPr id="24166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28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3997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762000"/>
          </a:xfrm>
        </p:spPr>
        <p:txBody>
          <a:bodyPr/>
          <a:lstStyle/>
          <a:p>
            <a:pPr eaLnBrk="1" hangingPunct="1"/>
            <a:r>
              <a:rPr lang="en-US" altLang="ko-KR" sz="400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ICA, Motivating Example</a:t>
            </a:r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990600"/>
            <a:ext cx="8054975" cy="5715000"/>
          </a:xfrm>
        </p:spPr>
        <p:txBody>
          <a:bodyPr/>
          <a:lstStyle/>
          <a:p>
            <a:pPr eaLnBrk="1" hangingPunct="1">
              <a:lnSpc>
                <a:spcPct val="130000"/>
              </a:lnSpc>
              <a:buFontTx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Why not PCA?</a:t>
            </a:r>
          </a:p>
          <a:p>
            <a:pPr eaLnBrk="1" hangingPunct="1">
              <a:lnSpc>
                <a:spcPct val="130000"/>
              </a:lnSpc>
              <a:buFontTx/>
              <a:buNone/>
            </a:pPr>
            <a:endParaRPr lang="en-US" altLang="ko-KR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30000"/>
              </a:lnSpc>
              <a:buFontTx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Finds direction of greatest variation</a:t>
            </a:r>
          </a:p>
          <a:p>
            <a:pPr eaLnBrk="1" hangingPunct="1">
              <a:lnSpc>
                <a:spcPct val="130000"/>
              </a:lnSpc>
              <a:buFontTx/>
              <a:buNone/>
            </a:pPr>
            <a:endParaRPr lang="en-US" altLang="ko-KR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30000"/>
              </a:lnSpc>
              <a:buFontTx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Which is </a:t>
            </a:r>
            <a:r>
              <a:rPr lang="en-US" altLang="ko-KR" u="sng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wrong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for </a:t>
            </a:r>
            <a:r>
              <a:rPr lang="en-US" altLang="ko-KR" i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signal separation</a:t>
            </a:r>
          </a:p>
        </p:txBody>
      </p:sp>
    </p:spTree>
    <p:extLst>
      <p:ext uri="{BB962C8B-B14F-4D97-AF65-F5344CB8AC3E}">
        <p14:creationId xmlns:p14="http://schemas.microsoft.com/office/powerpoint/2010/main" val="3415060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762000"/>
          </a:xfrm>
        </p:spPr>
        <p:txBody>
          <a:bodyPr/>
          <a:lstStyle/>
          <a:p>
            <a:pPr eaLnBrk="1" hangingPunct="1"/>
            <a:r>
              <a:rPr lang="en-US" altLang="ko-KR" sz="400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ICA, Motivating Example</a:t>
            </a:r>
          </a:p>
        </p:txBody>
      </p:sp>
      <p:sp>
        <p:nvSpPr>
          <p:cNvPr id="2437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990600"/>
            <a:ext cx="8054975" cy="5715000"/>
          </a:xfrm>
        </p:spPr>
        <p:txBody>
          <a:bodyPr/>
          <a:lstStyle/>
          <a:p>
            <a:pPr eaLnBrk="1" hangingPunct="1">
              <a:lnSpc>
                <a:spcPct val="130000"/>
              </a:lnSpc>
              <a:buFontTx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PCA  -  </a:t>
            </a:r>
            <a:r>
              <a:rPr lang="en-US" altLang="ko-KR" u="sng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Wrong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for </a:t>
            </a:r>
            <a:r>
              <a:rPr lang="en-US" altLang="ko-KR" i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signal separation</a:t>
            </a:r>
          </a:p>
        </p:txBody>
      </p:sp>
      <p:pic>
        <p:nvPicPr>
          <p:cNvPr id="2437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28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674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762000"/>
          </a:xfrm>
        </p:spPr>
        <p:txBody>
          <a:bodyPr/>
          <a:lstStyle/>
          <a:p>
            <a:pPr eaLnBrk="1" hangingPunct="1"/>
            <a:r>
              <a:rPr lang="en-US" altLang="ko-KR" sz="400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ICA, Motivating Example</a:t>
            </a:r>
          </a:p>
        </p:txBody>
      </p:sp>
      <p:sp>
        <p:nvSpPr>
          <p:cNvPr id="2447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990600"/>
            <a:ext cx="8054975" cy="5715000"/>
          </a:xfrm>
        </p:spPr>
        <p:txBody>
          <a:bodyPr/>
          <a:lstStyle/>
          <a:p>
            <a:pPr eaLnBrk="1" hangingPunct="1">
              <a:lnSpc>
                <a:spcPct val="130000"/>
              </a:lnSpc>
              <a:buFontTx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Why not PCA?</a:t>
            </a:r>
          </a:p>
          <a:p>
            <a:pPr eaLnBrk="1" hangingPunct="1">
              <a:lnSpc>
                <a:spcPct val="130000"/>
              </a:lnSpc>
              <a:buFontTx/>
              <a:buNone/>
            </a:pPr>
            <a:endParaRPr lang="en-US" altLang="ko-KR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30000"/>
              </a:lnSpc>
              <a:buFontTx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Finds direction of greatest variation</a:t>
            </a:r>
          </a:p>
          <a:p>
            <a:pPr eaLnBrk="1" hangingPunct="1">
              <a:lnSpc>
                <a:spcPct val="130000"/>
              </a:lnSpc>
              <a:buFontTx/>
              <a:buNone/>
            </a:pPr>
            <a:endParaRPr lang="en-US" altLang="ko-KR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30000"/>
              </a:lnSpc>
              <a:buFontTx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Which is </a:t>
            </a:r>
            <a:r>
              <a:rPr lang="en-US" altLang="ko-KR" u="sng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wrong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for </a:t>
            </a:r>
            <a:r>
              <a:rPr lang="en-US" altLang="ko-KR" i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signal separation</a:t>
            </a:r>
          </a:p>
        </p:txBody>
      </p:sp>
    </p:spTree>
    <p:extLst>
      <p:ext uri="{BB962C8B-B14F-4D97-AF65-F5344CB8AC3E}">
        <p14:creationId xmlns:p14="http://schemas.microsoft.com/office/powerpoint/2010/main" val="367705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762000"/>
          </a:xfrm>
        </p:spPr>
        <p:txBody>
          <a:bodyPr/>
          <a:lstStyle/>
          <a:p>
            <a:pPr eaLnBrk="1" hangingPunct="1"/>
            <a:r>
              <a:rPr lang="en-US" altLang="ko-KR" sz="400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ICA, Algorithm</a:t>
            </a:r>
          </a:p>
        </p:txBody>
      </p:sp>
      <p:sp>
        <p:nvSpPr>
          <p:cNvPr id="2457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990600"/>
            <a:ext cx="8054975" cy="5715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ICA Step 1:</a:t>
            </a:r>
          </a:p>
          <a:p>
            <a:pPr eaLnBrk="1" hangingPunct="1"/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 </a:t>
            </a:r>
            <a:r>
              <a:rPr lang="en-US" altLang="ko-KR" i="1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sphere </a:t>
            </a:r>
            <a:r>
              <a:rPr lang="en-US" altLang="ko-KR" i="1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the </a:t>
            </a:r>
            <a:r>
              <a:rPr lang="en-US" altLang="ko-KR" i="1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data</a:t>
            </a:r>
            <a:endParaRPr lang="en-US" altLang="ko-KR" i="1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algn="ctr" eaLnBrk="1" hangingPunct="1"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(shown on right in scatterplot view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)</a:t>
            </a:r>
          </a:p>
          <a:p>
            <a:pPr algn="ctr" eaLnBrk="1" hangingPunct="1">
              <a:buFontTx/>
              <a:buNone/>
            </a:pPr>
            <a:endParaRPr lang="en-US" altLang="ko-KR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30000"/>
              </a:lnSpc>
              <a:buFontTx/>
              <a:buNone/>
            </a:pPr>
            <a:endParaRPr lang="en-US" altLang="ko-KR" i="1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0279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762000"/>
          </a:xfrm>
        </p:spPr>
        <p:txBody>
          <a:bodyPr/>
          <a:lstStyle/>
          <a:p>
            <a:pPr eaLnBrk="1" hangingPunct="1"/>
            <a:r>
              <a:rPr lang="en-US" altLang="ko-KR" sz="400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ICA, Algorithm</a:t>
            </a:r>
          </a:p>
        </p:txBody>
      </p:sp>
      <p:sp>
        <p:nvSpPr>
          <p:cNvPr id="2467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990600"/>
            <a:ext cx="8054975" cy="5715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ICA Step 1:     sphere the data</a:t>
            </a:r>
          </a:p>
          <a:p>
            <a:pPr eaLnBrk="1" hangingPunct="1">
              <a:lnSpc>
                <a:spcPct val="130000"/>
              </a:lnSpc>
              <a:buFontTx/>
              <a:buNone/>
            </a:pPr>
            <a:endParaRPr lang="en-US" altLang="ko-KR" i="1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pic>
        <p:nvPicPr>
          <p:cNvPr id="24678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28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2743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8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762000"/>
          </a:xfrm>
        </p:spPr>
        <p:txBody>
          <a:bodyPr/>
          <a:lstStyle/>
          <a:p>
            <a:pPr eaLnBrk="1" hangingPunct="1"/>
            <a:r>
              <a:rPr lang="en-US" altLang="ko-KR" sz="400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ICA, Algorithm</a:t>
            </a:r>
          </a:p>
        </p:txBody>
      </p:sp>
      <p:sp>
        <p:nvSpPr>
          <p:cNvPr id="5428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990600"/>
            <a:ext cx="8054975" cy="5715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ICA Step 1:</a:t>
            </a:r>
          </a:p>
          <a:p>
            <a:pPr eaLnBrk="1" hangingPunct="1"/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 “sphere the data”</a:t>
            </a:r>
          </a:p>
          <a:p>
            <a:pPr algn="ctr" eaLnBrk="1" hangingPunct="1"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(shown on right in scatterplot view)</a:t>
            </a:r>
          </a:p>
          <a:p>
            <a:pPr eaLnBrk="1" hangingPunct="1"/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 i.e. find linear </a:t>
            </a:r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transf’n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to make  </a:t>
            </a:r>
          </a:p>
          <a:p>
            <a:pPr algn="ctr" eaLnBrk="1" hangingPunct="1"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mean =        ,  </a:t>
            </a:r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cov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=   </a:t>
            </a:r>
          </a:p>
          <a:p>
            <a:pPr eaLnBrk="1" hangingPunct="1"/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 i.e. work 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with</a:t>
            </a:r>
            <a:endParaRPr lang="en-US" altLang="ko-KR" i="1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graphicFrame>
        <p:nvGraphicFramePr>
          <p:cNvPr id="54274" name="Object 2"/>
          <p:cNvGraphicFramePr>
            <a:graphicFrameLocks noChangeAspect="1"/>
          </p:cNvGraphicFramePr>
          <p:nvPr/>
        </p:nvGraphicFramePr>
        <p:xfrm>
          <a:off x="4419600" y="3276600"/>
          <a:ext cx="3810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613" name="Equation" r:id="rId4" imgW="126720" imgH="228600" progId="Equation.3">
                  <p:embed/>
                </p:oleObj>
              </mc:Choice>
              <mc:Fallback>
                <p:oleObj name="Equation" r:id="rId4" imgW="1267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276600"/>
                        <a:ext cx="3810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5" name="Object 3"/>
          <p:cNvGraphicFramePr>
            <a:graphicFrameLocks noChangeAspect="1"/>
          </p:cNvGraphicFramePr>
          <p:nvPr/>
        </p:nvGraphicFramePr>
        <p:xfrm>
          <a:off x="6629400" y="3273425"/>
          <a:ext cx="457200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614" name="Equation" r:id="rId6" imgW="126720" imgH="164880" progId="Equation.3">
                  <p:embed/>
                </p:oleObj>
              </mc:Choice>
              <mc:Fallback>
                <p:oleObj name="Equation" r:id="rId6" imgW="12672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3273425"/>
                        <a:ext cx="457200" cy="59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6" name="Object 4"/>
          <p:cNvGraphicFramePr>
            <a:graphicFrameLocks noChangeAspect="1"/>
          </p:cNvGraphicFramePr>
          <p:nvPr/>
        </p:nvGraphicFramePr>
        <p:xfrm>
          <a:off x="3733800" y="3886200"/>
          <a:ext cx="2590800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615" name="Equation" r:id="rId8" imgW="1041120" imgH="279360" progId="Equation.3">
                  <p:embed/>
                </p:oleObj>
              </mc:Choice>
              <mc:Fallback>
                <p:oleObj name="Equation" r:id="rId8" imgW="104112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3886200"/>
                        <a:ext cx="2590800" cy="695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30239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8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762000"/>
          </a:xfrm>
        </p:spPr>
        <p:txBody>
          <a:bodyPr/>
          <a:lstStyle/>
          <a:p>
            <a:pPr eaLnBrk="1" hangingPunct="1"/>
            <a:r>
              <a:rPr lang="en-US" altLang="ko-KR" sz="400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ICA, Algorithm</a:t>
            </a:r>
          </a:p>
        </p:txBody>
      </p:sp>
      <p:sp>
        <p:nvSpPr>
          <p:cNvPr id="5428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990600"/>
            <a:ext cx="8054975" cy="5715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ICA Step 1:</a:t>
            </a:r>
          </a:p>
          <a:p>
            <a:pPr eaLnBrk="1" hangingPunct="1"/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 “sphere the data”</a:t>
            </a:r>
          </a:p>
          <a:p>
            <a:pPr algn="ctr" eaLnBrk="1" hangingPunct="1"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(shown on right in scatterplot view)</a:t>
            </a:r>
          </a:p>
          <a:p>
            <a:pPr eaLnBrk="1" hangingPunct="1"/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 i.e. find linear </a:t>
            </a:r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transf’n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to make  </a:t>
            </a:r>
          </a:p>
          <a:p>
            <a:pPr algn="ctr" eaLnBrk="1" hangingPunct="1"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mean =        ,  </a:t>
            </a:r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cov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=   </a:t>
            </a:r>
          </a:p>
          <a:p>
            <a:pPr eaLnBrk="1" hangingPunct="1"/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 i.e. work with</a:t>
            </a:r>
          </a:p>
          <a:p>
            <a:pPr eaLnBrk="1" hangingPunct="1"/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requires       of full rank</a:t>
            </a:r>
          </a:p>
          <a:p>
            <a:pPr algn="ctr" eaLnBrk="1" hangingPunct="1"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(at least          ,  i.e. no </a:t>
            </a:r>
            <a:r>
              <a:rPr lang="en-US" altLang="ko-KR" dirty="0" smtClean="0">
                <a:solidFill>
                  <a:srgbClr val="00FF00"/>
                </a:solidFill>
                <a:latin typeface="Arial" charset="0"/>
                <a:ea typeface="Gulim" pitchFamily="34" charset="-127"/>
                <a:cs typeface="Arial" charset="0"/>
              </a:rPr>
              <a:t>HDLSS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)</a:t>
            </a: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30000"/>
              </a:lnSpc>
              <a:buFontTx/>
              <a:buNone/>
            </a:pPr>
            <a:endParaRPr lang="en-US" altLang="ko-KR" i="1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graphicFrame>
        <p:nvGraphicFramePr>
          <p:cNvPr id="54274" name="Object 2"/>
          <p:cNvGraphicFramePr>
            <a:graphicFrameLocks noChangeAspect="1"/>
          </p:cNvGraphicFramePr>
          <p:nvPr/>
        </p:nvGraphicFramePr>
        <p:xfrm>
          <a:off x="4419600" y="3276600"/>
          <a:ext cx="3810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966" name="Equation" r:id="rId4" imgW="126720" imgH="228600" progId="Equation.3">
                  <p:embed/>
                </p:oleObj>
              </mc:Choice>
              <mc:Fallback>
                <p:oleObj name="Equation" r:id="rId4" imgW="1267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276600"/>
                        <a:ext cx="3810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5" name="Object 3"/>
          <p:cNvGraphicFramePr>
            <a:graphicFrameLocks noChangeAspect="1"/>
          </p:cNvGraphicFramePr>
          <p:nvPr/>
        </p:nvGraphicFramePr>
        <p:xfrm>
          <a:off x="6629400" y="3273425"/>
          <a:ext cx="457200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967" name="Equation" r:id="rId6" imgW="126720" imgH="164880" progId="Equation.3">
                  <p:embed/>
                </p:oleObj>
              </mc:Choice>
              <mc:Fallback>
                <p:oleObj name="Equation" r:id="rId6" imgW="12672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3273425"/>
                        <a:ext cx="457200" cy="59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6" name="Object 4"/>
          <p:cNvGraphicFramePr>
            <a:graphicFrameLocks noChangeAspect="1"/>
          </p:cNvGraphicFramePr>
          <p:nvPr/>
        </p:nvGraphicFramePr>
        <p:xfrm>
          <a:off x="3733800" y="3886200"/>
          <a:ext cx="2590800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968" name="Equation" r:id="rId8" imgW="1041120" imgH="279360" progId="Equation.3">
                  <p:embed/>
                </p:oleObj>
              </mc:Choice>
              <mc:Fallback>
                <p:oleObj name="Equation" r:id="rId8" imgW="104112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3886200"/>
                        <a:ext cx="2590800" cy="695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7" name="Object 5"/>
          <p:cNvGraphicFramePr>
            <a:graphicFrameLocks noChangeAspect="1"/>
          </p:cNvGraphicFramePr>
          <p:nvPr/>
        </p:nvGraphicFramePr>
        <p:xfrm>
          <a:off x="3352800" y="5105400"/>
          <a:ext cx="11049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969" name="Equation" r:id="rId10" imgW="368280" imgH="177480" progId="Equation.3">
                  <p:embed/>
                </p:oleObj>
              </mc:Choice>
              <mc:Fallback>
                <p:oleObj name="Equation" r:id="rId10" imgW="3682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5105400"/>
                        <a:ext cx="11049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8" name="Object 6"/>
          <p:cNvGraphicFramePr>
            <a:graphicFrameLocks noChangeAspect="1"/>
          </p:cNvGraphicFramePr>
          <p:nvPr/>
        </p:nvGraphicFramePr>
        <p:xfrm>
          <a:off x="2667000" y="4514850"/>
          <a:ext cx="5334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970" name="Equation" r:id="rId12" imgW="177480" imgH="164880" progId="Equation.3">
                  <p:embed/>
                </p:oleObj>
              </mc:Choice>
              <mc:Fallback>
                <p:oleObj name="Equation" r:id="rId12" imgW="1774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4514850"/>
                        <a:ext cx="5334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40020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8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762000"/>
          </a:xfrm>
        </p:spPr>
        <p:txBody>
          <a:bodyPr/>
          <a:lstStyle/>
          <a:p>
            <a:pPr eaLnBrk="1" hangingPunct="1"/>
            <a:r>
              <a:rPr lang="en-US" altLang="ko-KR" sz="400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ICA, Algorithm</a:t>
            </a:r>
          </a:p>
        </p:txBody>
      </p:sp>
      <p:sp>
        <p:nvSpPr>
          <p:cNvPr id="5428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990600"/>
            <a:ext cx="8054975" cy="5715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ICA Step 1:</a:t>
            </a:r>
          </a:p>
          <a:p>
            <a:pPr eaLnBrk="1" hangingPunct="1"/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 “sphere the data”</a:t>
            </a:r>
          </a:p>
          <a:p>
            <a:pPr algn="ctr" eaLnBrk="1" hangingPunct="1"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(shown on right in scatterplot view)</a:t>
            </a:r>
          </a:p>
          <a:p>
            <a:pPr eaLnBrk="1" hangingPunct="1"/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 i.e. find linear </a:t>
            </a:r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transf’n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to make  </a:t>
            </a:r>
          </a:p>
          <a:p>
            <a:pPr algn="ctr" eaLnBrk="1" hangingPunct="1"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mean =        ,  </a:t>
            </a:r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cov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=   </a:t>
            </a:r>
          </a:p>
          <a:p>
            <a:pPr eaLnBrk="1" hangingPunct="1"/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 i.e. work with</a:t>
            </a:r>
          </a:p>
          <a:p>
            <a:pPr eaLnBrk="1" hangingPunct="1"/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requires       of full rank</a:t>
            </a:r>
          </a:p>
          <a:p>
            <a:pPr algn="ctr" eaLnBrk="1" hangingPunct="1"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(at least          ,  i.e. no </a:t>
            </a:r>
            <a:r>
              <a:rPr lang="en-US" altLang="ko-KR" dirty="0" smtClean="0">
                <a:solidFill>
                  <a:srgbClr val="00FF00"/>
                </a:solidFill>
                <a:latin typeface="Arial" charset="0"/>
                <a:ea typeface="Gulim" pitchFamily="34" charset="-127"/>
                <a:cs typeface="Arial" charset="0"/>
              </a:rPr>
              <a:t>HDLSS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)</a:t>
            </a:r>
          </a:p>
          <a:p>
            <a:pPr eaLnBrk="1" hangingPunct="1"/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search for </a:t>
            </a:r>
            <a:r>
              <a:rPr lang="en-US" altLang="ko-KR" i="1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independent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, beyond </a:t>
            </a:r>
          </a:p>
          <a:p>
            <a:pPr algn="ctr" eaLnBrk="1" hangingPunct="1"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linear and quadratic structure</a:t>
            </a:r>
          </a:p>
          <a:p>
            <a:pPr eaLnBrk="1" hangingPunct="1"/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30000"/>
              </a:lnSpc>
              <a:buFontTx/>
              <a:buNone/>
            </a:pPr>
            <a:endParaRPr lang="en-US" altLang="ko-KR" i="1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graphicFrame>
        <p:nvGraphicFramePr>
          <p:cNvPr id="54274" name="Object 2"/>
          <p:cNvGraphicFramePr>
            <a:graphicFrameLocks noChangeAspect="1"/>
          </p:cNvGraphicFramePr>
          <p:nvPr/>
        </p:nvGraphicFramePr>
        <p:xfrm>
          <a:off x="4419600" y="3276600"/>
          <a:ext cx="3810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990" name="Equation" r:id="rId4" imgW="126720" imgH="228600" progId="Equation.3">
                  <p:embed/>
                </p:oleObj>
              </mc:Choice>
              <mc:Fallback>
                <p:oleObj name="Equation" r:id="rId4" imgW="1267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276600"/>
                        <a:ext cx="3810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5" name="Object 3"/>
          <p:cNvGraphicFramePr>
            <a:graphicFrameLocks noChangeAspect="1"/>
          </p:cNvGraphicFramePr>
          <p:nvPr/>
        </p:nvGraphicFramePr>
        <p:xfrm>
          <a:off x="6629400" y="3273425"/>
          <a:ext cx="457200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991" name="Equation" r:id="rId6" imgW="126720" imgH="164880" progId="Equation.3">
                  <p:embed/>
                </p:oleObj>
              </mc:Choice>
              <mc:Fallback>
                <p:oleObj name="Equation" r:id="rId6" imgW="12672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3273425"/>
                        <a:ext cx="457200" cy="59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6" name="Object 4"/>
          <p:cNvGraphicFramePr>
            <a:graphicFrameLocks noChangeAspect="1"/>
          </p:cNvGraphicFramePr>
          <p:nvPr/>
        </p:nvGraphicFramePr>
        <p:xfrm>
          <a:off x="3733800" y="3886200"/>
          <a:ext cx="2590800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992" name="Equation" r:id="rId8" imgW="1041120" imgH="279360" progId="Equation.3">
                  <p:embed/>
                </p:oleObj>
              </mc:Choice>
              <mc:Fallback>
                <p:oleObj name="Equation" r:id="rId8" imgW="104112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3886200"/>
                        <a:ext cx="2590800" cy="695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7" name="Object 5"/>
          <p:cNvGraphicFramePr>
            <a:graphicFrameLocks noChangeAspect="1"/>
          </p:cNvGraphicFramePr>
          <p:nvPr/>
        </p:nvGraphicFramePr>
        <p:xfrm>
          <a:off x="3352800" y="5105400"/>
          <a:ext cx="11049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993" name="Equation" r:id="rId10" imgW="368280" imgH="177480" progId="Equation.3">
                  <p:embed/>
                </p:oleObj>
              </mc:Choice>
              <mc:Fallback>
                <p:oleObj name="Equation" r:id="rId10" imgW="3682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5105400"/>
                        <a:ext cx="11049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8" name="Object 6"/>
          <p:cNvGraphicFramePr>
            <a:graphicFrameLocks noChangeAspect="1"/>
          </p:cNvGraphicFramePr>
          <p:nvPr/>
        </p:nvGraphicFramePr>
        <p:xfrm>
          <a:off x="2667000" y="4514850"/>
          <a:ext cx="5334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994" name="Equation" r:id="rId12" imgW="177480" imgH="164880" progId="Equation.3">
                  <p:embed/>
                </p:oleObj>
              </mc:Choice>
              <mc:Fallback>
                <p:oleObj name="Equation" r:id="rId12" imgW="1774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4514850"/>
                        <a:ext cx="5334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7560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762000"/>
          </a:xfrm>
        </p:spPr>
        <p:txBody>
          <a:bodyPr/>
          <a:lstStyle/>
          <a:p>
            <a:pPr eaLnBrk="1" hangingPunct="1"/>
            <a:r>
              <a:rPr lang="en-US" altLang="ko-KR" sz="400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ICA, Algorithm</a:t>
            </a:r>
          </a:p>
        </p:txBody>
      </p:sp>
      <p:sp>
        <p:nvSpPr>
          <p:cNvPr id="2478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990600"/>
            <a:ext cx="8054975" cy="5715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ICA Step 2:</a:t>
            </a:r>
          </a:p>
          <a:p>
            <a:pPr eaLnBrk="1" hangingPunct="1"/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Find </a:t>
            </a:r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dir’ns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that make (sphered) data </a:t>
            </a:r>
          </a:p>
          <a:p>
            <a:pPr algn="ctr" eaLnBrk="1" hangingPunct="1">
              <a:buFontTx/>
              <a:buNone/>
            </a:pPr>
            <a:r>
              <a:rPr lang="en-US" altLang="ko-KR" i="1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independent as </a:t>
            </a:r>
            <a:r>
              <a:rPr lang="en-US" altLang="ko-KR" i="1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possible</a:t>
            </a: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1092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391400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Multi-Dimensional Scaling</a:t>
            </a:r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304800" y="1295400"/>
            <a:ext cx="85344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>
                <a:solidFill>
                  <a:srgbClr val="000000"/>
                </a:solidFill>
              </a:rPr>
              <a:t>Application:    Brain Artery Trees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00000"/>
                </a:solidFill>
              </a:rPr>
              <a:t>  </a:t>
            </a:r>
            <a:r>
              <a:rPr lang="en-US" sz="3200" dirty="0" err="1" smtClean="0">
                <a:solidFill>
                  <a:srgbClr val="000000"/>
                </a:solidFill>
              </a:rPr>
              <a:t>Pairwise</a:t>
            </a:r>
            <a:r>
              <a:rPr lang="en-US" sz="3200" dirty="0" smtClean="0">
                <a:solidFill>
                  <a:srgbClr val="000000"/>
                </a:solidFill>
              </a:rPr>
              <a:t> Geodesic Distances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00000"/>
                </a:solidFill>
              </a:rPr>
              <a:t>  Color code for age (as before)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00000"/>
                </a:solidFill>
              </a:rPr>
              <a:t>  Displays distribution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00000"/>
                </a:solidFill>
              </a:rPr>
              <a:t>  Include Star tree (best guess at mean)</a:t>
            </a:r>
          </a:p>
        </p:txBody>
      </p:sp>
    </p:spTree>
    <p:extLst>
      <p:ext uri="{BB962C8B-B14F-4D97-AF65-F5344CB8AC3E}">
        <p14:creationId xmlns:p14="http://schemas.microsoft.com/office/powerpoint/2010/main" val="451120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762000"/>
          </a:xfrm>
        </p:spPr>
        <p:txBody>
          <a:bodyPr/>
          <a:lstStyle/>
          <a:p>
            <a:pPr eaLnBrk="1" hangingPunct="1"/>
            <a:r>
              <a:rPr lang="en-US" altLang="ko-KR" sz="400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ICA, Algorithm</a:t>
            </a:r>
          </a:p>
        </p:txBody>
      </p:sp>
      <p:sp>
        <p:nvSpPr>
          <p:cNvPr id="2478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990600"/>
            <a:ext cx="8054975" cy="5715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ICA Step 2:</a:t>
            </a:r>
          </a:p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Find dir’ns that make (sphered) data </a:t>
            </a:r>
          </a:p>
          <a:p>
            <a:pPr algn="ctr" eaLnBrk="1" hangingPunct="1">
              <a:buFontTx/>
              <a:buNone/>
            </a:pPr>
            <a:r>
              <a:rPr lang="en-US" altLang="ko-KR" i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independent as possible</a:t>
            </a:r>
          </a:p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Recall “independence” means: </a:t>
            </a:r>
          </a:p>
          <a:p>
            <a:pPr algn="ctr" eaLnBrk="1" hangingPunct="1">
              <a:buFontTx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 joint distribution is product of marginals</a:t>
            </a:r>
          </a:p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In cocktail party example:</a:t>
            </a:r>
          </a:p>
        </p:txBody>
      </p:sp>
    </p:spTree>
    <p:extLst>
      <p:ext uri="{BB962C8B-B14F-4D97-AF65-F5344CB8AC3E}">
        <p14:creationId xmlns:p14="http://schemas.microsoft.com/office/powerpoint/2010/main" val="1448607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762000"/>
          </a:xfrm>
        </p:spPr>
        <p:txBody>
          <a:bodyPr/>
          <a:lstStyle/>
          <a:p>
            <a:pPr eaLnBrk="1" hangingPunct="1"/>
            <a:r>
              <a:rPr lang="en-US" altLang="ko-KR" sz="400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ICA, Algorithm</a:t>
            </a:r>
          </a:p>
        </p:txBody>
      </p:sp>
      <p:sp>
        <p:nvSpPr>
          <p:cNvPr id="2488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990600"/>
            <a:ext cx="8054975" cy="5715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ICA Step 2:      Cocktail party example</a:t>
            </a:r>
          </a:p>
        </p:txBody>
      </p:sp>
      <p:pic>
        <p:nvPicPr>
          <p:cNvPr id="24883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09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7253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762000"/>
          </a:xfrm>
        </p:spPr>
        <p:txBody>
          <a:bodyPr/>
          <a:lstStyle/>
          <a:p>
            <a:pPr eaLnBrk="1" hangingPunct="1"/>
            <a:r>
              <a:rPr lang="en-US" altLang="ko-KR" sz="400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ICA, Algorithm</a:t>
            </a:r>
          </a:p>
        </p:txBody>
      </p:sp>
      <p:sp>
        <p:nvSpPr>
          <p:cNvPr id="2498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990600"/>
            <a:ext cx="8054975" cy="5715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ICA Step 2:</a:t>
            </a:r>
          </a:p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Find dir’ns that make (sphered) data </a:t>
            </a:r>
          </a:p>
          <a:p>
            <a:pPr algn="ctr" eaLnBrk="1" hangingPunct="1">
              <a:buFontTx/>
              <a:buNone/>
            </a:pPr>
            <a:r>
              <a:rPr lang="en-US" altLang="ko-KR" i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independent as possible</a:t>
            </a:r>
          </a:p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Recall “independence” means: </a:t>
            </a:r>
          </a:p>
          <a:p>
            <a:pPr algn="ctr" eaLnBrk="1" hangingPunct="1">
              <a:buFontTx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 joint distribution is product of marginals</a:t>
            </a:r>
          </a:p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In cocktail party example:</a:t>
            </a:r>
          </a:p>
          <a:p>
            <a:pPr lvl="1" eaLnBrk="1" hangingPunct="1"/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Happens only when </a:t>
            </a:r>
            <a:r>
              <a:rPr lang="en-US" altLang="ko-KR" i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support parallel to axes</a:t>
            </a:r>
          </a:p>
          <a:p>
            <a:pPr lvl="1" eaLnBrk="1" hangingPunct="1"/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Otherwise have </a:t>
            </a:r>
            <a:r>
              <a:rPr lang="en-US" altLang="ko-KR" i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blank areas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,</a:t>
            </a:r>
          </a:p>
          <a:p>
            <a:pPr lvl="1" algn="ctr" eaLnBrk="1" hangingPunct="1">
              <a:buFontTx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but marginals are non-zero</a:t>
            </a:r>
          </a:p>
        </p:txBody>
      </p:sp>
    </p:spTree>
    <p:extLst>
      <p:ext uri="{BB962C8B-B14F-4D97-AF65-F5344CB8AC3E}">
        <p14:creationId xmlns:p14="http://schemas.microsoft.com/office/powerpoint/2010/main" val="3859283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762000"/>
          </a:xfrm>
        </p:spPr>
        <p:txBody>
          <a:bodyPr/>
          <a:lstStyle/>
          <a:p>
            <a:pPr eaLnBrk="1" hangingPunct="1"/>
            <a:r>
              <a:rPr lang="en-US" altLang="ko-KR" sz="400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ICA, Algorithm</a:t>
            </a:r>
          </a:p>
        </p:txBody>
      </p:sp>
      <p:sp>
        <p:nvSpPr>
          <p:cNvPr id="2508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990600"/>
            <a:ext cx="8054975" cy="5715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Parallel Idea (and key to algorithm):  </a:t>
            </a:r>
          </a:p>
          <a:p>
            <a:pPr eaLnBrk="1" hangingPunct="1"/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Find directions that maximize </a:t>
            </a:r>
          </a:p>
          <a:p>
            <a:pPr algn="ctr" eaLnBrk="1" hangingPunct="1">
              <a:buFontTx/>
              <a:buNone/>
            </a:pPr>
            <a:r>
              <a:rPr lang="en-US" altLang="ko-KR" i="1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non-</a:t>
            </a:r>
            <a:r>
              <a:rPr lang="en-US" altLang="ko-KR" i="1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Gaussianity</a:t>
            </a: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0423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762000"/>
          </a:xfrm>
        </p:spPr>
        <p:txBody>
          <a:bodyPr/>
          <a:lstStyle/>
          <a:p>
            <a:pPr eaLnBrk="1" hangingPunct="1"/>
            <a:r>
              <a:rPr lang="en-US" altLang="ko-KR" sz="400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ICA, Algorithm</a:t>
            </a:r>
          </a:p>
        </p:txBody>
      </p:sp>
      <p:sp>
        <p:nvSpPr>
          <p:cNvPr id="2508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990600"/>
            <a:ext cx="8054975" cy="5715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Parallel Idea (and key to algorithm):  </a:t>
            </a:r>
          </a:p>
          <a:p>
            <a:pPr eaLnBrk="1" hangingPunct="1"/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Find directions that maximize </a:t>
            </a:r>
          </a:p>
          <a:p>
            <a:pPr algn="ctr" eaLnBrk="1" hangingPunct="1">
              <a:buFontTx/>
              <a:buNone/>
            </a:pPr>
            <a:r>
              <a:rPr lang="en-US" altLang="ko-KR" i="1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non-</a:t>
            </a:r>
            <a:r>
              <a:rPr lang="en-US" altLang="ko-KR" i="1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Gaussianity</a:t>
            </a:r>
            <a:endParaRPr lang="en-US" altLang="ko-KR" i="1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/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Based on assumption:  starting from </a:t>
            </a:r>
          </a:p>
          <a:p>
            <a:pPr algn="ctr" eaLnBrk="1" hangingPunct="1">
              <a:buFontTx/>
              <a:buNone/>
            </a:pPr>
            <a:r>
              <a:rPr lang="en-US" altLang="ko-KR" i="1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independent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coordinates</a:t>
            </a:r>
          </a:p>
          <a:p>
            <a:pPr eaLnBrk="1" hangingPunct="1"/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Note:   “most” projections are Gaussian</a:t>
            </a:r>
          </a:p>
          <a:p>
            <a:pPr algn="ctr" eaLnBrk="1" hangingPunct="1"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 (since projection is “linear combo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”)</a:t>
            </a: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8138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762000"/>
          </a:xfrm>
        </p:spPr>
        <p:txBody>
          <a:bodyPr/>
          <a:lstStyle/>
          <a:p>
            <a:pPr eaLnBrk="1" hangingPunct="1"/>
            <a:r>
              <a:rPr lang="en-US" altLang="ko-KR" sz="400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ICA, Algorithm</a:t>
            </a:r>
          </a:p>
        </p:txBody>
      </p:sp>
      <p:sp>
        <p:nvSpPr>
          <p:cNvPr id="2508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990600"/>
            <a:ext cx="8054975" cy="5715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Parallel Idea (and key to algorithm):  </a:t>
            </a:r>
          </a:p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Find directions that maximize </a:t>
            </a:r>
          </a:p>
          <a:p>
            <a:pPr algn="ctr" eaLnBrk="1" hangingPunct="1">
              <a:buFontTx/>
              <a:buNone/>
            </a:pPr>
            <a:r>
              <a:rPr lang="en-US" altLang="ko-KR" i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non-Gaussianity</a:t>
            </a:r>
          </a:p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Based on assumption:  starting from </a:t>
            </a:r>
          </a:p>
          <a:p>
            <a:pPr algn="ctr" eaLnBrk="1" hangingPunct="1">
              <a:buFontTx/>
              <a:buNone/>
            </a:pPr>
            <a:r>
              <a:rPr lang="en-US" altLang="ko-KR" i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independent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coordinates</a:t>
            </a:r>
          </a:p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Note:   “most” projections are Gaussian</a:t>
            </a:r>
          </a:p>
          <a:p>
            <a:pPr algn="ctr" eaLnBrk="1" hangingPunct="1">
              <a:buFontTx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 (since projection is “linear combo”)</a:t>
            </a:r>
          </a:p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Mathematics behind this:  </a:t>
            </a:r>
          </a:p>
          <a:p>
            <a:pPr algn="ctr" eaLnBrk="1" hangingPunct="1">
              <a:buFontTx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 Diaconis and Freedman (1984)</a:t>
            </a:r>
          </a:p>
        </p:txBody>
      </p:sp>
    </p:spTree>
    <p:extLst>
      <p:ext uri="{BB962C8B-B14F-4D97-AF65-F5344CB8AC3E}">
        <p14:creationId xmlns:p14="http://schemas.microsoft.com/office/powerpoint/2010/main" val="1289233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762000"/>
          </a:xfrm>
        </p:spPr>
        <p:txBody>
          <a:bodyPr/>
          <a:lstStyle/>
          <a:p>
            <a:pPr eaLnBrk="1" hangingPunct="1"/>
            <a:r>
              <a:rPr lang="en-US" altLang="ko-KR" sz="400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ICA, Algorithm</a:t>
            </a:r>
          </a:p>
        </p:txBody>
      </p:sp>
      <p:sp>
        <p:nvSpPr>
          <p:cNvPr id="2519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990600"/>
            <a:ext cx="8054975" cy="57150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Worst case for ICA:  </a:t>
            </a:r>
            <a:r>
              <a:rPr lang="en-US" altLang="ko-KR" i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Gaussian 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Then sphered data are </a:t>
            </a:r>
            <a:r>
              <a:rPr lang="en-US" altLang="ko-KR" i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independent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So have independence in </a:t>
            </a:r>
            <a:r>
              <a:rPr lang="en-US" altLang="ko-KR" i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all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(ortho) dir’ns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Thus </a:t>
            </a:r>
            <a:r>
              <a:rPr lang="en-US" altLang="ko-KR" u="sng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can’t find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useful directions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Gaussian distribution is characterized by:</a:t>
            </a:r>
          </a:p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Independent   &amp;  spherically symmetric</a:t>
            </a:r>
          </a:p>
        </p:txBody>
      </p:sp>
    </p:spTree>
    <p:extLst>
      <p:ext uri="{BB962C8B-B14F-4D97-AF65-F5344CB8AC3E}">
        <p14:creationId xmlns:p14="http://schemas.microsoft.com/office/powerpoint/2010/main" val="413454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1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762000"/>
          </a:xfrm>
        </p:spPr>
        <p:txBody>
          <a:bodyPr/>
          <a:lstStyle/>
          <a:p>
            <a:pPr eaLnBrk="1" hangingPunct="1"/>
            <a:r>
              <a:rPr lang="en-US" altLang="ko-KR" sz="400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ICA, Algorithm</a:t>
            </a:r>
          </a:p>
        </p:txBody>
      </p:sp>
      <p:sp>
        <p:nvSpPr>
          <p:cNvPr id="5530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990600"/>
            <a:ext cx="8054975" cy="5715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Criteria for non-Gaussianity / independence: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Kurtosis    </a:t>
            </a:r>
          </a:p>
          <a:p>
            <a:pPr algn="ctr" eaLnBrk="1" hangingPunct="1">
              <a:buFontTx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(4th order cumulant)</a:t>
            </a:r>
          </a:p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Negative Entropy</a:t>
            </a:r>
          </a:p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Mutual Information</a:t>
            </a:r>
          </a:p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Nonparametric Maximum Likelihood</a:t>
            </a:r>
          </a:p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“Infomax” in Neural Networks</a:t>
            </a:r>
          </a:p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    Interesting connections between these</a:t>
            </a:r>
          </a:p>
        </p:txBody>
      </p:sp>
      <p:graphicFrame>
        <p:nvGraphicFramePr>
          <p:cNvPr id="55298" name="Object 2"/>
          <p:cNvGraphicFramePr>
            <a:graphicFrameLocks noChangeAspect="1"/>
          </p:cNvGraphicFramePr>
          <p:nvPr/>
        </p:nvGraphicFramePr>
        <p:xfrm>
          <a:off x="1143000" y="5334000"/>
          <a:ext cx="40957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622" name="Equation" r:id="rId4" imgW="126720" imgH="152280" progId="Equation.3">
                  <p:embed/>
                </p:oleObj>
              </mc:Choice>
              <mc:Fallback>
                <p:oleObj name="Equation" r:id="rId4" imgW="126720" imgH="152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5334000"/>
                        <a:ext cx="409575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299" name="Object 3"/>
          <p:cNvGraphicFramePr>
            <a:graphicFrameLocks noChangeAspect="1"/>
          </p:cNvGraphicFramePr>
          <p:nvPr/>
        </p:nvGraphicFramePr>
        <p:xfrm>
          <a:off x="2895600" y="1676400"/>
          <a:ext cx="2362200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623" name="Equation" r:id="rId6" imgW="952200" imgH="266400" progId="Equation.3">
                  <p:embed/>
                </p:oleObj>
              </mc:Choice>
              <mc:Fallback>
                <p:oleObj name="Equation" r:id="rId6" imgW="95220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1676400"/>
                        <a:ext cx="2362200" cy="717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36293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762000"/>
          </a:xfrm>
        </p:spPr>
        <p:txBody>
          <a:bodyPr/>
          <a:lstStyle/>
          <a:p>
            <a:pPr eaLnBrk="1" hangingPunct="1"/>
            <a:r>
              <a:rPr lang="en-US" altLang="ko-KR" sz="400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ICA, Algorithm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990600"/>
            <a:ext cx="8054975" cy="5715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Matlab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Algorithm (optimizing any of above):</a:t>
            </a:r>
          </a:p>
          <a:p>
            <a:pPr algn="ctr" eaLnBrk="1" hangingPunct="1"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“</a:t>
            </a:r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FastICA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”</a:t>
            </a:r>
          </a:p>
          <a:p>
            <a:pPr eaLnBrk="1" hangingPunct="1"/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 Numerical gradient search method</a:t>
            </a:r>
          </a:p>
          <a:p>
            <a:pPr eaLnBrk="1" hangingPunct="1"/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Can find directions </a:t>
            </a:r>
            <a:r>
              <a:rPr lang="en-US" altLang="ko-KR" i="1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iteratively</a:t>
            </a: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3645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762000"/>
          </a:xfrm>
        </p:spPr>
        <p:txBody>
          <a:bodyPr/>
          <a:lstStyle/>
          <a:p>
            <a:pPr eaLnBrk="1" hangingPunct="1"/>
            <a:r>
              <a:rPr lang="en-US" altLang="ko-KR" sz="400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ICA, Algorithm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990600"/>
            <a:ext cx="8054975" cy="5715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Matlab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Algorithm (optimizing any of above):</a:t>
            </a:r>
          </a:p>
          <a:p>
            <a:pPr algn="ctr" eaLnBrk="1" hangingPunct="1"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“</a:t>
            </a:r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FastICA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”</a:t>
            </a:r>
          </a:p>
          <a:p>
            <a:pPr eaLnBrk="1" hangingPunct="1"/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 Numerical gradient search method</a:t>
            </a:r>
          </a:p>
          <a:p>
            <a:pPr eaLnBrk="1" hangingPunct="1"/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Can find directions </a:t>
            </a:r>
            <a:r>
              <a:rPr lang="en-US" altLang="ko-KR" i="1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iteratively</a:t>
            </a:r>
          </a:p>
          <a:p>
            <a:pPr eaLnBrk="1" hangingPunct="1"/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Or by </a:t>
            </a:r>
            <a:r>
              <a:rPr lang="en-US" altLang="ko-KR" i="1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simultaneous optimization</a:t>
            </a:r>
          </a:p>
          <a:p>
            <a:pPr algn="ctr" eaLnBrk="1" hangingPunct="1"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(note:  PCA does </a:t>
            </a:r>
            <a:r>
              <a:rPr lang="en-US" altLang="ko-KR" i="1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both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, but not ICA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)</a:t>
            </a: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7001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391400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Multi-Dimensional Scaling</a:t>
            </a:r>
          </a:p>
        </p:txBody>
      </p:sp>
      <p:pic>
        <p:nvPicPr>
          <p:cNvPr id="4894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8146" y="1027886"/>
            <a:ext cx="7544854" cy="5830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28600" y="1828800"/>
            <a:ext cx="105830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Pretty</a:t>
            </a:r>
          </a:p>
          <a:p>
            <a:r>
              <a:rPr lang="en-US" sz="2400" dirty="0" smtClean="0">
                <a:solidFill>
                  <a:srgbClr val="000000"/>
                </a:solidFill>
              </a:rPr>
              <a:t>Small</a:t>
            </a:r>
          </a:p>
          <a:p>
            <a:r>
              <a:rPr lang="en-US" sz="2400" dirty="0" smtClean="0">
                <a:solidFill>
                  <a:srgbClr val="000000"/>
                </a:solidFill>
              </a:rPr>
              <a:t>Angle </a:t>
            </a:r>
          </a:p>
          <a:p>
            <a:r>
              <a:rPr lang="en-US" sz="2400" dirty="0" smtClean="0">
                <a:solidFill>
                  <a:srgbClr val="000000"/>
                </a:solidFill>
              </a:rPr>
              <a:t>Sum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587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762000"/>
          </a:xfrm>
        </p:spPr>
        <p:txBody>
          <a:bodyPr/>
          <a:lstStyle/>
          <a:p>
            <a:pPr eaLnBrk="1" hangingPunct="1"/>
            <a:r>
              <a:rPr lang="en-US" altLang="ko-KR" sz="400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ICA, Algorithm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990600"/>
            <a:ext cx="8054975" cy="5715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Matlab Algorithm (optimizing any of above):</a:t>
            </a:r>
          </a:p>
          <a:p>
            <a:pPr algn="ctr" eaLnBrk="1" hangingPunct="1">
              <a:buFontTx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“FastICA”</a:t>
            </a:r>
          </a:p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 Numerical gradient search method</a:t>
            </a:r>
          </a:p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Can find directions </a:t>
            </a:r>
            <a:r>
              <a:rPr lang="en-US" altLang="ko-KR" i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iteratively</a:t>
            </a:r>
          </a:p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Or by </a:t>
            </a:r>
            <a:r>
              <a:rPr lang="en-US" altLang="ko-KR" i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simultaneous optimization</a:t>
            </a:r>
          </a:p>
          <a:p>
            <a:pPr algn="ctr" eaLnBrk="1" hangingPunct="1">
              <a:buFontTx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(note:  PCA does </a:t>
            </a:r>
            <a:r>
              <a:rPr lang="en-US" altLang="ko-KR" i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both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, but not ICA)</a:t>
            </a:r>
          </a:p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Appears fast, with good defaults</a:t>
            </a:r>
          </a:p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Careful about local optima</a:t>
            </a:r>
          </a:p>
          <a:p>
            <a:pPr algn="ctr" eaLnBrk="1" hangingPunct="1">
              <a:buFontTx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(Recco:  several random restarts)</a:t>
            </a:r>
          </a:p>
        </p:txBody>
      </p:sp>
    </p:spTree>
    <p:extLst>
      <p:ext uri="{BB962C8B-B14F-4D97-AF65-F5344CB8AC3E}">
        <p14:creationId xmlns:p14="http://schemas.microsoft.com/office/powerpoint/2010/main" val="4238377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762000"/>
          </a:xfrm>
        </p:spPr>
        <p:txBody>
          <a:bodyPr/>
          <a:lstStyle/>
          <a:p>
            <a:pPr eaLnBrk="1" hangingPunct="1"/>
            <a:r>
              <a:rPr lang="en-US" altLang="ko-KR" sz="400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ICA, Algorithm</a:t>
            </a:r>
          </a:p>
        </p:txBody>
      </p:sp>
      <p:sp>
        <p:nvSpPr>
          <p:cNvPr id="5632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990600"/>
            <a:ext cx="8054975" cy="5715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FastICA Notational Summary:</a:t>
            </a:r>
          </a:p>
          <a:p>
            <a:pPr eaLnBrk="1" hangingPunct="1">
              <a:lnSpc>
                <a:spcPct val="150000"/>
              </a:lnSpc>
              <a:buFont typeface="Times New Roman" pitchFamily="18" charset="0"/>
              <a:buAutoNum type="arabicPeriod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First sphere data:</a:t>
            </a:r>
          </a:p>
          <a:p>
            <a:pPr eaLnBrk="1" hangingPunct="1">
              <a:buFontTx/>
              <a:buNone/>
            </a:pPr>
            <a:endParaRPr lang="en-US" altLang="ko-KR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50000"/>
              </a:lnSpc>
              <a:buFont typeface="Times New Roman" pitchFamily="18" charset="0"/>
              <a:buAutoNum type="arabicPeriod" startAt="2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Apply ICA:    Find         to make </a:t>
            </a:r>
          </a:p>
          <a:p>
            <a:pPr eaLnBrk="1" hangingPunct="1">
              <a:buFontTx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          rows of                    “indep’t”</a:t>
            </a:r>
          </a:p>
          <a:p>
            <a:pPr eaLnBrk="1" hangingPunct="1">
              <a:lnSpc>
                <a:spcPct val="150000"/>
              </a:lnSpc>
              <a:buFont typeface="Times New Roman" pitchFamily="18" charset="0"/>
              <a:buAutoNum type="arabicPeriod" startAt="3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Can transform back to:</a:t>
            </a:r>
          </a:p>
          <a:p>
            <a:pPr algn="ctr" eaLnBrk="1" hangingPunct="1">
              <a:buFontTx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original data scale: </a:t>
            </a:r>
          </a:p>
        </p:txBody>
      </p:sp>
      <p:graphicFrame>
        <p:nvGraphicFramePr>
          <p:cNvPr id="56322" name="Object 9"/>
          <p:cNvGraphicFramePr>
            <a:graphicFrameLocks noChangeAspect="1"/>
          </p:cNvGraphicFramePr>
          <p:nvPr/>
        </p:nvGraphicFramePr>
        <p:xfrm>
          <a:off x="5029200" y="2133600"/>
          <a:ext cx="2827338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658" name="Equation" r:id="rId4" imgW="1041120" imgH="279360" progId="Equation.3">
                  <p:embed/>
                </p:oleObj>
              </mc:Choice>
              <mc:Fallback>
                <p:oleObj name="Equation" r:id="rId4" imgW="104112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2133600"/>
                        <a:ext cx="2827338" cy="75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3" name="Object 10"/>
          <p:cNvGraphicFramePr>
            <a:graphicFrameLocks noChangeAspect="1"/>
          </p:cNvGraphicFramePr>
          <p:nvPr/>
        </p:nvGraphicFramePr>
        <p:xfrm>
          <a:off x="4572000" y="3124200"/>
          <a:ext cx="587375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659" name="Equation" r:id="rId6" imgW="215640" imgH="228600" progId="Equation.3">
                  <p:embed/>
                </p:oleObj>
              </mc:Choice>
              <mc:Fallback>
                <p:oleObj name="Equation" r:id="rId6" imgW="2156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3124200"/>
                        <a:ext cx="587375" cy="620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4" name="Object 11"/>
          <p:cNvGraphicFramePr>
            <a:graphicFrameLocks noChangeAspect="1"/>
          </p:cNvGraphicFramePr>
          <p:nvPr/>
        </p:nvGraphicFramePr>
        <p:xfrm>
          <a:off x="3505200" y="3810000"/>
          <a:ext cx="1727200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660" name="Equation" r:id="rId8" imgW="634680" imgH="228600" progId="Equation.3">
                  <p:embed/>
                </p:oleObj>
              </mc:Choice>
              <mc:Fallback>
                <p:oleObj name="Equation" r:id="rId8" imgW="6346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3810000"/>
                        <a:ext cx="1727200" cy="620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5" name="Object 12"/>
          <p:cNvGraphicFramePr>
            <a:graphicFrameLocks noChangeAspect="1"/>
          </p:cNvGraphicFramePr>
          <p:nvPr/>
        </p:nvGraphicFramePr>
        <p:xfrm>
          <a:off x="6562725" y="5181600"/>
          <a:ext cx="1793875" cy="690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661" name="Equation" r:id="rId10" imgW="660240" imgH="253800" progId="Equation.3">
                  <p:embed/>
                </p:oleObj>
              </mc:Choice>
              <mc:Fallback>
                <p:oleObj name="Equation" r:id="rId10" imgW="66024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62725" y="5181600"/>
                        <a:ext cx="1793875" cy="690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77771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762000"/>
          </a:xfrm>
        </p:spPr>
        <p:txBody>
          <a:bodyPr/>
          <a:lstStyle/>
          <a:p>
            <a:pPr eaLnBrk="1" hangingPunct="1"/>
            <a:r>
              <a:rPr lang="en-US" altLang="ko-KR" sz="400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ICA, Algorithm</a:t>
            </a:r>
          </a:p>
        </p:txBody>
      </p:sp>
      <p:sp>
        <p:nvSpPr>
          <p:cNvPr id="2539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990600"/>
            <a:ext cx="8054975" cy="5715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Careful look at identifiability</a:t>
            </a:r>
          </a:p>
          <a:p>
            <a:pPr eaLnBrk="1" hangingPunct="1">
              <a:buFontTx/>
              <a:buNone/>
            </a:pPr>
            <a:endParaRPr lang="en-US" altLang="ko-KR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Seen already in above example</a:t>
            </a:r>
          </a:p>
          <a:p>
            <a:pPr eaLnBrk="1" hangingPunct="1">
              <a:buFontTx/>
              <a:buNone/>
            </a:pPr>
            <a:endParaRPr lang="en-US" altLang="ko-KR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Could rotate “square of data” in several ways, etc.</a:t>
            </a:r>
          </a:p>
        </p:txBody>
      </p:sp>
    </p:spTree>
    <p:extLst>
      <p:ext uri="{BB962C8B-B14F-4D97-AF65-F5344CB8AC3E}">
        <p14:creationId xmlns:p14="http://schemas.microsoft.com/office/powerpoint/2010/main" val="1081824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762000"/>
          </a:xfrm>
        </p:spPr>
        <p:txBody>
          <a:bodyPr/>
          <a:lstStyle/>
          <a:p>
            <a:pPr eaLnBrk="1" hangingPunct="1"/>
            <a:r>
              <a:rPr lang="en-US" altLang="ko-KR" sz="400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ICA, Algorithm</a:t>
            </a:r>
          </a:p>
        </p:txBody>
      </p:sp>
      <p:sp>
        <p:nvSpPr>
          <p:cNvPr id="2549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990600"/>
            <a:ext cx="8054975" cy="5715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Careful look at identifiability</a:t>
            </a:r>
          </a:p>
        </p:txBody>
      </p:sp>
      <p:pic>
        <p:nvPicPr>
          <p:cNvPr id="25498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574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4325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762000"/>
          </a:xfrm>
        </p:spPr>
        <p:txBody>
          <a:bodyPr/>
          <a:lstStyle/>
          <a:p>
            <a:pPr eaLnBrk="1" hangingPunct="1"/>
            <a:r>
              <a:rPr lang="en-US" altLang="ko-KR" sz="400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ICA, Algorithm</a:t>
            </a:r>
          </a:p>
        </p:txBody>
      </p:sp>
      <p:sp>
        <p:nvSpPr>
          <p:cNvPr id="2560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990600"/>
            <a:ext cx="8054975" cy="5715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Identifiability:       Swap        Flips</a:t>
            </a:r>
          </a:p>
        </p:txBody>
      </p:sp>
      <p:pic>
        <p:nvPicPr>
          <p:cNvPr id="25600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574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rot="5400000" flipH="1" flipV="1">
            <a:off x="952500" y="3771900"/>
            <a:ext cx="1143000" cy="609600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6200000" flipV="1">
            <a:off x="7315200" y="2895600"/>
            <a:ext cx="838200" cy="381000"/>
          </a:xfrm>
          <a:prstGeom prst="straightConnector1">
            <a:avLst/>
          </a:prstGeom>
          <a:ln w="3810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6200000" flipH="1">
            <a:off x="1066800" y="4800600"/>
            <a:ext cx="990600" cy="685800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>
            <a:off x="7429500" y="3695700"/>
            <a:ext cx="685800" cy="304800"/>
          </a:xfrm>
          <a:prstGeom prst="straightConnector1">
            <a:avLst/>
          </a:prstGeom>
          <a:ln w="3810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>
            <a:off x="7467600" y="5867400"/>
            <a:ext cx="533400" cy="381000"/>
          </a:xfrm>
          <a:prstGeom prst="straightConnector1">
            <a:avLst/>
          </a:prstGeom>
          <a:ln w="3810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16200000" flipV="1">
            <a:off x="7391400" y="5257800"/>
            <a:ext cx="685800" cy="381000"/>
          </a:xfrm>
          <a:prstGeom prst="straightConnector1">
            <a:avLst/>
          </a:prstGeom>
          <a:ln w="3810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>
            <a:off x="1219200" y="1524000"/>
            <a:ext cx="3124200" cy="312420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16200000" flipH="1">
            <a:off x="6019800" y="1600200"/>
            <a:ext cx="1981200" cy="1828800"/>
          </a:xfrm>
          <a:prstGeom prst="line">
            <a:avLst/>
          </a:prstGeom>
          <a:ln w="381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16200000" flipH="1">
            <a:off x="4876800" y="2743200"/>
            <a:ext cx="4267200" cy="1828800"/>
          </a:xfrm>
          <a:prstGeom prst="line">
            <a:avLst/>
          </a:prstGeom>
          <a:ln w="381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7193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5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762000"/>
          </a:xfrm>
        </p:spPr>
        <p:txBody>
          <a:bodyPr/>
          <a:lstStyle/>
          <a:p>
            <a:pPr eaLnBrk="1" hangingPunct="1"/>
            <a:r>
              <a:rPr lang="en-US" altLang="ko-KR" sz="400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ICA, Algorithm</a:t>
            </a:r>
          </a:p>
        </p:txBody>
      </p:sp>
      <p:sp>
        <p:nvSpPr>
          <p:cNvPr id="573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990600"/>
            <a:ext cx="8054975" cy="5715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Identifiability problem 1:  </a:t>
            </a:r>
          </a:p>
          <a:p>
            <a:pPr algn="ctr" eaLnBrk="1" hangingPunct="1">
              <a:buFontTx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Generally can’t order rows of       (&amp;    )</a:t>
            </a:r>
          </a:p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(seen as </a:t>
            </a:r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swap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above)</a:t>
            </a:r>
          </a:p>
          <a:p>
            <a:pPr eaLnBrk="1" hangingPunct="1">
              <a:buFontTx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Since for a “permutation matrix”  </a:t>
            </a:r>
          </a:p>
          <a:p>
            <a:pPr algn="ctr" eaLnBrk="1" hangingPunct="1">
              <a:buFontTx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(pre-multiplication by      “swaps rows”)</a:t>
            </a:r>
          </a:p>
          <a:p>
            <a:pPr algn="ctr" eaLnBrk="1" hangingPunct="1">
              <a:buFontTx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 (post-multiplication by      “swaps columns”)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For each column,                            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      i.e. </a:t>
            </a:r>
          </a:p>
        </p:txBody>
      </p:sp>
      <p:graphicFrame>
        <p:nvGraphicFramePr>
          <p:cNvPr id="57346" name="Object 2"/>
          <p:cNvGraphicFramePr>
            <a:graphicFrameLocks noChangeAspect="1"/>
          </p:cNvGraphicFramePr>
          <p:nvPr/>
        </p:nvGraphicFramePr>
        <p:xfrm>
          <a:off x="6477000" y="1600200"/>
          <a:ext cx="533400" cy="63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700" name="Equation" r:id="rId4" imgW="190440" imgH="228600" progId="Equation.3">
                  <p:embed/>
                </p:oleObj>
              </mc:Choice>
              <mc:Fallback>
                <p:oleObj name="Equation" r:id="rId4" imgW="1904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1600200"/>
                        <a:ext cx="533400" cy="639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47" name="Object 3"/>
          <p:cNvGraphicFramePr>
            <a:graphicFrameLocks noChangeAspect="1"/>
          </p:cNvGraphicFramePr>
          <p:nvPr/>
        </p:nvGraphicFramePr>
        <p:xfrm>
          <a:off x="7620000" y="1600200"/>
          <a:ext cx="390525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701" name="Equation" r:id="rId6" imgW="139680" imgH="177480" progId="Equation.3">
                  <p:embed/>
                </p:oleObj>
              </mc:Choice>
              <mc:Fallback>
                <p:oleObj name="Equation" r:id="rId6" imgW="1396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0" y="1600200"/>
                        <a:ext cx="390525" cy="49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48" name="Object 4"/>
          <p:cNvGraphicFramePr>
            <a:graphicFrameLocks noChangeAspect="1"/>
          </p:cNvGraphicFramePr>
          <p:nvPr/>
        </p:nvGraphicFramePr>
        <p:xfrm>
          <a:off x="6477000" y="3048000"/>
          <a:ext cx="427038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702" name="Equation" r:id="rId8" imgW="152280" imgH="164880" progId="Equation.3">
                  <p:embed/>
                </p:oleObj>
              </mc:Choice>
              <mc:Fallback>
                <p:oleObj name="Equation" r:id="rId8" imgW="1522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3048000"/>
                        <a:ext cx="427038" cy="461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49" name="Object 5"/>
          <p:cNvGraphicFramePr>
            <a:graphicFrameLocks noChangeAspect="1"/>
          </p:cNvGraphicFramePr>
          <p:nvPr/>
        </p:nvGraphicFramePr>
        <p:xfrm>
          <a:off x="5029200" y="3657600"/>
          <a:ext cx="427038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703" name="Equation" r:id="rId10" imgW="152280" imgH="164880" progId="Equation.3">
                  <p:embed/>
                </p:oleObj>
              </mc:Choice>
              <mc:Fallback>
                <p:oleObj name="Equation" r:id="rId10" imgW="1522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3657600"/>
                        <a:ext cx="427038" cy="461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50" name="Object 6"/>
          <p:cNvGraphicFramePr>
            <a:graphicFrameLocks noChangeAspect="1"/>
          </p:cNvGraphicFramePr>
          <p:nvPr/>
        </p:nvGraphicFramePr>
        <p:xfrm>
          <a:off x="4876800" y="4191000"/>
          <a:ext cx="427038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704" name="Equation" r:id="rId11" imgW="152280" imgH="164880" progId="Equation.3">
                  <p:embed/>
                </p:oleObj>
              </mc:Choice>
              <mc:Fallback>
                <p:oleObj name="Equation" r:id="rId11" imgW="1522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4191000"/>
                        <a:ext cx="427038" cy="461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51" name="Object 7"/>
          <p:cNvGraphicFramePr>
            <a:graphicFrameLocks noChangeAspect="1"/>
          </p:cNvGraphicFramePr>
          <p:nvPr/>
        </p:nvGraphicFramePr>
        <p:xfrm>
          <a:off x="4038600" y="4876800"/>
          <a:ext cx="3736975" cy="709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705" name="Equation" r:id="rId12" imgW="1333440" imgH="253800" progId="Equation.3">
                  <p:embed/>
                </p:oleObj>
              </mc:Choice>
              <mc:Fallback>
                <p:oleObj name="Equation" r:id="rId12" imgW="133344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4876800"/>
                        <a:ext cx="3736975" cy="709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52" name="Object 8"/>
          <p:cNvGraphicFramePr>
            <a:graphicFrameLocks noChangeAspect="1"/>
          </p:cNvGraphicFramePr>
          <p:nvPr/>
        </p:nvGraphicFramePr>
        <p:xfrm>
          <a:off x="2286000" y="5715000"/>
          <a:ext cx="3914775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706" name="Equation" r:id="rId14" imgW="1396800" imgH="266400" progId="Equation.3">
                  <p:embed/>
                </p:oleObj>
              </mc:Choice>
              <mc:Fallback>
                <p:oleObj name="Equation" r:id="rId14" imgW="139680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5715000"/>
                        <a:ext cx="3914775" cy="74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27455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762000"/>
          </a:xfrm>
        </p:spPr>
        <p:txBody>
          <a:bodyPr/>
          <a:lstStyle/>
          <a:p>
            <a:pPr eaLnBrk="1" hangingPunct="1"/>
            <a:r>
              <a:rPr lang="en-US" altLang="ko-KR" sz="400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ICA, Algorithm</a:t>
            </a:r>
          </a:p>
        </p:txBody>
      </p:sp>
      <p:sp>
        <p:nvSpPr>
          <p:cNvPr id="583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990600"/>
            <a:ext cx="8054975" cy="5715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Identifiability problem 1:  </a:t>
            </a:r>
          </a:p>
          <a:p>
            <a:pPr algn="ctr" eaLnBrk="1" hangingPunct="1">
              <a:buFontTx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Generally can’t order rows of       (&amp;    )</a:t>
            </a:r>
          </a:p>
          <a:p>
            <a:pPr eaLnBrk="1" hangingPunct="1">
              <a:buFontTx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Since for a “permutation matrix” </a:t>
            </a:r>
          </a:p>
          <a:p>
            <a:pPr eaLnBrk="1" hangingPunct="1">
              <a:buFontTx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For each column,                            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    So          and          are also ICA solut’ns</a:t>
            </a:r>
          </a:p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(i.e.                      )</a:t>
            </a:r>
          </a:p>
          <a:p>
            <a:pPr eaLnBrk="1" hangingPunct="1">
              <a:buFontTx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FastICA:    appears to order in terms of “how non-Gaussian”</a:t>
            </a:r>
          </a:p>
        </p:txBody>
      </p:sp>
      <p:graphicFrame>
        <p:nvGraphicFramePr>
          <p:cNvPr id="58370" name="Object 2"/>
          <p:cNvGraphicFramePr>
            <a:graphicFrameLocks noChangeAspect="1"/>
          </p:cNvGraphicFramePr>
          <p:nvPr/>
        </p:nvGraphicFramePr>
        <p:xfrm>
          <a:off x="6477000" y="1600200"/>
          <a:ext cx="533400" cy="63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724" name="Equation" r:id="rId4" imgW="190440" imgH="228600" progId="Equation.3">
                  <p:embed/>
                </p:oleObj>
              </mc:Choice>
              <mc:Fallback>
                <p:oleObj name="Equation" r:id="rId4" imgW="1904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1600200"/>
                        <a:ext cx="533400" cy="639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71" name="Object 3"/>
          <p:cNvGraphicFramePr>
            <a:graphicFrameLocks noChangeAspect="1"/>
          </p:cNvGraphicFramePr>
          <p:nvPr/>
        </p:nvGraphicFramePr>
        <p:xfrm>
          <a:off x="7620000" y="1600200"/>
          <a:ext cx="390525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725" name="Equation" r:id="rId6" imgW="139680" imgH="177480" progId="Equation.3">
                  <p:embed/>
                </p:oleObj>
              </mc:Choice>
              <mc:Fallback>
                <p:oleObj name="Equation" r:id="rId6" imgW="1396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0" y="1600200"/>
                        <a:ext cx="390525" cy="49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72" name="Object 4"/>
          <p:cNvGraphicFramePr>
            <a:graphicFrameLocks noChangeAspect="1"/>
          </p:cNvGraphicFramePr>
          <p:nvPr/>
        </p:nvGraphicFramePr>
        <p:xfrm>
          <a:off x="6477000" y="2209800"/>
          <a:ext cx="427038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726" name="Equation" r:id="rId8" imgW="152280" imgH="164880" progId="Equation.3">
                  <p:embed/>
                </p:oleObj>
              </mc:Choice>
              <mc:Fallback>
                <p:oleObj name="Equation" r:id="rId8" imgW="1522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2209800"/>
                        <a:ext cx="427038" cy="461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73" name="Object 8"/>
          <p:cNvGraphicFramePr>
            <a:graphicFrameLocks noChangeAspect="1"/>
          </p:cNvGraphicFramePr>
          <p:nvPr/>
        </p:nvGraphicFramePr>
        <p:xfrm>
          <a:off x="4038600" y="2667000"/>
          <a:ext cx="3914775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727" name="Equation" r:id="rId10" imgW="1396800" imgH="266400" progId="Equation.3">
                  <p:embed/>
                </p:oleObj>
              </mc:Choice>
              <mc:Fallback>
                <p:oleObj name="Equation" r:id="rId10" imgW="139680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2667000"/>
                        <a:ext cx="3914775" cy="74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74" name="Object 9"/>
          <p:cNvGraphicFramePr>
            <a:graphicFrameLocks noChangeAspect="1"/>
          </p:cNvGraphicFramePr>
          <p:nvPr/>
        </p:nvGraphicFramePr>
        <p:xfrm>
          <a:off x="1905000" y="3505200"/>
          <a:ext cx="782638" cy="63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728" name="Equation" r:id="rId12" imgW="279360" imgH="228600" progId="Equation.3">
                  <p:embed/>
                </p:oleObj>
              </mc:Choice>
              <mc:Fallback>
                <p:oleObj name="Equation" r:id="rId12" imgW="2793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3505200"/>
                        <a:ext cx="782638" cy="639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75" name="Object 10"/>
          <p:cNvGraphicFramePr>
            <a:graphicFrameLocks noChangeAspect="1"/>
          </p:cNvGraphicFramePr>
          <p:nvPr/>
        </p:nvGraphicFramePr>
        <p:xfrm>
          <a:off x="3657600" y="3505200"/>
          <a:ext cx="925513" cy="63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729" name="Equation" r:id="rId14" imgW="330120" imgH="228600" progId="Equation.3">
                  <p:embed/>
                </p:oleObj>
              </mc:Choice>
              <mc:Fallback>
                <p:oleObj name="Equation" r:id="rId14" imgW="3301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3505200"/>
                        <a:ext cx="925513" cy="639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76" name="Object 11"/>
          <p:cNvGraphicFramePr>
            <a:graphicFrameLocks noChangeAspect="1"/>
          </p:cNvGraphicFramePr>
          <p:nvPr/>
        </p:nvGraphicFramePr>
        <p:xfrm>
          <a:off x="3810000" y="4343400"/>
          <a:ext cx="2349500" cy="63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730" name="Equation" r:id="rId16" imgW="838080" imgH="228600" progId="Equation.3">
                  <p:embed/>
                </p:oleObj>
              </mc:Choice>
              <mc:Fallback>
                <p:oleObj name="Equation" r:id="rId16" imgW="8380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4343400"/>
                        <a:ext cx="2349500" cy="639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45739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03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762000"/>
          </a:xfrm>
        </p:spPr>
        <p:txBody>
          <a:bodyPr/>
          <a:lstStyle/>
          <a:p>
            <a:pPr eaLnBrk="1" hangingPunct="1"/>
            <a:r>
              <a:rPr lang="en-US" altLang="ko-KR" sz="400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ICA, Algorithm</a:t>
            </a:r>
          </a:p>
        </p:txBody>
      </p:sp>
      <p:sp>
        <p:nvSpPr>
          <p:cNvPr id="5940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990600"/>
            <a:ext cx="8229600" cy="5715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Identifiability problem 2:</a:t>
            </a:r>
          </a:p>
          <a:p>
            <a:pPr eaLnBrk="1" hangingPunct="1">
              <a:buFontTx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       Can’t find scale of elements of  </a:t>
            </a:r>
          </a:p>
          <a:p>
            <a:pPr algn="ctr" eaLnBrk="1" hangingPunct="1">
              <a:buFontTx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(seen as </a:t>
            </a:r>
            <a:r>
              <a:rPr lang="en-US" altLang="ko-KR" smtClean="0">
                <a:solidFill>
                  <a:srgbClr val="00FF00"/>
                </a:solidFill>
                <a:latin typeface="Arial" charset="0"/>
                <a:ea typeface="Gulim" pitchFamily="34" charset="-127"/>
                <a:cs typeface="Arial" charset="0"/>
              </a:rPr>
              <a:t>flips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above)  </a:t>
            </a:r>
          </a:p>
          <a:p>
            <a:pPr eaLnBrk="1" hangingPunct="1">
              <a:buFontTx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Since for a (full rank) diagonal matrix  </a:t>
            </a:r>
          </a:p>
          <a:p>
            <a:pPr eaLnBrk="1" hangingPunct="1">
              <a:buFontTx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 (pre-multipl’n by      is scalar mult’n of rows)</a:t>
            </a:r>
          </a:p>
          <a:p>
            <a:pPr eaLnBrk="1" hangingPunct="1">
              <a:buFontTx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 (post-multipl’n by      is scalar mult’n of col’s)  </a:t>
            </a:r>
          </a:p>
          <a:p>
            <a:pPr eaLnBrk="1" hangingPunct="1">
              <a:buFontTx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For each col’n,   </a:t>
            </a:r>
          </a:p>
          <a:p>
            <a:pPr eaLnBrk="1" hangingPunct="1">
              <a:buFontTx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              i.e. </a:t>
            </a:r>
          </a:p>
          <a:p>
            <a:pPr eaLnBrk="1" hangingPunct="1">
              <a:buFontTx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So          and          are also ICA solutions</a:t>
            </a:r>
          </a:p>
        </p:txBody>
      </p:sp>
      <p:graphicFrame>
        <p:nvGraphicFramePr>
          <p:cNvPr id="59394" name="Object 9"/>
          <p:cNvGraphicFramePr>
            <a:graphicFrameLocks noChangeAspect="1"/>
          </p:cNvGraphicFramePr>
          <p:nvPr/>
        </p:nvGraphicFramePr>
        <p:xfrm>
          <a:off x="7467600" y="2819400"/>
          <a:ext cx="461963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754" name="Equation" r:id="rId4" imgW="164880" imgH="164880" progId="Equation.3">
                  <p:embed/>
                </p:oleObj>
              </mc:Choice>
              <mc:Fallback>
                <p:oleObj name="Equation" r:id="rId4" imgW="1648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2819400"/>
                        <a:ext cx="461963" cy="461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5" name="Object 10"/>
          <p:cNvGraphicFramePr>
            <a:graphicFrameLocks noChangeAspect="1"/>
          </p:cNvGraphicFramePr>
          <p:nvPr/>
        </p:nvGraphicFramePr>
        <p:xfrm>
          <a:off x="7162800" y="1524000"/>
          <a:ext cx="381000" cy="760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755" name="Equation" r:id="rId6" imgW="114120" imgH="228600" progId="Equation.3">
                  <p:embed/>
                </p:oleObj>
              </mc:Choice>
              <mc:Fallback>
                <p:oleObj name="Equation" r:id="rId6" imgW="1141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1524000"/>
                        <a:ext cx="381000" cy="760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6" name="Object 11"/>
          <p:cNvGraphicFramePr>
            <a:graphicFrameLocks noChangeAspect="1"/>
          </p:cNvGraphicFramePr>
          <p:nvPr/>
        </p:nvGraphicFramePr>
        <p:xfrm>
          <a:off x="3124200" y="5638800"/>
          <a:ext cx="962025" cy="63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756" name="Equation" r:id="rId8" imgW="342720" imgH="228600" progId="Equation.3">
                  <p:embed/>
                </p:oleObj>
              </mc:Choice>
              <mc:Fallback>
                <p:oleObj name="Equation" r:id="rId8" imgW="3427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5638800"/>
                        <a:ext cx="962025" cy="639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7" name="Object 5"/>
          <p:cNvGraphicFramePr>
            <a:graphicFrameLocks noChangeAspect="1"/>
          </p:cNvGraphicFramePr>
          <p:nvPr/>
        </p:nvGraphicFramePr>
        <p:xfrm>
          <a:off x="4114800" y="3962400"/>
          <a:ext cx="461963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757" name="Equation" r:id="rId10" imgW="164880" imgH="164880" progId="Equation.3">
                  <p:embed/>
                </p:oleObj>
              </mc:Choice>
              <mc:Fallback>
                <p:oleObj name="Equation" r:id="rId10" imgW="1648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962400"/>
                        <a:ext cx="461963" cy="461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8" name="Object 6"/>
          <p:cNvGraphicFramePr>
            <a:graphicFrameLocks noChangeAspect="1"/>
          </p:cNvGraphicFramePr>
          <p:nvPr/>
        </p:nvGraphicFramePr>
        <p:xfrm>
          <a:off x="3886200" y="3352800"/>
          <a:ext cx="461963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758" name="Equation" r:id="rId11" imgW="164880" imgH="164880" progId="Equation.3">
                  <p:embed/>
                </p:oleObj>
              </mc:Choice>
              <mc:Fallback>
                <p:oleObj name="Equation" r:id="rId11" imgW="1648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3352800"/>
                        <a:ext cx="461963" cy="461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9" name="Object 7"/>
          <p:cNvGraphicFramePr>
            <a:graphicFrameLocks noChangeAspect="1"/>
          </p:cNvGraphicFramePr>
          <p:nvPr/>
        </p:nvGraphicFramePr>
        <p:xfrm>
          <a:off x="1347788" y="5638800"/>
          <a:ext cx="855662" cy="63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759" name="Equation" r:id="rId12" imgW="304560" imgH="228600" progId="Equation.3">
                  <p:embed/>
                </p:oleObj>
              </mc:Choice>
              <mc:Fallback>
                <p:oleObj name="Equation" r:id="rId12" imgW="3045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7788" y="5638800"/>
                        <a:ext cx="855662" cy="639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400" name="Object 12"/>
          <p:cNvGraphicFramePr>
            <a:graphicFrameLocks noChangeAspect="1"/>
          </p:cNvGraphicFramePr>
          <p:nvPr/>
        </p:nvGraphicFramePr>
        <p:xfrm>
          <a:off x="3810000" y="4495800"/>
          <a:ext cx="3730625" cy="709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760" name="Equation" r:id="rId14" imgW="1333440" imgH="253800" progId="Equation.3">
                  <p:embed/>
                </p:oleObj>
              </mc:Choice>
              <mc:Fallback>
                <p:oleObj name="Equation" r:id="rId14" imgW="133344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4495800"/>
                        <a:ext cx="3730625" cy="709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401" name="Object 13"/>
          <p:cNvGraphicFramePr>
            <a:graphicFrameLocks noChangeAspect="1"/>
          </p:cNvGraphicFramePr>
          <p:nvPr/>
        </p:nvGraphicFramePr>
        <p:xfrm>
          <a:off x="3124200" y="5029200"/>
          <a:ext cx="3978275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761" name="Equation" r:id="rId16" imgW="1422360" imgH="266400" progId="Equation.3">
                  <p:embed/>
                </p:oleObj>
              </mc:Choice>
              <mc:Fallback>
                <p:oleObj name="Equation" r:id="rId16" imgW="142236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5029200"/>
                        <a:ext cx="3978275" cy="74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00878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1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762000"/>
          </a:xfrm>
        </p:spPr>
        <p:txBody>
          <a:bodyPr/>
          <a:lstStyle/>
          <a:p>
            <a:pPr eaLnBrk="1" hangingPunct="1"/>
            <a:r>
              <a:rPr lang="en-US" altLang="ko-KR" sz="400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ICA, Algorithm</a:t>
            </a:r>
          </a:p>
        </p:txBody>
      </p:sp>
      <p:sp>
        <p:nvSpPr>
          <p:cNvPr id="6042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990600"/>
            <a:ext cx="8305800" cy="5715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Signal Processing Scale identification:</a:t>
            </a:r>
          </a:p>
          <a:p>
            <a:pPr algn="ctr" eaLnBrk="1" hangingPunct="1">
              <a:buFontTx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(Hyvärinen and Oja, 1999)</a:t>
            </a:r>
          </a:p>
          <a:p>
            <a:pPr eaLnBrk="1" hangingPunct="1">
              <a:buFontTx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 Choose scale so each signal   </a:t>
            </a:r>
          </a:p>
          <a:p>
            <a:pPr eaLnBrk="1" hangingPunct="1">
              <a:buFontTx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       has “unit average energy”:</a:t>
            </a:r>
          </a:p>
          <a:p>
            <a:pPr eaLnBrk="1" hangingPunct="1">
              <a:buFontTx/>
              <a:buNone/>
            </a:pPr>
            <a:endParaRPr lang="en-US" altLang="ko-KR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buFontTx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(preserves energy along rows of data matrix)</a:t>
            </a:r>
          </a:p>
          <a:p>
            <a:pPr eaLnBrk="1" hangingPunct="1">
              <a:buFontTx/>
              <a:buNone/>
            </a:pPr>
            <a:endParaRPr lang="en-US" altLang="ko-KR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buFontTx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Explains “same scales” in </a:t>
            </a:r>
          </a:p>
          <a:p>
            <a:pPr algn="ctr" eaLnBrk="1" hangingPunct="1">
              <a:buFontTx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Cocktail Party Example</a:t>
            </a:r>
          </a:p>
        </p:txBody>
      </p:sp>
      <p:graphicFrame>
        <p:nvGraphicFramePr>
          <p:cNvPr id="60418" name="Object 2"/>
          <p:cNvGraphicFramePr>
            <a:graphicFrameLocks noChangeAspect="1"/>
          </p:cNvGraphicFramePr>
          <p:nvPr/>
        </p:nvGraphicFramePr>
        <p:xfrm>
          <a:off x="6172200" y="2133600"/>
          <a:ext cx="8128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742" name="Equation" r:id="rId4" imgW="304560" imgH="228600" progId="Equation.3">
                  <p:embed/>
                </p:oleObj>
              </mc:Choice>
              <mc:Fallback>
                <p:oleObj name="Equation" r:id="rId4" imgW="3045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2133600"/>
                        <a:ext cx="8128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19" name="Object 3"/>
          <p:cNvGraphicFramePr>
            <a:graphicFrameLocks noChangeAspect="1"/>
          </p:cNvGraphicFramePr>
          <p:nvPr/>
        </p:nvGraphicFramePr>
        <p:xfrm>
          <a:off x="6234113" y="2895600"/>
          <a:ext cx="2224087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743" name="Equation" r:id="rId6" imgW="761760" imgH="342720" progId="Equation.3">
                  <p:embed/>
                </p:oleObj>
              </mc:Choice>
              <mc:Fallback>
                <p:oleObj name="Equation" r:id="rId6" imgW="76176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4113" y="2895600"/>
                        <a:ext cx="2224087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9375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1066800"/>
          </a:xfrm>
        </p:spPr>
        <p:txBody>
          <a:bodyPr/>
          <a:lstStyle/>
          <a:p>
            <a:pPr eaLnBrk="1" hangingPunct="1"/>
            <a:r>
              <a:rPr lang="en-US" altLang="ko-KR" sz="400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ICA &amp; Non-Gaussianity</a:t>
            </a:r>
          </a:p>
        </p:txBody>
      </p:sp>
      <p:sp>
        <p:nvSpPr>
          <p:cNvPr id="6144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371600"/>
            <a:ext cx="8054975" cy="53340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Explore main ICA principle: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For indep., non-Gaussian, 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          standardized, r.v.’s: 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endParaRPr lang="en-US" altLang="ko-KR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Projections </a:t>
            </a:r>
            <a:r>
              <a:rPr lang="en-US" altLang="ko-KR" i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farther from coordinate axes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are </a:t>
            </a:r>
            <a:r>
              <a:rPr lang="en-US" altLang="ko-KR" i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more Gaussian</a:t>
            </a:r>
            <a:endParaRPr lang="en-US" altLang="ko-KR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graphicFrame>
        <p:nvGraphicFramePr>
          <p:cNvPr id="61442" name="Object 1"/>
          <p:cNvGraphicFramePr>
            <a:graphicFrameLocks noChangeAspect="1"/>
          </p:cNvGraphicFramePr>
          <p:nvPr/>
        </p:nvGraphicFramePr>
        <p:xfrm>
          <a:off x="6019800" y="2057400"/>
          <a:ext cx="1827213" cy="193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760" name="Equation" r:id="rId4" imgW="672840" imgH="711000" progId="Equation.3">
                  <p:embed/>
                </p:oleObj>
              </mc:Choice>
              <mc:Fallback>
                <p:oleObj name="Equation" r:id="rId4" imgW="67284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2057400"/>
                        <a:ext cx="1827213" cy="193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02405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391400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Concept to Watch</a:t>
            </a:r>
          </a:p>
        </p:txBody>
      </p:sp>
      <p:sp>
        <p:nvSpPr>
          <p:cNvPr id="94211" name="TextBox 4"/>
          <p:cNvSpPr txBox="1">
            <a:spLocks noChangeArrowheads="1"/>
          </p:cNvSpPr>
          <p:nvPr/>
        </p:nvSpPr>
        <p:spPr bwMode="auto">
          <a:xfrm>
            <a:off x="533400" y="1295400"/>
            <a:ext cx="8305800" cy="5213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sz="3200" dirty="0">
                <a:solidFill>
                  <a:srgbClr val="000000"/>
                </a:solidFill>
              </a:rPr>
              <a:t>Manifold Stratified Spaces</a:t>
            </a:r>
          </a:p>
          <a:p>
            <a:pPr>
              <a:lnSpc>
                <a:spcPct val="130000"/>
              </a:lnSpc>
            </a:pPr>
            <a:endParaRPr lang="en-US" sz="1600" dirty="0" smtClean="0">
              <a:solidFill>
                <a:srgbClr val="000000"/>
              </a:solidFill>
            </a:endParaRPr>
          </a:p>
          <a:p>
            <a:pPr>
              <a:lnSpc>
                <a:spcPct val="130000"/>
              </a:lnSpc>
            </a:pPr>
            <a:r>
              <a:rPr lang="en-US" sz="3200" dirty="0">
                <a:solidFill>
                  <a:srgbClr val="000000"/>
                </a:solidFill>
              </a:rPr>
              <a:t>People (in Statistics):</a:t>
            </a:r>
            <a:endParaRPr lang="en-US" sz="3200" dirty="0" smtClean="0">
              <a:solidFill>
                <a:srgbClr val="000000"/>
              </a:solidFill>
            </a:endParaRPr>
          </a:p>
          <a:p>
            <a:pPr>
              <a:lnSpc>
                <a:spcPct val="130000"/>
              </a:lnSpc>
              <a:buFontTx/>
              <a:buChar char="-"/>
            </a:pPr>
            <a:r>
              <a:rPr lang="en-US" sz="3200" dirty="0" smtClean="0">
                <a:solidFill>
                  <a:srgbClr val="000000"/>
                </a:solidFill>
              </a:rPr>
              <a:t>  Vic </a:t>
            </a:r>
            <a:r>
              <a:rPr lang="en-US" sz="3200" dirty="0" err="1" smtClean="0">
                <a:solidFill>
                  <a:srgbClr val="000000"/>
                </a:solidFill>
              </a:rPr>
              <a:t>Patrangenaru</a:t>
            </a:r>
            <a:r>
              <a:rPr lang="en-US" sz="3200" dirty="0" smtClean="0">
                <a:solidFill>
                  <a:srgbClr val="000000"/>
                </a:solidFill>
              </a:rPr>
              <a:t>, Statistics, Florida S. U.</a:t>
            </a:r>
          </a:p>
          <a:p>
            <a:pPr>
              <a:lnSpc>
                <a:spcPct val="130000"/>
              </a:lnSpc>
              <a:buFontTx/>
              <a:buChar char="-"/>
            </a:pPr>
            <a:r>
              <a:rPr lang="en-US" sz="3200" dirty="0" smtClean="0">
                <a:solidFill>
                  <a:srgbClr val="000000"/>
                </a:solidFill>
              </a:rPr>
              <a:t>  Ezra Miller, Mathematics, Duke U.</a:t>
            </a:r>
          </a:p>
          <a:p>
            <a:pPr>
              <a:lnSpc>
                <a:spcPct val="130000"/>
              </a:lnSpc>
              <a:buFontTx/>
              <a:buChar char="-"/>
            </a:pPr>
            <a:r>
              <a:rPr lang="en-US" sz="3200" dirty="0" smtClean="0">
                <a:solidFill>
                  <a:srgbClr val="000000"/>
                </a:solidFill>
              </a:rPr>
              <a:t>  Stephan </a:t>
            </a:r>
            <a:r>
              <a:rPr lang="en-US" sz="3200" dirty="0" err="1" smtClean="0">
                <a:solidFill>
                  <a:srgbClr val="000000"/>
                </a:solidFill>
              </a:rPr>
              <a:t>Huckemann</a:t>
            </a:r>
            <a:r>
              <a:rPr lang="en-US" sz="3200" dirty="0" smtClean="0">
                <a:solidFill>
                  <a:srgbClr val="000000"/>
                </a:solidFill>
              </a:rPr>
              <a:t>, U. </a:t>
            </a:r>
            <a:r>
              <a:rPr lang="en-US" sz="3200" dirty="0" err="1" smtClean="0">
                <a:solidFill>
                  <a:srgbClr val="000000"/>
                </a:solidFill>
              </a:rPr>
              <a:t>Göttingen</a:t>
            </a:r>
            <a:endParaRPr lang="en-US" sz="3200" dirty="0" smtClean="0">
              <a:solidFill>
                <a:srgbClr val="000000"/>
              </a:solidFill>
            </a:endParaRPr>
          </a:p>
          <a:p>
            <a:pPr>
              <a:lnSpc>
                <a:spcPct val="130000"/>
              </a:lnSpc>
            </a:pPr>
            <a:endParaRPr lang="en-US" sz="1600" dirty="0" smtClean="0">
              <a:solidFill>
                <a:srgbClr val="000000"/>
              </a:solidFill>
            </a:endParaRPr>
          </a:p>
          <a:p>
            <a:pPr>
              <a:lnSpc>
                <a:spcPct val="130000"/>
              </a:lnSpc>
            </a:pPr>
            <a:r>
              <a:rPr lang="en-US" sz="3200" dirty="0" smtClean="0">
                <a:solidFill>
                  <a:srgbClr val="000000"/>
                </a:solidFill>
              </a:rPr>
              <a:t>More Precise Mathematics:</a:t>
            </a:r>
          </a:p>
          <a:p>
            <a:pPr algn="ctr">
              <a:lnSpc>
                <a:spcPct val="130000"/>
              </a:lnSpc>
            </a:pPr>
            <a:r>
              <a:rPr lang="en-US" sz="3200" dirty="0" smtClean="0">
                <a:solidFill>
                  <a:srgbClr val="000000"/>
                </a:solidFill>
              </a:rPr>
              <a:t>“Whitney Stratification”</a:t>
            </a:r>
          </a:p>
        </p:txBody>
      </p:sp>
    </p:spTree>
    <p:extLst>
      <p:ext uri="{BB962C8B-B14F-4D97-AF65-F5344CB8AC3E}">
        <p14:creationId xmlns:p14="http://schemas.microsoft.com/office/powerpoint/2010/main" val="3144580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73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458200" cy="762000"/>
          </a:xfrm>
        </p:spPr>
        <p:txBody>
          <a:bodyPr/>
          <a:lstStyle/>
          <a:p>
            <a:pPr eaLnBrk="1" hangingPunct="1"/>
            <a:r>
              <a:rPr lang="en-US" altLang="ko-KR" sz="400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ICA &amp; Non-Gaussianity</a:t>
            </a:r>
          </a:p>
        </p:txBody>
      </p:sp>
      <p:sp>
        <p:nvSpPr>
          <p:cNvPr id="6247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762000"/>
            <a:ext cx="8054975" cy="59436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Explore main ICA principle: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Projections </a:t>
            </a:r>
            <a:r>
              <a:rPr lang="en-US" altLang="ko-KR" i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farther from coordinate axes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are </a:t>
            </a:r>
            <a:r>
              <a:rPr lang="en-US" altLang="ko-KR" i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more Gaussian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: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For the dir’n vector                        ,  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 where   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endParaRPr lang="en-US" altLang="ko-KR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(thus            ),  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     have                       ,  for large     and </a:t>
            </a:r>
          </a:p>
        </p:txBody>
      </p:sp>
      <p:graphicFrame>
        <p:nvGraphicFramePr>
          <p:cNvPr id="62466" name="Object 1"/>
          <p:cNvGraphicFramePr>
            <a:graphicFrameLocks noChangeAspect="1"/>
          </p:cNvGraphicFramePr>
          <p:nvPr/>
        </p:nvGraphicFramePr>
        <p:xfrm>
          <a:off x="5029200" y="1981200"/>
          <a:ext cx="1758950" cy="1998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814" name="Equation" r:id="rId4" imgW="647640" imgH="736560" progId="Equation.3">
                  <p:embed/>
                </p:oleObj>
              </mc:Choice>
              <mc:Fallback>
                <p:oleObj name="Equation" r:id="rId4" imgW="647640" imgH="736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1981200"/>
                        <a:ext cx="1758950" cy="1998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67" name="Object 3"/>
          <p:cNvGraphicFramePr>
            <a:graphicFrameLocks noChangeAspect="1"/>
          </p:cNvGraphicFramePr>
          <p:nvPr/>
        </p:nvGraphicFramePr>
        <p:xfrm>
          <a:off x="1524000" y="3581400"/>
          <a:ext cx="4003675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815" name="Equation" r:id="rId6" imgW="1688760" imgH="482400" progId="Equation.3">
                  <p:embed/>
                </p:oleObj>
              </mc:Choice>
              <mc:Fallback>
                <p:oleObj name="Equation" r:id="rId6" imgW="168876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3581400"/>
                        <a:ext cx="4003675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68" name="Object 4"/>
          <p:cNvGraphicFramePr>
            <a:graphicFrameLocks noChangeAspect="1"/>
          </p:cNvGraphicFramePr>
          <p:nvPr/>
        </p:nvGraphicFramePr>
        <p:xfrm>
          <a:off x="2438400" y="5257800"/>
          <a:ext cx="2413000" cy="86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816" name="Equation" r:id="rId8" imgW="888840" imgH="317160" progId="Equation.3">
                  <p:embed/>
                </p:oleObj>
              </mc:Choice>
              <mc:Fallback>
                <p:oleObj name="Equation" r:id="rId8" imgW="888840" imgH="317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5257800"/>
                        <a:ext cx="2413000" cy="860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69" name="Object 5"/>
          <p:cNvGraphicFramePr>
            <a:graphicFrameLocks noChangeAspect="1"/>
          </p:cNvGraphicFramePr>
          <p:nvPr/>
        </p:nvGraphicFramePr>
        <p:xfrm>
          <a:off x="6781800" y="5486400"/>
          <a:ext cx="398463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817" name="Equation" r:id="rId10" imgW="126720" imgH="177480" progId="Equation.3">
                  <p:embed/>
                </p:oleObj>
              </mc:Choice>
              <mc:Fallback>
                <p:oleObj name="Equation" r:id="rId10" imgW="1267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5486400"/>
                        <a:ext cx="398463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70" name="Object 7"/>
          <p:cNvGraphicFramePr>
            <a:graphicFrameLocks noChangeAspect="1"/>
          </p:cNvGraphicFramePr>
          <p:nvPr/>
        </p:nvGraphicFramePr>
        <p:xfrm>
          <a:off x="8001000" y="5486400"/>
          <a:ext cx="439738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818" name="Equation" r:id="rId12" imgW="139680" imgH="177480" progId="Equation.3">
                  <p:embed/>
                </p:oleObj>
              </mc:Choice>
              <mc:Fallback>
                <p:oleObj name="Equation" r:id="rId12" imgW="1396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1000" y="5486400"/>
                        <a:ext cx="439738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71" name="Object 8"/>
          <p:cNvGraphicFramePr>
            <a:graphicFrameLocks noChangeAspect="1"/>
          </p:cNvGraphicFramePr>
          <p:nvPr/>
        </p:nvGraphicFramePr>
        <p:xfrm>
          <a:off x="1752600" y="4800600"/>
          <a:ext cx="1103313" cy="687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819" name="Equation" r:id="rId14" imgW="406080" imgH="253800" progId="Equation.3">
                  <p:embed/>
                </p:oleObj>
              </mc:Choice>
              <mc:Fallback>
                <p:oleObj name="Equation" r:id="rId14" imgW="40608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4800600"/>
                        <a:ext cx="1103313" cy="687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63153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458200" cy="762000"/>
          </a:xfrm>
        </p:spPr>
        <p:txBody>
          <a:bodyPr/>
          <a:lstStyle/>
          <a:p>
            <a:pPr eaLnBrk="1" hangingPunct="1"/>
            <a:r>
              <a:rPr lang="en-US" altLang="ko-KR" sz="400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ICA &amp; Non-Gaussianity</a:t>
            </a:r>
          </a:p>
        </p:txBody>
      </p:sp>
      <p:sp>
        <p:nvSpPr>
          <p:cNvPr id="2570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762000"/>
            <a:ext cx="8054975" cy="59436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Illustrative examples   (</a:t>
            </a:r>
            <a:r>
              <a:rPr lang="en-US" altLang="ko-KR" i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 = 100,  n = 500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)</a:t>
            </a:r>
          </a:p>
          <a:p>
            <a:pPr eaLnBrk="1" hangingPunct="1">
              <a:lnSpc>
                <a:spcPct val="120000"/>
              </a:lnSpc>
              <a:buFontTx/>
              <a:buAutoNum type="alphaLcPeriod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Uniform Marginals</a:t>
            </a:r>
          </a:p>
          <a:p>
            <a:pPr eaLnBrk="1" hangingPunct="1">
              <a:lnSpc>
                <a:spcPct val="120000"/>
              </a:lnSpc>
              <a:buFontTx/>
              <a:buAutoNum type="alphaLcPeriod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Exponential Marginals</a:t>
            </a:r>
          </a:p>
          <a:p>
            <a:pPr eaLnBrk="1" hangingPunct="1">
              <a:lnSpc>
                <a:spcPct val="120000"/>
              </a:lnSpc>
              <a:buFontTx/>
              <a:buAutoNum type="alphaLcPeriod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Bimodal Marginals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endParaRPr lang="en-US" altLang="ko-KR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Study over range of values of   </a:t>
            </a:r>
            <a:r>
              <a:rPr lang="en-US" altLang="ko-KR" i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k</a:t>
            </a:r>
          </a:p>
        </p:txBody>
      </p:sp>
    </p:spTree>
    <p:extLst>
      <p:ext uri="{BB962C8B-B14F-4D97-AF65-F5344CB8AC3E}">
        <p14:creationId xmlns:p14="http://schemas.microsoft.com/office/powerpoint/2010/main" val="531184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458200" cy="762000"/>
          </a:xfrm>
        </p:spPr>
        <p:txBody>
          <a:bodyPr/>
          <a:lstStyle/>
          <a:p>
            <a:pPr eaLnBrk="1" hangingPunct="1"/>
            <a:r>
              <a:rPr lang="en-US" altLang="ko-KR" sz="400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ICA &amp; Non-Gaussianity</a:t>
            </a:r>
          </a:p>
        </p:txBody>
      </p:sp>
      <p:sp>
        <p:nvSpPr>
          <p:cNvPr id="2580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762000"/>
            <a:ext cx="8054975" cy="59436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Illustrative example  -  Uniform marginals</a:t>
            </a:r>
          </a:p>
        </p:txBody>
      </p:sp>
      <p:pic>
        <p:nvPicPr>
          <p:cNvPr id="2" name="HDLSSProjUnif.mp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19200" y="1371600"/>
            <a:ext cx="6764214" cy="5024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947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458200" cy="762000"/>
          </a:xfrm>
        </p:spPr>
        <p:txBody>
          <a:bodyPr/>
          <a:lstStyle/>
          <a:p>
            <a:pPr eaLnBrk="1" hangingPunct="1"/>
            <a:r>
              <a:rPr lang="en-US" altLang="ko-KR" sz="400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ICA &amp; Non-Gaussianity</a:t>
            </a:r>
          </a:p>
        </p:txBody>
      </p:sp>
      <p:sp>
        <p:nvSpPr>
          <p:cNvPr id="2590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762000"/>
            <a:ext cx="8054975" cy="5943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Illustrative examples   (</a:t>
            </a:r>
            <a:r>
              <a:rPr lang="en-US" altLang="ko-KR" i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 = 100,  n = 500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)</a:t>
            </a:r>
          </a:p>
          <a:p>
            <a:pPr eaLnBrk="1" hangingPunct="1">
              <a:buFontTx/>
              <a:buAutoNum type="alphaLcPeriod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Uniform Marginals</a:t>
            </a:r>
          </a:p>
          <a:p>
            <a:pPr eaLnBrk="1" hangingPunct="1"/>
            <a:r>
              <a:rPr lang="en-US" altLang="ko-KR" i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k = 1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:  very poor fit </a:t>
            </a:r>
          </a:p>
          <a:p>
            <a:pPr algn="ctr" eaLnBrk="1" hangingPunct="1">
              <a:buFontTx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(Uniform  </a:t>
            </a:r>
            <a:r>
              <a:rPr lang="en-US" altLang="ko-KR" u="sng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far from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Gaussian)</a:t>
            </a:r>
          </a:p>
          <a:p>
            <a:pPr eaLnBrk="1" hangingPunct="1"/>
            <a:r>
              <a:rPr lang="en-US" altLang="ko-KR" i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k = 2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:  much closer?   </a:t>
            </a:r>
          </a:p>
          <a:p>
            <a:pPr algn="ctr" eaLnBrk="1" hangingPunct="1">
              <a:buFontTx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(Triangular closer to Gaussian)</a:t>
            </a:r>
          </a:p>
          <a:p>
            <a:pPr eaLnBrk="1" hangingPunct="1"/>
            <a:r>
              <a:rPr lang="en-US" altLang="ko-KR" i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k = 4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: very close,</a:t>
            </a:r>
          </a:p>
          <a:p>
            <a:pPr algn="ctr" eaLnBrk="1" hangingPunct="1">
              <a:buFontTx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but still have stat’ly sig’t difference</a:t>
            </a:r>
          </a:p>
          <a:p>
            <a:pPr eaLnBrk="1" hangingPunct="1"/>
            <a:r>
              <a:rPr lang="en-US" altLang="ko-KR" i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k &gt;= 6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: all diff’s could be sampling var’n</a:t>
            </a:r>
          </a:p>
          <a:p>
            <a:pPr eaLnBrk="1" hangingPunct="1"/>
            <a:endParaRPr lang="en-US" altLang="ko-KR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0666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458200" cy="762000"/>
          </a:xfrm>
        </p:spPr>
        <p:txBody>
          <a:bodyPr/>
          <a:lstStyle/>
          <a:p>
            <a:pPr eaLnBrk="1" hangingPunct="1"/>
            <a:r>
              <a:rPr lang="en-US" altLang="ko-KR" sz="400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ICA &amp; Non-Gaussianity</a:t>
            </a:r>
          </a:p>
        </p:txBody>
      </p:sp>
      <p:sp>
        <p:nvSpPr>
          <p:cNvPr id="260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762000"/>
            <a:ext cx="8054975" cy="59436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Illustrative example - Exponential Marginals</a:t>
            </a:r>
          </a:p>
        </p:txBody>
      </p:sp>
      <p:pic>
        <p:nvPicPr>
          <p:cNvPr id="2" name="HDLSSProjExp.mp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19200" y="1295400"/>
            <a:ext cx="6790592" cy="5044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259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458200" cy="762000"/>
          </a:xfrm>
        </p:spPr>
        <p:txBody>
          <a:bodyPr/>
          <a:lstStyle/>
          <a:p>
            <a:pPr eaLnBrk="1" hangingPunct="1"/>
            <a:r>
              <a:rPr lang="en-US" altLang="ko-KR" sz="400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ICA &amp; Non-Gaussianity</a:t>
            </a:r>
          </a:p>
        </p:txBody>
      </p:sp>
      <p:sp>
        <p:nvSpPr>
          <p:cNvPr id="261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762000"/>
            <a:ext cx="8054975" cy="5943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Illustrative examples   (</a:t>
            </a:r>
            <a:r>
              <a:rPr lang="en-US" altLang="ko-KR" i="1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 = 100,  n = 500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)</a:t>
            </a:r>
          </a:p>
          <a:p>
            <a:pPr marL="514350" indent="-514350" eaLnBrk="1" hangingPunct="1">
              <a:buFont typeface="+mj-lt"/>
              <a:buAutoNum type="alphaLcPeriod" startAt="2"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Exponential </a:t>
            </a:r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Marginals</a:t>
            </a: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/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still have convergence to Gaussian,</a:t>
            </a:r>
          </a:p>
          <a:p>
            <a:pPr algn="ctr" eaLnBrk="1" hangingPunct="1"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but slower</a:t>
            </a:r>
          </a:p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(“</a:t>
            </a:r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skewness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” has stronger </a:t>
            </a:r>
          </a:p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impact than “kurtosis”)</a:t>
            </a:r>
          </a:p>
          <a:p>
            <a:pPr eaLnBrk="1" hangingPunct="1"/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now need   k &gt;= 25   to see no difference</a:t>
            </a:r>
          </a:p>
          <a:p>
            <a:pPr eaLnBrk="1" hangingPunct="1"/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5922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458200" cy="762000"/>
          </a:xfrm>
        </p:spPr>
        <p:txBody>
          <a:bodyPr/>
          <a:lstStyle/>
          <a:p>
            <a:pPr eaLnBrk="1" hangingPunct="1"/>
            <a:r>
              <a:rPr lang="en-US" altLang="ko-KR" sz="400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ICA &amp; Non-Gaussianity</a:t>
            </a:r>
          </a:p>
        </p:txBody>
      </p:sp>
      <p:sp>
        <p:nvSpPr>
          <p:cNvPr id="262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762000"/>
            <a:ext cx="8054975" cy="59436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Illustrative example - Bimodal Marginals</a:t>
            </a:r>
          </a:p>
        </p:txBody>
      </p:sp>
      <p:pic>
        <p:nvPicPr>
          <p:cNvPr id="2" name="HDLSSProjBim.mp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66800" y="1295400"/>
            <a:ext cx="6840414" cy="5081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918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458200" cy="762000"/>
          </a:xfrm>
        </p:spPr>
        <p:txBody>
          <a:bodyPr/>
          <a:lstStyle/>
          <a:p>
            <a:pPr eaLnBrk="1" hangingPunct="1"/>
            <a:r>
              <a:rPr lang="en-US" altLang="ko-KR" sz="400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ICA &amp; Non-Gaussianity</a:t>
            </a:r>
          </a:p>
        </p:txBody>
      </p:sp>
      <p:sp>
        <p:nvSpPr>
          <p:cNvPr id="261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762000"/>
            <a:ext cx="8054975" cy="5943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Illustrative examples   (</a:t>
            </a:r>
            <a:r>
              <a:rPr lang="en-US" altLang="ko-KR" i="1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 = 100,  n = 500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)</a:t>
            </a:r>
          </a:p>
          <a:p>
            <a:pPr marL="514350" indent="-514350" eaLnBrk="1" hangingPunct="1">
              <a:buFont typeface="+mj-lt"/>
              <a:buAutoNum type="alphaLcPeriod" startAt="3"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Bimoda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l </a:t>
            </a:r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Marginals</a:t>
            </a: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/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onvergence 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to Gaussian,</a:t>
            </a:r>
          </a:p>
          <a:p>
            <a:pPr algn="ctr" eaLnBrk="1" hangingPunct="1"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Surprisingl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y fast</a:t>
            </a: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algn="ctr" eaLnBrk="1" hangingPunct="1">
              <a:lnSpc>
                <a:spcPct val="150000"/>
              </a:lnSpc>
              <a:buFontTx/>
              <a:buNone/>
            </a:pP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/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Quite close for   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k 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= 9</a:t>
            </a: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/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1567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458200" cy="762000"/>
          </a:xfrm>
        </p:spPr>
        <p:txBody>
          <a:bodyPr/>
          <a:lstStyle/>
          <a:p>
            <a:pPr eaLnBrk="1" hangingPunct="1"/>
            <a:r>
              <a:rPr lang="en-US" altLang="ko-KR" sz="400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ICA &amp; Non-Gaussianity</a:t>
            </a:r>
          </a:p>
        </p:txBody>
      </p:sp>
      <p:sp>
        <p:nvSpPr>
          <p:cNvPr id="6349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762000"/>
            <a:ext cx="8054975" cy="5943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Summary:</a:t>
            </a:r>
          </a:p>
          <a:p>
            <a:pPr eaLnBrk="1" hangingPunct="1">
              <a:buFontTx/>
              <a:buNone/>
            </a:pPr>
            <a:endParaRPr lang="en-US" altLang="ko-KR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buFontTx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For indep., non-Gaussian, </a:t>
            </a:r>
          </a:p>
          <a:p>
            <a:pPr eaLnBrk="1" hangingPunct="1">
              <a:buFontTx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standardized, r.v.’s:                              ,</a:t>
            </a:r>
          </a:p>
          <a:p>
            <a:pPr eaLnBrk="1" hangingPunct="1">
              <a:buFontTx/>
              <a:buNone/>
            </a:pPr>
            <a:endParaRPr lang="en-US" altLang="ko-KR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buFontTx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Projections </a:t>
            </a:r>
            <a:r>
              <a:rPr lang="en-US" altLang="ko-KR" i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farther from coordinate axes</a:t>
            </a:r>
          </a:p>
          <a:p>
            <a:pPr eaLnBrk="1" hangingPunct="1">
              <a:buFontTx/>
              <a:buNone/>
            </a:pPr>
            <a:r>
              <a:rPr lang="en-US" altLang="ko-KR" i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        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are </a:t>
            </a:r>
            <a:r>
              <a:rPr lang="en-US" altLang="ko-KR" i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more Gaussian</a:t>
            </a:r>
          </a:p>
          <a:p>
            <a:pPr eaLnBrk="1" hangingPunct="1">
              <a:buFontTx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 </a:t>
            </a:r>
          </a:p>
        </p:txBody>
      </p:sp>
      <p:graphicFrame>
        <p:nvGraphicFramePr>
          <p:cNvPr id="63490" name="Object 2"/>
          <p:cNvGraphicFramePr>
            <a:graphicFrameLocks noChangeAspect="1"/>
          </p:cNvGraphicFramePr>
          <p:nvPr/>
        </p:nvGraphicFramePr>
        <p:xfrm>
          <a:off x="5638800" y="1752600"/>
          <a:ext cx="1827213" cy="193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08" name="Equation" r:id="rId4" imgW="672840" imgH="711000" progId="Equation.3">
                  <p:embed/>
                </p:oleObj>
              </mc:Choice>
              <mc:Fallback>
                <p:oleObj name="Equation" r:id="rId4" imgW="67284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1752600"/>
                        <a:ext cx="1827213" cy="193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61002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458200" cy="762000"/>
          </a:xfrm>
        </p:spPr>
        <p:txBody>
          <a:bodyPr/>
          <a:lstStyle/>
          <a:p>
            <a:pPr eaLnBrk="1" hangingPunct="1"/>
            <a:r>
              <a:rPr lang="en-US" altLang="ko-KR" sz="400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ICA &amp; Non-Gaussianity</a:t>
            </a:r>
          </a:p>
        </p:txBody>
      </p:sp>
      <p:sp>
        <p:nvSpPr>
          <p:cNvPr id="263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762000"/>
            <a:ext cx="8054975" cy="5943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Projections </a:t>
            </a:r>
            <a:r>
              <a:rPr lang="en-US" altLang="ko-KR" i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farther from coordinate axes</a:t>
            </a:r>
          </a:p>
          <a:p>
            <a:pPr eaLnBrk="1" hangingPunct="1">
              <a:buFontTx/>
              <a:buNone/>
            </a:pPr>
            <a:r>
              <a:rPr lang="en-US" altLang="ko-KR" i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        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are </a:t>
            </a:r>
            <a:r>
              <a:rPr lang="en-US" altLang="ko-KR" i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more Gaussian</a:t>
            </a:r>
          </a:p>
          <a:p>
            <a:pPr eaLnBrk="1" hangingPunct="1">
              <a:buFontTx/>
              <a:buNone/>
            </a:pPr>
            <a:endParaRPr lang="en-US" altLang="ko-KR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buFontTx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Conclusions:</a:t>
            </a:r>
          </a:p>
          <a:p>
            <a:pPr eaLnBrk="1" hangingPunct="1">
              <a:buFont typeface="Times New Roman" pitchFamily="18" charset="0"/>
              <a:buAutoNum type="romanUcPeriod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Expect </a:t>
            </a:r>
            <a:r>
              <a:rPr lang="en-US" altLang="ko-KR" i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most proj’ns are Gaussian</a:t>
            </a:r>
          </a:p>
          <a:p>
            <a:pPr eaLnBrk="1" hangingPunct="1">
              <a:buFont typeface="Times New Roman" pitchFamily="18" charset="0"/>
              <a:buAutoNum type="romanUcPeriod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Non-G’n proj’ns (ICA target) are </a:t>
            </a:r>
            <a:r>
              <a:rPr lang="en-US" altLang="ko-KR" i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special</a:t>
            </a:r>
          </a:p>
          <a:p>
            <a:pPr eaLnBrk="1" hangingPunct="1">
              <a:buFont typeface="Times New Roman" pitchFamily="18" charset="0"/>
              <a:buAutoNum type="romanUcPeriod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Is a given sample really “random”???</a:t>
            </a:r>
          </a:p>
          <a:p>
            <a:pPr algn="ctr" eaLnBrk="1" hangingPunct="1">
              <a:buFontTx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(could test???)</a:t>
            </a:r>
          </a:p>
          <a:p>
            <a:pPr eaLnBrk="1" hangingPunct="1">
              <a:buFont typeface="Times New Roman" pitchFamily="18" charset="0"/>
              <a:buAutoNum type="romanUcPeriod" startAt="4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High dim’al space is a </a:t>
            </a:r>
            <a:r>
              <a:rPr lang="en-US" altLang="ko-KR" smtClean="0">
                <a:solidFill>
                  <a:srgbClr val="00FF00"/>
                </a:solidFill>
                <a:latin typeface="Arial" charset="0"/>
                <a:ea typeface="Gulim" pitchFamily="34" charset="-127"/>
                <a:cs typeface="Arial" charset="0"/>
              </a:rPr>
              <a:t>strange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place </a:t>
            </a:r>
          </a:p>
          <a:p>
            <a:pPr eaLnBrk="1" hangingPunct="1">
              <a:buFont typeface="Times New Roman" pitchFamily="18" charset="0"/>
              <a:buAutoNum type="romanUcPeriod" startAt="4"/>
            </a:pPr>
            <a:endParaRPr lang="en-US" altLang="ko-KR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9670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1066800"/>
          </a:xfrm>
        </p:spPr>
        <p:txBody>
          <a:bodyPr/>
          <a:lstStyle/>
          <a:p>
            <a:pPr eaLnBrk="1" hangingPunct="1"/>
            <a:r>
              <a:rPr lang="en-US" altLang="ko-KR" sz="400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Independent Component Analysis</a:t>
            </a:r>
          </a:p>
        </p:txBody>
      </p:sp>
      <p:sp>
        <p:nvSpPr>
          <p:cNvPr id="2283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371600"/>
            <a:ext cx="8054975" cy="53340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Personal Viewpoint: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altLang="ko-KR" i="1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	Directions</a:t>
            </a: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algn="ctr" eaLnBrk="1" hangingPunct="1">
              <a:lnSpc>
                <a:spcPct val="120000"/>
              </a:lnSpc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(e.g. PCA, DWD)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4869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458200" cy="762000"/>
          </a:xfrm>
        </p:spPr>
        <p:txBody>
          <a:bodyPr/>
          <a:lstStyle/>
          <a:p>
            <a:pPr eaLnBrk="1" hangingPunct="1"/>
            <a:r>
              <a:rPr lang="en-US" altLang="ko-KR" sz="400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More ICA</a:t>
            </a:r>
          </a:p>
        </p:txBody>
      </p:sp>
      <p:sp>
        <p:nvSpPr>
          <p:cNvPr id="264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762000"/>
            <a:ext cx="8054975" cy="59436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Wish I had time for: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More toy examples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Explore local min’rs &amp; random starts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Deep look at kurtosis (as “non-linearity”)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Connection to Projection Pursuit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ICA to find </a:t>
            </a:r>
            <a:r>
              <a:rPr lang="en-US" altLang="ko-KR" i="1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outliers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in </a:t>
            </a:r>
            <a:r>
              <a:rPr lang="en-US" altLang="ko-KR" smtClean="0">
                <a:solidFill>
                  <a:srgbClr val="00FF00"/>
                </a:solidFill>
                <a:latin typeface="Arial" charset="0"/>
                <a:ea typeface="Gulim" pitchFamily="34" charset="-127"/>
                <a:cs typeface="Arial" charset="0"/>
              </a:rPr>
              <a:t>HDLSS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space</a:t>
            </a:r>
          </a:p>
          <a:p>
            <a:pPr eaLnBrk="1" hangingPunct="1">
              <a:buFont typeface="Times New Roman" pitchFamily="18" charset="0"/>
              <a:buAutoNum type="romanUcPeriod" startAt="4"/>
            </a:pPr>
            <a:endParaRPr lang="en-US" altLang="ko-KR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4714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1066800"/>
          </a:xfrm>
        </p:spPr>
        <p:txBody>
          <a:bodyPr/>
          <a:lstStyle/>
          <a:p>
            <a:pPr eaLnBrk="1" hangingPunct="1"/>
            <a:r>
              <a:rPr lang="en-US" altLang="ko-KR" sz="400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Independent Component Analysis</a:t>
            </a:r>
          </a:p>
        </p:txBody>
      </p:sp>
      <p:sp>
        <p:nvSpPr>
          <p:cNvPr id="2283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371600"/>
            <a:ext cx="8054975" cy="53340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Personal Viewpoint: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altLang="ko-KR" i="1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	Directions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that maximize independence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784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Nature">
  <a:themeElements>
    <a:clrScheme name="Nature 2">
      <a:dk1>
        <a:srgbClr val="5B5249"/>
      </a:dk1>
      <a:lt1>
        <a:srgbClr val="FFFFFF"/>
      </a:lt1>
      <a:dk2>
        <a:srgbClr val="2A3D7A"/>
      </a:dk2>
      <a:lt2>
        <a:srgbClr val="CEC8BA"/>
      </a:lt2>
      <a:accent1>
        <a:srgbClr val="C9DDF1"/>
      </a:accent1>
      <a:accent2>
        <a:srgbClr val="FAC164"/>
      </a:accent2>
      <a:accent3>
        <a:srgbClr val="FFFFFF"/>
      </a:accent3>
      <a:accent4>
        <a:srgbClr val="4C453D"/>
      </a:accent4>
      <a:accent5>
        <a:srgbClr val="E1EBF7"/>
      </a:accent5>
      <a:accent6>
        <a:srgbClr val="E3AF5A"/>
      </a:accent6>
      <a:hlink>
        <a:srgbClr val="B0AE6A"/>
      </a:hlink>
      <a:folHlink>
        <a:srgbClr val="C3E684"/>
      </a:folHlink>
    </a:clrScheme>
    <a:fontScheme name="Natur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Nature 1">
        <a:dk1>
          <a:srgbClr val="666699"/>
        </a:dk1>
        <a:lt1>
          <a:srgbClr val="FFFFCC"/>
        </a:lt1>
        <a:dk2>
          <a:srgbClr val="687FCA"/>
        </a:dk2>
        <a:lt2>
          <a:srgbClr val="192449"/>
        </a:lt2>
        <a:accent1>
          <a:srgbClr val="C9DDF1"/>
        </a:accent1>
        <a:accent2>
          <a:srgbClr val="FAC164"/>
        </a:accent2>
        <a:accent3>
          <a:srgbClr val="B9C0E1"/>
        </a:accent3>
        <a:accent4>
          <a:srgbClr val="DADAAE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ture 2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ure 3">
        <a:dk1>
          <a:srgbClr val="333333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2A2A2A"/>
        </a:accent4>
        <a:accent5>
          <a:srgbClr val="EBEBEB"/>
        </a:accent5>
        <a:accent6>
          <a:srgbClr val="A1A1A1"/>
        </a:accent6>
        <a:hlink>
          <a:srgbClr val="808080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ure 4">
        <a:dk1>
          <a:srgbClr val="8061A5"/>
        </a:dk1>
        <a:lt1>
          <a:srgbClr val="FFFFCC"/>
        </a:lt1>
        <a:dk2>
          <a:srgbClr val="967DB5"/>
        </a:dk2>
        <a:lt2>
          <a:srgbClr val="192449"/>
        </a:lt2>
        <a:accent1>
          <a:srgbClr val="D6C9F1"/>
        </a:accent1>
        <a:accent2>
          <a:srgbClr val="FAC164"/>
        </a:accent2>
        <a:accent3>
          <a:srgbClr val="C9BFD7"/>
        </a:accent3>
        <a:accent4>
          <a:srgbClr val="DADAAE"/>
        </a:accent4>
        <a:accent5>
          <a:srgbClr val="E8E1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ture 5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993333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12089</TotalTime>
  <Words>1743</Words>
  <Application>Microsoft Office PowerPoint</Application>
  <PresentationFormat>On-screen Show (4:3)</PresentationFormat>
  <Paragraphs>556</Paragraphs>
  <Slides>80</Slides>
  <Notes>80</Notes>
  <HiddenSlides>0</HiddenSlides>
  <MMClips>3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80</vt:i4>
      </vt:variant>
    </vt:vector>
  </HeadingPairs>
  <TitlesOfParts>
    <vt:vector size="85" baseType="lpstr">
      <vt:lpstr>1_Default Design</vt:lpstr>
      <vt:lpstr>Nature</vt:lpstr>
      <vt:lpstr>2_Default Design</vt:lpstr>
      <vt:lpstr>Image File</vt:lpstr>
      <vt:lpstr>Equation</vt:lpstr>
      <vt:lpstr>Statistics – O. R. 891 Object Oriented Data Analysis</vt:lpstr>
      <vt:lpstr>Blood vessel tree data</vt:lpstr>
      <vt:lpstr>Euclidean Orthant Smoothing</vt:lpstr>
      <vt:lpstr>Multi-Dimensional Scaling</vt:lpstr>
      <vt:lpstr>Multi-Dimensional Scaling</vt:lpstr>
      <vt:lpstr>Multi-Dimensional Scaling</vt:lpstr>
      <vt:lpstr>Concept to Watch</vt:lpstr>
      <vt:lpstr>Independent Component Analysis</vt:lpstr>
      <vt:lpstr>Independent Component Analysis</vt:lpstr>
      <vt:lpstr>Independent Component Analysis</vt:lpstr>
      <vt:lpstr>Independent Component Analysis</vt:lpstr>
      <vt:lpstr>ICA, Motivating Example</vt:lpstr>
      <vt:lpstr>ICA, Motivating Example</vt:lpstr>
      <vt:lpstr>ICA, Motivating Example</vt:lpstr>
      <vt:lpstr>ICA, Motivating Example</vt:lpstr>
      <vt:lpstr>ICA, Motivating Example</vt:lpstr>
      <vt:lpstr>ICA, Motivating Example</vt:lpstr>
      <vt:lpstr>ICA, Motivating Example</vt:lpstr>
      <vt:lpstr>ICA, Motivating Example</vt:lpstr>
      <vt:lpstr>ICA, Motivating Example</vt:lpstr>
      <vt:lpstr>ICA, Motivating Example</vt:lpstr>
      <vt:lpstr>ICA, Motivating Example</vt:lpstr>
      <vt:lpstr>ICA, Motivating Example</vt:lpstr>
      <vt:lpstr>ICA, Motivating Example</vt:lpstr>
      <vt:lpstr>ICA, Motivating Example</vt:lpstr>
      <vt:lpstr>ICA, Motivating Example</vt:lpstr>
      <vt:lpstr>ICA, Motivating Example</vt:lpstr>
      <vt:lpstr>ICA, Motivating Example</vt:lpstr>
      <vt:lpstr>ICA, Motivating Example</vt:lpstr>
      <vt:lpstr>ICA, Motivating Example</vt:lpstr>
      <vt:lpstr>ICA, Motivating Example</vt:lpstr>
      <vt:lpstr>ICA, Motivating Example</vt:lpstr>
      <vt:lpstr>ICA, Motivating Example</vt:lpstr>
      <vt:lpstr>ICA, Motivating Example</vt:lpstr>
      <vt:lpstr>ICA, Motivating Example</vt:lpstr>
      <vt:lpstr>ICA, Motivating Example</vt:lpstr>
      <vt:lpstr>ICA, Motivating Example</vt:lpstr>
      <vt:lpstr>ICA, Motivating Example</vt:lpstr>
      <vt:lpstr>ICA, Motivating Example</vt:lpstr>
      <vt:lpstr>ICA, Motivating Example</vt:lpstr>
      <vt:lpstr>ICA, Motivating Example</vt:lpstr>
      <vt:lpstr>ICA, Motivating Example</vt:lpstr>
      <vt:lpstr>ICA, Motivating Example</vt:lpstr>
      <vt:lpstr>ICA, Algorithm</vt:lpstr>
      <vt:lpstr>ICA, Algorithm</vt:lpstr>
      <vt:lpstr>ICA, Algorithm</vt:lpstr>
      <vt:lpstr>ICA, Algorithm</vt:lpstr>
      <vt:lpstr>ICA, Algorithm</vt:lpstr>
      <vt:lpstr>ICA, Algorithm</vt:lpstr>
      <vt:lpstr>ICA, Algorithm</vt:lpstr>
      <vt:lpstr>ICA, Algorithm</vt:lpstr>
      <vt:lpstr>ICA, Algorithm</vt:lpstr>
      <vt:lpstr>ICA, Algorithm</vt:lpstr>
      <vt:lpstr>ICA, Algorithm</vt:lpstr>
      <vt:lpstr>ICA, Algorithm</vt:lpstr>
      <vt:lpstr>ICA, Algorithm</vt:lpstr>
      <vt:lpstr>ICA, Algorithm</vt:lpstr>
      <vt:lpstr>ICA, Algorithm</vt:lpstr>
      <vt:lpstr>ICA, Algorithm</vt:lpstr>
      <vt:lpstr>ICA, Algorithm</vt:lpstr>
      <vt:lpstr>ICA, Algorithm</vt:lpstr>
      <vt:lpstr>ICA, Algorithm</vt:lpstr>
      <vt:lpstr>ICA, Algorithm</vt:lpstr>
      <vt:lpstr>ICA, Algorithm</vt:lpstr>
      <vt:lpstr>ICA, Algorithm</vt:lpstr>
      <vt:lpstr>ICA, Algorithm</vt:lpstr>
      <vt:lpstr>ICA, Algorithm</vt:lpstr>
      <vt:lpstr>ICA, Algorithm</vt:lpstr>
      <vt:lpstr>ICA &amp; Non-Gaussianity</vt:lpstr>
      <vt:lpstr>ICA &amp; Non-Gaussianity</vt:lpstr>
      <vt:lpstr>ICA &amp; Non-Gaussianity</vt:lpstr>
      <vt:lpstr>ICA &amp; Non-Gaussianity</vt:lpstr>
      <vt:lpstr>ICA &amp; Non-Gaussianity</vt:lpstr>
      <vt:lpstr>ICA &amp; Non-Gaussianity</vt:lpstr>
      <vt:lpstr>ICA &amp; Non-Gaussianity</vt:lpstr>
      <vt:lpstr>ICA &amp; Non-Gaussianity</vt:lpstr>
      <vt:lpstr>ICA &amp; Non-Gaussianity</vt:lpstr>
      <vt:lpstr>ICA &amp; Non-Gaussianity</vt:lpstr>
      <vt:lpstr>ICA &amp; Non-Gaussianity</vt:lpstr>
      <vt:lpstr>More ICA</vt:lpstr>
    </vt:vector>
  </TitlesOfParts>
  <Company>Dell Computer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Preferred Customer</dc:creator>
  <cp:lastModifiedBy>marron</cp:lastModifiedBy>
  <cp:revision>561</cp:revision>
  <dcterms:created xsi:type="dcterms:W3CDTF">2001-06-08T01:38:43Z</dcterms:created>
  <dcterms:modified xsi:type="dcterms:W3CDTF">2012-12-04T02:07:30Z</dcterms:modified>
</cp:coreProperties>
</file>