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26" r:id="rId2"/>
    <p:sldMasterId id="2147483840" r:id="rId3"/>
    <p:sldMasterId id="2147483853" r:id="rId4"/>
    <p:sldMasterId id="2147483867" r:id="rId5"/>
    <p:sldMasterId id="2147483881" r:id="rId6"/>
    <p:sldMasterId id="2147483894" r:id="rId7"/>
    <p:sldMasterId id="2147483907" r:id="rId8"/>
    <p:sldMasterId id="2147483919" r:id="rId9"/>
  </p:sldMasterIdLst>
  <p:notesMasterIdLst>
    <p:notesMasterId r:id="rId172"/>
  </p:notesMasterIdLst>
  <p:sldIdLst>
    <p:sldId id="262" r:id="rId10"/>
    <p:sldId id="1220" r:id="rId11"/>
    <p:sldId id="860" r:id="rId12"/>
    <p:sldId id="871" r:id="rId13"/>
    <p:sldId id="951" r:id="rId14"/>
    <p:sldId id="880" r:id="rId15"/>
    <p:sldId id="899" r:id="rId16"/>
    <p:sldId id="967" r:id="rId17"/>
    <p:sldId id="981" r:id="rId18"/>
    <p:sldId id="923" r:id="rId19"/>
    <p:sldId id="927" r:id="rId20"/>
    <p:sldId id="928" r:id="rId21"/>
    <p:sldId id="983" r:id="rId22"/>
    <p:sldId id="982" r:id="rId23"/>
    <p:sldId id="929" r:id="rId24"/>
    <p:sldId id="984" r:id="rId25"/>
    <p:sldId id="930" r:id="rId26"/>
    <p:sldId id="985" r:id="rId27"/>
    <p:sldId id="931" r:id="rId28"/>
    <p:sldId id="986" r:id="rId29"/>
    <p:sldId id="932" r:id="rId30"/>
    <p:sldId id="1147" r:id="rId31"/>
    <p:sldId id="1146" r:id="rId32"/>
    <p:sldId id="987" r:id="rId33"/>
    <p:sldId id="988" r:id="rId34"/>
    <p:sldId id="933" r:id="rId35"/>
    <p:sldId id="934" r:id="rId36"/>
    <p:sldId id="991" r:id="rId37"/>
    <p:sldId id="990" r:id="rId38"/>
    <p:sldId id="989" r:id="rId39"/>
    <p:sldId id="940" r:id="rId40"/>
    <p:sldId id="992" r:id="rId41"/>
    <p:sldId id="941" r:id="rId42"/>
    <p:sldId id="942" r:id="rId43"/>
    <p:sldId id="943" r:id="rId44"/>
    <p:sldId id="944" r:id="rId45"/>
    <p:sldId id="945" r:id="rId46"/>
    <p:sldId id="946" r:id="rId47"/>
    <p:sldId id="947" r:id="rId48"/>
    <p:sldId id="948" r:id="rId49"/>
    <p:sldId id="949" r:id="rId50"/>
    <p:sldId id="950" r:id="rId51"/>
    <p:sldId id="993" r:id="rId52"/>
    <p:sldId id="994" r:id="rId53"/>
    <p:sldId id="995" r:id="rId54"/>
    <p:sldId id="996" r:id="rId55"/>
    <p:sldId id="997" r:id="rId56"/>
    <p:sldId id="1148" r:id="rId57"/>
    <p:sldId id="998" r:id="rId58"/>
    <p:sldId id="1150" r:id="rId59"/>
    <p:sldId id="1149" r:id="rId60"/>
    <p:sldId id="999" r:id="rId61"/>
    <p:sldId id="1000" r:id="rId62"/>
    <p:sldId id="1001" r:id="rId63"/>
    <p:sldId id="1002" r:id="rId64"/>
    <p:sldId id="1153" r:id="rId65"/>
    <p:sldId id="1152" r:id="rId66"/>
    <p:sldId id="1151" r:id="rId67"/>
    <p:sldId id="1003" r:id="rId68"/>
    <p:sldId id="1004" r:id="rId69"/>
    <p:sldId id="1005" r:id="rId70"/>
    <p:sldId id="1006" r:id="rId71"/>
    <p:sldId id="1007" r:id="rId72"/>
    <p:sldId id="1156" r:id="rId73"/>
    <p:sldId id="1157" r:id="rId74"/>
    <p:sldId id="1008" r:id="rId75"/>
    <p:sldId id="1009" r:id="rId76"/>
    <p:sldId id="1010" r:id="rId77"/>
    <p:sldId id="1011" r:id="rId78"/>
    <p:sldId id="1012" r:id="rId79"/>
    <p:sldId id="1013" r:id="rId80"/>
    <p:sldId id="1014" r:id="rId81"/>
    <p:sldId id="1015" r:id="rId82"/>
    <p:sldId id="1016" r:id="rId83"/>
    <p:sldId id="1017" r:id="rId84"/>
    <p:sldId id="1018" r:id="rId85"/>
    <p:sldId id="1019" r:id="rId86"/>
    <p:sldId id="1020" r:id="rId87"/>
    <p:sldId id="1021" r:id="rId88"/>
    <p:sldId id="1055" r:id="rId89"/>
    <p:sldId id="1022" r:id="rId90"/>
    <p:sldId id="1023" r:id="rId91"/>
    <p:sldId id="1024" r:id="rId92"/>
    <p:sldId id="1025" r:id="rId93"/>
    <p:sldId id="1026" r:id="rId94"/>
    <p:sldId id="1027" r:id="rId95"/>
    <p:sldId id="1028" r:id="rId96"/>
    <p:sldId id="1029" r:id="rId97"/>
    <p:sldId id="1030" r:id="rId98"/>
    <p:sldId id="1031" r:id="rId99"/>
    <p:sldId id="1160" r:id="rId100"/>
    <p:sldId id="1161" r:id="rId101"/>
    <p:sldId id="1162" r:id="rId102"/>
    <p:sldId id="1163" r:id="rId103"/>
    <p:sldId id="1164" r:id="rId104"/>
    <p:sldId id="1165" r:id="rId105"/>
    <p:sldId id="1158" r:id="rId106"/>
    <p:sldId id="1159" r:id="rId107"/>
    <p:sldId id="1174" r:id="rId108"/>
    <p:sldId id="1175" r:id="rId109"/>
    <p:sldId id="1176" r:id="rId110"/>
    <p:sldId id="1178" r:id="rId111"/>
    <p:sldId id="1179" r:id="rId112"/>
    <p:sldId id="1180" r:id="rId113"/>
    <p:sldId id="1181" r:id="rId114"/>
    <p:sldId id="1182" r:id="rId115"/>
    <p:sldId id="1183" r:id="rId116"/>
    <p:sldId id="1033" r:id="rId117"/>
    <p:sldId id="1184" r:id="rId118"/>
    <p:sldId id="1188" r:id="rId119"/>
    <p:sldId id="1185" r:id="rId120"/>
    <p:sldId id="1186" r:id="rId121"/>
    <p:sldId id="1189" r:id="rId122"/>
    <p:sldId id="1190" r:id="rId123"/>
    <p:sldId id="1187" r:id="rId124"/>
    <p:sldId id="1191" r:id="rId125"/>
    <p:sldId id="1192" r:id="rId126"/>
    <p:sldId id="1035" r:id="rId127"/>
    <p:sldId id="1193" r:id="rId128"/>
    <p:sldId id="1196" r:id="rId129"/>
    <p:sldId id="1197" r:id="rId130"/>
    <p:sldId id="1198" r:id="rId131"/>
    <p:sldId id="1199" r:id="rId132"/>
    <p:sldId id="1200" r:id="rId133"/>
    <p:sldId id="1194" r:id="rId134"/>
    <p:sldId id="1195" r:id="rId135"/>
    <p:sldId id="1201" r:id="rId136"/>
    <p:sldId id="1202" r:id="rId137"/>
    <p:sldId id="1203" r:id="rId138"/>
    <p:sldId id="1037" r:id="rId139"/>
    <p:sldId id="1038" r:id="rId140"/>
    <p:sldId id="1205" r:id="rId141"/>
    <p:sldId id="1204" r:id="rId142"/>
    <p:sldId id="1039" r:id="rId143"/>
    <p:sldId id="1040" r:id="rId144"/>
    <p:sldId id="1041" r:id="rId145"/>
    <p:sldId id="1208" r:id="rId146"/>
    <p:sldId id="1042" r:id="rId147"/>
    <p:sldId id="1207" r:id="rId148"/>
    <p:sldId id="1206" r:id="rId149"/>
    <p:sldId id="1043" r:id="rId150"/>
    <p:sldId id="1211" r:id="rId151"/>
    <p:sldId id="1210" r:id="rId152"/>
    <p:sldId id="1209" r:id="rId153"/>
    <p:sldId id="1044" r:id="rId154"/>
    <p:sldId id="1045" r:id="rId155"/>
    <p:sldId id="1046" r:id="rId156"/>
    <p:sldId id="1047" r:id="rId157"/>
    <p:sldId id="1212" r:id="rId158"/>
    <p:sldId id="1048" r:id="rId159"/>
    <p:sldId id="1049" r:id="rId160"/>
    <p:sldId id="1213" r:id="rId161"/>
    <p:sldId id="1214" r:id="rId162"/>
    <p:sldId id="1215" r:id="rId163"/>
    <p:sldId id="1216" r:id="rId164"/>
    <p:sldId id="1217" r:id="rId165"/>
    <p:sldId id="1218" r:id="rId166"/>
    <p:sldId id="1219" r:id="rId167"/>
    <p:sldId id="1051" r:id="rId168"/>
    <p:sldId id="1052" r:id="rId169"/>
    <p:sldId id="1053" r:id="rId170"/>
    <p:sldId id="1054" r:id="rId1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FF00"/>
    <a:srgbClr val="D357FF"/>
    <a:srgbClr val="99FF99"/>
    <a:srgbClr val="FFB279"/>
    <a:srgbClr val="DA71FF"/>
    <a:srgbClr val="D1FFD1"/>
    <a:srgbClr val="E1FFE1"/>
    <a:srgbClr val="C8C8FF"/>
    <a:srgbClr val="E1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67" d="100"/>
          <a:sy n="67" d="100"/>
        </p:scale>
        <p:origin x="-4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38" Type="http://schemas.openxmlformats.org/officeDocument/2006/relationships/slide" Target="slides/slide129.xml"/><Relationship Id="rId154" Type="http://schemas.openxmlformats.org/officeDocument/2006/relationships/slide" Target="slides/slide145.xml"/><Relationship Id="rId159" Type="http://schemas.openxmlformats.org/officeDocument/2006/relationships/slide" Target="slides/slide150.xml"/><Relationship Id="rId175" Type="http://schemas.openxmlformats.org/officeDocument/2006/relationships/theme" Target="theme/theme1.xml"/><Relationship Id="rId170" Type="http://schemas.openxmlformats.org/officeDocument/2006/relationships/slide" Target="slides/slide161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slide" Target="slides/slide119.xml"/><Relationship Id="rId144" Type="http://schemas.openxmlformats.org/officeDocument/2006/relationships/slide" Target="slides/slide135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60" Type="http://schemas.openxmlformats.org/officeDocument/2006/relationships/slide" Target="slides/slide151.xml"/><Relationship Id="rId165" Type="http://schemas.openxmlformats.org/officeDocument/2006/relationships/slide" Target="slides/slide15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34" Type="http://schemas.openxmlformats.org/officeDocument/2006/relationships/slide" Target="slides/slide125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55" Type="http://schemas.openxmlformats.org/officeDocument/2006/relationships/slide" Target="slides/slide146.xml"/><Relationship Id="rId171" Type="http://schemas.openxmlformats.org/officeDocument/2006/relationships/slide" Target="slides/slide162.xml"/><Relationship Id="rId176" Type="http://schemas.openxmlformats.org/officeDocument/2006/relationships/tableStyles" Target="tableStyles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45" Type="http://schemas.openxmlformats.org/officeDocument/2006/relationships/slide" Target="slides/slide136.xml"/><Relationship Id="rId161" Type="http://schemas.openxmlformats.org/officeDocument/2006/relationships/slide" Target="slides/slide152.xml"/><Relationship Id="rId166" Type="http://schemas.openxmlformats.org/officeDocument/2006/relationships/slide" Target="slides/slide15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151" Type="http://schemas.openxmlformats.org/officeDocument/2006/relationships/slide" Target="slides/slide142.xml"/><Relationship Id="rId156" Type="http://schemas.openxmlformats.org/officeDocument/2006/relationships/slide" Target="slides/slide147.xml"/><Relationship Id="rId164" Type="http://schemas.openxmlformats.org/officeDocument/2006/relationships/slide" Target="slides/slide155.xml"/><Relationship Id="rId169" Type="http://schemas.openxmlformats.org/officeDocument/2006/relationships/slide" Target="slides/slide16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slide" Target="slides/slide137.xml"/><Relationship Id="rId167" Type="http://schemas.openxmlformats.org/officeDocument/2006/relationships/slide" Target="slides/slide1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162" Type="http://schemas.openxmlformats.org/officeDocument/2006/relationships/slide" Target="slides/slide1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157" Type="http://schemas.openxmlformats.org/officeDocument/2006/relationships/slide" Target="slides/slide14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slide" Target="slides/slide143.xml"/><Relationship Id="rId173" Type="http://schemas.openxmlformats.org/officeDocument/2006/relationships/presProps" Target="pres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168" Type="http://schemas.openxmlformats.org/officeDocument/2006/relationships/slide" Target="slides/slide1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163" Type="http://schemas.openxmlformats.org/officeDocument/2006/relationships/slide" Target="slides/slide15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158" Type="http://schemas.openxmlformats.org/officeDocument/2006/relationships/slide" Target="slides/slide149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3" Type="http://schemas.openxmlformats.org/officeDocument/2006/relationships/slide" Target="slides/slide144.xml"/><Relationship Id="rId174" Type="http://schemas.openxmlformats.org/officeDocument/2006/relationships/viewProps" Target="viewProps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3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3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3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3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3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40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7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73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4" Type="http://schemas.openxmlformats.org/officeDocument/2006/relationships/image" Target="../media/image124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27CA-2D5D-489C-9D1E-0057729DA34A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2C7320-7374-4381-B449-2F96AB64256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PEdonGLRe1.ps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16746-4430-40A6-9C3C-4897A81A0C1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3D589A-9B1D-438A-B6BB-013F6A87C43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F09D05-26CD-4456-9505-9B1A532C8C7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88805-2FFC-42FB-8DB5-13D13F40428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F09D05-26CD-4456-9505-9B1A532C8C7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2A3521-0EBE-4386-858D-50C0E5F6B12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8D4175-F969-4C45-B21E-51B500A99B6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8D4175-F969-4C45-B21E-51B500A99B6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8D4175-F969-4C45-B21E-51B500A99B6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2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F585FA7-418D-483E-BA00-25EFAC418846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134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0754663-E3F7-4544-A899-1B6EC65741E0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135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66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66C9D4-529B-42EF-8918-88C08838C433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136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376CFF-64EC-427E-B1B3-466BBDBD255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376CFF-64EC-427E-B1B3-466BBDBD255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376CFF-64EC-427E-B1B3-466BBDBD255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F09D05-26CD-4456-9505-9B1A532C8C7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376CFF-64EC-427E-B1B3-466BBDBD255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303916-F666-48CA-808B-8EC863DF40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303916-F666-48CA-808B-8EC863DF40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303916-F666-48CA-808B-8EC863DF40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303916-F666-48CA-808B-8EC863DF40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657A48-2EB9-4D57-87E9-B81B82920A2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9BE130-AF0C-407C-8B84-37A55E8ED22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69F0D2-0E46-4285-9F98-EAE963FBE73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7C488B-B536-49FF-ABFF-2B3EE62B15D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7C488B-B536-49FF-ABFF-2B3EE62B15D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C78BC3-D5D0-4C87-ACA3-B5320C8693D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C02A53-FD94-40EB-9ED7-597CA393E4B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EB4A4F-B060-4C73-8AE8-43C5CE21835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EB4A4F-B060-4C73-8AE8-43C5CE21835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EB4A4F-B060-4C73-8AE8-43C5CE21835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EB4A4F-B060-4C73-8AE8-43C5CE21835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EB4A4F-B060-4C73-8AE8-43C5CE21835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EB4A4F-B060-4C73-8AE8-43C5CE21835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EB4A4F-B060-4C73-8AE8-43C5CE21835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EB4A4F-B060-4C73-8AE8-43C5CE21835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716C9C-B599-4823-8B95-D97477A4140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C78BC3-D5D0-4C87-ACA3-B5320C8693D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57E25F-A027-4C15-B9A6-24E9B2719D9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160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0CCBCD-2331-43D4-931A-937A5BD3BD5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161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A48FFD-6486-4047-A7AF-4C95B36DF6B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162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6E2BCD-7671-4581-83B2-9E8A56149A8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6E2BCD-7671-4581-83B2-9E8A56149A8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27E880-A8C6-474B-A683-532205C4C71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27CA-2D5D-489C-9D1E-0057729DA34A}" type="slidenum">
              <a:rPr lang="en-US" smtClean="0">
                <a:latin typeface="Times New Roman" pitchFamily="18" charset="0"/>
              </a:rPr>
              <a:pPr eaLnBrk="1" hangingPunct="1"/>
              <a:t>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27E880-A8C6-474B-A683-532205C4C71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E0E94C-CF45-43F0-B83C-B30E2929861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E0E94C-CF45-43F0-B83C-B30E2929861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E0E94C-CF45-43F0-B83C-B30E2929861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95C2F-5883-40FA-B918-BA19C42BB7D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95C2F-5883-40FA-B918-BA19C42BB7D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95C2F-5883-40FA-B918-BA19C42BB7D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0CDB0A-F53F-4C91-B02B-1EEC153CBA2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0CDB0A-F53F-4C91-B02B-1EEC153CBA2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0CDB0A-F53F-4C91-B02B-1EEC153CBA2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09DE51-BF25-4B69-9919-D248F070DAC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MassFlux1d1p1s.ps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0CDB0A-F53F-4C91-B02B-1EEC153CBA2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8C9902-F653-47C2-ABE3-7D5968BFB2A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8C9902-F653-47C2-ABE3-7D5968BFB2A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E36DD5-B933-4AC5-9C0B-8414D9818D4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58D353-3ECC-403B-A104-CDB36FBC0B9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2C44A3-EAC1-446E-9938-F58B836CF11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096E89-B82E-461E-9449-97356FD62AD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D0C9A3-8735-44A7-97E4-40B7B1CE1AE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8DA859-0E8B-4525-B672-A07D8AFBF99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F99BE2-E9AC-44B8-9E04-7CC9E84CD3D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17EBA7-8966-4274-9D55-1F8F2897BD5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CellCycTh200ScatPlot.ps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357796-404D-46AC-B291-4C42486335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B8415D-77C3-44AA-8E42-FCD76808142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D22EA6-AADA-4003-B28A-2E1442E4738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5CBE46-C4D1-44B5-A818-C22DB422E3B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740E31-602A-4C57-8E9F-8E5B93E2FD0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3CC14D-B14D-4B86-BFE0-BEFEDE7D063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E426FF-552E-4051-8370-019E0E81D5A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93C1B2-E0F8-4ADC-8D98-0E1D3BF81EC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93C1B2-E0F8-4ADC-8D98-0E1D3BF81EC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99861D-84EF-4105-A008-7134BFBEFDF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73D8A6-A1D2-486D-AC2C-BE80BD2079C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99861D-84EF-4105-A008-7134BFBEFDF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99861D-84EF-4105-A008-7134BFBEFDF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5173B1-2331-4585-AE3A-E5579A776F6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C:\Documents and Settings\J S Marron\My Documents\Research\ComplexPopn\MaxDataPiling\dppic2_2.pdf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86CF8F-8928-486F-83C4-DE8B506D8E3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014586-8CB9-4AC8-A2D1-335FF98A9FA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014586-8CB9-4AC8-A2D1-335FF98A9FA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014586-8CB9-4AC8-A2D1-335FF98A9FA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014586-8CB9-4AC8-A2D1-335FF98A9FA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2C5209-6A5A-44E6-B632-945954FF5A6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3095DD-01FA-48A9-8904-08EFD1BE10B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F65D2E-47B0-4220-9D4F-49CB819063A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DFF4E0-51DB-40C3-A324-122170F44A5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D514F8-2FF7-41EB-9F2E-C99CFAF8D45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983B08-92EE-49D7-A297-5A70AF701BB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983B08-92EE-49D7-A297-5A70AF701BB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983B08-92EE-49D7-A297-5A70AF701BB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9F12CB-D30C-49EC-B7F4-C68536B7601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82D67E-DE89-4048-B6D0-9BE2B2B8EB3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53E1FB-036F-498D-BAAA-A3781FC74C0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778C07-7F9B-42A9-B7C0-DB5D26EECF3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F23D72-3037-4B50-B9B7-AA03543E54B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HDLSSod1FLD.ps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B655F5-9094-4096-95C3-13D0144EB2C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B91B4E-F9F9-4572-AD4A-D0A90CEBC34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64A93C-BC41-4A76-B182-9EB7D7A2E29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B86F3-676F-44BE-AD89-D90355D3917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BEEA83-C5C1-48C0-A569-7586963623C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2B91FE-128F-4E46-A364-308271F1769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516083-A880-4D6E-890B-6CFEF2C34EB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3B4B77-FD25-494A-9172-327469D0CC1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D9C949-996E-415A-AFF2-19D8B4B997A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2889B8-5801-4E30-9821-A388786E487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3F029-0466-4285-9126-E58F4098319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2889B8-5801-4E30-9821-A388786E487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3533EB-AD10-450A-96E1-423A2AF105E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604CCA-91F1-46F1-B5C0-782C15405DD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F25C80-DAC6-40E3-9A9D-01CB8FCA7A7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4445CC-93FF-40F8-8198-39A7CB9512C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18A0B9-EC2D-4741-8009-47BA3315C8D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2DF01E-5AEE-479C-95A4-2B8B23B2843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566E3F-ACA3-40FA-81A5-315E6EF68C2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D76E16-6930-4AF7-A9EA-48E3D0395E4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566D69-46AF-46EE-BCA8-077433B1D8C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2BCCE3-6B4C-4DA1-86EA-4EF7B51FC47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PEod1Raw.ps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E6414-EFA3-4B1E-965B-D1532B322C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PEod1Raw.ps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90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6314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2D37B4-E208-4B29-8A3F-194F733976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641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3CA3E3-B5EB-4C42-A774-F1599FC02B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664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B2B748-D99C-451A-90FF-329C44F76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561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FE3BEE-AC3F-4799-90E2-A6F3C83E07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79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32C523-4CB1-43B8-87F9-A46C236B10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373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63B598-A242-4F63-B2E0-5615128DA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299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0743E9-DC9D-48BF-B1E0-F2A4957E69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854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AA37FA-3287-4090-86BA-EA7678EEE9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357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09692-480A-4DFD-9475-33C9C9341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803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6BD0E9-183E-4AF4-B518-7650DA93F1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4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674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0F1F48-34DC-4655-B0BB-14C5E07368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79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99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95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35037-44FB-4563-BBC1-5817B63B77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06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6D1F3-B9D0-4DD2-8085-26E8C57F67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82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9059D-4D62-4343-9EFE-5C4D9D362E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78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7CED9-68EF-431B-81BF-9F28EB8526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81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A38D2-DB97-44C9-BE82-9011D89353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12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86F8D-FA7C-43AB-8A8B-A2FC509928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34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26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74A23-F74D-4EAE-A256-E89EA947FF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61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E4E8E-FBD8-4C17-BB2D-727226011F2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46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68468-0510-4A67-8233-D4AC2318FE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56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FFFC0-F7E2-45BE-9AB9-71E6D272AC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49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23049-114E-48BF-80E2-E6D3A183E6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3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8FA46-6FF8-4D44-867D-BEBB926D23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59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15B1-2EAA-4811-BDE9-5FA3009C25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6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D025D-A3A0-4299-8870-140B7D817F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3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0188-B298-4A45-8686-A2D418B49E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56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359CE-D2B9-482E-953C-9903AA0015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2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9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B6623-A861-41C6-9A08-668FE56D76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02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5AC6C-9B36-446D-B420-31A82809D3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87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29B1-F4DB-4BC9-A42F-5B17767C92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20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7FDBB-5B2A-4F08-8009-23EFDD971C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7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1F3ED-DF01-40A9-83F3-A776136C94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37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D900A-D934-448A-96CE-D838852EF7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50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6C954-0473-47B6-A3C4-1380E990751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15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DA8BE-F5CE-48F8-B0AE-1DB0B17742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67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69233-8428-428D-8528-03D404F6AF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06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942D3-519C-48E9-8145-599F34957D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7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66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CCE8E-874F-4403-9C19-1D3BCDF1C0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12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EEEAD-7BC6-48E3-BDCC-646BB06A2F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94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7729-40F3-4768-ACD5-14112E5608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32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5C9F0-5D55-4DFE-9092-5F96355599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36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B039-2E22-4E6E-8E2D-1A5D1DAEA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74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4B4B7-75B4-49CD-963A-3110696356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3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81DC-3D06-4E4E-B126-911431B7EB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09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EEA0B-AC12-4912-9E4B-D934B8DE90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5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CACD0-9EF4-4C67-9333-ADDDC38948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4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6CA3C-6BCC-4649-B494-F0EB3BD10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44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58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1D58-6A53-44CA-B606-18A1483F8E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889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8AAF-21D2-433C-B979-2FB62395B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79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3293B-2E25-49AA-9122-8FBF009D3D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17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27C2E-AE2B-4F37-AA61-3D9D076A7E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02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8A1BD-232D-4521-AEDC-5F50A11B94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39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F38EC-7AFE-40D2-94AF-84E6D07410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551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6359D-A98F-4874-B91A-BE6C2793A6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69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A5464-C991-481B-AABA-35FD645D04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149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09106-0C83-41A4-A89D-62D7CCB073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179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AA681-A5F2-4EF1-AAEA-E76EB38CAE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9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346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CFE1A-ED0A-4B64-BA9F-9AF3D921F3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69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EA328-F8E3-453A-A0BC-C4877CFECA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85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B899B-2F3F-48A5-B6BD-4A88EF4860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457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D661-462D-484F-B32E-7FA3C0EBF2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745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FDBE2-72E2-43F0-85A7-33BEA05C76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498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C375-E755-4C49-A37C-9AA3C877371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74C3A-2F4D-4D0F-BEA8-B275128FB3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692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DA0A-FE2D-46DF-97E8-9894066012A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3CE9-CFE6-4F39-8BF0-FE3C1D8D07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624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1BCF7-84AE-4EEA-A077-6D6FB4FA9F9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1DF95-C034-41AE-AD68-51137C2F3A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389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8898-91F4-4E0F-9FF4-A9399404E3E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0A94-51D5-47DE-B9B4-EBEF4018AF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357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9EA6-7DEE-499E-B3AE-2CF62236DBD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8A7-5668-43A5-9DF1-A7C258827B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5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539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8BCAF-19B8-47C6-97D6-CFB4919A6CD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55F4-EEB7-442E-A056-A9AD7D798A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891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3C95-0D68-4E7B-AD35-EE5A9B0B079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8790B-BC88-485B-BBBA-022D34101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490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3F161-FB60-49C1-9270-565AC8D58F7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83ED4-B554-4E34-A942-1474CDBF47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346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0F88F-1E23-4B4E-9C93-4EB8417E19E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EB22-F5A1-40B7-96AE-509ECD04B9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36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B0FA-E4EF-446B-9FCB-0E1B2345225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F23D-0448-4334-BEC1-102629BB08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885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E3388-3EC9-465D-AE6E-B3D9E32AEEE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D4AF-C0F3-49CF-AC95-0E00FA5430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643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DFCAB-25B4-49BF-BA55-0C22A06070F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456A-2F90-46D2-B66F-20B675F8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454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214BA-BB0C-4B20-9660-D8AC215136A9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50063-692C-426B-981C-690B63E0F2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358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C3DA0-6BFB-40E4-8DF0-C993FA71F9A5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2F2E-6708-4633-86F9-8BA13B97EA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021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06C8C-1443-4A7B-876C-82E0C14F4096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8AA60-FFB4-4009-824C-3116D03A6F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650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EFEBE-BCD7-4CA2-AB80-3534A6D03C9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FB7F2-3309-4D61-9152-663930AFD2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991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65F72-6077-4E86-B8D3-9634F2245B13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56CE5-1F82-4419-A82F-42041FFA1BD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615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42E19-6145-44A1-B904-AE067671E73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40321-19F1-48EB-80AD-E257F8B83E3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882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9156E-7713-415B-A2DC-C20EF5F2D9E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B3AD2-3AEE-43D8-A9DE-D528B55DB4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741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3F227-0E7C-4383-984E-0D5EE783D72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73ECF-A1DC-4ADC-957B-E5449E8C04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584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4DC5E-F4C1-47B9-B7BA-C4404A8078F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2BF8C-FD8A-4E45-806F-0005E1AB61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585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E90A4-555C-4D66-8545-A7BFF6F39FC6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A9E75-054A-41F1-B3F4-DFC1440DB4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275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5A773-1A36-492B-AA15-0AAD8C6817D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765B3-65DF-44B7-93EE-C27E951A31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75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C7D32-E3C2-431B-B6ED-B9E776354406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7FAB1-DF04-4E22-8378-54B0330B97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10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D347C-B3A9-4152-ABB2-C3F6BA1A8A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8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848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E790C-8931-4E05-9F49-8CCCEC8FF1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169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CFD4A-7F2E-4CBC-8FD3-2C5C927ED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225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678E0-EF32-43B4-879C-CD6B69D570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948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7F27-3704-4971-B6D5-503D0E2B28D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133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2DD60-42F8-4520-AC89-BD5C853DAB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087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53468-2ED7-49A3-BCF2-B205CE501D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793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4ADCF-B76B-420F-A172-9DAD1070B65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328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5B9E3-0C2F-4F24-88C1-2020E3A9F9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303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D59F7-00DA-4CB1-BA33-BCF7515BC5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984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F2A7C-F21F-4C83-B18A-0B33955018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8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E92C28E-7ABC-464C-9DF8-0265F2F668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162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AB433A9E-4338-4F87-AB0F-A5E673289D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222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81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B628BB-C1A7-4DE7-9E5D-D1EBF6A2E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292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81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3E6F474-C05B-4BB4-8667-D469E60A20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420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8942BA45-F1BF-4490-913F-58A6AE46DDA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9B3BD31-8219-44C4-881D-F17C42F583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214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F2926BBB-833F-4ACB-9E19-DBEE1319598E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9/11/2012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AD283E4-4B06-4212-A497-60BC1849E4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460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8EE680D-5CE1-4334-8FD8-396DE8E60A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564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B4D2C9B-5239-4274-A754-01BBA91792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351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9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9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9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9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9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9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9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9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9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9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9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9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9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9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9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9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9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9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9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9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9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9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9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9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9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9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9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9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9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9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0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0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0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9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9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9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9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7" Type="http://schemas.openxmlformats.org/officeDocument/2006/relationships/image" Target="../media/image122.wmf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05.bin"/><Relationship Id="rId5" Type="http://schemas.openxmlformats.org/officeDocument/2006/relationships/image" Target="../media/image121.wmf"/><Relationship Id="rId4" Type="http://schemas.openxmlformats.org/officeDocument/2006/relationships/oleObject" Target="../embeddings/oleObject104.bin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3" Type="http://schemas.openxmlformats.org/officeDocument/2006/relationships/notesSlide" Target="../notesSlides/notesSlide143.xml"/><Relationship Id="rId7" Type="http://schemas.openxmlformats.org/officeDocument/2006/relationships/image" Target="../media/image122.wmf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107.bin"/><Relationship Id="rId11" Type="http://schemas.openxmlformats.org/officeDocument/2006/relationships/image" Target="../media/image124.wmf"/><Relationship Id="rId5" Type="http://schemas.openxmlformats.org/officeDocument/2006/relationships/image" Target="../media/image121.wmf"/><Relationship Id="rId10" Type="http://schemas.openxmlformats.org/officeDocument/2006/relationships/oleObject" Target="../embeddings/oleObject109.bin"/><Relationship Id="rId4" Type="http://schemas.openxmlformats.org/officeDocument/2006/relationships/oleObject" Target="../embeddings/oleObject106.bin"/><Relationship Id="rId9" Type="http://schemas.openxmlformats.org/officeDocument/2006/relationships/image" Target="../media/image123.wmf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13" Type="http://schemas.openxmlformats.org/officeDocument/2006/relationships/image" Target="../media/image125.wmf"/><Relationship Id="rId3" Type="http://schemas.openxmlformats.org/officeDocument/2006/relationships/notesSlide" Target="../notesSlides/notesSlide144.xml"/><Relationship Id="rId7" Type="http://schemas.openxmlformats.org/officeDocument/2006/relationships/image" Target="../media/image122.wmf"/><Relationship Id="rId12" Type="http://schemas.openxmlformats.org/officeDocument/2006/relationships/oleObject" Target="../embeddings/oleObject114.bin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111.bin"/><Relationship Id="rId11" Type="http://schemas.openxmlformats.org/officeDocument/2006/relationships/image" Target="../media/image124.wmf"/><Relationship Id="rId5" Type="http://schemas.openxmlformats.org/officeDocument/2006/relationships/image" Target="../media/image121.wmf"/><Relationship Id="rId10" Type="http://schemas.openxmlformats.org/officeDocument/2006/relationships/oleObject" Target="../embeddings/oleObject113.bin"/><Relationship Id="rId4" Type="http://schemas.openxmlformats.org/officeDocument/2006/relationships/oleObject" Target="../embeddings/oleObject110.bin"/><Relationship Id="rId9" Type="http://schemas.openxmlformats.org/officeDocument/2006/relationships/image" Target="../media/image123.w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116.bin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115.bin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9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9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9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9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9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9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9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9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9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9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9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9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wmf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9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9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39.wmf"/><Relationship Id="rId4" Type="http://schemas.openxmlformats.org/officeDocument/2006/relationships/oleObject" Target="../embeddings/oleObject117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12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18.w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7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7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7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30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9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0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33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32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35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34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35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34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35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34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35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34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38.wmf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56.bin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37.wmf"/><Relationship Id="rId5" Type="http://schemas.openxmlformats.org/officeDocument/2006/relationships/image" Target="../media/image25.wmf"/><Relationship Id="rId15" Type="http://schemas.openxmlformats.org/officeDocument/2006/relationships/image" Target="../media/image39.w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57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40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8.bin"/><Relationship Id="rId9" Type="http://schemas.openxmlformats.org/officeDocument/2006/relationships/image" Target="../media/image36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image" Target="../media/image45.wmf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66.bin"/><Relationship Id="rId17" Type="http://schemas.openxmlformats.org/officeDocument/2006/relationships/image" Target="../media/image47.wmf"/><Relationship Id="rId2" Type="http://schemas.openxmlformats.org/officeDocument/2006/relationships/slideLayout" Target="../slideLayouts/slideLayout80.xml"/><Relationship Id="rId16" Type="http://schemas.openxmlformats.org/officeDocument/2006/relationships/oleObject" Target="../embeddings/oleObject68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5" Type="http://schemas.openxmlformats.org/officeDocument/2006/relationships/image" Target="../media/image46.wmf"/><Relationship Id="rId10" Type="http://schemas.openxmlformats.org/officeDocument/2006/relationships/oleObject" Target="../embeddings/oleObject65.bin"/><Relationship Id="rId4" Type="http://schemas.openxmlformats.org/officeDocument/2006/relationships/oleObject" Target="../embeddings/oleObject62.bin"/><Relationship Id="rId9" Type="http://schemas.openxmlformats.org/officeDocument/2006/relationships/image" Target="../media/image43.wmf"/><Relationship Id="rId14" Type="http://schemas.openxmlformats.org/officeDocument/2006/relationships/oleObject" Target="../embeddings/oleObject67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13" Type="http://schemas.openxmlformats.org/officeDocument/2006/relationships/image" Target="../media/image50.wmf"/><Relationship Id="rId18" Type="http://schemas.openxmlformats.org/officeDocument/2006/relationships/oleObject" Target="../embeddings/oleObject76.bin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73.bin"/><Relationship Id="rId17" Type="http://schemas.openxmlformats.org/officeDocument/2006/relationships/image" Target="../media/image52.wmf"/><Relationship Id="rId2" Type="http://schemas.openxmlformats.org/officeDocument/2006/relationships/slideLayout" Target="../slideLayouts/slideLayout80.xml"/><Relationship Id="rId16" Type="http://schemas.openxmlformats.org/officeDocument/2006/relationships/oleObject" Target="../embeddings/oleObject75.bin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0.bin"/><Relationship Id="rId11" Type="http://schemas.openxmlformats.org/officeDocument/2006/relationships/image" Target="../media/image49.wmf"/><Relationship Id="rId5" Type="http://schemas.openxmlformats.org/officeDocument/2006/relationships/image" Target="../media/image41.wmf"/><Relationship Id="rId15" Type="http://schemas.openxmlformats.org/officeDocument/2006/relationships/image" Target="../media/image51.wmf"/><Relationship Id="rId10" Type="http://schemas.openxmlformats.org/officeDocument/2006/relationships/oleObject" Target="../embeddings/oleObject72.bin"/><Relationship Id="rId19" Type="http://schemas.openxmlformats.org/officeDocument/2006/relationships/image" Target="../media/image53.wmf"/><Relationship Id="rId4" Type="http://schemas.openxmlformats.org/officeDocument/2006/relationships/oleObject" Target="../embeddings/oleObject69.bin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74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78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77.bin"/><Relationship Id="rId9" Type="http://schemas.openxmlformats.org/officeDocument/2006/relationships/image" Target="../media/image50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64.xml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80.bin"/><Relationship Id="rId10" Type="http://schemas.openxmlformats.org/officeDocument/2006/relationships/image" Target="../media/image50.wmf"/><Relationship Id="rId4" Type="http://schemas.openxmlformats.org/officeDocument/2006/relationships/image" Target="../media/image55.png"/><Relationship Id="rId9" Type="http://schemas.openxmlformats.org/officeDocument/2006/relationships/oleObject" Target="../embeddings/oleObject82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65.xml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83.bin"/><Relationship Id="rId10" Type="http://schemas.openxmlformats.org/officeDocument/2006/relationships/image" Target="../media/image50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85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0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87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86.bin"/><Relationship Id="rId9" Type="http://schemas.openxmlformats.org/officeDocument/2006/relationships/image" Target="../media/image5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90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89.bin"/><Relationship Id="rId9" Type="http://schemas.openxmlformats.org/officeDocument/2006/relationships/image" Target="../media/image59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0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video" Target="../media/media7.mpg"/><Relationship Id="rId7" Type="http://schemas.openxmlformats.org/officeDocument/2006/relationships/image" Target="../media/image65.wmf"/><Relationship Id="rId2" Type="http://schemas.microsoft.com/office/2007/relationships/media" Target="../media/media7.mpg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92.bin"/><Relationship Id="rId5" Type="http://schemas.openxmlformats.org/officeDocument/2006/relationships/notesSlide" Target="../notesSlides/notesSlide82.xml"/><Relationship Id="rId4" Type="http://schemas.openxmlformats.org/officeDocument/2006/relationships/slideLayout" Target="../slideLayouts/slideLayout80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video" Target="../media/media8.mpg"/><Relationship Id="rId7" Type="http://schemas.openxmlformats.org/officeDocument/2006/relationships/oleObject" Target="../embeddings/oleObject93.bin"/><Relationship Id="rId2" Type="http://schemas.microsoft.com/office/2007/relationships/media" Target="../media/media8.mpg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83.xml"/><Relationship Id="rId4" Type="http://schemas.openxmlformats.org/officeDocument/2006/relationships/slideLayout" Target="../slideLayouts/slideLayout80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95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94.bin"/><Relationship Id="rId9" Type="http://schemas.openxmlformats.org/officeDocument/2006/relationships/image" Target="../media/image70.w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video" Target="../media/media9.mpg"/><Relationship Id="rId7" Type="http://schemas.openxmlformats.org/officeDocument/2006/relationships/image" Target="../media/image71.wmf"/><Relationship Id="rId2" Type="http://schemas.microsoft.com/office/2007/relationships/media" Target="../media/media9.mpg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97.bin"/><Relationship Id="rId5" Type="http://schemas.openxmlformats.org/officeDocument/2006/relationships/notesSlide" Target="../notesSlides/notesSlide85.xml"/><Relationship Id="rId4" Type="http://schemas.openxmlformats.org/officeDocument/2006/relationships/slideLayout" Target="../slideLayouts/slideLayout8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73.wmf"/><Relationship Id="rId4" Type="http://schemas.openxmlformats.org/officeDocument/2006/relationships/oleObject" Target="../embeddings/oleObject98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01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00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03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02.bin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smtClean="0"/>
              <a:t>Statistics – O. R. 891</a:t>
            </a:r>
            <a:br>
              <a:rPr lang="en-US" smtClean="0"/>
            </a:br>
            <a:r>
              <a:rPr lang="en-US" smtClean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mtClean="0"/>
              <a:t>J. S. Marron</a:t>
            </a:r>
          </a:p>
          <a:p>
            <a:pPr algn="ctr" eaLnBrk="1" hangingPunct="1">
              <a:buFontTx/>
              <a:buNone/>
            </a:pPr>
            <a:endParaRPr lang="en-US" smtClean="0"/>
          </a:p>
          <a:p>
            <a:pPr algn="ctr" eaLnBrk="1" hangingPunct="1">
              <a:buFontTx/>
              <a:buNone/>
            </a:pPr>
            <a:r>
              <a:rPr lang="en-US" smtClean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smtClean="0"/>
              <a:t>University of North Carolina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for Donut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Works well (good quadratic)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632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18174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4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Stable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 Very Good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8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4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2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Unstable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Subject to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6338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405011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Generalization II     (Gen. I was GLR)</a:t>
            </a:r>
          </a:p>
          <a:p>
            <a:pPr marL="609600" indent="-6096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prior probabilities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 different weights to 2 classes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assume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priori equally likely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Development is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straightforward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Modified likelihood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Change intercept in FLD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Won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explore further here 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5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Slightly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Effective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Hyperbola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8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4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Reasonably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Stable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Never Ellipse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Around Blues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5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8386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175872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Bad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Generalization III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FLD-like approach to  &gt; 2  classes</a:t>
            </a: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6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Somewhat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(Parabolic Fold)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7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Somewhat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(Other Fold)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Performance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(Slice of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Paraboloid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1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With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Embedding?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Gives Square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Shape?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Generalization III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FLD-like approach to  &gt; 2  classes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Assumption:    Class covariance matrices are the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(similar)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not Gaussian, same situation as for FLD)</a:t>
            </a: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Drawbacks to polynomial embedding: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many extra terms create spurious structure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have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problems typically get worse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Hot Topic Variation:      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Machines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replace polynomials by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functions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Hot Topic Variation:      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Machines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replace polynomials by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functions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1:   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sigmoid functions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neural nets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Hot Topic Variation:      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Machines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replace polynomials by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functions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1:   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sigmoid functions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neural nets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2:   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basis functions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 kernels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Related to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(recall:  smoothed histogram) 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1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E7E7"/>
            </a:gs>
            <a:gs pos="50000">
              <a:schemeClr val="tx1"/>
            </a:gs>
            <a:gs pos="100000">
              <a:srgbClr val="00E7E7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 points by </a:t>
            </a:r>
            <a:r>
              <a:rPr lang="en-US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 bars</a:t>
            </a:r>
          </a:p>
          <a:p>
            <a:pPr marL="711200" indent="-711200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are data “more dense”?</a:t>
            </a:r>
          </a:p>
          <a:p>
            <a:pPr marL="711200" indent="-711200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49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49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49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49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49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49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0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0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0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0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0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0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0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0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0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1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1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1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1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1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1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1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1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1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1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152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1915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3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E7E7"/>
            </a:gs>
            <a:gs pos="50000">
              <a:schemeClr val="tx1"/>
            </a:gs>
            <a:gs pos="100000">
              <a:srgbClr val="00E7E7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</a:t>
            </a:r>
            <a:r>
              <a:rPr lang="en-US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probability mass 1/n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at each point</a:t>
            </a:r>
            <a:endParaRPr lang="en-US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 piece of “density”</a:t>
            </a:r>
          </a:p>
          <a:p>
            <a:pPr marL="711200" indent="-711200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35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1935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4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E7E7"/>
            </a:gs>
            <a:gs pos="50000">
              <a:schemeClr val="tx1"/>
            </a:gs>
            <a:gs pos="100000">
              <a:srgbClr val="00E7E7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 </a:t>
            </a:r>
            <a:r>
              <a:rPr lang="en-US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pieces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estimate </a:t>
            </a:r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</a:t>
            </a:r>
          </a:p>
          <a:p>
            <a:pPr marL="711200" indent="-711200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3 modes (rock sources)</a:t>
            </a:r>
          </a:p>
          <a:p>
            <a:pPr marL="711200" indent="-711200"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5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5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5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5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56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1956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1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Basis Functions: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 ways to embed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5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Basis Functions: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 ways to embed: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  (equally spaced grid)</a:t>
            </a:r>
          </a:p>
          <a:p>
            <a:pPr marL="609600" indent="-609600" eaLnBrk="1" hangingPunct="1">
              <a:lnSpc>
                <a:spcPct val="150000"/>
              </a:lnSpc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(Will take a look at this,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 illustration purposes)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Basis Functions: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 ways to embed: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  (equally spaced grid)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 Embedding  (evaluate at data)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Generalization III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FLD-like approach to  &gt; 2  classes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Assumption:    Class covariance matrices are the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(similar)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not Gaussian, same situation as for FLD)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Quantify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location of classes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by their means</a:t>
            </a: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276600" y="5791200"/>
          <a:ext cx="317500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6" name="Equation" r:id="rId4" imgW="1930320" imgH="469800" progId="Equation.3">
                  <p:embed/>
                </p:oleObj>
              </mc:Choice>
              <mc:Fallback>
                <p:oleObj name="Equation" r:id="rId4" imgW="19303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791200"/>
                        <a:ext cx="3175000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607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Basis Functions: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 ways to embed: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  (equally spaced grid)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 Embedding  (evaluate at data)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 Emdedding  (inner prod. based)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(everybody currently does the latter)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Embedding, Radial basis functions: </a:t>
            </a:r>
          </a:p>
        </p:txBody>
      </p:sp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6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Embedding, Radial basis functions: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some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grid points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,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a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bandwidth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(i.e. standard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      ,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</a:p>
        </p:txBody>
      </p:sp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4572000" y="1600200"/>
          <a:ext cx="1447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4" name="Equation" r:id="rId4" imgW="1054100" imgH="431800" progId="Equation.3">
                  <p:embed/>
                </p:oleObj>
              </mc:Choice>
              <mc:Fallback>
                <p:oleObj name="Equation" r:id="rId4" imgW="1054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00200"/>
                        <a:ext cx="1447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8001000" y="2438400"/>
          <a:ext cx="3810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5" name="Equation" r:id="rId6" imgW="241195" imgH="203112" progId="Equation.3">
                  <p:embed/>
                </p:oleObj>
              </mc:Choice>
              <mc:Fallback>
                <p:oleObj name="Equation" r:id="rId6" imgW="24119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438400"/>
                        <a:ext cx="3810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Embedding, Radial basis functions: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some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grid points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,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a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bandwidth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(i.e. standard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      ,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Consider  (    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 functions: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</a:p>
        </p:txBody>
      </p:sp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4572000" y="1600200"/>
          <a:ext cx="1447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0" name="Equation" r:id="rId4" imgW="1054100" imgH="431800" progId="Equation.3">
                  <p:embed/>
                </p:oleObj>
              </mc:Choice>
              <mc:Fallback>
                <p:oleObj name="Equation" r:id="rId4" imgW="1054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00200"/>
                        <a:ext cx="1447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8001000" y="2438400"/>
          <a:ext cx="3810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1" name="Equation" r:id="rId6" imgW="241195" imgH="203112" progId="Equation.3">
                  <p:embed/>
                </p:oleObj>
              </mc:Choice>
              <mc:Fallback>
                <p:oleObj name="Equation" r:id="rId6" imgW="24119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438400"/>
                        <a:ext cx="3810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2590800" y="2895600"/>
          <a:ext cx="4143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2" name="Equation" r:id="rId8" imgW="228600" imgH="279400" progId="Equation.3">
                  <p:embed/>
                </p:oleObj>
              </mc:Choice>
              <mc:Fallback>
                <p:oleObj name="Equation" r:id="rId8" imgW="228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895600"/>
                        <a:ext cx="414338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2514600" y="3505200"/>
          <a:ext cx="3733800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3" name="Equation" r:id="rId10" imgW="2984500" imgH="431800" progId="Equation.3">
                  <p:embed/>
                </p:oleObj>
              </mc:Choice>
              <mc:Fallback>
                <p:oleObj name="Equation" r:id="rId10" imgW="2984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505200"/>
                        <a:ext cx="3733800" cy="55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Embedding, Radial basis functions: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some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grid points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,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a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bandwidth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(i.e. standard dev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n)       ,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Consider  (     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al)  functions: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data matrix with: </a:t>
            </a:r>
          </a:p>
        </p:txBody>
      </p:sp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4572000" y="1600200"/>
          <a:ext cx="1447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5" name="Equation" r:id="rId4" imgW="1054100" imgH="431800" progId="Equation.3">
                  <p:embed/>
                </p:oleObj>
              </mc:Choice>
              <mc:Fallback>
                <p:oleObj name="Equation" r:id="rId4" imgW="1054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00200"/>
                        <a:ext cx="1447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8001000" y="2438400"/>
          <a:ext cx="3810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6" name="Equation" r:id="rId6" imgW="241195" imgH="203112" progId="Equation.3">
                  <p:embed/>
                </p:oleObj>
              </mc:Choice>
              <mc:Fallback>
                <p:oleObj name="Equation" r:id="rId6" imgW="24119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438400"/>
                        <a:ext cx="3810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2590800" y="2895600"/>
          <a:ext cx="4143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7" name="Equation" r:id="rId8" imgW="228600" imgH="279400" progId="Equation.3">
                  <p:embed/>
                </p:oleObj>
              </mc:Choice>
              <mc:Fallback>
                <p:oleObj name="Equation" r:id="rId8" imgW="228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895600"/>
                        <a:ext cx="414338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2514600" y="3505200"/>
          <a:ext cx="3733800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8" name="Equation" r:id="rId10" imgW="2984500" imgH="431800" progId="Equation.3">
                  <p:embed/>
                </p:oleObj>
              </mc:Choice>
              <mc:Fallback>
                <p:oleObj name="Equation" r:id="rId10" imgW="2984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505200"/>
                        <a:ext cx="3733800" cy="55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1828800" y="4749800"/>
          <a:ext cx="57150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9" name="Equation" r:id="rId12" imgW="4191000" imgH="1422400" progId="Equation.3">
                  <p:embed/>
                </p:oleObj>
              </mc:Choice>
              <mc:Fallback>
                <p:oleObj name="Equation" r:id="rId12" imgW="4191000" imgH="142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749800"/>
                        <a:ext cx="5715000" cy="194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23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Embedding, Radial basis functions: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discrimination:    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 in radial basis space,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new data vector       , 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represented by: </a:t>
            </a:r>
          </a:p>
        </p:txBody>
      </p:sp>
      <p:sp>
        <p:nvSpPr>
          <p:cNvPr id="2253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3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4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2550" name="Rectangle 20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725863" y="4359275"/>
          <a:ext cx="2454275" cy="1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76" name="Equation" r:id="rId4" imgW="1815840" imgH="1396800" progId="Equation.3">
                  <p:embed/>
                </p:oleObj>
              </mc:Choice>
              <mc:Fallback>
                <p:oleObj name="Equation" r:id="rId4" imgW="181584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863" y="4359275"/>
                        <a:ext cx="2454275" cy="189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51" name="Rectangle 2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48200" y="3505200"/>
          <a:ext cx="533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77" name="Equation" r:id="rId6" imgW="406224" imgH="368140" progId="Equation.3">
                  <p:embed/>
                </p:oleObj>
              </mc:Choice>
              <mc:Fallback>
                <p:oleObj name="Equation" r:id="rId6" imgW="406224" imgH="3681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505200"/>
                        <a:ext cx="5334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87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g, Toy E.g. 1:  Parallel Clouds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at data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Poor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outside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3507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</p:spTree>
    <p:extLst>
      <p:ext uri="{BB962C8B-B14F-4D97-AF65-F5344CB8AC3E}">
        <p14:creationId xmlns:p14="http://schemas.microsoft.com/office/powerpoint/2010/main" val="34007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g, Toy E.g. 2:  Split   X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OK at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data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outside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4531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</p:spTree>
    <p:extLst>
      <p:ext uri="{BB962C8B-B14F-4D97-AF65-F5344CB8AC3E}">
        <p14:creationId xmlns:p14="http://schemas.microsoft.com/office/powerpoint/2010/main" val="41696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Toy E.g. 3:  Donut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Mostly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good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5555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</p:spTree>
    <p:extLst>
      <p:ext uri="{BB962C8B-B14F-4D97-AF65-F5344CB8AC3E}">
        <p14:creationId xmlns:p14="http://schemas.microsoft.com/office/powerpoint/2010/main" val="284956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g, Toy E.g. 3:  Donut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Mostly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good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Slight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mistake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for one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kernel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5555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>
            <a:off x="2667000" y="3810000"/>
            <a:ext cx="1752600" cy="2057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0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way to find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directions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among the means: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set of means</a:t>
            </a:r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8" name="Rectangle 7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Embedding, Radial basis functions:</a:t>
            </a:r>
          </a:p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Example,  Main lessons:  </a:t>
            </a:r>
          </a:p>
          <a:p>
            <a:pPr marL="609600" indent="-609600" eaLnBrk="1" hangingPunct="1">
              <a:lnSpc>
                <a:spcPct val="17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Generally good in regions with data,</a:t>
            </a:r>
          </a:p>
          <a:p>
            <a:pPr marL="609600" indent="-609600" eaLnBrk="1" hangingPunct="1">
              <a:lnSpc>
                <a:spcPct val="17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Unpredictable where data are sparse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80" name="Rectangle 21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Method?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Embedding?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7602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4897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Is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Hopeless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9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9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7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Gets Better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Still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Great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Don’t Have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Needed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Flexiblity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6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Basis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FLD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Excellent!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9650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36027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way to find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directions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among the means:</a:t>
            </a:r>
          </a:p>
          <a:p>
            <a:pPr marL="609600" indent="-6096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set of means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   Eigen-analysis of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between class covariance matrix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Aside:  can show:  overall </a:t>
            </a:r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4800600" y="3962400"/>
          <a:ext cx="17526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8" name="Equation" r:id="rId4" imgW="1346200" imgH="330200" progId="Equation.3">
                  <p:embed/>
                </p:oleObj>
              </mc:Choice>
              <mc:Fallback>
                <p:oleObj name="Equation" r:id="rId4" imgW="13462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962400"/>
                        <a:ext cx="17526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" name="Rectangle 7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2133600" y="4572000"/>
          <a:ext cx="51054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9" name="Equation" r:id="rId6" imgW="4013200" imgH="736600" progId="Equation.3">
                  <p:embed/>
                </p:oleObj>
              </mc:Choice>
              <mc:Fallback>
                <p:oleObj name="Equation" r:id="rId6" imgW="40132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572000"/>
                        <a:ext cx="51054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052" name="Object 10"/>
          <p:cNvGraphicFramePr>
            <a:graphicFrameLocks noChangeAspect="1"/>
          </p:cNvGraphicFramePr>
          <p:nvPr/>
        </p:nvGraphicFramePr>
        <p:xfrm>
          <a:off x="5503863" y="5638800"/>
          <a:ext cx="34702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0" name="Equation" r:id="rId8" imgW="2539800" imgH="355320" progId="Equation.3">
                  <p:embed/>
                </p:oleObj>
              </mc:Choice>
              <mc:Fallback>
                <p:oleObj name="Equation" r:id="rId8" imgW="25398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3863" y="5638800"/>
                        <a:ext cx="3470275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035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Drawbacks to na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Equally spaced grid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too big in high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computationally tractable  (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3200" i="1" baseline="30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 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Evaluate only at data points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on full grid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where data live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types of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endParaRPr lang="en-US" sz="3200" i="1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 be studied soon, after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introduction to Support Vector Machines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0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generalizations of this idea to other types of analysis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&amp; some clever computational ideas.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based, nonlinear Principal Components Analysis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Ref:  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Sch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ö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lkopf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Smola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M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ü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ller (1998)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533400" y="1143000"/>
          <a:ext cx="36353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3" name="Equation" r:id="rId4" imgW="190417" imgH="253890" progId="Equation.3">
                  <p:embed/>
                </p:oleObj>
              </mc:Choice>
              <mc:Fallback>
                <p:oleObj name="Equation" r:id="rId4" imgW="190417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143000"/>
                        <a:ext cx="363538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208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PCA only works like Mean Difference,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Expect can improve by</a:t>
            </a:r>
          </a:p>
          <a:p>
            <a:pPr marL="609600" indent="-609600" algn="ctr" eaLnBrk="1" hangingPunct="1">
              <a:buFontTx/>
              <a:buNone/>
            </a:pP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taking covariance into account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(Recall Improvement of FLD)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PCA only works like Mean Difference,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Expect can improve by</a:t>
            </a:r>
          </a:p>
          <a:p>
            <a:pPr marL="609600" indent="-609600" algn="ctr" eaLnBrk="1" hangingPunct="1">
              <a:buFontTx/>
              <a:buNone/>
            </a:pP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taking covariance into account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Blind application of above ideas suggests eigen-analysis of: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5029200" y="5486400"/>
          <a:ext cx="13716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4" name="Equation" r:id="rId4" imgW="888614" imgH="393529" progId="Equation.3">
                  <p:embed/>
                </p:oleObj>
              </mc:Choice>
              <mc:Fallback>
                <p:oleObj name="Equation" r:id="rId4" imgW="88861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5486400"/>
                        <a:ext cx="1371600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47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are: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smarter ways to compute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generalized eigenvalue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representations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(this solves optimization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0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Participant Presentations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Please Sign Up: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Name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Email  (</a:t>
            </a:r>
            <a:r>
              <a:rPr lang="en-US" dirty="0" err="1" smtClean="0"/>
              <a:t>Onyen</a:t>
            </a:r>
            <a:r>
              <a:rPr lang="en-US" dirty="0" smtClean="0"/>
              <a:t> is fine, or …)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Are You </a:t>
            </a:r>
            <a:r>
              <a:rPr lang="en-US" dirty="0" err="1" smtClean="0"/>
              <a:t>ENRolled</a:t>
            </a:r>
            <a:r>
              <a:rPr lang="en-US" dirty="0" smtClean="0"/>
              <a:t>?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Tentative Title    (???? Is OK)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When:</a:t>
            </a:r>
          </a:p>
          <a:p>
            <a:pPr marL="457200" lvl="1" indent="0" eaLnBrk="1" hangingPunct="1">
              <a:buNone/>
            </a:pPr>
            <a:r>
              <a:rPr lang="en-US" smtClean="0"/>
              <a:t>Thurs., </a:t>
            </a:r>
            <a:r>
              <a:rPr lang="en-US" dirty="0" smtClean="0"/>
              <a:t>Early, Oct., </a:t>
            </a:r>
            <a:r>
              <a:rPr lang="en-US" smtClean="0"/>
              <a:t>Nov., Late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2073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are: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smarter ways to compute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generalized eigenvalue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representations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(this solves optimization prob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Special case: 2 classes, 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reduces to standard FLD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reference for more:    Section 3.8 of: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Duda, Hart &amp; Stork (2001)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8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Classical Ideas: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Methods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and FLD sometimes similar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FLD better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FLD is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preferred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Classical Ideas: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Methods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and FLD sometimes similar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FLD better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FLD is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preferred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Complicated Methods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is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always use that?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Classical Ideas: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Methods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and FLD sometimes similar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FLD better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FLD is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preferred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Complicated Methods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is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always use that?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</a:t>
            </a:r>
          </a:p>
          <a:p>
            <a:pPr marL="1104900" lvl="1" indent="-533400" eaLnBrk="1" hangingPunct="1"/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Story changes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</a:t>
            </a:r>
            <a:r>
              <a:rPr 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settings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3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ain </a:t>
            </a:r>
            <a:r>
              <a:rPr 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issues: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Sample Size, 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&lt;    Dimension, 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</a:t>
            </a:r>
            <a:r>
              <a:rPr 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issues: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Sample Size, 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&lt;    Dimension, 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Singular covariance matrix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can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use matrix inverse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</a:t>
            </a:r>
            <a:r>
              <a:rPr lang="en-US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issues: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Sample Size, 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&lt;    Dimension, 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Singular covariance matrix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can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use matrix inverse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can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standardize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sphere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the data</a:t>
            </a:r>
          </a:p>
          <a:p>
            <a:pPr marL="609600" indent="-609600" algn="ctr" eaLnBrk="1" hangingPunct="1">
              <a:lnSpc>
                <a:spcPct val="13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(requires root inverse covariance)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do classical multivariate analysis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3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approach to non-invertible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covariances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3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approach to non-invertible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covariances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by generalized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called pseudo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approach to non-invertible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covariances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by generalized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called pseudo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Here use Moore Penrose inverse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used by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pinv.m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6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to find clusters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8229600" cy="55626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mtClean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Mass Flux,  PC1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5633" name="Picture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3789" r="8029"/>
          <a:stretch>
            <a:fillRect/>
          </a:stretch>
        </p:blipFill>
        <p:spPr>
          <a:xfrm>
            <a:off x="1143000" y="1371600"/>
            <a:ext cx="6824663" cy="5903913"/>
          </a:xfrm>
          <a:noFill/>
        </p:spPr>
      </p:pic>
    </p:spTree>
    <p:extLst>
      <p:ext uri="{BB962C8B-B14F-4D97-AF65-F5344CB8AC3E}">
        <p14:creationId xmlns:p14="http://schemas.microsoft.com/office/powerpoint/2010/main" val="30989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approach to non-invertible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covariances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by generalized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called pseudo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Here use Moore Penrose inverse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used by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pinv.m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Often provides useful results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not always)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85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Application of Generalized Inverse to FLD: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 (Normal) Vector: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Intercept: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3019425" y="3048000"/>
          <a:ext cx="4633913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6" name="Equation" r:id="rId4" imgW="3035160" imgH="457200" progId="Equation.3">
                  <p:embed/>
                </p:oleObj>
              </mc:Choice>
              <mc:Fallback>
                <p:oleObj name="Equation" r:id="rId4" imgW="3035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425" y="3048000"/>
                        <a:ext cx="4633913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5" name="Object 8"/>
          <p:cNvGraphicFramePr>
            <a:graphicFrameLocks noChangeAspect="1"/>
          </p:cNvGraphicFramePr>
          <p:nvPr/>
        </p:nvGraphicFramePr>
        <p:xfrm>
          <a:off x="3048000" y="4471988"/>
          <a:ext cx="39624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7" name="Equation" r:id="rId6" imgW="2971800" imgH="761760" progId="Equation.3">
                  <p:embed/>
                </p:oleObj>
              </mc:Choice>
              <mc:Fallback>
                <p:oleObj name="Equation" r:id="rId6" imgW="29718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471988"/>
                        <a:ext cx="3962400" cy="1011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Application of Generalized Inverse to FLD: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 (Normal) Vector: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Intercept: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replaced              by     </a:t>
            </a:r>
          </a:p>
        </p:txBody>
      </p:sp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3019425" y="3048000"/>
          <a:ext cx="4633913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6" name="Equation" r:id="rId4" imgW="3035160" imgH="457200" progId="Equation.3">
                  <p:embed/>
                </p:oleObj>
              </mc:Choice>
              <mc:Fallback>
                <p:oleObj name="Equation" r:id="rId4" imgW="3035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425" y="3048000"/>
                        <a:ext cx="4633913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5" name="Object 8"/>
          <p:cNvGraphicFramePr>
            <a:graphicFrameLocks noChangeAspect="1"/>
          </p:cNvGraphicFramePr>
          <p:nvPr/>
        </p:nvGraphicFramePr>
        <p:xfrm>
          <a:off x="3048000" y="4471988"/>
          <a:ext cx="39624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7" name="Equation" r:id="rId6" imgW="2971800" imgH="761760" progId="Equation.3">
                  <p:embed/>
                </p:oleObj>
              </mc:Choice>
              <mc:Fallback>
                <p:oleObj name="Equation" r:id="rId6" imgW="29718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471988"/>
                        <a:ext cx="3962400" cy="1011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6" name="Object 10"/>
          <p:cNvGraphicFramePr>
            <a:graphicFrameLocks noChangeAspect="1"/>
          </p:cNvGraphicFramePr>
          <p:nvPr/>
        </p:nvGraphicFramePr>
        <p:xfrm>
          <a:off x="3429000" y="5715000"/>
          <a:ext cx="1143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8" name="Equation" r:id="rId8" imgW="736560" imgH="457200" progId="Equation.3">
                  <p:embed/>
                </p:oleObj>
              </mc:Choice>
              <mc:Fallback>
                <p:oleObj name="Equation" r:id="rId8" imgW="736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715000"/>
                        <a:ext cx="11430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7" name="Object 12"/>
          <p:cNvGraphicFramePr>
            <a:graphicFrameLocks noChangeAspect="1"/>
          </p:cNvGraphicFramePr>
          <p:nvPr/>
        </p:nvGraphicFramePr>
        <p:xfrm>
          <a:off x="5638800" y="5715000"/>
          <a:ext cx="103505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09" name="Equation" r:id="rId10" imgW="672840" imgH="457200" progId="Equation.3">
                  <p:embed/>
                </p:oleObj>
              </mc:Choice>
              <mc:Fallback>
                <p:oleObj name="Equation" r:id="rId10" imgW="6728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5715000"/>
                        <a:ext cx="1035050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6" name="Line 13"/>
          <p:cNvSpPr>
            <a:spLocks noChangeShapeType="1"/>
          </p:cNvSpPr>
          <p:nvPr/>
        </p:nvSpPr>
        <p:spPr bwMode="auto">
          <a:xfrm flipH="1" flipV="1">
            <a:off x="4953000" y="3810000"/>
            <a:ext cx="990600" cy="1981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922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Example:    Increasing Dimension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data vectors: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Entry 1:     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  <a:r>
              <a:rPr lang="en-US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               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</a:t>
            </a:r>
            <a:r>
              <a:rPr lang="en-US" smtClean="0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Entries: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Entries Independent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 through dimensions, </a:t>
            </a:r>
          </a:p>
        </p:txBody>
      </p:sp>
      <p:sp>
        <p:nvSpPr>
          <p:cNvPr id="922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7" name="Rectangle 5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18" name="Object 6"/>
          <p:cNvGraphicFramePr>
            <a:graphicFrameLocks noChangeAspect="1"/>
          </p:cNvGraphicFramePr>
          <p:nvPr/>
        </p:nvGraphicFramePr>
        <p:xfrm>
          <a:off x="3124200" y="3200400"/>
          <a:ext cx="160020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68" name="Equation" r:id="rId4" imgW="1282680" imgH="355320" progId="Equation.3">
                  <p:embed/>
                </p:oleObj>
              </mc:Choice>
              <mc:Fallback>
                <p:oleObj name="Equation" r:id="rId4" imgW="12826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200400"/>
                        <a:ext cx="1600200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8" name="Rectangle 7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19" name="Object 8"/>
          <p:cNvGraphicFramePr>
            <a:graphicFrameLocks noChangeAspect="1"/>
          </p:cNvGraphicFramePr>
          <p:nvPr/>
        </p:nvGraphicFramePr>
        <p:xfrm>
          <a:off x="685800" y="1905000"/>
          <a:ext cx="20574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69" name="Equation" r:id="rId6" imgW="1523880" imgH="368280" progId="Equation.3">
                  <p:embed/>
                </p:oleObj>
              </mc:Choice>
              <mc:Fallback>
                <p:oleObj name="Equation" r:id="rId6" imgW="15238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05000"/>
                        <a:ext cx="2057400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9" name="Rectangle 9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20" name="Object 10"/>
          <p:cNvGraphicFramePr>
            <a:graphicFrameLocks noChangeAspect="1"/>
          </p:cNvGraphicFramePr>
          <p:nvPr/>
        </p:nvGraphicFramePr>
        <p:xfrm>
          <a:off x="6858000" y="3124200"/>
          <a:ext cx="16764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70" name="Equation" r:id="rId8" imgW="1269720" imgH="355320" progId="Equation.3">
                  <p:embed/>
                </p:oleObj>
              </mc:Choice>
              <mc:Fallback>
                <p:oleObj name="Equation" r:id="rId8" imgW="12697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124200"/>
                        <a:ext cx="1676400" cy="46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0" name="Rectangle 11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21" name="Object 12"/>
          <p:cNvGraphicFramePr>
            <a:graphicFrameLocks noChangeAspect="1"/>
          </p:cNvGraphicFramePr>
          <p:nvPr/>
        </p:nvGraphicFramePr>
        <p:xfrm>
          <a:off x="3733800" y="3810000"/>
          <a:ext cx="11049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71" name="Equation" r:id="rId10" imgW="812520" imgH="355320" progId="Equation.3">
                  <p:embed/>
                </p:oleObj>
              </mc:Choice>
              <mc:Fallback>
                <p:oleObj name="Equation" r:id="rId10" imgW="8125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810000"/>
                        <a:ext cx="1104900" cy="477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22" name="Object 14"/>
          <p:cNvGraphicFramePr>
            <a:graphicFrameLocks noChangeAspect="1"/>
          </p:cNvGraphicFramePr>
          <p:nvPr/>
        </p:nvGraphicFramePr>
        <p:xfrm>
          <a:off x="5257800" y="5702300"/>
          <a:ext cx="3048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72" name="Equation" r:id="rId12" imgW="2044440" imgH="342720" progId="Equation.3">
                  <p:embed/>
                </p:oleObj>
              </mc:Choice>
              <mc:Fallback>
                <p:oleObj name="Equation" r:id="rId12" imgW="204444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702300"/>
                        <a:ext cx="30480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90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Increasing Dimension Example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Proj. on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Opt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 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Proj. on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FLD 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Proj. on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both 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915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2667000" y="2819400"/>
            <a:ext cx="1524000" cy="1981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V="1">
            <a:off x="2819400" y="3429000"/>
            <a:ext cx="2209800" cy="2133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2514600" y="4191000"/>
            <a:ext cx="4267200" cy="609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1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Add a 2</a:t>
            </a:r>
            <a:r>
              <a:rPr lang="en-US" sz="3200" baseline="30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 (noise)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Proj. on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Opt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 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Axes same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as 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Now See 2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018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1371600" y="3505200"/>
            <a:ext cx="2819400" cy="2286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1371600" y="3505200"/>
            <a:ext cx="5562600" cy="2286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V="1">
            <a:off x="2362200" y="3276600"/>
            <a:ext cx="2057400" cy="914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V="1">
            <a:off x="2362200" y="3124200"/>
            <a:ext cx="5486400" cy="1066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Add a 3</a:t>
            </a:r>
            <a:r>
              <a:rPr lang="en-US" sz="3200" baseline="30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 (noise)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on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2-d subspace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generated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by optimal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by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FLD 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120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2438400" y="2133600"/>
            <a:ext cx="1828800" cy="838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7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" name="EGIncDimClass1FL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 dimensions (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2-9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Visually good separation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angle between FLD and Optimal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generalizability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Dimensions (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10-26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 separation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good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?!?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Larger angle between FLD and Optimal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Worse generalizability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Feel effect of sampling noise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 Dimensions (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d=27-37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worse angle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poor generalizability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very small within class variation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Poor separation between classes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 separation / variation ratio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6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Reclassification of Major Genes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143000"/>
            <a:ext cx="7696200" cy="5435600"/>
          </a:xfrm>
          <a:noFill/>
        </p:spPr>
      </p:pic>
    </p:spTree>
    <p:extLst>
      <p:ext uri="{BB962C8B-B14F-4D97-AF65-F5344CB8AC3E}">
        <p14:creationId xmlns:p14="http://schemas.microsoft.com/office/powerpoint/2010/main" val="5879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d=38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38 = degrees of freedom</a:t>
            </a:r>
          </a:p>
          <a:p>
            <a:pPr marL="1104900" lvl="1" indent="-5334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(need to estimate 2 class means)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 variation = 0 ?!?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pile up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on just two points</a:t>
            </a:r>
          </a:p>
          <a:p>
            <a:pPr marL="1104900" lvl="1" indent="-533400" eaLnBrk="1" hangingPunct="1"/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Perfect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separation / variation ratio?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only feels microscopic noise aspects</a:t>
            </a:r>
          </a:p>
          <a:p>
            <a:pPr marL="1104900" lvl="1" indent="-5334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likely not generalizable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to optimal very large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8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beyond 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d=39-70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Improves with higher dimension?!?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gets better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Improving generalizability?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noise helps classification?!?</a:t>
            </a:r>
          </a:p>
          <a:p>
            <a:pPr marL="1104900" lvl="1" indent="-533400" eaLnBrk="1" hangingPunct="1">
              <a:lnSpc>
                <a:spcPct val="130000"/>
              </a:lnSpc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Far beyond 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ry (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d=70-1000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Quality degrades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Projections look terrible</a:t>
            </a:r>
          </a:p>
          <a:p>
            <a:pPr marL="1104900" lvl="1" indent="-5334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(populations overlap)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Generalizability falls apart, as well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Math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worked out by Bickel &amp; Levina (2004)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Problem is estimation of d x d covariance matrix</a:t>
            </a:r>
          </a:p>
          <a:p>
            <a:pPr marL="1104900" lvl="1" indent="-533400" eaLnBrk="1" hangingPunct="1"/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Solution:</a:t>
            </a:r>
          </a:p>
          <a:p>
            <a:pPr marL="609600" indent="-6096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classically recommended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 no better than FLD</a:t>
            </a:r>
          </a:p>
          <a:p>
            <a:pPr marL="1104900" lvl="1" indent="-5334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worse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avoids estimation of covariance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Means are very stable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feel 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problem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0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EGIncDimClass1M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1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Far more stable over dimensions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Because is likelihood ratio solution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known variance - Gaussians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Doesn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feel </a:t>
            </a: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Eventually becomes </a:t>
            </a:r>
            <a:r>
              <a:rPr lang="en-US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good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?!?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Widening gap between clusters?!?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Careful:   angle to optimal grows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lose generalizability (since noise inc’s)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present some odd effects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 FLD effect at </a:t>
            </a: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Piling: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each class,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data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to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single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value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27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2667000" y="2209800"/>
            <a:ext cx="4419600" cy="2667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happening?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 to imagine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 our intuition is 3-dim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 from our ancestors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happening?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 to imagine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 our intuition is 3-dim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 from our ancestors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Try to understand data piling with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some simple examples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3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 (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2009):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</a:t>
            </a:r>
          </a:p>
        </p:txBody>
      </p:sp>
      <p:sp>
        <p:nvSpPr>
          <p:cNvPr id="103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1981200" y="1676400"/>
          <a:ext cx="219868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8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676400"/>
                        <a:ext cx="219868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7" name="Object 8"/>
          <p:cNvGraphicFramePr>
            <a:graphicFrameLocks noChangeAspect="1"/>
          </p:cNvGraphicFramePr>
          <p:nvPr/>
        </p:nvGraphicFramePr>
        <p:xfrm>
          <a:off x="5105400" y="1603375"/>
          <a:ext cx="609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9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603375"/>
                        <a:ext cx="609600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bg1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Return to Big Picture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statistical goals of OODA: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Understanding population structure</a:t>
            </a:r>
          </a:p>
          <a:p>
            <a:pPr lvl="1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Projections, PCA, PGA,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 (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e. Discrimination)</a:t>
            </a:r>
          </a:p>
          <a:p>
            <a:pPr lvl="1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Understanding 2+ populations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Series of Data Objects</a:t>
            </a:r>
          </a:p>
          <a:p>
            <a:pPr lvl="1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Chemical Spectra, Mortality Data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“Vertical Integration” of Data Types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7200" y="2971800"/>
            <a:ext cx="7086600" cy="1066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 (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2009):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be the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hyperplane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Generated by </a:t>
            </a:r>
            <a:r>
              <a:rPr lang="en-US" sz="3200" dirty="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has dimension = 1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line containing the 2 points</a:t>
            </a:r>
          </a:p>
        </p:txBody>
      </p:sp>
      <p:sp>
        <p:nvSpPr>
          <p:cNvPr id="103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1981200" y="1676400"/>
          <a:ext cx="219868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1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676400"/>
                        <a:ext cx="219868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7" name="Object 8"/>
          <p:cNvGraphicFramePr>
            <a:graphicFrameLocks noChangeAspect="1"/>
          </p:cNvGraphicFramePr>
          <p:nvPr/>
        </p:nvGraphicFramePr>
        <p:xfrm>
          <a:off x="5105400" y="1603375"/>
          <a:ext cx="609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2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603375"/>
                        <a:ext cx="609600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8" name="Object 10"/>
          <p:cNvGraphicFramePr>
            <a:graphicFrameLocks noChangeAspect="1"/>
          </p:cNvGraphicFramePr>
          <p:nvPr/>
        </p:nvGraphicFramePr>
        <p:xfrm>
          <a:off x="1447800" y="2362200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3" name="Equation" r:id="rId8" imgW="393480" imgH="393480" progId="Equation.3">
                  <p:embed/>
                </p:oleObj>
              </mc:Choice>
              <mc:Fallback>
                <p:oleObj name="Equation" r:id="rId8" imgW="393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362200"/>
                        <a:ext cx="609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2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 (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2009):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be the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hyperplane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Generated by </a:t>
            </a:r>
            <a:r>
              <a:rPr lang="en-US" sz="3200" dirty="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has dimension = 1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line containing the 2 points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Similarly, let            be the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hyperplane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Generated by </a:t>
            </a:r>
            <a:r>
              <a:rPr lang="en-US" sz="3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</a:p>
        </p:txBody>
      </p:sp>
      <p:sp>
        <p:nvSpPr>
          <p:cNvPr id="103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1981200" y="1676400"/>
          <a:ext cx="219868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8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676400"/>
                        <a:ext cx="219868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7" name="Object 8"/>
          <p:cNvGraphicFramePr>
            <a:graphicFrameLocks noChangeAspect="1"/>
          </p:cNvGraphicFramePr>
          <p:nvPr/>
        </p:nvGraphicFramePr>
        <p:xfrm>
          <a:off x="5105400" y="1603375"/>
          <a:ext cx="609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9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603375"/>
                        <a:ext cx="609600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8" name="Object 10"/>
          <p:cNvGraphicFramePr>
            <a:graphicFrameLocks noChangeAspect="1"/>
          </p:cNvGraphicFramePr>
          <p:nvPr/>
        </p:nvGraphicFramePr>
        <p:xfrm>
          <a:off x="1447800" y="2362200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0" name="Equation" r:id="rId8" imgW="393480" imgH="393480" progId="Equation.3">
                  <p:embed/>
                </p:oleObj>
              </mc:Choice>
              <mc:Fallback>
                <p:oleObj name="Equation" r:id="rId8" imgW="393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362200"/>
                        <a:ext cx="609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9" name="Object 12"/>
          <p:cNvGraphicFramePr>
            <a:graphicFrameLocks noChangeAspect="1"/>
          </p:cNvGraphicFramePr>
          <p:nvPr/>
        </p:nvGraphicFramePr>
        <p:xfrm>
          <a:off x="3200400" y="5029200"/>
          <a:ext cx="6096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1" name="Equation" r:id="rId10" imgW="393480" imgH="393480" progId="Equation.3">
                  <p:embed/>
                </p:oleObj>
              </mc:Choice>
              <mc:Fallback>
                <p:oleObj name="Equation" r:id="rId10" imgW="393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029200"/>
                        <a:ext cx="609600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565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205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example:                      in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        be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shifts of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that they pass through the origin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Still have dimension 1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now are subspaces</a:t>
            </a:r>
            <a:endParaRPr lang="en-US" sz="320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5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3657600" y="1028700"/>
          <a:ext cx="2057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30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028700"/>
                        <a:ext cx="20574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6629400" y="990600"/>
          <a:ext cx="5334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31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990600"/>
                        <a:ext cx="53340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052" name="Object 10"/>
          <p:cNvGraphicFramePr>
            <a:graphicFrameLocks noChangeAspect="1"/>
          </p:cNvGraphicFramePr>
          <p:nvPr/>
        </p:nvGraphicFramePr>
        <p:xfrm>
          <a:off x="1371600" y="1676400"/>
          <a:ext cx="14160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32" name="Equation" r:id="rId8" imgW="914400" imgH="368280" progId="Equation.3">
                  <p:embed/>
                </p:oleObj>
              </mc:Choice>
              <mc:Fallback>
                <p:oleObj name="Equation" r:id="rId8" imgW="9144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676400"/>
                        <a:ext cx="1416050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053" name="Object 12"/>
          <p:cNvGraphicFramePr>
            <a:graphicFrameLocks noChangeAspect="1"/>
          </p:cNvGraphicFramePr>
          <p:nvPr/>
        </p:nvGraphicFramePr>
        <p:xfrm>
          <a:off x="4343400" y="2286000"/>
          <a:ext cx="1414463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33" name="Equation" r:id="rId10" imgW="914400" imgH="393480" progId="Equation.3">
                  <p:embed/>
                </p:oleObj>
              </mc:Choice>
              <mc:Fallback>
                <p:oleObj name="Equation" r:id="rId10" imgW="914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286000"/>
                        <a:ext cx="1414463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8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example:                     in</a:t>
            </a:r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3810000" y="990600"/>
          <a:ext cx="19113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20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90600"/>
                        <a:ext cx="19113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3075" name="Object 8"/>
          <p:cNvGraphicFramePr>
            <a:graphicFrameLocks noChangeAspect="1"/>
          </p:cNvGraphicFramePr>
          <p:nvPr/>
        </p:nvGraphicFramePr>
        <p:xfrm>
          <a:off x="6705600" y="914400"/>
          <a:ext cx="5334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21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914400"/>
                        <a:ext cx="53340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08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3964" r="4712" b="8559"/>
          <a:stretch>
            <a:fillRect/>
          </a:stretch>
        </p:blipFill>
        <p:spPr>
          <a:xfrm>
            <a:off x="1143000" y="1600200"/>
            <a:ext cx="7086600" cy="5018088"/>
          </a:xfrm>
          <a:noFill/>
        </p:spPr>
      </p:pic>
    </p:spTree>
    <p:extLst>
      <p:ext uri="{BB962C8B-B14F-4D97-AF65-F5344CB8AC3E}">
        <p14:creationId xmlns:p14="http://schemas.microsoft.com/office/powerpoint/2010/main" val="15204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10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example:                     in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Construction 1:   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          be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Subspace generated by    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Two dimensional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Shown as </a:t>
            </a:r>
            <a:r>
              <a:rPr lang="en-US" sz="3200" smtClean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cyan plane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0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0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3733800" y="990600"/>
          <a:ext cx="19113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78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990600"/>
                        <a:ext cx="19113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9" name="Object 8"/>
          <p:cNvGraphicFramePr>
            <a:graphicFrameLocks noChangeAspect="1"/>
          </p:cNvGraphicFramePr>
          <p:nvPr/>
        </p:nvGraphicFramePr>
        <p:xfrm>
          <a:off x="6705600" y="914400"/>
          <a:ext cx="5334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79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914400"/>
                        <a:ext cx="53340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0" name="Object 10"/>
          <p:cNvGraphicFramePr>
            <a:graphicFrameLocks noChangeAspect="1"/>
          </p:cNvGraphicFramePr>
          <p:nvPr/>
        </p:nvGraphicFramePr>
        <p:xfrm>
          <a:off x="1524000" y="2362200"/>
          <a:ext cx="16319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80" name="Equation" r:id="rId8" imgW="1054080" imgH="368280" progId="Equation.3">
                  <p:embed/>
                </p:oleObj>
              </mc:Choice>
              <mc:Fallback>
                <p:oleObj name="Equation" r:id="rId8" imgW="10540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362200"/>
                        <a:ext cx="1631950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101" name="Object 12"/>
          <p:cNvGraphicFramePr>
            <a:graphicFrameLocks noChangeAspect="1"/>
          </p:cNvGraphicFramePr>
          <p:nvPr/>
        </p:nvGraphicFramePr>
        <p:xfrm>
          <a:off x="5715000" y="3048000"/>
          <a:ext cx="1709738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81" name="Equation" r:id="rId10" imgW="1104840" imgH="368280" progId="Equation.3">
                  <p:embed/>
                </p:oleObj>
              </mc:Choice>
              <mc:Fallback>
                <p:oleObj name="Equation" r:id="rId10" imgW="11048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048000"/>
                        <a:ext cx="1709738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76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51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example:                      in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Construction 1 (cont.):   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     be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 orthogonal to    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dimensional</a:t>
            </a:r>
            <a:endParaRPr lang="en-US" sz="32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3810000" y="990600"/>
          <a:ext cx="19113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6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90600"/>
                        <a:ext cx="19113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6781800" y="914400"/>
          <a:ext cx="5334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7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914400"/>
                        <a:ext cx="53340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4" name="Object 10"/>
          <p:cNvGraphicFramePr>
            <a:graphicFrameLocks noChangeAspect="1"/>
          </p:cNvGraphicFramePr>
          <p:nvPr/>
        </p:nvGraphicFramePr>
        <p:xfrm>
          <a:off x="1371600" y="2286000"/>
          <a:ext cx="109378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8" name="Equation" r:id="rId8" imgW="596880" imgH="355320" progId="Equation.3">
                  <p:embed/>
                </p:oleObj>
              </mc:Choice>
              <mc:Fallback>
                <p:oleObj name="Equation" r:id="rId8" imgW="5968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286000"/>
                        <a:ext cx="1093788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5" name="Object 12"/>
          <p:cNvGraphicFramePr>
            <a:graphicFrameLocks noChangeAspect="1"/>
          </p:cNvGraphicFramePr>
          <p:nvPr/>
        </p:nvGraphicFramePr>
        <p:xfrm>
          <a:off x="5715000" y="3048000"/>
          <a:ext cx="16319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9" name="Equation" r:id="rId10" imgW="1054080" imgH="368280" progId="Equation.3">
                  <p:embed/>
                </p:oleObj>
              </mc:Choice>
              <mc:Fallback>
                <p:oleObj name="Equation" r:id="rId10" imgW="10540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048000"/>
                        <a:ext cx="1631950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8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51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example:                      in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Construction 1 (cont.):   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     be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 orthogonal to    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dimensional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Makes </a:t>
            </a:r>
            <a:r>
              <a:rPr lang="en-US" sz="3200" dirty="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project to one point</a:t>
            </a:r>
            <a:endParaRPr lang="en-US" sz="32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3810000" y="990600"/>
          <a:ext cx="19113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8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90600"/>
                        <a:ext cx="19113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6781800" y="914400"/>
          <a:ext cx="5334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9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914400"/>
                        <a:ext cx="53340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4" name="Object 10"/>
          <p:cNvGraphicFramePr>
            <a:graphicFrameLocks noChangeAspect="1"/>
          </p:cNvGraphicFramePr>
          <p:nvPr/>
        </p:nvGraphicFramePr>
        <p:xfrm>
          <a:off x="1371600" y="2286000"/>
          <a:ext cx="109378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00" name="Equation" r:id="rId8" imgW="596880" imgH="355320" progId="Equation.3">
                  <p:embed/>
                </p:oleObj>
              </mc:Choice>
              <mc:Fallback>
                <p:oleObj name="Equation" r:id="rId8" imgW="5968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286000"/>
                        <a:ext cx="1093788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5" name="Object 12"/>
          <p:cNvGraphicFramePr>
            <a:graphicFrameLocks noChangeAspect="1"/>
          </p:cNvGraphicFramePr>
          <p:nvPr/>
        </p:nvGraphicFramePr>
        <p:xfrm>
          <a:off x="5715000" y="3048000"/>
          <a:ext cx="16319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01" name="Equation" r:id="rId10" imgW="1054080" imgH="368280" progId="Equation.3">
                  <p:embed/>
                </p:oleObj>
              </mc:Choice>
              <mc:Fallback>
                <p:oleObj name="Equation" r:id="rId10" imgW="10540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048000"/>
                        <a:ext cx="1631950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204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51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example:                      in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Construction 1 (cont.):   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     be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 orthogonal to    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dimensional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Makes </a:t>
            </a:r>
            <a:r>
              <a:rPr lang="en-US" sz="3200" dirty="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project to one point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</a:t>
            </a:r>
            <a:r>
              <a:rPr lang="en-US" sz="3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project to one point</a:t>
            </a:r>
            <a:endParaRPr lang="en-US" sz="32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3810000" y="990600"/>
          <a:ext cx="19113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22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90600"/>
                        <a:ext cx="19113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6781800" y="914400"/>
          <a:ext cx="5334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23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914400"/>
                        <a:ext cx="53340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4" name="Object 10"/>
          <p:cNvGraphicFramePr>
            <a:graphicFrameLocks noChangeAspect="1"/>
          </p:cNvGraphicFramePr>
          <p:nvPr/>
        </p:nvGraphicFramePr>
        <p:xfrm>
          <a:off x="1371600" y="2286000"/>
          <a:ext cx="109378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24" name="Equation" r:id="rId8" imgW="596880" imgH="355320" progId="Equation.3">
                  <p:embed/>
                </p:oleObj>
              </mc:Choice>
              <mc:Fallback>
                <p:oleObj name="Equation" r:id="rId8" imgW="5968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286000"/>
                        <a:ext cx="1093788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5" name="Object 12"/>
          <p:cNvGraphicFramePr>
            <a:graphicFrameLocks noChangeAspect="1"/>
          </p:cNvGraphicFramePr>
          <p:nvPr/>
        </p:nvGraphicFramePr>
        <p:xfrm>
          <a:off x="5715000" y="3048000"/>
          <a:ext cx="16319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25" name="Equation" r:id="rId10" imgW="1054080" imgH="368280" progId="Equation.3">
                  <p:embed/>
                </p:oleObj>
              </mc:Choice>
              <mc:Fallback>
                <p:oleObj name="Equation" r:id="rId10" imgW="10540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048000"/>
                        <a:ext cx="1631950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37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51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example:                      in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Construction 1 (cont.):   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     be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 orthogonal to    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dimensional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Makes </a:t>
            </a:r>
            <a:r>
              <a:rPr lang="en-US" sz="320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project to one point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</a:t>
            </a:r>
            <a:r>
              <a:rPr lang="en-US" sz="320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project to one point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Called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 Direction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3810000" y="990600"/>
          <a:ext cx="19113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6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90600"/>
                        <a:ext cx="19113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6781800" y="914400"/>
          <a:ext cx="5334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7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914400"/>
                        <a:ext cx="53340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4" name="Object 10"/>
          <p:cNvGraphicFramePr>
            <a:graphicFrameLocks noChangeAspect="1"/>
          </p:cNvGraphicFramePr>
          <p:nvPr/>
        </p:nvGraphicFramePr>
        <p:xfrm>
          <a:off x="1371600" y="2286000"/>
          <a:ext cx="109378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8" name="Equation" r:id="rId8" imgW="596880" imgH="355320" progId="Equation.3">
                  <p:embed/>
                </p:oleObj>
              </mc:Choice>
              <mc:Fallback>
                <p:oleObj name="Equation" r:id="rId8" imgW="5968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286000"/>
                        <a:ext cx="1093788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5" name="Object 12"/>
          <p:cNvGraphicFramePr>
            <a:graphicFrameLocks noChangeAspect="1"/>
          </p:cNvGraphicFramePr>
          <p:nvPr/>
        </p:nvGraphicFramePr>
        <p:xfrm>
          <a:off x="5715000" y="3048000"/>
          <a:ext cx="16319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9" name="Equation" r:id="rId10" imgW="1054080" imgH="368280" progId="Equation.3">
                  <p:embed/>
                </p:oleObj>
              </mc:Choice>
              <mc:Fallback>
                <p:oleObj name="Equation" r:id="rId10" imgW="10540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048000"/>
                        <a:ext cx="1631950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093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615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example:                      in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Construction 2:   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            be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Subspaces orthogonal to     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(respectively)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Projection collapses </a:t>
            </a:r>
            <a:r>
              <a:rPr lang="en-US" sz="320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Projection collapses </a:t>
            </a:r>
            <a:r>
              <a:rPr lang="en-US" sz="320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 are 2-d (planes)</a:t>
            </a:r>
          </a:p>
        </p:txBody>
      </p:sp>
      <p:sp>
        <p:nvSpPr>
          <p:cNvPr id="615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810000" y="990600"/>
          <a:ext cx="19113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60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90600"/>
                        <a:ext cx="19113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7" name="Object 8"/>
          <p:cNvGraphicFramePr>
            <a:graphicFrameLocks noChangeAspect="1"/>
          </p:cNvGraphicFramePr>
          <p:nvPr/>
        </p:nvGraphicFramePr>
        <p:xfrm>
          <a:off x="6705600" y="914400"/>
          <a:ext cx="5334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61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914400"/>
                        <a:ext cx="53340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8" name="Object 10"/>
          <p:cNvGraphicFramePr>
            <a:graphicFrameLocks noChangeAspect="1"/>
          </p:cNvGraphicFramePr>
          <p:nvPr/>
        </p:nvGraphicFramePr>
        <p:xfrm>
          <a:off x="1371600" y="2209800"/>
          <a:ext cx="19050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62" name="Equation" r:id="rId8" imgW="1143000" imgH="406080" progId="Equation.3">
                  <p:embed/>
                </p:oleObj>
              </mc:Choice>
              <mc:Fallback>
                <p:oleObj name="Equation" r:id="rId8" imgW="11430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209800"/>
                        <a:ext cx="1905000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9" name="Object 12"/>
          <p:cNvGraphicFramePr>
            <a:graphicFrameLocks noChangeAspect="1"/>
          </p:cNvGraphicFramePr>
          <p:nvPr/>
        </p:nvGraphicFramePr>
        <p:xfrm>
          <a:off x="5867400" y="3048000"/>
          <a:ext cx="17113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63" name="Equation" r:id="rId10" imgW="1104840" imgH="368280" progId="Equation.3">
                  <p:embed/>
                </p:oleObj>
              </mc:Choice>
              <mc:Fallback>
                <p:oleObj name="Equation" r:id="rId10" imgW="11048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048000"/>
                        <a:ext cx="1711325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0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50" name="Object 14"/>
          <p:cNvGraphicFramePr>
            <a:graphicFrameLocks noChangeAspect="1"/>
          </p:cNvGraphicFramePr>
          <p:nvPr/>
        </p:nvGraphicFramePr>
        <p:xfrm>
          <a:off x="1143000" y="4343400"/>
          <a:ext cx="6096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64" name="Equation" r:id="rId12" imgW="419040" imgH="406080" progId="Equation.3">
                  <p:embed/>
                </p:oleObj>
              </mc:Choice>
              <mc:Fallback>
                <p:oleObj name="Equation" r:id="rId12" imgW="41904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43400"/>
                        <a:ext cx="609600" cy="592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1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51" name="Object 16"/>
          <p:cNvGraphicFramePr>
            <a:graphicFrameLocks noChangeAspect="1"/>
          </p:cNvGraphicFramePr>
          <p:nvPr/>
        </p:nvGraphicFramePr>
        <p:xfrm>
          <a:off x="1143000" y="5029200"/>
          <a:ext cx="59055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65" name="Equation" r:id="rId14" imgW="419040" imgH="406080" progId="Equation.3">
                  <p:embed/>
                </p:oleObj>
              </mc:Choice>
              <mc:Fallback>
                <p:oleObj name="Equation" r:id="rId14" imgW="41904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029200"/>
                        <a:ext cx="590550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72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 - Discrimination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0668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Background:  Two Class (Binary) version: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training data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and    </a:t>
            </a:r>
            <a:r>
              <a:rPr lang="en-US" sz="320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Develop a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rule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assigning new data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a Class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Canonical Example:  Disease Diagnosis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New Patients are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Healthy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or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Ill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Determined based 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15158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717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example:                      in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Construction 2 (cont.):   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intersection of                     be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Maximal Data Piling Direction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Projection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collapses both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 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</a:t>
            </a:r>
            <a:r>
              <a:rPr lang="en-US" sz="320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Intersection of 2-d (planes) is 1-d 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</p:txBody>
      </p:sp>
      <p:sp>
        <p:nvSpPr>
          <p:cNvPr id="717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/>
        </p:nvGraphicFramePr>
        <p:xfrm>
          <a:off x="3810000" y="990600"/>
          <a:ext cx="19113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0" name="Equation" r:id="rId4" imgW="1384200" imgH="368280" progId="Equation.3">
                  <p:embed/>
                </p:oleObj>
              </mc:Choice>
              <mc:Fallback>
                <p:oleObj name="Equation" r:id="rId4" imgW="13842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90600"/>
                        <a:ext cx="19113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1" name="Object 8"/>
          <p:cNvGraphicFramePr>
            <a:graphicFrameLocks noChangeAspect="1"/>
          </p:cNvGraphicFramePr>
          <p:nvPr/>
        </p:nvGraphicFramePr>
        <p:xfrm>
          <a:off x="6629400" y="914400"/>
          <a:ext cx="5334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1" name="Equation" r:id="rId6" imgW="355320" imgH="342720" progId="Equation.3">
                  <p:embed/>
                </p:oleObj>
              </mc:Choice>
              <mc:Fallback>
                <p:oleObj name="Equation" r:id="rId6" imgW="355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914400"/>
                        <a:ext cx="53340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2" name="Object 10"/>
          <p:cNvGraphicFramePr>
            <a:graphicFrameLocks noChangeAspect="1"/>
          </p:cNvGraphicFramePr>
          <p:nvPr/>
        </p:nvGraphicFramePr>
        <p:xfrm>
          <a:off x="4114800" y="2286000"/>
          <a:ext cx="17526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2" name="Equation" r:id="rId8" imgW="1143000" imgH="406080" progId="Equation.3">
                  <p:embed/>
                </p:oleObj>
              </mc:Choice>
              <mc:Fallback>
                <p:oleObj name="Equation" r:id="rId8" imgW="11430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286000"/>
                        <a:ext cx="1752600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3" name="Object 12"/>
          <p:cNvGraphicFramePr>
            <a:graphicFrameLocks noChangeAspect="1"/>
          </p:cNvGraphicFramePr>
          <p:nvPr/>
        </p:nvGraphicFramePr>
        <p:xfrm>
          <a:off x="6858000" y="2286000"/>
          <a:ext cx="92392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3" name="Equation" r:id="rId10" imgW="596880" imgH="355320" progId="Equation.3">
                  <p:embed/>
                </p:oleObj>
              </mc:Choice>
              <mc:Fallback>
                <p:oleObj name="Equation" r:id="rId10" imgW="5968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286000"/>
                        <a:ext cx="923925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82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 Case:             in        with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        be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Hyperplanes generated by Classes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Dimensions                            (resp.)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         be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subspaces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shifts to origin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Dimensions                          (resp.)</a:t>
            </a:r>
          </a:p>
        </p:txBody>
      </p:sp>
      <p:sp>
        <p:nvSpPr>
          <p:cNvPr id="8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3429000" y="990600"/>
          <a:ext cx="10001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25" name="Equation" r:id="rId4" imgW="723600" imgH="368280" progId="Equation.3">
                  <p:embed/>
                </p:oleObj>
              </mc:Choice>
              <mc:Fallback>
                <p:oleObj name="Equation" r:id="rId4" imgW="7236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990600"/>
                        <a:ext cx="1000125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5" name="Object 8"/>
          <p:cNvGraphicFramePr>
            <a:graphicFrameLocks noChangeAspect="1"/>
          </p:cNvGraphicFramePr>
          <p:nvPr/>
        </p:nvGraphicFramePr>
        <p:xfrm>
          <a:off x="5105400" y="990600"/>
          <a:ext cx="5905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26" name="Equation" r:id="rId6" imgW="393480" imgH="342720" progId="Equation.3">
                  <p:embed/>
                </p:oleObj>
              </mc:Choice>
              <mc:Fallback>
                <p:oleObj name="Equation" r:id="rId6" imgW="3934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990600"/>
                        <a:ext cx="59055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6" name="Object 10"/>
          <p:cNvGraphicFramePr>
            <a:graphicFrameLocks noChangeAspect="1"/>
          </p:cNvGraphicFramePr>
          <p:nvPr/>
        </p:nvGraphicFramePr>
        <p:xfrm>
          <a:off x="1295400" y="1676400"/>
          <a:ext cx="164465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27" name="Equation" r:id="rId8" imgW="1104840" imgH="393480" progId="Equation.3">
                  <p:embed/>
                </p:oleObj>
              </mc:Choice>
              <mc:Fallback>
                <p:oleObj name="Equation" r:id="rId8" imgW="1104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676400"/>
                        <a:ext cx="164465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8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7" name="Object 12"/>
          <p:cNvGraphicFramePr>
            <a:graphicFrameLocks noChangeAspect="1"/>
          </p:cNvGraphicFramePr>
          <p:nvPr/>
        </p:nvGraphicFramePr>
        <p:xfrm>
          <a:off x="4114800" y="3048000"/>
          <a:ext cx="26733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28" name="Equation" r:id="rId10" imgW="1726920" imgH="368280" progId="Equation.3">
                  <p:embed/>
                </p:oleObj>
              </mc:Choice>
              <mc:Fallback>
                <p:oleObj name="Equation" r:id="rId10" imgW="172692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048000"/>
                        <a:ext cx="2673350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1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8" name="Object 16"/>
          <p:cNvGraphicFramePr>
            <a:graphicFrameLocks noChangeAspect="1"/>
          </p:cNvGraphicFramePr>
          <p:nvPr/>
        </p:nvGraphicFramePr>
        <p:xfrm>
          <a:off x="6934200" y="990600"/>
          <a:ext cx="17573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29" name="Equation" r:id="rId12" imgW="698400" imgH="215640" progId="Equation.3">
                  <p:embed/>
                </p:oleObj>
              </mc:Choice>
              <mc:Fallback>
                <p:oleObj name="Equation" r:id="rId12" imgW="698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990600"/>
                        <a:ext cx="1757363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9" name="Object 18"/>
          <p:cNvGraphicFramePr>
            <a:graphicFrameLocks noChangeAspect="1"/>
          </p:cNvGraphicFramePr>
          <p:nvPr/>
        </p:nvGraphicFramePr>
        <p:xfrm>
          <a:off x="1371600" y="3657600"/>
          <a:ext cx="1660525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30" name="Equation" r:id="rId14" imgW="1104840" imgH="368280" progId="Equation.3">
                  <p:embed/>
                </p:oleObj>
              </mc:Choice>
              <mc:Fallback>
                <p:oleObj name="Equation" r:id="rId14" imgW="11048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657600"/>
                        <a:ext cx="1660525" cy="55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200" name="Object 20"/>
          <p:cNvGraphicFramePr>
            <a:graphicFrameLocks noChangeAspect="1"/>
          </p:cNvGraphicFramePr>
          <p:nvPr/>
        </p:nvGraphicFramePr>
        <p:xfrm>
          <a:off x="4114800" y="5791200"/>
          <a:ext cx="26162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31" name="Equation" r:id="rId16" imgW="1726920" imgH="368280" progId="Equation.3">
                  <p:embed/>
                </p:oleObj>
              </mc:Choice>
              <mc:Fallback>
                <p:oleObj name="Equation" r:id="rId16" imgW="172692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791200"/>
                        <a:ext cx="2616200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02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92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 Case:             in        with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Let                 be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Orthogonal Hyperplanes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                                      (resp.)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in        Dir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 Collapse </a:t>
            </a:r>
            <a:r>
              <a:rPr lang="en-US" sz="280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in        Dir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 Collapse </a:t>
            </a:r>
            <a:r>
              <a:rPr lang="en-US" sz="280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Expect                           intersection</a:t>
            </a:r>
          </a:p>
        </p:txBody>
      </p:sp>
      <p:sp>
        <p:nvSpPr>
          <p:cNvPr id="92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18" name="Object 6"/>
          <p:cNvGraphicFramePr>
            <a:graphicFrameLocks noChangeAspect="1"/>
          </p:cNvGraphicFramePr>
          <p:nvPr/>
        </p:nvGraphicFramePr>
        <p:xfrm>
          <a:off x="3352800" y="914400"/>
          <a:ext cx="115093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4" name="Equation" r:id="rId4" imgW="723600" imgH="368280" progId="Equation.3">
                  <p:embed/>
                </p:oleObj>
              </mc:Choice>
              <mc:Fallback>
                <p:oleObj name="Equation" r:id="rId4" imgW="7236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914400"/>
                        <a:ext cx="115093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1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85118"/>
              </p:ext>
            </p:extLst>
          </p:nvPr>
        </p:nvGraphicFramePr>
        <p:xfrm>
          <a:off x="5124450" y="914400"/>
          <a:ext cx="5905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5" name="Equation" r:id="rId6" imgW="393480" imgH="342720" progId="Equation.3">
                  <p:embed/>
                </p:oleObj>
              </mc:Choice>
              <mc:Fallback>
                <p:oleObj name="Equation" r:id="rId6" imgW="3934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4450" y="914400"/>
                        <a:ext cx="59055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20" name="Object 10"/>
          <p:cNvGraphicFramePr>
            <a:graphicFrameLocks noChangeAspect="1"/>
          </p:cNvGraphicFramePr>
          <p:nvPr/>
        </p:nvGraphicFramePr>
        <p:xfrm>
          <a:off x="1219200" y="1600200"/>
          <a:ext cx="170180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6" name="Equation" r:id="rId8" imgW="1143000" imgH="406080" progId="Equation.3">
                  <p:embed/>
                </p:oleObj>
              </mc:Choice>
              <mc:Fallback>
                <p:oleObj name="Equation" r:id="rId8" imgW="11430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00200"/>
                        <a:ext cx="1701800" cy="601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21" name="Object 12"/>
          <p:cNvGraphicFramePr>
            <a:graphicFrameLocks noChangeAspect="1"/>
          </p:cNvGraphicFramePr>
          <p:nvPr/>
        </p:nvGraphicFramePr>
        <p:xfrm>
          <a:off x="3124200" y="3048000"/>
          <a:ext cx="396240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7" name="Equation" r:id="rId10" imgW="2654280" imgH="368280" progId="Equation.3">
                  <p:embed/>
                </p:oleObj>
              </mc:Choice>
              <mc:Fallback>
                <p:oleObj name="Equation" r:id="rId10" imgW="26542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048000"/>
                        <a:ext cx="3962400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22" name="Object 16"/>
          <p:cNvGraphicFramePr>
            <a:graphicFrameLocks noChangeAspect="1"/>
          </p:cNvGraphicFramePr>
          <p:nvPr/>
        </p:nvGraphicFramePr>
        <p:xfrm>
          <a:off x="6858000" y="990600"/>
          <a:ext cx="19812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8" name="Equation" r:id="rId12" imgW="1358640" imgH="368280" progId="Equation.3">
                  <p:embed/>
                </p:oleObj>
              </mc:Choice>
              <mc:Fallback>
                <p:oleObj name="Equation" r:id="rId12" imgW="13586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990600"/>
                        <a:ext cx="19812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7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23" name="Object 18"/>
          <p:cNvGraphicFramePr>
            <a:graphicFrameLocks noChangeAspect="1"/>
          </p:cNvGraphicFramePr>
          <p:nvPr/>
        </p:nvGraphicFramePr>
        <p:xfrm>
          <a:off x="3124200" y="4343400"/>
          <a:ext cx="533400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9" name="Equation" r:id="rId14" imgW="419040" imgH="406080" progId="Equation.3">
                  <p:embed/>
                </p:oleObj>
              </mc:Choice>
              <mc:Fallback>
                <p:oleObj name="Equation" r:id="rId14" imgW="41904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343400"/>
                        <a:ext cx="533400" cy="519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8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24" name="Object 20"/>
          <p:cNvGraphicFramePr>
            <a:graphicFrameLocks noChangeAspect="1"/>
          </p:cNvGraphicFramePr>
          <p:nvPr/>
        </p:nvGraphicFramePr>
        <p:xfrm>
          <a:off x="2590800" y="5562600"/>
          <a:ext cx="2693988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80" name="Equation" r:id="rId16" imgW="1777680" imgH="368280" progId="Equation.3">
                  <p:embed/>
                </p:oleObj>
              </mc:Choice>
              <mc:Fallback>
                <p:oleObj name="Equation" r:id="rId16" imgW="17776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562600"/>
                        <a:ext cx="2693988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25" name="Object 22"/>
          <p:cNvGraphicFramePr>
            <a:graphicFrameLocks noChangeAspect="1"/>
          </p:cNvGraphicFramePr>
          <p:nvPr/>
        </p:nvGraphicFramePr>
        <p:xfrm>
          <a:off x="3124200" y="4953000"/>
          <a:ext cx="51435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81" name="Equation" r:id="rId18" imgW="419040" imgH="406080" progId="Equation.3">
                  <p:embed/>
                </p:oleObj>
              </mc:Choice>
              <mc:Fallback>
                <p:oleObj name="Equation" r:id="rId18" imgW="41904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953000"/>
                        <a:ext cx="514350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746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1024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 Case:             in        with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show  (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2009):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intersection collapse all to 0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there is a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great circle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directions,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Classes collapse to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points</a:t>
            </a:r>
          </a:p>
          <a:p>
            <a:pPr marL="609600" indent="-609600" eaLnBrk="1" hangingPunct="1">
              <a:lnSpc>
                <a:spcPct val="120000"/>
              </a:lnSpc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20000"/>
              </a:lnSpc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(Gap changes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long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reat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ircle,</a:t>
            </a:r>
          </a:p>
          <a:p>
            <a:pPr marL="0" indent="0" algn="ctr" eaLnBrk="1" hangingPunct="1">
              <a:lnSpc>
                <a:spcPct val="120000"/>
              </a:lnSpc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ncluding sign flips)</a:t>
            </a:r>
          </a:p>
        </p:txBody>
      </p:sp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42" name="Object 6"/>
          <p:cNvGraphicFramePr>
            <a:graphicFrameLocks noChangeAspect="1"/>
          </p:cNvGraphicFramePr>
          <p:nvPr/>
        </p:nvGraphicFramePr>
        <p:xfrm>
          <a:off x="3276600" y="914400"/>
          <a:ext cx="115093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7" name="Equation" r:id="rId4" imgW="723600" imgH="368280" progId="Equation.3">
                  <p:embed/>
                </p:oleObj>
              </mc:Choice>
              <mc:Fallback>
                <p:oleObj name="Equation" r:id="rId4" imgW="7236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914400"/>
                        <a:ext cx="115093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43" name="Object 8"/>
          <p:cNvGraphicFramePr>
            <a:graphicFrameLocks noChangeAspect="1"/>
          </p:cNvGraphicFramePr>
          <p:nvPr/>
        </p:nvGraphicFramePr>
        <p:xfrm>
          <a:off x="5105400" y="914400"/>
          <a:ext cx="5905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8" name="Equation" r:id="rId6" imgW="393480" imgH="342720" progId="Equation.3">
                  <p:embed/>
                </p:oleObj>
              </mc:Choice>
              <mc:Fallback>
                <p:oleObj name="Equation" r:id="rId6" imgW="3934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914400"/>
                        <a:ext cx="59055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44" name="Object 14"/>
          <p:cNvGraphicFramePr>
            <a:graphicFrameLocks noChangeAspect="1"/>
          </p:cNvGraphicFramePr>
          <p:nvPr/>
        </p:nvGraphicFramePr>
        <p:xfrm>
          <a:off x="7010400" y="990600"/>
          <a:ext cx="1828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9" name="Equation" r:id="rId8" imgW="1358640" imgH="368280" progId="Equation.3">
                  <p:embed/>
                </p:oleObj>
              </mc:Choice>
              <mc:Fallback>
                <p:oleObj name="Equation" r:id="rId8" imgW="13586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990600"/>
                        <a:ext cx="18288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           in        with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Ahn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&amp;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Marron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2009):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Distance is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max’ed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2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direct’ns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u="sng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direction(s)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4"/>
                <a:stretch>
                  <a:fillRect l="-2161" t="-556" r="-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42" name="Object 6"/>
          <p:cNvGraphicFramePr>
            <a:graphicFrameLocks noChangeAspect="1"/>
          </p:cNvGraphicFramePr>
          <p:nvPr/>
        </p:nvGraphicFramePr>
        <p:xfrm>
          <a:off x="3276600" y="914400"/>
          <a:ext cx="115093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5" name="Equation" r:id="rId5" imgW="723600" imgH="368280" progId="Equation.3">
                  <p:embed/>
                </p:oleObj>
              </mc:Choice>
              <mc:Fallback>
                <p:oleObj name="Equation" r:id="rId5" imgW="7236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914400"/>
                        <a:ext cx="115093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43" name="Object 8"/>
          <p:cNvGraphicFramePr>
            <a:graphicFrameLocks noChangeAspect="1"/>
          </p:cNvGraphicFramePr>
          <p:nvPr/>
        </p:nvGraphicFramePr>
        <p:xfrm>
          <a:off x="5105400" y="914400"/>
          <a:ext cx="5905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6" name="Equation" r:id="rId7" imgW="393480" imgH="342720" progId="Equation.3">
                  <p:embed/>
                </p:oleObj>
              </mc:Choice>
              <mc:Fallback>
                <p:oleObj name="Equation" r:id="rId7" imgW="3934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914400"/>
                        <a:ext cx="59055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44" name="Object 14"/>
          <p:cNvGraphicFramePr>
            <a:graphicFrameLocks noChangeAspect="1"/>
          </p:cNvGraphicFramePr>
          <p:nvPr/>
        </p:nvGraphicFramePr>
        <p:xfrm>
          <a:off x="7010400" y="990600"/>
          <a:ext cx="1828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7" name="Equation" r:id="rId9" imgW="1358640" imgH="368280" progId="Equation.3">
                  <p:embed/>
                </p:oleObj>
              </mc:Choice>
              <mc:Fallback>
                <p:oleObj name="Equation" r:id="rId9" imgW="13586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990600"/>
                        <a:ext cx="18288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           in        with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Ahn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&amp;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Marron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2009):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Distance is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max’ed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2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direct’ns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u="sng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direction(s)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Unique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(up to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in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ubspace of data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4"/>
                <a:stretch>
                  <a:fillRect l="-2161" t="-556" r="-865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42" name="Object 6"/>
          <p:cNvGraphicFramePr>
            <a:graphicFrameLocks noChangeAspect="1"/>
          </p:cNvGraphicFramePr>
          <p:nvPr/>
        </p:nvGraphicFramePr>
        <p:xfrm>
          <a:off x="3276600" y="914400"/>
          <a:ext cx="115093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27" name="Equation" r:id="rId5" imgW="723600" imgH="368280" progId="Equation.3">
                  <p:embed/>
                </p:oleObj>
              </mc:Choice>
              <mc:Fallback>
                <p:oleObj name="Equation" r:id="rId5" imgW="7236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914400"/>
                        <a:ext cx="115093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43" name="Object 8"/>
          <p:cNvGraphicFramePr>
            <a:graphicFrameLocks noChangeAspect="1"/>
          </p:cNvGraphicFramePr>
          <p:nvPr/>
        </p:nvGraphicFramePr>
        <p:xfrm>
          <a:off x="5105400" y="914400"/>
          <a:ext cx="5905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28" name="Equation" r:id="rId7" imgW="393480" imgH="342720" progId="Equation.3">
                  <p:embed/>
                </p:oleObj>
              </mc:Choice>
              <mc:Fallback>
                <p:oleObj name="Equation" r:id="rId7" imgW="3934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914400"/>
                        <a:ext cx="59055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44" name="Object 14"/>
          <p:cNvGraphicFramePr>
            <a:graphicFrameLocks noChangeAspect="1"/>
          </p:cNvGraphicFramePr>
          <p:nvPr/>
        </p:nvGraphicFramePr>
        <p:xfrm>
          <a:off x="7010400" y="990600"/>
          <a:ext cx="1828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29" name="Equation" r:id="rId9" imgW="1358640" imgH="368280" progId="Equation.3">
                  <p:embed/>
                </p:oleObj>
              </mc:Choice>
              <mc:Fallback>
                <p:oleObj name="Equation" r:id="rId9" imgW="13586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990600"/>
                        <a:ext cx="18288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EGIncDimClass1MD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5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in Increasing Dimensions: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 </a:t>
            </a: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dimensions (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1-37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similar to FLD?!?</a:t>
            </a:r>
          </a:p>
          <a:p>
            <a:pPr marL="1104900" lvl="1" indent="-5334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Reason for this?</a:t>
            </a:r>
          </a:p>
          <a:p>
            <a:pPr marL="1104900" lvl="1" indent="-533400" eaLnBrk="1" hangingPunct="1">
              <a:buFontTx/>
              <a:buNone/>
            </a:pPr>
            <a:endParaRPr lang="en-US" sz="28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</a:t>
            </a: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38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 similar to FLD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28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3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</a:t>
            </a: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dimensions (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39-1000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have data piling</a:t>
            </a:r>
          </a:p>
          <a:p>
            <a:pPr marL="1104900" lvl="1" indent="-5334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Gap between grows for larger </a:t>
            </a:r>
            <a:r>
              <a:rPr lang="en-US" sz="28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  <a:p>
            <a:pPr marL="1104900" lvl="1" indent="-5334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though noise increases?</a:t>
            </a:r>
          </a:p>
          <a:p>
            <a:pPr marL="1104900" lvl="1" indent="-5334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(gen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bility) first </a:t>
            </a:r>
            <a:r>
              <a:rPr lang="en-US" sz="2800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improves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39</a:t>
            </a:r>
            <a:r>
              <a:rPr lang="en-US" sz="2800" i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28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180</a:t>
            </a:r>
          </a:p>
          <a:p>
            <a:pPr marL="1104900" lvl="1" indent="-5334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</a:t>
            </a:r>
            <a:r>
              <a:rPr lang="en-US" sz="2800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worsens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200-1000</a:t>
            </a:r>
          </a:p>
          <a:p>
            <a:pPr marL="1104900" lvl="1" indent="-5334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Eventually noise dominates</a:t>
            </a:r>
          </a:p>
          <a:p>
            <a:pPr marL="1104900" lvl="1" indent="-533400" eaLnBrk="1" hangingPunct="1"/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Trade-off is where gap near optimal diff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nce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112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to compute          ?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show  (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2009):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FLD formula: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difference is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global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vs.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Covariance Estimates!</a:t>
            </a:r>
          </a:p>
        </p:txBody>
      </p:sp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1266" name="Object 13"/>
          <p:cNvGraphicFramePr>
            <a:graphicFrameLocks noChangeAspect="1"/>
          </p:cNvGraphicFramePr>
          <p:nvPr/>
        </p:nvGraphicFramePr>
        <p:xfrm>
          <a:off x="3657600" y="914400"/>
          <a:ext cx="91440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32" name="Equation" r:id="rId4" imgW="596880" imgH="355320" progId="Equation.3">
                  <p:embed/>
                </p:oleObj>
              </mc:Choice>
              <mc:Fallback>
                <p:oleObj name="Equation" r:id="rId4" imgW="5968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914400"/>
                        <a:ext cx="914400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2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8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1267" name="Object 17"/>
          <p:cNvGraphicFramePr>
            <a:graphicFrameLocks noChangeAspect="1"/>
          </p:cNvGraphicFramePr>
          <p:nvPr/>
        </p:nvGraphicFramePr>
        <p:xfrm>
          <a:off x="3276600" y="3886200"/>
          <a:ext cx="433070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33" name="Equation" r:id="rId6" imgW="2666880" imgH="457200" progId="Equation.3">
                  <p:embed/>
                </p:oleObj>
              </mc:Choice>
              <mc:Fallback>
                <p:oleObj name="Equation" r:id="rId6" imgW="26668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86200"/>
                        <a:ext cx="4330700" cy="741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4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1268" name="Object 19"/>
          <p:cNvGraphicFramePr>
            <a:graphicFrameLocks noChangeAspect="1"/>
          </p:cNvGraphicFramePr>
          <p:nvPr/>
        </p:nvGraphicFramePr>
        <p:xfrm>
          <a:off x="3276600" y="2286000"/>
          <a:ext cx="4138613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34" name="Equation" r:id="rId8" imgW="2577960" imgH="419040" progId="Equation.3">
                  <p:embed/>
                </p:oleObj>
              </mc:Choice>
              <mc:Fallback>
                <p:oleObj name="Equation" r:id="rId8" imgW="2577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286000"/>
                        <a:ext cx="4138613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81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 Basics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906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Solution:  Fisher Linear Discrimination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Gets the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 dir</a:t>
            </a:r>
            <a:r>
              <a:rPr lang="en-US" sz="3200" i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does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work?</a:t>
            </a:r>
            <a:endParaRPr lang="en-US" sz="3200" i="1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71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527" r="8922" b="10104"/>
          <a:stretch>
            <a:fillRect/>
          </a:stretch>
        </p:blipFill>
        <p:spPr>
          <a:xfrm>
            <a:off x="2743200" y="1600200"/>
            <a:ext cx="6175375" cy="5078413"/>
          </a:xfrm>
          <a:noFill/>
        </p:spPr>
      </p:pic>
    </p:spTree>
    <p:extLst>
      <p:ext uri="{BB962C8B-B14F-4D97-AF65-F5344CB8AC3E}">
        <p14:creationId xmlns:p14="http://schemas.microsoft.com/office/powerpoint/2010/main" val="17192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Historical Note: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Discovery of MDP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 from a programming error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Forgetting to use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covariance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FLD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122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 similarity of             &amp;            ?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show  (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2009),   for 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&lt; 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directions are the same!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can this be?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 lengths are different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from transformation viewpoint</a:t>
            </a:r>
          </a:p>
        </p:txBody>
      </p:sp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2290" name="Object 13"/>
          <p:cNvGraphicFramePr>
            <a:graphicFrameLocks noChangeAspect="1"/>
          </p:cNvGraphicFramePr>
          <p:nvPr/>
        </p:nvGraphicFramePr>
        <p:xfrm>
          <a:off x="4191000" y="914400"/>
          <a:ext cx="91440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56" name="Equation" r:id="rId4" imgW="596880" imgH="355320" progId="Equation.3">
                  <p:embed/>
                </p:oleObj>
              </mc:Choice>
              <mc:Fallback>
                <p:oleObj name="Equation" r:id="rId4" imgW="5968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914400"/>
                        <a:ext cx="914400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2291" name="Object 17"/>
          <p:cNvGraphicFramePr>
            <a:graphicFrameLocks noChangeAspect="1"/>
          </p:cNvGraphicFramePr>
          <p:nvPr/>
        </p:nvGraphicFramePr>
        <p:xfrm>
          <a:off x="6096000" y="914400"/>
          <a:ext cx="79533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57" name="Equation" r:id="rId6" imgW="545760" imgH="355320" progId="Equation.3">
                  <p:embed/>
                </p:oleObj>
              </mc:Choice>
              <mc:Fallback>
                <p:oleObj name="Equation" r:id="rId6" imgW="5457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914400"/>
                        <a:ext cx="795338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2292" name="Object 19"/>
          <p:cNvGraphicFramePr>
            <a:graphicFrameLocks noChangeAspect="1"/>
          </p:cNvGraphicFramePr>
          <p:nvPr/>
        </p:nvGraphicFramePr>
        <p:xfrm>
          <a:off x="2209800" y="2438400"/>
          <a:ext cx="54260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58" name="Equation" r:id="rId8" imgW="3136680" imgH="406080" progId="Equation.3">
                  <p:embed/>
                </p:oleObj>
              </mc:Choice>
              <mc:Fallback>
                <p:oleObj name="Equation" r:id="rId8" imgW="31366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438400"/>
                        <a:ext cx="5426075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41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of 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FLD: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FLDegMovingMea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791029"/>
            <a:ext cx="5791200" cy="60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8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Include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Corres-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ponding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 give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Result!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FLDnMDPegMovingMea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812537"/>
            <a:ext cx="6629400" cy="60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9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sep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ing plane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normal vector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PC1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PC2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Global,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PC1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PC2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3276600" y="2286000"/>
            <a:ext cx="838200" cy="9144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 flipV="1">
            <a:off x="3276600" y="2057400"/>
            <a:ext cx="2819400" cy="2286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>
            <a:off x="3276600" y="2286000"/>
            <a:ext cx="4343400" cy="11430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>
            <a:off x="3352800" y="2819400"/>
            <a:ext cx="1371600" cy="762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3352800" y="2819400"/>
            <a:ext cx="2667000" cy="838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3" name="Line 23"/>
          <p:cNvSpPr>
            <a:spLocks noChangeShapeType="1"/>
          </p:cNvSpPr>
          <p:nvPr/>
        </p:nvSpPr>
        <p:spPr bwMode="auto">
          <a:xfrm>
            <a:off x="3352800" y="2819400"/>
            <a:ext cx="4191000" cy="914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4" name="Line 24"/>
          <p:cNvSpPr>
            <a:spLocks noChangeShapeType="1"/>
          </p:cNvSpPr>
          <p:nvPr/>
        </p:nvSpPr>
        <p:spPr bwMode="auto">
          <a:xfrm flipV="1">
            <a:off x="1600200" y="2514600"/>
            <a:ext cx="4876800" cy="12954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 flipV="1">
            <a:off x="1600200" y="3429000"/>
            <a:ext cx="6477000" cy="3810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 flipV="1">
            <a:off x="1676400" y="2971800"/>
            <a:ext cx="4724400" cy="1371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7" name="Line 27"/>
          <p:cNvSpPr>
            <a:spLocks noChangeShapeType="1"/>
          </p:cNvSpPr>
          <p:nvPr/>
        </p:nvSpPr>
        <p:spPr bwMode="auto">
          <a:xfrm flipV="1">
            <a:off x="1676400" y="3581400"/>
            <a:ext cx="6324600" cy="7620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8" name="Line 28"/>
          <p:cNvSpPr>
            <a:spLocks noChangeShapeType="1"/>
          </p:cNvSpPr>
          <p:nvPr/>
        </p:nvSpPr>
        <p:spPr bwMode="auto">
          <a:xfrm flipV="1">
            <a:off x="1524000" y="4800600"/>
            <a:ext cx="4267200" cy="6858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0989" name="Line 29"/>
          <p:cNvSpPr>
            <a:spLocks noChangeShapeType="1"/>
          </p:cNvSpPr>
          <p:nvPr/>
        </p:nvSpPr>
        <p:spPr bwMode="auto">
          <a:xfrm flipV="1">
            <a:off x="1600200" y="3733800"/>
            <a:ext cx="4724400" cy="22860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8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Acknowledgement: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viewpoint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insight into why FLD = MDP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 low 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 data)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Suggested by Daniel Pe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ñ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9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e.g: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rotate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PCA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MDP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PCAtoMDPeg1Data002V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990600"/>
            <a:ext cx="640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1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for other class labellings: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exists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Separation bigger for natural clusters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Could be used for clustering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Consider all directions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one that makes largest gap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hard optimization problem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2</a:t>
            </a:r>
            <a:r>
              <a:rPr lang="en-US" sz="2800" baseline="30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n-2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possible directions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5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point of terminology (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2009):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is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2 senses: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 of data piled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 of gap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(within subspace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by data)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5073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26604" r="8954" b="13795"/>
          <a:stretch>
            <a:fillRect/>
          </a:stretch>
        </p:blipFill>
        <p:spPr>
          <a:xfrm>
            <a:off x="4687888" y="2941638"/>
            <a:ext cx="3854450" cy="3181350"/>
          </a:xfrm>
          <a:noFill/>
        </p:spPr>
      </p:pic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7391400" y="5638800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3276600" y="3200400"/>
            <a:ext cx="4419600" cy="2438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Recurring, over-arching, issue: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space is a weird place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534400" cy="51816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Above derivation of FLD was: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Nonstandard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in any textbooks(?)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(don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need Gaussian data)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Used no probability distributions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Machine Learning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than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Statistics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Usefulness for Classification?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First Glance:    Terrible, not generalizable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View:   Maybe OK?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Simulation Result: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Performance for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Autocorrelated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Errors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Reason:     not known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7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Aizerman, Braverman and Rozoner (1964)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Motivating idea: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Extend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scope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linear discrimination,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adding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components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data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(embedding in a higher 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 space)</a:t>
            </a:r>
          </a:p>
          <a:p>
            <a:pPr marL="609600" indent="-609600" algn="ctr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use of name: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discrimination?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Examples: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1d, 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separation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splits the domain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	into only 2 parts</a:t>
            </a: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1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3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3314" name="Object 18"/>
          <p:cNvGraphicFramePr>
            <a:graphicFrameLocks noChangeAspect="1"/>
          </p:cNvGraphicFramePr>
          <p:nvPr/>
        </p:nvGraphicFramePr>
        <p:xfrm>
          <a:off x="1143000" y="2133600"/>
          <a:ext cx="182880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4" name="Equation" r:id="rId6" imgW="1256755" imgH="355446" progId="Equation.3">
                  <p:embed/>
                </p:oleObj>
              </mc:Choice>
              <mc:Fallback>
                <p:oleObj name="Equation" r:id="rId6" imgW="1256755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133600"/>
                        <a:ext cx="1828800" cy="522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oly1Embed1d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" y="3276600"/>
            <a:ext cx="779584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ly2Embed1d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872067"/>
            <a:ext cx="4038600" cy="5833533"/>
          </a:xfrm>
          <a:prstGeom prst="rect">
            <a:avLst/>
          </a:prstGeom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40386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in the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quadratic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domain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separation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give 3 parts </a:t>
            </a:r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6" name="Rectangle 1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4338" name="Object 19"/>
          <p:cNvGraphicFramePr>
            <a:graphicFrameLocks noChangeAspect="1"/>
          </p:cNvGraphicFramePr>
          <p:nvPr/>
        </p:nvGraphicFramePr>
        <p:xfrm>
          <a:off x="457200" y="2362200"/>
          <a:ext cx="37338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8" name="Equation" r:id="rId7" imgW="2489200" imgH="393700" progId="Equation.3">
                  <p:embed/>
                </p:oleObj>
              </mc:Choice>
              <mc:Fallback>
                <p:oleObj name="Equation" r:id="rId7" imgW="2489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362200"/>
                        <a:ext cx="3733800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8" name="Line 21"/>
          <p:cNvSpPr>
            <a:spLocks noChangeShapeType="1"/>
          </p:cNvSpPr>
          <p:nvPr/>
        </p:nvSpPr>
        <p:spPr bwMode="auto">
          <a:xfrm>
            <a:off x="3200400" y="2971800"/>
            <a:ext cx="3200400" cy="1828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6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in the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quadratic embedded domain</a:t>
            </a:r>
          </a:p>
          <a:p>
            <a:pPr marL="609600" indent="-609600" eaLnBrk="1" hangingPunct="1">
              <a:buFontTx/>
              <a:buNone/>
            </a:pPr>
            <a:endParaRPr lang="en-US" sz="3200" i="1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separation can give 3 parts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 data space lies in 1d manifold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sparse region of  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curvature of manifold gives: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separation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have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any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2 break points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(2 points       line)</a:t>
            </a:r>
          </a:p>
        </p:txBody>
      </p:sp>
      <p:sp>
        <p:nvSpPr>
          <p:cNvPr id="153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82" name="Rectangle 1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5362" name="Object 19"/>
          <p:cNvGraphicFramePr>
            <a:graphicFrameLocks noChangeAspect="1"/>
          </p:cNvGraphicFramePr>
          <p:nvPr/>
        </p:nvGraphicFramePr>
        <p:xfrm>
          <a:off x="2438400" y="1524000"/>
          <a:ext cx="388620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25" name="Equation" r:id="rId4" imgW="2489200" imgH="393700" progId="Equation.3">
                  <p:embed/>
                </p:oleObj>
              </mc:Choice>
              <mc:Fallback>
                <p:oleObj name="Equation" r:id="rId4" imgW="2489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524000"/>
                        <a:ext cx="3886200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83" name="Rectangle 2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5363" name="Object 21"/>
          <p:cNvGraphicFramePr>
            <a:graphicFrameLocks noChangeAspect="1"/>
          </p:cNvGraphicFramePr>
          <p:nvPr/>
        </p:nvGraphicFramePr>
        <p:xfrm>
          <a:off x="5181600" y="3276600"/>
          <a:ext cx="5334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26" name="Equation" r:id="rId6" imgW="380835" imgH="342751" progId="Equation.3">
                  <p:embed/>
                </p:oleObj>
              </mc:Choice>
              <mc:Fallback>
                <p:oleObj name="Equation" r:id="rId6" imgW="380835" imgH="3427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76600"/>
                        <a:ext cx="533400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84" name="Rectangle 22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5364" name="Object 23"/>
          <p:cNvGraphicFramePr>
            <a:graphicFrameLocks noChangeAspect="1"/>
          </p:cNvGraphicFramePr>
          <p:nvPr/>
        </p:nvGraphicFramePr>
        <p:xfrm>
          <a:off x="4876800" y="5715000"/>
          <a:ext cx="53340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27" name="Equation" r:id="rId8" imgW="330200" imgH="228600" progId="Equation.3">
                  <p:embed/>
                </p:oleObj>
              </mc:Choice>
              <mc:Fallback>
                <p:oleObj name="Equation" r:id="rId8" imgW="33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715000"/>
                        <a:ext cx="533400" cy="373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897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Stronger effects for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higher order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embedding:</a:t>
            </a:r>
          </a:p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for cubic,   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separation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give 4 parts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(or fewer)</a:t>
            </a:r>
          </a:p>
        </p:txBody>
      </p:sp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404" name="Rectangle 1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6386" name="Object 20"/>
          <p:cNvGraphicFramePr>
            <a:graphicFrameLocks noChangeAspect="1"/>
          </p:cNvGraphicFramePr>
          <p:nvPr/>
        </p:nvGraphicFramePr>
        <p:xfrm>
          <a:off x="228600" y="3886200"/>
          <a:ext cx="419100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6" name="Equation" r:id="rId6" imgW="2895600" imgH="393700" progId="Equation.3">
                  <p:embed/>
                </p:oleObj>
              </mc:Choice>
              <mc:Fallback>
                <p:oleObj name="Equation" r:id="rId6" imgW="2895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86200"/>
                        <a:ext cx="4191000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oly3Embed1d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6800" y="16002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6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Stronger effects - high. ord. poly. embedding: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 space lies in 1-d manifold,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sparser in  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higher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curvature gives: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improved linear separation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have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any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 break points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(3 points        plane)?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relatively few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separating planes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1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7429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7410" name="Object 19"/>
          <p:cNvGraphicFramePr>
            <a:graphicFrameLocks noChangeAspect="1"/>
          </p:cNvGraphicFramePr>
          <p:nvPr/>
        </p:nvGraphicFramePr>
        <p:xfrm>
          <a:off x="6248400" y="2057400"/>
          <a:ext cx="5334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6" name="Equation" r:id="rId4" imgW="368140" imgH="342751" progId="Equation.3">
                  <p:embed/>
                </p:oleObj>
              </mc:Choice>
              <mc:Fallback>
                <p:oleObj name="Equation" r:id="rId4" imgW="368140" imgH="3427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057400"/>
                        <a:ext cx="5334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0" name="Rectangle 2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7411" name="Object 21"/>
          <p:cNvGraphicFramePr>
            <a:graphicFrameLocks noChangeAspect="1"/>
          </p:cNvGraphicFramePr>
          <p:nvPr/>
        </p:nvGraphicFramePr>
        <p:xfrm>
          <a:off x="4648200" y="4557713"/>
          <a:ext cx="457200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7" name="Equation" r:id="rId6" imgW="330200" imgH="228600" progId="Equation.3">
                  <p:embed/>
                </p:oleObj>
              </mc:Choice>
              <mc:Fallback>
                <p:oleObj name="Equation" r:id="rId6" imgW="33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557713"/>
                        <a:ext cx="457200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82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 View:       for original data matrix: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add rows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Higher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Dimensional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space</a:t>
            </a:r>
          </a:p>
        </p:txBody>
      </p:sp>
      <p:sp>
        <p:nvSpPr>
          <p:cNvPr id="1843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4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453" name="Rectangle 18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8434" name="Object 19"/>
          <p:cNvGraphicFramePr>
            <a:graphicFrameLocks noChangeAspect="1"/>
          </p:cNvGraphicFramePr>
          <p:nvPr/>
        </p:nvGraphicFramePr>
        <p:xfrm>
          <a:off x="6553200" y="1495425"/>
          <a:ext cx="2057400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0" name="Equation" r:id="rId4" imgW="1905000" imgH="1320800" progId="Equation.3">
                  <p:embed/>
                </p:oleObj>
              </mc:Choice>
              <mc:Fallback>
                <p:oleObj name="Equation" r:id="rId4" imgW="1905000" imgH="1320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495425"/>
                        <a:ext cx="2057400" cy="142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4" name="Rectangle 20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8435" name="Object 21"/>
          <p:cNvGraphicFramePr>
            <a:graphicFrameLocks noChangeAspect="1"/>
          </p:cNvGraphicFramePr>
          <p:nvPr/>
        </p:nvGraphicFramePr>
        <p:xfrm>
          <a:off x="3657600" y="2819400"/>
          <a:ext cx="2824163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1" name="Equation" r:id="rId6" imgW="2552700" imgH="3581400" progId="Equation.3">
                  <p:embed/>
                </p:oleObj>
              </mc:Choice>
              <mc:Fallback>
                <p:oleObj name="Equation" r:id="rId6" imgW="2552700" imgH="3581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819400"/>
                        <a:ext cx="2824163" cy="396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3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Fisher Linear Discrimination: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Choose Class 1, for any             when: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space.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mage of class boundaries in original space is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llows more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complicated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class regions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also do Gaussian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Lik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Rat. (or others) 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Compute image by classifying points from original space</a:t>
            </a:r>
          </a:p>
        </p:txBody>
      </p:sp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7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6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0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1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4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5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6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9477" name="Rectangle 19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862566"/>
              </p:ext>
            </p:extLst>
          </p:nvPr>
        </p:nvGraphicFramePr>
        <p:xfrm>
          <a:off x="5638800" y="1447800"/>
          <a:ext cx="13716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06" name="Equation" r:id="rId4" imgW="965160" imgH="406080" progId="Equation.3">
                  <p:embed/>
                </p:oleObj>
              </mc:Choice>
              <mc:Fallback>
                <p:oleObj name="Equation" r:id="rId4" imgW="9651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447800"/>
                        <a:ext cx="1371600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8" name="Rectangle 21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1447800" y="2057400"/>
          <a:ext cx="65151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07" name="Equation" r:id="rId6" imgW="6515100" imgH="723900" progId="Equation.3">
                  <p:embed/>
                </p:oleObj>
              </mc:Choice>
              <mc:Fallback>
                <p:oleObj name="Equation" r:id="rId6" imgW="65151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057400"/>
                        <a:ext cx="65151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6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for Toy Examples: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Linear Disc. In Embedded Space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Effect in Original Data Space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Via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Implied Nonlinear Regions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Test Set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Original Space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(dense equally spaced grid)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Apply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discrimination Rule</a:t>
            </a:r>
          </a:p>
          <a:p>
            <a:pPr marL="609600" indent="-609600" eaLnBrk="1" hangingPunct="1"/>
            <a:r>
              <a:rPr lang="en-US" sz="3200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Using the Result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1816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 Likelihood Ratio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(cont.)</a:t>
            </a: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longer have </a:t>
            </a:r>
            <a:r>
              <a:rPr lang="en-US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hyperplane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(instead 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regions determined by quadratics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(fairly complicated case-wise calculations)</a:t>
            </a:r>
          </a:p>
          <a:p>
            <a:pPr marL="609600" indent="-609600" algn="ctr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display:  for each point, color as:</a:t>
            </a: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</a:t>
            </a:r>
            <a:r>
              <a:rPr lang="en-US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Yellow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if assigned to </a:t>
            </a:r>
            <a:r>
              <a:rPr lang="en-US" dirty="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</a:t>
            </a:r>
            <a:r>
              <a:rPr lang="en-US" dirty="0" smtClean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Cyan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if assigned to </a:t>
            </a:r>
            <a:r>
              <a:rPr lang="en-US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intensity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is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strength of assignment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9170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128958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2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629400" y="1568320"/>
            <a:ext cx="6858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629400" y="1568320"/>
            <a:ext cx="6858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553200" y="1568320"/>
            <a:ext cx="8382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324600" y="1568320"/>
            <a:ext cx="12192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Bad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Don’t Want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Greatest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Variation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248400" y="1568320"/>
            <a:ext cx="1361364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1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3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4183</TotalTime>
  <Words>4239</Words>
  <Application>Microsoft Office PowerPoint</Application>
  <PresentationFormat>On-screen Show (4:3)</PresentationFormat>
  <Paragraphs>1362</Paragraphs>
  <Slides>162</Slides>
  <Notes>162</Notes>
  <HiddenSlides>0</HiddenSlides>
  <MMClips>9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162</vt:i4>
      </vt:variant>
    </vt:vector>
  </HeadingPairs>
  <TitlesOfParts>
    <vt:vector size="172" baseType="lpstr">
      <vt:lpstr>1_Default Design</vt:lpstr>
      <vt:lpstr>3_Default Design</vt:lpstr>
      <vt:lpstr>4_Default Design</vt:lpstr>
      <vt:lpstr>5_Default Design</vt:lpstr>
      <vt:lpstr>6_Default Design</vt:lpstr>
      <vt:lpstr>7_Default Design</vt:lpstr>
      <vt:lpstr>2_Default Design</vt:lpstr>
      <vt:lpstr>8_Default Design</vt:lpstr>
      <vt:lpstr>10_Default Design</vt:lpstr>
      <vt:lpstr>Equation</vt:lpstr>
      <vt:lpstr>Statistics – O. R. 891 Object Oriented Data Analysis</vt:lpstr>
      <vt:lpstr>Participant Presentations</vt:lpstr>
      <vt:lpstr>PCA to find clusters</vt:lpstr>
      <vt:lpstr>Reclassification of Major Genes</vt:lpstr>
      <vt:lpstr>Return to Big Picture</vt:lpstr>
      <vt:lpstr>Classification - Discrimination</vt:lpstr>
      <vt:lpstr>Classification Basics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Density Estimation</vt:lpstr>
      <vt:lpstr>Kernel Density Estimation</vt:lpstr>
      <vt:lpstr>Kernel Density Estimation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</vt:vector>
  </TitlesOfParts>
  <Company>Dell Computer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Lenovo User</cp:lastModifiedBy>
  <cp:revision>216</cp:revision>
  <dcterms:created xsi:type="dcterms:W3CDTF">2001-06-08T01:38:43Z</dcterms:created>
  <dcterms:modified xsi:type="dcterms:W3CDTF">2012-09-11T13:12:55Z</dcterms:modified>
</cp:coreProperties>
</file>