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g" ContentType="vide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87" r:id="rId2"/>
    <p:sldMasterId id="2147483931" r:id="rId3"/>
    <p:sldMasterId id="2147483943" r:id="rId4"/>
    <p:sldMasterId id="2147483955" r:id="rId5"/>
    <p:sldMasterId id="2147483969" r:id="rId6"/>
    <p:sldMasterId id="2147484006" r:id="rId7"/>
    <p:sldMasterId id="2147484019" r:id="rId8"/>
    <p:sldMasterId id="2147484033" r:id="rId9"/>
  </p:sldMasterIdLst>
  <p:notesMasterIdLst>
    <p:notesMasterId r:id="rId142"/>
  </p:notesMasterIdLst>
  <p:sldIdLst>
    <p:sldId id="262" r:id="rId10"/>
    <p:sldId id="1292" r:id="rId11"/>
    <p:sldId id="1290" r:id="rId12"/>
    <p:sldId id="1291" r:id="rId13"/>
    <p:sldId id="1289" r:id="rId14"/>
    <p:sldId id="1288" r:id="rId15"/>
    <p:sldId id="1287" r:id="rId16"/>
    <p:sldId id="1285" r:id="rId17"/>
    <p:sldId id="1286" r:id="rId18"/>
    <p:sldId id="1056" r:id="rId19"/>
    <p:sldId id="1220" r:id="rId20"/>
    <p:sldId id="1057" r:id="rId21"/>
    <p:sldId id="1058" r:id="rId22"/>
    <p:sldId id="1221" r:id="rId23"/>
    <p:sldId id="1059" r:id="rId24"/>
    <p:sldId id="1226" r:id="rId25"/>
    <p:sldId id="1225" r:id="rId26"/>
    <p:sldId id="1224" r:id="rId27"/>
    <p:sldId id="1227" r:id="rId28"/>
    <p:sldId id="1228" r:id="rId29"/>
    <p:sldId id="1223" r:id="rId30"/>
    <p:sldId id="1063" r:id="rId31"/>
    <p:sldId id="1222" r:id="rId32"/>
    <p:sldId id="1293" r:id="rId33"/>
    <p:sldId id="1065" r:id="rId34"/>
    <p:sldId id="1231" r:id="rId35"/>
    <p:sldId id="1230" r:id="rId36"/>
    <p:sldId id="1229" r:id="rId37"/>
    <p:sldId id="1066" r:id="rId38"/>
    <p:sldId id="1297" r:id="rId39"/>
    <p:sldId id="1233" r:id="rId40"/>
    <p:sldId id="1232" r:id="rId41"/>
    <p:sldId id="1294" r:id="rId42"/>
    <p:sldId id="1295" r:id="rId43"/>
    <p:sldId id="1296" r:id="rId44"/>
    <p:sldId id="1067" r:id="rId45"/>
    <p:sldId id="1237" r:id="rId46"/>
    <p:sldId id="1236" r:id="rId47"/>
    <p:sldId id="1235" r:id="rId48"/>
    <p:sldId id="1234" r:id="rId49"/>
    <p:sldId id="1068" r:id="rId50"/>
    <p:sldId id="1240" r:id="rId51"/>
    <p:sldId id="1239" r:id="rId52"/>
    <p:sldId id="1238" r:id="rId53"/>
    <p:sldId id="1069" r:id="rId54"/>
    <p:sldId id="1298" r:id="rId55"/>
    <p:sldId id="1242" r:id="rId56"/>
    <p:sldId id="1243" r:id="rId57"/>
    <p:sldId id="1241" r:id="rId58"/>
    <p:sldId id="1244" r:id="rId59"/>
    <p:sldId id="1245" r:id="rId60"/>
    <p:sldId id="1246" r:id="rId61"/>
    <p:sldId id="1247" r:id="rId62"/>
    <p:sldId id="1248" r:id="rId63"/>
    <p:sldId id="1299" r:id="rId64"/>
    <p:sldId id="1302" r:id="rId65"/>
    <p:sldId id="1301" r:id="rId66"/>
    <p:sldId id="1300" r:id="rId67"/>
    <p:sldId id="1250" r:id="rId68"/>
    <p:sldId id="1251" r:id="rId69"/>
    <p:sldId id="1252" r:id="rId70"/>
    <p:sldId id="1253" r:id="rId71"/>
    <p:sldId id="1255" r:id="rId72"/>
    <p:sldId id="1262" r:id="rId73"/>
    <p:sldId id="1261" r:id="rId74"/>
    <p:sldId id="1256" r:id="rId75"/>
    <p:sldId id="1257" r:id="rId76"/>
    <p:sldId id="1258" r:id="rId77"/>
    <p:sldId id="1259" r:id="rId78"/>
    <p:sldId id="1260" r:id="rId79"/>
    <p:sldId id="1303" r:id="rId80"/>
    <p:sldId id="1070" r:id="rId81"/>
    <p:sldId id="1072" r:id="rId82"/>
    <p:sldId id="1306" r:id="rId83"/>
    <p:sldId id="1305" r:id="rId84"/>
    <p:sldId id="1304" r:id="rId85"/>
    <p:sldId id="1074" r:id="rId86"/>
    <p:sldId id="1075" r:id="rId87"/>
    <p:sldId id="1076" r:id="rId88"/>
    <p:sldId id="1077" r:id="rId89"/>
    <p:sldId id="1078" r:id="rId90"/>
    <p:sldId id="1079" r:id="rId91"/>
    <p:sldId id="1080" r:id="rId92"/>
    <p:sldId id="1081" r:id="rId93"/>
    <p:sldId id="1082" r:id="rId94"/>
    <p:sldId id="1265" r:id="rId95"/>
    <p:sldId id="1264" r:id="rId96"/>
    <p:sldId id="1263" r:id="rId97"/>
    <p:sldId id="1083" r:id="rId98"/>
    <p:sldId id="1266" r:id="rId99"/>
    <p:sldId id="1267" r:id="rId100"/>
    <p:sldId id="1084" r:id="rId101"/>
    <p:sldId id="1085" r:id="rId102"/>
    <p:sldId id="1086" r:id="rId103"/>
    <p:sldId id="1087" r:id="rId104"/>
    <p:sldId id="1088" r:id="rId105"/>
    <p:sldId id="1089" r:id="rId106"/>
    <p:sldId id="1090" r:id="rId107"/>
    <p:sldId id="1270" r:id="rId108"/>
    <p:sldId id="1269" r:id="rId109"/>
    <p:sldId id="1268" r:id="rId110"/>
    <p:sldId id="1091" r:id="rId111"/>
    <p:sldId id="1092" r:id="rId112"/>
    <p:sldId id="1093" r:id="rId113"/>
    <p:sldId id="1094" r:id="rId114"/>
    <p:sldId id="1095" r:id="rId115"/>
    <p:sldId id="1096" r:id="rId116"/>
    <p:sldId id="1097" r:id="rId117"/>
    <p:sldId id="1098" r:id="rId118"/>
    <p:sldId id="1099" r:id="rId119"/>
    <p:sldId id="1100" r:id="rId120"/>
    <p:sldId id="1101" r:id="rId121"/>
    <p:sldId id="1102" r:id="rId122"/>
    <p:sldId id="1103" r:id="rId123"/>
    <p:sldId id="1104" r:id="rId124"/>
    <p:sldId id="1277" r:id="rId125"/>
    <p:sldId id="1280" r:id="rId126"/>
    <p:sldId id="1279" r:id="rId127"/>
    <p:sldId id="1278" r:id="rId128"/>
    <p:sldId id="1281" r:id="rId129"/>
    <p:sldId id="1282" r:id="rId130"/>
    <p:sldId id="1283" r:id="rId131"/>
    <p:sldId id="1284" r:id="rId132"/>
    <p:sldId id="1309" r:id="rId133"/>
    <p:sldId id="1308" r:id="rId134"/>
    <p:sldId id="1307" r:id="rId135"/>
    <p:sldId id="1107" r:id="rId136"/>
    <p:sldId id="1106" r:id="rId137"/>
    <p:sldId id="1108" r:id="rId138"/>
    <p:sldId id="1109" r:id="rId139"/>
    <p:sldId id="1110" r:id="rId140"/>
    <p:sldId id="1111" r:id="rId1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FF00"/>
    <a:srgbClr val="D357FF"/>
    <a:srgbClr val="99FF99"/>
    <a:srgbClr val="FFB279"/>
    <a:srgbClr val="DA71FF"/>
    <a:srgbClr val="D1FFD1"/>
    <a:srgbClr val="E1FFE1"/>
    <a:srgbClr val="C8C8FF"/>
    <a:srgbClr val="E1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907" autoAdjust="0"/>
  </p:normalViewPr>
  <p:slideViewPr>
    <p:cSldViewPr>
      <p:cViewPr varScale="1">
        <p:scale>
          <a:sx n="67" d="100"/>
          <a:sy n="67" d="100"/>
        </p:scale>
        <p:origin x="-40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33" Type="http://schemas.openxmlformats.org/officeDocument/2006/relationships/slide" Target="slides/slide124.xml"/><Relationship Id="rId138" Type="http://schemas.openxmlformats.org/officeDocument/2006/relationships/slide" Target="slides/slide129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28" Type="http://schemas.openxmlformats.org/officeDocument/2006/relationships/slide" Target="slides/slide119.xml"/><Relationship Id="rId14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134" Type="http://schemas.openxmlformats.org/officeDocument/2006/relationships/slide" Target="slides/slide125.xml"/><Relationship Id="rId139" Type="http://schemas.openxmlformats.org/officeDocument/2006/relationships/slide" Target="slides/slide130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16" Type="http://schemas.openxmlformats.org/officeDocument/2006/relationships/slide" Target="slides/slide107.xml"/><Relationship Id="rId124" Type="http://schemas.openxmlformats.org/officeDocument/2006/relationships/slide" Target="slides/slide115.xml"/><Relationship Id="rId129" Type="http://schemas.openxmlformats.org/officeDocument/2006/relationships/slide" Target="slides/slide120.xml"/><Relationship Id="rId137" Type="http://schemas.openxmlformats.org/officeDocument/2006/relationships/slide" Target="slides/slide12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11" Type="http://schemas.openxmlformats.org/officeDocument/2006/relationships/slide" Target="slides/slide102.xml"/><Relationship Id="rId132" Type="http://schemas.openxmlformats.org/officeDocument/2006/relationships/slide" Target="slides/slide123.xml"/><Relationship Id="rId140" Type="http://schemas.openxmlformats.org/officeDocument/2006/relationships/slide" Target="slides/slide131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127" Type="http://schemas.openxmlformats.org/officeDocument/2006/relationships/slide" Target="slides/slide11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130" Type="http://schemas.openxmlformats.org/officeDocument/2006/relationships/slide" Target="slides/slide121.xml"/><Relationship Id="rId135" Type="http://schemas.openxmlformats.org/officeDocument/2006/relationships/slide" Target="slides/slide126.xml"/><Relationship Id="rId14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slide" Target="slides/slide116.xml"/><Relationship Id="rId141" Type="http://schemas.openxmlformats.org/officeDocument/2006/relationships/slide" Target="slides/slide132.xml"/><Relationship Id="rId14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131" Type="http://schemas.openxmlformats.org/officeDocument/2006/relationships/slide" Target="slides/slide122.xml"/><Relationship Id="rId136" Type="http://schemas.openxmlformats.org/officeDocument/2006/relationships/slide" Target="slides/slide127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slide" Target="slides/slide11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14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4" Type="http://schemas.openxmlformats.org/officeDocument/2006/relationships/image" Target="../media/image23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4" Type="http://schemas.openxmlformats.org/officeDocument/2006/relationships/image" Target="../media/image2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4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7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8D27CA-2D5D-489C-9D1E-0057729DA34A}" type="slidenum">
              <a:rPr lang="en-US" smtClean="0">
                <a:latin typeface="Times New Roman" pitchFamily="18" charset="0"/>
              </a:rPr>
              <a:pPr eaLnBrk="1" hangingPunct="1"/>
              <a:t>1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6F767F-7DB5-4E93-8C07-A02FDEEBC8E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DBC838-5AF8-42B6-99F8-BFF89DDCC32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DBC838-5AF8-42B6-99F8-BFF89DDCC32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75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5ECE9CF-12B8-47B8-B0C9-B263C34DE835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102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A5C80F7-5C9A-4A98-8A48-00E1DA83751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C9C6A3-B8A6-49D5-ABEA-4D9824E50B4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B38E7B-8648-42D9-9B04-6491709DBF1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11B698-7A99-45E3-ACA3-32FB4155D56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C5E5BB-DB53-4E81-ADDE-98A3D217175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E3AA21-0814-4155-B1B5-F765E2CDB1C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CDCBE0-D7DC-4D47-B836-CFFD87CF4D5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6F767F-7DB5-4E93-8C07-A02FDEEBC8E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3DD809A-39A8-428B-83DD-8CAF8973D64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B2BA997-56A0-49D8-8F4F-F277C591D36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77290AF-F3D7-4B5E-BE44-4E94058A219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FB6394-D36F-472C-A45D-8C53CEFCCDD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2F6151-7541-4BD0-8A4C-3A7E10BF4BE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B74B86-CA49-4AAF-9044-F721F1874D2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BDC94C-CCD0-4775-9FEC-D6588A0BB82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BDC94C-CCD0-4775-9FEC-D6588A0BB82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BDC94C-CCD0-4775-9FEC-D6588A0BB82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BDC94C-CCD0-4775-9FEC-D6588A0BB82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9BE85CC-901C-4354-839C-F1439B45A12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BDC94C-CCD0-4775-9FEC-D6588A0BB82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BDC94C-CCD0-4775-9FEC-D6588A0BB82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BDC94C-CCD0-4775-9FEC-D6588A0BB82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BDC94C-CCD0-4775-9FEC-D6588A0BB82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BDC94C-CCD0-4775-9FEC-D6588A0BB82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BDC94C-CCD0-4775-9FEC-D6588A0BB82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BDC94C-CCD0-4775-9FEC-D6588A0BB82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A14D85-E86C-4D5A-8BF0-C9A2E3C8F34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F6D8F7-38C3-4247-85A8-89C90865A17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49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118853C-3257-402A-9199-66ACF0E121FB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129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020E623-0E45-459C-B949-5569349035A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28471E-25C1-406F-AFCC-1E080E6661E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7C1B90-199B-4464-9A08-09B3DB4124A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D46E00-B4DA-4D56-A429-168CA276921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020E623-0E45-459C-B949-5569349035A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904EBD-5E1C-4B09-888A-B4966CD2950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1067A0-258C-449C-A6E3-E6398B12E92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904EBD-5E1C-4B09-888A-B4966CD2950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904EBD-5E1C-4B09-888A-B4966CD2950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4C83AAF-0184-45DC-B40D-81F14372CC7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8D27CA-2D5D-489C-9D1E-0057729DA34A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</a:t>
            </a:fld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3D0080D-578E-461D-B347-66F4A3C452A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904EBD-5E1C-4B09-888A-B4966CD2950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D285B3-FFC8-490B-BCA5-53966390E730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904EBD-5E1C-4B09-888A-B4966CD2950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904EBD-5E1C-4B09-888A-B4966CD2950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688548-5D45-4BDF-ABFD-4CF4FB5188A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688548-5D45-4BDF-ABFD-4CF4FB5188A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688548-5D45-4BDF-ABFD-4CF4FB5188A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688548-5D45-4BDF-ABFD-4CF4FB5188A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EBEE07-5767-4886-AECA-A10C8FBA734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0CDB0A-F53F-4C91-B02B-1EEC153CBA2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EBEE07-5767-4886-AECA-A10C8FBA734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EBEE07-5767-4886-AECA-A10C8FBA734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EBEE07-5767-4886-AECA-A10C8FBA734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EBEE07-5767-4886-AECA-A10C8FBA734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EBEE07-5767-4886-AECA-A10C8FBA734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EBEE07-5767-4886-AECA-A10C8FBA734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694E22-9AA9-4AF6-931F-0D4FA1CBAE1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694E22-9AA9-4AF6-931F-0D4FA1CBAE1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694E22-9AA9-4AF6-931F-0D4FA1CBAE1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694E22-9AA9-4AF6-931F-0D4FA1CBAE1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BD0C9A3-8735-44A7-97E4-40B7B1CE1AE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694E22-9AA9-4AF6-931F-0D4FA1CBAE1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14A95E-2864-4D21-809C-FFE73F89580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14A95E-2864-4D21-809C-FFE73F89580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14A95E-2864-4D21-809C-FFE73F89580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14A95E-2864-4D21-809C-FFE73F89580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97556B-36BE-471A-AD26-34E53859CCC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97556B-36BE-471A-AD26-34E53859CCC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97556B-36BE-471A-AD26-34E53859CCC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97556B-36BE-471A-AD26-34E53859CCC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97556B-36BE-471A-AD26-34E53859CCC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9F12CB-D30C-49EC-B7F4-C68536B7601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A822DF-12B4-4AAA-A523-672910F314A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4A0FBA3-AB1B-4F35-88E0-1DB7DC3B2AB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BE22150-F80E-47E1-8475-5A5BD97809D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76F86F-BB82-4391-97FC-05D5F15315A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CA4A91-FDBB-44F5-AEDB-FDE399B97B8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645B1B-6301-4301-AFE6-8003EBD2C5D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645B1B-6301-4301-AFE6-8003EBD2C5D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645B1B-6301-4301-AFE6-8003EBD2C5D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645B1B-6301-4301-AFE6-8003EBD2C5D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FE64FDC-BA9D-49C4-8F82-534F8F6A71C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3533EB-AD10-450A-96E1-423A2AF105E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EF3A48-0D7D-4829-AF32-582529B5626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8E852A-272E-4A24-A1C1-2B4113D5888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E7D3C2C-48D2-4202-91F5-2DB8470525A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00A39B0-FB8B-4FFE-8EF1-37D10C5FE4A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00A39B0-FB8B-4FFE-8EF1-37D10C5FE4A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00A39B0-FB8B-4FFE-8EF1-37D10C5FE4A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F82028-FA8A-4867-BDF6-DDA6204BF60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AE61CAE-1A5D-4D26-A4A3-1DC38C98112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139EFE-2B20-455D-96A6-2E5B644246A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EA2548-2905-4DB8-BB17-A925758A2A6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716C9C-B599-4823-8B95-D97477A4140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683E75-9EC1-4FB8-894B-AA12D8B3B9D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683E75-9EC1-4FB8-894B-AA12D8B3B9D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28EB82-B1F6-4E37-B8E1-EFC9D0B216D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DD84DB-6A62-4894-86B5-86EFECCFAFC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E190AD-593D-4B68-96ED-EFAA059C732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E190AD-593D-4B68-96ED-EFAA059C732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E190AD-593D-4B68-96ED-EFAA059C732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4388AE-578E-4F14-A72A-0EC94471C57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733C36-4BB8-440C-BF78-E23FB45CEE2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03C2389-46B8-4FB7-8E50-9E44600A0DD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0CCBCD-2331-43D4-931A-937A5BD3BD5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B73D873-CB6A-49CB-BB5B-FE46935A32F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2603C4B-5825-4543-978B-31FC64E8267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34D7D4-8E1E-48A9-B943-779A0BB2118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C69C79-5809-47D4-B611-9005F797071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5077B5-AF62-47F7-8FE2-823B91EDF75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673082-12E3-493C-8936-1FFD677CDFB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673082-12E3-493C-8936-1FFD677CDFB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673082-12E3-493C-8936-1FFD677CDFB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673082-12E3-493C-8936-1FFD677CDFB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346B46-D54C-420A-8E9B-859D8BF9074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A48FFD-6486-4047-A7AF-4C95B36DF6B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FC231E-28A4-4A8E-9AE1-0058B7F12A0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FC231E-28A4-4A8E-9AE1-0058B7F12A0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FC231E-28A4-4A8E-9AE1-0058B7F12A0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73924AA-988D-4CD7-9124-AA65F9021DA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CFFBC2-6B0A-4080-A38C-0599C5FCF29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07CF01-38C3-44F1-B714-F28FED18D9F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0CDF568-8C9A-49BD-9F85-047E3650E3A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3DE1E2F-BDE5-4541-AEDD-EA7FEE22391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DBC838-5AF8-42B6-99F8-BFF89DDCC32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DBC838-5AF8-42B6-99F8-BFF89DDCC32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0905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76314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41392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52921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89334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746408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79737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16495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4647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206057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733906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081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9674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46886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4997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7958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7FAA1-F18A-4537-B3BE-371DE7F41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050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634CC-7726-4EB4-91AA-3824C7FCF7A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02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67719-9162-4769-81AE-19FBABAD62B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113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00C58-388E-4C53-BA5D-F85D6C9470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75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7B71D-880E-4682-9206-CA41D88B75C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14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5A6FB-0266-4FE2-AAA8-997EEE915F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025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1268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4BDE0-AE2A-46BD-9427-44FE4262A97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472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97F63-BBC3-4D4B-8F36-138BD8B36E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2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AB01A-9B93-49ED-B86A-01A1ABF7A79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94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79CA8-7F64-4B18-8890-067BB557F8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035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310F5-E76A-47C4-847F-04A7AA53C9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613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42536-09EA-4311-B0EF-82E6847982B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991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A74D4-0EC6-4A35-B69C-CEDB0D05A7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026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6CE5A-979A-42EF-BB16-E806CDD4178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21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EAFAE-BC4D-4000-A735-592772B807A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427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73B55-5493-4993-B743-2FF25F87E4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23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197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CA744-CC19-4685-A3EB-92B1AC3F26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958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73FCF-4A39-4DE2-944B-4D83F3E1D1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02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149B3-A49F-444F-BBB0-FABA35C92F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829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9A88D-6C00-4309-8D3B-3EC4F56030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41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03725-79A1-4C7C-8F8F-4D6102FA55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637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CD422-C9D8-437A-BBE9-8075DEDF307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3933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D041E-4D9E-4387-9A4A-30FEBE07BB1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5816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C5C91-4F34-4E62-9FF9-327F80A6FD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76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609E8-02DF-49C8-AF14-48BC80922071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6F0A7-F078-45FC-AAB4-49855C607C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2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44022-B8E3-4685-A720-F8672922D6FB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FC36F-195E-4A2A-B9DF-B6D489EE6D1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0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2660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2FAFD-5575-4511-A812-59298D6B5329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D477D-A933-4A5E-B297-B3030DCF0E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600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42382-446C-45C6-87CA-C7C662785D51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FA7F6-39BC-47FF-8589-9C42903EA67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5270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8EBCA-934A-440C-A0BB-6107F64109A3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1040C-3D7A-4767-A6A5-FD88D768F4D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9416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A1E54-4A7F-4F78-8B4C-D918038B6EE9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089-8654-4688-BA51-8865EE6E32D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395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FDEBA-1F7A-4555-AF65-AD11060CFA2C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1094B-D0E1-48E8-8AD3-2CD6D899F90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4816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D6D9E-C47E-42FF-AFA4-5B009D31FA58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1F372-BEB7-4D4F-AF3C-E0367F07C2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939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B3CC4-29EA-4CA8-97CA-EE22B553B63D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24DFF-0827-4D19-835C-C1C541A0B6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169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257F4-2660-4F3C-AC22-27BBCC7FC336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D73C4-7B81-4F2D-94E9-C053B6EBEB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104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619FF-E7CC-48D1-9A35-6AAA83869612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98860-168B-4873-8F84-4FB4B4172C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4422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763F8-1AF8-4A50-94AB-C6DB3565596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46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1658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FD7DF-3C4B-4AB9-BD86-3CEB0F83254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031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C6B893-EDFC-48B3-AAC7-D85D94CFFE4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035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1235A-FA81-44C3-B16A-C18731E2A40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0826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80E01D-495C-441E-9DBE-99433E5337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47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1B80FE-7FC6-4986-8F8B-52FBBB045E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247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BF5F9-363E-4B49-AA84-EBBFCD0CE29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30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50FB0-9C15-48DA-BBC2-E55DF1DA6F5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281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84297-08A1-4B3D-92C1-A437EE787A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8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40FEB8-BFDB-456E-AD97-7FF23E54E49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395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6E7FA3-1C3A-42CC-95E3-8B1E64E95C0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469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63463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8033AF-A7F3-40D2-A18A-FBAB61AEF5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135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5857A-263B-479B-BF83-230F437A48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235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910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653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38849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610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057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604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2270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1690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3539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42897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604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7038" y="457200"/>
            <a:ext cx="2047875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457200"/>
            <a:ext cx="599281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431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F59749-5358-4A67-AD3B-3AA9090F78F4}" type="datetimeFigureOut">
              <a:rPr lang="en-US">
                <a:solidFill>
                  <a:srgbClr val="FFFFFF"/>
                </a:solidFill>
              </a:rPr>
              <a:pPr/>
              <a:t>9/13/2012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F6337A-D2E8-4C5D-B6C6-9E25900515C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722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8700CE-E624-413E-83D4-8CBFB59A28FE}" type="datetimeFigureOut">
              <a:rPr lang="en-US">
                <a:solidFill>
                  <a:srgbClr val="FFFFFF"/>
                </a:solidFill>
              </a:rPr>
              <a:pPr/>
              <a:t>9/13/2012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5A3E3C-B8C2-4485-B625-BAD9062657F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4824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5A2F2B-870B-4F8F-9802-B7D9899183EB}" type="datetimeFigureOut">
              <a:rPr lang="en-US">
                <a:solidFill>
                  <a:srgbClr val="FFFFFF"/>
                </a:solidFill>
              </a:rPr>
              <a:pPr/>
              <a:t>9/13/2012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582BAD-F0BB-40E7-B177-5BC7E26E1DF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690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CA46A4-9119-4458-B96E-DE52551020E7}" type="datetimeFigureOut">
              <a:rPr lang="en-US">
                <a:solidFill>
                  <a:srgbClr val="FFFFFF"/>
                </a:solidFill>
              </a:rPr>
              <a:pPr/>
              <a:t>9/13/2012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77AD2A-08B2-435A-9C3C-E17D7B5D0A9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154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B0A57-A491-4139-A8D9-7E506CE90340}" type="datetimeFigureOut">
              <a:rPr lang="en-US">
                <a:solidFill>
                  <a:srgbClr val="FFFFFF"/>
                </a:solidFill>
              </a:rPr>
              <a:pPr/>
              <a:t>9/13/2012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787454-42AA-4970-8D73-313C57EBAE1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1688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0CBE31-54AA-4CDD-8E26-7494F8B62907}" type="datetimeFigureOut">
              <a:rPr lang="en-US">
                <a:solidFill>
                  <a:srgbClr val="FFFFFF"/>
                </a:solidFill>
              </a:rPr>
              <a:pPr/>
              <a:t>9/13/2012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21A05D-F13F-47E2-B0F2-0B93CA3494C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931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6C1F06-7A3C-4F69-A5CC-E04F0EBE9DEF}" type="datetimeFigureOut">
              <a:rPr lang="en-US">
                <a:solidFill>
                  <a:srgbClr val="FFFFFF"/>
                </a:solidFill>
              </a:rPr>
              <a:pPr/>
              <a:t>9/13/2012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6192BB-2EBD-412C-BB0B-A343794ACA6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7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26507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0C70B-1BDA-4C69-B590-4A1B5316BBB5}" type="datetimeFigureOut">
              <a:rPr lang="en-US">
                <a:solidFill>
                  <a:srgbClr val="FFFFFF"/>
                </a:solidFill>
              </a:rPr>
              <a:pPr/>
              <a:t>9/13/2012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FAF526-7C64-4E5B-B524-A5AD8E16DE3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2282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C0F3D7-19FE-438D-84E7-D8A428E8D58A}" type="datetimeFigureOut">
              <a:rPr lang="en-US">
                <a:solidFill>
                  <a:srgbClr val="FFFFFF"/>
                </a:solidFill>
              </a:rPr>
              <a:pPr/>
              <a:t>9/13/2012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C5995C-DEC7-4C3B-A4FE-A06380F4270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3954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4E7D53-D5A1-456A-ADF8-A423D1A2050D}" type="datetimeFigureOut">
              <a:rPr lang="en-US">
                <a:solidFill>
                  <a:srgbClr val="FFFFFF"/>
                </a:solidFill>
              </a:rPr>
              <a:pPr/>
              <a:t>9/13/2012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A63808-C978-4D57-B37B-A607634E7E8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9252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27CE0A-C54E-4BA2-8854-4FD739A51494}" type="datetimeFigureOut">
              <a:rPr lang="en-US">
                <a:solidFill>
                  <a:srgbClr val="FFFFFF"/>
                </a:solidFill>
              </a:rPr>
              <a:pPr/>
              <a:t>9/13/2012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DE102-E961-48D4-9838-A4B910C66D0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257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9ACFB4-198D-425F-A930-0B8161F9C82F}" type="datetimeFigureOut">
              <a:rPr lang="en-US">
                <a:solidFill>
                  <a:srgbClr val="FFFFFF"/>
                </a:solidFill>
              </a:rPr>
              <a:pPr/>
              <a:t>9/13/2012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57DE44-882D-4B22-9856-79ABEBDD68A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515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3293B-2E25-49AA-9122-8FBF009D3D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525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27C2E-AE2B-4F37-AA61-3D9D076A7E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76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8A1BD-232D-4521-AEDC-5F50A11B94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150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F38EC-7AFE-40D2-94AF-84E6D07410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4870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6359D-A98F-4874-B91A-BE6C2793A6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2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48482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A5464-C991-481B-AABA-35FD645D04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470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09106-0C83-41A4-A89D-62D7CCB073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294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AA681-A5F2-4EF1-AAEA-E76EB38CAE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233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CFE1A-ED0A-4B64-BA9F-9AF3D921F3B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786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EA328-F8E3-453A-A0BC-C4877CFECA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1672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B899B-2F3F-48A5-B6BD-4A88EF4860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669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7D661-462D-484F-B32E-7FA3C0EBF2A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891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FDBE2-72E2-43F0-85A7-33BEA05C762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239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904273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4989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oleObject" Target="../embeddings/oleObject1.bin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F1D84AA3-CEE8-41E5-B3EF-D9EE7250AD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777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FA595341-8E9B-4344-B580-891B812157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9149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fld id="{35E12DE0-CBDD-4727-8DFE-6A5E2076A7A4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9/13/2012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B4F26FD6-95A0-4566-8E43-CB6CF0C928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5248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85D47981-B4EA-4968-94AA-A0E452280ED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509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1485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University of North Carolina, Chapel Hill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1825" y="1479550"/>
            <a:ext cx="8094663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Title</a:t>
            </a:r>
          </a:p>
          <a:p>
            <a:pPr lvl="0"/>
            <a:r>
              <a:rPr lang="en-US" altLang="ko-KR" smtClean="0"/>
              <a:t>J. S. Marron</a:t>
            </a:r>
          </a:p>
          <a:p>
            <a:pPr lvl="1"/>
            <a:r>
              <a:rPr lang="en-US" altLang="ko-KR" smtClean="0"/>
              <a:t>Dept. of Statistics and Operations Research</a:t>
            </a:r>
          </a:p>
          <a:p>
            <a:pPr lvl="1"/>
            <a:endParaRPr lang="en-US" altLang="ko-KR" smtClean="0"/>
          </a:p>
          <a:p>
            <a:pPr lvl="1"/>
            <a:endParaRPr lang="en-US" altLang="ko-KR" smtClean="0"/>
          </a:p>
        </p:txBody>
      </p:sp>
      <p:sp>
        <p:nvSpPr>
          <p:cNvPr id="1096708" name="Line 4"/>
          <p:cNvSpPr>
            <a:spLocks noChangeShapeType="1"/>
          </p:cNvSpPr>
          <p:nvPr userDrawn="1"/>
        </p:nvSpPr>
        <p:spPr bwMode="auto">
          <a:xfrm>
            <a:off x="1198563" y="1230313"/>
            <a:ext cx="7820025" cy="0"/>
          </a:xfrm>
          <a:prstGeom prst="line">
            <a:avLst/>
          </a:prstGeom>
          <a:noFill/>
          <a:ln w="28575">
            <a:solidFill>
              <a:srgbClr val="0FC7FF"/>
            </a:solidFill>
            <a:round/>
            <a:headEnd type="none" w="sm" len="sm"/>
            <a:tailEnd type="none" w="sm" len="sm"/>
          </a:ln>
          <a:effectLst>
            <a:outerShdw dist="17961" dir="2700000" algn="ctr" rotWithShape="0">
              <a:srgbClr val="232323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5B5249"/>
              </a:solidFill>
            </a:endParaRPr>
          </a:p>
        </p:txBody>
      </p:sp>
      <p:sp>
        <p:nvSpPr>
          <p:cNvPr id="1096709" name="Text Box 5"/>
          <p:cNvSpPr txBox="1">
            <a:spLocks noChangeArrowheads="1"/>
          </p:cNvSpPr>
          <p:nvPr userDrawn="1"/>
        </p:nvSpPr>
        <p:spPr bwMode="auto">
          <a:xfrm>
            <a:off x="8747125" y="6629400"/>
            <a:ext cx="339725" cy="228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fld id="{CD1FC55D-72BB-4B2D-909D-4FCFC99A1E8C}" type="slidenum">
              <a:rPr lang="ko-KR" altLang="en-US" sz="1000" smtClean="0">
                <a:solidFill>
                  <a:srgbClr val="2A3D7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pPr>
                <a:lnSpc>
                  <a:spcPct val="90000"/>
                </a:lnSpc>
              </a:pPr>
              <a:t>‹#›</a:t>
            </a:fld>
            <a:endParaRPr lang="en-US" altLang="ko-KR" sz="1000" smtClean="0">
              <a:solidFill>
                <a:srgbClr val="2A3D7A"/>
              </a:solidFill>
              <a:effectLst>
                <a:outerShdw blurRad="38100" dist="38100" dir="2700000" algn="tl">
                  <a:srgbClr val="000000"/>
                </a:outerShdw>
              </a:effectLst>
              <a:ea typeface="Gulim" pitchFamily="34" charset="-127"/>
            </a:endParaRP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 userDrawn="1"/>
        </p:nvGraphicFramePr>
        <p:xfrm>
          <a:off x="228600" y="228600"/>
          <a:ext cx="762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78" name="Image File" r:id="rId14" imgW="246600" imgH="324360" progId="DellImageExpertImage">
                  <p:embed/>
                </p:oleObj>
              </mc:Choice>
              <mc:Fallback>
                <p:oleObj name="Image File" r:id="rId14" imgW="246600" imgH="324360" progId="DellImageExpert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7620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6711" name="Text Box 7"/>
          <p:cNvSpPr txBox="1">
            <a:spLocks noChangeArrowheads="1"/>
          </p:cNvSpPr>
          <p:nvPr userDrawn="1"/>
        </p:nvSpPr>
        <p:spPr bwMode="auto">
          <a:xfrm>
            <a:off x="0" y="1143000"/>
            <a:ext cx="12382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5B5249"/>
                </a:solidFill>
                <a:latin typeface="Tahoma" pitchFamily="34" charset="0"/>
              </a:rPr>
              <a:t>UNC, Stat &amp; OR</a:t>
            </a:r>
          </a:p>
        </p:txBody>
      </p:sp>
    </p:spTree>
    <p:extLst>
      <p:ext uri="{BB962C8B-B14F-4D97-AF65-F5344CB8AC3E}">
        <p14:creationId xmlns:p14="http://schemas.microsoft.com/office/powerpoint/2010/main" val="139872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9pPr>
    </p:titleStyle>
    <p:bodyStyle>
      <a:lvl1pPr marL="457200" indent="-457200" algn="ctr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1027113" indent="-455613" algn="ctr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–"/>
        <a:defRPr sz="2800">
          <a:solidFill>
            <a:srgbClr val="000000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fld id="{E044BD45-3D39-494C-9E01-81277635F9B7}" type="datetimeFigureOut">
              <a:rPr lang="en-US" smtClean="0">
                <a:solidFill>
                  <a:srgbClr val="FFFFFF"/>
                </a:solidFill>
              </a:rPr>
              <a:pPr/>
              <a:t>9/13/2012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77930282-9EF3-49FA-9F2B-8DD2CBA72858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3562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816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16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16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E3E6F474-C05B-4BB4-8667-D469E60A20A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940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31" r:id="rId12"/>
    <p:sldLayoutId id="214748403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  <p:sldLayoutId id="2147484046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64.bin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65.bin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.uga.edu/~jyahn/DWD/" TargetMode="Externa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3.xml"/><Relationship Id="rId5" Type="http://schemas.openxmlformats.org/officeDocument/2006/relationships/hyperlink" Target="http://www.math.nus.edu.sg/~mattohkc/sdpt3.html" TargetMode="External"/><Relationship Id="rId4" Type="http://schemas.openxmlformats.org/officeDocument/2006/relationships/hyperlink" Target="http://cran.r-project.org/web/packages/DWD/index.html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54.png"/><Relationship Id="rId5" Type="http://schemas.openxmlformats.org/officeDocument/2006/relationships/image" Target="../media/image53.wmf"/><Relationship Id="rId4" Type="http://schemas.openxmlformats.org/officeDocument/2006/relationships/oleObject" Target="../embeddings/oleObject66.bin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.unc.edu/pubsup/dwd/" TargetMode="Externa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50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5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5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5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50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5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5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12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9.avi"/><Relationship Id="rId1" Type="http://schemas.microsoft.com/office/2007/relationships/media" Target="../media/media9.avi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130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3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11.avi"/><Relationship Id="rId1" Type="http://schemas.microsoft.com/office/2007/relationships/media" Target="../media/media11.avi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1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3.wmf"/><Relationship Id="rId5" Type="http://schemas.openxmlformats.org/officeDocument/2006/relationships/image" Target="../media/image10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12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14.wmf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1.wmf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13.wmf"/><Relationship Id="rId5" Type="http://schemas.openxmlformats.org/officeDocument/2006/relationships/image" Target="../media/image10.wmf"/><Relationship Id="rId15" Type="http://schemas.openxmlformats.org/officeDocument/2006/relationships/image" Target="../media/image15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12.wmf"/><Relationship Id="rId14" Type="http://schemas.openxmlformats.org/officeDocument/2006/relationships/oleObject" Target="../embeddings/oleObject14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14.wmf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1.wmf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13.wmf"/><Relationship Id="rId5" Type="http://schemas.openxmlformats.org/officeDocument/2006/relationships/image" Target="../media/image10.wmf"/><Relationship Id="rId15" Type="http://schemas.openxmlformats.org/officeDocument/2006/relationships/image" Target="../media/image15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2.wmf"/><Relationship Id="rId14" Type="http://schemas.openxmlformats.org/officeDocument/2006/relationships/oleObject" Target="../embeddings/oleObject20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2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30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18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19.wmf"/><Relationship Id="rId5" Type="http://schemas.openxmlformats.org/officeDocument/2006/relationships/image" Target="../media/image16.w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18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3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35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36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38.bin"/><Relationship Id="rId9" Type="http://schemas.openxmlformats.org/officeDocument/2006/relationships/image" Target="../media/image22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23.wmf"/><Relationship Id="rId5" Type="http://schemas.openxmlformats.org/officeDocument/2006/relationships/image" Target="../media/image20.wmf"/><Relationship Id="rId10" Type="http://schemas.openxmlformats.org/officeDocument/2006/relationships/oleObject" Target="../embeddings/oleObject44.bin"/><Relationship Id="rId4" Type="http://schemas.openxmlformats.org/officeDocument/2006/relationships/oleObject" Target="../embeddings/oleObject41.bin"/><Relationship Id="rId9" Type="http://schemas.openxmlformats.org/officeDocument/2006/relationships/image" Target="../media/image22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23.wmf"/><Relationship Id="rId5" Type="http://schemas.openxmlformats.org/officeDocument/2006/relationships/image" Target="../media/image20.wmf"/><Relationship Id="rId10" Type="http://schemas.openxmlformats.org/officeDocument/2006/relationships/oleObject" Target="../embeddings/oleObject48.bin"/><Relationship Id="rId4" Type="http://schemas.openxmlformats.org/officeDocument/2006/relationships/oleObject" Target="../embeddings/oleObject45.bin"/><Relationship Id="rId9" Type="http://schemas.openxmlformats.org/officeDocument/2006/relationships/image" Target="../media/image22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49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50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52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54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57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5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41.png"/><Relationship Id="rId5" Type="http://schemas.openxmlformats.org/officeDocument/2006/relationships/hyperlink" Target="Movies/ToddSVMtwoOutliers.avi" TargetMode="External"/><Relationship Id="rId4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1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notesSlide" Target="../notesSlides/notesSlide94.xml"/><Relationship Id="rId7" Type="http://schemas.openxmlformats.org/officeDocument/2006/relationships/oleObject" Target="../embeddings/oleObject59.bin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61.bin"/><Relationship Id="rId5" Type="http://schemas.openxmlformats.org/officeDocument/2006/relationships/oleObject" Target="../embeddings/oleObject58.bin"/><Relationship Id="rId10" Type="http://schemas.openxmlformats.org/officeDocument/2006/relationships/image" Target="../media/image46.wmf"/><Relationship Id="rId4" Type="http://schemas.openxmlformats.org/officeDocument/2006/relationships/image" Target="../media/image48.png"/><Relationship Id="rId9" Type="http://schemas.openxmlformats.org/officeDocument/2006/relationships/oleObject" Target="../embeddings/oleObject60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62.bin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6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60000"/>
                <a:lumOff val="4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smtClean="0"/>
              <a:t>Statistics – O. R. 891</a:t>
            </a:r>
            <a:br>
              <a:rPr lang="en-US" smtClean="0"/>
            </a:br>
            <a:r>
              <a:rPr lang="en-US" smtClean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mtClean="0"/>
              <a:t>J. S. Marron</a:t>
            </a:r>
          </a:p>
          <a:p>
            <a:pPr algn="ctr" eaLnBrk="1" hangingPunct="1">
              <a:buFontTx/>
              <a:buNone/>
            </a:pPr>
            <a:endParaRPr lang="en-US" smtClean="0"/>
          </a:p>
          <a:p>
            <a:pPr algn="ctr" eaLnBrk="1" hangingPunct="1">
              <a:buFontTx/>
              <a:buNone/>
            </a:pPr>
            <a:r>
              <a:rPr lang="en-US" smtClean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smtClean="0"/>
              <a:t>University of North Carolina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Motivation:</a:t>
            </a:r>
          </a:p>
          <a:p>
            <a:pPr marL="609600" indent="-609600" eaLnBrk="1" hangingPunct="1">
              <a:lnSpc>
                <a:spcPct val="16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a linear method that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works well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embedded data</a:t>
            </a:r>
          </a:p>
          <a:p>
            <a:pPr marL="609600" indent="-609600" eaLnBrk="1" hangingPunct="1">
              <a:lnSpc>
                <a:spcPct val="16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    Embedded data are 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non-Gaussian</a:t>
            </a:r>
          </a:p>
          <a:p>
            <a:pPr marL="609600" indent="-609600" algn="ctr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Statistics:    “Use Prob.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Dist’n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”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Looks Hopeless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57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Based on Optimization Problem: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precisely:    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Work in appropriate penalty for violations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Optimization Method: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Second Order Cone Programming</a:t>
            </a:r>
          </a:p>
        </p:txBody>
      </p:sp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7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8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9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40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41" name="Rectangle 24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9218" name="Object 23"/>
          <p:cNvGraphicFramePr>
            <a:graphicFrameLocks noChangeAspect="1"/>
          </p:cNvGraphicFramePr>
          <p:nvPr/>
        </p:nvGraphicFramePr>
        <p:xfrm>
          <a:off x="6561138" y="1241425"/>
          <a:ext cx="1277937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23" name="Equation" r:id="rId4" imgW="1054080" imgH="787320" progId="Equation.3">
                  <p:embed/>
                </p:oleObj>
              </mc:Choice>
              <mc:Fallback>
                <p:oleObj name="Equation" r:id="rId4" imgW="1054080" imgH="787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1138" y="1241425"/>
                        <a:ext cx="1277937" cy="947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812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Based on Optimization Problem: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precisely:    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Work in appropriate penalty for violations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Optimization Method: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Second Order Cone Programming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Still convex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gen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of quad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 program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Allows fast greedy solution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use available fast software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(SDP3,  Michael Todd, et al)</a:t>
            </a:r>
          </a:p>
        </p:txBody>
      </p:sp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7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8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9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40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41" name="Rectangle 24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9218" name="Object 23"/>
          <p:cNvGraphicFramePr>
            <a:graphicFrameLocks noChangeAspect="1"/>
          </p:cNvGraphicFramePr>
          <p:nvPr/>
        </p:nvGraphicFramePr>
        <p:xfrm>
          <a:off x="6561138" y="1241425"/>
          <a:ext cx="1277937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47" name="Equation" r:id="rId4" imgW="1054080" imgH="787320" progId="Equation.3">
                  <p:embed/>
                </p:oleObj>
              </mc:Choice>
              <mc:Fallback>
                <p:oleObj name="Equation" r:id="rId4" imgW="1054080" imgH="787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1138" y="1241425"/>
                        <a:ext cx="1277937" cy="947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098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References for more on DWD: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Current paper: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Todd and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Ahn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(2007)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Links to more papers: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Ahn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 (2007)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 Implementation of DWD: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CRAN 2011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SDPT3 Software: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Toh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 (2007)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7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8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69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70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71" name="Rectangle 24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6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2-d Visualization: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Pushes Plane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Away From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Points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Have Some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Influence</a:t>
            </a:r>
          </a:p>
        </p:txBody>
      </p:sp>
      <p:sp>
        <p:nvSpPr>
          <p:cNvPr id="1024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4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4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4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6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61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62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63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64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65" name="Rectangle 23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66" name="Rectangle 26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42" name="Object 25"/>
          <p:cNvGraphicFramePr>
            <a:graphicFrameLocks noChangeAspect="1"/>
          </p:cNvGraphicFramePr>
          <p:nvPr/>
        </p:nvGraphicFramePr>
        <p:xfrm>
          <a:off x="1295400" y="1524000"/>
          <a:ext cx="137795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54" name="Equation" r:id="rId4" imgW="1054080" imgH="787320" progId="Equation.3">
                  <p:embed/>
                </p:oleObj>
              </mc:Choice>
              <mc:Fallback>
                <p:oleObj name="Equation" r:id="rId4" imgW="1054080" imgH="787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524000"/>
                        <a:ext cx="1377950" cy="1022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7" name="Picture 27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3" t="23384" r="7152" b="14615"/>
          <a:stretch>
            <a:fillRect/>
          </a:stretch>
        </p:blipFill>
        <p:spPr>
          <a:xfrm>
            <a:off x="3041650" y="2008188"/>
            <a:ext cx="5616575" cy="4117975"/>
          </a:xfrm>
          <a:noFill/>
        </p:spPr>
      </p:pic>
    </p:spTree>
    <p:extLst>
      <p:ext uri="{BB962C8B-B14F-4D97-AF65-F5344CB8AC3E}">
        <p14:creationId xmlns:p14="http://schemas.microsoft.com/office/powerpoint/2010/main" val="95175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9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542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83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1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55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74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8FF"/>
            </a:gs>
            <a:gs pos="50000">
              <a:schemeClr val="tx1"/>
            </a:gs>
            <a:gs pos="100000">
              <a:srgbClr val="FF98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56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60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382000" cy="4540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Batch and Source Adjustment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610600" cy="5334000"/>
          </a:xfrm>
        </p:spPr>
        <p:txBody>
          <a:bodyPr/>
          <a:lstStyle/>
          <a:p>
            <a:pPr marL="457200" indent="-457200" algn="ctr" eaLnBrk="1" hangingPunct="1">
              <a:buFontTx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from Class Notes 8/28/12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Stanford Breast Cancer Data (C. </a:t>
            </a:r>
            <a:r>
              <a:rPr lang="en-US" altLang="ko-KR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Perou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Analysis in Benito, et al (2004) </a:t>
            </a:r>
            <a:r>
              <a:rPr lang="en-US" altLang="ko-KR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Bioinformatics</a:t>
            </a: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20, 105-114.</a:t>
            </a:r>
            <a:r>
              <a:rPr lang="en-US" altLang="ko-KR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altLang="ko-KR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algn="ctr" eaLnBrk="1" hangingPunct="1">
              <a:buFontTx/>
              <a:buNone/>
            </a:pPr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https://genome.unc.edu/pubsup/dwd/</a:t>
            </a:r>
            <a:endParaRPr lang="en-US" altLang="ko-KR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Adjust for Source Effects</a:t>
            </a:r>
          </a:p>
          <a:p>
            <a:pPr marL="1027113" lvl="1" indent="-455613" eaLnBrk="1" hangingPunct="1"/>
            <a:r>
              <a:rPr lang="en-US" altLang="ko-KR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sources of mRNA </a:t>
            </a:r>
          </a:p>
          <a:p>
            <a:pPr marL="457200" indent="-457200" eaLnBrk="1" hangingPunct="1"/>
            <a:r>
              <a:rPr lang="en-US" altLang="ko-KR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Adjust for Batch Effects</a:t>
            </a:r>
          </a:p>
          <a:p>
            <a:pPr marL="1027113" lvl="1" indent="-455613" eaLnBrk="1" hangingPunct="1"/>
            <a:r>
              <a:rPr lang="en-US" altLang="ko-KR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Arrays fabricated at different times</a:t>
            </a:r>
          </a:p>
          <a:p>
            <a:pPr marL="1027113" lvl="1" indent="-455613" eaLnBrk="1" hangingPunct="1"/>
            <a:endParaRPr lang="en-US" altLang="ko-KR" sz="2400" dirty="0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3801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Biological Class Col. &amp; Symbols</a:t>
            </a:r>
          </a:p>
        </p:txBody>
      </p:sp>
      <p:pic>
        <p:nvPicPr>
          <p:cNvPr id="399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424228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820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Source Colors</a:t>
            </a:r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363357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Motivation:</a:t>
            </a:r>
          </a:p>
          <a:p>
            <a:pPr marL="609600" indent="-609600" eaLnBrk="1" hangingPunct="1">
              <a:lnSpc>
                <a:spcPct val="16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a linear method that 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works well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embedded data</a:t>
            </a:r>
          </a:p>
          <a:p>
            <a:pPr marL="609600" indent="-609600" eaLnBrk="1" hangingPunct="1">
              <a:lnSpc>
                <a:spcPct val="16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    Embedded data are 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non-Gaussian</a:t>
            </a:r>
          </a:p>
          <a:p>
            <a:pPr marL="609600" indent="-609600" eaLnBrk="1" hangingPunct="1">
              <a:lnSpc>
                <a:spcPct val="16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Suggests value of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really new approach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31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PC 1-3 &amp; DWD direction</a:t>
            </a:r>
          </a:p>
        </p:txBody>
      </p:sp>
      <p:pic>
        <p:nvPicPr>
          <p:cNvPr id="419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275730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DWD Source Adjustment</a:t>
            </a:r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58972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Source Adj</a:t>
            </a:r>
            <a:r>
              <a:rPr lang="en-US" altLang="ko-KR" smtClean="0">
                <a:solidFill>
                  <a:schemeClr val="bg2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d, PCA view</a:t>
            </a:r>
          </a:p>
        </p:txBody>
      </p:sp>
      <p:pic>
        <p:nvPicPr>
          <p:cNvPr id="440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351993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Adj:  S. &amp; B Adj</a:t>
            </a:r>
            <a:r>
              <a:rPr lang="en-US" altLang="ko-KR" smtClean="0">
                <a:solidFill>
                  <a:schemeClr val="bg2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d, Adj</a:t>
            </a:r>
            <a:r>
              <a:rPr lang="en-US" altLang="ko-KR" smtClean="0">
                <a:solidFill>
                  <a:schemeClr val="bg2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PCA</a:t>
            </a:r>
          </a:p>
        </p:txBody>
      </p:sp>
      <p:pic>
        <p:nvPicPr>
          <p:cNvPr id="450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83611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lumMod val="75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2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not adjust using SVM?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31825" y="1479550"/>
            <a:ext cx="8131175" cy="4768850"/>
          </a:xfrm>
        </p:spPr>
        <p:txBody>
          <a:bodyPr/>
          <a:lstStyle/>
          <a:p>
            <a:pPr marL="0" indent="0" algn="l" eaLnBrk="1" hangingPunct="1">
              <a:lnSpc>
                <a:spcPct val="130000"/>
              </a:lnSpc>
              <a:buFont typeface="Wingdings" pitchFamily="2" charset="2"/>
              <a:buChar char="n"/>
            </a:pPr>
            <a:r>
              <a:rPr lang="en-US" sz="3200" smtClean="0"/>
              <a:t>Major Problem:   Proj’d Distrib’al </a:t>
            </a:r>
            <a:r>
              <a:rPr lang="en-US" sz="3200" i="1" smtClean="0"/>
              <a:t>Shape</a:t>
            </a:r>
          </a:p>
          <a:p>
            <a:pPr marL="0" indent="0" eaLnBrk="1" hangingPunct="1">
              <a:lnSpc>
                <a:spcPct val="130000"/>
              </a:lnSpc>
              <a:buFont typeface="Wingdings" pitchFamily="2" charset="2"/>
              <a:buNone/>
            </a:pPr>
            <a:r>
              <a:rPr lang="en-US" sz="3200" smtClean="0"/>
              <a:t>Triangular Dist’ns (opposite skewed)</a:t>
            </a:r>
          </a:p>
          <a:p>
            <a:pPr marL="0" indent="0" algn="l" eaLnBrk="1" hangingPunct="1">
              <a:lnSpc>
                <a:spcPct val="130000"/>
              </a:lnSpc>
              <a:buFont typeface="Wingdings" pitchFamily="2" charset="2"/>
              <a:buChar char="n"/>
            </a:pPr>
            <a:r>
              <a:rPr lang="en-US" sz="3200" smtClean="0"/>
              <a:t>Does not allow sensible </a:t>
            </a:r>
            <a:r>
              <a:rPr lang="en-US" sz="3200" i="1" smtClean="0"/>
              <a:t>rigid shift</a:t>
            </a:r>
          </a:p>
        </p:txBody>
      </p:sp>
      <p:pic>
        <p:nvPicPr>
          <p:cNvPr id="4608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2" t="7579" r="8922"/>
          <a:stretch>
            <a:fillRect/>
          </a:stretch>
        </p:blipFill>
        <p:spPr>
          <a:xfrm>
            <a:off x="404813" y="3708400"/>
            <a:ext cx="8639175" cy="6862763"/>
          </a:xfrm>
          <a:noFill/>
        </p:spPr>
      </p:pic>
    </p:spTree>
    <p:extLst>
      <p:ext uri="{BB962C8B-B14F-4D97-AF65-F5344CB8AC3E}">
        <p14:creationId xmlns:p14="http://schemas.microsoft.com/office/powerpoint/2010/main" val="148822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lumMod val="75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2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not adjust using SVM?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31825" y="1479550"/>
            <a:ext cx="8131175" cy="4768850"/>
          </a:xfrm>
        </p:spPr>
        <p:txBody>
          <a:bodyPr/>
          <a:lstStyle/>
          <a:p>
            <a:pPr algn="l" eaLnBrk="1" hangingPunct="1">
              <a:lnSpc>
                <a:spcPct val="130000"/>
              </a:lnSpc>
              <a:buFont typeface="Wingdings" pitchFamily="2" charset="2"/>
              <a:buChar char="n"/>
            </a:pPr>
            <a:r>
              <a:rPr lang="en-US" sz="3200" smtClean="0"/>
              <a:t>Nicely Fixed by DWD</a:t>
            </a:r>
          </a:p>
          <a:p>
            <a:pPr algn="l" eaLnBrk="1" hangingPunct="1">
              <a:lnSpc>
                <a:spcPct val="130000"/>
              </a:lnSpc>
              <a:buFont typeface="Wingdings" pitchFamily="2" charset="2"/>
              <a:buChar char="n"/>
            </a:pPr>
            <a:r>
              <a:rPr lang="en-US" sz="3200" smtClean="0"/>
              <a:t>Projected Dist’ns near Gaussian</a:t>
            </a:r>
          </a:p>
          <a:p>
            <a:pPr algn="l" eaLnBrk="1" hangingPunct="1">
              <a:lnSpc>
                <a:spcPct val="130000"/>
              </a:lnSpc>
              <a:buFont typeface="Wingdings" pitchFamily="2" charset="2"/>
              <a:buChar char="n"/>
            </a:pPr>
            <a:r>
              <a:rPr lang="en-US" sz="3200" smtClean="0"/>
              <a:t>Sensible to shift</a:t>
            </a:r>
            <a:endParaRPr lang="en-US" sz="3200" i="1" smtClean="0"/>
          </a:p>
        </p:txBody>
      </p:sp>
      <p:pic>
        <p:nvPicPr>
          <p:cNvPr id="4710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2" t="7579" r="8922"/>
          <a:stretch>
            <a:fillRect/>
          </a:stretch>
        </p:blipFill>
        <p:spPr>
          <a:xfrm>
            <a:off x="404813" y="3708400"/>
            <a:ext cx="8639175" cy="6862763"/>
          </a:xfrm>
          <a:noFill/>
        </p:spPr>
      </p:pic>
    </p:spTree>
    <p:extLst>
      <p:ext uri="{BB962C8B-B14F-4D97-AF65-F5344CB8AC3E}">
        <p14:creationId xmlns:p14="http://schemas.microsoft.com/office/powerpoint/2010/main" val="175838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lumMod val="75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2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not adjust by means?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479550"/>
            <a:ext cx="8094663" cy="5149850"/>
          </a:xfrm>
        </p:spPr>
        <p:txBody>
          <a:bodyPr/>
          <a:lstStyle/>
          <a:p>
            <a:pPr marL="0" indent="0" algn="l" eaLnBrk="1" hangingPunct="1">
              <a:buNone/>
            </a:pPr>
            <a:r>
              <a:rPr lang="en-US" dirty="0" smtClean="0"/>
              <a:t>DWD is complicated:   value added?</a:t>
            </a:r>
          </a:p>
          <a:p>
            <a:pPr lvl="1" algn="l" eaLnBrk="1" hangingPunct="1">
              <a:buFont typeface="Wingdings" pitchFamily="2" charset="2"/>
              <a:buChar char="§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0003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lumMod val="75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2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not adjust by means?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479550"/>
            <a:ext cx="8094663" cy="5149850"/>
          </a:xfrm>
        </p:spPr>
        <p:txBody>
          <a:bodyPr/>
          <a:lstStyle/>
          <a:p>
            <a:pPr marL="0" indent="0" algn="l" eaLnBrk="1" hangingPunct="1">
              <a:buNone/>
            </a:pPr>
            <a:r>
              <a:rPr lang="en-US" dirty="0" smtClean="0"/>
              <a:t>DWD is complicated:   value added?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en-US" dirty="0" smtClean="0"/>
              <a:t>Because it is “cool”</a:t>
            </a:r>
          </a:p>
          <a:p>
            <a:pPr lvl="1" algn="l" eaLnBrk="1" hangingPunct="1">
              <a:buFont typeface="Wingdings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Recall Improves SVM for </a:t>
            </a:r>
            <a:r>
              <a:rPr lang="en-US" dirty="0" smtClean="0">
                <a:solidFill>
                  <a:srgbClr val="00FF00"/>
                </a:solidFill>
              </a:rPr>
              <a:t>HDLSS</a:t>
            </a:r>
          </a:p>
          <a:p>
            <a:pPr lvl="1" algn="l" eaLnBrk="1" hangingPunct="1">
              <a:buFont typeface="Wingdings" pitchFamily="2" charset="2"/>
              <a:buChar char="§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772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lumMod val="75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2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not adjust by means?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479550"/>
            <a:ext cx="8094663" cy="5149850"/>
          </a:xfrm>
        </p:spPr>
        <p:txBody>
          <a:bodyPr/>
          <a:lstStyle/>
          <a:p>
            <a:pPr marL="0" indent="0" algn="l" eaLnBrk="1" hangingPunct="1">
              <a:buNone/>
            </a:pPr>
            <a:r>
              <a:rPr lang="en-US" dirty="0" smtClean="0"/>
              <a:t>DWD is complicated:   value added?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en-US" dirty="0" smtClean="0"/>
              <a:t>Because it is “cool”</a:t>
            </a:r>
          </a:p>
          <a:p>
            <a:pPr lvl="1" algn="l" eaLnBrk="1" hangingPunct="1">
              <a:buFont typeface="Wingdings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Recall Improves SVM for </a:t>
            </a:r>
            <a:r>
              <a:rPr lang="en-US" dirty="0" smtClean="0">
                <a:solidFill>
                  <a:srgbClr val="00FF00"/>
                </a:solidFill>
              </a:rPr>
              <a:t>HDLSS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en-US" dirty="0" smtClean="0"/>
              <a:t>Good Empirical Success</a:t>
            </a:r>
          </a:p>
          <a:p>
            <a:pPr lvl="1" algn="l" eaLnBrk="1" hangingPunct="1">
              <a:buFont typeface="Wingdings" pitchFamily="2" charset="2"/>
              <a:buChar char="§"/>
            </a:pPr>
            <a:r>
              <a:rPr lang="en-US" dirty="0" smtClean="0"/>
              <a:t>Routinely Used in </a:t>
            </a:r>
            <a:r>
              <a:rPr lang="en-US" dirty="0" err="1" smtClean="0"/>
              <a:t>Perou</a:t>
            </a:r>
            <a:r>
              <a:rPr lang="en-US" dirty="0" smtClean="0"/>
              <a:t> Lab</a:t>
            </a:r>
          </a:p>
          <a:p>
            <a:pPr lvl="1" algn="l" eaLnBrk="1" hangingPunct="1">
              <a:buFont typeface="Wingdings" pitchFamily="2" charset="2"/>
              <a:buChar char="§"/>
            </a:pPr>
            <a:r>
              <a:rPr lang="en-US" dirty="0" smtClean="0"/>
              <a:t>Many Comparisons Done</a:t>
            </a:r>
          </a:p>
          <a:p>
            <a:pPr lvl="1" algn="l" eaLnBrk="1" hangingPunct="1">
              <a:buFont typeface="Wingdings" pitchFamily="2" charset="2"/>
              <a:buChar char="§"/>
            </a:pPr>
            <a:r>
              <a:rPr lang="en-US" dirty="0" smtClean="0"/>
              <a:t>Similar Lessons from </a:t>
            </a:r>
            <a:r>
              <a:rPr lang="en-US" dirty="0" err="1" smtClean="0"/>
              <a:t>Wistar</a:t>
            </a:r>
            <a:endParaRPr lang="en-US" dirty="0" smtClean="0"/>
          </a:p>
          <a:p>
            <a:pPr lvl="1" algn="l" eaLnBrk="1" hangingPunct="1">
              <a:buFont typeface="Wingdings" pitchFamily="2" charset="2"/>
              <a:buChar char="§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8638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lumMod val="75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2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not adjust by means?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479550"/>
            <a:ext cx="8094663" cy="5149850"/>
          </a:xfrm>
        </p:spPr>
        <p:txBody>
          <a:bodyPr/>
          <a:lstStyle/>
          <a:p>
            <a:pPr marL="0" indent="0" algn="l" eaLnBrk="1" hangingPunct="1">
              <a:buNone/>
            </a:pPr>
            <a:r>
              <a:rPr lang="en-US" dirty="0" smtClean="0"/>
              <a:t>DWD is complicated:   value added?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en-US" dirty="0" smtClean="0"/>
              <a:t>Because it is “cool”</a:t>
            </a:r>
          </a:p>
          <a:p>
            <a:pPr lvl="1" algn="l" eaLnBrk="1" hangingPunct="1">
              <a:buFont typeface="Wingdings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Recall Improves SVM for </a:t>
            </a:r>
            <a:r>
              <a:rPr lang="en-US" dirty="0" smtClean="0">
                <a:solidFill>
                  <a:srgbClr val="00FF00"/>
                </a:solidFill>
              </a:rPr>
              <a:t>HDLSS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en-US" dirty="0" smtClean="0"/>
              <a:t>Good Empirical Success</a:t>
            </a:r>
          </a:p>
          <a:p>
            <a:pPr lvl="1" algn="l" eaLnBrk="1" hangingPunct="1">
              <a:buFont typeface="Wingdings" pitchFamily="2" charset="2"/>
              <a:buChar char="§"/>
            </a:pPr>
            <a:r>
              <a:rPr lang="en-US" dirty="0" smtClean="0"/>
              <a:t>Routinely Used in </a:t>
            </a:r>
            <a:r>
              <a:rPr lang="en-US" dirty="0" err="1" smtClean="0"/>
              <a:t>Perou</a:t>
            </a:r>
            <a:r>
              <a:rPr lang="en-US" dirty="0" smtClean="0"/>
              <a:t> Lab</a:t>
            </a:r>
          </a:p>
          <a:p>
            <a:pPr lvl="1" algn="l" eaLnBrk="1" hangingPunct="1">
              <a:buFont typeface="Wingdings" pitchFamily="2" charset="2"/>
              <a:buChar char="§"/>
            </a:pPr>
            <a:r>
              <a:rPr lang="en-US" dirty="0" smtClean="0"/>
              <a:t>Many Comparisons Done</a:t>
            </a:r>
          </a:p>
          <a:p>
            <a:pPr lvl="1" algn="l" eaLnBrk="1" hangingPunct="1">
              <a:buFont typeface="Wingdings" pitchFamily="2" charset="2"/>
              <a:buChar char="§"/>
            </a:pPr>
            <a:r>
              <a:rPr lang="en-US" dirty="0" smtClean="0"/>
              <a:t>Similar Lessons from </a:t>
            </a:r>
            <a:r>
              <a:rPr lang="en-US" dirty="0" err="1" smtClean="0"/>
              <a:t>Wistar</a:t>
            </a:r>
            <a:endParaRPr lang="en-US" dirty="0" smtClean="0"/>
          </a:p>
          <a:p>
            <a:pPr algn="l" eaLnBrk="1" hangingPunct="1">
              <a:buFont typeface="Wingdings" pitchFamily="2" charset="2"/>
              <a:buChar char="§"/>
            </a:pPr>
            <a:r>
              <a:rPr lang="en-US" dirty="0" smtClean="0"/>
              <a:t>Proven Statistical Power</a:t>
            </a:r>
          </a:p>
          <a:p>
            <a:pPr lvl="1" algn="l" eaLnBrk="1" hangingPunct="1">
              <a:buFont typeface="Wingdings" pitchFamily="2" charset="2"/>
              <a:buChar char="§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7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References: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Vapnik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(1982) 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Boser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Guyon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Vapnik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(1992)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Vapnik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(1995)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9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8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lumMod val="75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2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not adjust by means?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479550"/>
            <a:ext cx="8094663" cy="5149850"/>
          </a:xfrm>
        </p:spPr>
        <p:txBody>
          <a:bodyPr/>
          <a:lstStyle/>
          <a:p>
            <a:pPr marL="0" indent="0" algn="l" eaLnBrk="1" hangingPunct="1">
              <a:buNone/>
            </a:pPr>
            <a:r>
              <a:rPr lang="en-US" dirty="0" smtClean="0"/>
              <a:t>But Why Not PAM   (~Mean Difference)?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en-US" dirty="0" smtClean="0"/>
              <a:t>Simpler is Better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en-US" dirty="0" smtClean="0"/>
              <a:t>Why not means, i.e. point cloud </a:t>
            </a:r>
            <a:r>
              <a:rPr lang="en-US" dirty="0" err="1" smtClean="0"/>
              <a:t>centerpoints</a:t>
            </a:r>
            <a:r>
              <a:rPr lang="en-US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8043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lumMod val="75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2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not adjust by means?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479550"/>
            <a:ext cx="8094663" cy="5149850"/>
          </a:xfrm>
        </p:spPr>
        <p:txBody>
          <a:bodyPr/>
          <a:lstStyle/>
          <a:p>
            <a:pPr marL="0" indent="0" algn="l" eaLnBrk="1" hangingPunct="1">
              <a:buNone/>
            </a:pPr>
            <a:r>
              <a:rPr lang="en-US" dirty="0" smtClean="0"/>
              <a:t>But Why Not PAM   (~Mean Difference)?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en-US" dirty="0" smtClean="0"/>
              <a:t>Simpler is Better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en-US" dirty="0" smtClean="0"/>
              <a:t>Why not means, i.e. point cloud </a:t>
            </a:r>
            <a:r>
              <a:rPr lang="en-US" dirty="0" err="1" smtClean="0"/>
              <a:t>centerpoints</a:t>
            </a:r>
            <a:r>
              <a:rPr lang="en-US" dirty="0" smtClean="0"/>
              <a:t>?</a:t>
            </a:r>
          </a:p>
          <a:p>
            <a:pPr algn="l" eaLnBrk="1" hangingPunct="1">
              <a:buFont typeface="Wingdings" pitchFamily="2" charset="2"/>
              <a:buChar char="§"/>
            </a:pPr>
            <a:endParaRPr lang="en-US" dirty="0"/>
          </a:p>
          <a:p>
            <a:pPr marL="0" indent="0" algn="l" eaLnBrk="1" hangingPunct="1">
              <a:buNone/>
            </a:pPr>
            <a:endParaRPr lang="en-US" dirty="0" smtClean="0"/>
          </a:p>
          <a:p>
            <a:pPr marL="0" indent="0" algn="l" eaLnBrk="1" hangingPunct="1">
              <a:buNone/>
            </a:pPr>
            <a:r>
              <a:rPr lang="en-US" dirty="0" smtClean="0"/>
              <a:t>Elegant Answer:    </a:t>
            </a:r>
            <a:r>
              <a:rPr lang="en-US" dirty="0" err="1" smtClean="0"/>
              <a:t>Xuxin</a:t>
            </a:r>
            <a:r>
              <a:rPr lang="en-US" dirty="0" smtClean="0"/>
              <a:t> Liu</a:t>
            </a:r>
          </a:p>
        </p:txBody>
      </p:sp>
    </p:spTree>
    <p:extLst>
      <p:ext uri="{BB962C8B-B14F-4D97-AF65-F5344CB8AC3E}">
        <p14:creationId xmlns:p14="http://schemas.microsoft.com/office/powerpoint/2010/main" val="123945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lumMod val="75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2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not adjust by means?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479550"/>
            <a:ext cx="8094663" cy="5149850"/>
          </a:xfrm>
        </p:spPr>
        <p:txBody>
          <a:bodyPr/>
          <a:lstStyle/>
          <a:p>
            <a:pPr marL="0" indent="0" algn="l" eaLnBrk="1" hangingPunct="1">
              <a:buNone/>
            </a:pPr>
            <a:r>
              <a:rPr lang="en-US" dirty="0" smtClean="0"/>
              <a:t>But Why Not PAM   (~Mean Difference)?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en-US" dirty="0" smtClean="0"/>
              <a:t>Simpler is Better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en-US" dirty="0" smtClean="0"/>
              <a:t>Why not means, i.e. point cloud </a:t>
            </a:r>
            <a:r>
              <a:rPr lang="en-US" dirty="0" err="1" smtClean="0"/>
              <a:t>centerpoints</a:t>
            </a:r>
            <a:r>
              <a:rPr lang="en-US" dirty="0" smtClean="0"/>
              <a:t>?</a:t>
            </a:r>
          </a:p>
          <a:p>
            <a:pPr marL="0" indent="0" algn="l" eaLnBrk="1" hangingPunct="1">
              <a:buNone/>
            </a:pPr>
            <a:r>
              <a:rPr lang="en-US" dirty="0" smtClean="0"/>
              <a:t>Drawback to PAM: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en-US" dirty="0" smtClean="0"/>
              <a:t>Poor Handling of Unbalanced Biological Subtypes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en-US" dirty="0" smtClean="0"/>
              <a:t>DWD more Resistant to Unbalance</a:t>
            </a:r>
          </a:p>
        </p:txBody>
      </p:sp>
    </p:spTree>
    <p:extLst>
      <p:ext uri="{BB962C8B-B14F-4D97-AF65-F5344CB8AC3E}">
        <p14:creationId xmlns:p14="http://schemas.microsoft.com/office/powerpoint/2010/main" val="289248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lumMod val="75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2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not adjust by means?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479550"/>
            <a:ext cx="8094663" cy="514985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Toy Example:</a:t>
            </a:r>
            <a:endParaRPr lang="en-US" altLang="ko-KR" sz="3600" dirty="0">
              <a:ea typeface="Gulim" pitchFamily="34" charset="-127"/>
            </a:endParaRPr>
          </a:p>
          <a:p>
            <a:pPr marL="1104900" lvl="1" indent="-533400" algn="l">
              <a:buFont typeface="Wingdings" pitchFamily="2" charset="2"/>
              <a:buChar char="n"/>
            </a:pPr>
            <a:r>
              <a:rPr lang="en-US" altLang="ko-KR" sz="3200" dirty="0">
                <a:ea typeface="Gulim" pitchFamily="34" charset="-127"/>
              </a:rPr>
              <a:t>Gaussian Clusters</a:t>
            </a:r>
          </a:p>
          <a:p>
            <a:pPr marL="1104900" lvl="1" indent="-533400" algn="l">
              <a:buFont typeface="Wingdings" pitchFamily="2" charset="2"/>
              <a:buChar char="n"/>
            </a:pPr>
            <a:r>
              <a:rPr lang="en-US" altLang="ko-KR" sz="3200" dirty="0">
                <a:ea typeface="Gulim" pitchFamily="34" charset="-127"/>
              </a:rPr>
              <a:t>Two batches (denoted:   +   o</a:t>
            </a:r>
            <a:r>
              <a:rPr lang="en-US" altLang="ko-KR" sz="3200" dirty="0" smtClean="0">
                <a:ea typeface="Gulim" pitchFamily="34" charset="-127"/>
              </a:rPr>
              <a:t>)</a:t>
            </a:r>
            <a:endParaRPr lang="en-US" altLang="ko-KR" sz="3200" dirty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890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lumMod val="75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2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not adjust by means?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479550"/>
            <a:ext cx="8094663" cy="514985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Toy Example:</a:t>
            </a:r>
            <a:endParaRPr lang="en-US" altLang="ko-KR" sz="3600" dirty="0">
              <a:ea typeface="Gulim" pitchFamily="34" charset="-127"/>
            </a:endParaRPr>
          </a:p>
          <a:p>
            <a:pPr marL="1104900" lvl="1" indent="-533400" algn="l">
              <a:buFont typeface="Wingdings" pitchFamily="2" charset="2"/>
              <a:buChar char="n"/>
            </a:pPr>
            <a:r>
              <a:rPr lang="en-US" altLang="ko-KR" sz="3200" dirty="0">
                <a:ea typeface="Gulim" pitchFamily="34" charset="-127"/>
              </a:rPr>
              <a:t>Gaussian Clusters</a:t>
            </a:r>
          </a:p>
          <a:p>
            <a:pPr marL="1104900" lvl="1" indent="-533400" algn="l">
              <a:buFont typeface="Wingdings" pitchFamily="2" charset="2"/>
              <a:buChar char="n"/>
            </a:pPr>
            <a:r>
              <a:rPr lang="en-US" altLang="ko-KR" sz="3200" dirty="0">
                <a:ea typeface="Gulim" pitchFamily="34" charset="-127"/>
              </a:rPr>
              <a:t>Two batches (denoted:   +   o)</a:t>
            </a:r>
          </a:p>
          <a:p>
            <a:pPr marL="1104900" lvl="1" indent="-533400" algn="l">
              <a:buFont typeface="Wingdings" pitchFamily="2" charset="2"/>
              <a:buChar char="n"/>
            </a:pPr>
            <a:r>
              <a:rPr lang="en-US" altLang="ko-KR" sz="3200" dirty="0">
                <a:ea typeface="Gulim" pitchFamily="34" charset="-127"/>
              </a:rPr>
              <a:t>Two subtypes (</a:t>
            </a:r>
            <a:r>
              <a:rPr lang="en-US" altLang="ko-KR" sz="3200" dirty="0">
                <a:solidFill>
                  <a:srgbClr val="FF0000"/>
                </a:solidFill>
                <a:ea typeface="Gulim" pitchFamily="34" charset="-127"/>
              </a:rPr>
              <a:t>red</a:t>
            </a:r>
            <a:r>
              <a:rPr lang="en-US" altLang="ko-KR" sz="3200" dirty="0">
                <a:ea typeface="Gulim" pitchFamily="34" charset="-127"/>
              </a:rPr>
              <a:t> and </a:t>
            </a:r>
            <a:r>
              <a:rPr lang="en-US" altLang="ko-KR" sz="3200" dirty="0">
                <a:solidFill>
                  <a:srgbClr val="3333FF"/>
                </a:solidFill>
                <a:ea typeface="Gulim" pitchFamily="34" charset="-127"/>
              </a:rPr>
              <a:t>blue</a:t>
            </a:r>
            <a:r>
              <a:rPr lang="en-US" altLang="ko-KR" sz="3200" dirty="0" smtClean="0">
                <a:ea typeface="Gulim" pitchFamily="34" charset="-127"/>
              </a:rPr>
              <a:t>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2528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lumMod val="75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2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not adjust by means?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479550"/>
            <a:ext cx="8094663" cy="514985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Toy Example:</a:t>
            </a:r>
            <a:endParaRPr lang="en-US" altLang="ko-KR" sz="3600" dirty="0">
              <a:ea typeface="Gulim" pitchFamily="34" charset="-127"/>
            </a:endParaRPr>
          </a:p>
          <a:p>
            <a:pPr marL="1104900" lvl="1" indent="-533400" algn="l">
              <a:buFont typeface="Wingdings" pitchFamily="2" charset="2"/>
              <a:buChar char="n"/>
            </a:pPr>
            <a:r>
              <a:rPr lang="en-US" altLang="ko-KR" sz="3200" dirty="0">
                <a:ea typeface="Gulim" pitchFamily="34" charset="-127"/>
              </a:rPr>
              <a:t>Gaussian Clusters</a:t>
            </a:r>
          </a:p>
          <a:p>
            <a:pPr marL="1104900" lvl="1" indent="-533400" algn="l">
              <a:buFont typeface="Wingdings" pitchFamily="2" charset="2"/>
              <a:buChar char="n"/>
            </a:pPr>
            <a:r>
              <a:rPr lang="en-US" altLang="ko-KR" sz="3200" dirty="0">
                <a:ea typeface="Gulim" pitchFamily="34" charset="-127"/>
              </a:rPr>
              <a:t>Two batches (denoted:   +   o)</a:t>
            </a:r>
          </a:p>
          <a:p>
            <a:pPr marL="1104900" lvl="1" indent="-533400" algn="l">
              <a:buFont typeface="Wingdings" pitchFamily="2" charset="2"/>
              <a:buChar char="n"/>
            </a:pPr>
            <a:r>
              <a:rPr lang="en-US" altLang="ko-KR" sz="3200" dirty="0">
                <a:ea typeface="Gulim" pitchFamily="34" charset="-127"/>
              </a:rPr>
              <a:t>Two subtypes (</a:t>
            </a:r>
            <a:r>
              <a:rPr lang="en-US" altLang="ko-KR" sz="3200" dirty="0">
                <a:solidFill>
                  <a:srgbClr val="FF0000"/>
                </a:solidFill>
                <a:ea typeface="Gulim" pitchFamily="34" charset="-127"/>
              </a:rPr>
              <a:t>red</a:t>
            </a:r>
            <a:r>
              <a:rPr lang="en-US" altLang="ko-KR" sz="3200" dirty="0">
                <a:ea typeface="Gulim" pitchFamily="34" charset="-127"/>
              </a:rPr>
              <a:t> and </a:t>
            </a:r>
            <a:r>
              <a:rPr lang="en-US" altLang="ko-KR" sz="3200" dirty="0">
                <a:solidFill>
                  <a:srgbClr val="3333FF"/>
                </a:solidFill>
                <a:ea typeface="Gulim" pitchFamily="34" charset="-127"/>
              </a:rPr>
              <a:t>blue</a:t>
            </a:r>
            <a:r>
              <a:rPr lang="en-US" altLang="ko-KR" sz="3200" dirty="0">
                <a:ea typeface="Gulim" pitchFamily="34" charset="-127"/>
              </a:rPr>
              <a:t>)</a:t>
            </a:r>
          </a:p>
          <a:p>
            <a:pPr marL="1104900" lvl="1" indent="-533400" algn="l">
              <a:buFont typeface="Wingdings" pitchFamily="2" charset="2"/>
              <a:buChar char="n"/>
            </a:pPr>
            <a:r>
              <a:rPr lang="en-US" altLang="ko-KR" sz="3200" dirty="0">
                <a:ea typeface="Gulim" pitchFamily="34" charset="-127"/>
              </a:rPr>
              <a:t>Goal:  bring together</a:t>
            </a:r>
          </a:p>
          <a:p>
            <a:pPr marL="1104900" lvl="1" indent="-533400"/>
            <a:r>
              <a:rPr lang="en-US" altLang="ko-KR" sz="3200" dirty="0">
                <a:solidFill>
                  <a:srgbClr val="FF0000"/>
                </a:solidFill>
                <a:ea typeface="Gulim" pitchFamily="34" charset="-127"/>
              </a:rPr>
              <a:t>+ </a:t>
            </a:r>
            <a:r>
              <a:rPr lang="en-US" altLang="ko-KR" sz="3200" dirty="0">
                <a:ea typeface="Gulim" pitchFamily="34" charset="-127"/>
                <a:sym typeface="Wingdings" pitchFamily="2" charset="2"/>
              </a:rPr>
              <a:t></a:t>
            </a:r>
            <a:r>
              <a:rPr lang="en-US" altLang="ko-KR" sz="3200" dirty="0">
                <a:solidFill>
                  <a:srgbClr val="FF0000"/>
                </a:solidFill>
                <a:ea typeface="Gulim" pitchFamily="34" charset="-127"/>
              </a:rPr>
              <a:t> o</a:t>
            </a:r>
            <a:r>
              <a:rPr lang="en-US" altLang="ko-KR" sz="3200" dirty="0">
                <a:ea typeface="Gulim" pitchFamily="34" charset="-127"/>
              </a:rPr>
              <a:t>        and also      </a:t>
            </a:r>
            <a:r>
              <a:rPr lang="en-US" altLang="ko-KR" sz="3200" dirty="0">
                <a:solidFill>
                  <a:srgbClr val="3333FF"/>
                </a:solidFill>
                <a:ea typeface="Gulim" pitchFamily="34" charset="-127"/>
              </a:rPr>
              <a:t>+</a:t>
            </a:r>
            <a:r>
              <a:rPr lang="en-US" altLang="ko-KR" sz="3200" dirty="0">
                <a:ea typeface="Gulim" pitchFamily="34" charset="-127"/>
              </a:rPr>
              <a:t> </a:t>
            </a:r>
            <a:r>
              <a:rPr lang="en-US" altLang="ko-KR" sz="3200" dirty="0">
                <a:ea typeface="Gulim" pitchFamily="34" charset="-127"/>
                <a:sym typeface="Wingdings" pitchFamily="2" charset="2"/>
              </a:rPr>
              <a:t></a:t>
            </a:r>
            <a:r>
              <a:rPr lang="en-US" altLang="ko-KR" sz="3200" dirty="0">
                <a:ea typeface="Gulim" pitchFamily="34" charset="-127"/>
              </a:rPr>
              <a:t> </a:t>
            </a:r>
            <a:r>
              <a:rPr lang="en-US" altLang="ko-KR" sz="3200" dirty="0">
                <a:solidFill>
                  <a:srgbClr val="3333FF"/>
                </a:solidFill>
                <a:ea typeface="Gulim" pitchFamily="34" charset="-127"/>
              </a:rPr>
              <a:t>o</a:t>
            </a:r>
          </a:p>
          <a:p>
            <a:pPr marL="0" indent="0" algn="l" eaLnBrk="1" hangingPunct="1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3534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lumMod val="75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2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not adjust by means?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479550"/>
            <a:ext cx="8094663" cy="514985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Toy Example:</a:t>
            </a:r>
            <a:endParaRPr lang="en-US" altLang="ko-KR" sz="3600" dirty="0">
              <a:ea typeface="Gulim" pitchFamily="34" charset="-127"/>
            </a:endParaRPr>
          </a:p>
          <a:p>
            <a:pPr marL="1104900" lvl="1" indent="-533400" algn="l">
              <a:buFont typeface="Wingdings" pitchFamily="2" charset="2"/>
              <a:buChar char="n"/>
            </a:pPr>
            <a:r>
              <a:rPr lang="en-US" altLang="ko-KR" sz="3200" dirty="0">
                <a:ea typeface="Gulim" pitchFamily="34" charset="-127"/>
              </a:rPr>
              <a:t>Gaussian Clusters</a:t>
            </a:r>
          </a:p>
          <a:p>
            <a:pPr marL="1104900" lvl="1" indent="-533400" algn="l">
              <a:buFont typeface="Wingdings" pitchFamily="2" charset="2"/>
              <a:buChar char="n"/>
            </a:pPr>
            <a:r>
              <a:rPr lang="en-US" altLang="ko-KR" sz="3200" dirty="0">
                <a:ea typeface="Gulim" pitchFamily="34" charset="-127"/>
              </a:rPr>
              <a:t>Two batches (denoted:   +   o)</a:t>
            </a:r>
          </a:p>
          <a:p>
            <a:pPr marL="1104900" lvl="1" indent="-533400" algn="l">
              <a:buFont typeface="Wingdings" pitchFamily="2" charset="2"/>
              <a:buChar char="n"/>
            </a:pPr>
            <a:r>
              <a:rPr lang="en-US" altLang="ko-KR" sz="3200" dirty="0">
                <a:ea typeface="Gulim" pitchFamily="34" charset="-127"/>
              </a:rPr>
              <a:t>Two subtypes (</a:t>
            </a:r>
            <a:r>
              <a:rPr lang="en-US" altLang="ko-KR" sz="3200" dirty="0">
                <a:solidFill>
                  <a:srgbClr val="FF0000"/>
                </a:solidFill>
                <a:ea typeface="Gulim" pitchFamily="34" charset="-127"/>
              </a:rPr>
              <a:t>red</a:t>
            </a:r>
            <a:r>
              <a:rPr lang="en-US" altLang="ko-KR" sz="3200" dirty="0">
                <a:ea typeface="Gulim" pitchFamily="34" charset="-127"/>
              </a:rPr>
              <a:t> and </a:t>
            </a:r>
            <a:r>
              <a:rPr lang="en-US" altLang="ko-KR" sz="3200" dirty="0">
                <a:solidFill>
                  <a:srgbClr val="3333FF"/>
                </a:solidFill>
                <a:ea typeface="Gulim" pitchFamily="34" charset="-127"/>
              </a:rPr>
              <a:t>blue</a:t>
            </a:r>
            <a:r>
              <a:rPr lang="en-US" altLang="ko-KR" sz="3200" dirty="0">
                <a:ea typeface="Gulim" pitchFamily="34" charset="-127"/>
              </a:rPr>
              <a:t>)</a:t>
            </a:r>
          </a:p>
          <a:p>
            <a:pPr marL="1104900" lvl="1" indent="-533400" algn="l">
              <a:buFont typeface="Wingdings" pitchFamily="2" charset="2"/>
              <a:buChar char="n"/>
            </a:pPr>
            <a:r>
              <a:rPr lang="en-US" altLang="ko-KR" sz="3200" dirty="0">
                <a:ea typeface="Gulim" pitchFamily="34" charset="-127"/>
              </a:rPr>
              <a:t>Goal:  bring together</a:t>
            </a:r>
          </a:p>
          <a:p>
            <a:pPr marL="1104900" lvl="1" indent="-533400"/>
            <a:r>
              <a:rPr lang="en-US" altLang="ko-KR" sz="3200" dirty="0">
                <a:solidFill>
                  <a:srgbClr val="FF0000"/>
                </a:solidFill>
                <a:ea typeface="Gulim" pitchFamily="34" charset="-127"/>
              </a:rPr>
              <a:t>+ </a:t>
            </a:r>
            <a:r>
              <a:rPr lang="en-US" altLang="ko-KR" sz="3200" dirty="0">
                <a:ea typeface="Gulim" pitchFamily="34" charset="-127"/>
                <a:sym typeface="Wingdings" pitchFamily="2" charset="2"/>
              </a:rPr>
              <a:t></a:t>
            </a:r>
            <a:r>
              <a:rPr lang="en-US" altLang="ko-KR" sz="3200" dirty="0">
                <a:solidFill>
                  <a:srgbClr val="FF0000"/>
                </a:solidFill>
                <a:ea typeface="Gulim" pitchFamily="34" charset="-127"/>
              </a:rPr>
              <a:t> o</a:t>
            </a:r>
            <a:r>
              <a:rPr lang="en-US" altLang="ko-KR" sz="3200" dirty="0">
                <a:ea typeface="Gulim" pitchFamily="34" charset="-127"/>
              </a:rPr>
              <a:t>        and also      </a:t>
            </a:r>
            <a:r>
              <a:rPr lang="en-US" altLang="ko-KR" sz="3200" dirty="0">
                <a:solidFill>
                  <a:srgbClr val="3333FF"/>
                </a:solidFill>
                <a:ea typeface="Gulim" pitchFamily="34" charset="-127"/>
              </a:rPr>
              <a:t>+</a:t>
            </a:r>
            <a:r>
              <a:rPr lang="en-US" altLang="ko-KR" sz="3200" dirty="0">
                <a:ea typeface="Gulim" pitchFamily="34" charset="-127"/>
              </a:rPr>
              <a:t> </a:t>
            </a:r>
            <a:r>
              <a:rPr lang="en-US" altLang="ko-KR" sz="3200" dirty="0">
                <a:ea typeface="Gulim" pitchFamily="34" charset="-127"/>
                <a:sym typeface="Wingdings" pitchFamily="2" charset="2"/>
              </a:rPr>
              <a:t></a:t>
            </a:r>
            <a:r>
              <a:rPr lang="en-US" altLang="ko-KR" sz="3200" dirty="0">
                <a:ea typeface="Gulim" pitchFamily="34" charset="-127"/>
              </a:rPr>
              <a:t> </a:t>
            </a:r>
            <a:r>
              <a:rPr lang="en-US" altLang="ko-KR" sz="3200" dirty="0">
                <a:solidFill>
                  <a:srgbClr val="3333FF"/>
                </a:solidFill>
                <a:ea typeface="Gulim" pitchFamily="34" charset="-127"/>
              </a:rPr>
              <a:t>o</a:t>
            </a:r>
          </a:p>
          <a:p>
            <a:pPr marL="1104900" lvl="1" indent="-533400" algn="l">
              <a:buFont typeface="Wingdings" pitchFamily="2" charset="2"/>
              <a:buChar char="n"/>
            </a:pPr>
            <a:r>
              <a:rPr lang="en-US" altLang="ko-KR" sz="3200" dirty="0">
                <a:ea typeface="Gulim" pitchFamily="34" charset="-127"/>
              </a:rPr>
              <a:t>Challenge: </a:t>
            </a:r>
            <a:r>
              <a:rPr lang="en-US" altLang="ko-KR" sz="3200" i="1" dirty="0">
                <a:ea typeface="Gulim" pitchFamily="34" charset="-127"/>
              </a:rPr>
              <a:t>unequal</a:t>
            </a:r>
            <a:r>
              <a:rPr lang="en-US" altLang="ko-KR" sz="3200" dirty="0">
                <a:ea typeface="Gulim" pitchFamily="34" charset="-127"/>
              </a:rPr>
              <a:t> biological </a:t>
            </a:r>
            <a:r>
              <a:rPr lang="en-US" altLang="ko-KR" sz="3200" u="sng" dirty="0">
                <a:ea typeface="Gulim" pitchFamily="34" charset="-127"/>
              </a:rPr>
              <a:t>ratios</a:t>
            </a:r>
            <a:r>
              <a:rPr lang="en-US" altLang="ko-KR" sz="3200" dirty="0">
                <a:ea typeface="Gulim" pitchFamily="34" charset="-127"/>
              </a:rPr>
              <a:t> within batches</a:t>
            </a:r>
          </a:p>
          <a:p>
            <a:pPr marL="0" indent="0" algn="l" eaLnBrk="1" hangingPunct="1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898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lumMod val="75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2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Twiddle ratios of subtypes</a:t>
            </a:r>
          </a:p>
        </p:txBody>
      </p:sp>
      <p:pic>
        <p:nvPicPr>
          <p:cNvPr id="3" name="ToyMovie_PAMDW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1371600"/>
            <a:ext cx="66294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5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lumMod val="75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2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not adjust by means?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479550"/>
            <a:ext cx="8094663" cy="5149850"/>
          </a:xfrm>
        </p:spPr>
        <p:txBody>
          <a:bodyPr/>
          <a:lstStyle/>
          <a:p>
            <a:pPr marL="0" indent="0" algn="l">
              <a:spcBef>
                <a:spcPts val="1200"/>
              </a:spcBef>
              <a:buNone/>
            </a:pPr>
            <a:r>
              <a:rPr lang="en-US" altLang="ko-KR" dirty="0">
                <a:ea typeface="Gulim" pitchFamily="34" charset="-127"/>
              </a:rPr>
              <a:t>Lessons from DWD vs. PAM Example:</a:t>
            </a:r>
          </a:p>
          <a:p>
            <a:pPr marL="609600" indent="-609600" algn="l">
              <a:spcBef>
                <a:spcPts val="1200"/>
              </a:spcBef>
              <a:buFont typeface="Wingdings" pitchFamily="2" charset="2"/>
              <a:buChar char="n"/>
            </a:pPr>
            <a:r>
              <a:rPr lang="en-US" altLang="ko-KR" dirty="0">
                <a:ea typeface="Gulim" pitchFamily="34" charset="-127"/>
              </a:rPr>
              <a:t>Both </a:t>
            </a:r>
            <a:r>
              <a:rPr lang="en-US" altLang="ko-KR" i="1" dirty="0">
                <a:ea typeface="Gulim" pitchFamily="34" charset="-127"/>
              </a:rPr>
              <a:t>very good</a:t>
            </a:r>
            <a:r>
              <a:rPr lang="en-US" altLang="ko-KR" dirty="0">
                <a:ea typeface="Gulim" pitchFamily="34" charset="-127"/>
              </a:rPr>
              <a:t> for </a:t>
            </a:r>
            <a:r>
              <a:rPr lang="en-US" altLang="ko-KR" u="sng" dirty="0">
                <a:ea typeface="Gulim" pitchFamily="34" charset="-127"/>
              </a:rPr>
              <a:t>ratio</a:t>
            </a:r>
            <a:r>
              <a:rPr lang="en-US" altLang="ko-KR" dirty="0">
                <a:ea typeface="Gulim" pitchFamily="34" charset="-127"/>
              </a:rPr>
              <a:t> ~ 0.7 – 1.0</a:t>
            </a:r>
          </a:p>
          <a:p>
            <a:pPr marL="609600" indent="-609600" algn="l">
              <a:spcBef>
                <a:spcPts val="1200"/>
              </a:spcBef>
              <a:buFont typeface="Wingdings" pitchFamily="2" charset="2"/>
              <a:buChar char="n"/>
            </a:pPr>
            <a:r>
              <a:rPr lang="en-US" altLang="ko-KR" dirty="0">
                <a:ea typeface="Gulim" pitchFamily="34" charset="-127"/>
              </a:rPr>
              <a:t>PAM weakens for </a:t>
            </a:r>
            <a:r>
              <a:rPr lang="en-US" altLang="ko-KR" u="sng" dirty="0">
                <a:ea typeface="Gulim" pitchFamily="34" charset="-127"/>
              </a:rPr>
              <a:t>ratio</a:t>
            </a:r>
            <a:r>
              <a:rPr lang="en-US" altLang="ko-KR" dirty="0">
                <a:ea typeface="Gulim" pitchFamily="34" charset="-127"/>
              </a:rPr>
              <a:t> &lt; 0.7</a:t>
            </a:r>
          </a:p>
          <a:p>
            <a:pPr marL="609600" indent="-609600" algn="l">
              <a:spcBef>
                <a:spcPts val="1200"/>
              </a:spcBef>
              <a:buFont typeface="Wingdings" pitchFamily="2" charset="2"/>
              <a:buChar char="n"/>
            </a:pPr>
            <a:r>
              <a:rPr lang="en-US" altLang="ko-KR" dirty="0">
                <a:ea typeface="Gulim" pitchFamily="34" charset="-127"/>
              </a:rPr>
              <a:t>DWD robust until </a:t>
            </a:r>
            <a:r>
              <a:rPr lang="en-US" altLang="ko-KR" u="sng" dirty="0">
                <a:ea typeface="Gulim" pitchFamily="34" charset="-127"/>
              </a:rPr>
              <a:t>ratio</a:t>
            </a:r>
            <a:r>
              <a:rPr lang="en-US" altLang="ko-KR" dirty="0">
                <a:ea typeface="Gulim" pitchFamily="34" charset="-127"/>
              </a:rPr>
              <a:t> &lt; 0.4</a:t>
            </a:r>
          </a:p>
          <a:p>
            <a:pPr marL="609600" indent="-609600" algn="l">
              <a:spcBef>
                <a:spcPts val="1200"/>
              </a:spcBef>
              <a:buFont typeface="Wingdings" pitchFamily="2" charset="2"/>
              <a:buChar char="n"/>
            </a:pPr>
            <a:r>
              <a:rPr lang="en-US" altLang="ko-KR" dirty="0">
                <a:ea typeface="Gulim" pitchFamily="34" charset="-127"/>
              </a:rPr>
              <a:t>PAM has some use, until </a:t>
            </a:r>
            <a:r>
              <a:rPr lang="en-US" altLang="ko-KR" u="sng" dirty="0">
                <a:ea typeface="Gulim" pitchFamily="34" charset="-127"/>
              </a:rPr>
              <a:t>ratio</a:t>
            </a:r>
            <a:r>
              <a:rPr lang="en-US" altLang="ko-KR" dirty="0">
                <a:ea typeface="Gulim" pitchFamily="34" charset="-127"/>
              </a:rPr>
              <a:t> &lt; 0.2</a:t>
            </a:r>
          </a:p>
          <a:p>
            <a:pPr marL="609600" indent="-609600" algn="l">
              <a:spcBef>
                <a:spcPts val="1200"/>
              </a:spcBef>
              <a:buFont typeface="Wingdings" pitchFamily="2" charset="2"/>
              <a:buChar char="n"/>
            </a:pPr>
            <a:r>
              <a:rPr lang="en-US" altLang="ko-KR" dirty="0">
                <a:ea typeface="Gulim" pitchFamily="34" charset="-127"/>
              </a:rPr>
              <a:t>DWD has some use, until </a:t>
            </a:r>
            <a:r>
              <a:rPr lang="en-US" altLang="ko-KR" u="sng" dirty="0">
                <a:ea typeface="Gulim" pitchFamily="34" charset="-127"/>
              </a:rPr>
              <a:t>ratio</a:t>
            </a:r>
            <a:r>
              <a:rPr lang="en-US" altLang="ko-KR" dirty="0">
                <a:ea typeface="Gulim" pitchFamily="34" charset="-127"/>
              </a:rPr>
              <a:t> &lt; 0.05</a:t>
            </a:r>
          </a:p>
          <a:p>
            <a:pPr marL="609600" indent="-609600" algn="l">
              <a:spcBef>
                <a:spcPts val="1200"/>
              </a:spcBef>
              <a:buFont typeface="Wingdings" pitchFamily="2" charset="2"/>
              <a:buChar char="n"/>
            </a:pPr>
            <a:r>
              <a:rPr lang="en-US" altLang="ko-KR" dirty="0">
                <a:ea typeface="Gulim" pitchFamily="34" charset="-127"/>
              </a:rPr>
              <a:t>Both methods eventually fail</a:t>
            </a:r>
          </a:p>
          <a:p>
            <a:pPr algn="l" eaLnBrk="1" hangingPunct="1">
              <a:lnSpc>
                <a:spcPct val="130000"/>
              </a:lnSpc>
              <a:spcBef>
                <a:spcPts val="1200"/>
              </a:spcBef>
              <a:buFont typeface="Wingdings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366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lumMod val="75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2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not adjust by means?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31825" y="1479550"/>
            <a:ext cx="8094663" cy="5149850"/>
          </a:xfrm>
        </p:spPr>
        <p:txBody>
          <a:bodyPr/>
          <a:lstStyle/>
          <a:p>
            <a:pPr algn="l" eaLnBrk="1" hangingPunct="1">
              <a:lnSpc>
                <a:spcPct val="130000"/>
              </a:lnSpc>
              <a:buFont typeface="Wingdings" pitchFamily="2" charset="2"/>
              <a:buChar char="n"/>
            </a:pPr>
            <a:r>
              <a:rPr lang="en-US" dirty="0" smtClean="0"/>
              <a:t>DWD robust against non-proportional subtypes…</a:t>
            </a:r>
          </a:p>
          <a:p>
            <a:pPr algn="l" eaLnBrk="1" hangingPunct="1">
              <a:lnSpc>
                <a:spcPct val="130000"/>
              </a:lnSpc>
              <a:buFont typeface="Wingdings" pitchFamily="2" charset="2"/>
              <a:buChar char="n"/>
            </a:pPr>
            <a:endParaRPr lang="en-US" dirty="0" smtClean="0"/>
          </a:p>
          <a:p>
            <a:pPr algn="l" eaLnBrk="1" hangingPunct="1">
              <a:lnSpc>
                <a:spcPct val="130000"/>
              </a:lnSpc>
              <a:buFont typeface="Wingdings" pitchFamily="2" charset="2"/>
              <a:buChar char="n"/>
            </a:pPr>
            <a:r>
              <a:rPr lang="en-US" dirty="0" smtClean="0"/>
              <a:t>Mathematical Statistical Question:</a:t>
            </a:r>
          </a:p>
          <a:p>
            <a:pPr eaLnBrk="1" hangingPunct="1">
              <a:lnSpc>
                <a:spcPct val="130000"/>
              </a:lnSpc>
              <a:buFont typeface="Wingdings" pitchFamily="2" charset="2"/>
              <a:buNone/>
            </a:pPr>
            <a:r>
              <a:rPr lang="en-US" dirty="0" smtClean="0"/>
              <a:t>Are there mathematics behind this?</a:t>
            </a:r>
          </a:p>
          <a:p>
            <a:pPr eaLnBrk="1" hangingPunct="1">
              <a:lnSpc>
                <a:spcPct val="130000"/>
              </a:lnSpc>
              <a:buFont typeface="Wingdings" pitchFamily="2" charset="2"/>
              <a:buNone/>
            </a:pPr>
            <a:r>
              <a:rPr lang="en-US" dirty="0" smtClean="0"/>
              <a:t>(will answer later…)</a:t>
            </a:r>
          </a:p>
        </p:txBody>
      </p:sp>
    </p:spTree>
    <p:extLst>
      <p:ext uri="{BB962C8B-B14F-4D97-AF65-F5344CB8AC3E}">
        <p14:creationId xmlns:p14="http://schemas.microsoft.com/office/powerpoint/2010/main" val="420045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Recommended tutorial:</a:t>
            </a:r>
          </a:p>
          <a:p>
            <a:pPr marL="609600" indent="-609600" eaLnBrk="1" hangingPunct="1">
              <a:lnSpc>
                <a:spcPct val="13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Burges (1998)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93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1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DWD in Face Recognition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31825" y="1479550"/>
            <a:ext cx="4854575" cy="4768850"/>
          </a:xfrm>
        </p:spPr>
        <p:txBody>
          <a:bodyPr/>
          <a:lstStyle/>
          <a:p>
            <a:pPr marL="0" indent="0"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smtClean="0"/>
              <a:t>Face Images as Data</a:t>
            </a:r>
          </a:p>
          <a:p>
            <a:pPr marL="0" indent="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smtClean="0"/>
              <a:t>(with M. Benito &amp; D. Peña)</a:t>
            </a:r>
          </a:p>
          <a:p>
            <a:pPr marL="0" indent="0"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smtClean="0"/>
              <a:t>Male – Female Difference?</a:t>
            </a:r>
          </a:p>
          <a:p>
            <a:pPr marL="0" indent="0"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smtClean="0"/>
              <a:t>Discrimination Rule?</a:t>
            </a:r>
          </a:p>
          <a:p>
            <a:pPr marL="0" indent="0"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smtClean="0"/>
              <a:t>Represented as long vector of pixel gray levels</a:t>
            </a:r>
          </a:p>
          <a:p>
            <a:pPr marL="0" indent="0"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i="1" smtClean="0"/>
              <a:t>Registration</a:t>
            </a:r>
            <a:r>
              <a:rPr lang="en-US" smtClean="0"/>
              <a:t> is critical</a:t>
            </a:r>
          </a:p>
        </p:txBody>
      </p:sp>
      <p:pic>
        <p:nvPicPr>
          <p:cNvPr id="3" name="Sample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8011" y="1503680"/>
            <a:ext cx="3805989" cy="482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2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1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DWD in Face Recognition, (cont.)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31825" y="1479550"/>
            <a:ext cx="4854575" cy="4768850"/>
          </a:xfrm>
        </p:spPr>
        <p:txBody>
          <a:bodyPr/>
          <a:lstStyle/>
          <a:p>
            <a:pPr marL="0" indent="0" algn="l" eaLnBrk="1" hangingPunct="1">
              <a:lnSpc>
                <a:spcPct val="150000"/>
              </a:lnSpc>
              <a:buFont typeface="Wingdings" pitchFamily="2" charset="2"/>
              <a:buChar char="n"/>
            </a:pPr>
            <a:r>
              <a:rPr lang="en-US" smtClean="0"/>
              <a:t>Registered Data</a:t>
            </a:r>
          </a:p>
          <a:p>
            <a:pPr marL="0" indent="0" algn="l" eaLnBrk="1" hangingPunct="1">
              <a:lnSpc>
                <a:spcPct val="150000"/>
              </a:lnSpc>
              <a:buFont typeface="Wingdings" pitchFamily="2" charset="2"/>
              <a:buChar char="n"/>
            </a:pPr>
            <a:r>
              <a:rPr lang="en-US" smtClean="0"/>
              <a:t>Shifts and scale </a:t>
            </a:r>
          </a:p>
          <a:p>
            <a:pPr marL="0" indent="0" algn="l" eaLnBrk="1" hangingPunct="1">
              <a:lnSpc>
                <a:spcPct val="150000"/>
              </a:lnSpc>
              <a:buFont typeface="Wingdings" pitchFamily="2" charset="2"/>
              <a:buChar char="n"/>
            </a:pPr>
            <a:r>
              <a:rPr lang="en-US" smtClean="0"/>
              <a:t>Manually chosen</a:t>
            </a:r>
          </a:p>
          <a:p>
            <a:pPr marL="0" indent="0" algn="l" eaLnBrk="1" hangingPunct="1">
              <a:lnSpc>
                <a:spcPct val="150000"/>
              </a:lnSpc>
              <a:buFont typeface="Wingdings" pitchFamily="2" charset="2"/>
              <a:buChar char="n"/>
            </a:pPr>
            <a:r>
              <a:rPr lang="en-US" smtClean="0"/>
              <a:t>To align eyes and mouth</a:t>
            </a:r>
          </a:p>
          <a:p>
            <a:pPr marL="0" indent="0" algn="l" eaLnBrk="1" hangingPunct="1">
              <a:lnSpc>
                <a:spcPct val="150000"/>
              </a:lnSpc>
              <a:buFont typeface="Wingdings" pitchFamily="2" charset="2"/>
              <a:buChar char="n"/>
            </a:pPr>
            <a:r>
              <a:rPr lang="en-US" smtClean="0"/>
              <a:t>Still large variation</a:t>
            </a:r>
          </a:p>
          <a:p>
            <a:pPr marL="0" indent="0" algn="l" eaLnBrk="1" hangingPunct="1">
              <a:lnSpc>
                <a:spcPct val="150000"/>
              </a:lnSpc>
              <a:buFont typeface="Wingdings" pitchFamily="2" charset="2"/>
              <a:buChar char="n"/>
            </a:pPr>
            <a:r>
              <a:rPr lang="en-US" i="1" smtClean="0"/>
              <a:t>See</a:t>
            </a:r>
            <a:r>
              <a:rPr lang="en-US" smtClean="0"/>
              <a:t> males vs. females???</a:t>
            </a:r>
          </a:p>
        </p:txBody>
      </p:sp>
      <p:pic>
        <p:nvPicPr>
          <p:cNvPr id="3" name="SampleR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7958" y="1402080"/>
            <a:ext cx="3826042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1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1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DWD in Face Recognition , (cont.)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524000"/>
            <a:ext cx="4114800" cy="476885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  <a:buFont typeface="Wingdings" pitchFamily="2" charset="2"/>
              <a:buChar char="n"/>
            </a:pPr>
            <a:r>
              <a:rPr lang="en-US" smtClean="0"/>
              <a:t>DWD Direction</a:t>
            </a:r>
          </a:p>
          <a:p>
            <a:pPr algn="l" eaLnBrk="1" hangingPunct="1">
              <a:lnSpc>
                <a:spcPct val="150000"/>
              </a:lnSpc>
              <a:buFont typeface="Wingdings" pitchFamily="2" charset="2"/>
              <a:buChar char="n"/>
            </a:pPr>
            <a:r>
              <a:rPr lang="en-US" smtClean="0"/>
              <a:t>Good separation</a:t>
            </a:r>
          </a:p>
          <a:p>
            <a:pPr algn="l" eaLnBrk="1" hangingPunct="1">
              <a:lnSpc>
                <a:spcPct val="150000"/>
              </a:lnSpc>
              <a:buFont typeface="Wingdings" pitchFamily="2" charset="2"/>
              <a:buChar char="n"/>
            </a:pPr>
            <a:r>
              <a:rPr lang="en-US" smtClean="0"/>
              <a:t>Images “make sense”</a:t>
            </a:r>
          </a:p>
          <a:p>
            <a:pPr algn="l" eaLnBrk="1" hangingPunct="1">
              <a:lnSpc>
                <a:spcPct val="150000"/>
              </a:lnSpc>
              <a:buFont typeface="Wingdings" pitchFamily="2" charset="2"/>
              <a:buChar char="n"/>
            </a:pPr>
            <a:r>
              <a:rPr lang="en-US" smtClean="0"/>
              <a:t>Garbage at ends?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smtClean="0"/>
              <a:t>(extrapolation effects?)</a:t>
            </a:r>
          </a:p>
        </p:txBody>
      </p:sp>
      <p:pic>
        <p:nvPicPr>
          <p:cNvPr id="3" name="DWD_Rproj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1447800"/>
            <a:ext cx="48006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6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Recommended tutorial:</a:t>
            </a:r>
          </a:p>
          <a:p>
            <a:pPr marL="609600" indent="-609600" eaLnBrk="1" hangingPunct="1">
              <a:lnSpc>
                <a:spcPct val="13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Burges (1998)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Recommended Monographs: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it-IT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Cristianini &amp; Shawe-Taylor (2000)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Sch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ö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lkopf &amp; Alex Smola (2002)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19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50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76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36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separating </a:t>
            </a:r>
            <a:r>
              <a:rPr lang="en-US" sz="3200" i="1" dirty="0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0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separating </a:t>
            </a:r>
            <a:r>
              <a:rPr lang="en-US" sz="3200" i="1" dirty="0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maximize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distances from </a:t>
            </a:r>
            <a:r>
              <a:rPr lang="en-US" sz="3200" i="1" dirty="0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lang="en-US" sz="3200" i="1" dirty="0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6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86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25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60000"/>
                <a:lumOff val="4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 smtClean="0"/>
              <a:t>Participant Presentations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10 Minutes Each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r>
              <a:rPr lang="en-US" dirty="0" smtClean="0"/>
              <a:t>Please Sign Up: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Name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Email  (</a:t>
            </a:r>
            <a:r>
              <a:rPr lang="en-US" dirty="0" err="1" smtClean="0"/>
              <a:t>Onyen</a:t>
            </a:r>
            <a:r>
              <a:rPr lang="en-US" dirty="0" smtClean="0"/>
              <a:t> is fine, or …)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Are You </a:t>
            </a:r>
            <a:r>
              <a:rPr lang="en-US" dirty="0" err="1" smtClean="0"/>
              <a:t>ENRolled</a:t>
            </a:r>
            <a:r>
              <a:rPr lang="en-US" dirty="0" smtClean="0"/>
              <a:t>?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Tentative Title    (???? Is OK)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When:</a:t>
            </a:r>
          </a:p>
          <a:p>
            <a:pPr marL="457200" lvl="1" indent="0" eaLnBrk="1" hangingPunct="1">
              <a:buNone/>
            </a:pPr>
            <a:r>
              <a:rPr lang="en-US" dirty="0" smtClean="0"/>
              <a:t>Thurs., Early, Oct., Nov., Late</a:t>
            </a:r>
          </a:p>
        </p:txBody>
      </p:sp>
      <p:sp>
        <p:nvSpPr>
          <p:cNvPr id="2" name="Oval 1"/>
          <p:cNvSpPr/>
          <p:nvPr/>
        </p:nvSpPr>
        <p:spPr>
          <a:xfrm>
            <a:off x="304800" y="1143000"/>
            <a:ext cx="34290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38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1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97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73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separating </a:t>
            </a:r>
            <a:r>
              <a:rPr lang="en-US" sz="3200" i="1" dirty="0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maximize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distances from </a:t>
            </a:r>
            <a:r>
              <a:rPr lang="en-US" sz="3200" i="1" dirty="0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lang="en-US" sz="3200" i="1" dirty="0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particular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smallest distance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65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07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1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separating </a:t>
            </a:r>
            <a:r>
              <a:rPr lang="en-US" sz="3200" i="1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maximize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distances from </a:t>
            </a:r>
            <a:r>
              <a:rPr lang="en-US" sz="3200" i="1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lang="en-US" sz="3200" i="1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particular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smallest distance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points closest are called 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vectors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Gap between is called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margin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3200400" y="4495800"/>
            <a:ext cx="2971800" cy="457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91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separating </a:t>
            </a:r>
            <a:r>
              <a:rPr lang="en-US" sz="3200" i="1" dirty="0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maximize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distances from </a:t>
            </a:r>
            <a:r>
              <a:rPr lang="en-US" sz="3200" i="1" dirty="0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lang="en-US" sz="3200" i="1" dirty="0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particular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smallest distance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points closest are called 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vectors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Gap between is called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margin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Caution:   For some “margin” is </a:t>
            </a:r>
            <a:r>
              <a:rPr lang="en-US" sz="3200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3200400" y="4495800"/>
            <a:ext cx="2971800" cy="457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4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p:sp>
        <p:nvSpPr>
          <p:cNvPr id="410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Formulate Optimization problem, based on: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(feature) vectors 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Labels   </a:t>
            </a:r>
          </a:p>
        </p:txBody>
      </p:sp>
      <p:sp>
        <p:nvSpPr>
          <p:cNvPr id="410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08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09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0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1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6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7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8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9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0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1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2" name="Rectangle 20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098" name="Object 19"/>
          <p:cNvGraphicFramePr>
            <a:graphicFrameLocks noChangeAspect="1"/>
          </p:cNvGraphicFramePr>
          <p:nvPr/>
        </p:nvGraphicFramePr>
        <p:xfrm>
          <a:off x="5486400" y="1524000"/>
          <a:ext cx="144780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64" name="Equation" r:id="rId4" imgW="952087" imgH="380835" progId="Equation.3">
                  <p:embed/>
                </p:oleObj>
              </mc:Choice>
              <mc:Fallback>
                <p:oleObj name="Equation" r:id="rId4" imgW="952087" imgH="38083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524000"/>
                        <a:ext cx="1447800" cy="579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3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099" name="Object 21"/>
          <p:cNvGraphicFramePr>
            <a:graphicFrameLocks noChangeAspect="1"/>
          </p:cNvGraphicFramePr>
          <p:nvPr/>
        </p:nvGraphicFramePr>
        <p:xfrm>
          <a:off x="3733800" y="2101850"/>
          <a:ext cx="12954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65" name="Equation" r:id="rId6" imgW="914400" imgH="381000" progId="Equation.3">
                  <p:embed/>
                </p:oleObj>
              </mc:Choice>
              <mc:Fallback>
                <p:oleObj name="Equation" r:id="rId6" imgW="9144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101850"/>
                        <a:ext cx="1295400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4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5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6" name="Rectangle 28"/>
          <p:cNvSpPr>
            <a:spLocks noChangeArrowheads="1"/>
          </p:cNvSpPr>
          <p:nvPr/>
        </p:nvSpPr>
        <p:spPr bwMode="auto">
          <a:xfrm>
            <a:off x="0" y="3208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7" name="Rectangle 30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2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p:sp>
        <p:nvSpPr>
          <p:cNvPr id="410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Formulate Optimization problem, based on: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(feature) vectors 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Labels   </a:t>
            </a:r>
          </a:p>
          <a:p>
            <a:pPr marL="609600" indent="-609600" eaLnBrk="1" hangingPunct="1"/>
            <a:r>
              <a:rPr lang="en-US" sz="3200" dirty="0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Normal Vector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Location (determines intercept)</a:t>
            </a:r>
          </a:p>
        </p:txBody>
      </p:sp>
      <p:sp>
        <p:nvSpPr>
          <p:cNvPr id="410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08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09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0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1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6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7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8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9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0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1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2" name="Rectangle 20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098" name="Object 19"/>
          <p:cNvGraphicFramePr>
            <a:graphicFrameLocks noChangeAspect="1"/>
          </p:cNvGraphicFramePr>
          <p:nvPr/>
        </p:nvGraphicFramePr>
        <p:xfrm>
          <a:off x="5486400" y="1524000"/>
          <a:ext cx="144780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74" name="Equation" r:id="rId4" imgW="952087" imgH="380835" progId="Equation.3">
                  <p:embed/>
                </p:oleObj>
              </mc:Choice>
              <mc:Fallback>
                <p:oleObj name="Equation" r:id="rId4" imgW="952087" imgH="38083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524000"/>
                        <a:ext cx="1447800" cy="579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3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099" name="Object 21"/>
          <p:cNvGraphicFramePr>
            <a:graphicFrameLocks noChangeAspect="1"/>
          </p:cNvGraphicFramePr>
          <p:nvPr/>
        </p:nvGraphicFramePr>
        <p:xfrm>
          <a:off x="3733800" y="2101850"/>
          <a:ext cx="12954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75" name="Equation" r:id="rId6" imgW="914400" imgH="381000" progId="Equation.3">
                  <p:embed/>
                </p:oleObj>
              </mc:Choice>
              <mc:Fallback>
                <p:oleObj name="Equation" r:id="rId6" imgW="9144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101850"/>
                        <a:ext cx="1295400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4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100" name="Object 23"/>
          <p:cNvGraphicFramePr>
            <a:graphicFrameLocks noChangeAspect="1"/>
          </p:cNvGraphicFramePr>
          <p:nvPr/>
        </p:nvGraphicFramePr>
        <p:xfrm>
          <a:off x="4114800" y="2819400"/>
          <a:ext cx="381000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76" name="Equation" r:id="rId8" imgW="241195" imgH="203112" progId="Equation.3">
                  <p:embed/>
                </p:oleObj>
              </mc:Choice>
              <mc:Fallback>
                <p:oleObj name="Equation" r:id="rId8" imgW="24119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819400"/>
                        <a:ext cx="381000" cy="322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5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101" name="Object 25"/>
          <p:cNvGraphicFramePr>
            <a:graphicFrameLocks noChangeAspect="1"/>
          </p:cNvGraphicFramePr>
          <p:nvPr/>
        </p:nvGraphicFramePr>
        <p:xfrm>
          <a:off x="7162800" y="3352800"/>
          <a:ext cx="2921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77" name="Equation" r:id="rId10" imgW="190500" imgH="279400" progId="Equation.3">
                  <p:embed/>
                </p:oleObj>
              </mc:Choice>
              <mc:Fallback>
                <p:oleObj name="Equation" r:id="rId10" imgW="1905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3352800"/>
                        <a:ext cx="292100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6" name="Rectangle 28"/>
          <p:cNvSpPr>
            <a:spLocks noChangeArrowheads="1"/>
          </p:cNvSpPr>
          <p:nvPr/>
        </p:nvSpPr>
        <p:spPr bwMode="auto">
          <a:xfrm>
            <a:off x="0" y="3208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7" name="Rectangle 30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7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p:sp>
        <p:nvSpPr>
          <p:cNvPr id="410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Formulate Optimization problem, based on: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(feature) vectors 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Labels   </a:t>
            </a:r>
          </a:p>
          <a:p>
            <a:pPr marL="609600" indent="-609600" eaLnBrk="1" hangingPunct="1"/>
            <a:r>
              <a:rPr lang="en-US" sz="3200" dirty="0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Normal Vector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Location (determines intercept)    </a:t>
            </a:r>
          </a:p>
          <a:p>
            <a:pPr marL="609600" indent="-609600" eaLnBrk="1" hangingPunct="1"/>
            <a:r>
              <a:rPr lang="en-US" sz="3200" dirty="0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Residuals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(right side)      </a:t>
            </a:r>
          </a:p>
          <a:p>
            <a:pPr marL="609600" indent="-609600" eaLnBrk="1" hangingPunct="1"/>
            <a:r>
              <a:rPr lang="en-US" sz="3200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Residuals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(wrong side)     </a:t>
            </a:r>
          </a:p>
        </p:txBody>
      </p:sp>
      <p:sp>
        <p:nvSpPr>
          <p:cNvPr id="410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08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09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0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1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6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7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8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9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0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1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2" name="Rectangle 20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098" name="Object 19"/>
          <p:cNvGraphicFramePr>
            <a:graphicFrameLocks noChangeAspect="1"/>
          </p:cNvGraphicFramePr>
          <p:nvPr/>
        </p:nvGraphicFramePr>
        <p:xfrm>
          <a:off x="5486400" y="1524000"/>
          <a:ext cx="144780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24" name="Equation" r:id="rId4" imgW="952087" imgH="380835" progId="Equation.3">
                  <p:embed/>
                </p:oleObj>
              </mc:Choice>
              <mc:Fallback>
                <p:oleObj name="Equation" r:id="rId4" imgW="952087" imgH="38083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524000"/>
                        <a:ext cx="1447800" cy="579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3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099" name="Object 21"/>
          <p:cNvGraphicFramePr>
            <a:graphicFrameLocks noChangeAspect="1"/>
          </p:cNvGraphicFramePr>
          <p:nvPr/>
        </p:nvGraphicFramePr>
        <p:xfrm>
          <a:off x="3733800" y="2101850"/>
          <a:ext cx="12954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25" name="Equation" r:id="rId6" imgW="914400" imgH="381000" progId="Equation.3">
                  <p:embed/>
                </p:oleObj>
              </mc:Choice>
              <mc:Fallback>
                <p:oleObj name="Equation" r:id="rId6" imgW="9144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101850"/>
                        <a:ext cx="1295400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4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100" name="Object 23"/>
          <p:cNvGraphicFramePr>
            <a:graphicFrameLocks noChangeAspect="1"/>
          </p:cNvGraphicFramePr>
          <p:nvPr/>
        </p:nvGraphicFramePr>
        <p:xfrm>
          <a:off x="4114800" y="2819400"/>
          <a:ext cx="381000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26" name="Equation" r:id="rId8" imgW="241195" imgH="203112" progId="Equation.3">
                  <p:embed/>
                </p:oleObj>
              </mc:Choice>
              <mc:Fallback>
                <p:oleObj name="Equation" r:id="rId8" imgW="24119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819400"/>
                        <a:ext cx="381000" cy="322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5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101" name="Object 25"/>
          <p:cNvGraphicFramePr>
            <a:graphicFrameLocks noChangeAspect="1"/>
          </p:cNvGraphicFramePr>
          <p:nvPr/>
        </p:nvGraphicFramePr>
        <p:xfrm>
          <a:off x="7162800" y="3352800"/>
          <a:ext cx="2921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27" name="Equation" r:id="rId10" imgW="190500" imgH="279400" progId="Equation.3">
                  <p:embed/>
                </p:oleObj>
              </mc:Choice>
              <mc:Fallback>
                <p:oleObj name="Equation" r:id="rId10" imgW="1905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3352800"/>
                        <a:ext cx="292100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6" name="Rectangle 28"/>
          <p:cNvSpPr>
            <a:spLocks noChangeArrowheads="1"/>
          </p:cNvSpPr>
          <p:nvPr/>
        </p:nvSpPr>
        <p:spPr bwMode="auto">
          <a:xfrm>
            <a:off x="0" y="3208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102" name="Object 27"/>
          <p:cNvGraphicFramePr>
            <a:graphicFrameLocks noChangeAspect="1"/>
          </p:cNvGraphicFramePr>
          <p:nvPr/>
        </p:nvGraphicFramePr>
        <p:xfrm>
          <a:off x="5334000" y="3810000"/>
          <a:ext cx="24384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28" name="Equation" r:id="rId12" imgW="1879600" imgH="444500" progId="Equation.3">
                  <p:embed/>
                </p:oleObj>
              </mc:Choice>
              <mc:Fallback>
                <p:oleObj name="Equation" r:id="rId12" imgW="18796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3810000"/>
                        <a:ext cx="24384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7" name="Rectangle 30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103" name="Object 29"/>
          <p:cNvGraphicFramePr>
            <a:graphicFrameLocks noChangeAspect="1"/>
          </p:cNvGraphicFramePr>
          <p:nvPr/>
        </p:nvGraphicFramePr>
        <p:xfrm>
          <a:off x="5791200" y="4572000"/>
          <a:ext cx="11430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29" name="Equation" r:id="rId14" imgW="914400" imgH="381000" progId="Equation.3">
                  <p:embed/>
                </p:oleObj>
              </mc:Choice>
              <mc:Fallback>
                <p:oleObj name="Equation" r:id="rId14" imgW="9144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4572000"/>
                        <a:ext cx="114300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62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p:sp>
        <p:nvSpPr>
          <p:cNvPr id="410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Formulate Optimization problem, based on: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(feature) vectors 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Labels   </a:t>
            </a:r>
          </a:p>
          <a:p>
            <a:pPr marL="609600" indent="-609600" eaLnBrk="1" hangingPunct="1"/>
            <a:r>
              <a:rPr lang="en-US" sz="3200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Normal Vector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Location (determines intercept)    </a:t>
            </a:r>
          </a:p>
          <a:p>
            <a:pPr marL="609600" indent="-609600" eaLnBrk="1" hangingPunct="1"/>
            <a:r>
              <a:rPr lang="en-US" sz="3200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Residuals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(right side)      </a:t>
            </a:r>
          </a:p>
          <a:p>
            <a:pPr marL="609600" indent="-609600" eaLnBrk="1" hangingPunct="1"/>
            <a:r>
              <a:rPr lang="en-US" sz="320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Residuals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(wrong side)     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Solve (convex problem) by quadratic programming</a:t>
            </a:r>
          </a:p>
        </p:txBody>
      </p:sp>
      <p:sp>
        <p:nvSpPr>
          <p:cNvPr id="410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08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09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0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1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6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7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8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19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0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1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22" name="Rectangle 20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098" name="Object 19"/>
          <p:cNvGraphicFramePr>
            <a:graphicFrameLocks noChangeAspect="1"/>
          </p:cNvGraphicFramePr>
          <p:nvPr/>
        </p:nvGraphicFramePr>
        <p:xfrm>
          <a:off x="5486400" y="1524000"/>
          <a:ext cx="144780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48" name="Equation" r:id="rId4" imgW="952087" imgH="380835" progId="Equation.3">
                  <p:embed/>
                </p:oleObj>
              </mc:Choice>
              <mc:Fallback>
                <p:oleObj name="Equation" r:id="rId4" imgW="952087" imgH="38083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524000"/>
                        <a:ext cx="1447800" cy="579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3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099" name="Object 21"/>
          <p:cNvGraphicFramePr>
            <a:graphicFrameLocks noChangeAspect="1"/>
          </p:cNvGraphicFramePr>
          <p:nvPr/>
        </p:nvGraphicFramePr>
        <p:xfrm>
          <a:off x="3733800" y="2101850"/>
          <a:ext cx="12954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49" name="Equation" r:id="rId6" imgW="914400" imgH="381000" progId="Equation.3">
                  <p:embed/>
                </p:oleObj>
              </mc:Choice>
              <mc:Fallback>
                <p:oleObj name="Equation" r:id="rId6" imgW="9144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101850"/>
                        <a:ext cx="1295400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4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100" name="Object 23"/>
          <p:cNvGraphicFramePr>
            <a:graphicFrameLocks noChangeAspect="1"/>
          </p:cNvGraphicFramePr>
          <p:nvPr/>
        </p:nvGraphicFramePr>
        <p:xfrm>
          <a:off x="4114800" y="2819400"/>
          <a:ext cx="381000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50" name="Equation" r:id="rId8" imgW="241195" imgH="203112" progId="Equation.3">
                  <p:embed/>
                </p:oleObj>
              </mc:Choice>
              <mc:Fallback>
                <p:oleObj name="Equation" r:id="rId8" imgW="24119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819400"/>
                        <a:ext cx="381000" cy="322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5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101" name="Object 25"/>
          <p:cNvGraphicFramePr>
            <a:graphicFrameLocks noChangeAspect="1"/>
          </p:cNvGraphicFramePr>
          <p:nvPr/>
        </p:nvGraphicFramePr>
        <p:xfrm>
          <a:off x="7162800" y="3352800"/>
          <a:ext cx="2921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51" name="Equation" r:id="rId10" imgW="190500" imgH="279400" progId="Equation.3">
                  <p:embed/>
                </p:oleObj>
              </mc:Choice>
              <mc:Fallback>
                <p:oleObj name="Equation" r:id="rId10" imgW="1905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3352800"/>
                        <a:ext cx="292100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6" name="Rectangle 28"/>
          <p:cNvSpPr>
            <a:spLocks noChangeArrowheads="1"/>
          </p:cNvSpPr>
          <p:nvPr/>
        </p:nvSpPr>
        <p:spPr bwMode="auto">
          <a:xfrm>
            <a:off x="0" y="3208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102" name="Object 27"/>
          <p:cNvGraphicFramePr>
            <a:graphicFrameLocks noChangeAspect="1"/>
          </p:cNvGraphicFramePr>
          <p:nvPr/>
        </p:nvGraphicFramePr>
        <p:xfrm>
          <a:off x="5334000" y="3810000"/>
          <a:ext cx="24384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52" name="Equation" r:id="rId12" imgW="1879600" imgH="444500" progId="Equation.3">
                  <p:embed/>
                </p:oleObj>
              </mc:Choice>
              <mc:Fallback>
                <p:oleObj name="Equation" r:id="rId12" imgW="18796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3810000"/>
                        <a:ext cx="24384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7" name="Rectangle 30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103" name="Object 29"/>
          <p:cNvGraphicFramePr>
            <a:graphicFrameLocks noChangeAspect="1"/>
          </p:cNvGraphicFramePr>
          <p:nvPr/>
        </p:nvGraphicFramePr>
        <p:xfrm>
          <a:off x="5791200" y="4572000"/>
          <a:ext cx="11430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53" name="Equation" r:id="rId14" imgW="914400" imgH="381000" progId="Equation.3">
                  <p:embed/>
                </p:oleObj>
              </mc:Choice>
              <mc:Fallback>
                <p:oleObj name="Equation" r:id="rId14" imgW="9144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4572000"/>
                        <a:ext cx="114300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249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p:sp>
        <p:nvSpPr>
          <p:cNvPr id="512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Lagrange Multipliers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primal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formulation  (separable case):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Minimize:          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Where                   are Lagrange multipliers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2" name="Object 19"/>
          <p:cNvGraphicFramePr>
            <a:graphicFrameLocks noChangeAspect="1"/>
          </p:cNvGraphicFramePr>
          <p:nvPr/>
        </p:nvGraphicFramePr>
        <p:xfrm>
          <a:off x="2971800" y="1828800"/>
          <a:ext cx="594360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74" name="Equation" r:id="rId4" imgW="5270500" imgH="812800" progId="Equation.3">
                  <p:embed/>
                </p:oleObj>
              </mc:Choice>
              <mc:Fallback>
                <p:oleObj name="Equation" r:id="rId4" imgW="5270500" imgH="812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828800"/>
                        <a:ext cx="5943600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3" name="Object 21"/>
          <p:cNvGraphicFramePr>
            <a:graphicFrameLocks noChangeAspect="1"/>
          </p:cNvGraphicFramePr>
          <p:nvPr/>
        </p:nvGraphicFramePr>
        <p:xfrm>
          <a:off x="1981200" y="2667000"/>
          <a:ext cx="1828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75" name="Equation" r:id="rId6" imgW="1524000" imgH="381000" progId="Equation.3">
                  <p:embed/>
                </p:oleObj>
              </mc:Choice>
              <mc:Fallback>
                <p:oleObj name="Equation" r:id="rId6" imgW="15240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667000"/>
                        <a:ext cx="18288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18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approach to non-invertible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covariances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Replace by generalized inverses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Sometimes called pseudo inverses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 there are several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Here use Moore Penrose inverse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 used by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(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pinv.m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Often provides useful results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(but not always)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72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Lagrange Multipliers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primal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formulation  (separable case):</a:t>
                </a:r>
              </a:p>
              <a:p>
                <a:pPr marL="609600" indent="-609600" eaLnBrk="1" hangingPunct="1"/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Minimize:          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                   are Lagrange multipliers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Notation:    “dot product” =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inner product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Elsewhere: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𝑢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∙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𝑣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= </m:t>
                    </m:r>
                    <m:d>
                      <m:dPr>
                        <m:begChr m:val="⟨"/>
                        <m:endChr m:val="⟩"/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𝑢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,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𝑣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𝑢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𝑣</m:t>
                    </m:r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51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4"/>
                <a:stretch>
                  <a:fillRect l="-216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2" name="Object 19"/>
          <p:cNvGraphicFramePr>
            <a:graphicFrameLocks noChangeAspect="1"/>
          </p:cNvGraphicFramePr>
          <p:nvPr/>
        </p:nvGraphicFramePr>
        <p:xfrm>
          <a:off x="2971800" y="1828800"/>
          <a:ext cx="594360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38" name="Equation" r:id="rId5" imgW="5270500" imgH="812800" progId="Equation.3">
                  <p:embed/>
                </p:oleObj>
              </mc:Choice>
              <mc:Fallback>
                <p:oleObj name="Equation" r:id="rId5" imgW="5270500" imgH="812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828800"/>
                        <a:ext cx="5943600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3" name="Object 21"/>
          <p:cNvGraphicFramePr>
            <a:graphicFrameLocks noChangeAspect="1"/>
          </p:cNvGraphicFramePr>
          <p:nvPr/>
        </p:nvGraphicFramePr>
        <p:xfrm>
          <a:off x="1981200" y="2667000"/>
          <a:ext cx="1828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39" name="Equation" r:id="rId7" imgW="1524000" imgH="381000" progId="Equation.3">
                  <p:embed/>
                </p:oleObj>
              </mc:Choice>
              <mc:Fallback>
                <p:oleObj name="Equation" r:id="rId7" imgW="15240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667000"/>
                        <a:ext cx="18288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038600" y="2362200"/>
            <a:ext cx="3352800" cy="20574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53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p:sp>
        <p:nvSpPr>
          <p:cNvPr id="512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Lagrange Multipliers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primal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formulation  (separable case):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Minimize:          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Where                   are Lagrange multipliers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Dual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Lagrangian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version: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Maximize:		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 </a:t>
            </a:r>
          </a:p>
        </p:txBody>
      </p: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2" name="Object 19"/>
          <p:cNvGraphicFramePr>
            <a:graphicFrameLocks noChangeAspect="1"/>
          </p:cNvGraphicFramePr>
          <p:nvPr/>
        </p:nvGraphicFramePr>
        <p:xfrm>
          <a:off x="2971800" y="1828800"/>
          <a:ext cx="594360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36" name="Equation" r:id="rId4" imgW="5270500" imgH="812800" progId="Equation.3">
                  <p:embed/>
                </p:oleObj>
              </mc:Choice>
              <mc:Fallback>
                <p:oleObj name="Equation" r:id="rId4" imgW="5270500" imgH="812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828800"/>
                        <a:ext cx="5943600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3" name="Object 21"/>
          <p:cNvGraphicFramePr>
            <a:graphicFrameLocks noChangeAspect="1"/>
          </p:cNvGraphicFramePr>
          <p:nvPr/>
        </p:nvGraphicFramePr>
        <p:xfrm>
          <a:off x="1981200" y="2667000"/>
          <a:ext cx="1828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37" name="Equation" r:id="rId6" imgW="1524000" imgH="381000" progId="Equation.3">
                  <p:embed/>
                </p:oleObj>
              </mc:Choice>
              <mc:Fallback>
                <p:oleObj name="Equation" r:id="rId6" imgW="15240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667000"/>
                        <a:ext cx="18288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4" name="Object 23"/>
          <p:cNvGraphicFramePr>
            <a:graphicFrameLocks noChangeAspect="1"/>
          </p:cNvGraphicFramePr>
          <p:nvPr/>
        </p:nvGraphicFramePr>
        <p:xfrm>
          <a:off x="3276600" y="4343400"/>
          <a:ext cx="4876800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38" name="Equation" r:id="rId8" imgW="3911600" imgH="647700" progId="Equation.3">
                  <p:embed/>
                </p:oleObj>
              </mc:Choice>
              <mc:Fallback>
                <p:oleObj name="Equation" r:id="rId8" imgW="3911600" imgH="647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343400"/>
                        <a:ext cx="4876800" cy="808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8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p:sp>
        <p:nvSpPr>
          <p:cNvPr id="512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Lagrange Multipliers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primal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formulation  (separable case):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Minimize:          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Where                   are Lagrange multipliers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Dual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Lagrangian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version: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Maximize:		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Get classification function:			 </a:t>
            </a:r>
          </a:p>
        </p:txBody>
      </p: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2" name="Object 19"/>
          <p:cNvGraphicFramePr>
            <a:graphicFrameLocks noChangeAspect="1"/>
          </p:cNvGraphicFramePr>
          <p:nvPr/>
        </p:nvGraphicFramePr>
        <p:xfrm>
          <a:off x="2971800" y="1828800"/>
          <a:ext cx="594360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74" name="Equation" r:id="rId4" imgW="5270500" imgH="812800" progId="Equation.3">
                  <p:embed/>
                </p:oleObj>
              </mc:Choice>
              <mc:Fallback>
                <p:oleObj name="Equation" r:id="rId4" imgW="5270500" imgH="812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828800"/>
                        <a:ext cx="5943600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3" name="Object 21"/>
          <p:cNvGraphicFramePr>
            <a:graphicFrameLocks noChangeAspect="1"/>
          </p:cNvGraphicFramePr>
          <p:nvPr/>
        </p:nvGraphicFramePr>
        <p:xfrm>
          <a:off x="1981200" y="2667000"/>
          <a:ext cx="1828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75" name="Equation" r:id="rId6" imgW="1524000" imgH="381000" progId="Equation.3">
                  <p:embed/>
                </p:oleObj>
              </mc:Choice>
              <mc:Fallback>
                <p:oleObj name="Equation" r:id="rId6" imgW="15240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667000"/>
                        <a:ext cx="18288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4" name="Object 23"/>
          <p:cNvGraphicFramePr>
            <a:graphicFrameLocks noChangeAspect="1"/>
          </p:cNvGraphicFramePr>
          <p:nvPr/>
        </p:nvGraphicFramePr>
        <p:xfrm>
          <a:off x="3276600" y="4343400"/>
          <a:ext cx="4876800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76" name="Equation" r:id="rId8" imgW="3911600" imgH="647700" progId="Equation.3">
                  <p:embed/>
                </p:oleObj>
              </mc:Choice>
              <mc:Fallback>
                <p:oleObj name="Equation" r:id="rId8" imgW="3911600" imgH="647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343400"/>
                        <a:ext cx="4876800" cy="808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5" name="Object 25"/>
          <p:cNvGraphicFramePr>
            <a:graphicFrameLocks noChangeAspect="1"/>
          </p:cNvGraphicFramePr>
          <p:nvPr/>
        </p:nvGraphicFramePr>
        <p:xfrm>
          <a:off x="5486400" y="5410200"/>
          <a:ext cx="297180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77" name="Equation" r:id="rId10" imgW="2755900" imgH="812800" progId="Equation.3">
                  <p:embed/>
                </p:oleObj>
              </mc:Choice>
              <mc:Fallback>
                <p:oleObj name="Equation" r:id="rId10" imgW="2755900" imgH="812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5410200"/>
                        <a:ext cx="2971800" cy="87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856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p:sp>
        <p:nvSpPr>
          <p:cNvPr id="512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Get classification function:			 </a:t>
            </a:r>
          </a:p>
        </p:txBody>
      </p: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3869045"/>
              </p:ext>
            </p:extLst>
          </p:nvPr>
        </p:nvGraphicFramePr>
        <p:xfrm>
          <a:off x="5562600" y="762000"/>
          <a:ext cx="297180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86" name="Equation" r:id="rId4" imgW="2755900" imgH="812800" progId="Equation.3">
                  <p:embed/>
                </p:oleObj>
              </mc:Choice>
              <mc:Fallback>
                <p:oleObj name="Equation" r:id="rId4" imgW="2755900" imgH="812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762000"/>
                        <a:ext cx="2971800" cy="87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627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Get classification function:	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Choose Class: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		+1,    when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&gt;0</m:t>
                    </m:r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		-1,     when   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𝑓</m:t>
                    </m:r>
                    <m:d>
                      <m:d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&lt;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0</m:t>
                    </m:r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51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4"/>
                <a:stretch>
                  <a:fillRect l="-180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76688"/>
              </p:ext>
            </p:extLst>
          </p:nvPr>
        </p:nvGraphicFramePr>
        <p:xfrm>
          <a:off x="5562600" y="762000"/>
          <a:ext cx="297180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57" name="Equation" r:id="rId5" imgW="2755900" imgH="812800" progId="Equation.3">
                  <p:embed/>
                </p:oleObj>
              </mc:Choice>
              <mc:Fallback>
                <p:oleObj name="Equation" r:id="rId5" imgW="2755900" imgH="812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762000"/>
                        <a:ext cx="2971800" cy="87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975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Get classification function:	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Choose Class: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		+1,    when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&gt;0</m:t>
                    </m:r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		-1,     when   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𝑓</m:t>
                    </m:r>
                    <m:d>
                      <m:d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&lt;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0</m:t>
                    </m:r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Note:   linear function of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𝑥</m:t>
                    </m:r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i.e. have found separating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hyperplane</a:t>
                </a: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51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4"/>
                <a:stretch>
                  <a:fillRect l="-180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5481926"/>
              </p:ext>
            </p:extLst>
          </p:nvPr>
        </p:nvGraphicFramePr>
        <p:xfrm>
          <a:off x="5562600" y="762000"/>
          <a:ext cx="297180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81" name="Equation" r:id="rId5" imgW="2755900" imgH="812800" progId="Equation.3">
                  <p:embed/>
                </p:oleObj>
              </mc:Choice>
              <mc:Fallback>
                <p:oleObj name="Equation" r:id="rId5" imgW="2755900" imgH="812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762000"/>
                        <a:ext cx="2971800" cy="87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>
          <a:xfrm flipV="1">
            <a:off x="5334000" y="1371600"/>
            <a:ext cx="2133600" cy="32004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45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Major Computational Point: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Classifier only depends on data through </a:t>
            </a:r>
            <a:r>
              <a:rPr lang="en-US" sz="3200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inner products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!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3529442"/>
              </p:ext>
            </p:extLst>
          </p:nvPr>
        </p:nvGraphicFramePr>
        <p:xfrm>
          <a:off x="3048000" y="4419600"/>
          <a:ext cx="297180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11" name="Equation" r:id="rId4" imgW="2755900" imgH="812800" progId="Equation.3">
                  <p:embed/>
                </p:oleObj>
              </mc:Choice>
              <mc:Fallback>
                <p:oleObj name="Equation" r:id="rId4" imgW="2755900" imgH="81280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4419600"/>
                        <a:ext cx="2971800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Arrow Connector 19"/>
          <p:cNvCxnSpPr/>
          <p:nvPr/>
        </p:nvCxnSpPr>
        <p:spPr>
          <a:xfrm>
            <a:off x="2971800" y="2590800"/>
            <a:ext cx="2133600" cy="21336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46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Major Computational Point: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Classifier only depends on data through </a:t>
            </a:r>
            <a:r>
              <a:rPr lang="en-US" sz="3200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inner products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!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Thus enough to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only store inner products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0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Major Computational Point: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Classifier only depends on data through </a:t>
            </a:r>
            <a:r>
              <a:rPr lang="en-US" sz="3200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inner products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!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Thus enough to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only store inner products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Creates big savings in optimization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Especially for </a:t>
            </a:r>
            <a:r>
              <a:rPr lang="en-US" sz="3200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64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Major Computational Point: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Classifier only depends on data through </a:t>
            </a:r>
            <a:r>
              <a:rPr lang="en-US" sz="3200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inner products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!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Thus enough to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only store inner products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Creates big savings in optimization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Especially for </a:t>
            </a:r>
            <a:r>
              <a:rPr lang="en-US" sz="3200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also creates variations in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(interpretation?!?)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97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90600"/>
            <a:ext cx="83058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Through Increasing Dimensions</a:t>
            </a: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4" name="EGIncDimClass1FL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6002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5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Major Computational Point: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Classifier only depends on data through </a:t>
            </a:r>
            <a:r>
              <a:rPr lang="en-US" sz="3200" u="sng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inner products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!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Thus enough to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only store inner products</a:t>
            </a: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Creates big savings in optimization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Especially for </a:t>
            </a:r>
            <a:r>
              <a:rPr lang="en-US" sz="320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also creates variations in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(interpretation?!?)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This is almost always done in practice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820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&amp; Embedding</a:t>
            </a:r>
          </a:p>
        </p:txBody>
      </p:sp>
      <p:sp>
        <p:nvSpPr>
          <p:cNvPr id="615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an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Embedding Map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                e.g.  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Explicit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Embedding</a:t>
            </a:r>
          </a:p>
        </p:txBody>
      </p:sp>
      <p:sp>
        <p:nvSpPr>
          <p:cNvPr id="615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4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5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6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7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8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9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0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1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2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3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4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5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6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7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8" name="Rectangle 2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6146" name="Object 19"/>
          <p:cNvGraphicFramePr>
            <a:graphicFrameLocks noChangeAspect="1"/>
          </p:cNvGraphicFramePr>
          <p:nvPr/>
        </p:nvGraphicFramePr>
        <p:xfrm>
          <a:off x="5410200" y="1066800"/>
          <a:ext cx="838200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99" name="Equation" r:id="rId4" imgW="622030" imgH="355446" progId="Equation.3">
                  <p:embed/>
                </p:oleObj>
              </mc:Choice>
              <mc:Fallback>
                <p:oleObj name="Equation" r:id="rId4" imgW="622030" imgH="3554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1066800"/>
                        <a:ext cx="838200" cy="48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9" name="Rectangle 22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6147" name="Object 21"/>
          <p:cNvGraphicFramePr>
            <a:graphicFrameLocks noChangeAspect="1"/>
          </p:cNvGraphicFramePr>
          <p:nvPr/>
        </p:nvGraphicFramePr>
        <p:xfrm>
          <a:off x="6858000" y="1447800"/>
          <a:ext cx="19050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00" name="Equation" r:id="rId6" imgW="1524000" imgH="838200" progId="Equation.3">
                  <p:embed/>
                </p:oleObj>
              </mc:Choice>
              <mc:Fallback>
                <p:oleObj name="Equation" r:id="rId6" imgW="1524000" imgH="83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1447800"/>
                        <a:ext cx="19050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0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71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56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820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&amp; Embedding</a:t>
            </a:r>
          </a:p>
        </p:txBody>
      </p:sp>
      <p:sp>
        <p:nvSpPr>
          <p:cNvPr id="615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an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Embedding Map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                e.g.  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Explicit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Embedding: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Maximize:	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</a:t>
            </a:r>
          </a:p>
        </p:txBody>
      </p:sp>
      <p:sp>
        <p:nvSpPr>
          <p:cNvPr id="615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4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5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6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7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8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9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0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1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2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3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4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5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6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7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8" name="Rectangle 2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6146" name="Object 19"/>
          <p:cNvGraphicFramePr>
            <a:graphicFrameLocks noChangeAspect="1"/>
          </p:cNvGraphicFramePr>
          <p:nvPr/>
        </p:nvGraphicFramePr>
        <p:xfrm>
          <a:off x="5410200" y="1066800"/>
          <a:ext cx="838200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29" name="Equation" r:id="rId4" imgW="622030" imgH="355446" progId="Equation.3">
                  <p:embed/>
                </p:oleObj>
              </mc:Choice>
              <mc:Fallback>
                <p:oleObj name="Equation" r:id="rId4" imgW="622030" imgH="3554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1066800"/>
                        <a:ext cx="838200" cy="48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9" name="Rectangle 22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6147" name="Object 21"/>
          <p:cNvGraphicFramePr>
            <a:graphicFrameLocks noChangeAspect="1"/>
          </p:cNvGraphicFramePr>
          <p:nvPr/>
        </p:nvGraphicFramePr>
        <p:xfrm>
          <a:off x="6858000" y="1447800"/>
          <a:ext cx="19050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30" name="Equation" r:id="rId6" imgW="1524000" imgH="838200" progId="Equation.3">
                  <p:embed/>
                </p:oleObj>
              </mc:Choice>
              <mc:Fallback>
                <p:oleObj name="Equation" r:id="rId6" imgW="1524000" imgH="83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1447800"/>
                        <a:ext cx="19050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0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6148" name="Object 23"/>
          <p:cNvGraphicFramePr>
            <a:graphicFrameLocks noChangeAspect="1"/>
          </p:cNvGraphicFramePr>
          <p:nvPr/>
        </p:nvGraphicFramePr>
        <p:xfrm>
          <a:off x="1752600" y="3429000"/>
          <a:ext cx="556260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31" name="Equation" r:id="rId8" imgW="4762500" imgH="647700" progId="Equation.3">
                  <p:embed/>
                </p:oleObj>
              </mc:Choice>
              <mc:Fallback>
                <p:oleObj name="Equation" r:id="rId8" imgW="4762500" imgH="647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429000"/>
                        <a:ext cx="5562600" cy="757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1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94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820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&amp; Embedding</a:t>
            </a:r>
          </a:p>
        </p:txBody>
      </p:sp>
      <p:sp>
        <p:nvSpPr>
          <p:cNvPr id="615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an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Embedding Map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                e.g.  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Explicit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Embedding: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Maximize:	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Get classification function: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</a:t>
            </a:r>
          </a:p>
        </p:txBody>
      </p:sp>
      <p:sp>
        <p:nvSpPr>
          <p:cNvPr id="615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4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5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6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7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8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9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0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1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2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3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4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5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6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7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8" name="Rectangle 2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6146" name="Object 19"/>
          <p:cNvGraphicFramePr>
            <a:graphicFrameLocks noChangeAspect="1"/>
          </p:cNvGraphicFramePr>
          <p:nvPr/>
        </p:nvGraphicFramePr>
        <p:xfrm>
          <a:off x="5410200" y="1066800"/>
          <a:ext cx="838200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94" name="Equation" r:id="rId4" imgW="622030" imgH="355446" progId="Equation.3">
                  <p:embed/>
                </p:oleObj>
              </mc:Choice>
              <mc:Fallback>
                <p:oleObj name="Equation" r:id="rId4" imgW="622030" imgH="3554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1066800"/>
                        <a:ext cx="838200" cy="48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9" name="Rectangle 22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6147" name="Object 21"/>
          <p:cNvGraphicFramePr>
            <a:graphicFrameLocks noChangeAspect="1"/>
          </p:cNvGraphicFramePr>
          <p:nvPr/>
        </p:nvGraphicFramePr>
        <p:xfrm>
          <a:off x="6858000" y="1447800"/>
          <a:ext cx="19050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95" name="Equation" r:id="rId6" imgW="1524000" imgH="838200" progId="Equation.3">
                  <p:embed/>
                </p:oleObj>
              </mc:Choice>
              <mc:Fallback>
                <p:oleObj name="Equation" r:id="rId6" imgW="1524000" imgH="83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1447800"/>
                        <a:ext cx="19050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0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6148" name="Object 23"/>
          <p:cNvGraphicFramePr>
            <a:graphicFrameLocks noChangeAspect="1"/>
          </p:cNvGraphicFramePr>
          <p:nvPr/>
        </p:nvGraphicFramePr>
        <p:xfrm>
          <a:off x="1752600" y="3429000"/>
          <a:ext cx="556260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96" name="Equation" r:id="rId8" imgW="4762500" imgH="647700" progId="Equation.3">
                  <p:embed/>
                </p:oleObj>
              </mc:Choice>
              <mc:Fallback>
                <p:oleObj name="Equation" r:id="rId8" imgW="4762500" imgH="647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429000"/>
                        <a:ext cx="5562600" cy="757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1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6149" name="Object 25"/>
          <p:cNvGraphicFramePr>
            <a:graphicFrameLocks noChangeAspect="1"/>
          </p:cNvGraphicFramePr>
          <p:nvPr/>
        </p:nvGraphicFramePr>
        <p:xfrm>
          <a:off x="2895600" y="4572000"/>
          <a:ext cx="4267200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97" name="Equation" r:id="rId10" imgW="3632200" imgH="812800" progId="Equation.3">
                  <p:embed/>
                </p:oleObj>
              </mc:Choice>
              <mc:Fallback>
                <p:oleObj name="Equation" r:id="rId10" imgW="3632200" imgH="812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4572000"/>
                        <a:ext cx="4267200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277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820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&amp; Embedding</a:t>
            </a:r>
          </a:p>
        </p:txBody>
      </p:sp>
      <p:sp>
        <p:nvSpPr>
          <p:cNvPr id="615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an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Embedding Map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                e.g.  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Explicit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Embedding: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Maximize:	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Get classification function: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Straightforward application of embedding 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loses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inner product advantage </a:t>
            </a:r>
          </a:p>
        </p:txBody>
      </p:sp>
      <p:sp>
        <p:nvSpPr>
          <p:cNvPr id="615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4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5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6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7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8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9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0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1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2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3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4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5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6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7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8" name="Rectangle 2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6146" name="Object 19"/>
          <p:cNvGraphicFramePr>
            <a:graphicFrameLocks noChangeAspect="1"/>
          </p:cNvGraphicFramePr>
          <p:nvPr/>
        </p:nvGraphicFramePr>
        <p:xfrm>
          <a:off x="5410200" y="1066800"/>
          <a:ext cx="838200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23" name="Equation" r:id="rId4" imgW="622030" imgH="355446" progId="Equation.3">
                  <p:embed/>
                </p:oleObj>
              </mc:Choice>
              <mc:Fallback>
                <p:oleObj name="Equation" r:id="rId4" imgW="622030" imgH="3554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1066800"/>
                        <a:ext cx="838200" cy="48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9" name="Rectangle 22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6147" name="Object 21"/>
          <p:cNvGraphicFramePr>
            <a:graphicFrameLocks noChangeAspect="1"/>
          </p:cNvGraphicFramePr>
          <p:nvPr/>
        </p:nvGraphicFramePr>
        <p:xfrm>
          <a:off x="6858000" y="1447800"/>
          <a:ext cx="19050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24" name="Equation" r:id="rId6" imgW="1524000" imgH="838200" progId="Equation.3">
                  <p:embed/>
                </p:oleObj>
              </mc:Choice>
              <mc:Fallback>
                <p:oleObj name="Equation" r:id="rId6" imgW="1524000" imgH="83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1447800"/>
                        <a:ext cx="19050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0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6148" name="Object 23"/>
          <p:cNvGraphicFramePr>
            <a:graphicFrameLocks noChangeAspect="1"/>
          </p:cNvGraphicFramePr>
          <p:nvPr/>
        </p:nvGraphicFramePr>
        <p:xfrm>
          <a:off x="1752600" y="3429000"/>
          <a:ext cx="556260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25" name="Equation" r:id="rId8" imgW="4762500" imgH="647700" progId="Equation.3">
                  <p:embed/>
                </p:oleObj>
              </mc:Choice>
              <mc:Fallback>
                <p:oleObj name="Equation" r:id="rId8" imgW="4762500" imgH="647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429000"/>
                        <a:ext cx="5562600" cy="757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1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6149" name="Object 25"/>
          <p:cNvGraphicFramePr>
            <a:graphicFrameLocks noChangeAspect="1"/>
          </p:cNvGraphicFramePr>
          <p:nvPr/>
        </p:nvGraphicFramePr>
        <p:xfrm>
          <a:off x="2895600" y="4572000"/>
          <a:ext cx="4267200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26" name="Equation" r:id="rId10" imgW="3632200" imgH="812800" progId="Equation.3">
                  <p:embed/>
                </p:oleObj>
              </mc:Choice>
              <mc:Fallback>
                <p:oleObj name="Equation" r:id="rId10" imgW="3632200" imgH="812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4572000"/>
                        <a:ext cx="4267200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779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&amp; Embedding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Embedding: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Maximize:	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</a:t>
            </a:r>
          </a:p>
        </p:txBody>
      </p:sp>
      <p:sp>
        <p:nvSpPr>
          <p:cNvPr id="717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7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8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9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1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2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3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6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8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9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0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1" name="Rectangle 21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2" name="Rectangle 23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4" name="Rectangle 28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7170" name="Object 27"/>
          <p:cNvGraphicFramePr>
            <a:graphicFrameLocks noChangeAspect="1"/>
          </p:cNvGraphicFramePr>
          <p:nvPr/>
        </p:nvGraphicFramePr>
        <p:xfrm>
          <a:off x="2819400" y="1600200"/>
          <a:ext cx="4876800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1" name="Equation" r:id="rId4" imgW="4330700" imgH="647700" progId="Equation.3">
                  <p:embed/>
                </p:oleObj>
              </mc:Choice>
              <mc:Fallback>
                <p:oleObj name="Equation" r:id="rId4" imgW="4330700" imgH="647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600200"/>
                        <a:ext cx="4876800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5" name="Rectangle 3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2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&amp; Embedding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Embedding: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Maximize:	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 Difference from  </a:t>
            </a:r>
            <a:r>
              <a:rPr lang="en-US" sz="3200" dirty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Explicit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Embedding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>
              <a:lnSpc>
                <a:spcPct val="80000"/>
              </a:lnSpc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</a:t>
            </a:r>
          </a:p>
        </p:txBody>
      </p:sp>
      <p:sp>
        <p:nvSpPr>
          <p:cNvPr id="717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7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8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9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1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2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3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6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8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9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0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1" name="Rectangle 21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2" name="Rectangle 23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4" name="Rectangle 28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7170" name="Object 27"/>
          <p:cNvGraphicFramePr>
            <a:graphicFrameLocks noChangeAspect="1"/>
          </p:cNvGraphicFramePr>
          <p:nvPr/>
        </p:nvGraphicFramePr>
        <p:xfrm>
          <a:off x="2819400" y="1600200"/>
          <a:ext cx="4876800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09" name="Equation" r:id="rId4" imgW="4330700" imgH="647700" progId="Equation.3">
                  <p:embed/>
                </p:oleObj>
              </mc:Choice>
              <mc:Fallback>
                <p:oleObj name="Equation" r:id="rId4" imgW="4330700" imgH="647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600200"/>
                        <a:ext cx="4876800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5" name="Rectangle 3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0633383"/>
              </p:ext>
            </p:extLst>
          </p:nvPr>
        </p:nvGraphicFramePr>
        <p:xfrm>
          <a:off x="2895600" y="5105400"/>
          <a:ext cx="556260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10" name="Equation" r:id="rId6" imgW="4762500" imgH="647700" progId="Equation.3">
                  <p:embed/>
                </p:oleObj>
              </mc:Choice>
              <mc:Fallback>
                <p:oleObj name="Equation" r:id="rId6" imgW="4762500" imgH="6477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5105400"/>
                        <a:ext cx="5562600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eft Brace 4"/>
          <p:cNvSpPr/>
          <p:nvPr/>
        </p:nvSpPr>
        <p:spPr>
          <a:xfrm rot="16200000">
            <a:off x="6858000" y="1752601"/>
            <a:ext cx="381000" cy="1295400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/>
          <p:cNvSpPr/>
          <p:nvPr/>
        </p:nvSpPr>
        <p:spPr>
          <a:xfrm rot="5400000">
            <a:off x="7353300" y="3924300"/>
            <a:ext cx="381000" cy="1828800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30" idx="1"/>
          </p:cNvCxnSpPr>
          <p:nvPr/>
        </p:nvCxnSpPr>
        <p:spPr>
          <a:xfrm>
            <a:off x="7048500" y="2590801"/>
            <a:ext cx="495300" cy="205739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87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&amp; Embedding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Embedding: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Maximize:	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Get classification function: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</a:t>
            </a:r>
          </a:p>
          <a:p>
            <a:pPr marL="609600" indent="-609600" eaLnBrk="1" hangingPunct="1">
              <a:lnSpc>
                <a:spcPct val="20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Still defined only via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inner products</a:t>
            </a:r>
          </a:p>
        </p:txBody>
      </p:sp>
      <p:sp>
        <p:nvSpPr>
          <p:cNvPr id="717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7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8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9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1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2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3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6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8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9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0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1" name="Rectangle 21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2" name="Rectangle 23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4" name="Rectangle 28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7170" name="Object 27"/>
          <p:cNvGraphicFramePr>
            <a:graphicFrameLocks noChangeAspect="1"/>
          </p:cNvGraphicFramePr>
          <p:nvPr/>
        </p:nvGraphicFramePr>
        <p:xfrm>
          <a:off x="2819400" y="1600200"/>
          <a:ext cx="4876800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42" name="Equation" r:id="rId4" imgW="4330700" imgH="647700" progId="Equation.3">
                  <p:embed/>
                </p:oleObj>
              </mc:Choice>
              <mc:Fallback>
                <p:oleObj name="Equation" r:id="rId4" imgW="4330700" imgH="647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600200"/>
                        <a:ext cx="4876800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5" name="Rectangle 3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7171" name="Object 29"/>
          <p:cNvGraphicFramePr>
            <a:graphicFrameLocks noChangeAspect="1"/>
          </p:cNvGraphicFramePr>
          <p:nvPr/>
        </p:nvGraphicFramePr>
        <p:xfrm>
          <a:off x="2667000" y="2819400"/>
          <a:ext cx="365760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43" name="Equation" r:id="rId6" imgW="3200400" imgH="812800" progId="Equation.3">
                  <p:embed/>
                </p:oleObj>
              </mc:Choice>
              <mc:Fallback>
                <p:oleObj name="Equation" r:id="rId6" imgW="3200400" imgH="812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819400"/>
                        <a:ext cx="3657600" cy="931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37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&amp; Embedding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Embedding: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Maximize:	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Get classification function: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</a:t>
            </a:r>
          </a:p>
          <a:p>
            <a:pPr marL="609600" indent="-609600" eaLnBrk="1" hangingPunct="1">
              <a:lnSpc>
                <a:spcPct val="20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Still defined only via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inner products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Retains optimization advantage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Thus used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commonly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17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7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8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9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1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2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3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6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8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9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0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1" name="Rectangle 21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2" name="Rectangle 23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4" name="Rectangle 28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7170" name="Object 27"/>
          <p:cNvGraphicFramePr>
            <a:graphicFrameLocks noChangeAspect="1"/>
          </p:cNvGraphicFramePr>
          <p:nvPr/>
        </p:nvGraphicFramePr>
        <p:xfrm>
          <a:off x="2819400" y="1600200"/>
          <a:ext cx="4876800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88" name="Equation" r:id="rId4" imgW="4330700" imgH="647700" progId="Equation.3">
                  <p:embed/>
                </p:oleObj>
              </mc:Choice>
              <mc:Fallback>
                <p:oleObj name="Equation" r:id="rId4" imgW="4330700" imgH="647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600200"/>
                        <a:ext cx="4876800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5" name="Rectangle 3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7171" name="Object 29"/>
          <p:cNvGraphicFramePr>
            <a:graphicFrameLocks noChangeAspect="1"/>
          </p:cNvGraphicFramePr>
          <p:nvPr/>
        </p:nvGraphicFramePr>
        <p:xfrm>
          <a:off x="2667000" y="2819400"/>
          <a:ext cx="365760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89" name="Equation" r:id="rId6" imgW="3200400" imgH="812800" progId="Equation.3">
                  <p:embed/>
                </p:oleObj>
              </mc:Choice>
              <mc:Fallback>
                <p:oleObj name="Equation" r:id="rId6" imgW="3200400" imgH="812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819400"/>
                        <a:ext cx="3657600" cy="931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508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&amp; Embedding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Embedding: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Maximize:	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Get classification function: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</a:t>
            </a:r>
          </a:p>
          <a:p>
            <a:pPr marL="609600" indent="-609600" eaLnBrk="1" hangingPunct="1">
              <a:lnSpc>
                <a:spcPct val="20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Still defined only via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inner products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Retains optimization advantage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Thus used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commonly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Comparison to explicit embedding?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is 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??? </a:t>
            </a:r>
          </a:p>
        </p:txBody>
      </p:sp>
      <p:sp>
        <p:nvSpPr>
          <p:cNvPr id="717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7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8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9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1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2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3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6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8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9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0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1" name="Rectangle 21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2" name="Rectangle 23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4" name="Rectangle 28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7170" name="Object 27"/>
          <p:cNvGraphicFramePr>
            <a:graphicFrameLocks noChangeAspect="1"/>
          </p:cNvGraphicFramePr>
          <p:nvPr/>
        </p:nvGraphicFramePr>
        <p:xfrm>
          <a:off x="2819400" y="1600200"/>
          <a:ext cx="4876800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64" name="Equation" r:id="rId4" imgW="4330700" imgH="647700" progId="Equation.3">
                  <p:embed/>
                </p:oleObj>
              </mc:Choice>
              <mc:Fallback>
                <p:oleObj name="Equation" r:id="rId4" imgW="4330700" imgH="647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600200"/>
                        <a:ext cx="4876800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5" name="Rectangle 3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7171" name="Object 29"/>
          <p:cNvGraphicFramePr>
            <a:graphicFrameLocks noChangeAspect="1"/>
          </p:cNvGraphicFramePr>
          <p:nvPr/>
        </p:nvGraphicFramePr>
        <p:xfrm>
          <a:off x="2667000" y="2819400"/>
          <a:ext cx="365760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65" name="Equation" r:id="rId6" imgW="3200400" imgH="812800" progId="Equation.3">
                  <p:embed/>
                </p:oleObj>
              </mc:Choice>
              <mc:Fallback>
                <p:oleObj name="Equation" r:id="rId6" imgW="3200400" imgH="812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819400"/>
                        <a:ext cx="3657600" cy="931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712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Through Increasing Dimensions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" name="EGIncDimClass1MD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6002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4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Target Toy Data set: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9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49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04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08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Explicit Embedding, window  </a:t>
            </a:r>
            <a:r>
              <a:rPr lang="el-GR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0.1: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1523" name="Picture 18" descr="AhnBullsEyeExpGaussEmbh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2438400"/>
            <a:ext cx="2057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Gaussian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Kernel,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i.e.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Radial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Basis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Function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5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Explicit Embedding, window  </a:t>
            </a:r>
            <a:r>
              <a:rPr lang="el-GR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1: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2547" name="Picture 18" descr="AhnBullsEyeExpGaussEmbh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162800" y="2298918"/>
            <a:ext cx="182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Pretty Big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Change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(Factor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     of 10)</a:t>
            </a:r>
            <a:endParaRPr lang="en-US" sz="2800" dirty="0">
              <a:solidFill>
                <a:srgbClr val="00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6705600" y="1371600"/>
            <a:ext cx="457200" cy="12192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21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Explicit Embedding, window  </a:t>
            </a:r>
            <a:r>
              <a:rPr lang="el-GR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10: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3571" name="Picture 18" descr="AhnBullsEyeExpGaussEmbh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52400" y="3947331"/>
            <a:ext cx="1828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Not Quite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As Good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???</a:t>
            </a:r>
            <a:endParaRPr lang="en-US" sz="2800" dirty="0">
              <a:solidFill>
                <a:srgbClr val="00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676400" y="3657600"/>
            <a:ext cx="2667000" cy="982228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20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Explicit Embedding, window  </a:t>
            </a:r>
            <a:r>
              <a:rPr lang="el-GR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100: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9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4595" name="Picture 18" descr="AhnBullsEyeExpGaussEmbh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934200" y="4670055"/>
            <a:ext cx="2057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Note:  Lost Center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(Over-   Smoothed)</a:t>
            </a:r>
            <a:endParaRPr lang="en-US" sz="2800" dirty="0">
              <a:solidFill>
                <a:srgbClr val="00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4876800" y="3981450"/>
            <a:ext cx="2133600" cy="127635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35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 on Explicit Embedding: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small   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   Poor generalizability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Too big      miss important regions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28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 on Explicit Embedding: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small   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   Poor generalizability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Too big      miss important regions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Classical lessons from kernel smoothing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0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 on Explicit Embedding: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small   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   Poor generalizability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Too big      miss important regions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Classical lessons from kernel smoothing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Surprisingly large “reasonable region”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I.e. parameter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less critical 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(sometimes?)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3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Alternative Viewpoint:</a:t>
            </a:r>
          </a:p>
          <a:p>
            <a:pPr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Study Projections</a:t>
            </a:r>
          </a:p>
          <a:p>
            <a:pPr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In 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K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ernel Space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(Never done in Machine Learning World)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8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space projection, window  </a:t>
            </a:r>
            <a:r>
              <a:rPr lang="el-GR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0.1: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Piling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Margin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6643" name="Picture 18" descr="AhnBullsEyeExpGaussEmbh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V="1">
            <a:off x="1981200" y="3581400"/>
            <a:ext cx="3048000" cy="18288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981200" y="3067050"/>
            <a:ext cx="4572000" cy="234315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49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Aizerman, Braverman and Rozoner (1964)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Motivating idea: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Extend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scope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linear discrimination,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By adding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nonlinear components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data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(embedding in a higher dim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 space)</a:t>
            </a:r>
          </a:p>
          <a:p>
            <a:pPr marL="609600" indent="-609600" algn="ctr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 use of name: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nonlinear discrimination?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6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7" name="Picture 18" descr="AhnBullsEyeExpGaussEmbh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space projection, window  </a:t>
            </a:r>
            <a:r>
              <a:rPr lang="el-GR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1: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Excellent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Separation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(but less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than </a:t>
            </a:r>
            <a:r>
              <a:rPr lang="el-GR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0.1)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80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space projection, window  </a:t>
            </a:r>
            <a:r>
              <a:rPr lang="el-GR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10: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Still Good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ut Some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Overlap)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8691" name="Picture 18" descr="AhnBullsEyeExpGaussEmbh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V="1">
            <a:off x="1981200" y="3505200"/>
            <a:ext cx="2362200" cy="23622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0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15" name="Picture 18" descr="AhnBullsEyeExpGaussEmbh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space projection, window  </a:t>
            </a:r>
            <a:r>
              <a:rPr lang="el-GR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100: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 </a:t>
            </a:r>
            <a:r>
              <a:rPr lang="en-US" sz="32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Reds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 Wrong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Side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(Missed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32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Center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1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447800" y="2971800"/>
            <a:ext cx="2438400" cy="22098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12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 on Kernel space projection: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small   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   </a:t>
            </a:r>
          </a:p>
          <a:p>
            <a:pPr marL="1009650" lvl="1" indent="-609600" eaLnBrk="1" hangingPunct="1">
              <a:lnSpc>
                <a:spcPct val="12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Great separation</a:t>
            </a:r>
          </a:p>
          <a:p>
            <a:pPr marL="1009650" lvl="1" indent="-609600" eaLnBrk="1" hangingPunct="1">
              <a:lnSpc>
                <a:spcPct val="12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But recall,  poor generalizability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3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 on Kernel space projection: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small   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   </a:t>
            </a:r>
          </a:p>
          <a:p>
            <a:pPr marL="1009650" lvl="1" indent="-609600" eaLnBrk="1" hangingPunct="1">
              <a:lnSpc>
                <a:spcPct val="12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Great separation</a:t>
            </a:r>
          </a:p>
          <a:p>
            <a:pPr marL="1009650" lvl="1" indent="-609600" eaLnBrk="1" hangingPunct="1">
              <a:lnSpc>
                <a:spcPct val="12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But recall,  poor generalizability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Too big      no longer separable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52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 on Kernel space projection: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small   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   </a:t>
            </a:r>
          </a:p>
          <a:p>
            <a:pPr marL="1009650" lvl="1" indent="-609600" eaLnBrk="1" hangingPunct="1">
              <a:lnSpc>
                <a:spcPct val="12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Great separation</a:t>
            </a:r>
          </a:p>
          <a:p>
            <a:pPr marL="1009650" lvl="1" indent="-609600" eaLnBrk="1" hangingPunct="1">
              <a:lnSpc>
                <a:spcPct val="12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But recall,  poor generalizability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Too big      no longer separable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As above:</a:t>
            </a:r>
          </a:p>
          <a:p>
            <a:pPr marL="1009650" lvl="1" indent="-609600" eaLnBrk="1" hangingPunct="1">
              <a:lnSpc>
                <a:spcPct val="12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Classical lessons from kernel smoothing</a:t>
            </a:r>
          </a:p>
          <a:p>
            <a:pPr marL="1009650" lvl="1" indent="-609600" eaLnBrk="1" hangingPunct="1">
              <a:lnSpc>
                <a:spcPct val="12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Surprisingly large “reasonable region”</a:t>
            </a:r>
          </a:p>
          <a:p>
            <a:pPr marL="1009650" lvl="1" indent="-609600" eaLnBrk="1" hangingPunct="1">
              <a:lnSpc>
                <a:spcPct val="12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I.e. parameter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less critical 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(sometimes?)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Also explore projections (in kernel space)</a:t>
            </a: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7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 Embedding, window  </a:t>
            </a:r>
            <a:r>
              <a:rPr lang="el-GR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0.1: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2787" name="Picture 18" descr="AhnBullsEyeExpGaussEmbh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51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 Embedding, window  </a:t>
            </a:r>
            <a:r>
              <a:rPr lang="el-GR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0.5: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3811" name="Picture 18" descr="AhnBullsEyeExpGaussEmbh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30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 Embedding, window  </a:t>
            </a:r>
            <a:r>
              <a:rPr lang="el-GR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1: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4835" name="Picture 18" descr="AhnBullsEyeExpGaussEmbh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88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 Embedding, window  </a:t>
            </a:r>
            <a:r>
              <a:rPr lang="el-GR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10: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5859" name="Picture 18" descr="AhnBullsEyeExpGaussEmbh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48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Radial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Basis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Embedding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+ FLD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Excellent!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69650" name="Picture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>
          <a:xfrm>
            <a:off x="3627438" y="1524000"/>
            <a:ext cx="5067300" cy="5562600"/>
          </a:xfrm>
          <a:noFill/>
        </p:spPr>
      </p:pic>
    </p:spTree>
    <p:extLst>
      <p:ext uri="{BB962C8B-B14F-4D97-AF65-F5344CB8AC3E}">
        <p14:creationId xmlns:p14="http://schemas.microsoft.com/office/powerpoint/2010/main" val="338585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 on Implicit Embedding: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Similar    Large  vs.  Small    lessons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Range of “reasonable results”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Seems to be </a:t>
            </a:r>
            <a:r>
              <a:rPr lang="en-US" sz="3200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smaller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(note different range of windows)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 on Implicit Embedding: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Similar    Large  vs.  Small    lessons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Range of “reasonable results”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Seems to be </a:t>
            </a:r>
            <a:r>
              <a:rPr lang="en-US" sz="3200" u="sng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smaller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(note different range of windows)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Much different “edge” behavior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Interesting topic for future work…</a:t>
            </a: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44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 &amp; Robustness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Usually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not severely affected by </a:t>
            </a:r>
            <a:r>
              <a:rPr lang="en-US" sz="3200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outliers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a possible weakness:  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have very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influential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points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E.g., only 2 points drive SVM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2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3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31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 &amp; Robustness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algn="ctr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have very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influential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points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9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60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62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" name="SVMeg2p4v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348" y="1676400"/>
            <a:ext cx="718930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7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 &amp; Robustness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Usually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not severely affected by </a:t>
            </a:r>
            <a:r>
              <a:rPr lang="en-US" sz="3200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outliers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a possible weakness:  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have very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influential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points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E.g., only 2 points drive SVM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Notes: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Huge range of chosen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hyperplanes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6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 &amp; Robustness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Usually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not severely affected by </a:t>
            </a:r>
            <a:r>
              <a:rPr lang="en-US" sz="3200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outliers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a possible weakness:  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have very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influential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points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E.g., only 2 points drive SVM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Notes: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Huge range of chosen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hyperplanes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all are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pretty good discriminators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6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49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 &amp; Robustness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Usually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not severely affected by </a:t>
            </a:r>
            <a:r>
              <a:rPr lang="en-US" sz="3200" u="sng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outliers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a possible weakness:  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have very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influential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points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E.g., only 2 points drive SVM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Notes: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Huge range of chosen hyperplanes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all are 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pretty good discriminators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Only happens when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whole range is OK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???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or bad?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86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16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 &amp; Robustness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Effect of violators: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" name="ToddSVMtwoOutlier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1614985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9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 &amp; Robustness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Effect of violators:</a:t>
            </a:r>
          </a:p>
          <a:p>
            <a:pPr marL="609600" indent="-609600" eaLnBrk="1" hangingPunct="1">
              <a:lnSpc>
                <a:spcPct val="13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Depends on distance to plane</a:t>
            </a:r>
          </a:p>
          <a:p>
            <a:pPr marL="609600" indent="-609600" eaLnBrk="1" hangingPunct="1">
              <a:lnSpc>
                <a:spcPct val="13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Weak for violators nearby</a:t>
            </a:r>
          </a:p>
          <a:p>
            <a:pPr marL="609600" indent="-609600" eaLnBrk="1" hangingPunct="1">
              <a:lnSpc>
                <a:spcPct val="13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Strong as they move away</a:t>
            </a:r>
          </a:p>
          <a:p>
            <a:pPr marL="609600" indent="-609600" eaLnBrk="1" hangingPunct="1">
              <a:lnSpc>
                <a:spcPct val="13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have major impact on plane</a:t>
            </a:r>
          </a:p>
          <a:p>
            <a:pPr marL="609600" indent="-609600" eaLnBrk="1" hangingPunct="1">
              <a:lnSpc>
                <a:spcPct val="13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Also depends on tuning parameter C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3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31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34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15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Computation 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Caution:     available algorithms are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created equal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Gunn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 Matlab code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Todd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 Matlab code 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5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8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10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types of embedding: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Explicit</a:t>
            </a:r>
            <a:endParaRPr lang="en-US" sz="3200" i="1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Will be studied soon, after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introduction to Support Vector Machines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70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Computation 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Example:       Gunn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 Matlab code</a:t>
            </a: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hlinkClick r:id="rId5" action="ppaction://hlinkfile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9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80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82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" name="GunnSVMtwoOutlier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6200" y="1562100"/>
            <a:ext cx="635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9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Computation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Example:       Todd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 Matlab code 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4" name="ToddSVMtwoOutlier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1614985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3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Computation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Caution:     available algorithms are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created equal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Gunn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 Matlab code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Todd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 Matlab code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Serious errors in Gunn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 version, does not find real optimum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7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8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30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46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Tuning Parameter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Regularization Parameter C: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Controls penalty for violation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lying on wrong side of plane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Appears in slack variables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Affects performance of SVM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Example:   </a:t>
            </a: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50,  Spherical Gaussian data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1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2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54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Tuning Parameter 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Example:  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50, 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Sph’l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Gaussian data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" name="TwoDprojSVMBay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1428750"/>
            <a:ext cx="65532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2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Tuning Parameter 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Example:   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50,  Spherical Gaussian data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X=Axis:   Opt.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</a:t>
            </a:r>
            <a:r>
              <a:rPr lang="en-US" sz="3200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Other:  SVM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</a:t>
            </a:r>
            <a:r>
              <a:rPr lang="en-US" sz="3200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8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2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7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Tuning Parameter 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Example:   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50,  Spherical Gaussian data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X=Axis:   Opt.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</a:t>
            </a:r>
            <a:r>
              <a:rPr lang="en-US" sz="3200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Other:  SVM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</a:t>
            </a:r>
            <a:r>
              <a:rPr lang="en-US" sz="3200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 C:</a:t>
            </a:r>
          </a:p>
          <a:p>
            <a:pPr marL="1104900" lvl="1" indent="-533400" eaLnBrk="1" hangingPunct="1">
              <a:lnSpc>
                <a:spcPct val="90000"/>
              </a:lnSpc>
            </a:pP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Where is the margin?</a:t>
            </a:r>
          </a:p>
          <a:p>
            <a:pPr marL="1104900" lvl="1" indent="-533400" eaLnBrk="1" hangingPunct="1">
              <a:lnSpc>
                <a:spcPct val="90000"/>
              </a:lnSpc>
            </a:pP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 angle to optimal (generalizable)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2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6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Tuning Parameter 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Example:   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50,  Spherical Gaussian data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X=Axis:   Opt.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</a:t>
            </a:r>
            <a:r>
              <a:rPr lang="en-US" sz="3200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Other:  SVM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</a:t>
            </a:r>
            <a:r>
              <a:rPr lang="en-US" sz="3200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 C:</a:t>
            </a:r>
          </a:p>
          <a:p>
            <a:pPr marL="1104900" lvl="1" indent="-533400" eaLnBrk="1" hangingPunct="1">
              <a:lnSpc>
                <a:spcPct val="90000"/>
              </a:lnSpc>
            </a:pP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Where is the margin?</a:t>
            </a:r>
          </a:p>
          <a:p>
            <a:pPr marL="1104900" lvl="1" indent="-533400" eaLnBrk="1" hangingPunct="1">
              <a:lnSpc>
                <a:spcPct val="90000"/>
              </a:lnSpc>
            </a:pP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 angle to optimal (generalizable)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Large C:</a:t>
            </a:r>
          </a:p>
          <a:p>
            <a:pPr marL="1104900" lvl="1" indent="-533400" eaLnBrk="1" hangingPunct="1">
              <a:lnSpc>
                <a:spcPct val="90000"/>
              </a:lnSpc>
            </a:pP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data piling</a:t>
            </a:r>
          </a:p>
          <a:p>
            <a:pPr marL="1104900" lvl="1" indent="-533400" eaLnBrk="1" hangingPunct="1">
              <a:lnSpc>
                <a:spcPct val="90000"/>
              </a:lnSpc>
            </a:pP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Larger angle (less generalizable)</a:t>
            </a:r>
          </a:p>
          <a:p>
            <a:pPr marL="1104900" lvl="1" indent="-533400" eaLnBrk="1" hangingPunct="1">
              <a:lnSpc>
                <a:spcPct val="90000"/>
              </a:lnSpc>
            </a:pP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Bigger gap (but maybe not better???)  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2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7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Tuning Parameter 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Example:   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50,  Spherical Gaussian data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X=Axis:   Opt. Dir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    Other:  SVM Dir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 C:</a:t>
            </a:r>
          </a:p>
          <a:p>
            <a:pPr marL="1104900" lvl="1" indent="-533400" eaLnBrk="1" hangingPunct="1">
              <a:lnSpc>
                <a:spcPct val="90000"/>
              </a:lnSpc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Where is the margin?</a:t>
            </a:r>
          </a:p>
          <a:p>
            <a:pPr marL="1104900" lvl="1" indent="-533400" eaLnBrk="1" hangingPunct="1">
              <a:lnSpc>
                <a:spcPct val="90000"/>
              </a:lnSpc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 angle to optimal (generalizable)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Large C:</a:t>
            </a:r>
          </a:p>
          <a:p>
            <a:pPr marL="1104900" lvl="1" indent="-533400" eaLnBrk="1" hangingPunct="1">
              <a:lnSpc>
                <a:spcPct val="90000"/>
              </a:lnSpc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data piling</a:t>
            </a:r>
          </a:p>
          <a:p>
            <a:pPr marL="1104900" lvl="1" indent="-533400" eaLnBrk="1" hangingPunct="1">
              <a:lnSpc>
                <a:spcPct val="90000"/>
              </a:lnSpc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Larger angle (less generalizable)</a:t>
            </a:r>
          </a:p>
          <a:p>
            <a:pPr marL="1104900" lvl="1" indent="-533400" eaLnBrk="1" hangingPunct="1">
              <a:lnSpc>
                <a:spcPct val="90000"/>
              </a:lnSpc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Bigger gap (but maybe not better???)  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Between:      Very small range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102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32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Tuning Parameter 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Example:  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50,  Sph’l Gaussian data</a:t>
            </a: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Put MD on horizontal axis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3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6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" name="TwoDprojSV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213360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5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generalizations of this idea to other types of analysis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&amp; some clever computational ideas.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based, nonlinear Principal Components Analysis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Ref:  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Sch</a:t>
            </a:r>
            <a:r>
              <a:rPr lang="en-US" sz="3200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ö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lkopf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Smola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M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ü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ller (1998)</a:t>
            </a: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533400" y="1143000"/>
          <a:ext cx="36353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63" name="Equation" r:id="rId4" imgW="190417" imgH="253890" progId="Equation.3">
                  <p:embed/>
                </p:oleObj>
              </mc:Choice>
              <mc:Fallback>
                <p:oleObj name="Equation" r:id="rId4" imgW="190417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143000"/>
                        <a:ext cx="363538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868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Tuning Parameter 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Example:   </a:t>
            </a: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50,  Spherical Gaussian data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Careful look at small C:</a:t>
            </a: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Put MD on horizontal axis</a:t>
            </a:r>
            <a:endParaRPr lang="en-US" sz="28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7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8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9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50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12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Tuning Parameter 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Example:   </a:t>
            </a: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50,  Spherical Gaussian data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Careful look at small C:</a:t>
            </a: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Put MD on horizontal axis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Shows SVM and MD </a:t>
            </a:r>
            <a:r>
              <a:rPr lang="en-US" sz="3200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C small</a:t>
            </a:r>
          </a:p>
          <a:p>
            <a:pPr marL="1104900" lvl="1" indent="-533400" eaLnBrk="1" hangingPunct="1">
              <a:lnSpc>
                <a:spcPct val="110000"/>
              </a:lnSpc>
            </a:pP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Mathematics behind this?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7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8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9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50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Tuning Parameter 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Example:   </a:t>
            </a: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50,  Spherical Gaussian data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Careful look at small C:</a:t>
            </a: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Put MD on horizontal axis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Shows SVM and MD </a:t>
            </a:r>
            <a:r>
              <a:rPr lang="en-US" sz="3200" u="sng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C small</a:t>
            </a:r>
          </a:p>
          <a:p>
            <a:pPr marL="1104900" lvl="1" indent="-533400" eaLnBrk="1" hangingPunct="1">
              <a:lnSpc>
                <a:spcPct val="110000"/>
              </a:lnSpc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Mathematics behind this?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Separates for large C</a:t>
            </a:r>
          </a:p>
          <a:p>
            <a:pPr marL="1104900" lvl="1" indent="-533400" eaLnBrk="1" hangingPunct="1">
              <a:lnSpc>
                <a:spcPct val="110000"/>
              </a:lnSpc>
            </a:pPr>
            <a:r>
              <a:rPr lang="en-US" sz="28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 data piling 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MD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7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8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9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50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9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219200"/>
            <a:ext cx="8458200" cy="51816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Important Extension: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Multi-Class SVMs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Hsu &amp; Lin (2002)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Lee, Lin, &amp; Wahba (2002)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Defined for 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version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Direction Based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variation???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7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4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820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Improvement of SVM for </a:t>
            </a:r>
            <a:r>
              <a:rPr lang="en-US" sz="320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e.g. </a:t>
            </a: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(similar to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earlier movie)    </a:t>
            </a:r>
          </a:p>
        </p:txBody>
      </p:sp>
      <p:sp>
        <p:nvSpPr>
          <p:cNvPr id="820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2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3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4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5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6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7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8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9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0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1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2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3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4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5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6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7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8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9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8220" name="Picture 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r="14275"/>
          <a:stretch>
            <a:fillRect/>
          </a:stretch>
        </p:blipFill>
        <p:spPr>
          <a:xfrm>
            <a:off x="3502025" y="1600200"/>
            <a:ext cx="5316538" cy="5005388"/>
          </a:xfrm>
          <a:noFill/>
        </p:spPr>
      </p:pic>
      <p:sp>
        <p:nvSpPr>
          <p:cNvPr id="8221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8194" name="Object 25"/>
          <p:cNvGraphicFramePr>
            <a:graphicFrameLocks noChangeAspect="1"/>
          </p:cNvGraphicFramePr>
          <p:nvPr/>
        </p:nvGraphicFramePr>
        <p:xfrm>
          <a:off x="838200" y="2286000"/>
          <a:ext cx="114300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66" name="Equation" r:id="rId5" imgW="825500" imgH="279400" progId="Equation.3">
                  <p:embed/>
                </p:oleObj>
              </mc:Choice>
              <mc:Fallback>
                <p:oleObj name="Equation" r:id="rId5" imgW="8255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286000"/>
                        <a:ext cx="1143000" cy="392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2" name="Rectangle 2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8195" name="Object 27"/>
          <p:cNvGraphicFramePr>
            <a:graphicFrameLocks noChangeAspect="1"/>
          </p:cNvGraphicFramePr>
          <p:nvPr/>
        </p:nvGraphicFramePr>
        <p:xfrm>
          <a:off x="762000" y="2895600"/>
          <a:ext cx="12954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67" name="Equation" r:id="rId7" imgW="825500" imgH="342900" progId="Equation.3">
                  <p:embed/>
                </p:oleObj>
              </mc:Choice>
              <mc:Fallback>
                <p:oleObj name="Equation" r:id="rId7" imgW="8255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895600"/>
                        <a:ext cx="1295400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3" name="Rectangle 30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8196" name="Object 29"/>
          <p:cNvGraphicFramePr>
            <a:graphicFrameLocks noChangeAspect="1"/>
          </p:cNvGraphicFramePr>
          <p:nvPr/>
        </p:nvGraphicFramePr>
        <p:xfrm>
          <a:off x="533400" y="3581400"/>
          <a:ext cx="18288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68" name="Equation" r:id="rId9" imgW="1193800" imgH="368300" progId="Equation.3">
                  <p:embed/>
                </p:oleObj>
              </mc:Choice>
              <mc:Fallback>
                <p:oleObj name="Equation" r:id="rId9" imgW="11938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581400"/>
                        <a:ext cx="18288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4" name="Rectangle 32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8197" name="Object 31"/>
          <p:cNvGraphicFramePr>
            <a:graphicFrameLocks noChangeAspect="1"/>
          </p:cNvGraphicFramePr>
          <p:nvPr/>
        </p:nvGraphicFramePr>
        <p:xfrm>
          <a:off x="381000" y="4343400"/>
          <a:ext cx="228600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69" name="Equation" r:id="rId11" imgW="1562100" imgH="368300" progId="Equation.3">
                  <p:embed/>
                </p:oleObj>
              </mc:Choice>
              <mc:Fallback>
                <p:oleObj name="Equation" r:id="rId11" imgW="15621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343400"/>
                        <a:ext cx="2286000" cy="534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385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e.g.:  Maximal Data Piling Direction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Perfect 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Separation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Gross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Overfitting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Large Angle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Poor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Gen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ability</a:t>
            </a: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5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7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98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50199" name="Picture 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r="14275"/>
          <a:stretch>
            <a:fillRect/>
          </a:stretch>
        </p:blipFill>
        <p:spPr>
          <a:xfrm>
            <a:off x="3502025" y="1600200"/>
            <a:ext cx="5316538" cy="5005388"/>
          </a:xfrm>
          <a:noFill/>
        </p:spPr>
      </p:pic>
      <p:sp>
        <p:nvSpPr>
          <p:cNvPr id="50200" name="Rectangle 2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201" name="Rectangle 2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202" name="Rectangle 28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203" name="Rectangle 30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204" name="Line 32"/>
          <p:cNvSpPr>
            <a:spLocks noChangeShapeType="1"/>
          </p:cNvSpPr>
          <p:nvPr/>
        </p:nvSpPr>
        <p:spPr bwMode="auto">
          <a:xfrm flipH="1" flipV="1">
            <a:off x="4800600" y="1905000"/>
            <a:ext cx="2743200" cy="762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43800" y="16002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MDP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55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e.g.:  Support Vector Machine Direction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Bigger Gap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Smaller Angle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Better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Gen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ability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Feels support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vectors too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strongly???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Ugly subpops?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Improvement?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19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0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2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51223" name="Picture 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r="14275"/>
          <a:stretch>
            <a:fillRect/>
          </a:stretch>
        </p:blipFill>
        <p:spPr>
          <a:xfrm>
            <a:off x="3502025" y="1600200"/>
            <a:ext cx="5316538" cy="5005388"/>
          </a:xfrm>
          <a:noFill/>
        </p:spPr>
      </p:pic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27" name="Rectangle 27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10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e.g.:  Distance Weighted Discrimination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Addresses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these issues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Smaller Angle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Better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Gen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ability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Nice subpops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Replaces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 min dist. by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 avg. dist.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3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5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6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52247" name="Picture 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r="14275"/>
          <a:stretch>
            <a:fillRect/>
          </a:stretch>
        </p:blipFill>
        <p:spPr>
          <a:xfrm>
            <a:off x="3502025" y="1600200"/>
            <a:ext cx="5316538" cy="5005388"/>
          </a:xfrm>
          <a:noFill/>
        </p:spPr>
      </p:pic>
      <p:sp>
        <p:nvSpPr>
          <p:cNvPr id="52248" name="Rectangle 2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49" name="Rectangle 2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50" name="Rectangle 26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51" name="Rectangle 27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04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Based on Optimization Problem: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Uses  “poles” to push plane away from data</a:t>
            </a:r>
          </a:p>
        </p:txBody>
      </p:sp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7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8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9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40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41" name="Rectangle 24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9218" name="Object 23"/>
          <p:cNvGraphicFramePr>
            <a:graphicFrameLocks noChangeAspect="1"/>
          </p:cNvGraphicFramePr>
          <p:nvPr/>
        </p:nvGraphicFramePr>
        <p:xfrm>
          <a:off x="6561138" y="1241425"/>
          <a:ext cx="1277937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31" name="Equation" r:id="rId4" imgW="1054080" imgH="787320" progId="Equation.3">
                  <p:embed/>
                </p:oleObj>
              </mc:Choice>
              <mc:Fallback>
                <p:oleObj name="Equation" r:id="rId4" imgW="1054080" imgH="787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1138" y="1241425"/>
                        <a:ext cx="1277937" cy="947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>
          <a:xfrm flipV="1">
            <a:off x="2743200" y="1981200"/>
            <a:ext cx="4800600" cy="16002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47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Based on Optimization Problem: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precisely:    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Work in appropriate penalty for violations</a:t>
            </a:r>
          </a:p>
        </p:txBody>
      </p:sp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7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8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9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40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41" name="Rectangle 24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9218" name="Object 23"/>
          <p:cNvGraphicFramePr>
            <a:graphicFrameLocks noChangeAspect="1"/>
          </p:cNvGraphicFramePr>
          <p:nvPr/>
        </p:nvGraphicFramePr>
        <p:xfrm>
          <a:off x="6561138" y="1241425"/>
          <a:ext cx="1277937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199" name="Equation" r:id="rId4" imgW="1054080" imgH="787320" progId="Equation.3">
                  <p:embed/>
                </p:oleObj>
              </mc:Choice>
              <mc:Fallback>
                <p:oleObj name="Equation" r:id="rId4" imgW="1054080" imgH="787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1138" y="1241425"/>
                        <a:ext cx="1277937" cy="947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22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Default Design">
  <a:themeElements>
    <a:clrScheme name="2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2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5_Default Design">
  <a:themeElements>
    <a:clrScheme name="2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2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4247</TotalTime>
  <Words>3270</Words>
  <Application>Microsoft Office PowerPoint</Application>
  <PresentationFormat>On-screen Show (4:3)</PresentationFormat>
  <Paragraphs>925</Paragraphs>
  <Slides>132</Slides>
  <Notes>132</Notes>
  <HiddenSlides>0</HiddenSlides>
  <MMClips>12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132</vt:i4>
      </vt:variant>
    </vt:vector>
  </HeadingPairs>
  <TitlesOfParts>
    <vt:vector size="143" baseType="lpstr">
      <vt:lpstr>1_Default Design</vt:lpstr>
      <vt:lpstr>9_Default Design</vt:lpstr>
      <vt:lpstr>Default Design</vt:lpstr>
      <vt:lpstr>11_Default Design</vt:lpstr>
      <vt:lpstr>12_Default Design</vt:lpstr>
      <vt:lpstr>Nature</vt:lpstr>
      <vt:lpstr>15_Default Design</vt:lpstr>
      <vt:lpstr>6_Default Design</vt:lpstr>
      <vt:lpstr>2_Default Design</vt:lpstr>
      <vt:lpstr>Image File</vt:lpstr>
      <vt:lpstr>Equation</vt:lpstr>
      <vt:lpstr>Statistics – O. R. 891 Object Oriented Data Analysis</vt:lpstr>
      <vt:lpstr>Participant Presentations</vt:lpstr>
      <vt:lpstr>HDLSS Discrimination</vt:lpstr>
      <vt:lpstr>HDLSS Discrimination</vt:lpstr>
      <vt:lpstr>Maximal Data Piling</vt:lpstr>
      <vt:lpstr>Kernel Embedding</vt:lpstr>
      <vt:lpstr>Kernel Embedding</vt:lpstr>
      <vt:lpstr>Kernel Embedding</vt:lpstr>
      <vt:lpstr>Kernel Embedding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SVMs, Optimization Viewpoint</vt:lpstr>
      <vt:lpstr>SVMs, Optimization Viewpoint</vt:lpstr>
      <vt:lpstr>SVMs, Optimization Viewpoint</vt:lpstr>
      <vt:lpstr>SVMs, Optimization Viewpoint</vt:lpstr>
      <vt:lpstr>SVMs, Optimization Viewpoint</vt:lpstr>
      <vt:lpstr>SVMs, Optimization Viewpoint</vt:lpstr>
      <vt:lpstr>SVMs, Optimization Viewpoint</vt:lpstr>
      <vt:lpstr>SVMs, Optimization Viewpoint</vt:lpstr>
      <vt:lpstr>SVMs, Optimization Viewpoint</vt:lpstr>
      <vt:lpstr>SVMs, Optimization Viewpoint</vt:lpstr>
      <vt:lpstr>SVMs, Optimization Viewpoint</vt:lpstr>
      <vt:lpstr>SVMs, Computation</vt:lpstr>
      <vt:lpstr>SVMs, Computation</vt:lpstr>
      <vt:lpstr>SVMs, Computation</vt:lpstr>
      <vt:lpstr>SVMs, Computation</vt:lpstr>
      <vt:lpstr>SVMs, Computation</vt:lpstr>
      <vt:lpstr>SVMs, Comput’n &amp; Embedding</vt:lpstr>
      <vt:lpstr>SVMs, Comput’n &amp; Embedding</vt:lpstr>
      <vt:lpstr>SVMs, Comput’n &amp; Embedding</vt:lpstr>
      <vt:lpstr>SVMs, Comput’n &amp; Embedding</vt:lpstr>
      <vt:lpstr>SVMs, Comput’n &amp; Embedding</vt:lpstr>
      <vt:lpstr>SVMs, Comput’n &amp; Embedding</vt:lpstr>
      <vt:lpstr>SVMs, Comput’n &amp; Embedding</vt:lpstr>
      <vt:lpstr>SVMs, Comput’n &amp; Embedding</vt:lpstr>
      <vt:lpstr>SVMs, Comput’n &amp; Embedding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SVMs &amp; Robustness</vt:lpstr>
      <vt:lpstr>SVMs &amp; Robustness</vt:lpstr>
      <vt:lpstr>SVMs &amp; Robustness</vt:lpstr>
      <vt:lpstr>SVMs &amp; Robustness</vt:lpstr>
      <vt:lpstr>SVMs &amp; Robustness</vt:lpstr>
      <vt:lpstr>SVMs &amp; Robustness</vt:lpstr>
      <vt:lpstr>SVMs &amp; Robustness</vt:lpstr>
      <vt:lpstr>SVMs, Computation </vt:lpstr>
      <vt:lpstr>SVMs, Computation </vt:lpstr>
      <vt:lpstr>SVMs, Computation </vt:lpstr>
      <vt:lpstr>SVMs, Computation </vt:lpstr>
      <vt:lpstr>SVMs, Tuning Parameter </vt:lpstr>
      <vt:lpstr>SVMs, Tuning Parameter </vt:lpstr>
      <vt:lpstr>SVMs, Tuning Parameter </vt:lpstr>
      <vt:lpstr>SVMs, Tuning Parameter </vt:lpstr>
      <vt:lpstr>SVMs, Tuning Parameter </vt:lpstr>
      <vt:lpstr>SVMs, Tuning Parameter </vt:lpstr>
      <vt:lpstr>SVMs, Tuning Parameter </vt:lpstr>
      <vt:lpstr>SVMs, Tuning Parameter </vt:lpstr>
      <vt:lpstr>SVMs, Tuning Parameter </vt:lpstr>
      <vt:lpstr>SVMs, Tuning Parameter </vt:lpstr>
      <vt:lpstr>Support Vector Machines</vt:lpstr>
      <vt:lpstr>Distance Weighted Discrim’n </vt:lpstr>
      <vt:lpstr>Distance Weighted Discrim’n </vt:lpstr>
      <vt:lpstr>Distance Weighted Discrim’n </vt:lpstr>
      <vt:lpstr>Distance Weighted Discrim’n </vt:lpstr>
      <vt:lpstr>Distance Weighted Discrim’n </vt:lpstr>
      <vt:lpstr>Distance Weighted Discrim’n </vt:lpstr>
      <vt:lpstr>Distance Weighted Discrim’n </vt:lpstr>
      <vt:lpstr>Distance Weighted Discrim’n </vt:lpstr>
      <vt:lpstr>Distance Weighted Discrim’n </vt:lpstr>
      <vt:lpstr>Distance Weighted Discrim’n </vt:lpstr>
      <vt:lpstr>Support Vector Machines</vt:lpstr>
      <vt:lpstr>Support Vector Machines</vt:lpstr>
      <vt:lpstr>Distance Weighted Discrim’n </vt:lpstr>
      <vt:lpstr>Batch and Source Adjustment</vt:lpstr>
      <vt:lpstr>Source Batch Adj:  Biological Class Col. &amp; Symbols</vt:lpstr>
      <vt:lpstr>Source Batch Adj:  Source Colors</vt:lpstr>
      <vt:lpstr>Source Batch Adj:  PC 1-3 &amp; DWD direction</vt:lpstr>
      <vt:lpstr>Source Batch Adj:  DWD Source Adjustment</vt:lpstr>
      <vt:lpstr>Source Batch Adj:  Source Adj’d, PCA view</vt:lpstr>
      <vt:lpstr>Source Batch Adj:  S. &amp; B Adj’d, Adj’d PCA</vt:lpstr>
      <vt:lpstr>Why not adjust using SVM?</vt:lpstr>
      <vt:lpstr>Why not adjust using SVM?</vt:lpstr>
      <vt:lpstr>Why not adjust by means?</vt:lpstr>
      <vt:lpstr>Why not adjust by means?</vt:lpstr>
      <vt:lpstr>Why not adjust by means?</vt:lpstr>
      <vt:lpstr>Why not adjust by means?</vt:lpstr>
      <vt:lpstr>Why not adjust by means?</vt:lpstr>
      <vt:lpstr>Why not adjust by means?</vt:lpstr>
      <vt:lpstr>Why not adjust by means?</vt:lpstr>
      <vt:lpstr>Why not adjust by means?</vt:lpstr>
      <vt:lpstr>Why not adjust by means?</vt:lpstr>
      <vt:lpstr>Why not adjust by means?</vt:lpstr>
      <vt:lpstr>Why not adjust by means?</vt:lpstr>
      <vt:lpstr>Twiddle ratios of subtypes</vt:lpstr>
      <vt:lpstr>Why not adjust by means?</vt:lpstr>
      <vt:lpstr>Why not adjust by means?</vt:lpstr>
      <vt:lpstr>DWD in Face Recognition</vt:lpstr>
      <vt:lpstr>DWD in Face Recognition, (cont.)</vt:lpstr>
      <vt:lpstr>DWD in Face Recognition , (cont.)</vt:lpstr>
    </vt:vector>
  </TitlesOfParts>
  <Company>Dell Computer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Lenovo User</cp:lastModifiedBy>
  <cp:revision>223</cp:revision>
  <dcterms:created xsi:type="dcterms:W3CDTF">2001-06-08T01:38:43Z</dcterms:created>
  <dcterms:modified xsi:type="dcterms:W3CDTF">2012-09-13T19:00:40Z</dcterms:modified>
</cp:coreProperties>
</file>