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06" r:id="rId2"/>
    <p:sldMasterId id="2147484020" r:id="rId3"/>
    <p:sldMasterId id="2147484033" r:id="rId4"/>
  </p:sldMasterIdLst>
  <p:notesMasterIdLst>
    <p:notesMasterId r:id="rId203"/>
  </p:notesMasterIdLst>
  <p:sldIdLst>
    <p:sldId id="262" r:id="rId5"/>
    <p:sldId id="1495" r:id="rId6"/>
    <p:sldId id="1496" r:id="rId7"/>
    <p:sldId id="1499" r:id="rId8"/>
    <p:sldId id="1500" r:id="rId9"/>
    <p:sldId id="1501" r:id="rId10"/>
    <p:sldId id="1502" r:id="rId11"/>
    <p:sldId id="1503" r:id="rId12"/>
    <p:sldId id="1504" r:id="rId13"/>
    <p:sldId id="1510" r:id="rId14"/>
    <p:sldId id="1511" r:id="rId15"/>
    <p:sldId id="1512" r:id="rId16"/>
    <p:sldId id="1513" r:id="rId17"/>
    <p:sldId id="1514" r:id="rId18"/>
    <p:sldId id="1389" r:id="rId19"/>
    <p:sldId id="1517" r:id="rId20"/>
    <p:sldId id="1519" r:id="rId21"/>
    <p:sldId id="1527" r:id="rId22"/>
    <p:sldId id="1528" r:id="rId23"/>
    <p:sldId id="1518" r:id="rId24"/>
    <p:sldId id="1520" r:id="rId25"/>
    <p:sldId id="1521" r:id="rId26"/>
    <p:sldId id="1522" r:id="rId27"/>
    <p:sldId id="1523" r:id="rId28"/>
    <p:sldId id="1533" r:id="rId29"/>
    <p:sldId id="1534" r:id="rId30"/>
    <p:sldId id="1526" r:id="rId31"/>
    <p:sldId id="1531" r:id="rId32"/>
    <p:sldId id="1532" r:id="rId33"/>
    <p:sldId id="1535" r:id="rId34"/>
    <p:sldId id="1536" r:id="rId35"/>
    <p:sldId id="1538" r:id="rId36"/>
    <p:sldId id="1539" r:id="rId37"/>
    <p:sldId id="1540" r:id="rId38"/>
    <p:sldId id="1537" r:id="rId39"/>
    <p:sldId id="1543" r:id="rId40"/>
    <p:sldId id="1542" r:id="rId41"/>
    <p:sldId id="1541" r:id="rId42"/>
    <p:sldId id="1544" r:id="rId43"/>
    <p:sldId id="1547" r:id="rId44"/>
    <p:sldId id="1546" r:id="rId45"/>
    <p:sldId id="1548" r:id="rId46"/>
    <p:sldId id="1545" r:id="rId47"/>
    <p:sldId id="1549" r:id="rId48"/>
    <p:sldId id="1550" r:id="rId49"/>
    <p:sldId id="1551" r:id="rId50"/>
    <p:sldId id="1554" r:id="rId51"/>
    <p:sldId id="1553" r:id="rId52"/>
    <p:sldId id="1556" r:id="rId53"/>
    <p:sldId id="1555" r:id="rId54"/>
    <p:sldId id="1552" r:id="rId55"/>
    <p:sldId id="1557" r:id="rId56"/>
    <p:sldId id="1558" r:id="rId57"/>
    <p:sldId id="1559" r:id="rId58"/>
    <p:sldId id="1560" r:id="rId59"/>
    <p:sldId id="1561" r:id="rId60"/>
    <p:sldId id="1515" r:id="rId61"/>
    <p:sldId id="1562" r:id="rId62"/>
    <p:sldId id="1390" r:id="rId63"/>
    <p:sldId id="1391" r:id="rId64"/>
    <p:sldId id="1392" r:id="rId65"/>
    <p:sldId id="1393" r:id="rId66"/>
    <p:sldId id="1563" r:id="rId67"/>
    <p:sldId id="1565" r:id="rId68"/>
    <p:sldId id="1564" r:id="rId69"/>
    <p:sldId id="1394" r:id="rId70"/>
    <p:sldId id="1395" r:id="rId71"/>
    <p:sldId id="1566" r:id="rId72"/>
    <p:sldId id="1396" r:id="rId73"/>
    <p:sldId id="1567" r:id="rId74"/>
    <p:sldId id="1397" r:id="rId75"/>
    <p:sldId id="1568" r:id="rId76"/>
    <p:sldId id="1398" r:id="rId77"/>
    <p:sldId id="1569" r:id="rId78"/>
    <p:sldId id="1399" r:id="rId79"/>
    <p:sldId id="1400" r:id="rId80"/>
    <p:sldId id="1571" r:id="rId81"/>
    <p:sldId id="1570" r:id="rId82"/>
    <p:sldId id="1401" r:id="rId83"/>
    <p:sldId id="1573" r:id="rId84"/>
    <p:sldId id="1572" r:id="rId85"/>
    <p:sldId id="1402" r:id="rId86"/>
    <p:sldId id="1575" r:id="rId87"/>
    <p:sldId id="1574" r:id="rId88"/>
    <p:sldId id="1403" r:id="rId89"/>
    <p:sldId id="1577" r:id="rId90"/>
    <p:sldId id="1576" r:id="rId91"/>
    <p:sldId id="1404" r:id="rId92"/>
    <p:sldId id="1578" r:id="rId93"/>
    <p:sldId id="1405" r:id="rId94"/>
    <p:sldId id="1579" r:id="rId95"/>
    <p:sldId id="1406" r:id="rId96"/>
    <p:sldId id="1581" r:id="rId97"/>
    <p:sldId id="1580" r:id="rId98"/>
    <p:sldId id="1407" r:id="rId99"/>
    <p:sldId id="1408" r:id="rId100"/>
    <p:sldId id="1583" r:id="rId101"/>
    <p:sldId id="1582" r:id="rId102"/>
    <p:sldId id="1409" r:id="rId103"/>
    <p:sldId id="1584" r:id="rId104"/>
    <p:sldId id="1585" r:id="rId105"/>
    <p:sldId id="1586" r:id="rId106"/>
    <p:sldId id="1410" r:id="rId107"/>
    <p:sldId id="1588" r:id="rId108"/>
    <p:sldId id="1587" r:id="rId109"/>
    <p:sldId id="1411" r:id="rId110"/>
    <p:sldId id="1589" r:id="rId111"/>
    <p:sldId id="1597" r:id="rId112"/>
    <p:sldId id="1412" r:id="rId113"/>
    <p:sldId id="1413" r:id="rId114"/>
    <p:sldId id="1414" r:id="rId115"/>
    <p:sldId id="1415" r:id="rId116"/>
    <p:sldId id="1416" r:id="rId117"/>
    <p:sldId id="1417" r:id="rId118"/>
    <p:sldId id="1418" r:id="rId119"/>
    <p:sldId id="1590" r:id="rId120"/>
    <p:sldId id="1419" r:id="rId121"/>
    <p:sldId id="1420" r:id="rId122"/>
    <p:sldId id="1591" r:id="rId123"/>
    <p:sldId id="1421" r:id="rId124"/>
    <p:sldId id="1592" r:id="rId125"/>
    <p:sldId id="1422" r:id="rId126"/>
    <p:sldId id="1593" r:id="rId127"/>
    <p:sldId id="1423" r:id="rId128"/>
    <p:sldId id="1424" r:id="rId129"/>
    <p:sldId id="1425" r:id="rId130"/>
    <p:sldId id="1426" r:id="rId131"/>
    <p:sldId id="1427" r:id="rId132"/>
    <p:sldId id="1428" r:id="rId133"/>
    <p:sldId id="1429" r:id="rId134"/>
    <p:sldId id="1430" r:id="rId135"/>
    <p:sldId id="1431" r:id="rId136"/>
    <p:sldId id="1432" r:id="rId137"/>
    <p:sldId id="1433" r:id="rId138"/>
    <p:sldId id="1434" r:id="rId139"/>
    <p:sldId id="1435" r:id="rId140"/>
    <p:sldId id="1436" r:id="rId141"/>
    <p:sldId id="1437" r:id="rId142"/>
    <p:sldId id="1438" r:id="rId143"/>
    <p:sldId id="1439" r:id="rId144"/>
    <p:sldId id="1440" r:id="rId145"/>
    <p:sldId id="1596" r:id="rId146"/>
    <p:sldId id="1595" r:id="rId147"/>
    <p:sldId id="1594" r:id="rId148"/>
    <p:sldId id="1441" r:id="rId149"/>
    <p:sldId id="1442" r:id="rId150"/>
    <p:sldId id="1443" r:id="rId151"/>
    <p:sldId id="1444" r:id="rId152"/>
    <p:sldId id="1445" r:id="rId153"/>
    <p:sldId id="1446" r:id="rId154"/>
    <p:sldId id="1447" r:id="rId155"/>
    <p:sldId id="1448" r:id="rId156"/>
    <p:sldId id="1449" r:id="rId157"/>
    <p:sldId id="1450" r:id="rId158"/>
    <p:sldId id="1451" r:id="rId159"/>
    <p:sldId id="1452" r:id="rId160"/>
    <p:sldId id="1598" r:id="rId161"/>
    <p:sldId id="1453" r:id="rId162"/>
    <p:sldId id="1454" r:id="rId163"/>
    <p:sldId id="1455" r:id="rId164"/>
    <p:sldId id="1456" r:id="rId165"/>
    <p:sldId id="1459" r:id="rId166"/>
    <p:sldId id="1460" r:id="rId167"/>
    <p:sldId id="1462" r:id="rId168"/>
    <p:sldId id="1463" r:id="rId169"/>
    <p:sldId id="1464" r:id="rId170"/>
    <p:sldId id="1465" r:id="rId171"/>
    <p:sldId id="1466" r:id="rId172"/>
    <p:sldId id="1467" r:id="rId173"/>
    <p:sldId id="1468" r:id="rId174"/>
    <p:sldId id="1469" r:id="rId175"/>
    <p:sldId id="1470" r:id="rId176"/>
    <p:sldId id="1471" r:id="rId177"/>
    <p:sldId id="1472" r:id="rId178"/>
    <p:sldId id="1473" r:id="rId179"/>
    <p:sldId id="1474" r:id="rId180"/>
    <p:sldId id="1475" r:id="rId181"/>
    <p:sldId id="1476" r:id="rId182"/>
    <p:sldId id="1477" r:id="rId183"/>
    <p:sldId id="1478" r:id="rId184"/>
    <p:sldId id="1479" r:id="rId185"/>
    <p:sldId id="1599" r:id="rId186"/>
    <p:sldId id="1480" r:id="rId187"/>
    <p:sldId id="1481" r:id="rId188"/>
    <p:sldId id="1482" r:id="rId189"/>
    <p:sldId id="1483" r:id="rId190"/>
    <p:sldId id="1484" r:id="rId191"/>
    <p:sldId id="1485" r:id="rId192"/>
    <p:sldId id="1600" r:id="rId193"/>
    <p:sldId id="1486" r:id="rId194"/>
    <p:sldId id="1487" r:id="rId195"/>
    <p:sldId id="1488" r:id="rId196"/>
    <p:sldId id="1489" r:id="rId197"/>
    <p:sldId id="1490" r:id="rId198"/>
    <p:sldId id="1491" r:id="rId199"/>
    <p:sldId id="1492" r:id="rId200"/>
    <p:sldId id="1493" r:id="rId201"/>
    <p:sldId id="1494" r:id="rId2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FF00"/>
    <a:srgbClr val="D357FF"/>
    <a:srgbClr val="99FF99"/>
    <a:srgbClr val="FFB279"/>
    <a:srgbClr val="DA71FF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theme" Target="theme/theme1.xml"/><Relationship Id="rId201" Type="http://schemas.openxmlformats.org/officeDocument/2006/relationships/slide" Target="slides/slide197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6.wmf"/><Relationship Id="rId1" Type="http://schemas.openxmlformats.org/officeDocument/2006/relationships/image" Target="../media/image5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7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31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06CB3-A70E-4E24-887C-1A86047B1A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2F57B-8BD5-4D3D-8662-A003C614713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7B725-EC43-448E-8F02-9961720662D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821916-3579-4647-9EE6-3D5FAAB670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15B08-84A6-4E67-B9D4-C5827271BA5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59DCD-82D3-4FEF-B329-1E0384D0043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CDF792-429C-4DF9-9FF9-F2AE6FFACD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AB6B4-A344-4227-AA1B-9B250AC27C5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3A0DF2-92DF-4609-977E-1B7FD3F9DB7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6E08A-0370-4FE0-A97B-08061B869E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E2B55-35ED-4253-BB48-7086CD6224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E2B55-35ED-4253-BB48-7086CD6224E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6EA6CF-719D-4C2D-B255-B8904402CD0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DCD5B-3D97-4501-8FC5-A16C8C63EEF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DBC97-8C22-4FD0-AEA6-71BE0785B4B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F9D98-04CD-47ED-B463-94B42B5841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43ACBB-44AE-4D88-96D7-ED175A6BD8C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D7D61A-0BAD-4EF6-A652-1329C812C09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4CBE93-BE38-4E09-8C3E-7B40172FFCB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CD7B54-5DC9-40FA-996D-EEF5601BC4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9E75D-8C44-4F1D-9D48-FF07365B21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88A8E-5945-4CBC-93CB-6962268ED61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65985-B48B-48AE-83CB-D2B19AECEE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AC67E2-94BE-442C-9964-23F75EB2DD4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0B819-DBC9-4C5D-8613-0B49357D8CE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139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B58A0-3905-46BE-B913-B7E94BD331C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D58E76-D443-40E7-B659-6D68C0556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5F46A-8F7C-40D6-98DA-C571003296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92F7F-56A5-4B9D-B852-B9DD7410673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D65FE-1875-42AA-B9C6-2B848650817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5FEB4-47EF-49DA-AC1C-7A0D2C8CC99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7BC02-55E1-46D2-809A-B5C4C06D40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FDF2F-A28A-45EC-9A61-51E486239BE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E9EB21-98AB-425F-9DBD-5D8888C3074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348365-AD45-4529-B68E-B58D43D1B9D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C5AAD5-8DD5-4280-ACE3-D250AD7EAE9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7B08EB-359E-4C09-8DE1-A73091787E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F5166A-B584-41A5-9120-A34440C696E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D92AAA-D405-44CB-8CE3-BD1BAD1598E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CD8A0-2210-4428-BD95-A65EBC0D886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6C6C42-88FE-4ACB-A92E-96F365DB267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631FBF-C310-4DB1-B247-E7A83A40D1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E448B-A467-41E1-A06E-795B7AE4789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2F0B9-32F3-4906-BFCD-5B137D380CD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F1F1E-E661-4956-9EB8-1F2C7BB9040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DD387-24A5-4724-B53A-0B15865931A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E49AC-DAA1-43D1-A918-D352B072D29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D575-EAD8-4592-A34B-5A48AEEF81B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AEC5F-78A9-4A3C-8B59-BD3A0BF4CB1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A7BCE2-DF95-4086-8B1B-5B275088F43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EDA1E-D3B3-4B31-ACBC-9F459F3686E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0C742-8ACC-4CEF-A1FE-0A210C1B557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02BF3E-E145-4356-B0B4-BBA4078A08B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022C3-3763-4526-9548-3500C5AE7E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EC309-E611-441D-B804-0A0D6B997C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2786F-3C0F-4C53-A218-6075F7C9EDE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70D753-EC15-445B-A1B3-6807322F274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441C7-4DE7-4676-94C4-3FAB1322D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D4598-2FF0-441A-A9BC-32CF1CE0BE7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4CC5B-02A0-436A-B0EF-2B04285CD4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347EEB-C4B5-4284-B805-440BB6FEBD5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518AA0-562C-402B-831B-B89390F79C6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24B0C-2AB6-4A0A-8ECF-170A2E4279E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E564-74E1-4B7A-8B43-F9A04BC4C93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CC17B-B5D9-4281-8665-0C0CA2629D5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41AF9-02AD-418C-997F-0F68480E3ED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F8F75-67FA-487A-AD0D-7089EB6B52C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BF3EA1-0C48-4570-A51C-00C177E484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83A3F4-9291-4289-917F-39DAC039AC3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BFBAD-A957-431D-8E0B-0BCB25F65E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A9F7D7-A56A-442A-A597-B21EDAC0AF2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E439C-691B-4721-99E5-940C9995A1D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ADDD64-6C2E-48C4-9BEE-D1DB14796AF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B7449-5F0E-4E0A-AE58-802A8745854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AB048-AD9E-4BB2-9CF9-2BC903589CC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5D420-6180-43B3-8611-45651E3603B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A1402-0624-4340-908F-781EF052D1A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F67D4B-14F2-410E-8A70-C96E5F7FCA5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22C37-98D1-48E4-A741-B1DB85C4886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26CB7-7F77-4583-BEA9-9373D6B8DD8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E570A-8DAF-4C6D-A84E-4EFF7486472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61AD22-11EC-4E4F-AA1A-533D7E5BAAA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1664E-F885-438C-B1AD-7CD9C03CF46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BC563-019E-4E48-8E35-1FCCE98EBB6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1BF6E-6298-4931-951F-18D88AC8BD8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5687A-746C-42D1-8166-77D73747538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A55930-FFE4-4C71-831A-A233FEFB4E6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23CEF-E768-4970-B38A-A3CAE57EF3F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1C656-8FE0-4F8E-BB9A-4CA7FFED0F9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1DB9EA-BA56-4D77-AE57-70BC43A4D91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0EE182-EA98-488E-8358-FCD3F87B1C7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73767-D470-46A0-8676-64BF161563F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A6B3-45CC-4BF1-A095-80344CB04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7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F437-204F-476F-97CB-9FFBC056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7FF54-4760-47A0-8273-3EE07526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ADAC-0E19-4071-9843-5DB1C5560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7699-EDE8-43C4-BBF7-46D25A87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7876-3976-4863-A250-EC264062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20205-FE9C-4A0A-A0BE-FB483215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7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719C-92EF-49B7-BEDB-6BE11BA7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007D-7B22-43C9-A2DE-D20C3AED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1977-429A-42FF-8DDA-A5812DC67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9A9D-C089-4848-A3CC-4DEDBAEA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0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50A0-A13E-4004-92B2-78CD9424E8F5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5247-04B6-4E97-A5B5-009A021D6C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83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7025-38B0-436D-A96E-8C95B8CDB50D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AE7BB-3B40-4BC3-9C3B-CE6A8206D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25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3E1A9-7B19-4BF0-B828-D1D0E9B95B9D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6EC80-9E49-41AB-8692-70F862175A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DC417-F38C-4746-9337-5D17062CB9EA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23D50-3621-4352-B727-7DEDD49C2DC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1120-C5B1-45FC-A56D-ECEB2545389B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A8FA1-4DA6-465E-81E6-A7D6B0A59E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4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B6DB-97C7-4AB5-B0C2-D737F32014D4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DA84-4242-4D76-9C65-5B7054C33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4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320C-03D1-4787-8209-C3D27774F4D7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ACDE3-D195-4446-87CA-E18B47220B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62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DFDE9-21A9-4229-9741-E0A8CC508ACF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0031A-AFE6-4E21-8239-C5248341DB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4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0F2E-0A65-450C-BFC0-41121971598C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A6A3-BDE6-4F5F-9223-4EBBAFA199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93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59887-12BB-4AB5-AC71-AED2E435C0B1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35ED5-0921-46BE-8ED6-AF7D55A28E4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57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F3A5-BD99-4866-BA0F-3136DD08971F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4A3B1-B3E6-4228-B89D-7F78128F29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BBD75-BFFB-4ABA-8097-AC6533B6D0E8}" type="datetimeFigureOut">
              <a:rPr lang="en-US">
                <a:solidFill>
                  <a:srgbClr val="FFFFFF"/>
                </a:solidFill>
              </a:rPr>
              <a:pPr/>
              <a:t>9/19/2012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53151-2FD7-4547-B266-F6F2B650C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82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6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3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965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483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646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517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87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77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6748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606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2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2551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70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B36421B-98E3-4495-8110-95B617500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D2C47BB2-C92E-48E9-9AFB-9086ACF4CAD3}" type="datetimeFigureOut">
              <a:rPr lang="en-US" smtClean="0">
                <a:solidFill>
                  <a:srgbClr val="FFFFFF"/>
                </a:solidFill>
              </a:rPr>
              <a:pPr/>
              <a:t>9/19/2012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154454B-7533-4FDB-AED3-8312CD0C70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86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3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113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8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4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8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54.wmf"/><Relationship Id="rId10" Type="http://schemas.openxmlformats.org/officeDocument/2006/relationships/image" Target="../media/image56.w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3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18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8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19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58.wmf"/><Relationship Id="rId5" Type="http://schemas.openxmlformats.org/officeDocument/2006/relationships/image" Target="../media/image57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72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6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7.bin"/><Relationship Id="rId3" Type="http://schemas.openxmlformats.org/officeDocument/2006/relationships/notesSlide" Target="../notesSlides/notesSlide121.xml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64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66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122.xml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71.w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5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24.xml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71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09.bin"/><Relationship Id="rId3" Type="http://schemas.openxmlformats.org/officeDocument/2006/relationships/notesSlide" Target="../notesSlides/notesSlide125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08.bin"/><Relationship Id="rId20" Type="http://schemas.openxmlformats.org/officeDocument/2006/relationships/oleObject" Target="../embeddings/oleObject110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07.bin"/><Relationship Id="rId22" Type="http://schemas.openxmlformats.org/officeDocument/2006/relationships/oleObject" Target="../embeddings/oleObject1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19.bin"/><Relationship Id="rId3" Type="http://schemas.openxmlformats.org/officeDocument/2006/relationships/notesSlide" Target="../notesSlides/notesSlide126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0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115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1.bin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29.bin"/><Relationship Id="rId3" Type="http://schemas.openxmlformats.org/officeDocument/2006/relationships/notesSlide" Target="../notesSlides/notesSlide127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27.bin"/><Relationship Id="rId22" Type="http://schemas.openxmlformats.org/officeDocument/2006/relationships/oleObject" Target="../embeddings/oleObject131.bin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136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28.xml"/><Relationship Id="rId21" Type="http://schemas.openxmlformats.org/officeDocument/2006/relationships/oleObject" Target="../embeddings/oleObject140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135.bin"/><Relationship Id="rId24" Type="http://schemas.openxmlformats.org/officeDocument/2006/relationships/image" Target="../media/image71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23" Type="http://schemas.openxmlformats.org/officeDocument/2006/relationships/oleObject" Target="../embeddings/oleObject141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139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42.bin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88.wmf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154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93.wmf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notesSlide" Target="../notesSlides/notesSlide15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33.w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6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7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59.bin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168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00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4.bin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5.bin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68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67.bin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5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5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5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5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5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6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5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Talks/ComplexPopn/SVMoverview/Outcome1DieSurvMDproj.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7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4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1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J. S. Marron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0.99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08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 (Gaussian)”</a:t>
            </a:r>
            <a:endParaRPr lang="en-US" sz="32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 (Gaussian)”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A Few (&lt; ¼)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Outliers</a:t>
            </a:r>
            <a:endParaRPr lang="en-US" sz="32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Hope:  Most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Entries are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“Pure Noise,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 (Gaussian)”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A Few (&lt; ¼)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Are Biological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Signal –</a:t>
            </a:r>
          </a:p>
          <a:p>
            <a:r>
              <a:rPr lang="en-US" sz="3200" dirty="0" smtClean="0">
                <a:solidFill>
                  <a:schemeClr val="bg2"/>
                </a:solidFill>
              </a:rPr>
              <a:t>Outliers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How to Check?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 aside: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Does Gaussian distribution “fit”???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If not, why not?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in some part of the distribution?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in the middle only?)</a:t>
            </a:r>
          </a:p>
        </p:txBody>
      </p:sp>
    </p:spTree>
    <p:extLst>
      <p:ext uri="{BB962C8B-B14F-4D97-AF65-F5344CB8AC3E}">
        <p14:creationId xmlns:p14="http://schemas.microsoft.com/office/powerpoint/2010/main" val="37148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Estimates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28861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assign labels to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“Unsupervised Learning”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Contrast to Classification (Discrimination)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With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predetermined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classes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“Supervised Learning”</a:t>
            </a:r>
          </a:p>
          <a:p>
            <a:pPr eaLnBrk="1" hangingPunct="1"/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7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4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7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Bimodal 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 see non-Gaussian with histo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Other cases:    hard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 poor at assessing Gauss’ity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approach to checking Gaussianity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 – plots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Graphical Goodness of Fit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Fisher (1983)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Graphical Goodness of Fit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Basis:   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Cumulative Distribution Function  (CDF)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971800" y="3200400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7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187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6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Background:  Graphical Goodness of Fit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Basis:   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Cumulative Distribution Function  (CDF)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Probability quantile notation: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	for "probability”          and "quantile" 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971800" y="3200400"/>
          <a:ext cx="318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2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3187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657600" y="4953000"/>
          <a:ext cx="463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3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463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391400" y="4876800"/>
          <a:ext cx="385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4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876800"/>
                        <a:ext cx="3857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286000" y="5715000"/>
          <a:ext cx="1773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5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15000"/>
                        <a:ext cx="1773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105400" y="5638800"/>
          <a:ext cx="2120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6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38800"/>
                        <a:ext cx="2120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4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Probability quantile notation: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for "probability”          and "quantile“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Thus           is called the </a:t>
            </a:r>
            <a:r>
              <a:rPr 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quantile function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 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76400" y="4038600"/>
          <a:ext cx="7778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4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7778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733800" y="1828800"/>
          <a:ext cx="4635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5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4635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391400" y="1828800"/>
          <a:ext cx="3857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6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828800"/>
                        <a:ext cx="3857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057400" y="2514600"/>
          <a:ext cx="1773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7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1773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953000" y="2438400"/>
          <a:ext cx="2120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18" name="Equation" r:id="rId12" imgW="698400" imgH="228600" progId="Equation.3">
                  <p:embed/>
                </p:oleObj>
              </mc:Choice>
              <mc:Fallback>
                <p:oleObj name="Equation" r:id="rId12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2120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8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CDF: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Theoretical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429000" y="2438400"/>
          <a:ext cx="3932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5" name="Equation" r:id="rId4" imgW="1295280" imgH="215640" progId="Equation.3">
                  <p:embed/>
                </p:oleObj>
              </mc:Choice>
              <mc:Fallback>
                <p:oleObj name="Equation" r:id="rId4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3932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6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types of CDF: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Theoretical</a:t>
            </a:r>
          </a:p>
          <a:p>
            <a:pPr marL="514350" indent="-514350">
              <a:lnSpc>
                <a:spcPct val="400000"/>
              </a:lnSpc>
              <a:buFontTx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Empirical, based on data 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019800" y="3581400"/>
          <a:ext cx="19827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2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19827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3429000" y="2438400"/>
          <a:ext cx="39322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3" name="Equation" r:id="rId6" imgW="1295280" imgH="215640" progId="Equation.3">
                  <p:embed/>
                </p:oleObj>
              </mc:Choice>
              <mc:Fallback>
                <p:oleObj name="Equation" r:id="rId6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39322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2219325" y="4683125"/>
          <a:ext cx="481806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4" name="Equation" r:id="rId8" imgW="1485720" imgH="393480" progId="Equation.3">
                  <p:embed/>
                </p:oleObj>
              </mc:Choice>
              <mc:Fallback>
                <p:oleObj name="Equation" r:id="rId8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4683125"/>
                        <a:ext cx="481806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6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 Goal: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data   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Choose classes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To miminize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91000" y="30480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5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21336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6" name="Equation" r:id="rId6" imgW="622080" imgH="241200" progId="Equation.3">
                  <p:embed/>
                </p:oleObj>
              </mc:Choice>
              <mc:Fallback>
                <p:oleObj name="Equation" r:id="rId6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581400" y="4114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7" name="Equation" r:id="rId8" imgW="2158920" imgH="876240" progId="Equation.3">
                  <p:embed/>
                </p:oleObj>
              </mc:Choice>
              <mc:Fallback>
                <p:oleObj name="Equation" r:id="rId8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5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Direct Visualizations: 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Empirical CDF plot: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vs.    grid of         (sorted data)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962400" y="3222625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6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2625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2667000" y="2362200"/>
          <a:ext cx="2743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47" name="Equation" r:id="rId6" imgW="1180800" imgH="393480" progId="Equation.3">
                  <p:embed/>
                </p:oleObj>
              </mc:Choice>
              <mc:Fallback>
                <p:oleObj name="Equation" r:id="rId6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27432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6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Direct Visualizations: 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Empirical CDF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vs.    grid of         (sorted data)  values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2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Quantile plot  (inverse):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vs.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3962400" y="3222625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8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2625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2667000" y="2362200"/>
          <a:ext cx="2743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9" name="Equation" r:id="rId6" imgW="1180800" imgH="393480" progId="Equation.3">
                  <p:embed/>
                </p:oleObj>
              </mc:Choice>
              <mc:Fallback>
                <p:oleObj name="Equation" r:id="rId6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27432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819400" y="4572000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0" name="Equation" r:id="rId8" imgW="126720" imgH="203040" progId="Equation.3">
                  <p:embed/>
                </p:oleObj>
              </mc:Choice>
              <mc:Fallback>
                <p:oleObj name="Equation" r:id="rId8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2782888" y="5257800"/>
          <a:ext cx="4333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1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257800"/>
                        <a:ext cx="4333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48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Visualizations: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(compare a theoretical with an empirical)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plot: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vs.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0" y="41148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2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2200" y="3352800"/>
          <a:ext cx="433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3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33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733800" y="35052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4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3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Comparison Visualizations: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(compare a theoretical with an empirical)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3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vs.    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 startAt="4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plot          vs.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	for a grid of        values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3810000" y="41148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6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438400" y="5410200"/>
          <a:ext cx="360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7" name="Equation" r:id="rId6" imgW="126720" imgH="203040" progId="Equation.3">
                  <p:embed/>
                </p:oleObj>
              </mc:Choice>
              <mc:Fallback>
                <p:oleObj name="Equation" r:id="rId6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3603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2200" y="3352800"/>
          <a:ext cx="433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8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33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3733800" y="35052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9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810000" y="6248400"/>
          <a:ext cx="433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0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248400"/>
                        <a:ext cx="433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4114800" y="5486400"/>
          <a:ext cx="3603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1" name="Equation" r:id="rId14" imgW="126720" imgH="164880" progId="Equation.3">
                  <p:embed/>
                </p:oleObj>
              </mc:Choice>
              <mc:Fallback>
                <p:oleObj name="Equation" r:id="rId1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86400"/>
                        <a:ext cx="3603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0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Quantiles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(sorted data points)</a:t>
            </a:r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0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1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2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3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14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714501" y="2095500"/>
            <a:ext cx="1143000" cy="3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25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Corresponding (      matched) </a:t>
            </a:r>
            <a:r>
              <a:rPr 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Quantiles</a:t>
            </a:r>
          </a:p>
        </p:txBody>
      </p:sp>
      <p:pic>
        <p:nvPicPr>
          <p:cNvPr id="225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0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1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2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3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4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5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6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7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8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39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239001" y="1981200"/>
            <a:ext cx="1219200" cy="317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40" name="Object 26"/>
          <p:cNvGraphicFramePr>
            <a:graphicFrameLocks noChangeAspect="1"/>
          </p:cNvGraphicFramePr>
          <p:nvPr/>
        </p:nvGraphicFramePr>
        <p:xfrm>
          <a:off x="3124200" y="990600"/>
          <a:ext cx="4333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40" name="Equation" r:id="rId25" imgW="152280" imgH="164880" progId="Equation.3">
                  <p:embed/>
                </p:oleObj>
              </mc:Choice>
              <mc:Fallback>
                <p:oleObj name="Equation" r:id="rId2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4333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Main goal of Q-Q Plot: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Display how well quantiles compare</a:t>
            </a:r>
          </a:p>
          <a:p>
            <a:pPr algn="ctr"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</p:txBody>
      </p:sp>
      <p:graphicFrame>
        <p:nvGraphicFramePr>
          <p:cNvPr id="23554" name="Object 15"/>
          <p:cNvGraphicFramePr>
            <a:graphicFrameLocks noChangeAspect="1"/>
          </p:cNvGraphicFramePr>
          <p:nvPr/>
        </p:nvGraphicFramePr>
        <p:xfrm>
          <a:off x="3429000" y="4267200"/>
          <a:ext cx="53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6" name="Equation" r:id="rId4" imgW="152280" imgH="228600" progId="Equation.3">
                  <p:embed/>
                </p:oleObj>
              </mc:Choice>
              <mc:Fallback>
                <p:oleObj name="Equation" r:id="rId4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53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181600" y="4267200"/>
          <a:ext cx="53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7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53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6553200" y="4419600"/>
          <a:ext cx="1905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8" name="Equation" r:id="rId8" imgW="622080" imgH="203040" progId="Equation.3">
                  <p:embed/>
                </p:oleObj>
              </mc:Choice>
              <mc:Fallback>
                <p:oleObj name="Equation" r:id="rId8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19600"/>
                        <a:ext cx="1905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45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45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3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4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5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6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7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8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9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0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1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6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7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8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9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0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1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2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3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4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95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6200000" flipH="1">
            <a:off x="2438400" y="3048000"/>
            <a:ext cx="2819400" cy="2819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1066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16002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17526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2438400" y="3733800"/>
            <a:ext cx="2133600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019800" y="5562600"/>
            <a:ext cx="16764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334000" y="4876800"/>
            <a:ext cx="2362200" cy="990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800600" y="4267200"/>
            <a:ext cx="2895600" cy="1600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267200" y="3581400"/>
            <a:ext cx="3429000" cy="2286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581400" y="2895600"/>
            <a:ext cx="4114800" cy="29718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= 0    when all data at cluster means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small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tight clustering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little variation)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big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poor clustering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most of variation)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3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581400" y="35814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4" name="Equation" r:id="rId6" imgW="571320" imgH="215640" progId="Equation.3">
                  <p:embed/>
                </p:oleObj>
              </mc:Choice>
              <mc:Fallback>
                <p:oleObj name="Equation" r:id="rId6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6600" y="48006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5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4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66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0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1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2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3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4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5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6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7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8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9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76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4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5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6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7" name="Equation" r:id="rId10" imgW="177480" imgH="215640" progId="Equation.3">
                  <p:embed/>
                </p:oleObj>
              </mc:Choice>
              <mc:Fallback>
                <p:oleObj name="Equation" r:id="rId1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8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9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0" name="Equation" r:id="rId16" imgW="177480" imgH="215640" progId="Equation.3">
                  <p:embed/>
                </p:oleObj>
              </mc:Choice>
              <mc:Fallback>
                <p:oleObj name="Equation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1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2" name="Equation" r:id="rId20" imgW="177480" imgH="215640" progId="Equation.3">
                  <p:embed/>
                </p:oleObj>
              </mc:Choice>
              <mc:Fallback>
                <p:oleObj name="Equation" r:id="rId20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3" name="Equation" r:id="rId22" imgW="164880" imgH="228600" progId="Equation.3">
                  <p:embed/>
                </p:oleObj>
              </mc:Choice>
              <mc:Fallback>
                <p:oleObj name="Equation" r:id="rId2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86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286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2057400" y="51816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58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816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205740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59" name="Equation" r:id="rId7" imgW="177480" imgH="215640" progId="Equation.3">
                  <p:embed/>
                </p:oleObj>
              </mc:Choice>
              <mc:Fallback>
                <p:oleObj name="Equation" r:id="rId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20415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0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/>
        </p:nvGraphicFramePr>
        <p:xfrm>
          <a:off x="2057400" y="32766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1" name="Equation" r:id="rId11" imgW="177480" imgH="215640" progId="Equation.3">
                  <p:embed/>
                </p:oleObj>
              </mc:Choice>
              <mc:Fallback>
                <p:oleObj name="Equation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0"/>
          <p:cNvGraphicFramePr>
            <a:graphicFrameLocks noChangeAspect="1"/>
          </p:cNvGraphicFramePr>
          <p:nvPr/>
        </p:nvGraphicFramePr>
        <p:xfrm>
          <a:off x="2057400" y="26670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/>
        </p:nvGraphicFramePr>
        <p:xfrm>
          <a:off x="7696200" y="259080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3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381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2"/>
          <p:cNvGraphicFramePr>
            <a:graphicFrameLocks noChangeAspect="1"/>
          </p:cNvGraphicFramePr>
          <p:nvPr/>
        </p:nvGraphicFramePr>
        <p:xfrm>
          <a:off x="7683500" y="3267075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4" name="Equation" r:id="rId17" imgW="177480" imgH="215640" progId="Equation.3">
                  <p:embed/>
                </p:oleObj>
              </mc:Choice>
              <mc:Fallback>
                <p:oleObj name="Equation" r:id="rId1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267075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3"/>
          <p:cNvGraphicFramePr>
            <a:graphicFrameLocks noChangeAspect="1"/>
          </p:cNvGraphicFramePr>
          <p:nvPr/>
        </p:nvGraphicFramePr>
        <p:xfrm>
          <a:off x="7680325" y="39465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5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39465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4"/>
          <p:cNvGraphicFramePr>
            <a:graphicFrameLocks noChangeAspect="1"/>
          </p:cNvGraphicFramePr>
          <p:nvPr/>
        </p:nvGraphicFramePr>
        <p:xfrm>
          <a:off x="7664450" y="4572000"/>
          <a:ext cx="444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6" name="Equation" r:id="rId21" imgW="177480" imgH="215640" progId="Equation.3">
                  <p:embed/>
                </p:oleObj>
              </mc:Choice>
              <mc:Fallback>
                <p:oleObj name="Equation" r:id="rId2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450" y="4572000"/>
                        <a:ext cx="444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5"/>
          <p:cNvGraphicFramePr>
            <a:graphicFrameLocks noChangeAspect="1"/>
          </p:cNvGraphicFramePr>
          <p:nvPr/>
        </p:nvGraphicFramePr>
        <p:xfrm>
          <a:off x="7680325" y="5241925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67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241925"/>
                        <a:ext cx="412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438400" y="30480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38400" y="5638800"/>
            <a:ext cx="990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5029200"/>
            <a:ext cx="990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400" y="4267200"/>
            <a:ext cx="9906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733800"/>
            <a:ext cx="9906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705600" y="5562600"/>
            <a:ext cx="990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791200" y="4876800"/>
            <a:ext cx="1905000" cy="11430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5181600" y="4343400"/>
            <a:ext cx="2514600" cy="1676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4495800" y="3581400"/>
            <a:ext cx="3200400" cy="24384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57600" y="2895600"/>
            <a:ext cx="4038600" cy="3124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25029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562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Unit Free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Shift Invariant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Scale Invariant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Rotation Invariant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(Will Use These Soon)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035252"/>
              </p:ext>
            </p:extLst>
          </p:nvPr>
        </p:nvGraphicFramePr>
        <p:xfrm>
          <a:off x="4114800" y="1446212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4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6212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8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3031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plot</a:t>
            </a:r>
            <a:endParaRPr lang="en-US" altLang="ko-KR" dirty="0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size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Dist’n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33562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819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9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0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4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               theoretical distribution: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         is the Standard Normal Quantile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95400" y="1600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3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505200" y="2286000"/>
          <a:ext cx="42227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4" name="Equation" r:id="rId6" imgW="1612800" imgH="431640" progId="Equation.3">
                  <p:embed/>
                </p:oleObj>
              </mc:Choice>
              <mc:Fallback>
                <p:oleObj name="Equation" r:id="rId6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86000"/>
                        <a:ext cx="42227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819400" y="38100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5" name="Equation" r:id="rId8" imgW="126720" imgH="164880" progId="Equation.3">
                  <p:embed/>
                </p:oleObj>
              </mc:Choice>
              <mc:Fallback>
                <p:oleObj name="Equation" r:id="rId8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057400" y="5840413"/>
          <a:ext cx="406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6" name="Equation" r:id="rId10" imgW="126720" imgH="126720" progId="Equation.3">
                  <p:embed/>
                </p:oleObj>
              </mc:Choice>
              <mc:Fallback>
                <p:oleObj name="Equation" r:id="rId10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840413"/>
                        <a:ext cx="4064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79638" y="4495800"/>
          <a:ext cx="5394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7" name="Equation" r:id="rId12" imgW="1612800" imgH="228600" progId="Equation.3">
                  <p:embed/>
                </p:oleObj>
              </mc:Choice>
              <mc:Fallback>
                <p:oleObj name="Equation" r:id="rId12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495800"/>
                        <a:ext cx="53943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5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Solving for         gives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Q-Q plot against Standard Normal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linear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 slope                 and  intercept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743200" y="1981200"/>
          <a:ext cx="393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0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93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2819400" y="5334000"/>
          <a:ext cx="487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1" name="Equation" r:id="rId6" imgW="152280" imgH="139680" progId="Equation.3">
                  <p:embed/>
                </p:oleObj>
              </mc:Choice>
              <mc:Fallback>
                <p:oleObj name="Equation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0"/>
                        <a:ext cx="487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2984500" y="2667000"/>
          <a:ext cx="530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2" name="Equation" r:id="rId8" imgW="1587240" imgH="228600" progId="Equation.3">
                  <p:embed/>
                </p:oleObj>
              </mc:Choice>
              <mc:Fallback>
                <p:oleObj name="Equation" r:id="rId8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2667000"/>
                        <a:ext cx="5308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239000" y="5257800"/>
          <a:ext cx="4873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3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48736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dist’ns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distn’s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distn’s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(i.e. 2 sample version of Q-Q Plot)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</p:txBody>
      </p:sp>
    </p:spTree>
    <p:extLst>
      <p:ext uri="{BB962C8B-B14F-4D97-AF65-F5344CB8AC3E}">
        <p14:creationId xmlns:p14="http://schemas.microsoft.com/office/powerpoint/2010/main" val="422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36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</a:t>
            </a:r>
            <a:r>
              <a:rPr lang="en-US" altLang="ko-KR" sz="36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om </a:t>
            </a:r>
            <a:r>
              <a:rPr lang="en-US" sz="36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Liu, et al. (2007) </a:t>
            </a:r>
            <a:endParaRPr lang="en-US" altLang="ko-KR" sz="360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SigClust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Cluster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(Sarle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SigClust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2923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Covariance as:    Biology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is “fairly low dimensional”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is estimated from background noise</a:t>
            </a: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43000" y="54864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2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864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43000" y="4876800"/>
          <a:ext cx="565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3" name="Equation" r:id="rId6" imgW="355320" imgH="368280" progId="Equation.3">
                  <p:embed/>
                </p:oleObj>
              </mc:Choice>
              <mc:Fallback>
                <p:oleObj name="Equation" r:id="rId6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565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3228975" y="3095625"/>
          <a:ext cx="2840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4" name="Equation" r:id="rId8" imgW="1917360" imgH="419040" progId="Equation.3">
                  <p:embed/>
                </p:oleObj>
              </mc:Choice>
              <mc:Fallback>
                <p:oleObj name="Equation" r:id="rId8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095625"/>
                        <a:ext cx="28400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9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is roughly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terms essentially independent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(across genes)</a:t>
            </a:r>
          </a:p>
        </p:txBody>
      </p:sp>
      <p:graphicFrame>
        <p:nvGraphicFramePr>
          <p:cNvPr id="337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4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Rescale to put on same scale as  s. d.:</a:t>
            </a:r>
          </a:p>
        </p:txBody>
      </p:sp>
      <p:graphicFrame>
        <p:nvGraphicFramePr>
          <p:cNvPr id="3584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8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5410200"/>
          <a:ext cx="28194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9" name="Equation" r:id="rId6" imgW="1790640" imgH="825480" progId="Equation.3">
                  <p:embed/>
                </p:oleObj>
              </mc:Choice>
              <mc:Fallback>
                <p:oleObj name="Equation" r:id="rId6" imgW="1790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28194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13378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27073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useful diagnosis of Gaussianity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24473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11729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9321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34017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7934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36869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Checks that estimation of          matters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 sample s.d. is indeed too large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As expected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Variation assessed by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Q-Q envelope plot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Shows variation negligible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Not surprising with </a:t>
            </a:r>
            <a:r>
              <a:rPr lang="en-US" i="1" smtClean="0">
                <a:solidFill>
                  <a:srgbClr val="000000"/>
                </a:solidFill>
                <a:latin typeface="Arial" charset="0"/>
                <a:cs typeface="Arial" charset="0"/>
              </a:rPr>
              <a:t>n ~ 5 million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867400" y="1447800"/>
          <a:ext cx="539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6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39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Biological Covariance       :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Keep only “large” eigenvalues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Defined as  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for null distribution, use eigenvalues: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86600" y="1600200"/>
          <a:ext cx="620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8" name="Equation" r:id="rId4" imgW="355320" imgH="368280" progId="Equation.3">
                  <p:embed/>
                </p:oleObj>
              </mc:Choice>
              <mc:Fallback>
                <p:oleObj name="Equation" r:id="rId4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00200"/>
                        <a:ext cx="6207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29400" y="2514600"/>
          <a:ext cx="2057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9" name="Equation" r:id="rId6" imgW="1447560" imgH="380880" progId="Equation.3">
                  <p:embed/>
                </p:oleObj>
              </mc:Choice>
              <mc:Fallback>
                <p:oleObj name="Equation" r:id="rId6" imgW="1447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14600"/>
                        <a:ext cx="20574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2152"/>
              </p:ext>
            </p:extLst>
          </p:nvPr>
        </p:nvGraphicFramePr>
        <p:xfrm>
          <a:off x="3617612" y="3200400"/>
          <a:ext cx="147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0" name="Equation" r:id="rId8" imgW="520560" imgH="253800" progId="Equation.3">
                  <p:embed/>
                </p:oleObj>
              </mc:Choice>
              <mc:Fallback>
                <p:oleObj name="Equation" r:id="rId8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612" y="3200400"/>
                        <a:ext cx="147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64277"/>
              </p:ext>
            </p:extLst>
          </p:nvPr>
        </p:nvGraphicFramePr>
        <p:xfrm>
          <a:off x="1960712" y="5105400"/>
          <a:ext cx="5125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1" name="Equation" r:id="rId10" imgW="1803240" imgH="241200" progId="Equation.3">
                  <p:embed/>
                </p:oleObj>
              </mc:Choice>
              <mc:Fallback>
                <p:oleObj name="Equation" r:id="rId10" imgW="1803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712" y="5105400"/>
                        <a:ext cx="5125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3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3863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eigenvalues   &gt;        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Suggests biology is very strong here!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very strong signal to noise ratio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more structure than can analyze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only 533 data points)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very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far from pure noise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don’t actually use Factor Anal. Model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end up with estim’d eigenvalues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4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0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838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another data set, with fewer genes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~110 eigenvalues  &gt; 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Rest are negligible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threshold smaller ones at  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5486400" y="2514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4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019800" y="3581400"/>
          <a:ext cx="685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5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6858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simulate from null distribution using: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	where				  (indep.)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invariance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this work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(and location invariance)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3276600"/>
          <a:ext cx="2895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8" name="Equation" r:id="rId4" imgW="1790640" imgH="406080" progId="Equation.3">
                  <p:embed/>
                </p:oleObj>
              </mc:Choice>
              <mc:Fallback>
                <p:oleObj name="Equation" r:id="rId4" imgW="1790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2895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609600" y="2590800"/>
          <a:ext cx="1336675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9" name="Equation" r:id="rId6" imgW="825480" imgH="1371600" progId="Equation.3">
                  <p:embed/>
                </p:oleObj>
              </mc:Choice>
              <mc:Fallback>
                <p:oleObj name="Equation" r:id="rId6" imgW="8254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336675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DiProPerm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significance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1333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13712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1114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Are </a:t>
            </a:r>
            <a:r>
              <a:rPr lang="en-US" sz="3200" smtClean="0">
                <a:solidFill>
                  <a:srgbClr val="FF0000"/>
                </a:solidFill>
              </a:rPr>
              <a:t>Luminal A </a:t>
            </a:r>
            <a:r>
              <a:rPr lang="en-US" sz="3200" smtClean="0">
                <a:solidFill>
                  <a:srgbClr val="FFFFFF"/>
                </a:solidFill>
              </a:rPr>
              <a:t>&amp; </a:t>
            </a:r>
          </a:p>
          <a:p>
            <a:pPr eaLnBrk="1" hangingPunct="1"/>
            <a:r>
              <a:rPr lang="en-US" sz="3200" smtClean="0">
                <a:solidFill>
                  <a:srgbClr val="FF00FF"/>
                </a:solidFill>
              </a:rPr>
              <a:t>Luminal B</a:t>
            </a:r>
            <a:r>
              <a:rPr lang="en-US" sz="3200" smtClean="0">
                <a:solidFill>
                  <a:srgbClr val="000000"/>
                </a:solidFill>
              </a:rPr>
              <a:t> really 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distinct clusters?</a:t>
            </a:r>
          </a:p>
          <a:p>
            <a:pPr eaLnBrk="1" hangingPunct="1"/>
            <a:endParaRPr lang="en-US" sz="32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Famous for</a:t>
            </a:r>
          </a:p>
          <a:p>
            <a:pPr eaLnBrk="1" hangingPunct="1"/>
            <a:r>
              <a:rPr lang="en-US" sz="3200" smtClean="0">
                <a:solidFill>
                  <a:srgbClr val="000000"/>
                </a:solidFill>
              </a:rPr>
              <a:t>Far Different </a:t>
            </a:r>
          </a:p>
          <a:p>
            <a:pPr eaLnBrk="1" hangingPunct="1"/>
            <a:r>
              <a:rPr lang="en-US" sz="3200" u="sng" smtClean="0">
                <a:solidFill>
                  <a:srgbClr val="000000"/>
                </a:solidFill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7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31446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Quantile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clusterings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p-val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p-val = 10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926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Perou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1853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1468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can help them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SigClust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9858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Mathematical Statistics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first asymptotic results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complicated to state here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idea:  “consistency”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not as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∞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Instead as 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 ∞,  with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n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 fixed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(emerging new area, both here,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itchFamily="2" charset="2"/>
              </a:rPr>
              <a:t>and in other contexts)</a:t>
            </a: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Simulations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 show reasonable 1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approx’n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improvements are possible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in variance estimation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(interesting open problem)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Usual problem is loss of power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current results OK, just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Variance Estimation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11552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Outcomes Data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Which is “better”?         DWD direction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26756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6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5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16388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9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52800" y="2743200"/>
            <a:ext cx="31242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181600" y="2743200"/>
            <a:ext cx="7620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2743200"/>
            <a:ext cx="2133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6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47923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3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38800" y="2743200"/>
            <a:ext cx="2895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72200" y="2743200"/>
            <a:ext cx="914400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86600" y="2743200"/>
            <a:ext cx="990600" cy="106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SWISS =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Standardized Within class Sum of Squares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97052"/>
              </p:ext>
            </p:extLst>
          </p:nvPr>
        </p:nvGraphicFramePr>
        <p:xfrm>
          <a:off x="827087" y="3810000"/>
          <a:ext cx="74025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8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" y="3810000"/>
                        <a:ext cx="74025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62000" y="2743200"/>
            <a:ext cx="2514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9300" y="2743200"/>
            <a:ext cx="35433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2827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2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506686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810000" y="2362200"/>
            <a:ext cx="1676400" cy="2514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76400" y="2362200"/>
            <a:ext cx="3810000" cy="3581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Nice Graphical Introduction:</a:t>
            </a: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66823"/>
              </p:ext>
            </p:extLst>
          </p:nvPr>
        </p:nvGraphicFramePr>
        <p:xfrm>
          <a:off x="1594416" y="1524001"/>
          <a:ext cx="549218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Equation" r:id="rId5" imgW="2743200" imgH="876240" progId="Equation.3">
                  <p:embed/>
                </p:oleObj>
              </mc:Choice>
              <mc:Fallback>
                <p:oleObj name="Equation" r:id="rId5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416" y="1524001"/>
                        <a:ext cx="5492184" cy="175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096000" y="3048000"/>
            <a:ext cx="1371600" cy="218694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7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Outcomes Data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Which is “better”?         SVM direction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760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Now Consider K &gt; 2: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How well does it work?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42512"/>
              </p:ext>
            </p:extLst>
          </p:nvPr>
        </p:nvGraphicFramePr>
        <p:xfrm>
          <a:off x="1295400" y="1981200"/>
          <a:ext cx="6411913" cy="204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3" name="Equation" r:id="rId4" imgW="2743200" imgH="876240" progId="Equation.3">
                  <p:embed/>
                </p:oleObj>
              </mc:Choice>
              <mc:Fallback>
                <p:oleObj name="Equation" r:id="rId4" imgW="27432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411913" cy="204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4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 = 3, Toy Example: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But C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Seems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“Better</a:t>
            </a: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Clustered”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3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Outcomes Data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How about Centroid (Mean Diff’nce) Method?</a:t>
            </a:r>
            <a:endParaRPr lang="en-US" smtClean="0">
              <a:solidFill>
                <a:schemeClr val="bg2"/>
              </a:solidFill>
              <a:latin typeface="Arial" charset="0"/>
              <a:hlinkClick r:id="rId3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067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Important References (monographs):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(1975)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See Also Wikipedia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0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9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Vertical Axis in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Based on: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Distance Metric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many, e.g.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L</a:t>
            </a:r>
            <a:r>
              <a:rPr lang="en-US" altLang="ko-KR" baseline="30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∞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, …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Linkage Function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(Reflects Clustering Type)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</p:txBody>
      </p:sp>
    </p:spTree>
    <p:extLst>
      <p:ext uri="{BB962C8B-B14F-4D97-AF65-F5344CB8AC3E}">
        <p14:creationId xmlns:p14="http://schemas.microsoft.com/office/powerpoint/2010/main" val="19359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Co-authors: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– UNC Statistics &amp; OR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C. M.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– UNC Genetics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D. N. Hayes – UNC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Oncology &amp; Genetics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Yufeng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Liu – UNC Statistics &amp; OR</a:t>
            </a:r>
          </a:p>
        </p:txBody>
      </p:sp>
    </p:spTree>
    <p:extLst>
      <p:ext uri="{BB962C8B-B14F-4D97-AF65-F5344CB8AC3E}">
        <p14:creationId xmlns:p14="http://schemas.microsoft.com/office/powerpoint/2010/main" val="15626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Microarray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0702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From: Perou, Brown,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Botstein (2000) 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Molecular Medicine</a:t>
            </a: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Today</a:t>
            </a:r>
          </a:p>
          <a:p>
            <a:pPr eaLnBrk="1" hangingPunct="1"/>
            <a:endParaRPr lang="en-US" i="1" smtClean="0">
              <a:solidFill>
                <a:srgbClr val="000000"/>
              </a:solidFill>
            </a:endParaRPr>
          </a:p>
          <a:p>
            <a:pPr eaLnBrk="1" hangingPunct="1"/>
            <a:endParaRPr lang="en-US" i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i="1" smtClean="0">
                <a:solidFill>
                  <a:srgbClr val="000000"/>
                </a:solidFill>
              </a:rPr>
              <a:t>d = 1161</a:t>
            </a:r>
            <a:r>
              <a:rPr lang="en-US" smtClean="0">
                <a:solidFill>
                  <a:srgbClr val="000000"/>
                </a:solidFill>
              </a:rPr>
              <a:t> genes</a:t>
            </a: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endParaRPr 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Zoomed to “relevant”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346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39344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Discussed in Guest Lecture by Susan Wei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Oct. 9, 2012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tests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41773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cannot indicate clustering</a:t>
            </a:r>
            <a:endParaRPr lang="en-US" altLang="ko-KR" sz="3600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 different</a:t>
            </a:r>
          </a:p>
        </p:txBody>
      </p:sp>
    </p:spTree>
    <p:extLst>
      <p:ext uri="{BB962C8B-B14F-4D97-AF65-F5344CB8AC3E}">
        <p14:creationId xmlns:p14="http://schemas.microsoft.com/office/powerpoint/2010/main" val="3254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295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962400"/>
            <a:ext cx="84582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Clearly only 1 Cluster in this Example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Relabelling looks different</a:t>
            </a:r>
            <a:endParaRPr lang="en-US" altLang="ko-KR" i="1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Extreme T-stat 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Indicates 2 clusters in data</a:t>
            </a: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5052" r="11598" b="49258"/>
          <a:stretch>
            <a:fillRect/>
          </a:stretch>
        </p:blipFill>
        <p:spPr>
          <a:xfrm>
            <a:off x="1295400" y="1295400"/>
            <a:ext cx="6781800" cy="2784475"/>
          </a:xfrm>
          <a:noFill/>
        </p:spPr>
      </p:pic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5105400" y="2133600"/>
            <a:ext cx="182880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different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relabelling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1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05713" cy="7207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Gaussian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Random relabelling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extreme </a:t>
            </a:r>
            <a:r>
              <a:rPr lang="en-US" altLang="ko-KR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T-stat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strongly significant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 comes from clustering operation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sub-populations are different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Now see that: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 the same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as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clusters really there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a new approach to study clusters</a:t>
            </a:r>
          </a:p>
        </p:txBody>
      </p:sp>
    </p:spTree>
    <p:extLst>
      <p:ext uri="{BB962C8B-B14F-4D97-AF65-F5344CB8AC3E}">
        <p14:creationId xmlns:p14="http://schemas.microsoft.com/office/powerpoint/2010/main" val="11563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18602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14844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non-Gaussianity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Class Index Sets                 Class Means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“Within Class Var’n”  / “Total Var’n”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438400" y="2514600"/>
          <a:ext cx="4267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1" r:id="rId6" imgW="1537097" imgH="876697" progId="Equation.BREE4">
                  <p:embed/>
                </p:oleObj>
              </mc:Choice>
              <mc:Fallback>
                <p:oleObj r:id="rId6" imgW="1537097" imgH="8766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267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00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3124200" y="4038600"/>
            <a:ext cx="1524000" cy="762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905500" y="3162300"/>
            <a:ext cx="2057400" cy="19812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46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(for null)?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(for null)?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(sphered) normal?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No, not realistic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Rejection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strong evidence for clustering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get that from a-spherical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Which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(for null)?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Standard (sphered) normal?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No, not realistic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Rejection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strong evidence for clustering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get that from a-spherical Gaussian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Gaussian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like data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Challenge:  Parameter Estimation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Context</a:t>
            </a:r>
          </a:p>
        </p:txBody>
      </p:sp>
    </p:spTree>
    <p:extLst>
      <p:ext uri="{BB962C8B-B14F-4D97-AF65-F5344CB8AC3E}">
        <p14:creationId xmlns:p14="http://schemas.microsoft.com/office/powerpoint/2010/main" val="25201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Estimated Mean (of Gaussian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Can ignore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this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363519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Estimated Mean (of Gaussian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Can ignore this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By appealing to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shift invariance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CI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Data are (rigidly) shifted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CI remains the same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enough to simulate with mean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0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Estimated Mean (of Gaussian dist’n)?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Can ignore this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By appealing to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shift invariance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CI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Data are (rigidly) shifted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CI remains the same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enough to simulate with mean 0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Other uses of invariance ideas?</a:t>
            </a:r>
          </a:p>
        </p:txBody>
      </p:sp>
    </p:spTree>
    <p:extLst>
      <p:ext uri="{BB962C8B-B14F-4D97-AF65-F5344CB8AC3E}">
        <p14:creationId xmlns:p14="http://schemas.microsoft.com/office/powerpoint/2010/main" val="42171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Challenge:  how to estimate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Matrix?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Challenge:  how to estimate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Matrix?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Number of parameters: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data: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so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But Sample Size 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2209800"/>
          <a:ext cx="1266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4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1266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4724400"/>
          <a:ext cx="1219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5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12192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5486400" y="3733800"/>
          <a:ext cx="3457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6" name="Equation" r:id="rId8" imgW="1384200" imgH="393480" progId="Equation.3">
                  <p:embed/>
                </p:oleObj>
              </mc:Choice>
              <mc:Fallback>
                <p:oleObj name="Equation" r:id="rId8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4575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505200" y="3581400"/>
          <a:ext cx="1527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7" name="Equation" r:id="rId10" imgW="1130040" imgH="279360" progId="Equation.3">
                  <p:embed/>
                </p:oleObj>
              </mc:Choice>
              <mc:Fallback>
                <p:oleObj name="Equation" r:id="rId10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15271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1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Challenge:  how to estimate cov. Matrix?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Number of parameters: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Perou 500 data: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                              so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But Sample Size  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Impossible in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settings????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Way around this problem?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10200" y="2209800"/>
          <a:ext cx="1266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8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12668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4724400"/>
          <a:ext cx="12192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9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24400"/>
                        <a:ext cx="12192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5486400" y="3733800"/>
          <a:ext cx="3457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0" name="Equation" r:id="rId8" imgW="1384200" imgH="393480" progId="Equation.3">
                  <p:embed/>
                </p:oleObj>
              </mc:Choice>
              <mc:Fallback>
                <p:oleObj name="Equation" r:id="rId8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34575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0"/>
          <p:cNvGraphicFramePr>
            <a:graphicFrameLocks noChangeAspect="1"/>
          </p:cNvGraphicFramePr>
          <p:nvPr/>
        </p:nvGraphicFramePr>
        <p:xfrm>
          <a:off x="3505200" y="3581400"/>
          <a:ext cx="15271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1" name="Equation" r:id="rId10" imgW="1130040" imgH="279360" progId="Equation.3">
                  <p:embed/>
                </p:oleObj>
              </mc:Choice>
              <mc:Fallback>
                <p:oleObj name="Equation" r:id="rId10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15271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2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eigen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”???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3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Replace full Cov. by diagonal matrix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 done in PCA eigen-analysis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then “not like data”???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OK, since k-means clustering (i.e. CI)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rotation 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(assuming e.g. Euclidean Distance)</a:t>
            </a:r>
          </a:p>
          <a:p>
            <a:pPr eaLnBrk="1" hangingPunct="1"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00400" y="3048000"/>
          <a:ext cx="22860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57" name="Equation" r:id="rId4" imgW="1384200" imgH="330120" progId="Equation.3">
                  <p:embed/>
                </p:oleObj>
              </mc:Choice>
              <mc:Fallback>
                <p:oleObj name="Equation" r:id="rId4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860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2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 Mod Out Rotations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need to estimate diagonal matrix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still have </a:t>
            </a:r>
            <a:r>
              <a:rPr lang="en-US" altLang="ko-KR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problems?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Perou 500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Dimension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	Sample Size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Still need to estimate                  param’s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5638800"/>
          <a:ext cx="1752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7" name="Equation" r:id="rId4" imgW="1130040" imgH="279360" progId="Equation.3">
                  <p:embed/>
                </p:oleObj>
              </mc:Choice>
              <mc:Fallback>
                <p:oleObj name="E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752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1000" y="4906963"/>
          <a:ext cx="144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8" name="Equation" r:id="rId6" imgW="939600" imgH="279360" progId="Equation.3">
                  <p:embed/>
                </p:oleObj>
              </mc:Choice>
              <mc:Fallback>
                <p:oleObj name="Equation" r:id="rId6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06963"/>
                        <a:ext cx="144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962400" y="4230688"/>
          <a:ext cx="16764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9" name="Equation" r:id="rId8" imgW="1130040" imgH="279360" progId="Equation.3">
                  <p:embed/>
                </p:oleObj>
              </mc:Choice>
              <mc:Fallback>
                <p:oleObj name="Equation" r:id="rId8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30688"/>
                        <a:ext cx="16764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4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41310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3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rd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Key Idea:   Factor Analysis Model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Covariance as:    Biology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“fairly low dimensional”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  is estimated from background noise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7622169"/>
              </p:ext>
            </p:extLst>
          </p:nvPr>
        </p:nvGraphicFramePr>
        <p:xfrm>
          <a:off x="1066800" y="54864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1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864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05968366"/>
              </p:ext>
            </p:extLst>
          </p:nvPr>
        </p:nvGraphicFramePr>
        <p:xfrm>
          <a:off x="1066800" y="4876800"/>
          <a:ext cx="565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2" name="Equation" r:id="rId6" imgW="355320" imgH="368280" progId="Equation.3">
                  <p:embed/>
                </p:oleObj>
              </mc:Choice>
              <mc:Fallback>
                <p:oleObj name="Equation" r:id="rId6" imgW="355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565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3228975" y="3095625"/>
          <a:ext cx="28400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3" name="Equation" r:id="rId8" imgW="1917360" imgH="419040" progId="Equation.3">
                  <p:embed/>
                </p:oleObj>
              </mc:Choice>
              <mc:Fallback>
                <p:oleObj name="Equation" r:id="rId8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095625"/>
                        <a:ext cx="28400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7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+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9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Reasonable model (for each gene):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Expression = Signal +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is roughly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“noise” terms essentially independent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(across genes)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3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6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Model OK, since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data come from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light intensities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at colored spots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(Each Entry of </a:t>
            </a:r>
            <a:r>
              <a:rPr lang="en-US" altLang="ko-KR" i="1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dxn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matrix)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7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7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8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Background Noise       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expression values (as numbers)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i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robust estimate of scale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Median Absolute Deviation (MAD)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(from the median)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Rescale to put on same scale as  s. d.: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77000" y="1371600"/>
          <a:ext cx="6207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4" name="Equation" r:id="rId4" imgW="393480" imgH="419040" progId="Equation.3">
                  <p:embed/>
                </p:oleObj>
              </mc:Choice>
              <mc:Fallback>
                <p:oleObj name="Equation" r:id="rId4" imgW="393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71600"/>
                        <a:ext cx="620713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5410200"/>
          <a:ext cx="28194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5" name="Equation" r:id="rId6" imgW="1790640" imgH="825480" progId="Equation.3">
                  <p:embed/>
                </p:oleObj>
              </mc:Choice>
              <mc:Fallback>
                <p:oleObj name="Equation" r:id="rId6" imgW="1790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28194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8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31758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4633</Words>
  <Application>Microsoft Office PowerPoint</Application>
  <PresentationFormat>On-screen Show (4:3)</PresentationFormat>
  <Paragraphs>1311</Paragraphs>
  <Slides>198</Slides>
  <Notes>194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198</vt:i4>
      </vt:variant>
    </vt:vector>
  </HeadingPairs>
  <TitlesOfParts>
    <vt:vector size="205" baseType="lpstr">
      <vt:lpstr>1_Default Design</vt:lpstr>
      <vt:lpstr>2_Default Design</vt:lpstr>
      <vt:lpstr>13_Default Design</vt:lpstr>
      <vt:lpstr>3_Default Design</vt:lpstr>
      <vt:lpstr>Equation</vt:lpstr>
      <vt:lpstr>Equation.BREE4</vt:lpstr>
      <vt:lpstr>Microsoft Equation 3.0</vt:lpstr>
      <vt:lpstr>Statistics – O. R. 891 Object Oriented Data Analysis</vt:lpstr>
      <vt:lpstr>Outcomes Data</vt:lpstr>
      <vt:lpstr>Outcomes Data</vt:lpstr>
      <vt:lpstr>Outcomes Data</vt:lpstr>
      <vt:lpstr>HDLSS Discrim’n Simulations</vt:lpstr>
      <vt:lpstr>SVM &amp; DWD Tuning Parameter</vt:lpstr>
      <vt:lpstr>ROC Curve</vt:lpstr>
      <vt:lpstr>Melanoma Data</vt:lpstr>
      <vt:lpstr>Melanoma Data</vt:lpstr>
      <vt:lpstr>Melanoma Data</vt:lpstr>
      <vt:lpstr>Clustering</vt:lpstr>
      <vt:lpstr>K-means Clustering</vt:lpstr>
      <vt:lpstr>K-means Clustering</vt:lpstr>
      <vt:lpstr>K-means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Clustering</vt:lpstr>
      <vt:lpstr>Clustering</vt:lpstr>
      <vt:lpstr>Clustering</vt:lpstr>
      <vt:lpstr>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Hiearchical Clustering</vt:lpstr>
      <vt:lpstr>SigClust</vt:lpstr>
      <vt:lpstr>SigClust</vt:lpstr>
      <vt:lpstr>SigClust</vt:lpstr>
      <vt:lpstr>Common Microarray Analytic Approach:  Clustering</vt:lpstr>
      <vt:lpstr>Interesting Statistical Problem</vt:lpstr>
      <vt:lpstr>First Approaches:   Hypo Testing</vt:lpstr>
      <vt:lpstr>First Approaches:   Hypo Testing</vt:lpstr>
      <vt:lpstr>First Approaches:   Hypo Testing</vt:lpstr>
      <vt:lpstr>First Approaches:   Hypo Testing</vt:lpstr>
      <vt:lpstr>Clarifying Simple Example</vt:lpstr>
      <vt:lpstr>Simple Gaussian Example</vt:lpstr>
      <vt:lpstr>Simple Gaussian Example</vt:lpstr>
      <vt:lpstr>Simple Gaussian Example</vt:lpstr>
      <vt:lpstr>Simple Gaussian Example</vt:lpstr>
      <vt:lpstr>Statistical Significance of Clusters</vt:lpstr>
      <vt:lpstr>Statistical Significance of Clusters</vt:lpstr>
      <vt:lpstr>SigClust Statistic – 2-Means Cluster Index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SigClust</vt:lpstr>
      <vt:lpstr>Statistical Significance of Clusters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Mathematical Statistics</vt:lpstr>
      <vt:lpstr>SigClust Simulations</vt:lpstr>
      <vt:lpstr>SigClust Open Problems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263</cp:revision>
  <dcterms:created xsi:type="dcterms:W3CDTF">2001-06-08T01:38:43Z</dcterms:created>
  <dcterms:modified xsi:type="dcterms:W3CDTF">2012-09-20T03:35:31Z</dcterms:modified>
</cp:coreProperties>
</file>