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06" r:id="rId2"/>
    <p:sldMasterId id="2147484020" r:id="rId3"/>
    <p:sldMasterId id="2147484035" r:id="rId4"/>
  </p:sldMasterIdLst>
  <p:notesMasterIdLst>
    <p:notesMasterId r:id="rId172"/>
  </p:notesMasterIdLst>
  <p:sldIdLst>
    <p:sldId id="262" r:id="rId5"/>
    <p:sldId id="1511" r:id="rId6"/>
    <p:sldId id="1519" r:id="rId7"/>
    <p:sldId id="1545" r:id="rId8"/>
    <p:sldId id="1562" r:id="rId9"/>
    <p:sldId id="1601" r:id="rId10"/>
    <p:sldId id="1602" r:id="rId11"/>
    <p:sldId id="1603" r:id="rId12"/>
    <p:sldId id="1604" r:id="rId13"/>
    <p:sldId id="1586" r:id="rId14"/>
    <p:sldId id="1587" r:id="rId15"/>
    <p:sldId id="1589" r:id="rId16"/>
    <p:sldId id="1597" r:id="rId17"/>
    <p:sldId id="1412" r:id="rId18"/>
    <p:sldId id="1413" r:id="rId19"/>
    <p:sldId id="1414" r:id="rId20"/>
    <p:sldId id="1415" r:id="rId21"/>
    <p:sldId id="1416" r:id="rId22"/>
    <p:sldId id="1417" r:id="rId23"/>
    <p:sldId id="1432" r:id="rId24"/>
    <p:sldId id="1433" r:id="rId25"/>
    <p:sldId id="1434" r:id="rId26"/>
    <p:sldId id="1435" r:id="rId27"/>
    <p:sldId id="1436" r:id="rId28"/>
    <p:sldId id="1437" r:id="rId29"/>
    <p:sldId id="1438" r:id="rId30"/>
    <p:sldId id="1439" r:id="rId31"/>
    <p:sldId id="1440" r:id="rId32"/>
    <p:sldId id="1596" r:id="rId33"/>
    <p:sldId id="1595" r:id="rId34"/>
    <p:sldId id="1594" r:id="rId35"/>
    <p:sldId id="1441" r:id="rId36"/>
    <p:sldId id="1442" r:id="rId37"/>
    <p:sldId id="1443" r:id="rId38"/>
    <p:sldId id="1444" r:id="rId39"/>
    <p:sldId id="1445" r:id="rId40"/>
    <p:sldId id="1446" r:id="rId41"/>
    <p:sldId id="1447" r:id="rId42"/>
    <p:sldId id="1448" r:id="rId43"/>
    <p:sldId id="1449" r:id="rId44"/>
    <p:sldId id="1450" r:id="rId45"/>
    <p:sldId id="1451" r:id="rId46"/>
    <p:sldId id="1452" r:id="rId47"/>
    <p:sldId id="1598" r:id="rId48"/>
    <p:sldId id="1453" r:id="rId49"/>
    <p:sldId id="1454" r:id="rId50"/>
    <p:sldId id="1463" r:id="rId51"/>
    <p:sldId id="1464" r:id="rId52"/>
    <p:sldId id="1465" r:id="rId53"/>
    <p:sldId id="1771" r:id="rId54"/>
    <p:sldId id="1467" r:id="rId55"/>
    <p:sldId id="1468" r:id="rId56"/>
    <p:sldId id="1469" r:id="rId57"/>
    <p:sldId id="1470" r:id="rId58"/>
    <p:sldId id="1471" r:id="rId59"/>
    <p:sldId id="1472" r:id="rId60"/>
    <p:sldId id="1473" r:id="rId61"/>
    <p:sldId id="1474" r:id="rId62"/>
    <p:sldId id="1475" r:id="rId63"/>
    <p:sldId id="1476" r:id="rId64"/>
    <p:sldId id="1477" r:id="rId65"/>
    <p:sldId id="1478" r:id="rId66"/>
    <p:sldId id="1479" r:id="rId67"/>
    <p:sldId id="1599" r:id="rId68"/>
    <p:sldId id="1480" r:id="rId69"/>
    <p:sldId id="1481" r:id="rId70"/>
    <p:sldId id="1482" r:id="rId71"/>
    <p:sldId id="1483" r:id="rId72"/>
    <p:sldId id="1484" r:id="rId73"/>
    <p:sldId id="1485" r:id="rId74"/>
    <p:sldId id="1600" r:id="rId75"/>
    <p:sldId id="1486" r:id="rId76"/>
    <p:sldId id="1487" r:id="rId77"/>
    <p:sldId id="1488" r:id="rId78"/>
    <p:sldId id="1489" r:id="rId79"/>
    <p:sldId id="1490" r:id="rId80"/>
    <p:sldId id="1491" r:id="rId81"/>
    <p:sldId id="1492" r:id="rId82"/>
    <p:sldId id="1493" r:id="rId83"/>
    <p:sldId id="1494" r:id="rId84"/>
    <p:sldId id="1607" r:id="rId85"/>
    <p:sldId id="1605" r:id="rId86"/>
    <p:sldId id="1680" r:id="rId87"/>
    <p:sldId id="1679" r:id="rId88"/>
    <p:sldId id="1678" r:id="rId89"/>
    <p:sldId id="1677" r:id="rId90"/>
    <p:sldId id="1681" r:id="rId91"/>
    <p:sldId id="1682" r:id="rId92"/>
    <p:sldId id="1606" r:id="rId93"/>
    <p:sldId id="1676" r:id="rId94"/>
    <p:sldId id="1683" r:id="rId95"/>
    <p:sldId id="1687" r:id="rId96"/>
    <p:sldId id="1686" r:id="rId97"/>
    <p:sldId id="1684" r:id="rId98"/>
    <p:sldId id="1609" r:id="rId99"/>
    <p:sldId id="1694" r:id="rId100"/>
    <p:sldId id="1693" r:id="rId101"/>
    <p:sldId id="1692" r:id="rId102"/>
    <p:sldId id="1691" r:id="rId103"/>
    <p:sldId id="1695" r:id="rId104"/>
    <p:sldId id="1611" r:id="rId105"/>
    <p:sldId id="1612" r:id="rId106"/>
    <p:sldId id="1697" r:id="rId107"/>
    <p:sldId id="1696" r:id="rId108"/>
    <p:sldId id="1613" r:id="rId109"/>
    <p:sldId id="1699" r:id="rId110"/>
    <p:sldId id="1700" r:id="rId111"/>
    <p:sldId id="1698" r:id="rId112"/>
    <p:sldId id="1702" r:id="rId113"/>
    <p:sldId id="1704" r:id="rId114"/>
    <p:sldId id="1705" r:id="rId115"/>
    <p:sldId id="1615" r:id="rId116"/>
    <p:sldId id="1707" r:id="rId117"/>
    <p:sldId id="1706" r:id="rId118"/>
    <p:sldId id="1701" r:id="rId119"/>
    <p:sldId id="1709" r:id="rId120"/>
    <p:sldId id="1708" r:id="rId121"/>
    <p:sldId id="1617" r:id="rId122"/>
    <p:sldId id="1710" r:id="rId123"/>
    <p:sldId id="1618" r:id="rId124"/>
    <p:sldId id="1711" r:id="rId125"/>
    <p:sldId id="1619" r:id="rId126"/>
    <p:sldId id="1712" r:id="rId127"/>
    <p:sldId id="1620" r:id="rId128"/>
    <p:sldId id="1621" r:id="rId129"/>
    <p:sldId id="1716" r:id="rId130"/>
    <p:sldId id="1715" r:id="rId131"/>
    <p:sldId id="1714" r:id="rId132"/>
    <p:sldId id="1713" r:id="rId133"/>
    <p:sldId id="1622" r:id="rId134"/>
    <p:sldId id="1718" r:id="rId135"/>
    <p:sldId id="1717" r:id="rId136"/>
    <p:sldId id="1624" r:id="rId137"/>
    <p:sldId id="1720" r:id="rId138"/>
    <p:sldId id="1719" r:id="rId139"/>
    <p:sldId id="1625" r:id="rId140"/>
    <p:sldId id="1722" r:id="rId141"/>
    <p:sldId id="1721" r:id="rId142"/>
    <p:sldId id="1626" r:id="rId143"/>
    <p:sldId id="1723" r:id="rId144"/>
    <p:sldId id="1724" r:id="rId145"/>
    <p:sldId id="1627" r:id="rId146"/>
    <p:sldId id="1628" r:id="rId147"/>
    <p:sldId id="1727" r:id="rId148"/>
    <p:sldId id="1728" r:id="rId149"/>
    <p:sldId id="1629" r:id="rId150"/>
    <p:sldId id="1731" r:id="rId151"/>
    <p:sldId id="1730" r:id="rId152"/>
    <p:sldId id="1729" r:id="rId153"/>
    <p:sldId id="1630" r:id="rId154"/>
    <p:sldId id="1735" r:id="rId155"/>
    <p:sldId id="1734" r:id="rId156"/>
    <p:sldId id="1733" r:id="rId157"/>
    <p:sldId id="1732" r:id="rId158"/>
    <p:sldId id="1636" r:id="rId159"/>
    <p:sldId id="1739" r:id="rId160"/>
    <p:sldId id="1738" r:id="rId161"/>
    <p:sldId id="1737" r:id="rId162"/>
    <p:sldId id="1637" r:id="rId163"/>
    <p:sldId id="1741" r:id="rId164"/>
    <p:sldId id="1740" r:id="rId165"/>
    <p:sldId id="1638" r:id="rId166"/>
    <p:sldId id="1639" r:id="rId167"/>
    <p:sldId id="1742" r:id="rId168"/>
    <p:sldId id="1640" r:id="rId169"/>
    <p:sldId id="1743" r:id="rId170"/>
    <p:sldId id="1641" r:id="rId1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000000"/>
    <a:srgbClr val="D357FF"/>
    <a:srgbClr val="99FF99"/>
    <a:srgbClr val="FFB279"/>
    <a:srgbClr val="DA71FF"/>
    <a:srgbClr val="D1FFD1"/>
    <a:srgbClr val="E1FFE1"/>
    <a:srgbClr val="C8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>
        <p:scale>
          <a:sx n="75" d="100"/>
          <a:sy n="75" d="100"/>
        </p:scale>
        <p:origin x="-1008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slide" Target="slides/slide150.xml"/><Relationship Id="rId159" Type="http://schemas.openxmlformats.org/officeDocument/2006/relationships/slide" Target="slides/slide155.xml"/><Relationship Id="rId175" Type="http://schemas.openxmlformats.org/officeDocument/2006/relationships/theme" Target="theme/theme1.xml"/><Relationship Id="rId170" Type="http://schemas.openxmlformats.org/officeDocument/2006/relationships/slide" Target="slides/slide166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65" Type="http://schemas.openxmlformats.org/officeDocument/2006/relationships/slide" Target="slides/slide16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71" Type="http://schemas.openxmlformats.org/officeDocument/2006/relationships/slide" Target="slides/slide167.xml"/><Relationship Id="rId176" Type="http://schemas.openxmlformats.org/officeDocument/2006/relationships/tableStyles" Target="tableStyle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slide" Target="slides/slide16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72" Type="http://schemas.openxmlformats.org/officeDocument/2006/relationships/notesMaster" Target="notesMasters/notesMaster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viewProps" Target="viewProp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NULL"/><Relationship Id="rId1" Type="http://schemas.openxmlformats.org/officeDocument/2006/relationships/image" Target="../media/image77.wmf"/><Relationship Id="rId4" Type="http://schemas.openxmlformats.org/officeDocument/2006/relationships/image" Target="../media/image79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2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4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4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4.wmf"/><Relationship Id="rId4" Type="http://schemas.openxmlformats.org/officeDocument/2006/relationships/image" Target="../media/image91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4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4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9" Type="http://schemas.openxmlformats.org/officeDocument/2006/relationships/image" Target="../media/image97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98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98.wmf"/><Relationship Id="rId4" Type="http://schemas.openxmlformats.org/officeDocument/2006/relationships/image" Target="../media/image106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9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84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4" Type="http://schemas.openxmlformats.org/officeDocument/2006/relationships/image" Target="../media/image1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24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7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6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4" Type="http://schemas.openxmlformats.org/officeDocument/2006/relationships/image" Target="../media/image142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4" Type="http://schemas.openxmlformats.org/officeDocument/2006/relationships/image" Target="../media/image142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9.wmf"/><Relationship Id="rId1" Type="http://schemas.openxmlformats.org/officeDocument/2006/relationships/image" Target="../media/image144.wmf"/><Relationship Id="rId4" Type="http://schemas.openxmlformats.org/officeDocument/2006/relationships/image" Target="../media/image147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9.wmf"/><Relationship Id="rId1" Type="http://schemas.openxmlformats.org/officeDocument/2006/relationships/image" Target="../media/image144.wmf"/><Relationship Id="rId4" Type="http://schemas.openxmlformats.org/officeDocument/2006/relationships/image" Target="../media/image147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4.wmf"/><Relationship Id="rId1" Type="http://schemas.openxmlformats.org/officeDocument/2006/relationships/image" Target="../media/image144.wmf"/><Relationship Id="rId4" Type="http://schemas.openxmlformats.org/officeDocument/2006/relationships/image" Target="../media/image1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0EE182-EA98-488E-8358-FCD3F87B1C7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487B34-833E-4D33-96CE-AE5FFEE397E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1F90A4-A2A5-4588-A176-71D95089BBA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48B9A4-F1D0-4E9B-92FB-C6279DE2AA4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48B9A4-F1D0-4E9B-92FB-C6279DE2AA4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48B9A4-F1D0-4E9B-92FB-C6279DE2AA4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E95793-525F-41A1-8D60-AF3245F8F6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E95793-525F-41A1-8D60-AF3245F8F6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E95793-525F-41A1-8D60-AF3245F8F6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E95793-525F-41A1-8D60-AF3245F8F6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E95793-525F-41A1-8D60-AF3245F8F6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973767-D470-46A0-8676-64BF161563F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608226-F415-4B41-93D4-36B5C2D54BB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608226-F415-4B41-93D4-36B5C2D54BB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DF661-9055-4F13-ACD0-4C52CC7B42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DF661-9055-4F13-ACD0-4C52CC7B42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DF661-9055-4F13-ACD0-4C52CC7B42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7899CC-4DC9-4F00-946B-397767F3ED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7899CC-4DC9-4F00-946B-397767F3ED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7899CC-4DC9-4F00-946B-397767F3ED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C26D45-82D3-4561-A444-49D1C17AEB7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C26D45-82D3-4561-A444-49D1C17AEB7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206CB3-A70E-4E24-887C-1A86047B1A1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D8FFDE-6FB2-4C38-B6FC-A9B4DAF703B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D8FFDE-6FB2-4C38-B6FC-A9B4DAF703B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D04647-DD65-4435-8998-68701B2F4C5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D04647-DD65-4435-8998-68701B2F4C5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C53801-D7B0-44D8-A725-AB7824BFC6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93A231-D646-4A1D-B7C2-4D11B00D79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93A231-D646-4A1D-B7C2-4D11B00D79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93A231-D646-4A1D-B7C2-4D11B00D79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93A231-D646-4A1D-B7C2-4D11B00D79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93A231-D646-4A1D-B7C2-4D11B00D79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206CB3-A70E-4E24-887C-1A86047B1A1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2884B-F828-4388-A71B-5856E9CC94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2884B-F828-4388-A71B-5856E9CC94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2884B-F828-4388-A71B-5856E9CC94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BEEC25-F28E-4906-883D-4750973B1C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BEEC25-F28E-4906-883D-4750973B1C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BEEC25-F28E-4906-883D-4750973B1C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6435EE-AA69-4356-AAD2-A3C2BD7FD16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6435EE-AA69-4356-AAD2-A3C2BD7FD16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6435EE-AA69-4356-AAD2-A3C2BD7FD16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E2C905-AC7D-43B2-8C17-FE9900DC42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52F57B-8BD5-4D3D-8662-A003C614713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E2C905-AC7D-43B2-8C17-FE9900DC42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6994FC-1F34-4F99-8CE7-0392EFF0E6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6994FC-1F34-4F99-8CE7-0392EFF0E6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C2EDCA-FA12-49C5-B81D-FA3360F154C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C2EDCA-FA12-49C5-B81D-FA3360F154C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C2EDCA-FA12-49C5-B81D-FA3360F154C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EAC2C2-B634-4A26-9518-90BDC927E32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EAC2C2-B634-4A26-9518-90BDC927E32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EAC2C2-B634-4A26-9518-90BDC927E32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EAC2C2-B634-4A26-9518-90BDC927E32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F7B725-EC43-448E-8F02-9961720662D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7C0E9D-EC0A-4FC0-A686-71623DDAAE0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7C0E9D-EC0A-4FC0-A686-71623DDAAE0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7C0E9D-EC0A-4FC0-A686-71623DDAAE0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7C0E9D-EC0A-4FC0-A686-71623DDAAE0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7C0E9D-EC0A-4FC0-A686-71623DDAAE0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7908F-5700-442F-A1C3-E6FDB80980F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7908F-5700-442F-A1C3-E6FDB80980F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7908F-5700-442F-A1C3-E6FDB80980F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7908F-5700-442F-A1C3-E6FDB80980F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310886-A42A-46D8-AF4A-8CFD3FE6B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821916-3579-4647-9EE6-3D5FAAB6703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310886-A42A-46D8-AF4A-8CFD3FE6B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310886-A42A-46D8-AF4A-8CFD3FE6B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1E390F-5F1D-4534-98C5-DE70848AE6A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E395B-4CCB-431F-9F57-EB0DDF76FE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E395B-4CCB-431F-9F57-EB0DDF76FE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337535-08CB-4FF8-BB44-B8F654DE23B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337535-08CB-4FF8-BB44-B8F654DE23B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2561C9-B9ED-408C-8F11-9F708EFA354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015B08-84A6-4E67-B9D4-C5827271BA5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59DCD-82D3-4FEF-B329-1E0384D0043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CDF792-429C-4DF9-9FF9-F2AE6FFACDC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3931DC-72D1-4A23-9449-223A0DBD7DC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3AF75-5C40-471B-BCA2-B31D1F77620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788A8E-5945-4CBC-93CB-6962268ED61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665985-B48B-48AE-83CB-D2B19AECEEA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6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AC67E2-94BE-442C-9964-23F75EB2DD4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70B819-DBC9-4C5D-8613-0B49357D8CE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3CD317-21FC-4510-AD9F-6D3F4AF35BA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7B58A0-3905-46BE-B913-B7E94BD331C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D58E76-D443-40E7-B659-6D68C0556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D58E76-D443-40E7-B659-6D68C0556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D58E76-D443-40E7-B659-6D68C0556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D58E76-D443-40E7-B659-6D68C0556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5F46A-8F7C-40D6-98DA-C571003296A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D92F7F-56A5-4B9D-B852-B9DD7410673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D4DC42-E3FE-4A4D-82F9-01618BF8607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6D65FE-1875-42AA-B9C6-2B848650817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5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6CF5A7-D4AF-43A4-AF37-A753C4D1735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5FEB4-47EF-49DA-AC1C-7A0D2C8CC99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C7BC02-55E1-46D2-809A-B5C4C06D407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9FDF2F-A28A-45EC-9A61-51E486239BE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E9EB21-98AB-425F-9DBD-5D8888C3074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348365-AD45-4529-B68E-B58D43D1B9D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C5AAD5-8DD5-4280-ACE3-D250AD7EAE9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9CEC29-DFCA-4E45-865D-A407A299727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9CEC29-DFCA-4E45-865D-A407A299727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7B08EB-359E-4C09-8DE1-A73091787E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4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F5166A-B584-41A5-9120-A34440C696E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72F0B9-32F3-4906-BFCD-5B137D380CD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4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EF1F1E-E661-4956-9EB8-1F2C7BB9040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889B21-CE4A-4C03-B4C6-7B2216E472D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E643DE-C293-4822-9874-F3FAF13CB35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E26F7-4B46-4DCE-87AF-34117213877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FDD387-24A5-4724-B53A-0B15865931A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0E49AC-DAA1-43D1-A918-D352B072D29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1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C0D575-EAD8-4592-A34B-5A48AEEF81B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FAEC5F-78A9-4A3C-8B59-BD3A0BF4CB1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3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A7BCE2-DF95-4086-8B1B-5B275088F43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4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8EDA1E-D3B3-4B31-ACBC-9F459F3686E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0C742-8ACC-4CEF-A1FE-0A210C1B557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6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02BF3E-E145-4356-B0B4-BBA4078A08B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7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ECD8A0-2210-4428-BD95-A65EBC0D886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B10F1-3CE5-4C3C-A118-505E3C6BE79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2022C3-3763-4526-9548-3500C5AE7E0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F7295F-AA33-4F96-9C2C-AECBC98BCC6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3DBA58-F7D6-4BF5-9E01-9E052CA527A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3DBA58-F7D6-4BF5-9E01-9E052CA527A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EC309-E611-441D-B804-0A0D6B997C9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92786F-3C0F-4C53-A218-6075F7C9EDE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3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70D753-EC15-445B-A1B3-6807322F274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4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C441C7-4DE7-4676-94C4-3FAB1322DCB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BD4598-2FF0-441A-A9BC-32CF1CE0BE7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6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6C6C42-88FE-4ACB-A92E-96F365DB267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64CC5B-02A0-436A-B0EF-2B04285CD45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64CC5B-02A0-436A-B0EF-2B04285CD45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347EEB-C4B5-4284-B805-440BB6FEBD5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518AA0-562C-402B-831B-B89390F79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9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0A9738-538A-4B62-A193-BA8CDFE1972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24B0C-2AB6-4A0A-8ECF-170A2E4279E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4CE564-74E1-4B7A-8B43-F9A04BC4C93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7CC17B-B5D9-4281-8665-0C0CA2629D5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141AF9-02AD-418C-997F-0F68480E3ED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4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21203-C7D9-46D9-B2CF-1458F02F7C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631FBF-C310-4DB1-B247-E7A83A40D17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1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4F8F75-67FA-487A-AD0D-7089EB6B52C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6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24105-A121-4F63-918E-BA89B494F3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690BA-1430-4D1B-8D90-EACA6E592E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690BA-1430-4D1B-8D90-EACA6E592E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690BA-1430-4D1B-8D90-EACA6E592E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690BA-1430-4D1B-8D90-EACA6E592E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690BA-1430-4D1B-8D90-EACA6E592E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48F876-3181-42DE-B7E5-F3046D079DE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48F876-3181-42DE-B7E5-F3046D079DE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48F876-3181-42DE-B7E5-F3046D079DE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3E448B-A467-41E1-A06E-795B7AE4789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3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24105-A121-4F63-918E-BA89B494F3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24105-A121-4F63-918E-BA89B494F3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83E6BC-70D5-449D-9CFD-C172B5F790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83E6BC-70D5-449D-9CFD-C172B5F790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83E6BC-70D5-449D-9CFD-C172B5F790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EB8E00-2D4E-4851-9D2C-082BDD0168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EB8E00-2D4E-4851-9D2C-082BDD0168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EB8E00-2D4E-4851-9D2C-082BDD0168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EB8E00-2D4E-4851-9D2C-082BDD0168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487B34-833E-4D33-96CE-AE5FFEE397E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7A6B3-45CC-4BF1-A095-80344CB04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37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4F437-204F-476F-97CB-9FFBC0569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4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7FF54-4760-47A0-8273-3EE07526E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92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ADAC-0E19-4071-9843-5DB1C5560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74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27699-EDE8-43C4-BBF7-46D25A879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78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7876-3976-4863-A250-EC264062F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4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20205-FE9C-4A0A-A0BE-FB4832154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17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5719C-92EF-49B7-BEDB-6BE11BA7E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25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0007D-7B22-43C9-A2DE-D20C3AEDC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54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1977-429A-42FF-8DDA-A5812DC67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0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39A9D-C089-4848-A3CC-4DEDBAEAE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01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50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08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527A8-3C2A-4976-8D7F-536EF49747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51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3492-D223-4B51-A8A5-312B3FF3ED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58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A042B-57A3-4AAF-AA75-5EFB876974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3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008CB-BBE3-4297-B84A-316248375C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73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8348-167F-4488-822E-31F239356C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60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72256-ACE0-4BB2-BD1C-89C4601F4D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9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F8A7B-3CCC-4F09-832F-2504E12DC7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68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BBC22-3FD0-4213-9C34-CA5B43A38A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00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3A6A-1E74-473B-8C17-15F91D4BA5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45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50F2-FB50-48BF-A032-32F8476FDE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3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78795-B2E7-4D5A-A5AE-F97AEAFA74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70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0CBE0-D52B-4528-A722-FADC346937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58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740F-A7AB-43A9-8E90-0554C93065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A3573-C3F8-4F5F-A328-61115C4B10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5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530DE-2D34-4663-B993-2BB85D7D52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55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990F1-E36D-4A2B-98F1-AEA2567413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36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E72D-E252-497E-A6BC-CF50C14FB8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30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B7CC-9DB3-4374-B1FC-98A88EFF4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16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4D5A0-550A-4EDD-A2EF-0F70E8723A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22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38FC2-DB53-415D-AAF0-A554376151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0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5A0D-B3AB-448F-A1CD-CDF93C8FA8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938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919FA-42D1-4C7D-8799-E47FFC08B3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751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F398-31FE-403A-851F-C2D66C36D5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0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1047F-D617-4EE3-B803-2327E26A58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396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7643C-BB9D-49E8-96A0-842811F9D3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44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1173-276E-4BC8-8318-886F87F00B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76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446B-882D-44BF-A96D-390B157701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248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F9D9F-F85E-4225-8334-DDE03C364D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6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B36421B-98E3-4495-8110-95B617500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38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F4094EF-5B64-422B-8B84-D992A2127F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205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E06A080-75BA-4571-90DD-9AFE263B5B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273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100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4.w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01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6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7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9.bin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104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9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05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2.w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4.wmf"/><Relationship Id="rId3" Type="http://schemas.openxmlformats.org/officeDocument/2006/relationships/notesSlide" Target="../notesSlides/notesSlide106.xml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2.w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64.wmf"/><Relationship Id="rId3" Type="http://schemas.openxmlformats.org/officeDocument/2006/relationships/notesSlide" Target="../notesSlides/notesSlide107.xml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2.w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63.wmf"/><Relationship Id="rId3" Type="http://schemas.openxmlformats.org/officeDocument/2006/relationships/notesSlide" Target="../notesSlides/notesSlide108.xml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5.wmf"/><Relationship Id="rId5" Type="http://schemas.openxmlformats.org/officeDocument/2006/relationships/image" Target="../media/image60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72.bin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63.wmf"/><Relationship Id="rId3" Type="http://schemas.openxmlformats.org/officeDocument/2006/relationships/notesSlide" Target="../notesSlides/notesSlide109.xml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65.wmf"/><Relationship Id="rId5" Type="http://schemas.openxmlformats.org/officeDocument/2006/relationships/image" Target="../media/image60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7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79.bin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111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68.wmf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84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85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86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88.bin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74.wmf"/><Relationship Id="rId3" Type="http://schemas.openxmlformats.org/officeDocument/2006/relationships/notesSlide" Target="../notesSlides/notesSlide117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72.w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95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9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notesSlide" Target="../notesSlides/notesSlide120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79.wm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notesSlide" Target="../notesSlides/notesSlide121.xml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77.wmf"/><Relationship Id="rId10" Type="http://schemas.openxmlformats.org/officeDocument/2006/relationships/image" Target="../media/image79.wmf"/><Relationship Id="rId4" Type="http://schemas.openxmlformats.org/officeDocument/2006/relationships/oleObject" Target="../embeddings/oleObject101.bin"/><Relationship Id="rId9" Type="http://schemas.openxmlformats.org/officeDocument/2006/relationships/oleObject" Target="../embeddings/oleObject104.bin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notesSlide" Target="../notesSlides/notesSlide122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79.wm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83.wmf"/><Relationship Id="rId3" Type="http://schemas.openxmlformats.org/officeDocument/2006/relationships/notesSlide" Target="../notesSlides/notesSlide123.xml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112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82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79.wmf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88.wmf"/><Relationship Id="rId3" Type="http://schemas.openxmlformats.org/officeDocument/2006/relationships/notesSlide" Target="../notesSlides/notesSlide124.xml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86.wmf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notesSlide" Target="../notesSlides/notesSlide125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90.wmf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notesSlide" Target="../notesSlides/notesSlide126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90.wmf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notesSlide" Target="../notesSlides/notesSlide127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91.wmf"/><Relationship Id="rId5" Type="http://schemas.openxmlformats.org/officeDocument/2006/relationships/image" Target="../media/image84.wmf"/><Relationship Id="rId10" Type="http://schemas.openxmlformats.org/officeDocument/2006/relationships/oleObject" Target="../embeddings/oleObject127.bin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90.wmf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135.bin"/><Relationship Id="rId3" Type="http://schemas.openxmlformats.org/officeDocument/2006/relationships/notesSlide" Target="../notesSlides/notesSlide128.xml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32.bin"/><Relationship Id="rId17" Type="http://schemas.openxmlformats.org/officeDocument/2006/relationships/image" Target="../media/image94.wmf"/><Relationship Id="rId2" Type="http://schemas.openxmlformats.org/officeDocument/2006/relationships/slideLayout" Target="../slideLayouts/slideLayout38.xml"/><Relationship Id="rId16" Type="http://schemas.openxmlformats.org/officeDocument/2006/relationships/oleObject" Target="../embeddings/oleObject134.bin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91.wmf"/><Relationship Id="rId5" Type="http://schemas.openxmlformats.org/officeDocument/2006/relationships/image" Target="../media/image84.wmf"/><Relationship Id="rId15" Type="http://schemas.openxmlformats.org/officeDocument/2006/relationships/image" Target="../media/image93.wmf"/><Relationship Id="rId10" Type="http://schemas.openxmlformats.org/officeDocument/2006/relationships/oleObject" Target="../embeddings/oleObject131.bin"/><Relationship Id="rId19" Type="http://schemas.openxmlformats.org/officeDocument/2006/relationships/image" Target="../media/image95.wmf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133.bin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143.bin"/><Relationship Id="rId3" Type="http://schemas.openxmlformats.org/officeDocument/2006/relationships/notesSlide" Target="../notesSlides/notesSlide129.xml"/><Relationship Id="rId21" Type="http://schemas.openxmlformats.org/officeDocument/2006/relationships/image" Target="../media/image97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40.bin"/><Relationship Id="rId17" Type="http://schemas.openxmlformats.org/officeDocument/2006/relationships/image" Target="../media/image94.wmf"/><Relationship Id="rId2" Type="http://schemas.openxmlformats.org/officeDocument/2006/relationships/slideLayout" Target="../slideLayouts/slideLayout38.xml"/><Relationship Id="rId16" Type="http://schemas.openxmlformats.org/officeDocument/2006/relationships/oleObject" Target="../embeddings/oleObject142.bin"/><Relationship Id="rId20" Type="http://schemas.openxmlformats.org/officeDocument/2006/relationships/oleObject" Target="../embeddings/oleObject144.bin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91.wmf"/><Relationship Id="rId5" Type="http://schemas.openxmlformats.org/officeDocument/2006/relationships/image" Target="../media/image84.wmf"/><Relationship Id="rId15" Type="http://schemas.openxmlformats.org/officeDocument/2006/relationships/image" Target="../media/image93.wmf"/><Relationship Id="rId10" Type="http://schemas.openxmlformats.org/officeDocument/2006/relationships/oleObject" Target="../embeddings/oleObject139.bin"/><Relationship Id="rId19" Type="http://schemas.openxmlformats.org/officeDocument/2006/relationships/image" Target="../media/image96.wmf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14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3" Type="http://schemas.openxmlformats.org/officeDocument/2006/relationships/notesSlide" Target="../notesSlides/notesSlide130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46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00.wmf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notesSlide" Target="../notesSlides/notesSlide131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100.wmf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image" Target="../media/image102.wmf"/><Relationship Id="rId3" Type="http://schemas.openxmlformats.org/officeDocument/2006/relationships/notesSlide" Target="../notesSlides/notesSlide132.xml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55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154.bin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56.bin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notesSlide" Target="../notesSlides/notesSlide133.xml"/><Relationship Id="rId7" Type="http://schemas.openxmlformats.org/officeDocument/2006/relationships/oleObject" Target="../embeddings/oleObject159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58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157.bin"/><Relationship Id="rId9" Type="http://schemas.openxmlformats.org/officeDocument/2006/relationships/oleObject" Target="../embeddings/oleObject160.bin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6.wmf"/><Relationship Id="rId3" Type="http://schemas.openxmlformats.org/officeDocument/2006/relationships/notesSlide" Target="../notesSlides/notesSlide134.xml"/><Relationship Id="rId7" Type="http://schemas.openxmlformats.org/officeDocument/2006/relationships/oleObject" Target="../embeddings/oleObject163.bin"/><Relationship Id="rId12" Type="http://schemas.openxmlformats.org/officeDocument/2006/relationships/oleObject" Target="../embeddings/oleObject166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62.bin"/><Relationship Id="rId11" Type="http://schemas.openxmlformats.org/officeDocument/2006/relationships/image" Target="../media/image105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165.bin"/><Relationship Id="rId4" Type="http://schemas.openxmlformats.org/officeDocument/2006/relationships/oleObject" Target="../embeddings/oleObject161.bin"/><Relationship Id="rId9" Type="http://schemas.openxmlformats.org/officeDocument/2006/relationships/oleObject" Target="../embeddings/oleObject164.bin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6.wmf"/><Relationship Id="rId3" Type="http://schemas.openxmlformats.org/officeDocument/2006/relationships/notesSlide" Target="../notesSlides/notesSlide135.xml"/><Relationship Id="rId7" Type="http://schemas.openxmlformats.org/officeDocument/2006/relationships/oleObject" Target="../embeddings/oleObject169.bin"/><Relationship Id="rId12" Type="http://schemas.openxmlformats.org/officeDocument/2006/relationships/oleObject" Target="../embeddings/oleObject172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68.bin"/><Relationship Id="rId11" Type="http://schemas.openxmlformats.org/officeDocument/2006/relationships/image" Target="../media/image105.wmf"/><Relationship Id="rId5" Type="http://schemas.openxmlformats.org/officeDocument/2006/relationships/image" Target="../media/image98.wmf"/><Relationship Id="rId15" Type="http://schemas.openxmlformats.org/officeDocument/2006/relationships/image" Target="../media/image107.wmf"/><Relationship Id="rId10" Type="http://schemas.openxmlformats.org/officeDocument/2006/relationships/oleObject" Target="../embeddings/oleObject171.bin"/><Relationship Id="rId4" Type="http://schemas.openxmlformats.org/officeDocument/2006/relationships/oleObject" Target="../embeddings/oleObject167.bin"/><Relationship Id="rId9" Type="http://schemas.openxmlformats.org/officeDocument/2006/relationships/oleObject" Target="../embeddings/oleObject170.bin"/><Relationship Id="rId14" Type="http://schemas.openxmlformats.org/officeDocument/2006/relationships/oleObject" Target="../embeddings/oleObject173.bin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3" Type="http://schemas.openxmlformats.org/officeDocument/2006/relationships/notesSlide" Target="../notesSlides/notesSlide136.xml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75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174.bin"/><Relationship Id="rId9" Type="http://schemas.openxmlformats.org/officeDocument/2006/relationships/image" Target="../media/image110.wmf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3" Type="http://schemas.openxmlformats.org/officeDocument/2006/relationships/notesSlide" Target="../notesSlides/notesSlide137.xml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78.bin"/><Relationship Id="rId11" Type="http://schemas.openxmlformats.org/officeDocument/2006/relationships/image" Target="../media/image111.wmf"/><Relationship Id="rId5" Type="http://schemas.openxmlformats.org/officeDocument/2006/relationships/image" Target="../media/image108.wmf"/><Relationship Id="rId10" Type="http://schemas.openxmlformats.org/officeDocument/2006/relationships/oleObject" Target="../embeddings/oleObject180.bin"/><Relationship Id="rId4" Type="http://schemas.openxmlformats.org/officeDocument/2006/relationships/oleObject" Target="../embeddings/oleObject177.bin"/><Relationship Id="rId9" Type="http://schemas.openxmlformats.org/officeDocument/2006/relationships/image" Target="../media/image110.wmf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3.bin"/><Relationship Id="rId3" Type="http://schemas.openxmlformats.org/officeDocument/2006/relationships/notesSlide" Target="../notesSlides/notesSlide138.xml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82.bin"/><Relationship Id="rId11" Type="http://schemas.openxmlformats.org/officeDocument/2006/relationships/image" Target="../media/image111.wmf"/><Relationship Id="rId5" Type="http://schemas.openxmlformats.org/officeDocument/2006/relationships/image" Target="../media/image108.wmf"/><Relationship Id="rId10" Type="http://schemas.openxmlformats.org/officeDocument/2006/relationships/oleObject" Target="../embeddings/oleObject184.bin"/><Relationship Id="rId4" Type="http://schemas.openxmlformats.org/officeDocument/2006/relationships/oleObject" Target="../embeddings/oleObject181.bin"/><Relationship Id="rId9" Type="http://schemas.openxmlformats.org/officeDocument/2006/relationships/image" Target="../media/image110.wmf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7.bin"/><Relationship Id="rId3" Type="http://schemas.openxmlformats.org/officeDocument/2006/relationships/notesSlide" Target="../notesSlides/notesSlide139.xml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86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85.bin"/><Relationship Id="rId9" Type="http://schemas.openxmlformats.org/officeDocument/2006/relationships/image" Target="../media/image8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13" Type="http://schemas.openxmlformats.org/officeDocument/2006/relationships/image" Target="../media/image116.wmf"/><Relationship Id="rId3" Type="http://schemas.openxmlformats.org/officeDocument/2006/relationships/notesSlide" Target="../notesSlides/notesSlide140.xml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192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89.bin"/><Relationship Id="rId11" Type="http://schemas.openxmlformats.org/officeDocument/2006/relationships/image" Target="../media/image115.wmf"/><Relationship Id="rId5" Type="http://schemas.openxmlformats.org/officeDocument/2006/relationships/image" Target="../media/image112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191.bin"/><Relationship Id="rId4" Type="http://schemas.openxmlformats.org/officeDocument/2006/relationships/oleObject" Target="../embeddings/oleObject188.bin"/><Relationship Id="rId9" Type="http://schemas.openxmlformats.org/officeDocument/2006/relationships/image" Target="../media/image114.wmf"/><Relationship Id="rId14" Type="http://schemas.openxmlformats.org/officeDocument/2006/relationships/oleObject" Target="../embeddings/oleObject193.bin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3" Type="http://schemas.openxmlformats.org/officeDocument/2006/relationships/notesSlide" Target="../notesSlides/notesSlide141.xml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195.bin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194.bin"/><Relationship Id="rId9" Type="http://schemas.openxmlformats.org/officeDocument/2006/relationships/image" Target="../media/image119.wmf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3" Type="http://schemas.openxmlformats.org/officeDocument/2006/relationships/notesSlide" Target="../notesSlides/notesSlide142.xml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198.bin"/><Relationship Id="rId11" Type="http://schemas.openxmlformats.org/officeDocument/2006/relationships/image" Target="../media/image120.wmf"/><Relationship Id="rId5" Type="http://schemas.openxmlformats.org/officeDocument/2006/relationships/image" Target="../media/image117.wmf"/><Relationship Id="rId10" Type="http://schemas.openxmlformats.org/officeDocument/2006/relationships/oleObject" Target="../embeddings/oleObject200.bin"/><Relationship Id="rId4" Type="http://schemas.openxmlformats.org/officeDocument/2006/relationships/oleObject" Target="../embeddings/oleObject197.bin"/><Relationship Id="rId9" Type="http://schemas.openxmlformats.org/officeDocument/2006/relationships/image" Target="../media/image119.wmf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02.bin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201.bin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3" Type="http://schemas.openxmlformats.org/officeDocument/2006/relationships/notesSlide" Target="../notesSlides/notesSlide144.xml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204.bin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203.bin"/><Relationship Id="rId9" Type="http://schemas.openxmlformats.org/officeDocument/2006/relationships/image" Target="../media/image123.wmf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3" Type="http://schemas.openxmlformats.org/officeDocument/2006/relationships/notesSlide" Target="../notesSlides/notesSlide145.xml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124.wmf"/><Relationship Id="rId5" Type="http://schemas.openxmlformats.org/officeDocument/2006/relationships/image" Target="../media/image121.wmf"/><Relationship Id="rId10" Type="http://schemas.openxmlformats.org/officeDocument/2006/relationships/oleObject" Target="../embeddings/oleObject209.bin"/><Relationship Id="rId4" Type="http://schemas.openxmlformats.org/officeDocument/2006/relationships/oleObject" Target="../embeddings/oleObject206.bin"/><Relationship Id="rId9" Type="http://schemas.openxmlformats.org/officeDocument/2006/relationships/image" Target="../media/image123.w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210.bin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3.bin"/><Relationship Id="rId3" Type="http://schemas.openxmlformats.org/officeDocument/2006/relationships/notesSlide" Target="../notesSlides/notesSlide147.xml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212.bin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211.bin"/><Relationship Id="rId9" Type="http://schemas.openxmlformats.org/officeDocument/2006/relationships/image" Target="../media/image127.wmf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13" Type="http://schemas.openxmlformats.org/officeDocument/2006/relationships/image" Target="../media/image129.wmf"/><Relationship Id="rId3" Type="http://schemas.openxmlformats.org/officeDocument/2006/relationships/notesSlide" Target="../notesSlides/notesSlide148.xml"/><Relationship Id="rId7" Type="http://schemas.openxmlformats.org/officeDocument/2006/relationships/image" Target="../media/image126.wmf"/><Relationship Id="rId12" Type="http://schemas.openxmlformats.org/officeDocument/2006/relationships/oleObject" Target="../embeddings/oleObject218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215.bin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5" Type="http://schemas.openxmlformats.org/officeDocument/2006/relationships/image" Target="../media/image130.wmf"/><Relationship Id="rId10" Type="http://schemas.openxmlformats.org/officeDocument/2006/relationships/oleObject" Target="../embeddings/oleObject217.bin"/><Relationship Id="rId4" Type="http://schemas.openxmlformats.org/officeDocument/2006/relationships/oleObject" Target="../embeddings/oleObject214.bin"/><Relationship Id="rId9" Type="http://schemas.openxmlformats.org/officeDocument/2006/relationships/image" Target="../media/image127.wmf"/><Relationship Id="rId14" Type="http://schemas.openxmlformats.org/officeDocument/2006/relationships/oleObject" Target="../embeddings/oleObject219.bin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2.bin"/><Relationship Id="rId13" Type="http://schemas.openxmlformats.org/officeDocument/2006/relationships/image" Target="../media/image129.wmf"/><Relationship Id="rId3" Type="http://schemas.openxmlformats.org/officeDocument/2006/relationships/notesSlide" Target="../notesSlides/notesSlide149.xml"/><Relationship Id="rId7" Type="http://schemas.openxmlformats.org/officeDocument/2006/relationships/image" Target="../media/image126.wmf"/><Relationship Id="rId12" Type="http://schemas.openxmlformats.org/officeDocument/2006/relationships/oleObject" Target="../embeddings/oleObject224.bin"/><Relationship Id="rId17" Type="http://schemas.openxmlformats.org/officeDocument/2006/relationships/image" Target="../media/image131.wmf"/><Relationship Id="rId2" Type="http://schemas.openxmlformats.org/officeDocument/2006/relationships/slideLayout" Target="../slideLayouts/slideLayout38.xml"/><Relationship Id="rId16" Type="http://schemas.openxmlformats.org/officeDocument/2006/relationships/oleObject" Target="../embeddings/oleObject226.bin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221.bin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5" Type="http://schemas.openxmlformats.org/officeDocument/2006/relationships/image" Target="../media/image130.wmf"/><Relationship Id="rId10" Type="http://schemas.openxmlformats.org/officeDocument/2006/relationships/oleObject" Target="../embeddings/oleObject223.bin"/><Relationship Id="rId4" Type="http://schemas.openxmlformats.org/officeDocument/2006/relationships/oleObject" Target="../embeddings/oleObject220.bin"/><Relationship Id="rId9" Type="http://schemas.openxmlformats.org/officeDocument/2006/relationships/image" Target="../media/image127.wmf"/><Relationship Id="rId14" Type="http://schemas.openxmlformats.org/officeDocument/2006/relationships/oleObject" Target="../embeddings/oleObject22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228.bin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227.bin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230.bin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229.bin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3" Type="http://schemas.openxmlformats.org/officeDocument/2006/relationships/notesSlide" Target="../notesSlides/notesSlide152.xml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232.bin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231.bin"/><Relationship Id="rId9" Type="http://schemas.openxmlformats.org/officeDocument/2006/relationships/image" Target="../media/image134.wmf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6.bin"/><Relationship Id="rId3" Type="http://schemas.openxmlformats.org/officeDocument/2006/relationships/notesSlide" Target="../notesSlides/notesSlide153.xml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235.bin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234.bin"/><Relationship Id="rId9" Type="http://schemas.openxmlformats.org/officeDocument/2006/relationships/image" Target="../media/image134.wmf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9.bin"/><Relationship Id="rId3" Type="http://schemas.openxmlformats.org/officeDocument/2006/relationships/notesSlide" Target="../notesSlides/notesSlide154.xml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238.bin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237.bin"/><Relationship Id="rId9" Type="http://schemas.openxmlformats.org/officeDocument/2006/relationships/image" Target="../media/image134.wm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5.xml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240.bin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6.xml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241.bin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7.xml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243.bin"/><Relationship Id="rId5" Type="http://schemas.openxmlformats.org/officeDocument/2006/relationships/image" Target="../media/image136.wmf"/><Relationship Id="rId4" Type="http://schemas.openxmlformats.org/officeDocument/2006/relationships/oleObject" Target="../embeddings/oleObject242.bin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6.bin"/><Relationship Id="rId3" Type="http://schemas.openxmlformats.org/officeDocument/2006/relationships/notesSlide" Target="../notesSlides/notesSlide158.xml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245.bin"/><Relationship Id="rId11" Type="http://schemas.openxmlformats.org/officeDocument/2006/relationships/image" Target="../media/image135.wmf"/><Relationship Id="rId5" Type="http://schemas.openxmlformats.org/officeDocument/2006/relationships/image" Target="../media/image136.wmf"/><Relationship Id="rId10" Type="http://schemas.openxmlformats.org/officeDocument/2006/relationships/oleObject" Target="../embeddings/oleObject247.bin"/><Relationship Id="rId4" Type="http://schemas.openxmlformats.org/officeDocument/2006/relationships/oleObject" Target="../embeddings/oleObject244.bin"/><Relationship Id="rId9" Type="http://schemas.openxmlformats.org/officeDocument/2006/relationships/image" Target="../media/image138.wmf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0.bin"/><Relationship Id="rId13" Type="http://schemas.openxmlformats.org/officeDocument/2006/relationships/image" Target="../media/image143.wmf"/><Relationship Id="rId3" Type="http://schemas.openxmlformats.org/officeDocument/2006/relationships/notesSlide" Target="../notesSlides/notesSlide159.xml"/><Relationship Id="rId7" Type="http://schemas.openxmlformats.org/officeDocument/2006/relationships/image" Target="../media/image140.wmf"/><Relationship Id="rId12" Type="http://schemas.openxmlformats.org/officeDocument/2006/relationships/oleObject" Target="../embeddings/oleObject252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249.bin"/><Relationship Id="rId11" Type="http://schemas.openxmlformats.org/officeDocument/2006/relationships/image" Target="../media/image142.wmf"/><Relationship Id="rId5" Type="http://schemas.openxmlformats.org/officeDocument/2006/relationships/image" Target="../media/image139.wmf"/><Relationship Id="rId10" Type="http://schemas.openxmlformats.org/officeDocument/2006/relationships/oleObject" Target="../embeddings/oleObject251.bin"/><Relationship Id="rId4" Type="http://schemas.openxmlformats.org/officeDocument/2006/relationships/oleObject" Target="../embeddings/oleObject248.bin"/><Relationship Id="rId9" Type="http://schemas.openxmlformats.org/officeDocument/2006/relationships/image" Target="../media/image14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5.bin"/><Relationship Id="rId3" Type="http://schemas.openxmlformats.org/officeDocument/2006/relationships/notesSlide" Target="../notesSlides/notesSlide160.xml"/><Relationship Id="rId7" Type="http://schemas.openxmlformats.org/officeDocument/2006/relationships/image" Target="../media/image140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254.bin"/><Relationship Id="rId11" Type="http://schemas.openxmlformats.org/officeDocument/2006/relationships/image" Target="../media/image142.wmf"/><Relationship Id="rId5" Type="http://schemas.openxmlformats.org/officeDocument/2006/relationships/image" Target="../media/image139.wmf"/><Relationship Id="rId10" Type="http://schemas.openxmlformats.org/officeDocument/2006/relationships/oleObject" Target="../embeddings/oleObject256.bin"/><Relationship Id="rId4" Type="http://schemas.openxmlformats.org/officeDocument/2006/relationships/oleObject" Target="../embeddings/oleObject253.bin"/><Relationship Id="rId9" Type="http://schemas.openxmlformats.org/officeDocument/2006/relationships/image" Target="../media/image141.wmf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9.bin"/><Relationship Id="rId3" Type="http://schemas.openxmlformats.org/officeDocument/2006/relationships/notesSlide" Target="../notesSlides/notesSlide161.xml"/><Relationship Id="rId7" Type="http://schemas.openxmlformats.org/officeDocument/2006/relationships/image" Target="../media/image140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258.bin"/><Relationship Id="rId11" Type="http://schemas.openxmlformats.org/officeDocument/2006/relationships/image" Target="../media/image142.wmf"/><Relationship Id="rId5" Type="http://schemas.openxmlformats.org/officeDocument/2006/relationships/image" Target="../media/image139.wmf"/><Relationship Id="rId10" Type="http://schemas.openxmlformats.org/officeDocument/2006/relationships/oleObject" Target="../embeddings/oleObject260.bin"/><Relationship Id="rId4" Type="http://schemas.openxmlformats.org/officeDocument/2006/relationships/oleObject" Target="../embeddings/oleObject257.bin"/><Relationship Id="rId9" Type="http://schemas.openxmlformats.org/officeDocument/2006/relationships/image" Target="../media/image141.wmf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3.bin"/><Relationship Id="rId13" Type="http://schemas.openxmlformats.org/officeDocument/2006/relationships/image" Target="../media/image148.wmf"/><Relationship Id="rId3" Type="http://schemas.openxmlformats.org/officeDocument/2006/relationships/notesSlide" Target="../notesSlides/notesSlide162.xml"/><Relationship Id="rId7" Type="http://schemas.openxmlformats.org/officeDocument/2006/relationships/image" Target="../media/image145.wmf"/><Relationship Id="rId12" Type="http://schemas.openxmlformats.org/officeDocument/2006/relationships/oleObject" Target="../embeddings/oleObject265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262.bin"/><Relationship Id="rId11" Type="http://schemas.openxmlformats.org/officeDocument/2006/relationships/image" Target="../media/image147.wmf"/><Relationship Id="rId5" Type="http://schemas.openxmlformats.org/officeDocument/2006/relationships/image" Target="../media/image144.wmf"/><Relationship Id="rId10" Type="http://schemas.openxmlformats.org/officeDocument/2006/relationships/oleObject" Target="../embeddings/oleObject264.bin"/><Relationship Id="rId4" Type="http://schemas.openxmlformats.org/officeDocument/2006/relationships/oleObject" Target="../embeddings/oleObject261.bin"/><Relationship Id="rId9" Type="http://schemas.openxmlformats.org/officeDocument/2006/relationships/image" Target="../media/image146.wmf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8.bin"/><Relationship Id="rId3" Type="http://schemas.openxmlformats.org/officeDocument/2006/relationships/notesSlide" Target="../notesSlides/notesSlide163.xml"/><Relationship Id="rId7" Type="http://schemas.openxmlformats.org/officeDocument/2006/relationships/image" Target="../media/image149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267.bin"/><Relationship Id="rId11" Type="http://schemas.openxmlformats.org/officeDocument/2006/relationships/image" Target="../media/image147.wmf"/><Relationship Id="rId5" Type="http://schemas.openxmlformats.org/officeDocument/2006/relationships/image" Target="../media/image144.wmf"/><Relationship Id="rId10" Type="http://schemas.openxmlformats.org/officeDocument/2006/relationships/oleObject" Target="../embeddings/oleObject269.bin"/><Relationship Id="rId4" Type="http://schemas.openxmlformats.org/officeDocument/2006/relationships/oleObject" Target="../embeddings/oleObject266.bin"/><Relationship Id="rId9" Type="http://schemas.openxmlformats.org/officeDocument/2006/relationships/image" Target="../media/image146.wmf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2.bin"/><Relationship Id="rId3" Type="http://schemas.openxmlformats.org/officeDocument/2006/relationships/notesSlide" Target="../notesSlides/notesSlide164.xml"/><Relationship Id="rId7" Type="http://schemas.openxmlformats.org/officeDocument/2006/relationships/image" Target="../media/image149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271.bin"/><Relationship Id="rId11" Type="http://schemas.openxmlformats.org/officeDocument/2006/relationships/image" Target="../media/image147.wmf"/><Relationship Id="rId5" Type="http://schemas.openxmlformats.org/officeDocument/2006/relationships/image" Target="../media/image144.wmf"/><Relationship Id="rId10" Type="http://schemas.openxmlformats.org/officeDocument/2006/relationships/oleObject" Target="../embeddings/oleObject273.bin"/><Relationship Id="rId4" Type="http://schemas.openxmlformats.org/officeDocument/2006/relationships/oleObject" Target="../embeddings/oleObject270.bin"/><Relationship Id="rId9" Type="http://schemas.openxmlformats.org/officeDocument/2006/relationships/image" Target="../media/image146.wmf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6.bin"/><Relationship Id="rId13" Type="http://schemas.openxmlformats.org/officeDocument/2006/relationships/image" Target="../media/image153.wmf"/><Relationship Id="rId3" Type="http://schemas.openxmlformats.org/officeDocument/2006/relationships/notesSlide" Target="../notesSlides/notesSlide165.xml"/><Relationship Id="rId7" Type="http://schemas.openxmlformats.org/officeDocument/2006/relationships/image" Target="../media/image150.wmf"/><Relationship Id="rId12" Type="http://schemas.openxmlformats.org/officeDocument/2006/relationships/oleObject" Target="../embeddings/oleObject278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275.bin"/><Relationship Id="rId11" Type="http://schemas.openxmlformats.org/officeDocument/2006/relationships/image" Target="../media/image152.wmf"/><Relationship Id="rId5" Type="http://schemas.openxmlformats.org/officeDocument/2006/relationships/image" Target="../media/image144.wmf"/><Relationship Id="rId10" Type="http://schemas.openxmlformats.org/officeDocument/2006/relationships/oleObject" Target="../embeddings/oleObject277.bin"/><Relationship Id="rId4" Type="http://schemas.openxmlformats.org/officeDocument/2006/relationships/oleObject" Target="../embeddings/oleObject274.bin"/><Relationship Id="rId9" Type="http://schemas.openxmlformats.org/officeDocument/2006/relationships/image" Target="../media/image151.wmf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1.bin"/><Relationship Id="rId13" Type="http://schemas.openxmlformats.org/officeDocument/2006/relationships/image" Target="../media/image153.wmf"/><Relationship Id="rId3" Type="http://schemas.openxmlformats.org/officeDocument/2006/relationships/notesSlide" Target="../notesSlides/notesSlide166.xml"/><Relationship Id="rId7" Type="http://schemas.openxmlformats.org/officeDocument/2006/relationships/image" Target="../media/image150.wmf"/><Relationship Id="rId12" Type="http://schemas.openxmlformats.org/officeDocument/2006/relationships/oleObject" Target="../embeddings/oleObject283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280.bin"/><Relationship Id="rId11" Type="http://schemas.openxmlformats.org/officeDocument/2006/relationships/image" Target="../media/image152.wmf"/><Relationship Id="rId5" Type="http://schemas.openxmlformats.org/officeDocument/2006/relationships/image" Target="../media/image144.wmf"/><Relationship Id="rId10" Type="http://schemas.openxmlformats.org/officeDocument/2006/relationships/oleObject" Target="../embeddings/oleObject282.bin"/><Relationship Id="rId4" Type="http://schemas.openxmlformats.org/officeDocument/2006/relationships/oleObject" Target="../embeddings/oleObject279.bin"/><Relationship Id="rId9" Type="http://schemas.openxmlformats.org/officeDocument/2006/relationships/image" Target="../media/image151.wmf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6.bin"/><Relationship Id="rId3" Type="http://schemas.openxmlformats.org/officeDocument/2006/relationships/notesSlide" Target="../notesSlides/notesSlide167.xml"/><Relationship Id="rId7" Type="http://schemas.openxmlformats.org/officeDocument/2006/relationships/image" Target="../media/image154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285.bin"/><Relationship Id="rId11" Type="http://schemas.openxmlformats.org/officeDocument/2006/relationships/image" Target="../media/image152.wmf"/><Relationship Id="rId5" Type="http://schemas.openxmlformats.org/officeDocument/2006/relationships/image" Target="../media/image144.wmf"/><Relationship Id="rId10" Type="http://schemas.openxmlformats.org/officeDocument/2006/relationships/oleObject" Target="../embeddings/oleObject287.bin"/><Relationship Id="rId4" Type="http://schemas.openxmlformats.org/officeDocument/2006/relationships/oleObject" Target="../embeddings/oleObject284.bin"/><Relationship Id="rId9" Type="http://schemas.openxmlformats.org/officeDocument/2006/relationships/image" Target="../media/image15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9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9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6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4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7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6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9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8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50.wmf"/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8.w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9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mtClean="0"/>
              <a:t>Statistics – O. R. 891</a:t>
            </a:r>
            <a:br>
              <a:rPr lang="en-US" smtClean="0"/>
            </a:br>
            <a:r>
              <a:rPr lang="en-US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J. S. </a:t>
            </a:r>
            <a:r>
              <a:rPr lang="en-US" dirty="0" err="1" smtClean="0"/>
              <a:t>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96427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Hope:  Most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Entries are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“Pure Noise,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 (Gaussian)”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dirty="0" smtClean="0">
                <a:solidFill>
                  <a:schemeClr val="bg2"/>
                </a:solidFill>
              </a:rPr>
              <a:t>A Few (&lt; ¼)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Are Biological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Signal –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Outliers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dirty="0" smtClean="0">
                <a:solidFill>
                  <a:schemeClr val="bg2"/>
                </a:solidFill>
              </a:rPr>
              <a:t>How to Check?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Basis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Subspace:  Set of Vectors that: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Span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, i.e. Everything is a Lin. Com. of them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are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Linearly </a:t>
            </a:r>
            <a:r>
              <a:rPr lang="en-US" sz="2800" i="1" dirty="0" err="1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2800" i="1" dirty="0" err="1" smtClean="0">
                <a:solidFill>
                  <a:srgbClr val="000000"/>
                </a:solidFill>
                <a:sym typeface="Wingdings" pitchFamily="2" charset="2"/>
              </a:rPr>
              <a:t>ndep’t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,  i.e. Lin. Com. is Unique</a:t>
            </a:r>
          </a:p>
          <a:p>
            <a:pPr eaLnBrk="1" hangingPunct="1">
              <a:lnSpc>
                <a:spcPct val="13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e.g.        “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nit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V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ector Basis” </a:t>
            </a:r>
          </a:p>
          <a:p>
            <a:pPr eaLnBrk="1" hangingPunct="1">
              <a:lnSpc>
                <a:spcPct val="13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Since    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3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2133600" y="3276600"/>
          <a:ext cx="6096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6" name="Equation" r:id="rId4" imgW="406048" imgH="342603" progId="Equation.3">
                  <p:embed/>
                </p:oleObj>
              </mc:Choice>
              <mc:Fallback>
                <p:oleObj name="Equation" r:id="rId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76600"/>
                        <a:ext cx="6096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Rectangle 14"/>
          <p:cNvSpPr>
            <a:spLocks noChangeArrowheads="1"/>
          </p:cNvSpPr>
          <p:nvPr/>
        </p:nvSpPr>
        <p:spPr bwMode="auto">
          <a:xfrm>
            <a:off x="0" y="2541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5943600" y="2895600"/>
          <a:ext cx="2514600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7" name="Equation" r:id="rId6" imgW="2171700" imgH="1778000" progId="Equation.3">
                  <p:embed/>
                </p:oleObj>
              </mc:Choice>
              <mc:Fallback>
                <p:oleObj name="Equation" r:id="rId6" imgW="2171700" imgH="177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95600"/>
                        <a:ext cx="2514600" cy="205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0" y="2541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2" name="Object 15"/>
          <p:cNvGraphicFramePr>
            <a:graphicFrameLocks noChangeAspect="1"/>
          </p:cNvGraphicFramePr>
          <p:nvPr/>
        </p:nvGraphicFramePr>
        <p:xfrm>
          <a:off x="1905000" y="5083175"/>
          <a:ext cx="4321175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8" name="Equation" r:id="rId8" imgW="4318000" imgH="1778000" progId="Equation.3">
                  <p:embed/>
                </p:oleObj>
              </mc:Choice>
              <mc:Fallback>
                <p:oleObj name="Equation" r:id="rId8" imgW="4318000" imgH="177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083175"/>
                        <a:ext cx="4321175" cy="177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7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Basis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of subspace of 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basis,                 ,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create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matrix of columns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1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6019800" y="1066800"/>
          <a:ext cx="76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49" name="Equation" r:id="rId4" imgW="406048" imgH="342603" progId="Equation.3">
                  <p:embed/>
                </p:oleObj>
              </mc:Choice>
              <mc:Fallback>
                <p:oleObj name="Equation" r:id="rId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066800"/>
                        <a:ext cx="762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14"/>
          <p:cNvGraphicFramePr>
            <a:graphicFrameLocks noChangeAspect="1"/>
          </p:cNvGraphicFramePr>
          <p:nvPr/>
        </p:nvGraphicFramePr>
        <p:xfrm>
          <a:off x="3505200" y="1752600"/>
          <a:ext cx="1828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50" name="Equation" r:id="rId6" imgW="939800" imgH="419100" progId="Equation.3">
                  <p:embed/>
                </p:oleObj>
              </mc:Choice>
              <mc:Fallback>
                <p:oleObj name="Equation" r:id="rId6" imgW="939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752600"/>
                        <a:ext cx="18288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Rectangle 15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16"/>
          <p:cNvGraphicFramePr>
            <a:graphicFrameLocks noChangeAspect="1"/>
          </p:cNvGraphicFramePr>
          <p:nvPr/>
        </p:nvGraphicFramePr>
        <p:xfrm>
          <a:off x="1143000" y="3430588"/>
          <a:ext cx="7086600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51" name="Equation" r:id="rId8" imgW="2234880" imgH="711000" progId="Equation.3">
                  <p:embed/>
                </p:oleObj>
              </mc:Choice>
              <mc:Fallback>
                <p:oleObj name="Equation" r:id="rId8" imgW="2234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30588"/>
                        <a:ext cx="7086600" cy="210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91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Then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linear combo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a matrix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multiplicat’n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where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5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8"/>
          <p:cNvGraphicFramePr>
            <a:graphicFrameLocks noChangeAspect="1"/>
          </p:cNvGraphicFramePr>
          <p:nvPr/>
        </p:nvGraphicFramePr>
        <p:xfrm>
          <a:off x="1066800" y="2057400"/>
          <a:ext cx="2514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52" name="Equation" r:id="rId4" imgW="1562100" imgH="812800" progId="Equation.3">
                  <p:embed/>
                </p:oleObj>
              </mc:Choice>
              <mc:Fallback>
                <p:oleObj name="Equation" r:id="rId4" imgW="15621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2514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0"/>
          <p:cNvGraphicFramePr>
            <a:graphicFrameLocks noChangeAspect="1"/>
          </p:cNvGraphicFramePr>
          <p:nvPr/>
        </p:nvGraphicFramePr>
        <p:xfrm>
          <a:off x="6248400" y="1905000"/>
          <a:ext cx="140335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53" name="Equation" r:id="rId6" imgW="1091726" imgH="1320227" progId="Equation.3">
                  <p:embed/>
                </p:oleObj>
              </mc:Choice>
              <mc:Fallback>
                <p:oleObj name="Equation" r:id="rId6" imgW="1091726" imgH="132022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05000"/>
                        <a:ext cx="1403350" cy="169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9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54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Then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linear combo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a matrix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multiplicat’n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where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Note: 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Right Multiplication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Gives: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Linear Combination of Column Vectors</a:t>
            </a: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5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8"/>
          <p:cNvGraphicFramePr>
            <a:graphicFrameLocks noChangeAspect="1"/>
          </p:cNvGraphicFramePr>
          <p:nvPr/>
        </p:nvGraphicFramePr>
        <p:xfrm>
          <a:off x="1066800" y="2057400"/>
          <a:ext cx="2514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50" name="Equation" r:id="rId4" imgW="1562100" imgH="812800" progId="Equation.3">
                  <p:embed/>
                </p:oleObj>
              </mc:Choice>
              <mc:Fallback>
                <p:oleObj name="Equation" r:id="rId4" imgW="15621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2514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0"/>
          <p:cNvGraphicFramePr>
            <a:graphicFrameLocks noChangeAspect="1"/>
          </p:cNvGraphicFramePr>
          <p:nvPr/>
        </p:nvGraphicFramePr>
        <p:xfrm>
          <a:off x="6248400" y="1905000"/>
          <a:ext cx="140335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51" name="Equation" r:id="rId6" imgW="1091726" imgH="1320227" progId="Equation.3">
                  <p:embed/>
                </p:oleObj>
              </mc:Choice>
              <mc:Fallback>
                <p:oleObj name="Equation" r:id="rId6" imgW="1091726" imgH="132022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05000"/>
                        <a:ext cx="1403350" cy="169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9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590800" y="3006536"/>
            <a:ext cx="685800" cy="1032064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06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Then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linear combo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a matrix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multiplicat’n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where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Check sizes:   </a:t>
            </a: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5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8"/>
          <p:cNvGraphicFramePr>
            <a:graphicFrameLocks noChangeAspect="1"/>
          </p:cNvGraphicFramePr>
          <p:nvPr/>
        </p:nvGraphicFramePr>
        <p:xfrm>
          <a:off x="1066800" y="2057400"/>
          <a:ext cx="2514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54" name="Equation" r:id="rId4" imgW="1562100" imgH="812800" progId="Equation.3">
                  <p:embed/>
                </p:oleObj>
              </mc:Choice>
              <mc:Fallback>
                <p:oleObj name="Equation" r:id="rId4" imgW="15621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2514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0"/>
          <p:cNvGraphicFramePr>
            <a:graphicFrameLocks noChangeAspect="1"/>
          </p:cNvGraphicFramePr>
          <p:nvPr/>
        </p:nvGraphicFramePr>
        <p:xfrm>
          <a:off x="6248400" y="1905000"/>
          <a:ext cx="140335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55" name="Equation" r:id="rId6" imgW="1091726" imgH="1320227" progId="Equation.3">
                  <p:embed/>
                </p:oleObj>
              </mc:Choice>
              <mc:Fallback>
                <p:oleObj name="Equation" r:id="rId6" imgW="1091726" imgH="132022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05000"/>
                        <a:ext cx="1403350" cy="169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9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501809"/>
              </p:ext>
            </p:extLst>
          </p:nvPr>
        </p:nvGraphicFramePr>
        <p:xfrm>
          <a:off x="3657600" y="5486400"/>
          <a:ext cx="3810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56" name="Equation" r:id="rId8" imgW="2819400" imgH="342900" progId="Equation.3">
                  <p:embed/>
                </p:oleObj>
              </mc:Choice>
              <mc:Fallback>
                <p:oleObj name="Equation" r:id="rId8" imgW="28194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38100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 flipV="1">
            <a:off x="3124200" y="2895600"/>
            <a:ext cx="2209800" cy="2667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581400" y="2895600"/>
            <a:ext cx="3429000" cy="2667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87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Aside on 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ultiplication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(linear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transformat’n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For matrices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,      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Define the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i="1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roduct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1"/>
          <p:cNvGraphicFramePr>
            <a:graphicFrameLocks noChangeAspect="1"/>
          </p:cNvGraphicFramePr>
          <p:nvPr/>
        </p:nvGraphicFramePr>
        <p:xfrm>
          <a:off x="2286000" y="1905000"/>
          <a:ext cx="25749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10" name="Equation" r:id="rId4" imgW="2578100" imgH="1371600" progId="Equation.3">
                  <p:embed/>
                </p:oleObj>
              </mc:Choice>
              <mc:Fallback>
                <p:oleObj name="Equation" r:id="rId4" imgW="25781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257492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3"/>
          <p:cNvGraphicFramePr>
            <a:graphicFrameLocks noChangeAspect="1"/>
          </p:cNvGraphicFramePr>
          <p:nvPr/>
        </p:nvGraphicFramePr>
        <p:xfrm>
          <a:off x="5410200" y="1905000"/>
          <a:ext cx="25685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11" name="Equation" r:id="rId6" imgW="2565400" imgH="1371600" progId="Equation.3">
                  <p:embed/>
                </p:oleObj>
              </mc:Choice>
              <mc:Fallback>
                <p:oleObj name="Equation" r:id="rId6" imgW="25654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256857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438776"/>
              </p:ext>
            </p:extLst>
          </p:nvPr>
        </p:nvGraphicFramePr>
        <p:xfrm>
          <a:off x="4419600" y="3276600"/>
          <a:ext cx="4114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12" name="Equation" r:id="rId8" imgW="4114800" imgH="1981200" progId="Equation.3">
                  <p:embed/>
                </p:oleObj>
              </mc:Choice>
              <mc:Fallback>
                <p:oleObj name="Equation" r:id="rId8" imgW="4114800" imgH="198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41148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39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Aside on 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ultiplication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(linear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transformat’n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For matrices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,      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Define the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i="1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roduct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nner Products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Rows,        With Columns,    )</a:t>
            </a: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1"/>
          <p:cNvGraphicFramePr>
            <a:graphicFrameLocks noChangeAspect="1"/>
          </p:cNvGraphicFramePr>
          <p:nvPr/>
        </p:nvGraphicFramePr>
        <p:xfrm>
          <a:off x="2286000" y="1905000"/>
          <a:ext cx="25749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70" name="Equation" r:id="rId4" imgW="2578100" imgH="1371600" progId="Equation.3">
                  <p:embed/>
                </p:oleObj>
              </mc:Choice>
              <mc:Fallback>
                <p:oleObj name="Equation" r:id="rId4" imgW="25781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257492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3"/>
          <p:cNvGraphicFramePr>
            <a:graphicFrameLocks noChangeAspect="1"/>
          </p:cNvGraphicFramePr>
          <p:nvPr/>
        </p:nvGraphicFramePr>
        <p:xfrm>
          <a:off x="5410200" y="1905000"/>
          <a:ext cx="25685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71" name="Equation" r:id="rId6" imgW="2565400" imgH="1371600" progId="Equation.3">
                  <p:embed/>
                </p:oleObj>
              </mc:Choice>
              <mc:Fallback>
                <p:oleObj name="Equation" r:id="rId6" imgW="25654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256857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752122"/>
              </p:ext>
            </p:extLst>
          </p:nvPr>
        </p:nvGraphicFramePr>
        <p:xfrm>
          <a:off x="4419600" y="3276600"/>
          <a:ext cx="4114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72" name="Equation" r:id="rId8" imgW="4114800" imgH="1981200" progId="Equation.3">
                  <p:embed/>
                </p:oleObj>
              </mc:Choice>
              <mc:Fallback>
                <p:oleObj name="Equation" r:id="rId8" imgW="4114800" imgH="198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41148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418306"/>
              </p:ext>
            </p:extLst>
          </p:nvPr>
        </p:nvGraphicFramePr>
        <p:xfrm>
          <a:off x="5029200" y="5105400"/>
          <a:ext cx="433387" cy="47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73" name="Equation" r:id="rId10" imgW="152280" imgH="164880" progId="Equation.3">
                  <p:embed/>
                </p:oleObj>
              </mc:Choice>
              <mc:Fallback>
                <p:oleObj name="Equation" r:id="rId10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105400"/>
                        <a:ext cx="433387" cy="473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512289"/>
              </p:ext>
            </p:extLst>
          </p:nvPr>
        </p:nvGraphicFramePr>
        <p:xfrm>
          <a:off x="8024813" y="5105400"/>
          <a:ext cx="4333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74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3" y="5105400"/>
                        <a:ext cx="43338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819400" y="1981200"/>
            <a:ext cx="2019300" cy="381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019800" y="1981200"/>
            <a:ext cx="533400" cy="1276350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2362200"/>
            <a:ext cx="228600" cy="2895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24600" y="3287713"/>
            <a:ext cx="914400" cy="1970087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496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Aside on 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ultiplication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(linear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transformat’n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For matrices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,      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Define the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i="1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roduct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nner Products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Rows,        With Columns,    )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(Composition of Linear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ransformations)</a:t>
            </a: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1"/>
          <p:cNvGraphicFramePr>
            <a:graphicFrameLocks noChangeAspect="1"/>
          </p:cNvGraphicFramePr>
          <p:nvPr/>
        </p:nvGraphicFramePr>
        <p:xfrm>
          <a:off x="2286000" y="1905000"/>
          <a:ext cx="25749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94" name="Equation" r:id="rId4" imgW="2578100" imgH="1371600" progId="Equation.3">
                  <p:embed/>
                </p:oleObj>
              </mc:Choice>
              <mc:Fallback>
                <p:oleObj name="Equation" r:id="rId4" imgW="25781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257492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3"/>
          <p:cNvGraphicFramePr>
            <a:graphicFrameLocks noChangeAspect="1"/>
          </p:cNvGraphicFramePr>
          <p:nvPr/>
        </p:nvGraphicFramePr>
        <p:xfrm>
          <a:off x="5410200" y="1905000"/>
          <a:ext cx="25685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95" name="Equation" r:id="rId6" imgW="2565400" imgH="1371600" progId="Equation.3">
                  <p:embed/>
                </p:oleObj>
              </mc:Choice>
              <mc:Fallback>
                <p:oleObj name="Equation" r:id="rId6" imgW="25654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256857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421609"/>
              </p:ext>
            </p:extLst>
          </p:nvPr>
        </p:nvGraphicFramePr>
        <p:xfrm>
          <a:off x="4419600" y="3276600"/>
          <a:ext cx="4114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96" name="Equation" r:id="rId8" imgW="4114800" imgH="1981200" progId="Equation.3">
                  <p:embed/>
                </p:oleObj>
              </mc:Choice>
              <mc:Fallback>
                <p:oleObj name="Equation" r:id="rId8" imgW="4114800" imgH="198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41148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337233"/>
              </p:ext>
            </p:extLst>
          </p:nvPr>
        </p:nvGraphicFramePr>
        <p:xfrm>
          <a:off x="5029200" y="5105400"/>
          <a:ext cx="433387" cy="47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97" name="Equation" r:id="rId10" imgW="152280" imgH="164880" progId="Equation.3">
                  <p:embed/>
                </p:oleObj>
              </mc:Choice>
              <mc:Fallback>
                <p:oleObj name="Equation" r:id="rId10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105400"/>
                        <a:ext cx="433387" cy="473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276077"/>
              </p:ext>
            </p:extLst>
          </p:nvPr>
        </p:nvGraphicFramePr>
        <p:xfrm>
          <a:off x="8024813" y="5105400"/>
          <a:ext cx="4333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98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3" y="5105400"/>
                        <a:ext cx="43338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386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Aside on 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ultiplication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(linear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transformat’n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For matrices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,      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Define the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i="1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roduct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nner Products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Rows,        With Columns,    )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(Composition of Linear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ransformations)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Often Useful to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heck Sizes:</a:t>
            </a:r>
            <a:r>
              <a:rPr lang="en-US" sz="2800" dirty="0" smtClean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1"/>
          <p:cNvGraphicFramePr>
            <a:graphicFrameLocks noChangeAspect="1"/>
          </p:cNvGraphicFramePr>
          <p:nvPr/>
        </p:nvGraphicFramePr>
        <p:xfrm>
          <a:off x="2286000" y="1905000"/>
          <a:ext cx="25749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76" name="Equation" r:id="rId4" imgW="2578100" imgH="1371600" progId="Equation.3">
                  <p:embed/>
                </p:oleObj>
              </mc:Choice>
              <mc:Fallback>
                <p:oleObj name="Equation" r:id="rId4" imgW="25781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257492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3"/>
          <p:cNvGraphicFramePr>
            <a:graphicFrameLocks noChangeAspect="1"/>
          </p:cNvGraphicFramePr>
          <p:nvPr/>
        </p:nvGraphicFramePr>
        <p:xfrm>
          <a:off x="5410200" y="1905000"/>
          <a:ext cx="25685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77" name="Equation" r:id="rId6" imgW="2565400" imgH="1371600" progId="Equation.3">
                  <p:embed/>
                </p:oleObj>
              </mc:Choice>
              <mc:Fallback>
                <p:oleObj name="Equation" r:id="rId6" imgW="25654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256857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906892"/>
              </p:ext>
            </p:extLst>
          </p:nvPr>
        </p:nvGraphicFramePr>
        <p:xfrm>
          <a:off x="4419600" y="3276600"/>
          <a:ext cx="4114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78" name="Equation" r:id="rId8" imgW="4114800" imgH="1981200" progId="Equation.3">
                  <p:embed/>
                </p:oleObj>
              </mc:Choice>
              <mc:Fallback>
                <p:oleObj name="Equation" r:id="rId8" imgW="4114800" imgH="198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41148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9" name="Object 17"/>
          <p:cNvGraphicFramePr>
            <a:graphicFrameLocks noChangeAspect="1"/>
          </p:cNvGraphicFramePr>
          <p:nvPr/>
        </p:nvGraphicFramePr>
        <p:xfrm>
          <a:off x="5334000" y="6248400"/>
          <a:ext cx="33528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79" name="Equation" r:id="rId10" imgW="2641600" imgH="279400" progId="Equation.3">
                  <p:embed/>
                </p:oleObj>
              </mc:Choice>
              <mc:Fallback>
                <p:oleObj name="Equation" r:id="rId10" imgW="2641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6248400"/>
                        <a:ext cx="33528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196505"/>
              </p:ext>
            </p:extLst>
          </p:nvPr>
        </p:nvGraphicFramePr>
        <p:xfrm>
          <a:off x="5029200" y="5105400"/>
          <a:ext cx="433387" cy="47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80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105400"/>
                        <a:ext cx="433387" cy="473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468700"/>
              </p:ext>
            </p:extLst>
          </p:nvPr>
        </p:nvGraphicFramePr>
        <p:xfrm>
          <a:off x="8024813" y="5105400"/>
          <a:ext cx="4333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81" name="Equation" r:id="rId14" imgW="152280" imgH="164880" progId="Equation.3">
                  <p:embed/>
                </p:oleObj>
              </mc:Choice>
              <mc:Fallback>
                <p:oleObj name="Equation" r:id="rId14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3" y="5105400"/>
                        <a:ext cx="43338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648200" y="3257550"/>
            <a:ext cx="2209800" cy="3009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696200" y="3257550"/>
            <a:ext cx="609600" cy="3009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24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Aside on 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ultiplication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(linear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transformat’n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For matrices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,      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Define the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i="1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roduct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nner Products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Rows,        With Columns,    )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(Composition of Linear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ransformations)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Often Useful to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heck Sizes:</a:t>
            </a:r>
            <a:r>
              <a:rPr lang="en-US" sz="2800" dirty="0" smtClean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1"/>
          <p:cNvGraphicFramePr>
            <a:graphicFrameLocks noChangeAspect="1"/>
          </p:cNvGraphicFramePr>
          <p:nvPr/>
        </p:nvGraphicFramePr>
        <p:xfrm>
          <a:off x="2286000" y="1905000"/>
          <a:ext cx="25749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42" name="Equation" r:id="rId4" imgW="2578100" imgH="1371600" progId="Equation.3">
                  <p:embed/>
                </p:oleObj>
              </mc:Choice>
              <mc:Fallback>
                <p:oleObj name="Equation" r:id="rId4" imgW="25781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257492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3"/>
          <p:cNvGraphicFramePr>
            <a:graphicFrameLocks noChangeAspect="1"/>
          </p:cNvGraphicFramePr>
          <p:nvPr/>
        </p:nvGraphicFramePr>
        <p:xfrm>
          <a:off x="5410200" y="1905000"/>
          <a:ext cx="25685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43" name="Equation" r:id="rId6" imgW="2565400" imgH="1371600" progId="Equation.3">
                  <p:embed/>
                </p:oleObj>
              </mc:Choice>
              <mc:Fallback>
                <p:oleObj name="Equation" r:id="rId6" imgW="25654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256857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690131"/>
              </p:ext>
            </p:extLst>
          </p:nvPr>
        </p:nvGraphicFramePr>
        <p:xfrm>
          <a:off x="4419600" y="3276600"/>
          <a:ext cx="4114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44" name="Equation" r:id="rId8" imgW="4114800" imgH="1981200" progId="Equation.3">
                  <p:embed/>
                </p:oleObj>
              </mc:Choice>
              <mc:Fallback>
                <p:oleObj name="Equation" r:id="rId8" imgW="4114800" imgH="198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41148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9" name="Object 17"/>
          <p:cNvGraphicFramePr>
            <a:graphicFrameLocks noChangeAspect="1"/>
          </p:cNvGraphicFramePr>
          <p:nvPr/>
        </p:nvGraphicFramePr>
        <p:xfrm>
          <a:off x="5334000" y="6248400"/>
          <a:ext cx="33528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45" name="Equation" r:id="rId10" imgW="2641600" imgH="279400" progId="Equation.3">
                  <p:embed/>
                </p:oleObj>
              </mc:Choice>
              <mc:Fallback>
                <p:oleObj name="Equation" r:id="rId10" imgW="2641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6248400"/>
                        <a:ext cx="33528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365454"/>
              </p:ext>
            </p:extLst>
          </p:nvPr>
        </p:nvGraphicFramePr>
        <p:xfrm>
          <a:off x="5029200" y="5105400"/>
          <a:ext cx="433387" cy="47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46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105400"/>
                        <a:ext cx="433387" cy="473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74859"/>
              </p:ext>
            </p:extLst>
          </p:nvPr>
        </p:nvGraphicFramePr>
        <p:xfrm>
          <a:off x="8024813" y="5105400"/>
          <a:ext cx="4333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47" name="Equation" r:id="rId14" imgW="152280" imgH="164880" progId="Equation.3">
                  <p:embed/>
                </p:oleObj>
              </mc:Choice>
              <mc:Fallback>
                <p:oleObj name="Equation" r:id="rId14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3" y="5105400"/>
                        <a:ext cx="43338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724400" y="4419600"/>
            <a:ext cx="990600" cy="190500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010400" y="6324600"/>
            <a:ext cx="1143000" cy="304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6" idx="0"/>
          </p:cNvCxnSpPr>
          <p:nvPr/>
        </p:nvCxnSpPr>
        <p:spPr>
          <a:xfrm flipH="1" flipV="1">
            <a:off x="5715000" y="3856831"/>
            <a:ext cx="1866900" cy="246776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009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 aside: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Does Gaussian distribution “fit”???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If not, why not?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 in some part of the distribution?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in the middle only?)</a:t>
            </a:r>
          </a:p>
        </p:txBody>
      </p:sp>
    </p:spTree>
    <p:extLst>
      <p:ext uri="{BB962C8B-B14F-4D97-AF65-F5344CB8AC3E}">
        <p14:creationId xmlns:p14="http://schemas.microsoft.com/office/powerpoint/2010/main" val="37148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Matrix Trace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</a:t>
            </a:r>
          </a:p>
          <a:p>
            <a:pPr eaLnBrk="1" hangingPunct="1">
              <a:lnSpc>
                <a:spcPct val="2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Square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            </a:t>
            </a:r>
          </a:p>
          <a:p>
            <a:pPr eaLnBrk="1" hangingPunct="1">
              <a:lnSpc>
                <a:spcPct val="2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Define    </a:t>
            </a: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780085"/>
              </p:ext>
            </p:extLst>
          </p:nvPr>
        </p:nvGraphicFramePr>
        <p:xfrm>
          <a:off x="5105400" y="1960562"/>
          <a:ext cx="3417954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19" name="Equation" r:id="rId4" imgW="2641600" imgH="1371600" progId="Equation.3">
                  <p:embed/>
                </p:oleObj>
              </mc:Choice>
              <mc:Fallback>
                <p:oleObj name="Equation" r:id="rId4" imgW="26416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60562"/>
                        <a:ext cx="3417954" cy="177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831358"/>
              </p:ext>
            </p:extLst>
          </p:nvPr>
        </p:nvGraphicFramePr>
        <p:xfrm>
          <a:off x="2362200" y="3505200"/>
          <a:ext cx="2133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20" name="Equation" r:id="rId6" imgW="1714500" imgH="812800" progId="Equation.3">
                  <p:embed/>
                </p:oleObj>
              </mc:Choice>
              <mc:Fallback>
                <p:oleObj name="Equation" r:id="rId6" imgW="1714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05200"/>
                        <a:ext cx="2133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1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40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6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Matrix Trace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</a:t>
            </a:r>
          </a:p>
          <a:p>
            <a:pPr eaLnBrk="1" hangingPunct="1">
              <a:lnSpc>
                <a:spcPct val="2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Square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            </a:t>
            </a:r>
          </a:p>
          <a:p>
            <a:pPr eaLnBrk="1" hangingPunct="1">
              <a:lnSpc>
                <a:spcPct val="2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Define    </a:t>
            </a:r>
          </a:p>
          <a:p>
            <a:pPr eaLnBrk="1" hangingPunct="1">
              <a:lnSpc>
                <a:spcPct val="2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Trace Commutes with Matrix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ultiplication:   </a:t>
            </a: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664770"/>
              </p:ext>
            </p:extLst>
          </p:nvPr>
        </p:nvGraphicFramePr>
        <p:xfrm>
          <a:off x="5105400" y="1960562"/>
          <a:ext cx="3417954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63" name="Equation" r:id="rId4" imgW="2641600" imgH="1371600" progId="Equation.3">
                  <p:embed/>
                </p:oleObj>
              </mc:Choice>
              <mc:Fallback>
                <p:oleObj name="Equation" r:id="rId4" imgW="26416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60562"/>
                        <a:ext cx="3417954" cy="177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093835"/>
              </p:ext>
            </p:extLst>
          </p:nvPr>
        </p:nvGraphicFramePr>
        <p:xfrm>
          <a:off x="2362200" y="3505200"/>
          <a:ext cx="2133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64" name="Equation" r:id="rId6" imgW="1714500" imgH="812800" progId="Equation.3">
                  <p:embed/>
                </p:oleObj>
              </mc:Choice>
              <mc:Fallback>
                <p:oleObj name="Equation" r:id="rId6" imgW="1714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05200"/>
                        <a:ext cx="2133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1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2" name="Object 15"/>
          <p:cNvGraphicFramePr>
            <a:graphicFrameLocks noChangeAspect="1"/>
          </p:cNvGraphicFramePr>
          <p:nvPr/>
        </p:nvGraphicFramePr>
        <p:xfrm>
          <a:off x="3733800" y="5648325"/>
          <a:ext cx="2667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65" name="Equation" r:id="rId8" imgW="1954951" imgH="355446" progId="Equation.3">
                  <p:embed/>
                </p:oleObj>
              </mc:Choice>
              <mc:Fallback>
                <p:oleObj name="Equation" r:id="rId8" imgW="1954951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648325"/>
                        <a:ext cx="26670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513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Dimension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Subspace  (a Notion of “Size”):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Number of Elements in a Basis (Unique)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4397375" y="2887663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smtClean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47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Dimension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Subspace  (a Notion of “Size”):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Number of Elements in a Basis (Unique)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(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U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asis Above)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   dim of a line is  1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   dim of a plane is  2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4397375" y="2887663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smtClean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912520"/>
              </p:ext>
            </p:extLst>
          </p:nvPr>
        </p:nvGraphicFramePr>
        <p:xfrm>
          <a:off x="1447799" y="2743200"/>
          <a:ext cx="2207781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40" name="Equation" r:id="rId4" imgW="1574800" imgH="393700" progId="Equation.3">
                  <p:embed/>
                </p:oleObj>
              </mc:Choice>
              <mc:Fallback>
                <p:oleObj name="Equation" r:id="rId4" imgW="1574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2743200"/>
                        <a:ext cx="2207781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596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63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Dimension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Subspace  (a Notion of “Size”):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Number of Elements in a Basis (Unique)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(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U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asis Above)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   dim of a line is  1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   dim of a plane is  2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Dimension is “Degrees of Freedom”</a:t>
            </a:r>
          </a:p>
          <a:p>
            <a:pPr marL="0" indent="0" algn="ctr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(in Statistical Uses, e.g. ANOVA)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4397375" y="2887663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smtClean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38063"/>
              </p:ext>
            </p:extLst>
          </p:nvPr>
        </p:nvGraphicFramePr>
        <p:xfrm>
          <a:off x="1447799" y="2743200"/>
          <a:ext cx="2207781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64" name="Equation" r:id="rId4" imgW="1574800" imgH="393700" progId="Equation.3">
                  <p:embed/>
                </p:oleObj>
              </mc:Choice>
              <mc:Fallback>
                <p:oleObj name="Equation" r:id="rId4" imgW="1574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2743200"/>
                        <a:ext cx="2207781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237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226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Norm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a Vector: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       ,    </a:t>
            </a:r>
          </a:p>
        </p:txBody>
      </p:sp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1752600" y="2308225"/>
          <a:ext cx="7620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05" name="Equation" r:id="rId4" imgW="406048" imgH="342603" progId="Equation.3">
                  <p:embed/>
                </p:oleObj>
              </mc:Choice>
              <mc:Fallback>
                <p:oleObj name="Equation" r:id="rId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08225"/>
                        <a:ext cx="7620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1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/>
        </p:nvGraphicFramePr>
        <p:xfrm>
          <a:off x="3124200" y="1981200"/>
          <a:ext cx="44196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06" name="Equation" r:id="rId6" imgW="3060700" imgH="952500" progId="Equation.3">
                  <p:embed/>
                </p:oleObj>
              </mc:Choice>
              <mc:Fallback>
                <p:oleObj name="Equation" r:id="rId6" imgW="30607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81200"/>
                        <a:ext cx="44196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20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52400" y="396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4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04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226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Norm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a Vector: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       ,    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Idea: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length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the vector</a:t>
            </a:r>
          </a:p>
        </p:txBody>
      </p:sp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1752600" y="2308225"/>
          <a:ext cx="7620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10" name="Equation" r:id="rId4" imgW="406048" imgH="342603" progId="Equation.3">
                  <p:embed/>
                </p:oleObj>
              </mc:Choice>
              <mc:Fallback>
                <p:oleObj name="Equation" r:id="rId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08225"/>
                        <a:ext cx="7620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1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/>
        </p:nvGraphicFramePr>
        <p:xfrm>
          <a:off x="3124200" y="1981200"/>
          <a:ext cx="44196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11" name="Equation" r:id="rId6" imgW="3060700" imgH="952500" progId="Equation.3">
                  <p:embed/>
                </p:oleObj>
              </mc:Choice>
              <mc:Fallback>
                <p:oleObj name="Equation" r:id="rId6" imgW="30607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81200"/>
                        <a:ext cx="44196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20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52400" y="396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4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27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226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Norm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a Vector: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       ,    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Idea: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length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the vector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Note:      strange properties for high     ,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e.g.   “length of diagonal of unit cube” = </a:t>
            </a:r>
          </a:p>
        </p:txBody>
      </p:sp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1752600" y="2308225"/>
          <a:ext cx="7620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00" name="Equation" r:id="rId4" imgW="406048" imgH="342603" progId="Equation.3">
                  <p:embed/>
                </p:oleObj>
              </mc:Choice>
              <mc:Fallback>
                <p:oleObj name="Equation" r:id="rId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08225"/>
                        <a:ext cx="7620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1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/>
        </p:nvGraphicFramePr>
        <p:xfrm>
          <a:off x="3124200" y="1981200"/>
          <a:ext cx="44196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01" name="Equation" r:id="rId6" imgW="3060700" imgH="952500" progId="Equation.3">
                  <p:embed/>
                </p:oleObj>
              </mc:Choice>
              <mc:Fallback>
                <p:oleObj name="Equation" r:id="rId6" imgW="30607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81200"/>
                        <a:ext cx="44196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15"/>
          <p:cNvGraphicFramePr>
            <a:graphicFrameLocks noChangeAspect="1"/>
          </p:cNvGraphicFramePr>
          <p:nvPr/>
        </p:nvGraphicFramePr>
        <p:xfrm>
          <a:off x="2438400" y="4343400"/>
          <a:ext cx="3270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02" name="Equation" r:id="rId8" imgW="190417" imgH="253890" progId="Equation.3">
                  <p:embed/>
                </p:oleObj>
              </mc:Choice>
              <mc:Fallback>
                <p:oleObj name="Equation" r:id="rId8" imgW="19041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343400"/>
                        <a:ext cx="32702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1" name="Object 17"/>
          <p:cNvGraphicFramePr>
            <a:graphicFrameLocks noChangeAspect="1"/>
          </p:cNvGraphicFramePr>
          <p:nvPr/>
        </p:nvGraphicFramePr>
        <p:xfrm>
          <a:off x="7848600" y="4343400"/>
          <a:ext cx="3603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03" name="Equation" r:id="rId10" imgW="228600" imgH="279400" progId="Equation.3">
                  <p:embed/>
                </p:oleObj>
              </mc:Choice>
              <mc:Fallback>
                <p:oleObj name="Equation" r:id="rId10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343400"/>
                        <a:ext cx="3603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Rectangle 20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2" name="Object 19"/>
          <p:cNvGraphicFramePr>
            <a:graphicFrameLocks noChangeAspect="1"/>
          </p:cNvGraphicFramePr>
          <p:nvPr/>
        </p:nvGraphicFramePr>
        <p:xfrm>
          <a:off x="8382000" y="5334000"/>
          <a:ext cx="609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04" name="Equation" r:id="rId12" imgW="444307" imgH="342751" progId="Equation.3">
                  <p:embed/>
                </p:oleObj>
              </mc:Choice>
              <mc:Fallback>
                <p:oleObj name="Equation" r:id="rId12" imgW="444307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334000"/>
                        <a:ext cx="6096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52400" y="396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4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7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Norm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a Vector (cont.):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ength Normalized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(has Length 1, thus on Surf. of Unit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phere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&amp; is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5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8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9" name="Rectangle 21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22"/>
          <p:cNvGraphicFramePr>
            <a:graphicFrameLocks noChangeAspect="1"/>
          </p:cNvGraphicFramePr>
          <p:nvPr/>
        </p:nvGraphicFramePr>
        <p:xfrm>
          <a:off x="6553200" y="1752600"/>
          <a:ext cx="56038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3" name="Equation" r:id="rId4" imgW="355446" imgH="812447" progId="Equation.3">
                  <p:embed/>
                </p:oleObj>
              </mc:Choice>
              <mc:Fallback>
                <p:oleObj name="Equation" r:id="rId4" imgW="355446" imgH="8124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2600"/>
                        <a:ext cx="560388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Rectangle 23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22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Norm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a Vector (cont.):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ength Normalized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(has Length 1, thus on Surf. of Unit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phere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&amp; is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Define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istance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as: 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5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8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9" name="Rectangle 21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22"/>
          <p:cNvGraphicFramePr>
            <a:graphicFrameLocks noChangeAspect="1"/>
          </p:cNvGraphicFramePr>
          <p:nvPr/>
        </p:nvGraphicFramePr>
        <p:xfrm>
          <a:off x="6553200" y="1752600"/>
          <a:ext cx="56038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56" name="Equation" r:id="rId4" imgW="355446" imgH="812447" progId="Equation.3">
                  <p:embed/>
                </p:oleObj>
              </mc:Choice>
              <mc:Fallback>
                <p:oleObj name="Equation" r:id="rId4" imgW="355446" imgH="8124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2600"/>
                        <a:ext cx="560388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Rectangle 23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24"/>
          <p:cNvGraphicFramePr>
            <a:graphicFrameLocks noChangeAspect="1"/>
          </p:cNvGraphicFramePr>
          <p:nvPr/>
        </p:nvGraphicFramePr>
        <p:xfrm>
          <a:off x="1905000" y="5715000"/>
          <a:ext cx="65532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57" name="Equation" r:id="rId6" imgW="4064000" imgH="508000" progId="Equation.3">
                  <p:embed/>
                </p:oleObj>
              </mc:Choice>
              <mc:Fallback>
                <p:oleObj name="Equation" r:id="rId6" imgW="4064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715000"/>
                        <a:ext cx="655320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29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Approaches to: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Histograms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Kernel Density Estimates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Drawbacks:   often not best view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(for determining goodness of fit)</a:t>
            </a:r>
          </a:p>
        </p:txBody>
      </p:sp>
    </p:spTree>
    <p:extLst>
      <p:ext uri="{BB962C8B-B14F-4D97-AF65-F5344CB8AC3E}">
        <p14:creationId xmlns:p14="http://schemas.microsoft.com/office/powerpoint/2010/main" val="28861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73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Inner (Dot, Scalar)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2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2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Vectors      and    </a:t>
            </a:r>
          </a:p>
        </p:txBody>
      </p:sp>
      <p:sp>
        <p:nvSpPr>
          <p:cNvPr id="112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5"/>
          <p:cNvGraphicFramePr>
            <a:graphicFrameLocks noChangeAspect="1"/>
          </p:cNvGraphicFramePr>
          <p:nvPr/>
        </p:nvGraphicFramePr>
        <p:xfrm>
          <a:off x="2819400" y="2133600"/>
          <a:ext cx="457200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5" name="Equation" r:id="rId4" imgW="2667000" imgH="838200" progId="Equation.3">
                  <p:embed/>
                </p:oleObj>
              </mc:Choice>
              <mc:Fallback>
                <p:oleObj name="Equation" r:id="rId4" imgW="2667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133600"/>
                        <a:ext cx="4572000" cy="143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5" name="Rectangle 2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21"/>
          <p:cNvGraphicFramePr>
            <a:graphicFrameLocks noChangeAspect="1"/>
          </p:cNvGraphicFramePr>
          <p:nvPr/>
        </p:nvGraphicFramePr>
        <p:xfrm>
          <a:off x="3276600" y="3657600"/>
          <a:ext cx="4476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6" name="Equation" r:id="rId6" imgW="126720" imgH="228600" progId="Equation.3">
                  <p:embed/>
                </p:oleObj>
              </mc:Choice>
              <mc:Fallback>
                <p:oleObj name="Equation" r:id="rId6" imgW="126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57600"/>
                        <a:ext cx="4476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23"/>
          <p:cNvGraphicFramePr>
            <a:graphicFrameLocks noChangeAspect="1"/>
          </p:cNvGraphicFramePr>
          <p:nvPr/>
        </p:nvGraphicFramePr>
        <p:xfrm>
          <a:off x="4572000" y="3733800"/>
          <a:ext cx="3476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7" name="Equation" r:id="rId8" imgW="215713" imgH="406048" progId="Equation.3">
                  <p:embed/>
                </p:oleObj>
              </mc:Choice>
              <mc:Fallback>
                <p:oleObj name="Equation" r:id="rId8" imgW="215713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347663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Rectangle 26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8" name="Rectangle 2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0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73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6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Inner (Dot, Scalar)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2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2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Vectors      and    ,   </a:t>
            </a:r>
          </a:p>
          <a:p>
            <a:pPr eaLnBrk="1" hangingPunct="1">
              <a:lnSpc>
                <a:spcPct val="23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elated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Norm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via  </a:t>
            </a:r>
          </a:p>
        </p:txBody>
      </p:sp>
      <p:sp>
        <p:nvSpPr>
          <p:cNvPr id="112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5"/>
          <p:cNvGraphicFramePr>
            <a:graphicFrameLocks noChangeAspect="1"/>
          </p:cNvGraphicFramePr>
          <p:nvPr/>
        </p:nvGraphicFramePr>
        <p:xfrm>
          <a:off x="2819400" y="2133600"/>
          <a:ext cx="457200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2" name="Equation" r:id="rId4" imgW="2667000" imgH="838200" progId="Equation.3">
                  <p:embed/>
                </p:oleObj>
              </mc:Choice>
              <mc:Fallback>
                <p:oleObj name="Equation" r:id="rId4" imgW="2667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133600"/>
                        <a:ext cx="4572000" cy="143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17"/>
          <p:cNvGraphicFramePr>
            <a:graphicFrameLocks noChangeAspect="1"/>
          </p:cNvGraphicFramePr>
          <p:nvPr/>
        </p:nvGraphicFramePr>
        <p:xfrm>
          <a:off x="3886200" y="5562600"/>
          <a:ext cx="31242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3" name="Equation" r:id="rId6" imgW="2413000" imgH="495300" progId="Equation.3">
                  <p:embed/>
                </p:oleObj>
              </mc:Choice>
              <mc:Fallback>
                <p:oleObj name="Equation" r:id="rId6" imgW="24130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562600"/>
                        <a:ext cx="3124200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5" name="Rectangle 2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21"/>
          <p:cNvGraphicFramePr>
            <a:graphicFrameLocks noChangeAspect="1"/>
          </p:cNvGraphicFramePr>
          <p:nvPr/>
        </p:nvGraphicFramePr>
        <p:xfrm>
          <a:off x="3276600" y="3657600"/>
          <a:ext cx="4476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4" name="Equation" r:id="rId7" imgW="126720" imgH="228600" progId="Equation.3">
                  <p:embed/>
                </p:oleObj>
              </mc:Choice>
              <mc:Fallback>
                <p:oleObj name="Equation" r:id="rId7" imgW="126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57600"/>
                        <a:ext cx="4476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23"/>
          <p:cNvGraphicFramePr>
            <a:graphicFrameLocks noChangeAspect="1"/>
          </p:cNvGraphicFramePr>
          <p:nvPr/>
        </p:nvGraphicFramePr>
        <p:xfrm>
          <a:off x="4572000" y="3733800"/>
          <a:ext cx="3476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5" name="Equation" r:id="rId9" imgW="215713" imgH="406048" progId="Equation.3">
                  <p:embed/>
                </p:oleObj>
              </mc:Choice>
              <mc:Fallback>
                <p:oleObj name="Equation" r:id="rId9" imgW="215713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347663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Rectangle 26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8" name="Rectangle 2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46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Inner (Dot, Scalar)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measures “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angle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between     and    ” as: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7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19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20"/>
          <p:cNvGraphicFramePr>
            <a:graphicFrameLocks noChangeAspect="1"/>
          </p:cNvGraphicFramePr>
          <p:nvPr/>
        </p:nvGraphicFramePr>
        <p:xfrm>
          <a:off x="762000" y="2667000"/>
          <a:ext cx="78486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57" name="Equation" r:id="rId4" imgW="5854700" imgH="1066800" progId="Equation.3">
                  <p:embed/>
                </p:oleObj>
              </mc:Choice>
              <mc:Fallback>
                <p:oleObj name="Equation" r:id="rId4" imgW="58547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67000"/>
                        <a:ext cx="7848600" cy="143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0" name="Rectangle 2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22"/>
          <p:cNvGraphicFramePr>
            <a:graphicFrameLocks noChangeAspect="1"/>
          </p:cNvGraphicFramePr>
          <p:nvPr/>
        </p:nvGraphicFramePr>
        <p:xfrm>
          <a:off x="6019800" y="1905000"/>
          <a:ext cx="3778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58" name="Equation" r:id="rId6" imgW="190417" imgH="355446" progId="Equation.3">
                  <p:embed/>
                </p:oleObj>
              </mc:Choice>
              <mc:Fallback>
                <p:oleObj name="Equation" r:id="rId6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905000"/>
                        <a:ext cx="377825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24"/>
          <p:cNvGraphicFramePr>
            <a:graphicFrameLocks noChangeAspect="1"/>
          </p:cNvGraphicFramePr>
          <p:nvPr/>
        </p:nvGraphicFramePr>
        <p:xfrm>
          <a:off x="7239000" y="1905000"/>
          <a:ext cx="3460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59" name="Equation" r:id="rId8" imgW="215713" imgH="406048" progId="Equation.3">
                  <p:embed/>
                </p:oleObj>
              </mc:Choice>
              <mc:Fallback>
                <p:oleObj name="Equation" r:id="rId8" imgW="215713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905000"/>
                        <a:ext cx="346075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3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48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Inner (Dot, Scalar)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measures “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angle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between     and    ” as: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key to </a:t>
            </a:r>
            <a:r>
              <a:rPr lang="en-US" sz="3200" i="1" dirty="0" err="1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rthogonality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i.e. </a:t>
            </a:r>
            <a:r>
              <a:rPr lang="en-US" sz="3200" i="1" dirty="0" err="1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erpendicul’ty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if and only if </a:t>
            </a:r>
          </a:p>
        </p:txBody>
      </p:sp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7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19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20"/>
          <p:cNvGraphicFramePr>
            <a:graphicFrameLocks noChangeAspect="1"/>
          </p:cNvGraphicFramePr>
          <p:nvPr/>
        </p:nvGraphicFramePr>
        <p:xfrm>
          <a:off x="762000" y="2667000"/>
          <a:ext cx="78486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7" name="Equation" r:id="rId4" imgW="5854700" imgH="1066800" progId="Equation.3">
                  <p:embed/>
                </p:oleObj>
              </mc:Choice>
              <mc:Fallback>
                <p:oleObj name="Equation" r:id="rId4" imgW="58547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67000"/>
                        <a:ext cx="7848600" cy="143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0" name="Rectangle 2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22"/>
          <p:cNvGraphicFramePr>
            <a:graphicFrameLocks noChangeAspect="1"/>
          </p:cNvGraphicFramePr>
          <p:nvPr/>
        </p:nvGraphicFramePr>
        <p:xfrm>
          <a:off x="6019800" y="1905000"/>
          <a:ext cx="3778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8" name="Equation" r:id="rId6" imgW="190417" imgH="355446" progId="Equation.3">
                  <p:embed/>
                </p:oleObj>
              </mc:Choice>
              <mc:Fallback>
                <p:oleObj name="Equation" r:id="rId6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905000"/>
                        <a:ext cx="377825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24"/>
          <p:cNvGraphicFramePr>
            <a:graphicFrameLocks noChangeAspect="1"/>
          </p:cNvGraphicFramePr>
          <p:nvPr/>
        </p:nvGraphicFramePr>
        <p:xfrm>
          <a:off x="7239000" y="1905000"/>
          <a:ext cx="3460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9" name="Equation" r:id="rId8" imgW="215713" imgH="406048" progId="Equation.3">
                  <p:embed/>
                </p:oleObj>
              </mc:Choice>
              <mc:Fallback>
                <p:oleObj name="Equation" r:id="rId8" imgW="215713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905000"/>
                        <a:ext cx="346075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3" name="Object 26"/>
          <p:cNvGraphicFramePr>
            <a:graphicFrameLocks noChangeAspect="1"/>
          </p:cNvGraphicFramePr>
          <p:nvPr/>
        </p:nvGraphicFramePr>
        <p:xfrm>
          <a:off x="2057400" y="5029200"/>
          <a:ext cx="13716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0" name="Equation" r:id="rId10" imgW="558558" imgH="406224" progId="Equation.3">
                  <p:embed/>
                </p:oleObj>
              </mc:Choice>
              <mc:Fallback>
                <p:oleObj name="Equation" r:id="rId10" imgW="558558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029200"/>
                        <a:ext cx="13716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3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4" name="Object 28"/>
          <p:cNvGraphicFramePr>
            <a:graphicFrameLocks noChangeAspect="1"/>
          </p:cNvGraphicFramePr>
          <p:nvPr/>
        </p:nvGraphicFramePr>
        <p:xfrm>
          <a:off x="6400800" y="5013325"/>
          <a:ext cx="20574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1" name="Equation" r:id="rId12" imgW="1143000" imgH="457200" progId="Equation.3">
                  <p:embed/>
                </p:oleObj>
              </mc:Choice>
              <mc:Fallback>
                <p:oleObj name="Equation" r:id="rId12" imgW="114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013325"/>
                        <a:ext cx="2057400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248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3322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Orthonormal Basis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: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All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Orthogonal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to each other,  </a:t>
            </a:r>
          </a:p>
          <a:p>
            <a:pPr algn="ctr" eaLnBrk="1" hangingPunct="1">
              <a:lnSpc>
                <a:spcPct val="17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i.e.               ,    for   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All have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Length 1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,  </a:t>
            </a:r>
          </a:p>
          <a:p>
            <a:pPr algn="ctr" eaLnBrk="1" hangingPunct="1">
              <a:lnSpc>
                <a:spcPct val="17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i.e.               ,    for   </a:t>
            </a:r>
          </a:p>
        </p:txBody>
      </p:sp>
      <p:sp>
        <p:nvSpPr>
          <p:cNvPr id="1332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11"/>
          <p:cNvGraphicFramePr>
            <a:graphicFrameLocks noChangeAspect="1"/>
          </p:cNvGraphicFramePr>
          <p:nvPr/>
        </p:nvGraphicFramePr>
        <p:xfrm>
          <a:off x="4038600" y="1219200"/>
          <a:ext cx="1143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23" name="Equation" r:id="rId4" imgW="952087" imgH="418918" progId="Equation.3">
                  <p:embed/>
                </p:oleObj>
              </mc:Choice>
              <mc:Fallback>
                <p:oleObj name="Equation" r:id="rId4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19200"/>
                        <a:ext cx="1143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Rectangle 14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13"/>
          <p:cNvGraphicFramePr>
            <a:graphicFrameLocks noChangeAspect="1"/>
          </p:cNvGraphicFramePr>
          <p:nvPr/>
        </p:nvGraphicFramePr>
        <p:xfrm>
          <a:off x="4038600" y="4114800"/>
          <a:ext cx="12954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24" name="Equation" r:id="rId6" imgW="1193800" imgH="482600" progId="Equation.3">
                  <p:embed/>
                </p:oleObj>
              </mc:Choice>
              <mc:Fallback>
                <p:oleObj name="Equation" r:id="rId6" imgW="1193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14800"/>
                        <a:ext cx="12954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1" name="Rectangle 16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6" name="Object 15"/>
          <p:cNvGraphicFramePr>
            <a:graphicFrameLocks noChangeAspect="1"/>
          </p:cNvGraphicFramePr>
          <p:nvPr/>
        </p:nvGraphicFramePr>
        <p:xfrm>
          <a:off x="4038600" y="2743200"/>
          <a:ext cx="12874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25" name="Equation" r:id="rId8" imgW="1295400" imgH="482600" progId="Equation.3">
                  <p:embed/>
                </p:oleObj>
              </mc:Choice>
              <mc:Fallback>
                <p:oleObj name="Equation" r:id="rId8" imgW="1295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743200"/>
                        <a:ext cx="12874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7" name="Object 17"/>
          <p:cNvGraphicFramePr>
            <a:graphicFrameLocks noChangeAspect="1"/>
          </p:cNvGraphicFramePr>
          <p:nvPr/>
        </p:nvGraphicFramePr>
        <p:xfrm>
          <a:off x="6629400" y="2819400"/>
          <a:ext cx="571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26" name="Equation" r:id="rId10" imgW="571252" imgH="279279" progId="Equation.3">
                  <p:embed/>
                </p:oleObj>
              </mc:Choice>
              <mc:Fallback>
                <p:oleObj name="Equation" r:id="rId10" imgW="571252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819400"/>
                        <a:ext cx="57150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3" name="Rectangle 2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8" name="Object 19"/>
          <p:cNvGraphicFramePr>
            <a:graphicFrameLocks noChangeAspect="1"/>
          </p:cNvGraphicFramePr>
          <p:nvPr/>
        </p:nvGraphicFramePr>
        <p:xfrm>
          <a:off x="6477000" y="4267200"/>
          <a:ext cx="11049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27" name="Equation" r:id="rId12" imgW="1104900" imgH="330200" progId="Equation.3">
                  <p:embed/>
                </p:oleObj>
              </mc:Choice>
              <mc:Fallback>
                <p:oleObj name="Equation" r:id="rId12" imgW="11049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267200"/>
                        <a:ext cx="11049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4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6" name="Rectangle 26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7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9" name="Rectangle 32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0" name="Rectangle 34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1" name="Rectangle 3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9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4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435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Orthonormal Basis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(cont.):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Spectral Representation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            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where</a:t>
            </a:r>
          </a:p>
          <a:p>
            <a:pPr eaLnBrk="1" hangingPunct="1">
              <a:lnSpc>
                <a:spcPct val="200000"/>
              </a:lnSpc>
            </a:pPr>
            <a:endParaRPr lang="en-US" sz="28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43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12"/>
          <p:cNvGraphicFramePr>
            <a:graphicFrameLocks noChangeAspect="1"/>
          </p:cNvGraphicFramePr>
          <p:nvPr/>
        </p:nvGraphicFramePr>
        <p:xfrm>
          <a:off x="4038600" y="1295400"/>
          <a:ext cx="1143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53" name="Equation" r:id="rId4" imgW="952087" imgH="418918" progId="Equation.3">
                  <p:embed/>
                </p:oleObj>
              </mc:Choice>
              <mc:Fallback>
                <p:oleObj name="Equation" r:id="rId4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95400"/>
                        <a:ext cx="1143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8" name="Rectangle 13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15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758758"/>
              </p:ext>
            </p:extLst>
          </p:nvPr>
        </p:nvGraphicFramePr>
        <p:xfrm>
          <a:off x="5791200" y="1835150"/>
          <a:ext cx="17526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54" name="Equation" r:id="rId6" imgW="1333500" imgH="812800" progId="Equation.3">
                  <p:embed/>
                </p:oleObj>
              </mc:Choice>
              <mc:Fallback>
                <p:oleObj name="Equation" r:id="rId6" imgW="1333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835150"/>
                        <a:ext cx="1752600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2" name="Rectangle 23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675041"/>
              </p:ext>
            </p:extLst>
          </p:nvPr>
        </p:nvGraphicFramePr>
        <p:xfrm>
          <a:off x="3962400" y="2979737"/>
          <a:ext cx="12954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55" name="Equation" r:id="rId8" imgW="1282700" imgH="482600" progId="Equation.3">
                  <p:embed/>
                </p:oleObj>
              </mc:Choice>
              <mc:Fallback>
                <p:oleObj name="Equation" r:id="rId8" imgW="1282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79737"/>
                        <a:ext cx="12954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4" name="Rectangle 2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5" name="Rectangle 3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7" name="Rectangle 35"/>
          <p:cNvSpPr>
            <a:spLocks noChangeArrowheads="1"/>
          </p:cNvSpPr>
          <p:nvPr/>
        </p:nvSpPr>
        <p:spPr bwMode="auto">
          <a:xfrm>
            <a:off x="2286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28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4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435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Orthonormal Basis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(cont.):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Spectral Representation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            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where</a:t>
            </a:r>
          </a:p>
          <a:p>
            <a:pPr eaLnBrk="1" hangingPunct="1">
              <a:lnSpc>
                <a:spcPct val="200000"/>
              </a:lnSpc>
            </a:pPr>
            <a:endParaRPr lang="en-US" sz="28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20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(Coefficient is Inner Product,   Cool Notation)      </a:t>
            </a:r>
          </a:p>
        </p:txBody>
      </p:sp>
      <p:sp>
        <p:nvSpPr>
          <p:cNvPr id="143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12"/>
          <p:cNvGraphicFramePr>
            <a:graphicFrameLocks noChangeAspect="1"/>
          </p:cNvGraphicFramePr>
          <p:nvPr/>
        </p:nvGraphicFramePr>
        <p:xfrm>
          <a:off x="4038600" y="1295400"/>
          <a:ext cx="1143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8" name="Equation" r:id="rId4" imgW="952087" imgH="418918" progId="Equation.3">
                  <p:embed/>
                </p:oleObj>
              </mc:Choice>
              <mc:Fallback>
                <p:oleObj name="Equation" r:id="rId4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95400"/>
                        <a:ext cx="1143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8" name="Rectangle 13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15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482914"/>
              </p:ext>
            </p:extLst>
          </p:nvPr>
        </p:nvGraphicFramePr>
        <p:xfrm>
          <a:off x="5791200" y="1835150"/>
          <a:ext cx="17526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9" name="Equation" r:id="rId6" imgW="1333500" imgH="812800" progId="Equation.3">
                  <p:embed/>
                </p:oleObj>
              </mc:Choice>
              <mc:Fallback>
                <p:oleObj name="Equation" r:id="rId6" imgW="1333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835150"/>
                        <a:ext cx="1752600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2" name="Rectangle 23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39437"/>
              </p:ext>
            </p:extLst>
          </p:nvPr>
        </p:nvGraphicFramePr>
        <p:xfrm>
          <a:off x="3962400" y="2979737"/>
          <a:ext cx="12954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90" name="Equation" r:id="rId8" imgW="1282700" imgH="482600" progId="Equation.3">
                  <p:embed/>
                </p:oleObj>
              </mc:Choice>
              <mc:Fallback>
                <p:oleObj name="Equation" r:id="rId8" imgW="1282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79737"/>
                        <a:ext cx="12954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4" name="Rectangle 2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5" name="Rectangle 3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7" name="Rectangle 35"/>
          <p:cNvSpPr>
            <a:spLocks noChangeArrowheads="1"/>
          </p:cNvSpPr>
          <p:nvPr/>
        </p:nvSpPr>
        <p:spPr bwMode="auto">
          <a:xfrm>
            <a:off x="2286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96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4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435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Orthonormal Basis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(cont.):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Spectral Representation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            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where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	Check: 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</a:t>
            </a:r>
          </a:p>
        </p:txBody>
      </p:sp>
      <p:sp>
        <p:nvSpPr>
          <p:cNvPr id="143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12"/>
          <p:cNvGraphicFramePr>
            <a:graphicFrameLocks noChangeAspect="1"/>
          </p:cNvGraphicFramePr>
          <p:nvPr/>
        </p:nvGraphicFramePr>
        <p:xfrm>
          <a:off x="4038600" y="1295400"/>
          <a:ext cx="1143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30" name="Equation" r:id="rId4" imgW="952087" imgH="418918" progId="Equation.3">
                  <p:embed/>
                </p:oleObj>
              </mc:Choice>
              <mc:Fallback>
                <p:oleObj name="Equation" r:id="rId4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95400"/>
                        <a:ext cx="1143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8" name="Rectangle 13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15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319141"/>
              </p:ext>
            </p:extLst>
          </p:nvPr>
        </p:nvGraphicFramePr>
        <p:xfrm>
          <a:off x="5791200" y="1835150"/>
          <a:ext cx="17526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31" name="Equation" r:id="rId6" imgW="1333500" imgH="812800" progId="Equation.3">
                  <p:embed/>
                </p:oleObj>
              </mc:Choice>
              <mc:Fallback>
                <p:oleObj name="Equation" r:id="rId6" imgW="1333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835150"/>
                        <a:ext cx="1752600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2" name="Rectangle 23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34101"/>
              </p:ext>
            </p:extLst>
          </p:nvPr>
        </p:nvGraphicFramePr>
        <p:xfrm>
          <a:off x="3962400" y="2979737"/>
          <a:ext cx="12954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32" name="Equation" r:id="rId8" imgW="1282700" imgH="482600" progId="Equation.3">
                  <p:embed/>
                </p:oleObj>
              </mc:Choice>
              <mc:Fallback>
                <p:oleObj name="Equation" r:id="rId8" imgW="1282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79737"/>
                        <a:ext cx="12954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572907"/>
              </p:ext>
            </p:extLst>
          </p:nvPr>
        </p:nvGraphicFramePr>
        <p:xfrm>
          <a:off x="2133600" y="3580396"/>
          <a:ext cx="5410200" cy="1067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33" name="Equation" r:id="rId10" imgW="5016500" imgH="838200" progId="Equation.3">
                  <p:embed/>
                </p:oleObj>
              </mc:Choice>
              <mc:Fallback>
                <p:oleObj name="Equation" r:id="rId10" imgW="50165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580396"/>
                        <a:ext cx="5410200" cy="1067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4" name="Rectangle 2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5" name="Rectangle 3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7" name="Rectangle 35"/>
          <p:cNvSpPr>
            <a:spLocks noChangeArrowheads="1"/>
          </p:cNvSpPr>
          <p:nvPr/>
        </p:nvSpPr>
        <p:spPr bwMode="auto">
          <a:xfrm>
            <a:off x="2286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19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4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435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Orthonormal Basis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(cont.):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Spectral Representation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            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where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	Check:    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Matrix Notation:              where                  i.e.  </a:t>
            </a:r>
          </a:p>
          <a:p>
            <a:pPr marL="0" indent="0" eaLnBrk="1" hangingPunct="1">
              <a:lnSpc>
                <a:spcPct val="150000"/>
              </a:lnSpc>
            </a:pPr>
            <a:endParaRPr lang="en-US" sz="28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For the Basis Matrix      </a:t>
            </a:r>
          </a:p>
        </p:txBody>
      </p:sp>
      <p:sp>
        <p:nvSpPr>
          <p:cNvPr id="143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12"/>
          <p:cNvGraphicFramePr>
            <a:graphicFrameLocks noChangeAspect="1"/>
          </p:cNvGraphicFramePr>
          <p:nvPr/>
        </p:nvGraphicFramePr>
        <p:xfrm>
          <a:off x="4038600" y="1295400"/>
          <a:ext cx="1143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56" name="Equation" r:id="rId4" imgW="952087" imgH="418918" progId="Equation.3">
                  <p:embed/>
                </p:oleObj>
              </mc:Choice>
              <mc:Fallback>
                <p:oleObj name="Equation" r:id="rId4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95400"/>
                        <a:ext cx="1143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8" name="Rectangle 13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15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743944"/>
              </p:ext>
            </p:extLst>
          </p:nvPr>
        </p:nvGraphicFramePr>
        <p:xfrm>
          <a:off x="5791200" y="1835150"/>
          <a:ext cx="17526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57" name="Equation" r:id="rId6" imgW="1333500" imgH="812800" progId="Equation.3">
                  <p:embed/>
                </p:oleObj>
              </mc:Choice>
              <mc:Fallback>
                <p:oleObj name="Equation" r:id="rId6" imgW="1333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835150"/>
                        <a:ext cx="1752600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2" name="Rectangle 23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898573"/>
              </p:ext>
            </p:extLst>
          </p:nvPr>
        </p:nvGraphicFramePr>
        <p:xfrm>
          <a:off x="3962400" y="2979737"/>
          <a:ext cx="12954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58" name="Equation" r:id="rId8" imgW="1282700" imgH="482600" progId="Equation.3">
                  <p:embed/>
                </p:oleObj>
              </mc:Choice>
              <mc:Fallback>
                <p:oleObj name="Equation" r:id="rId8" imgW="1282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79737"/>
                        <a:ext cx="12954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341018"/>
              </p:ext>
            </p:extLst>
          </p:nvPr>
        </p:nvGraphicFramePr>
        <p:xfrm>
          <a:off x="2133600" y="3580396"/>
          <a:ext cx="5410200" cy="1067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59" name="Equation" r:id="rId10" imgW="5016500" imgH="838200" progId="Equation.3">
                  <p:embed/>
                </p:oleObj>
              </mc:Choice>
              <mc:Fallback>
                <p:oleObj name="Equation" r:id="rId10" imgW="50165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580396"/>
                        <a:ext cx="5410200" cy="1067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039401"/>
              </p:ext>
            </p:extLst>
          </p:nvPr>
        </p:nvGraphicFramePr>
        <p:xfrm>
          <a:off x="3352800" y="4724400"/>
          <a:ext cx="1143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60" name="Equation" r:id="rId12" imgW="875920" imgH="355446" progId="Equation.3">
                  <p:embed/>
                </p:oleObj>
              </mc:Choice>
              <mc:Fallback>
                <p:oleObj name="Equation" r:id="rId12" imgW="875920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724400"/>
                        <a:ext cx="11430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4" name="Rectangle 2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71316"/>
              </p:ext>
            </p:extLst>
          </p:nvPr>
        </p:nvGraphicFramePr>
        <p:xfrm>
          <a:off x="5715000" y="4692650"/>
          <a:ext cx="1295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61" name="Equation" r:id="rId14" imgW="1066337" imgH="406224" progId="Equation.3">
                  <p:embed/>
                </p:oleObj>
              </mc:Choice>
              <mc:Fallback>
                <p:oleObj name="Equation" r:id="rId14" imgW="1066337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92650"/>
                        <a:ext cx="12954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5" name="Rectangle 3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258338"/>
              </p:ext>
            </p:extLst>
          </p:nvPr>
        </p:nvGraphicFramePr>
        <p:xfrm>
          <a:off x="7924799" y="4724401"/>
          <a:ext cx="114117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62" name="Equation" r:id="rId16" imgW="990170" imgH="393529" progId="Equation.3">
                  <p:embed/>
                </p:oleObj>
              </mc:Choice>
              <mc:Fallback>
                <p:oleObj name="Equation" r:id="rId16" imgW="99017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799" y="4724401"/>
                        <a:ext cx="1141171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7" name="Rectangle 35"/>
          <p:cNvSpPr>
            <a:spLocks noChangeArrowheads="1"/>
          </p:cNvSpPr>
          <p:nvPr/>
        </p:nvSpPr>
        <p:spPr bwMode="auto">
          <a:xfrm>
            <a:off x="2286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142554"/>
              </p:ext>
            </p:extLst>
          </p:nvPr>
        </p:nvGraphicFramePr>
        <p:xfrm>
          <a:off x="3733800" y="6038276"/>
          <a:ext cx="1867824" cy="74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63" name="Equation" r:id="rId18" imgW="1028520" imgH="266400" progId="Equation.3">
                  <p:embed/>
                </p:oleObj>
              </mc:Choice>
              <mc:Fallback>
                <p:oleObj name="Equation" r:id="rId18" imgW="1028520" imgH="2664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38276"/>
                        <a:ext cx="1867824" cy="743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754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4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435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Orthonormal Basis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(cont.):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Spectral Representation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            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where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	Check:    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Matrix Notation:              where                  i.e.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is called 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transform of</a:t>
            </a:r>
            <a:endParaRPr lang="en-US" sz="2800" i="1" dirty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(e.g.    Fourier or Wavelet)</a:t>
            </a:r>
          </a:p>
        </p:txBody>
      </p:sp>
      <p:sp>
        <p:nvSpPr>
          <p:cNvPr id="143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12"/>
          <p:cNvGraphicFramePr>
            <a:graphicFrameLocks noChangeAspect="1"/>
          </p:cNvGraphicFramePr>
          <p:nvPr/>
        </p:nvGraphicFramePr>
        <p:xfrm>
          <a:off x="4038600" y="1295400"/>
          <a:ext cx="1143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57" name="Equation" r:id="rId4" imgW="952087" imgH="418918" progId="Equation.3">
                  <p:embed/>
                </p:oleObj>
              </mc:Choice>
              <mc:Fallback>
                <p:oleObj name="Equation" r:id="rId4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95400"/>
                        <a:ext cx="1143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8" name="Rectangle 13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15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135511"/>
              </p:ext>
            </p:extLst>
          </p:nvPr>
        </p:nvGraphicFramePr>
        <p:xfrm>
          <a:off x="5791200" y="1835150"/>
          <a:ext cx="17526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58" name="Equation" r:id="rId6" imgW="1333500" imgH="812800" progId="Equation.3">
                  <p:embed/>
                </p:oleObj>
              </mc:Choice>
              <mc:Fallback>
                <p:oleObj name="Equation" r:id="rId6" imgW="1333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835150"/>
                        <a:ext cx="1752600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2" name="Rectangle 23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950100"/>
              </p:ext>
            </p:extLst>
          </p:nvPr>
        </p:nvGraphicFramePr>
        <p:xfrm>
          <a:off x="3962400" y="2979737"/>
          <a:ext cx="12954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59" name="Equation" r:id="rId8" imgW="1282700" imgH="482600" progId="Equation.3">
                  <p:embed/>
                </p:oleObj>
              </mc:Choice>
              <mc:Fallback>
                <p:oleObj name="Equation" r:id="rId8" imgW="1282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79737"/>
                        <a:ext cx="12954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397241"/>
              </p:ext>
            </p:extLst>
          </p:nvPr>
        </p:nvGraphicFramePr>
        <p:xfrm>
          <a:off x="2133600" y="3580396"/>
          <a:ext cx="5410200" cy="1067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0" name="Equation" r:id="rId10" imgW="5016500" imgH="838200" progId="Equation.3">
                  <p:embed/>
                </p:oleObj>
              </mc:Choice>
              <mc:Fallback>
                <p:oleObj name="Equation" r:id="rId10" imgW="50165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580396"/>
                        <a:ext cx="5410200" cy="1067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215204"/>
              </p:ext>
            </p:extLst>
          </p:nvPr>
        </p:nvGraphicFramePr>
        <p:xfrm>
          <a:off x="3352800" y="4724400"/>
          <a:ext cx="1143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1" name="Equation" r:id="rId12" imgW="875920" imgH="355446" progId="Equation.3">
                  <p:embed/>
                </p:oleObj>
              </mc:Choice>
              <mc:Fallback>
                <p:oleObj name="Equation" r:id="rId12" imgW="875920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724400"/>
                        <a:ext cx="11430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4" name="Rectangle 2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67445"/>
              </p:ext>
            </p:extLst>
          </p:nvPr>
        </p:nvGraphicFramePr>
        <p:xfrm>
          <a:off x="5715000" y="4692650"/>
          <a:ext cx="1295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2" name="Equation" r:id="rId14" imgW="1066337" imgH="406224" progId="Equation.3">
                  <p:embed/>
                </p:oleObj>
              </mc:Choice>
              <mc:Fallback>
                <p:oleObj name="Equation" r:id="rId14" imgW="1066337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92650"/>
                        <a:ext cx="12954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5" name="Rectangle 3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008052"/>
              </p:ext>
            </p:extLst>
          </p:nvPr>
        </p:nvGraphicFramePr>
        <p:xfrm>
          <a:off x="7924799" y="4724401"/>
          <a:ext cx="114117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3" name="Equation" r:id="rId16" imgW="990170" imgH="393529" progId="Equation.3">
                  <p:embed/>
                </p:oleObj>
              </mc:Choice>
              <mc:Fallback>
                <p:oleObj name="Equation" r:id="rId16" imgW="99017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799" y="4724401"/>
                        <a:ext cx="1141171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836253"/>
              </p:ext>
            </p:extLst>
          </p:nvPr>
        </p:nvGraphicFramePr>
        <p:xfrm>
          <a:off x="4495800" y="5486400"/>
          <a:ext cx="3222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4" name="Equation" r:id="rId18" imgW="190417" imgH="355446" progId="Equation.3">
                  <p:embed/>
                </p:oleObj>
              </mc:Choice>
              <mc:Fallback>
                <p:oleObj name="Equation" r:id="rId18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486400"/>
                        <a:ext cx="3222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7" name="Rectangle 35"/>
          <p:cNvSpPr>
            <a:spLocks noChangeArrowheads="1"/>
          </p:cNvSpPr>
          <p:nvPr/>
        </p:nvSpPr>
        <p:spPr bwMode="auto">
          <a:xfrm>
            <a:off x="2286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6" name="Object 36"/>
          <p:cNvGraphicFramePr>
            <a:graphicFrameLocks noChangeAspect="1"/>
          </p:cNvGraphicFramePr>
          <p:nvPr/>
        </p:nvGraphicFramePr>
        <p:xfrm>
          <a:off x="304800" y="5486400"/>
          <a:ext cx="4572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5" name="Equation" r:id="rId20" imgW="203024" imgH="355292" progId="Equation.3">
                  <p:embed/>
                </p:oleObj>
              </mc:Choice>
              <mc:Fallback>
                <p:oleObj name="Equation" r:id="rId20" imgW="203024" imgH="3552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86400"/>
                        <a:ext cx="4572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2127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Consider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Testbed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of 4 Toy Examples: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non-Gaussian!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non-Gaussian(?)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Gaussian?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(Will use these names several times)</a:t>
            </a:r>
          </a:p>
        </p:txBody>
      </p:sp>
    </p:spTree>
    <p:extLst>
      <p:ext uri="{BB962C8B-B14F-4D97-AF65-F5344CB8AC3E}">
        <p14:creationId xmlns:p14="http://schemas.microsoft.com/office/powerpoint/2010/main" val="37752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5371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Parseval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 identity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for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in subsp.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gen’d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by o. n. basis             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	</a:t>
            </a:r>
          </a:p>
        </p:txBody>
      </p:sp>
      <p:sp>
        <p:nvSpPr>
          <p:cNvPr id="153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11"/>
          <p:cNvGraphicFramePr>
            <a:graphicFrameLocks noChangeAspect="1"/>
          </p:cNvGraphicFramePr>
          <p:nvPr/>
        </p:nvGraphicFramePr>
        <p:xfrm>
          <a:off x="4724400" y="1143000"/>
          <a:ext cx="2714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49" name="Equation" r:id="rId4" imgW="190417" imgH="355446" progId="Equation.3">
                  <p:embed/>
                </p:oleObj>
              </mc:Choice>
              <mc:Fallback>
                <p:oleObj name="Equation" r:id="rId4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43000"/>
                        <a:ext cx="2714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Rectangle 1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13"/>
          <p:cNvGraphicFramePr>
            <a:graphicFrameLocks noChangeAspect="1"/>
          </p:cNvGraphicFramePr>
          <p:nvPr/>
        </p:nvGraphicFramePr>
        <p:xfrm>
          <a:off x="6705600" y="1828800"/>
          <a:ext cx="1219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50" name="Equation" r:id="rId6" imgW="939800" imgH="419100" progId="Equation.3">
                  <p:embed/>
                </p:oleObj>
              </mc:Choice>
              <mc:Fallback>
                <p:oleObj name="Equation" r:id="rId6" imgW="939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828800"/>
                        <a:ext cx="121920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" name="Rectangle 16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15"/>
          <p:cNvGraphicFramePr>
            <a:graphicFrameLocks noChangeAspect="1"/>
          </p:cNvGraphicFramePr>
          <p:nvPr/>
        </p:nvGraphicFramePr>
        <p:xfrm>
          <a:off x="2057400" y="2286000"/>
          <a:ext cx="403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51" name="Equation" r:id="rId8" imgW="3695700" imgH="863600" progId="Equation.3">
                  <p:embed/>
                </p:oleObj>
              </mc:Choice>
              <mc:Fallback>
                <p:oleObj name="Equation" r:id="rId8" imgW="3695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0"/>
                        <a:ext cx="4038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1" name="Rectangle 1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1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5371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Parseval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 identity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for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in subsp.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gen’d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by o. n. basis             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	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Pythagorean theorem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“Decomposition of Energy”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ANOVA - sums of squares</a:t>
            </a:r>
          </a:p>
        </p:txBody>
      </p:sp>
      <p:sp>
        <p:nvSpPr>
          <p:cNvPr id="153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11"/>
          <p:cNvGraphicFramePr>
            <a:graphicFrameLocks noChangeAspect="1"/>
          </p:cNvGraphicFramePr>
          <p:nvPr/>
        </p:nvGraphicFramePr>
        <p:xfrm>
          <a:off x="4724400" y="1143000"/>
          <a:ext cx="2714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33" name="Equation" r:id="rId4" imgW="190417" imgH="355446" progId="Equation.3">
                  <p:embed/>
                </p:oleObj>
              </mc:Choice>
              <mc:Fallback>
                <p:oleObj name="Equation" r:id="rId4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43000"/>
                        <a:ext cx="2714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Rectangle 1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13"/>
          <p:cNvGraphicFramePr>
            <a:graphicFrameLocks noChangeAspect="1"/>
          </p:cNvGraphicFramePr>
          <p:nvPr/>
        </p:nvGraphicFramePr>
        <p:xfrm>
          <a:off x="6705600" y="1828800"/>
          <a:ext cx="1219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34" name="Equation" r:id="rId6" imgW="939800" imgH="419100" progId="Equation.3">
                  <p:embed/>
                </p:oleObj>
              </mc:Choice>
              <mc:Fallback>
                <p:oleObj name="Equation" r:id="rId6" imgW="939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828800"/>
                        <a:ext cx="121920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" name="Rectangle 16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15"/>
          <p:cNvGraphicFramePr>
            <a:graphicFrameLocks noChangeAspect="1"/>
          </p:cNvGraphicFramePr>
          <p:nvPr/>
        </p:nvGraphicFramePr>
        <p:xfrm>
          <a:off x="2057400" y="2286000"/>
          <a:ext cx="403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35" name="Equation" r:id="rId8" imgW="3695700" imgH="863600" progId="Equation.3">
                  <p:embed/>
                </p:oleObj>
              </mc:Choice>
              <mc:Fallback>
                <p:oleObj name="Equation" r:id="rId8" imgW="3695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0"/>
                        <a:ext cx="4038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1" name="Rectangle 1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04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5371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Parseval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 identity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for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in subsp.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gen’d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by o. n. basis             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	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Pythagorean theorem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“Decomposition of Energy”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ANOVA - sums of squares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Transform,     , has same length as    , 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“rotation in      ” </a:t>
            </a:r>
          </a:p>
        </p:txBody>
      </p:sp>
      <p:sp>
        <p:nvSpPr>
          <p:cNvPr id="153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11"/>
          <p:cNvGraphicFramePr>
            <a:graphicFrameLocks noChangeAspect="1"/>
          </p:cNvGraphicFramePr>
          <p:nvPr/>
        </p:nvGraphicFramePr>
        <p:xfrm>
          <a:off x="4724400" y="1143000"/>
          <a:ext cx="2714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08" name="Equation" r:id="rId4" imgW="190417" imgH="355446" progId="Equation.3">
                  <p:embed/>
                </p:oleObj>
              </mc:Choice>
              <mc:Fallback>
                <p:oleObj name="Equation" r:id="rId4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43000"/>
                        <a:ext cx="2714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Rectangle 1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13"/>
          <p:cNvGraphicFramePr>
            <a:graphicFrameLocks noChangeAspect="1"/>
          </p:cNvGraphicFramePr>
          <p:nvPr/>
        </p:nvGraphicFramePr>
        <p:xfrm>
          <a:off x="6705600" y="1828800"/>
          <a:ext cx="1219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09" name="Equation" r:id="rId6" imgW="939800" imgH="419100" progId="Equation.3">
                  <p:embed/>
                </p:oleObj>
              </mc:Choice>
              <mc:Fallback>
                <p:oleObj name="Equation" r:id="rId6" imgW="939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828800"/>
                        <a:ext cx="121920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" name="Rectangle 16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15"/>
          <p:cNvGraphicFramePr>
            <a:graphicFrameLocks noChangeAspect="1"/>
          </p:cNvGraphicFramePr>
          <p:nvPr/>
        </p:nvGraphicFramePr>
        <p:xfrm>
          <a:off x="2057400" y="2286000"/>
          <a:ext cx="403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10" name="Equation" r:id="rId8" imgW="3695700" imgH="863600" progId="Equation.3">
                  <p:embed/>
                </p:oleObj>
              </mc:Choice>
              <mc:Fallback>
                <p:oleObj name="Equation" r:id="rId8" imgW="3695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0"/>
                        <a:ext cx="4038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1" name="Rectangle 1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7"/>
          <p:cNvGraphicFramePr>
            <a:graphicFrameLocks noChangeAspect="1"/>
          </p:cNvGraphicFramePr>
          <p:nvPr/>
        </p:nvGraphicFramePr>
        <p:xfrm>
          <a:off x="3352800" y="5257800"/>
          <a:ext cx="2936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11" name="Equation" r:id="rId10" imgW="203024" imgH="355292" progId="Equation.3">
                  <p:embed/>
                </p:oleObj>
              </mc:Choice>
              <mc:Fallback>
                <p:oleObj name="Equation" r:id="rId10" imgW="203024" imgH="3552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257800"/>
                        <a:ext cx="29368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2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6" name="Object 19"/>
          <p:cNvGraphicFramePr>
            <a:graphicFrameLocks noChangeAspect="1"/>
          </p:cNvGraphicFramePr>
          <p:nvPr/>
        </p:nvGraphicFramePr>
        <p:xfrm>
          <a:off x="7620000" y="5257800"/>
          <a:ext cx="2698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12" name="Equation" r:id="rId12" imgW="190417" imgH="355446" progId="Equation.3">
                  <p:embed/>
                </p:oleObj>
              </mc:Choice>
              <mc:Fallback>
                <p:oleObj name="Equation" r:id="rId12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257800"/>
                        <a:ext cx="2698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3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7" name="Object 21"/>
          <p:cNvGraphicFramePr>
            <a:graphicFrameLocks noChangeAspect="1"/>
          </p:cNvGraphicFramePr>
          <p:nvPr/>
        </p:nvGraphicFramePr>
        <p:xfrm>
          <a:off x="5867400" y="5943600"/>
          <a:ext cx="533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13" name="Equation" r:id="rId14" imgW="406048" imgH="342603" progId="Equation.3">
                  <p:embed/>
                </p:oleObj>
              </mc:Choice>
              <mc:Fallback>
                <p:oleObj name="Equation" r:id="rId1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943600"/>
                        <a:ext cx="5334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9283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2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a Vector       onto a Subspace    :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Idea:  Member of        that is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Closest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to     </a:t>
            </a:r>
          </a:p>
          <a:p>
            <a:pPr algn="ctr" eaLnBrk="1" hangingPunct="1">
              <a:lnSpc>
                <a:spcPct val="17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(i.e. “Best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Approx’n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”)</a:t>
            </a:r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7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11"/>
          <p:cNvGraphicFramePr>
            <a:graphicFrameLocks noChangeAspect="1"/>
          </p:cNvGraphicFramePr>
          <p:nvPr/>
        </p:nvGraphicFramePr>
        <p:xfrm>
          <a:off x="4343400" y="1219200"/>
          <a:ext cx="2698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26" name="Equation" r:id="rId4" imgW="190417" imgH="355446" progId="Equation.3">
                  <p:embed/>
                </p:oleObj>
              </mc:Choice>
              <mc:Fallback>
                <p:oleObj name="Equation" r:id="rId4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2698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8" name="Rectangle 14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372622"/>
              </p:ext>
            </p:extLst>
          </p:nvPr>
        </p:nvGraphicFramePr>
        <p:xfrm>
          <a:off x="7502525" y="1927225"/>
          <a:ext cx="2698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27" name="Equation" r:id="rId6" imgW="190417" imgH="355446" progId="Equation.3">
                  <p:embed/>
                </p:oleObj>
              </mc:Choice>
              <mc:Fallback>
                <p:oleObj name="Equation" r:id="rId6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525" y="1927225"/>
                        <a:ext cx="2698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178856"/>
              </p:ext>
            </p:extLst>
          </p:nvPr>
        </p:nvGraphicFramePr>
        <p:xfrm>
          <a:off x="4191000" y="1981200"/>
          <a:ext cx="3095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28" name="Equation" r:id="rId7" imgW="241195" imgH="279279" progId="Equation.3">
                  <p:embed/>
                </p:oleObj>
              </mc:Choice>
              <mc:Fallback>
                <p:oleObj name="Equation" r:id="rId7" imgW="24119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81200"/>
                        <a:ext cx="3095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745207"/>
              </p:ext>
            </p:extLst>
          </p:nvPr>
        </p:nvGraphicFramePr>
        <p:xfrm>
          <a:off x="7613650" y="1295400"/>
          <a:ext cx="3111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29" name="Equation" r:id="rId9" imgW="241195" imgH="279279" progId="Equation.3">
                  <p:embed/>
                </p:oleObj>
              </mc:Choice>
              <mc:Fallback>
                <p:oleObj name="Equation" r:id="rId9" imgW="24119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1295400"/>
                        <a:ext cx="3111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2" name="Rectangle 22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3" name="Rectangle 2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5" name="Rectangle 28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6" name="Rectangle 30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54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a Vector       onto a Subspace    :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Idea:  Member of        that is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Closest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to     </a:t>
            </a:r>
          </a:p>
          <a:p>
            <a:pPr algn="ctr" eaLnBrk="1" hangingPunct="1">
              <a:lnSpc>
                <a:spcPct val="17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(i.e. “Best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Approx’n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”)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Find                 that Solves:               </a:t>
            </a:r>
          </a:p>
          <a:p>
            <a:pPr algn="ctr" eaLnBrk="1" hangingPunct="1">
              <a:lnSpc>
                <a:spcPct val="17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(“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east Squares”)</a:t>
            </a:r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7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11"/>
          <p:cNvGraphicFramePr>
            <a:graphicFrameLocks noChangeAspect="1"/>
          </p:cNvGraphicFramePr>
          <p:nvPr/>
        </p:nvGraphicFramePr>
        <p:xfrm>
          <a:off x="4343400" y="1219200"/>
          <a:ext cx="2698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32" name="Equation" r:id="rId4" imgW="190417" imgH="355446" progId="Equation.3">
                  <p:embed/>
                </p:oleObj>
              </mc:Choice>
              <mc:Fallback>
                <p:oleObj name="Equation" r:id="rId4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2698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8" name="Rectangle 14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239126"/>
              </p:ext>
            </p:extLst>
          </p:nvPr>
        </p:nvGraphicFramePr>
        <p:xfrm>
          <a:off x="7502525" y="1927225"/>
          <a:ext cx="2698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33" name="Equation" r:id="rId6" imgW="190417" imgH="355446" progId="Equation.3">
                  <p:embed/>
                </p:oleObj>
              </mc:Choice>
              <mc:Fallback>
                <p:oleObj name="Equation" r:id="rId6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525" y="1927225"/>
                        <a:ext cx="2698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606461"/>
              </p:ext>
            </p:extLst>
          </p:nvPr>
        </p:nvGraphicFramePr>
        <p:xfrm>
          <a:off x="4191000" y="1981200"/>
          <a:ext cx="3095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34" name="Equation" r:id="rId7" imgW="241195" imgH="279279" progId="Equation.3">
                  <p:embed/>
                </p:oleObj>
              </mc:Choice>
              <mc:Fallback>
                <p:oleObj name="Equation" r:id="rId7" imgW="24119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81200"/>
                        <a:ext cx="3095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075823"/>
              </p:ext>
            </p:extLst>
          </p:nvPr>
        </p:nvGraphicFramePr>
        <p:xfrm>
          <a:off x="7613650" y="1295400"/>
          <a:ext cx="3111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35" name="Equation" r:id="rId9" imgW="241195" imgH="279279" progId="Equation.3">
                  <p:embed/>
                </p:oleObj>
              </mc:Choice>
              <mc:Fallback>
                <p:oleObj name="Equation" r:id="rId9" imgW="24119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1295400"/>
                        <a:ext cx="3111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4" name="Object 19"/>
          <p:cNvGraphicFramePr>
            <a:graphicFrameLocks noChangeAspect="1"/>
          </p:cNvGraphicFramePr>
          <p:nvPr/>
        </p:nvGraphicFramePr>
        <p:xfrm>
          <a:off x="2209800" y="3429000"/>
          <a:ext cx="11430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36" name="Equation" r:id="rId10" imgW="1016000" imgH="381000" progId="Equation.3">
                  <p:embed/>
                </p:oleObj>
              </mc:Choice>
              <mc:Fallback>
                <p:oleObj name="Equation" r:id="rId10" imgW="1016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11430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2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5" name="Object 21"/>
          <p:cNvGraphicFramePr>
            <a:graphicFrameLocks noChangeAspect="1"/>
          </p:cNvGraphicFramePr>
          <p:nvPr/>
        </p:nvGraphicFramePr>
        <p:xfrm>
          <a:off x="5715000" y="3352800"/>
          <a:ext cx="1752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37" name="Equation" r:id="rId12" imgW="1218671" imgH="495085" progId="Equation.3">
                  <p:embed/>
                </p:oleObj>
              </mc:Choice>
              <mc:Fallback>
                <p:oleObj name="Equation" r:id="rId12" imgW="1218671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352800"/>
                        <a:ext cx="17526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3" name="Rectangle 2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5" name="Rectangle 28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6" name="Rectangle 30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70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a Vector       onto a Subspace    :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Idea:  Member of        that is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Closest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to     </a:t>
            </a:r>
          </a:p>
          <a:p>
            <a:pPr algn="ctr" eaLnBrk="1" hangingPunct="1">
              <a:lnSpc>
                <a:spcPct val="17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(i.e. “Best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Approx’n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”)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Find                 that Solves:               </a:t>
            </a:r>
          </a:p>
          <a:p>
            <a:pPr algn="ctr" eaLnBrk="1" hangingPunct="1">
              <a:lnSpc>
                <a:spcPct val="17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(“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east Squares”)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For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nner Product (Hilbert) Space:    </a:t>
            </a:r>
          </a:p>
          <a:p>
            <a:pPr algn="ctr" eaLnBrk="1" hangingPunct="1">
              <a:lnSpc>
                <a:spcPct val="170000"/>
              </a:lnSpc>
            </a:pP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xists and is Unique</a:t>
            </a:r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7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11"/>
          <p:cNvGraphicFramePr>
            <a:graphicFrameLocks noChangeAspect="1"/>
          </p:cNvGraphicFramePr>
          <p:nvPr/>
        </p:nvGraphicFramePr>
        <p:xfrm>
          <a:off x="4343400" y="1219200"/>
          <a:ext cx="2698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73" name="Equation" r:id="rId4" imgW="190417" imgH="355446" progId="Equation.3">
                  <p:embed/>
                </p:oleObj>
              </mc:Choice>
              <mc:Fallback>
                <p:oleObj name="Equation" r:id="rId4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2698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8" name="Rectangle 14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017225"/>
              </p:ext>
            </p:extLst>
          </p:nvPr>
        </p:nvGraphicFramePr>
        <p:xfrm>
          <a:off x="7502525" y="1927225"/>
          <a:ext cx="2698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74" name="Equation" r:id="rId6" imgW="190417" imgH="355446" progId="Equation.3">
                  <p:embed/>
                </p:oleObj>
              </mc:Choice>
              <mc:Fallback>
                <p:oleObj name="Equation" r:id="rId6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525" y="1927225"/>
                        <a:ext cx="2698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905570"/>
              </p:ext>
            </p:extLst>
          </p:nvPr>
        </p:nvGraphicFramePr>
        <p:xfrm>
          <a:off x="4191000" y="1981200"/>
          <a:ext cx="3095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75" name="Equation" r:id="rId7" imgW="241195" imgH="279279" progId="Equation.3">
                  <p:embed/>
                </p:oleObj>
              </mc:Choice>
              <mc:Fallback>
                <p:oleObj name="Equation" r:id="rId7" imgW="24119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81200"/>
                        <a:ext cx="3095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163617"/>
              </p:ext>
            </p:extLst>
          </p:nvPr>
        </p:nvGraphicFramePr>
        <p:xfrm>
          <a:off x="7613650" y="1295400"/>
          <a:ext cx="3111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76" name="Equation" r:id="rId9" imgW="241195" imgH="279279" progId="Equation.3">
                  <p:embed/>
                </p:oleObj>
              </mc:Choice>
              <mc:Fallback>
                <p:oleObj name="Equation" r:id="rId9" imgW="24119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1295400"/>
                        <a:ext cx="3111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4" name="Object 19"/>
          <p:cNvGraphicFramePr>
            <a:graphicFrameLocks noChangeAspect="1"/>
          </p:cNvGraphicFramePr>
          <p:nvPr/>
        </p:nvGraphicFramePr>
        <p:xfrm>
          <a:off x="2209800" y="3429000"/>
          <a:ext cx="11430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77" name="Equation" r:id="rId10" imgW="1016000" imgH="381000" progId="Equation.3">
                  <p:embed/>
                </p:oleObj>
              </mc:Choice>
              <mc:Fallback>
                <p:oleObj name="Equation" r:id="rId10" imgW="1016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11430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2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5" name="Object 21"/>
          <p:cNvGraphicFramePr>
            <a:graphicFrameLocks noChangeAspect="1"/>
          </p:cNvGraphicFramePr>
          <p:nvPr/>
        </p:nvGraphicFramePr>
        <p:xfrm>
          <a:off x="5715000" y="3352800"/>
          <a:ext cx="1752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78" name="Equation" r:id="rId12" imgW="1218671" imgH="495085" progId="Equation.3">
                  <p:embed/>
                </p:oleObj>
              </mc:Choice>
              <mc:Fallback>
                <p:oleObj name="Equation" r:id="rId12" imgW="1218671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352800"/>
                        <a:ext cx="17526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3" name="Rectangle 2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5" name="Rectangle 28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6" name="Rectangle 30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6" name="Object 3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911139445"/>
              </p:ext>
            </p:extLst>
          </p:nvPr>
        </p:nvGraphicFramePr>
        <p:xfrm>
          <a:off x="2286000" y="5500255"/>
          <a:ext cx="792163" cy="648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79" name="Equation" r:id="rId14" imgW="279360" imgH="228600" progId="Equation.3">
                  <p:embed/>
                </p:oleObj>
              </mc:Choice>
              <mc:Fallback>
                <p:oleObj name="Equation" r:id="rId14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500255"/>
                        <a:ext cx="792163" cy="648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7374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8305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a Vector onto a Subspace  (cont.):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General Solution in      :  for Basis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atrix       ,  </a:t>
            </a:r>
          </a:p>
          <a:p>
            <a:pPr eaLnBrk="1" hangingPunct="1">
              <a:lnSpc>
                <a:spcPct val="16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844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3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4" name="Object 24"/>
          <p:cNvGraphicFramePr>
            <a:graphicFrameLocks noChangeAspect="1"/>
          </p:cNvGraphicFramePr>
          <p:nvPr/>
        </p:nvGraphicFramePr>
        <p:xfrm>
          <a:off x="4191000" y="2057400"/>
          <a:ext cx="533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97" name="Equation" r:id="rId4" imgW="406048" imgH="342603" progId="Equation.3">
                  <p:embed/>
                </p:oleObj>
              </mc:Choice>
              <mc:Fallback>
                <p:oleObj name="Equation" r:id="rId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57400"/>
                        <a:ext cx="5334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5" name="Rectangle 2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26"/>
          <p:cNvGraphicFramePr>
            <a:graphicFrameLocks noChangeAspect="1"/>
          </p:cNvGraphicFramePr>
          <p:nvPr/>
        </p:nvGraphicFramePr>
        <p:xfrm>
          <a:off x="7620000" y="2133600"/>
          <a:ext cx="430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98" name="Equation" r:id="rId6" imgW="355446" imgH="380835" progId="Equation.3">
                  <p:embed/>
                </p:oleObj>
              </mc:Choice>
              <mc:Fallback>
                <p:oleObj name="Equation" r:id="rId6" imgW="35544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133600"/>
                        <a:ext cx="4302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6" name="Rectangle 27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6" name="Object 28"/>
          <p:cNvGraphicFramePr>
            <a:graphicFrameLocks noChangeAspect="1"/>
          </p:cNvGraphicFramePr>
          <p:nvPr/>
        </p:nvGraphicFramePr>
        <p:xfrm>
          <a:off x="2438400" y="2743200"/>
          <a:ext cx="38862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99" name="Equation" r:id="rId8" imgW="2781300" imgH="482600" progId="Equation.3">
                  <p:embed/>
                </p:oleObj>
              </mc:Choice>
              <mc:Fallback>
                <p:oleObj name="Equation" r:id="rId8" imgW="2781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743200"/>
                        <a:ext cx="38862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Rectangle 29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46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8305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a Vector onto a Subspace  (cont.):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General Solution in      :  for Basis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atrix       ,  </a:t>
            </a:r>
          </a:p>
          <a:p>
            <a:pPr eaLnBrk="1" hangingPunct="1">
              <a:lnSpc>
                <a:spcPct val="16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So </a:t>
            </a:r>
            <a:r>
              <a:rPr lang="en-US" sz="2800" i="1" dirty="0" err="1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2800" i="1" dirty="0" err="1" smtClean="0">
                <a:solidFill>
                  <a:srgbClr val="000000"/>
                </a:solidFill>
                <a:sym typeface="Wingdings" pitchFamily="2" charset="2"/>
              </a:rPr>
              <a:t>roj’n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 Operator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is Matrix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Mult’n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(thus projection is another linear operation)</a:t>
            </a:r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844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3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4" name="Object 24"/>
          <p:cNvGraphicFramePr>
            <a:graphicFrameLocks noChangeAspect="1"/>
          </p:cNvGraphicFramePr>
          <p:nvPr/>
        </p:nvGraphicFramePr>
        <p:xfrm>
          <a:off x="4191000" y="2057400"/>
          <a:ext cx="533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46" name="Equation" r:id="rId4" imgW="406048" imgH="342603" progId="Equation.3">
                  <p:embed/>
                </p:oleObj>
              </mc:Choice>
              <mc:Fallback>
                <p:oleObj name="Equation" r:id="rId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57400"/>
                        <a:ext cx="5334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5" name="Rectangle 2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26"/>
          <p:cNvGraphicFramePr>
            <a:graphicFrameLocks noChangeAspect="1"/>
          </p:cNvGraphicFramePr>
          <p:nvPr/>
        </p:nvGraphicFramePr>
        <p:xfrm>
          <a:off x="7620000" y="2133600"/>
          <a:ext cx="430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47" name="Equation" r:id="rId6" imgW="355446" imgH="380835" progId="Equation.3">
                  <p:embed/>
                </p:oleObj>
              </mc:Choice>
              <mc:Fallback>
                <p:oleObj name="Equation" r:id="rId6" imgW="35544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133600"/>
                        <a:ext cx="4302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6" name="Rectangle 27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6" name="Object 28"/>
          <p:cNvGraphicFramePr>
            <a:graphicFrameLocks noChangeAspect="1"/>
          </p:cNvGraphicFramePr>
          <p:nvPr/>
        </p:nvGraphicFramePr>
        <p:xfrm>
          <a:off x="2438400" y="2743200"/>
          <a:ext cx="38862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48" name="Equation" r:id="rId8" imgW="2781300" imgH="482600" progId="Equation.3">
                  <p:embed/>
                </p:oleObj>
              </mc:Choice>
              <mc:Fallback>
                <p:oleObj name="Equation" r:id="rId8" imgW="2781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743200"/>
                        <a:ext cx="38862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Rectangle 29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7" name="Object 30"/>
          <p:cNvGraphicFramePr>
            <a:graphicFrameLocks noChangeAspect="1"/>
          </p:cNvGraphicFramePr>
          <p:nvPr/>
        </p:nvGraphicFramePr>
        <p:xfrm>
          <a:off x="3048000" y="4038600"/>
          <a:ext cx="31242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49" name="Equation" r:id="rId10" imgW="1206360" imgH="279360" progId="Equation.3">
                  <p:embed/>
                </p:oleObj>
              </mc:Choice>
              <mc:Fallback>
                <p:oleObj name="Equation" r:id="rId10" imgW="1206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038600"/>
                        <a:ext cx="31242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2743200" y="3333625"/>
            <a:ext cx="457200" cy="933575"/>
          </a:xfrm>
          <a:prstGeom prst="straightConnector1">
            <a:avLst/>
          </a:prstGeom>
          <a:ln w="254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491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8305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a Vector onto a Subspace  (cont.):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General Solution in      :  for Basis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atrix       ,  </a:t>
            </a:r>
          </a:p>
          <a:p>
            <a:pPr eaLnBrk="1" hangingPunct="1">
              <a:lnSpc>
                <a:spcPct val="16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So </a:t>
            </a:r>
            <a:r>
              <a:rPr lang="en-US" sz="2800" i="1" dirty="0" err="1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2800" i="1" dirty="0" err="1" smtClean="0">
                <a:solidFill>
                  <a:srgbClr val="000000"/>
                </a:solidFill>
                <a:sym typeface="Wingdings" pitchFamily="2" charset="2"/>
              </a:rPr>
              <a:t>roj’n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 Operator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is Matrix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Mult’n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(thus projection is another linear operation)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(note same operation underlies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least squares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)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844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3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4" name="Object 24"/>
          <p:cNvGraphicFramePr>
            <a:graphicFrameLocks noChangeAspect="1"/>
          </p:cNvGraphicFramePr>
          <p:nvPr/>
        </p:nvGraphicFramePr>
        <p:xfrm>
          <a:off x="4191000" y="2057400"/>
          <a:ext cx="533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0" name="Equation" r:id="rId4" imgW="406048" imgH="342603" progId="Equation.3">
                  <p:embed/>
                </p:oleObj>
              </mc:Choice>
              <mc:Fallback>
                <p:oleObj name="Equation" r:id="rId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57400"/>
                        <a:ext cx="5334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5" name="Rectangle 2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26"/>
          <p:cNvGraphicFramePr>
            <a:graphicFrameLocks noChangeAspect="1"/>
          </p:cNvGraphicFramePr>
          <p:nvPr/>
        </p:nvGraphicFramePr>
        <p:xfrm>
          <a:off x="7620000" y="2133600"/>
          <a:ext cx="430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1" name="Equation" r:id="rId6" imgW="355446" imgH="380835" progId="Equation.3">
                  <p:embed/>
                </p:oleObj>
              </mc:Choice>
              <mc:Fallback>
                <p:oleObj name="Equation" r:id="rId6" imgW="35544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133600"/>
                        <a:ext cx="4302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6" name="Rectangle 27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6" name="Object 28"/>
          <p:cNvGraphicFramePr>
            <a:graphicFrameLocks noChangeAspect="1"/>
          </p:cNvGraphicFramePr>
          <p:nvPr/>
        </p:nvGraphicFramePr>
        <p:xfrm>
          <a:off x="2438400" y="2743200"/>
          <a:ext cx="38862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2" name="Equation" r:id="rId8" imgW="2781300" imgH="482600" progId="Equation.3">
                  <p:embed/>
                </p:oleObj>
              </mc:Choice>
              <mc:Fallback>
                <p:oleObj name="Equation" r:id="rId8" imgW="2781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743200"/>
                        <a:ext cx="38862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Rectangle 29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7" name="Object 30"/>
          <p:cNvGraphicFramePr>
            <a:graphicFrameLocks noChangeAspect="1"/>
          </p:cNvGraphicFramePr>
          <p:nvPr/>
        </p:nvGraphicFramePr>
        <p:xfrm>
          <a:off x="3048000" y="4038600"/>
          <a:ext cx="31242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3" name="Equation" r:id="rId10" imgW="1206360" imgH="279360" progId="Equation.3">
                  <p:embed/>
                </p:oleObj>
              </mc:Choice>
              <mc:Fallback>
                <p:oleObj name="Equation" r:id="rId10" imgW="1206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038600"/>
                        <a:ext cx="31242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162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9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7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using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rthonormal Basis            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Basis Matrix is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</a:t>
            </a:r>
          </a:p>
          <a:p>
            <a:pPr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</p:txBody>
      </p:sp>
      <p:sp>
        <p:nvSpPr>
          <p:cNvPr id="194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3"/>
          <p:cNvGraphicFramePr>
            <a:graphicFrameLocks noChangeAspect="1"/>
          </p:cNvGraphicFramePr>
          <p:nvPr/>
        </p:nvGraphicFramePr>
        <p:xfrm>
          <a:off x="6553200" y="1752600"/>
          <a:ext cx="17526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1" name="Equation" r:id="rId4" imgW="1473200" imgH="419100" progId="Equation.3">
                  <p:embed/>
                </p:oleObj>
              </mc:Choice>
              <mc:Fallback>
                <p:oleObj name="Equation" r:id="rId4" imgW="1473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2600"/>
                        <a:ext cx="17526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Rectangle 16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15"/>
          <p:cNvGraphicFramePr>
            <a:graphicFrameLocks noChangeAspect="1"/>
          </p:cNvGraphicFramePr>
          <p:nvPr/>
        </p:nvGraphicFramePr>
        <p:xfrm>
          <a:off x="1600200" y="2590800"/>
          <a:ext cx="614997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2" name="Equation" r:id="rId6" imgW="3454200" imgH="812520" progId="Equation.3">
                  <p:embed/>
                </p:oleObj>
              </mc:Choice>
              <mc:Fallback>
                <p:oleObj name="Equation" r:id="rId6" imgW="34542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90800"/>
                        <a:ext cx="6149975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8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9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1" name="Rectangle 2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2" name="Rectangle 2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3" name="Rectangle 30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63" name="Object 11"/>
          <p:cNvGraphicFramePr>
            <a:graphicFrameLocks noChangeAspect="1"/>
          </p:cNvGraphicFramePr>
          <p:nvPr/>
        </p:nvGraphicFramePr>
        <p:xfrm>
          <a:off x="6934200" y="1143000"/>
          <a:ext cx="1143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3" name="Equation" r:id="rId8" imgW="952087" imgH="418918" progId="Equation.3">
                  <p:embed/>
                </p:oleObj>
              </mc:Choice>
              <mc:Fallback>
                <p:oleObj name="Equation" r:id="rId8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43000"/>
                        <a:ext cx="1143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690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non-Gaussian!</a:t>
            </a:r>
          </a:p>
        </p:txBody>
      </p:sp>
      <p:pic>
        <p:nvPicPr>
          <p:cNvPr id="16691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3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9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7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58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using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rthonormal Basis            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Basis Matrix is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</a:t>
            </a:r>
          </a:p>
          <a:p>
            <a:pPr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                           =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= Recon(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Coeffs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“in    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ir’n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”)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(Recall Right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</p:txBody>
      </p:sp>
      <p:sp>
        <p:nvSpPr>
          <p:cNvPr id="194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3"/>
          <p:cNvGraphicFramePr>
            <a:graphicFrameLocks noChangeAspect="1"/>
          </p:cNvGraphicFramePr>
          <p:nvPr/>
        </p:nvGraphicFramePr>
        <p:xfrm>
          <a:off x="6553200" y="1752600"/>
          <a:ext cx="17526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16" name="Equation" r:id="rId4" imgW="1473200" imgH="419100" progId="Equation.3">
                  <p:embed/>
                </p:oleObj>
              </mc:Choice>
              <mc:Fallback>
                <p:oleObj name="Equation" r:id="rId4" imgW="1473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2600"/>
                        <a:ext cx="17526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Rectangle 16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15"/>
          <p:cNvGraphicFramePr>
            <a:graphicFrameLocks noChangeAspect="1"/>
          </p:cNvGraphicFramePr>
          <p:nvPr/>
        </p:nvGraphicFramePr>
        <p:xfrm>
          <a:off x="1600200" y="2590800"/>
          <a:ext cx="614997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17" name="Equation" r:id="rId6" imgW="3454200" imgH="812520" progId="Equation.3">
                  <p:embed/>
                </p:oleObj>
              </mc:Choice>
              <mc:Fallback>
                <p:oleObj name="Equation" r:id="rId6" imgW="34542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90800"/>
                        <a:ext cx="6149975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6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555360"/>
              </p:ext>
            </p:extLst>
          </p:nvPr>
        </p:nvGraphicFramePr>
        <p:xfrm>
          <a:off x="1645228" y="4876800"/>
          <a:ext cx="254577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18" name="Equation" r:id="rId8" imgW="1866900" imgH="419100" progId="Equation.3">
                  <p:embed/>
                </p:oleObj>
              </mc:Choice>
              <mc:Fallback>
                <p:oleObj name="Equation" r:id="rId8" imgW="1866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228" y="4876800"/>
                        <a:ext cx="2545772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8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6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243433"/>
              </p:ext>
            </p:extLst>
          </p:nvPr>
        </p:nvGraphicFramePr>
        <p:xfrm>
          <a:off x="5486400" y="5486400"/>
          <a:ext cx="304800" cy="575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19" name="Equation" r:id="rId10" imgW="190417" imgH="355446" progId="Equation.3">
                  <p:embed/>
                </p:oleObj>
              </mc:Choice>
              <mc:Fallback>
                <p:oleObj name="Equation" r:id="rId10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86400"/>
                        <a:ext cx="304800" cy="575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9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6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042484"/>
              </p:ext>
            </p:extLst>
          </p:nvPr>
        </p:nvGraphicFramePr>
        <p:xfrm>
          <a:off x="6629400" y="5562600"/>
          <a:ext cx="381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20" name="Equation" r:id="rId12" imgW="241195" imgH="279279" progId="Equation.3">
                  <p:embed/>
                </p:oleObj>
              </mc:Choice>
              <mc:Fallback>
                <p:oleObj name="Equation" r:id="rId12" imgW="24119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562600"/>
                        <a:ext cx="3810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1" name="Rectangle 2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2" name="Rectangle 2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3" name="Rectangle 30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63" name="Object 11"/>
          <p:cNvGraphicFramePr>
            <a:graphicFrameLocks noChangeAspect="1"/>
          </p:cNvGraphicFramePr>
          <p:nvPr/>
        </p:nvGraphicFramePr>
        <p:xfrm>
          <a:off x="6934200" y="1143000"/>
          <a:ext cx="1143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21" name="Equation" r:id="rId14" imgW="952087" imgH="418918" progId="Equation.3">
                  <p:embed/>
                </p:oleObj>
              </mc:Choice>
              <mc:Fallback>
                <p:oleObj name="Equation" r:id="rId14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43000"/>
                        <a:ext cx="1143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5004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using Orthonormal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asis   (cont.):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Orthogonal Complement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,</a:t>
            </a:r>
          </a:p>
          <a:p>
            <a:pPr algn="ctr"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6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2" name="Object 23"/>
          <p:cNvGraphicFramePr>
            <a:graphicFrameLocks noChangeAspect="1"/>
          </p:cNvGraphicFramePr>
          <p:nvPr/>
        </p:nvGraphicFramePr>
        <p:xfrm>
          <a:off x="6553200" y="1752600"/>
          <a:ext cx="4572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6" name="Equation" r:id="rId4" imgW="380835" imgH="342751" progId="Equation.3">
                  <p:embed/>
                </p:oleObj>
              </mc:Choice>
              <mc:Fallback>
                <p:oleObj name="Equation" r:id="rId4" imgW="380835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2600"/>
                        <a:ext cx="4572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3" name="Rectangle 2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3" name="Object 25"/>
          <p:cNvGraphicFramePr>
            <a:graphicFrameLocks noChangeAspect="1"/>
          </p:cNvGraphicFramePr>
          <p:nvPr/>
        </p:nvGraphicFramePr>
        <p:xfrm>
          <a:off x="1295400" y="3048000"/>
          <a:ext cx="22098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7" name="Equation" r:id="rId6" imgW="1879600" imgH="381000" progId="Equation.3">
                  <p:embed/>
                </p:oleObj>
              </mc:Choice>
              <mc:Fallback>
                <p:oleObj name="Equation" r:id="rId6" imgW="1879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22098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4" name="Rectangle 2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4" name="Object 27"/>
          <p:cNvGraphicFramePr>
            <a:graphicFrameLocks noChangeAspect="1"/>
          </p:cNvGraphicFramePr>
          <p:nvPr/>
        </p:nvGraphicFramePr>
        <p:xfrm>
          <a:off x="5715000" y="3048000"/>
          <a:ext cx="27209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8" name="Equation" r:id="rId8" imgW="2717800" imgH="469900" progId="Equation.3">
                  <p:embed/>
                </p:oleObj>
              </mc:Choice>
              <mc:Fallback>
                <p:oleObj name="Equation" r:id="rId8" imgW="2717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0"/>
                        <a:ext cx="27209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5" name="Rectangle 30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00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using Orthonormal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asis   (cont.):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Orthogonal Complement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,</a:t>
            </a:r>
          </a:p>
          <a:p>
            <a:pPr algn="ctr"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Parseval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 Inequality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6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2" name="Object 23"/>
          <p:cNvGraphicFramePr>
            <a:graphicFrameLocks noChangeAspect="1"/>
          </p:cNvGraphicFramePr>
          <p:nvPr/>
        </p:nvGraphicFramePr>
        <p:xfrm>
          <a:off x="6553200" y="1752600"/>
          <a:ext cx="4572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62" name="Equation" r:id="rId4" imgW="380835" imgH="342751" progId="Equation.3">
                  <p:embed/>
                </p:oleObj>
              </mc:Choice>
              <mc:Fallback>
                <p:oleObj name="Equation" r:id="rId4" imgW="380835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2600"/>
                        <a:ext cx="4572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3" name="Rectangle 2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3" name="Object 25"/>
          <p:cNvGraphicFramePr>
            <a:graphicFrameLocks noChangeAspect="1"/>
          </p:cNvGraphicFramePr>
          <p:nvPr/>
        </p:nvGraphicFramePr>
        <p:xfrm>
          <a:off x="1295400" y="3048000"/>
          <a:ext cx="22098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63" name="Equation" r:id="rId6" imgW="1879600" imgH="381000" progId="Equation.3">
                  <p:embed/>
                </p:oleObj>
              </mc:Choice>
              <mc:Fallback>
                <p:oleObj name="Equation" r:id="rId6" imgW="1879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22098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4" name="Rectangle 2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4" name="Object 27"/>
          <p:cNvGraphicFramePr>
            <a:graphicFrameLocks noChangeAspect="1"/>
          </p:cNvGraphicFramePr>
          <p:nvPr/>
        </p:nvGraphicFramePr>
        <p:xfrm>
          <a:off x="5715000" y="3048000"/>
          <a:ext cx="27209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64" name="Equation" r:id="rId8" imgW="2717800" imgH="469900" progId="Equation.3">
                  <p:embed/>
                </p:oleObj>
              </mc:Choice>
              <mc:Fallback>
                <p:oleObj name="Equation" r:id="rId8" imgW="2717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0"/>
                        <a:ext cx="27209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5" name="Rectangle 30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5" name="Object 29"/>
          <p:cNvGraphicFramePr>
            <a:graphicFrameLocks noChangeAspect="1"/>
          </p:cNvGraphicFramePr>
          <p:nvPr/>
        </p:nvGraphicFramePr>
        <p:xfrm>
          <a:off x="2819400" y="4876800"/>
          <a:ext cx="44196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65" name="Equation" r:id="rId10" imgW="4749800" imgH="863600" progId="Equation.3">
                  <p:embed/>
                </p:oleObj>
              </mc:Choice>
              <mc:Fallback>
                <p:oleObj name="Equation" r:id="rId10" imgW="47498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76800"/>
                        <a:ext cx="4419600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685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15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4582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(Real)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Unitary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Matrices:           with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Orthonormal Basis Matrix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 All of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bove Applies)</a:t>
            </a:r>
          </a:p>
        </p:txBody>
      </p:sp>
      <p:sp>
        <p:nvSpPr>
          <p:cNvPr id="21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377863"/>
              </p:ext>
            </p:extLst>
          </p:nvPr>
        </p:nvGraphicFramePr>
        <p:xfrm>
          <a:off x="4800600" y="1219200"/>
          <a:ext cx="762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92" name="Equation" r:id="rId4" imgW="596900" imgH="381000" progId="Equation.3">
                  <p:embed/>
                </p:oleObj>
              </mc:Choice>
              <mc:Fallback>
                <p:oleObj name="Equation" r:id="rId4" imgW="596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19200"/>
                        <a:ext cx="762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480006"/>
              </p:ext>
            </p:extLst>
          </p:nvPr>
        </p:nvGraphicFramePr>
        <p:xfrm>
          <a:off x="7239000" y="1184275"/>
          <a:ext cx="1295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93" name="Equation" r:id="rId6" imgW="1066800" imgH="342900" progId="Equation.3">
                  <p:embed/>
                </p:oleObj>
              </mc:Choice>
              <mc:Fallback>
                <p:oleObj name="Equation" r:id="rId6" imgW="1066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184275"/>
                        <a:ext cx="12954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50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15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45820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(Real)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Unitary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Matrices:           with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Orthonormal Basis Matrix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 All of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bove Applies)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Transform’n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is: 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Distance Preserving</a:t>
            </a:r>
          </a:p>
          <a:p>
            <a:pPr eaLnBrk="1" hangingPunct="1">
              <a:lnSpc>
                <a:spcPct val="140000"/>
              </a:lnSpc>
            </a:pPr>
            <a:endParaRPr lang="en-US" sz="3200" i="1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i="1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140000"/>
              </a:lnSpc>
            </a:pPr>
            <a:endParaRPr lang="en-US" sz="3200" i="1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1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36655"/>
              </p:ext>
            </p:extLst>
          </p:nvPr>
        </p:nvGraphicFramePr>
        <p:xfrm>
          <a:off x="4800600" y="1219200"/>
          <a:ext cx="762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09" name="Equation" r:id="rId4" imgW="596900" imgH="381000" progId="Equation.3">
                  <p:embed/>
                </p:oleObj>
              </mc:Choice>
              <mc:Fallback>
                <p:oleObj name="Equation" r:id="rId4" imgW="596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19200"/>
                        <a:ext cx="762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640434"/>
              </p:ext>
            </p:extLst>
          </p:nvPr>
        </p:nvGraphicFramePr>
        <p:xfrm>
          <a:off x="7239000" y="1184275"/>
          <a:ext cx="1295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10" name="Equation" r:id="rId6" imgW="1066800" imgH="342900" progId="Equation.3">
                  <p:embed/>
                </p:oleObj>
              </mc:Choice>
              <mc:Fallback>
                <p:oleObj name="Equation" r:id="rId6" imgW="1066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184275"/>
                        <a:ext cx="12954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80219"/>
              </p:ext>
            </p:extLst>
          </p:nvPr>
        </p:nvGraphicFramePr>
        <p:xfrm>
          <a:off x="784225" y="3962400"/>
          <a:ext cx="77501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11" name="Equation" r:id="rId8" imgW="3568680" imgH="368280" progId="Equation.3">
                  <p:embed/>
                </p:oleObj>
              </mc:Choice>
              <mc:Fallback>
                <p:oleObj name="Equation" r:id="rId8" imgW="35686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962400"/>
                        <a:ext cx="775017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812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15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458200" cy="629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(Real)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Unitary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Matrices:           with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Orthonormal Basis Matrix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 All of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bove Applies)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Transform’n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is: 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Distance Preserving</a:t>
            </a:r>
          </a:p>
          <a:p>
            <a:pPr eaLnBrk="1" hangingPunct="1">
              <a:lnSpc>
                <a:spcPct val="140000"/>
              </a:lnSpc>
            </a:pPr>
            <a:endParaRPr lang="en-US" sz="3200" i="1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i="1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Lin. Trans. (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Mult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. by    ) is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~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Rotation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But also Includes “Mirror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Images”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140000"/>
              </a:lnSpc>
            </a:pPr>
            <a:endParaRPr lang="en-US" sz="3200" i="1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1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716062"/>
              </p:ext>
            </p:extLst>
          </p:nvPr>
        </p:nvGraphicFramePr>
        <p:xfrm>
          <a:off x="4800600" y="1219200"/>
          <a:ext cx="762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5" name="Equation" r:id="rId4" imgW="596900" imgH="381000" progId="Equation.3">
                  <p:embed/>
                </p:oleObj>
              </mc:Choice>
              <mc:Fallback>
                <p:oleObj name="Equation" r:id="rId4" imgW="596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19200"/>
                        <a:ext cx="762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19281"/>
              </p:ext>
            </p:extLst>
          </p:nvPr>
        </p:nvGraphicFramePr>
        <p:xfrm>
          <a:off x="7239000" y="1184275"/>
          <a:ext cx="1295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6" name="Equation" r:id="rId6" imgW="1066800" imgH="342900" progId="Equation.3">
                  <p:embed/>
                </p:oleObj>
              </mc:Choice>
              <mc:Fallback>
                <p:oleObj name="Equation" r:id="rId6" imgW="1066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184275"/>
                        <a:ext cx="12954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41149"/>
              </p:ext>
            </p:extLst>
          </p:nvPr>
        </p:nvGraphicFramePr>
        <p:xfrm>
          <a:off x="784225" y="3962400"/>
          <a:ext cx="77501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7" name="Equation" r:id="rId8" imgW="3568680" imgH="368280" progId="Equation.3">
                  <p:embed/>
                </p:oleObj>
              </mc:Choice>
              <mc:Fallback>
                <p:oleObj name="Equation" r:id="rId8" imgW="35686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962400"/>
                        <a:ext cx="775017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029848"/>
              </p:ext>
            </p:extLst>
          </p:nvPr>
        </p:nvGraphicFramePr>
        <p:xfrm>
          <a:off x="4495800" y="5345112"/>
          <a:ext cx="3492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8" name="Equation" r:id="rId10" imgW="266584" imgH="279279" progId="Equation.3">
                  <p:embed/>
                </p:oleObj>
              </mc:Choice>
              <mc:Fallback>
                <p:oleObj name="Equation" r:id="rId10" imgW="266584" imgH="27927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45112"/>
                        <a:ext cx="34925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577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2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0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(SVD):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Matrix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Find</a:t>
            </a:r>
          </a:p>
        </p:txBody>
      </p:sp>
      <p:sp>
        <p:nvSpPr>
          <p:cNvPr id="22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1"/>
          <p:cNvGraphicFramePr>
            <a:graphicFrameLocks noChangeAspect="1"/>
          </p:cNvGraphicFramePr>
          <p:nvPr/>
        </p:nvGraphicFramePr>
        <p:xfrm>
          <a:off x="3276600" y="1885950"/>
          <a:ext cx="762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20" name="Equation" r:id="rId4" imgW="609336" imgH="380835" progId="Equation.3">
                  <p:embed/>
                </p:oleObj>
              </mc:Choice>
              <mc:Fallback>
                <p:oleObj name="Equation" r:id="rId4" imgW="60933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85950"/>
                        <a:ext cx="762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13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2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0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(SVD):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Matrix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Find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iagonal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,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with  Entries 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called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ingular Values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2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1"/>
          <p:cNvGraphicFramePr>
            <a:graphicFrameLocks noChangeAspect="1"/>
          </p:cNvGraphicFramePr>
          <p:nvPr/>
        </p:nvGraphicFramePr>
        <p:xfrm>
          <a:off x="3276600" y="1885950"/>
          <a:ext cx="762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89" name="Equation" r:id="rId4" imgW="609336" imgH="380835" progId="Equation.3">
                  <p:embed/>
                </p:oleObj>
              </mc:Choice>
              <mc:Fallback>
                <p:oleObj name="Equation" r:id="rId4" imgW="60933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85950"/>
                        <a:ext cx="762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3"/>
          <p:cNvGraphicFramePr>
            <a:graphicFrameLocks noChangeAspect="1"/>
          </p:cNvGraphicFramePr>
          <p:nvPr/>
        </p:nvGraphicFramePr>
        <p:xfrm>
          <a:off x="4876800" y="2590800"/>
          <a:ext cx="609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90" name="Equation" r:id="rId6" imgW="533169" imgH="380835" progId="Equation.3">
                  <p:embed/>
                </p:oleObj>
              </mc:Choice>
              <mc:Fallback>
                <p:oleObj name="Equation" r:id="rId6" imgW="533169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6096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5"/>
          <p:cNvGraphicFramePr>
            <a:graphicFrameLocks noChangeAspect="1"/>
          </p:cNvGraphicFramePr>
          <p:nvPr/>
        </p:nvGraphicFramePr>
        <p:xfrm>
          <a:off x="4038600" y="3200400"/>
          <a:ext cx="22098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91" name="Equation" r:id="rId8" imgW="1511300" imgH="419100" progId="Equation.3">
                  <p:embed/>
                </p:oleObj>
              </mc:Choice>
              <mc:Fallback>
                <p:oleObj name="Equation" r:id="rId8" imgW="1511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00400"/>
                        <a:ext cx="2209800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Rectangle 1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962400" y="2362200"/>
            <a:ext cx="1981200" cy="1219200"/>
          </a:xfrm>
          <a:prstGeom prst="straightConnector1">
            <a:avLst/>
          </a:prstGeom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733800" y="4876800"/>
            <a:ext cx="1905000" cy="1143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29400" y="3657600"/>
            <a:ext cx="1524000" cy="2362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4876800"/>
            <a:ext cx="0" cy="114300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29400" y="5029200"/>
            <a:ext cx="1524000" cy="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4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2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0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(SVD):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Matrix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Find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iagonal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,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with  Entries 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called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ingular Values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Unitary (Rotation) Matrices        ,  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(recall                         )</a:t>
            </a:r>
          </a:p>
        </p:txBody>
      </p:sp>
      <p:sp>
        <p:nvSpPr>
          <p:cNvPr id="22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1"/>
          <p:cNvGraphicFramePr>
            <a:graphicFrameLocks noChangeAspect="1"/>
          </p:cNvGraphicFramePr>
          <p:nvPr/>
        </p:nvGraphicFramePr>
        <p:xfrm>
          <a:off x="3276600" y="1885950"/>
          <a:ext cx="762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78" name="Equation" r:id="rId4" imgW="609336" imgH="380835" progId="Equation.3">
                  <p:embed/>
                </p:oleObj>
              </mc:Choice>
              <mc:Fallback>
                <p:oleObj name="Equation" r:id="rId4" imgW="60933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85950"/>
                        <a:ext cx="762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3"/>
          <p:cNvGraphicFramePr>
            <a:graphicFrameLocks noChangeAspect="1"/>
          </p:cNvGraphicFramePr>
          <p:nvPr/>
        </p:nvGraphicFramePr>
        <p:xfrm>
          <a:off x="4876800" y="2590800"/>
          <a:ext cx="609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79" name="Equation" r:id="rId6" imgW="533169" imgH="380835" progId="Equation.3">
                  <p:embed/>
                </p:oleObj>
              </mc:Choice>
              <mc:Fallback>
                <p:oleObj name="Equation" r:id="rId6" imgW="533169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6096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5"/>
          <p:cNvGraphicFramePr>
            <a:graphicFrameLocks noChangeAspect="1"/>
          </p:cNvGraphicFramePr>
          <p:nvPr/>
        </p:nvGraphicFramePr>
        <p:xfrm>
          <a:off x="4038600" y="3200400"/>
          <a:ext cx="22098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80" name="Equation" r:id="rId8" imgW="1511300" imgH="419100" progId="Equation.3">
                  <p:embed/>
                </p:oleObj>
              </mc:Choice>
              <mc:Fallback>
                <p:oleObj name="Equation" r:id="rId8" imgW="1511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00400"/>
                        <a:ext cx="2209800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Rectangle 1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179088"/>
              </p:ext>
            </p:extLst>
          </p:nvPr>
        </p:nvGraphicFramePr>
        <p:xfrm>
          <a:off x="6629400" y="4648200"/>
          <a:ext cx="685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81" name="Equation" r:id="rId10" imgW="596900" imgH="381000" progId="Equation.3">
                  <p:embed/>
                </p:oleObj>
              </mc:Choice>
              <mc:Fallback>
                <p:oleObj name="Equation" r:id="rId10" imgW="596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6858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1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008871"/>
              </p:ext>
            </p:extLst>
          </p:nvPr>
        </p:nvGraphicFramePr>
        <p:xfrm>
          <a:off x="7696200" y="4648200"/>
          <a:ext cx="6096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82" name="Equation" r:id="rId12" imgW="495085" imgH="380835" progId="Equation.3">
                  <p:embed/>
                </p:oleObj>
              </mc:Choice>
              <mc:Fallback>
                <p:oleObj name="Equation" r:id="rId12" imgW="495085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648200"/>
                        <a:ext cx="6096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2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953067"/>
              </p:ext>
            </p:extLst>
          </p:nvPr>
        </p:nvGraphicFramePr>
        <p:xfrm>
          <a:off x="4081462" y="5257800"/>
          <a:ext cx="26241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83" name="Equation" r:id="rId14" imgW="1866090" imgH="342751" progId="Equation.3">
                  <p:embed/>
                </p:oleObj>
              </mc:Choice>
              <mc:Fallback>
                <p:oleObj name="Equation" r:id="rId14" imgW="1866090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2" y="5257800"/>
                        <a:ext cx="2624138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733800" y="2362200"/>
            <a:ext cx="3352800" cy="2438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038600" y="2362200"/>
            <a:ext cx="4038600" cy="2514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45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2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0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(SVD):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Matrix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Find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iagonal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,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with  Entries 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called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ingular Values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Unitary (Rotation) Matrices        ,  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(recall              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 That   </a:t>
            </a:r>
          </a:p>
        </p:txBody>
      </p:sp>
      <p:sp>
        <p:nvSpPr>
          <p:cNvPr id="22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1"/>
          <p:cNvGraphicFramePr>
            <a:graphicFrameLocks noChangeAspect="1"/>
          </p:cNvGraphicFramePr>
          <p:nvPr/>
        </p:nvGraphicFramePr>
        <p:xfrm>
          <a:off x="3276600" y="1885950"/>
          <a:ext cx="762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16" name="Equation" r:id="rId4" imgW="609336" imgH="380835" progId="Equation.3">
                  <p:embed/>
                </p:oleObj>
              </mc:Choice>
              <mc:Fallback>
                <p:oleObj name="Equation" r:id="rId4" imgW="60933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85950"/>
                        <a:ext cx="762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3"/>
          <p:cNvGraphicFramePr>
            <a:graphicFrameLocks noChangeAspect="1"/>
          </p:cNvGraphicFramePr>
          <p:nvPr/>
        </p:nvGraphicFramePr>
        <p:xfrm>
          <a:off x="4876800" y="2590800"/>
          <a:ext cx="609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17" name="Equation" r:id="rId6" imgW="533169" imgH="380835" progId="Equation.3">
                  <p:embed/>
                </p:oleObj>
              </mc:Choice>
              <mc:Fallback>
                <p:oleObj name="Equation" r:id="rId6" imgW="533169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6096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5"/>
          <p:cNvGraphicFramePr>
            <a:graphicFrameLocks noChangeAspect="1"/>
          </p:cNvGraphicFramePr>
          <p:nvPr/>
        </p:nvGraphicFramePr>
        <p:xfrm>
          <a:off x="4038600" y="3200400"/>
          <a:ext cx="22098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18" name="Equation" r:id="rId8" imgW="1511300" imgH="419100" progId="Equation.3">
                  <p:embed/>
                </p:oleObj>
              </mc:Choice>
              <mc:Fallback>
                <p:oleObj name="Equation" r:id="rId8" imgW="1511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00400"/>
                        <a:ext cx="2209800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Rectangle 1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583790"/>
              </p:ext>
            </p:extLst>
          </p:nvPr>
        </p:nvGraphicFramePr>
        <p:xfrm>
          <a:off x="6629400" y="4648200"/>
          <a:ext cx="685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19" name="Equation" r:id="rId10" imgW="596900" imgH="381000" progId="Equation.3">
                  <p:embed/>
                </p:oleObj>
              </mc:Choice>
              <mc:Fallback>
                <p:oleObj name="Equation" r:id="rId10" imgW="596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6858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1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028654"/>
              </p:ext>
            </p:extLst>
          </p:nvPr>
        </p:nvGraphicFramePr>
        <p:xfrm>
          <a:off x="7696200" y="4648200"/>
          <a:ext cx="6096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20" name="Equation" r:id="rId12" imgW="495085" imgH="380835" progId="Equation.3">
                  <p:embed/>
                </p:oleObj>
              </mc:Choice>
              <mc:Fallback>
                <p:oleObj name="Equation" r:id="rId12" imgW="495085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648200"/>
                        <a:ext cx="6096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2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272913"/>
              </p:ext>
            </p:extLst>
          </p:nvPr>
        </p:nvGraphicFramePr>
        <p:xfrm>
          <a:off x="4081462" y="5257800"/>
          <a:ext cx="26241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21" name="Equation" r:id="rId14" imgW="1866090" imgH="342751" progId="Equation.3">
                  <p:embed/>
                </p:oleObj>
              </mc:Choice>
              <mc:Fallback>
                <p:oleObj name="Equation" r:id="rId14" imgW="1866090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2" y="5257800"/>
                        <a:ext cx="2624138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212682"/>
              </p:ext>
            </p:extLst>
          </p:nvPr>
        </p:nvGraphicFramePr>
        <p:xfrm>
          <a:off x="2971800" y="5943600"/>
          <a:ext cx="197707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22" name="Equation" r:id="rId16" imgW="1269449" imgH="342751" progId="Equation.3">
                  <p:embed/>
                </p:oleObj>
              </mc:Choice>
              <mc:Fallback>
                <p:oleObj name="Equation" r:id="rId16" imgW="1269449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943600"/>
                        <a:ext cx="1977079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517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non-Gaussian(?)</a:t>
            </a:r>
          </a:p>
        </p:txBody>
      </p:sp>
      <p:pic>
        <p:nvPicPr>
          <p:cNvPr id="16794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6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Intuition behind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     a “linear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transf’n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”  (via matrix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multi’n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marL="0" indent="0"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35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1"/>
          <p:cNvGraphicFramePr>
            <a:graphicFrameLocks noChangeAspect="1"/>
          </p:cNvGraphicFramePr>
          <p:nvPr/>
        </p:nvGraphicFramePr>
        <p:xfrm>
          <a:off x="1447800" y="20574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92" name="Equation" r:id="rId4" imgW="304536" imgH="266469" progId="Equation.3">
                  <p:embed/>
                </p:oleObj>
              </mc:Choice>
              <mc:Fallback>
                <p:oleObj name="Equation" r:id="rId4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3"/>
          <p:cNvGraphicFramePr>
            <a:graphicFrameLocks noChangeAspect="1"/>
          </p:cNvGraphicFramePr>
          <p:nvPr/>
        </p:nvGraphicFramePr>
        <p:xfrm>
          <a:off x="1828800" y="2743200"/>
          <a:ext cx="5638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93" name="Equation" r:id="rId6" imgW="4368800" imgH="393700" progId="Equation.3">
                  <p:embed/>
                </p:oleObj>
              </mc:Choice>
              <mc:Fallback>
                <p:oleObj name="Equation" r:id="rId6" imgW="436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43200"/>
                        <a:ext cx="56388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 rot="16200000">
            <a:off x="2041173" y="2944461"/>
            <a:ext cx="369887" cy="729367"/>
          </a:xfrm>
          <a:prstGeom prst="leftBrac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64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Intuition behind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     a “linear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transf’n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”  (via matrix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multi’n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First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rotate</a:t>
            </a:r>
          </a:p>
        </p:txBody>
      </p:sp>
      <p:sp>
        <p:nvSpPr>
          <p:cNvPr id="235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1"/>
          <p:cNvGraphicFramePr>
            <a:graphicFrameLocks noChangeAspect="1"/>
          </p:cNvGraphicFramePr>
          <p:nvPr/>
        </p:nvGraphicFramePr>
        <p:xfrm>
          <a:off x="1447800" y="20574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8" name="Equation" r:id="rId4" imgW="304536" imgH="266469" progId="Equation.3">
                  <p:embed/>
                </p:oleObj>
              </mc:Choice>
              <mc:Fallback>
                <p:oleObj name="Equation" r:id="rId4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3"/>
          <p:cNvGraphicFramePr>
            <a:graphicFrameLocks noChangeAspect="1"/>
          </p:cNvGraphicFramePr>
          <p:nvPr/>
        </p:nvGraphicFramePr>
        <p:xfrm>
          <a:off x="1828800" y="2743200"/>
          <a:ext cx="5638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9" name="Equation" r:id="rId6" imgW="4368800" imgH="393700" progId="Equation.3">
                  <p:embed/>
                </p:oleObj>
              </mc:Choice>
              <mc:Fallback>
                <p:oleObj name="Equation" r:id="rId6" imgW="436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43200"/>
                        <a:ext cx="56388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6689376" y="3031772"/>
            <a:ext cx="369887" cy="881767"/>
          </a:xfrm>
          <a:prstGeom prst="leftBrac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2819400" y="3657599"/>
            <a:ext cx="4054920" cy="152401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218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Intuition behind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     a “linear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transf’n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”  (via matrix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multi’n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First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rotate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Second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rescale coordinate axes (by     )</a:t>
            </a:r>
          </a:p>
        </p:txBody>
      </p:sp>
      <p:sp>
        <p:nvSpPr>
          <p:cNvPr id="235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1"/>
          <p:cNvGraphicFramePr>
            <a:graphicFrameLocks noChangeAspect="1"/>
          </p:cNvGraphicFramePr>
          <p:nvPr/>
        </p:nvGraphicFramePr>
        <p:xfrm>
          <a:off x="1447800" y="20574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05" name="Equation" r:id="rId4" imgW="304536" imgH="266469" progId="Equation.3">
                  <p:embed/>
                </p:oleObj>
              </mc:Choice>
              <mc:Fallback>
                <p:oleObj name="Equation" r:id="rId4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3"/>
          <p:cNvGraphicFramePr>
            <a:graphicFrameLocks noChangeAspect="1"/>
          </p:cNvGraphicFramePr>
          <p:nvPr/>
        </p:nvGraphicFramePr>
        <p:xfrm>
          <a:off x="1828800" y="2743200"/>
          <a:ext cx="5638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06" name="Equation" r:id="rId6" imgW="4368800" imgH="393700" progId="Equation.3">
                  <p:embed/>
                </p:oleObj>
              </mc:Choice>
              <mc:Fallback>
                <p:oleObj name="Equation" r:id="rId6" imgW="436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43200"/>
                        <a:ext cx="56388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6" name="Object 15"/>
          <p:cNvGraphicFramePr>
            <a:graphicFrameLocks noChangeAspect="1"/>
          </p:cNvGraphicFramePr>
          <p:nvPr/>
        </p:nvGraphicFramePr>
        <p:xfrm>
          <a:off x="7391400" y="4343400"/>
          <a:ext cx="3651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07" name="Equation" r:id="rId8" imgW="228600" imgH="381000" progId="Equation.3">
                  <p:embed/>
                </p:oleObj>
              </mc:Choice>
              <mc:Fallback>
                <p:oleObj name="Equation" r:id="rId8" imgW="228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343400"/>
                        <a:ext cx="3651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eft Brace 16"/>
          <p:cNvSpPr/>
          <p:nvPr/>
        </p:nvSpPr>
        <p:spPr>
          <a:xfrm rot="16200000">
            <a:off x="6444455" y="2710653"/>
            <a:ext cx="369887" cy="1524003"/>
          </a:xfrm>
          <a:prstGeom prst="leftBrac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1"/>
          </p:cNvCxnSpPr>
          <p:nvPr/>
        </p:nvCxnSpPr>
        <p:spPr>
          <a:xfrm flipH="1">
            <a:off x="3505200" y="3657598"/>
            <a:ext cx="3124199" cy="838202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122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Intuition behind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     a “linear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transf’n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”  (via matrix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multi’n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First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rotate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Second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rescale coordinate axes (by     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Third </a:t>
            </a:r>
            <a:r>
              <a:rPr lang="en-US" sz="3200" i="1" smtClean="0">
                <a:solidFill>
                  <a:srgbClr val="000000"/>
                </a:solidFill>
                <a:sym typeface="Wingdings" pitchFamily="2" charset="2"/>
              </a:rPr>
              <a:t>rotate again</a:t>
            </a:r>
            <a:endParaRPr lang="en-US" sz="3200" i="1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35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1"/>
          <p:cNvGraphicFramePr>
            <a:graphicFrameLocks noChangeAspect="1"/>
          </p:cNvGraphicFramePr>
          <p:nvPr/>
        </p:nvGraphicFramePr>
        <p:xfrm>
          <a:off x="1447800" y="20574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29" name="Equation" r:id="rId4" imgW="304536" imgH="266469" progId="Equation.3">
                  <p:embed/>
                </p:oleObj>
              </mc:Choice>
              <mc:Fallback>
                <p:oleObj name="Equation" r:id="rId4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3"/>
          <p:cNvGraphicFramePr>
            <a:graphicFrameLocks noChangeAspect="1"/>
          </p:cNvGraphicFramePr>
          <p:nvPr/>
        </p:nvGraphicFramePr>
        <p:xfrm>
          <a:off x="1828800" y="2743200"/>
          <a:ext cx="5638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30" name="Equation" r:id="rId6" imgW="4368800" imgH="393700" progId="Equation.3">
                  <p:embed/>
                </p:oleObj>
              </mc:Choice>
              <mc:Fallback>
                <p:oleObj name="Equation" r:id="rId6" imgW="436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43200"/>
                        <a:ext cx="56388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6" name="Object 15"/>
          <p:cNvGraphicFramePr>
            <a:graphicFrameLocks noChangeAspect="1"/>
          </p:cNvGraphicFramePr>
          <p:nvPr/>
        </p:nvGraphicFramePr>
        <p:xfrm>
          <a:off x="7391400" y="4343400"/>
          <a:ext cx="3651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31" name="Equation" r:id="rId8" imgW="228600" imgH="381000" progId="Equation.3">
                  <p:embed/>
                </p:oleObj>
              </mc:Choice>
              <mc:Fallback>
                <p:oleObj name="Equation" r:id="rId8" imgW="228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343400"/>
                        <a:ext cx="3651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eft Brace 16"/>
          <p:cNvSpPr/>
          <p:nvPr/>
        </p:nvSpPr>
        <p:spPr>
          <a:xfrm rot="16200000">
            <a:off x="6177757" y="2367753"/>
            <a:ext cx="369887" cy="2209801"/>
          </a:xfrm>
          <a:prstGeom prst="leftBrac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895600" y="3657598"/>
            <a:ext cx="3467101" cy="1676402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493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Intuition behind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     a “linear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transf’n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”  (via matrix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multi’n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First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rotate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Second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rescale coordinate axes (by     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Third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rotate again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have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diagonalized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 the transformation</a:t>
            </a:r>
          </a:p>
        </p:txBody>
      </p:sp>
      <p:sp>
        <p:nvSpPr>
          <p:cNvPr id="235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1"/>
          <p:cNvGraphicFramePr>
            <a:graphicFrameLocks noChangeAspect="1"/>
          </p:cNvGraphicFramePr>
          <p:nvPr/>
        </p:nvGraphicFramePr>
        <p:xfrm>
          <a:off x="1447800" y="20574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53" name="Equation" r:id="rId4" imgW="304536" imgH="266469" progId="Equation.3">
                  <p:embed/>
                </p:oleObj>
              </mc:Choice>
              <mc:Fallback>
                <p:oleObj name="Equation" r:id="rId4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3"/>
          <p:cNvGraphicFramePr>
            <a:graphicFrameLocks noChangeAspect="1"/>
          </p:cNvGraphicFramePr>
          <p:nvPr/>
        </p:nvGraphicFramePr>
        <p:xfrm>
          <a:off x="1828800" y="2743200"/>
          <a:ext cx="5638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54" name="Equation" r:id="rId6" imgW="4368800" imgH="393700" progId="Equation.3">
                  <p:embed/>
                </p:oleObj>
              </mc:Choice>
              <mc:Fallback>
                <p:oleObj name="Equation" r:id="rId6" imgW="436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43200"/>
                        <a:ext cx="56388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6" name="Object 15"/>
          <p:cNvGraphicFramePr>
            <a:graphicFrameLocks noChangeAspect="1"/>
          </p:cNvGraphicFramePr>
          <p:nvPr/>
        </p:nvGraphicFramePr>
        <p:xfrm>
          <a:off x="7391400" y="4343400"/>
          <a:ext cx="3651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55" name="Equation" r:id="rId8" imgW="228600" imgH="381000" progId="Equation.3">
                  <p:embed/>
                </p:oleObj>
              </mc:Choice>
              <mc:Fallback>
                <p:oleObj name="Equation" r:id="rId8" imgW="228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343400"/>
                        <a:ext cx="3651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933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SVD Compact Representation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Useful Labeling: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Singular Values in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Increasing Order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7" name="Object 34"/>
          <p:cNvGraphicFramePr>
            <a:graphicFrameLocks noChangeAspect="1"/>
          </p:cNvGraphicFramePr>
          <p:nvPr/>
        </p:nvGraphicFramePr>
        <p:xfrm>
          <a:off x="3962400" y="2057400"/>
          <a:ext cx="26479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2" name="Equation" r:id="rId4" imgW="1930320" imgH="406080" progId="Equation.3">
                  <p:embed/>
                </p:oleObj>
              </mc:Choice>
              <mc:Fallback>
                <p:oleObj name="Equation" r:id="rId4" imgW="19303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57400"/>
                        <a:ext cx="26479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967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SVD Compact Representation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Useful Labeling: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Singular Values in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Increasing Order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Note: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values  =  0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can be omitted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(Since do “0-Stretching”)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7" name="Object 34"/>
          <p:cNvGraphicFramePr>
            <a:graphicFrameLocks noChangeAspect="1"/>
          </p:cNvGraphicFramePr>
          <p:nvPr/>
        </p:nvGraphicFramePr>
        <p:xfrm>
          <a:off x="3962400" y="2057400"/>
          <a:ext cx="26479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50" name="Equation" r:id="rId4" imgW="1930320" imgH="406080" progId="Equation.3">
                  <p:embed/>
                </p:oleObj>
              </mc:Choice>
              <mc:Fallback>
                <p:oleObj name="Equation" r:id="rId4" imgW="19303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57400"/>
                        <a:ext cx="26479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3800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3074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00200" y="4419600"/>
          <a:ext cx="2651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86" name="Equation" r:id="rId4" imgW="164880" imgH="190440" progId="Equation.3">
                  <p:embed/>
                </p:oleObj>
              </mc:Choice>
              <mc:Fallback>
                <p:oleObj name="Equation" r:id="rId4" imgW="164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19600"/>
                        <a:ext cx="2651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SVD Compact Representation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Useful Labeling: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Singular Values in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Increasing Order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Note: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values  =  0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can be omitted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Let       =  # of positive singular values</a:t>
            </a: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7" name="Object 34"/>
          <p:cNvGraphicFramePr>
            <a:graphicFrameLocks noChangeAspect="1"/>
          </p:cNvGraphicFramePr>
          <p:nvPr/>
        </p:nvGraphicFramePr>
        <p:xfrm>
          <a:off x="3962400" y="2057400"/>
          <a:ext cx="26479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87" name="Equation" r:id="rId6" imgW="1930320" imgH="406080" progId="Equation.3">
                  <p:embed/>
                </p:oleObj>
              </mc:Choice>
              <mc:Fallback>
                <p:oleObj name="Equation" r:id="rId6" imgW="19303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57400"/>
                        <a:ext cx="26479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423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3074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00200" y="4419600"/>
          <a:ext cx="2651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34" name="Equation" r:id="rId4" imgW="164880" imgH="190440" progId="Equation.3">
                  <p:embed/>
                </p:oleObj>
              </mc:Choice>
              <mc:Fallback>
                <p:oleObj name="Equation" r:id="rId4" imgW="164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19600"/>
                        <a:ext cx="2651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SVD Compact Representation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Useful Labeling: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Singular Values in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Increasing Order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Note: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values  =  0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can be omitted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Let       =  # of positive singular values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Then: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        are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truncations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</a:t>
            </a: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2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86000" y="4953000"/>
          <a:ext cx="2971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35" name="Equation" r:id="rId6" imgW="2057400" imgH="444240" progId="Equation.3">
                  <p:embed/>
                </p:oleObj>
              </mc:Choice>
              <mc:Fallback>
                <p:oleObj name="Equation" r:id="rId6" imgW="2057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2971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30"/>
          <p:cNvGraphicFramePr>
            <a:graphicFrameLocks noChangeAspect="1"/>
          </p:cNvGraphicFramePr>
          <p:nvPr/>
        </p:nvGraphicFramePr>
        <p:xfrm>
          <a:off x="6248400" y="5791200"/>
          <a:ext cx="1600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36" name="Equation" r:id="rId8" imgW="914400" imgH="342720" progId="Equation.3">
                  <p:embed/>
                </p:oleObj>
              </mc:Choice>
              <mc:Fallback>
                <p:oleObj name="Equation" r:id="rId8" imgW="914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791200"/>
                        <a:ext cx="16002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Line 31"/>
          <p:cNvSpPr>
            <a:spLocks noChangeShapeType="1"/>
          </p:cNvSpPr>
          <p:nvPr/>
        </p:nvSpPr>
        <p:spPr bwMode="auto">
          <a:xfrm flipV="1">
            <a:off x="2286000" y="5410200"/>
            <a:ext cx="8382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Line 32"/>
          <p:cNvSpPr>
            <a:spLocks noChangeShapeType="1"/>
          </p:cNvSpPr>
          <p:nvPr/>
        </p:nvSpPr>
        <p:spPr bwMode="auto">
          <a:xfrm flipV="1">
            <a:off x="2286000" y="5334000"/>
            <a:ext cx="15240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Line 33"/>
          <p:cNvSpPr>
            <a:spLocks noChangeShapeType="1"/>
          </p:cNvSpPr>
          <p:nvPr/>
        </p:nvSpPr>
        <p:spPr bwMode="auto">
          <a:xfrm flipV="1">
            <a:off x="2286000" y="5257800"/>
            <a:ext cx="22098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7" name="Object 34"/>
          <p:cNvGraphicFramePr>
            <a:graphicFrameLocks noChangeAspect="1"/>
          </p:cNvGraphicFramePr>
          <p:nvPr/>
        </p:nvGraphicFramePr>
        <p:xfrm>
          <a:off x="3962400" y="2057400"/>
          <a:ext cx="26479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37" name="Equation" r:id="rId10" imgW="1930320" imgH="406080" progId="Equation.3">
                  <p:embed/>
                </p:oleObj>
              </mc:Choice>
              <mc:Fallback>
                <p:oleObj name="Equation" r:id="rId10" imgW="19303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57400"/>
                        <a:ext cx="26479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807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Graphics Display Assumes    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19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20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21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22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339982"/>
              </p:ext>
            </p:extLst>
          </p:nvPr>
        </p:nvGraphicFramePr>
        <p:xfrm>
          <a:off x="5880100" y="5715000"/>
          <a:ext cx="105908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23" name="Equation" r:id="rId12" imgW="368140" imgH="177723" progId="Equation.3">
                  <p:embed/>
                </p:oleObj>
              </mc:Choice>
              <mc:Fallback>
                <p:oleObj name="Equation" r:id="rId12" imgW="368140" imgH="17772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715000"/>
                        <a:ext cx="1059088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089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Gaussian</a:t>
            </a:r>
          </a:p>
        </p:txBody>
      </p:sp>
      <p:pic>
        <p:nvPicPr>
          <p:cNvPr id="16896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7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Full Rank Basis Matrix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82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83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84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85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971800" y="3325813"/>
            <a:ext cx="1600200" cy="17033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45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Full Rank Basis Matrix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		All 0s in Bottom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06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07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08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09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114800" y="3657600"/>
            <a:ext cx="2171700" cy="214788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33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5130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Reduced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These Columns Get 0ed Out</a:t>
            </a:r>
          </a:p>
        </p:txBody>
      </p:sp>
      <p:sp>
        <p:nvSpPr>
          <p:cNvPr id="51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84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85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86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87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818188" y="3481388"/>
          <a:ext cx="9636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88" name="Equation" r:id="rId12" imgW="444240" imgH="241200" progId="Equation.3">
                  <p:embed/>
                </p:oleObj>
              </mc:Choice>
              <mc:Fallback>
                <p:oleObj name="Equation" r:id="rId12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3481388"/>
                        <a:ext cx="963612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715000" y="3429000"/>
            <a:ext cx="1143000" cy="6096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3000" y="2209800"/>
            <a:ext cx="5334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743200" y="3429000"/>
            <a:ext cx="2476500" cy="237648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722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Reduced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72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052888" y="2743200"/>
          <a:ext cx="7477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73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2743200"/>
                        <a:ext cx="7477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74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75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05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Reduced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Also, Some of These May be 0    </a:t>
            </a: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4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052888" y="2743200"/>
          <a:ext cx="7477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5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2743200"/>
                        <a:ext cx="7477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6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7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81450" y="3219450"/>
            <a:ext cx="2724150" cy="190023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36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Compact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    </a:t>
            </a:r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03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04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05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06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7174" name="Object 7"/>
          <p:cNvGraphicFramePr>
            <a:graphicFrameLocks noChangeAspect="1"/>
          </p:cNvGraphicFramePr>
          <p:nvPr/>
        </p:nvGraphicFramePr>
        <p:xfrm>
          <a:off x="6477000" y="2971800"/>
          <a:ext cx="3111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07" name="Equation" r:id="rId12" imgW="126720" imgH="177480" progId="Equation.3">
                  <p:embed/>
                </p:oleObj>
              </mc:Choice>
              <mc:Fallback>
                <p:oleObj name="Equation" r:id="rId1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3111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34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Compact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  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These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Get 0ed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Out  </a:t>
            </a:r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76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77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78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79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7174" name="Object 7"/>
          <p:cNvGraphicFramePr>
            <a:graphicFrameLocks noChangeAspect="1"/>
          </p:cNvGraphicFramePr>
          <p:nvPr/>
        </p:nvGraphicFramePr>
        <p:xfrm>
          <a:off x="6477000" y="2971800"/>
          <a:ext cx="3111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80" name="Equation" r:id="rId12" imgW="126720" imgH="177480" progId="Equation.3">
                  <p:embed/>
                </p:oleObj>
              </mc:Choice>
              <mc:Fallback>
                <p:oleObj name="Equation" r:id="rId1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3111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371600" y="3048000"/>
            <a:ext cx="3352800" cy="2743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47800" y="3200400"/>
            <a:ext cx="6324600" cy="2590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4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8200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221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Compact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    </a:t>
            </a: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98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99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00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01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68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Gaussian?</a:t>
            </a:r>
          </a:p>
        </p:txBody>
      </p:sp>
      <p:pic>
        <p:nvPicPr>
          <p:cNvPr id="16998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2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Bimodal 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  see non-Gaussian with histo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Other cases:    hard to see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Conclude: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Histogram poor at assessing Gauss’ity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Standard approach to checking Gaussianity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QQ – plots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Background:  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Graphical Goodness of Fit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Fisher (1983)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Idea:    Given data   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Assign each object to a class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Of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similar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objects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Completely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data driven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I.e. assign labels to data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“Unsupervised Learning”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Contrast to Classification (Discrimination)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With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predetermined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classes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“Supervised Learning”</a:t>
            </a:r>
          </a:p>
          <a:p>
            <a:pPr eaLnBrk="1" hangingPunct="1"/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91000" y="1219200"/>
          <a:ext cx="1604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48" name="Equation" r:id="rId4" imgW="622080" imgH="241200" progId="Equation.3">
                  <p:embed/>
                </p:oleObj>
              </mc:Choice>
              <mc:Fallback>
                <p:oleObj name="Equation" r:id="rId4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19200"/>
                        <a:ext cx="16049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4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40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0"/>
          <a:stretch>
            <a:fillRect/>
          </a:stretch>
        </p:blipFill>
        <p:spPr bwMode="auto">
          <a:xfrm>
            <a:off x="1143000" y="2133600"/>
            <a:ext cx="75628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9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Empirical Qs 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near </a:t>
            </a:r>
            <a:r>
              <a:rPr lang="en-US" smtClean="0">
                <a:solidFill>
                  <a:srgbClr val="0000FF"/>
                </a:solidFill>
                <a:latin typeface="Arial" charset="0"/>
                <a:cs typeface="Arial" charset="0"/>
              </a:rPr>
              <a:t>Theoretical Qs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when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FF00FF"/>
                </a:solidFill>
                <a:latin typeface="Arial" charset="0"/>
                <a:cs typeface="Arial" charset="0"/>
              </a:rPr>
              <a:t>Q-Q curve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 is near  </a:t>
            </a:r>
            <a:r>
              <a:rPr lang="en-US" smtClean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smtClean="0">
                <a:solidFill>
                  <a:srgbClr val="00FF00"/>
                </a:solidFill>
                <a:latin typeface="Arial" charset="0"/>
                <a:cs typeface="Arial" charset="0"/>
              </a:rPr>
              <a:t>0</a:t>
            </a:r>
            <a:r>
              <a:rPr lang="en-US" smtClean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US" smtClean="0">
              <a:solidFill>
                <a:srgbClr val="00FF00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(general use of Q-Q plots)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</p:txBody>
      </p:sp>
      <p:pic>
        <p:nvPicPr>
          <p:cNvPr id="176132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714500" y="2247900"/>
            <a:ext cx="41910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162300" y="2628900"/>
            <a:ext cx="31242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191000" y="2362200"/>
            <a:ext cx="1905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19050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2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Seems different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 modes turn into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wiggles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Less strong feature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Been proposed to study modality</a:t>
            </a:r>
          </a:p>
        </p:txBody>
      </p:sp>
    </p:spTree>
    <p:extLst>
      <p:ext uri="{BB962C8B-B14F-4D97-AF65-F5344CB8AC3E}">
        <p14:creationId xmlns:p14="http://schemas.microsoft.com/office/powerpoint/2010/main" val="25029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pic>
        <p:nvPicPr>
          <p:cNvPr id="17818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552700"/>
            <a:ext cx="29718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990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6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Seems different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Harder to say this time?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is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what is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5621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</p:txBody>
      </p:sp>
      <p:pic>
        <p:nvPicPr>
          <p:cNvPr id="18022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14900" y="1638300"/>
            <a:ext cx="12954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5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Looks much like?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Wiggles all random variation?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there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 = 10,000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points…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to assess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33031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</p:txBody>
      </p:sp>
    </p:spTree>
    <p:extLst>
      <p:ext uri="{BB962C8B-B14F-4D97-AF65-F5344CB8AC3E}">
        <p14:creationId xmlns:p14="http://schemas.microsoft.com/office/powerpoint/2010/main" val="35358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Simulate from Theoretical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Samples of same size</a:t>
            </a:r>
          </a:p>
        </p:txBody>
      </p:sp>
    </p:spTree>
    <p:extLst>
      <p:ext uri="{BB962C8B-B14F-4D97-AF65-F5344CB8AC3E}">
        <p14:creationId xmlns:p14="http://schemas.microsoft.com/office/powerpoint/2010/main" val="31222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Another Application of CI (Cluster Index)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Idea:   Use CI in bioinformatics to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“measure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quality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of data preprocessing”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Philosophy:  Clusters Are Scientific Goal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So Want to </a:t>
            </a:r>
            <a:r>
              <a:rPr lang="en-US" altLang="ko-KR" sz="3600" u="sng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Accentuate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34017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Simulate from Theoretical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Samples of same size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About 100 samples gives</a:t>
            </a:r>
          </a:p>
          <a:p>
            <a:pPr lvl="1"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“good visual impression”</a:t>
            </a:r>
          </a:p>
        </p:txBody>
      </p:sp>
    </p:spTree>
    <p:extLst>
      <p:ext uri="{BB962C8B-B14F-4D97-AF65-F5344CB8AC3E}">
        <p14:creationId xmlns:p14="http://schemas.microsoft.com/office/powerpoint/2010/main" val="8466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Simulate from Theoretical Dist’n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Samples of same size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About 100 samples gives</a:t>
            </a:r>
          </a:p>
          <a:p>
            <a:pPr lvl="1"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“good visual impression”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Overlay resulting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100 QQ-curves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visually convey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natural sampling variation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30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</p:txBody>
      </p:sp>
      <p:pic>
        <p:nvPicPr>
          <p:cNvPr id="18330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714500" y="2247900"/>
            <a:ext cx="41910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162300" y="2628900"/>
            <a:ext cx="31242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191000" y="2362200"/>
            <a:ext cx="1905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19050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8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shows: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Departures are significant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 these data are not 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Q-Q plot gives clear indication</a:t>
            </a:r>
          </a:p>
        </p:txBody>
      </p:sp>
    </p:spTree>
    <p:extLst>
      <p:ext uri="{BB962C8B-B14F-4D97-AF65-F5344CB8AC3E}">
        <p14:creationId xmlns:p14="http://schemas.microsoft.com/office/powerpoint/2010/main" val="33562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476500"/>
            <a:ext cx="2895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067300" y="1485900"/>
            <a:ext cx="9144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7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shows: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Departures are significant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 these data are not 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not so clear from e.g. histogram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Q-Q plot gives clear indication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reflects </a:t>
            </a:r>
            <a:r>
              <a:rPr lang="en-US" altLang="ko-KR" u="sng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38192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53000" y="1600200"/>
            <a:ext cx="11430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4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Harder to see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clearly there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non-Gaussian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needed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 = 10,000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points…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(why bigger sample size was used)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reflects </a:t>
            </a:r>
            <a:r>
              <a:rPr lang="en-US" altLang="ko-KR" u="sng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u="sng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were these distributions?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0.5 N(-1.5,0.75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+ 0.5 N(1.5,0.75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0.4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+ 0.3 N(0,0.25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0.7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.5 N(-1.5,0.75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+ 0.5 N(1.5,0.75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0468" name="Picture 3" descr="EgQQ1dat4NmixKur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1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 Very Large Area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K-Means is Only One Approach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Has its Drawbacks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(Many Toy Examples of This)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Many Other Approaches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Important (And Broad) Class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42837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0.4 N(0,1) + 0.3 N(0,0.5</a:t>
            </a:r>
            <a:r>
              <a:rPr lang="en-US" altLang="ko-KR" sz="20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+ 0.3 N(0,0.25</a:t>
            </a:r>
            <a:r>
              <a:rPr lang="en-US" altLang="ko-KR" sz="20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1492" name="Picture 3" descr="EgQQ1dat4NmixKur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3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2516" name="Picture 3" descr="EgQQ1dat2Nmix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3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0.7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3540" name="Picture 3" descr="EgQQ1dat2Nmix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4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97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Variations on Q-Q Plots: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               theoretical distribution: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295400" y="1600200"/>
          <a:ext cx="152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61" name="Equation" r:id="rId4" imgW="583920" imgH="228600" progId="Equation.3">
                  <p:embed/>
                </p:oleObj>
              </mc:Choice>
              <mc:Fallback>
                <p:oleObj name="Equation" r:id="rId4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1524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505200" y="2286000"/>
          <a:ext cx="42227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62" name="Equation" r:id="rId6" imgW="1612800" imgH="431640" progId="Equation.3">
                  <p:embed/>
                </p:oleObj>
              </mc:Choice>
              <mc:Fallback>
                <p:oleObj name="Equation" r:id="rId6" imgW="161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86000"/>
                        <a:ext cx="422275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74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97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Variations on Q-Q Plots: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               theoretical distribution: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Solving for         gives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Where          is the Standard Normal Quantile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295400" y="1600200"/>
          <a:ext cx="152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78" name="Equation" r:id="rId4" imgW="583920" imgH="228600" progId="Equation.3">
                  <p:embed/>
                </p:oleObj>
              </mc:Choice>
              <mc:Fallback>
                <p:oleObj name="Equation" r:id="rId4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1524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505200" y="2286000"/>
          <a:ext cx="42227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79" name="Equation" r:id="rId6" imgW="1612800" imgH="431640" progId="Equation.3">
                  <p:embed/>
                </p:oleObj>
              </mc:Choice>
              <mc:Fallback>
                <p:oleObj name="Equation" r:id="rId6" imgW="161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86000"/>
                        <a:ext cx="422275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819400" y="3810000"/>
          <a:ext cx="3937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80" name="Equation" r:id="rId8" imgW="126720" imgH="164880" progId="Equation.3">
                  <p:embed/>
                </p:oleObj>
              </mc:Choice>
              <mc:Fallback>
                <p:oleObj name="Equation" r:id="rId8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10000"/>
                        <a:ext cx="3937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057400" y="5840413"/>
          <a:ext cx="4064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81" name="Equation" r:id="rId10" imgW="126720" imgH="126720" progId="Equation.3">
                  <p:embed/>
                </p:oleObj>
              </mc:Choice>
              <mc:Fallback>
                <p:oleObj name="Equation" r:id="rId10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840413"/>
                        <a:ext cx="4064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2179638" y="4495800"/>
          <a:ext cx="53943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82" name="Equation" r:id="rId12" imgW="1612800" imgH="228600" progId="Equation.3">
                  <p:embed/>
                </p:oleObj>
              </mc:Choice>
              <mc:Fallback>
                <p:oleObj name="Equation" r:id="rId12" imgW="1612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4495800"/>
                        <a:ext cx="53943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5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307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Variations on Q-Q Plots: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Solving for         gives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Q-Q plot against Standard Normal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is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linear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  slope                 and  intercept</a:t>
            </a:r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2743200" y="1981200"/>
          <a:ext cx="3937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34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81200"/>
                        <a:ext cx="3937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5"/>
          <p:cNvGraphicFramePr>
            <a:graphicFrameLocks noChangeAspect="1"/>
          </p:cNvGraphicFramePr>
          <p:nvPr/>
        </p:nvGraphicFramePr>
        <p:xfrm>
          <a:off x="2819400" y="5334000"/>
          <a:ext cx="4873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35" name="Equation" r:id="rId6" imgW="152280" imgH="139680" progId="Equation.3">
                  <p:embed/>
                </p:oleObj>
              </mc:Choice>
              <mc:Fallback>
                <p:oleObj name="Equation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34000"/>
                        <a:ext cx="48736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6"/>
          <p:cNvGraphicFramePr>
            <a:graphicFrameLocks noChangeAspect="1"/>
          </p:cNvGraphicFramePr>
          <p:nvPr/>
        </p:nvGraphicFramePr>
        <p:xfrm>
          <a:off x="2984500" y="2667000"/>
          <a:ext cx="5308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36" name="Equation" r:id="rId8" imgW="1587240" imgH="228600" progId="Equation.3">
                  <p:embed/>
                </p:oleObj>
              </mc:Choice>
              <mc:Fallback>
                <p:oleObj name="Equation" r:id="rId8" imgW="1587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2667000"/>
                        <a:ext cx="53086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7239000" y="5257800"/>
          <a:ext cx="4873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37" name="Equation" r:id="rId10" imgW="152280" imgH="164880" progId="Equation.3">
                  <p:embed/>
                </p:oleObj>
              </mc:Choice>
              <mc:Fallback>
                <p:oleObj name="Equation" r:id="rId10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257800"/>
                        <a:ext cx="48736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6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Variations on Q-Q Plots: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replace Gaussian with other dist’ns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compare 2 theoretical distn’s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compare 2 empirical distn’s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(i.e. 2 sample version of Q-Q Plot)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smtClean="0">
              <a:solidFill>
                <a:srgbClr val="0000FF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9865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</p:spTree>
    <p:extLst>
      <p:ext uri="{BB962C8B-B14F-4D97-AF65-F5344CB8AC3E}">
        <p14:creationId xmlns:p14="http://schemas.microsoft.com/office/powerpoint/2010/main" val="13378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199683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Overall distribution has strong kurtosis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Shown by height of </a:t>
            </a:r>
            <a:r>
              <a:rPr lang="en-US" smtClean="0">
                <a:solidFill>
                  <a:srgbClr val="0000FF"/>
                </a:solidFill>
                <a:latin typeface="Arial" charset="0"/>
                <a:cs typeface="Arial" charset="0"/>
              </a:rPr>
              <a:t>kde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relative to </a:t>
            </a:r>
          </a:p>
          <a:p>
            <a:pPr algn="ctr"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MAD based Gaussian fit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Mean and Median both  ~ 0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SD ~ 1, driven by few large values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MAD ~ 0.7, driven by bulk of data</a:t>
            </a:r>
          </a:p>
        </p:txBody>
      </p:sp>
    </p:spTree>
    <p:extLst>
      <p:ext uri="{BB962C8B-B14F-4D97-AF65-F5344CB8AC3E}">
        <p14:creationId xmlns:p14="http://schemas.microsoft.com/office/powerpoint/2010/main" val="27073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0707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Central part of distribution </a:t>
            </a:r>
          </a:p>
          <a:p>
            <a:pPr algn="ctr"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“seems to look Gaussian”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But recall density does not provide</a:t>
            </a:r>
          </a:p>
          <a:p>
            <a:pPr algn="ctr"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useful diagnosis of Gaussianity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Better to look at Q-Q plot</a:t>
            </a:r>
          </a:p>
        </p:txBody>
      </p:sp>
    </p:spTree>
    <p:extLst>
      <p:ext uri="{BB962C8B-B14F-4D97-AF65-F5344CB8AC3E}">
        <p14:creationId xmlns:p14="http://schemas.microsoft.com/office/powerpoint/2010/main" val="24473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</a:t>
            </a:r>
            <a:r>
              <a:rPr lang="en-US" altLang="ko-KR" sz="3600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is a cluster “really there”?</a:t>
            </a:r>
          </a:p>
          <a:p>
            <a:pPr eaLnBrk="1" hangingPunct="1">
              <a:lnSpc>
                <a:spcPct val="90000"/>
              </a:lnSpc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Liu et al (2007)</a:t>
            </a:r>
          </a:p>
        </p:txBody>
      </p:sp>
    </p:spTree>
    <p:extLst>
      <p:ext uri="{BB962C8B-B14F-4D97-AF65-F5344CB8AC3E}">
        <p14:creationId xmlns:p14="http://schemas.microsoft.com/office/powerpoint/2010/main" val="13678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5703" r="20256" b="5704"/>
          <a:stretch/>
        </p:blipFill>
        <p:spPr bwMode="auto">
          <a:xfrm>
            <a:off x="1752600" y="1301404"/>
            <a:ext cx="5556589" cy="555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7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2755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Distribution clearly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Gaussian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Except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near the middle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Q-Q curve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 very linear there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(closely follows 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o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Suggests Gaussian approx.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good there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that MAD scale estimate is good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(Always a good idea to do such diagnostics)</a:t>
            </a:r>
          </a:p>
        </p:txBody>
      </p:sp>
    </p:spTree>
    <p:extLst>
      <p:ext uri="{BB962C8B-B14F-4D97-AF65-F5344CB8AC3E}">
        <p14:creationId xmlns:p14="http://schemas.microsoft.com/office/powerpoint/2010/main" val="19321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203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</p:spTree>
    <p:extLst>
      <p:ext uri="{BB962C8B-B14F-4D97-AF65-F5344CB8AC3E}">
        <p14:creationId xmlns:p14="http://schemas.microsoft.com/office/powerpoint/2010/main" val="7934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36869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Checks that estimation of          matters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Show sample s.d. is indeed too large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As expected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Variation assessed by </a:t>
            </a:r>
            <a:r>
              <a:rPr lang="en-US" smtClean="0">
                <a:solidFill>
                  <a:srgbClr val="0000FF"/>
                </a:solidFill>
                <a:latin typeface="Arial" charset="0"/>
                <a:cs typeface="Arial" charset="0"/>
              </a:rPr>
              <a:t>Q-Q envelope plot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Shows variation negligible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Not surprising with </a:t>
            </a:r>
            <a:r>
              <a:rPr lang="en-US" i="1" smtClean="0">
                <a:solidFill>
                  <a:srgbClr val="000000"/>
                </a:solidFill>
                <a:latin typeface="Arial" charset="0"/>
                <a:cs typeface="Arial" charset="0"/>
              </a:rPr>
              <a:t>n ~ 5 million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5867400" y="1447800"/>
          <a:ext cx="5397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37" name="Equation" r:id="rId4" imgW="152280" imgH="139680" progId="Equation.3">
                  <p:embed/>
                </p:oleObj>
              </mc:Choice>
              <mc:Fallback>
                <p:oleObj name="Equation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47800"/>
                        <a:ext cx="5397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19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378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Biological Covariance       :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Keep only “large” eigenvalues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Defined as  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for null distribution, use eigenvalues:</a:t>
            </a:r>
          </a:p>
        </p:txBody>
      </p:sp>
      <p:graphicFrame>
        <p:nvGraphicFramePr>
          <p:cNvPr id="3789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86600" y="1600200"/>
          <a:ext cx="62071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02" name="Equation" r:id="rId4" imgW="355320" imgH="368280" progId="Equation.3">
                  <p:embed/>
                </p:oleObj>
              </mc:Choice>
              <mc:Fallback>
                <p:oleObj name="Equation" r:id="rId4" imgW="3553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600200"/>
                        <a:ext cx="620713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29400" y="2514600"/>
          <a:ext cx="20574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03" name="Equation" r:id="rId6" imgW="1447560" imgH="380880" progId="Equation.3">
                  <p:embed/>
                </p:oleObj>
              </mc:Choice>
              <mc:Fallback>
                <p:oleObj name="Equation" r:id="rId6" imgW="14475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14600"/>
                        <a:ext cx="20574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92152"/>
              </p:ext>
            </p:extLst>
          </p:nvPr>
        </p:nvGraphicFramePr>
        <p:xfrm>
          <a:off x="3617612" y="3200400"/>
          <a:ext cx="14738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04" name="Equation" r:id="rId8" imgW="520560" imgH="253800" progId="Equation.3">
                  <p:embed/>
                </p:oleObj>
              </mc:Choice>
              <mc:Fallback>
                <p:oleObj name="Equation" r:id="rId8" imgW="520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612" y="3200400"/>
                        <a:ext cx="14738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664277"/>
              </p:ext>
            </p:extLst>
          </p:nvPr>
        </p:nvGraphicFramePr>
        <p:xfrm>
          <a:off x="1960712" y="5105400"/>
          <a:ext cx="51258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05" name="Equation" r:id="rId10" imgW="1803240" imgH="241200" progId="Equation.3">
                  <p:embed/>
                </p:oleObj>
              </mc:Choice>
              <mc:Fallback>
                <p:oleObj name="Equation" r:id="rId10" imgW="1803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712" y="5105400"/>
                        <a:ext cx="51258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3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pic>
        <p:nvPicPr>
          <p:cNvPr id="204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</p:spTree>
    <p:extLst>
      <p:ext uri="{BB962C8B-B14F-4D97-AF65-F5344CB8AC3E}">
        <p14:creationId xmlns:p14="http://schemas.microsoft.com/office/powerpoint/2010/main" val="3863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Eigenval’s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eigenvalues   &gt;        !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Suggests biology is very strong here!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I.e. very strong signal to noise ratio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Have more structure than can analyze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(with only 533 data points)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very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far from pure noise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don’t actually use Factor Anal. Model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Instead end up with estim’d eigenvalues</a:t>
            </a:r>
          </a:p>
        </p:txBody>
      </p:sp>
      <p:graphicFrame>
        <p:nvGraphicFramePr>
          <p:cNvPr id="3891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958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85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0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Do we need the factor model?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Explore this with another data set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(with fewer genes)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This time: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n = 315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cases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d = 306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genes</a:t>
            </a:r>
          </a:p>
        </p:txBody>
      </p:sp>
    </p:spTree>
    <p:extLst>
      <p:ext uri="{BB962C8B-B14F-4D97-AF65-F5344CB8AC3E}">
        <p14:creationId xmlns:p14="http://schemas.microsoft.com/office/powerpoint/2010/main" val="8380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4842" r="8546" b="4842"/>
          <a:stretch>
            <a:fillRect/>
          </a:stretch>
        </p:blipFill>
        <p:spPr bwMode="auto">
          <a:xfrm>
            <a:off x="1143000" y="1400175"/>
            <a:ext cx="70961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8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Try another data set, with fewer genes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This time: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~110 eigenvalues  &gt; 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Rest are negligible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threshold smaller ones at  </a:t>
            </a:r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/>
        </p:nvGraphicFramePr>
        <p:xfrm>
          <a:off x="5486400" y="2514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56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14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6019800" y="3581400"/>
          <a:ext cx="6858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57" name="Equation" r:id="rId6" imgW="228600" imgH="241200" progId="Equation.3">
                  <p:embed/>
                </p:oleObj>
              </mc:Choice>
              <mc:Fallback>
                <p:oleObj name="Equation" r:id="rId6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81400"/>
                        <a:ext cx="6858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Basis of SigClust Approach: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defines:  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Cluster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Gaussian distribution  (Sarle &amp; Kou 1993)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define SigClust test based on: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 (measure) as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null distribution</a:t>
            </a:r>
            <a:endParaRPr lang="en-US" altLang="ko-KR" i="1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Currently compute by simulation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Possible to do this analytically???</a:t>
            </a:r>
          </a:p>
        </p:txBody>
      </p:sp>
    </p:spTree>
    <p:extLst>
      <p:ext uri="{BB962C8B-B14F-4D97-AF65-F5344CB8AC3E}">
        <p14:creationId xmlns:p14="http://schemas.microsoft.com/office/powerpoint/2010/main" val="2656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simulate from null distribution using: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		where				  (indep.)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Again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rotation invariance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makes this work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(and location invariance)</a:t>
            </a:r>
          </a:p>
        </p:txBody>
      </p:sp>
      <p:graphicFrame>
        <p:nvGraphicFramePr>
          <p:cNvPr id="4096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0" y="3276600"/>
          <a:ext cx="28956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80" name="Equation" r:id="rId4" imgW="1790640" imgH="406080" progId="Equation.3">
                  <p:embed/>
                </p:oleObj>
              </mc:Choice>
              <mc:Fallback>
                <p:oleObj name="Equation" r:id="rId4" imgW="1790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76600"/>
                        <a:ext cx="28956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6"/>
          <p:cNvGraphicFramePr>
            <a:graphicFrameLocks noChangeAspect="1"/>
          </p:cNvGraphicFramePr>
          <p:nvPr/>
        </p:nvGraphicFramePr>
        <p:xfrm>
          <a:off x="609600" y="2590800"/>
          <a:ext cx="1336675" cy="222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81" name="Equation" r:id="rId6" imgW="825480" imgH="1371600" progId="Equation.3">
                  <p:embed/>
                </p:oleObj>
              </mc:Choice>
              <mc:Fallback>
                <p:oleObj name="Equation" r:id="rId6" imgW="82548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1336675" cy="222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4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Then compare </a:t>
            </a:r>
            <a:r>
              <a:rPr lang="en-US" altLang="ko-KR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data CI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 simulated null population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Spirit similar to DiProPerm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now significance happens for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values of CI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39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 example (details to follow)</a:t>
            </a:r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685800" y="14478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FFFFFF"/>
                </a:solidFill>
              </a:rPr>
              <a:t>P-val = 0.0045</a:t>
            </a:r>
          </a:p>
        </p:txBody>
      </p:sp>
    </p:spTree>
    <p:extLst>
      <p:ext uri="{BB962C8B-B14F-4D97-AF65-F5344CB8AC3E}">
        <p14:creationId xmlns:p14="http://schemas.microsoft.com/office/powerpoint/2010/main" val="1333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Modalities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major applications: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</a:t>
            </a:r>
            <a:r>
              <a:rPr lang="en-US" altLang="ko-KR" i="1" dirty="0" err="1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clusterings</a:t>
            </a:r>
            <a:endParaRPr lang="en-US" altLang="ko-KR" i="1" dirty="0" smtClean="0">
              <a:solidFill>
                <a:srgbClr val="FF00FF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for those found in heat map)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given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</p:txBody>
      </p:sp>
    </p:spTree>
    <p:extLst>
      <p:ext uri="{BB962C8B-B14F-4D97-AF65-F5344CB8AC3E}">
        <p14:creationId xmlns:p14="http://schemas.microsoft.com/office/powerpoint/2010/main" val="13108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Modalities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major applications: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clusterings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for those found in heat map)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given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Times New Roman" pitchFamily="18" charset="0"/>
              <a:buAutoNum type="romanUcPeriod" startAt="2"/>
            </a:pP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Test if known cluster can be </a:t>
            </a:r>
            <a:r>
              <a:rPr lang="en-US" altLang="ko-KR" i="1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further split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</p:txBody>
      </p:sp>
    </p:spTree>
    <p:extLst>
      <p:ext uri="{BB962C8B-B14F-4D97-AF65-F5344CB8AC3E}">
        <p14:creationId xmlns:p14="http://schemas.microsoft.com/office/powerpoint/2010/main" val="13712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Analyze Perou 500 breast cancer data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(large cross study combined data set)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 folklore:   5 classes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Luminal A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Luminal B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Normal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B0F0"/>
                </a:solidFill>
                <a:latin typeface="Arial" charset="0"/>
                <a:ea typeface="Gulim" pitchFamily="34" charset="-127"/>
                <a:cs typeface="Arial" charset="0"/>
              </a:rPr>
              <a:t>Her 2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Basal</a:t>
            </a:r>
          </a:p>
        </p:txBody>
      </p:sp>
    </p:spTree>
    <p:extLst>
      <p:ext uri="{BB962C8B-B14F-4D97-AF65-F5344CB8AC3E}">
        <p14:creationId xmlns:p14="http://schemas.microsoft.com/office/powerpoint/2010/main" val="11140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PCA View – real clusters???</a:t>
            </a:r>
          </a:p>
        </p:txBody>
      </p:sp>
      <p:pic>
        <p:nvPicPr>
          <p:cNvPr id="211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746125" y="1431925"/>
            <a:ext cx="7827963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0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DWD Dir’ns View – real clusters???</a:t>
            </a:r>
          </a:p>
        </p:txBody>
      </p:sp>
      <p:pic>
        <p:nvPicPr>
          <p:cNvPr id="212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762000" y="14351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4572000" y="2895600"/>
            <a:ext cx="1600200" cy="2590800"/>
          </a:xfrm>
          <a:prstGeom prst="rect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– Fundamental Question</a:t>
            </a:r>
          </a:p>
        </p:txBody>
      </p:sp>
      <p:pic>
        <p:nvPicPr>
          <p:cNvPr id="214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4" t="30261" r="35043" b="25420"/>
          <a:stretch>
            <a:fillRect/>
          </a:stretch>
        </p:blipFill>
        <p:spPr bwMode="auto">
          <a:xfrm>
            <a:off x="5257800" y="1676400"/>
            <a:ext cx="3190875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0" name="TextBox 3"/>
          <p:cNvSpPr txBox="1">
            <a:spLocks noChangeArrowheads="1"/>
          </p:cNvSpPr>
          <p:nvPr/>
        </p:nvSpPr>
        <p:spPr bwMode="auto">
          <a:xfrm>
            <a:off x="685800" y="1828800"/>
            <a:ext cx="3241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Are </a:t>
            </a:r>
            <a:r>
              <a:rPr lang="en-US" sz="3200" smtClean="0">
                <a:solidFill>
                  <a:srgbClr val="FF0000"/>
                </a:solidFill>
              </a:rPr>
              <a:t>Luminal A </a:t>
            </a:r>
            <a:r>
              <a:rPr lang="en-US" sz="3200" smtClean="0">
                <a:solidFill>
                  <a:srgbClr val="FFFFFF"/>
                </a:solidFill>
              </a:rPr>
              <a:t>&amp; </a:t>
            </a:r>
          </a:p>
          <a:p>
            <a:pPr eaLnBrk="1" hangingPunct="1"/>
            <a:r>
              <a:rPr lang="en-US" sz="3200" smtClean="0">
                <a:solidFill>
                  <a:srgbClr val="FF00FF"/>
                </a:solidFill>
              </a:rPr>
              <a:t>Luminal B</a:t>
            </a:r>
            <a:r>
              <a:rPr lang="en-US" sz="3200" smtClean="0">
                <a:solidFill>
                  <a:srgbClr val="000000"/>
                </a:solidFill>
              </a:rPr>
              <a:t> really </a:t>
            </a:r>
          </a:p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distinct clusters?</a:t>
            </a:r>
          </a:p>
          <a:p>
            <a:pPr eaLnBrk="1" hangingPunct="1"/>
            <a:endParaRPr lang="en-US" sz="32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Famous for</a:t>
            </a:r>
          </a:p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Far Different </a:t>
            </a:r>
          </a:p>
          <a:p>
            <a:pPr eaLnBrk="1" hangingPunct="1"/>
            <a:r>
              <a:rPr lang="en-US" sz="3200" u="sng" smtClean="0">
                <a:solidFill>
                  <a:srgbClr val="000000"/>
                </a:solidFill>
              </a:rPr>
              <a:t>Survivability</a:t>
            </a:r>
          </a:p>
        </p:txBody>
      </p:sp>
      <p:cxnSp>
        <p:nvCxnSpPr>
          <p:cNvPr id="214021" name="Straight Arrow Connector 5"/>
          <p:cNvCxnSpPr>
            <a:cxnSpLocks noChangeShapeType="1"/>
          </p:cNvCxnSpPr>
          <p:nvPr/>
        </p:nvCxnSpPr>
        <p:spPr bwMode="auto">
          <a:xfrm>
            <a:off x="3276600" y="2133600"/>
            <a:ext cx="4191000" cy="1524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2" name="Straight Arrow Connector 6"/>
          <p:cNvCxnSpPr>
            <a:cxnSpLocks noChangeShapeType="1"/>
          </p:cNvCxnSpPr>
          <p:nvPr/>
        </p:nvCxnSpPr>
        <p:spPr bwMode="auto">
          <a:xfrm>
            <a:off x="3276600" y="2133600"/>
            <a:ext cx="3962400" cy="3429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3" name="Straight Arrow Connector 9"/>
          <p:cNvCxnSpPr>
            <a:cxnSpLocks noChangeShapeType="1"/>
          </p:cNvCxnSpPr>
          <p:nvPr/>
        </p:nvCxnSpPr>
        <p:spPr bwMode="auto">
          <a:xfrm flipV="1">
            <a:off x="2590800" y="2438400"/>
            <a:ext cx="3810000" cy="228600"/>
          </a:xfrm>
          <a:prstGeom prst="straightConnector1">
            <a:avLst/>
          </a:prstGeom>
          <a:noFill/>
          <a:ln w="254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4" name="Straight Arrow Connector 12"/>
          <p:cNvCxnSpPr>
            <a:cxnSpLocks noChangeShapeType="1"/>
          </p:cNvCxnSpPr>
          <p:nvPr/>
        </p:nvCxnSpPr>
        <p:spPr bwMode="auto">
          <a:xfrm>
            <a:off x="2590800" y="2667000"/>
            <a:ext cx="3962400" cy="3124200"/>
          </a:xfrm>
          <a:prstGeom prst="straightConnector1">
            <a:avLst/>
          </a:prstGeom>
          <a:noFill/>
          <a:ln w="254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27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685800" y="14478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4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FFFFFF"/>
                </a:solidFill>
              </a:rPr>
              <a:t>P-val = 0.0045</a:t>
            </a:r>
          </a:p>
        </p:txBody>
      </p:sp>
    </p:spTree>
    <p:extLst>
      <p:ext uri="{BB962C8B-B14F-4D97-AF65-F5344CB8AC3E}">
        <p14:creationId xmlns:p14="http://schemas.microsoft.com/office/powerpoint/2010/main" val="31446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3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Factor Analysis Model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Model Covariance as:    Biology + Noise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Where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is “fairly low dimensional”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is estimated from background noise</a:t>
            </a:r>
          </a:p>
        </p:txBody>
      </p:sp>
      <p:graphicFrame>
        <p:nvGraphicFramePr>
          <p:cNvPr id="3277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43000" y="54864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9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864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43000" y="4876800"/>
          <a:ext cx="5651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0" name="Equation" r:id="rId6" imgW="355320" imgH="368280" progId="Equation.3">
                  <p:embed/>
                </p:oleObj>
              </mc:Choice>
              <mc:Fallback>
                <p:oleObj name="Equation" r:id="rId6" imgW="3553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5651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6"/>
          <p:cNvGraphicFramePr>
            <a:graphicFrameLocks noChangeAspect="1"/>
          </p:cNvGraphicFramePr>
          <p:nvPr/>
        </p:nvGraphicFramePr>
        <p:xfrm>
          <a:off x="3228975" y="3095625"/>
          <a:ext cx="28400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1" name="Equation" r:id="rId8" imgW="1917360" imgH="419040" progId="Equation.3">
                  <p:embed/>
                </p:oleObj>
              </mc:Choice>
              <mc:Fallback>
                <p:oleObj name="Equation" r:id="rId8" imgW="1917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3095625"/>
                        <a:ext cx="284003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1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Get p-values from: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Quantile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From simulated sample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Get p-values from: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Quantile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From simulated sample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 Gaussian Quantile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Don’t “believe these”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useful for comparison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Especially when Empirical Quantile = 0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05800" cy="3962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clusterings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p-val = 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Definitely 2 clusters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fit p-val = 0.0045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same strong evidence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these really are two clusters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Times New Roman" pitchFamily="18" charset="0"/>
              <a:buAutoNum type="romanUcPeriod" startAt="2"/>
            </a:pP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  Test if known cluster can be </a:t>
            </a:r>
            <a:r>
              <a:rPr lang="en-US" altLang="ko-KR" i="1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further split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p-val = 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definitely 2 clusters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fit p-val = 10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Stronger evidence than above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Such comparison is value of Gaussian fit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Makes sense (since CI is min possible)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these really are two clusters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 of Perou 500 SigClust Results: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 &amp; Norm  vs.  Her2 &amp; Basal,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-19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Luminal A  vs.  B,   p-val = 0.0045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Her 2  vs.  Basal,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-10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A, 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-7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B,   p-val = 0.058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Her 2,   p-val = 0.10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Basal,   p-val = 0.005</a:t>
            </a:r>
          </a:p>
        </p:txBody>
      </p:sp>
    </p:spTree>
    <p:extLst>
      <p:ext uri="{BB962C8B-B14F-4D97-AF65-F5344CB8AC3E}">
        <p14:creationId xmlns:p14="http://schemas.microsoft.com/office/powerpoint/2010/main" val="9262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 of Perou 500 SigClust Results: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 previous splits were real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Most not able to split further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Exception is Basal, already known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Chuck Perou has good intuition!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(insight about signal vs. noise)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good are others???</a:t>
            </a:r>
          </a:p>
        </p:txBody>
      </p:sp>
    </p:spTree>
    <p:extLst>
      <p:ext uri="{BB962C8B-B14F-4D97-AF65-F5344CB8AC3E}">
        <p14:creationId xmlns:p14="http://schemas.microsoft.com/office/powerpoint/2010/main" val="18539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914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Experience with Other Data Sets:   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Similar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 data sets:   less power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Gene filtering:    more power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Lung Cancer:    more distinct clusters</a:t>
            </a:r>
          </a:p>
        </p:txBody>
      </p:sp>
    </p:spTree>
    <p:extLst>
      <p:ext uri="{BB962C8B-B14F-4D97-AF65-F5344CB8AC3E}">
        <p14:creationId xmlns:p14="http://schemas.microsoft.com/office/powerpoint/2010/main" val="14683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79550"/>
            <a:ext cx="8382000" cy="476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Some Personal Observations</a:t>
            </a:r>
            <a:endParaRPr lang="en-US" altLang="ko-KR" u="sng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Experienced Analysts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Impressively Good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SigClust can save them time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SigClust can help them with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skeptics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SigClust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for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non-experts</a:t>
            </a:r>
          </a:p>
        </p:txBody>
      </p:sp>
    </p:spTree>
    <p:extLst>
      <p:ext uri="{BB962C8B-B14F-4D97-AF65-F5344CB8AC3E}">
        <p14:creationId xmlns:p14="http://schemas.microsoft.com/office/powerpoint/2010/main" val="9858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Mathematical Statistics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Have </a:t>
            </a: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first asymptotic results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Too complicated to state here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Main idea:  “consistency”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not as 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 ∞</a:t>
            </a: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Instead as 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 ∞,  with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 fixed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(emerging new area, both here,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and in other contexts)</a:t>
            </a: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Simulations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Results show reasonable 1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approx’n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improvements are possible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in variance estimation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(interesting open problem)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Usual problem is loss of power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current results OK, just conservative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Reasonable model (for each gene):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Expression = Signal + Noise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“noise” is roughly Gaussian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“noise” terms essentially independent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(across genes)</a:t>
            </a:r>
          </a:p>
        </p:txBody>
      </p:sp>
      <p:graphicFrame>
        <p:nvGraphicFramePr>
          <p:cNvPr id="3379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5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13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0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Open Problems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Improved Variance Estimation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attention to Local Minima in 2-means Clustering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Theoretical Null Distributions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Inference for k &gt; 2 means Clustering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Multiple Comparison Issues</a:t>
            </a:r>
          </a:p>
        </p:txBody>
      </p:sp>
    </p:spTree>
    <p:extLst>
      <p:ext uri="{BB962C8B-B14F-4D97-AF65-F5344CB8AC3E}">
        <p14:creationId xmlns:p14="http://schemas.microsoft.com/office/powerpoint/2010/main" val="11552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Now Study “Folklore” More Carefully</a:t>
            </a: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BackGround</a:t>
            </a: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History</a:t>
            </a: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Underpinnings </a:t>
            </a:r>
          </a:p>
          <a:p>
            <a:pPr marL="0" indent="0" algn="ctr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(Mathematical &amp; Computational)</a:t>
            </a:r>
          </a:p>
          <a:p>
            <a:pPr marL="0" indent="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Good Overall Reference:    </a:t>
            </a:r>
            <a:r>
              <a:rPr lang="en-US" sz="3200" dirty="0" err="1" smtClean="0">
                <a:solidFill>
                  <a:srgbClr val="000000"/>
                </a:solidFill>
              </a:rPr>
              <a:t>Jolliffe</a:t>
            </a:r>
            <a:r>
              <a:rPr lang="en-US" sz="3200" dirty="0" smtClean="0">
                <a:solidFill>
                  <a:srgbClr val="000000"/>
                </a:solidFill>
              </a:rPr>
              <a:t> (2002)</a:t>
            </a:r>
          </a:p>
        </p:txBody>
      </p:sp>
    </p:spTree>
    <p:extLst>
      <p:ext uri="{BB962C8B-B14F-4D97-AF65-F5344CB8AC3E}">
        <p14:creationId xmlns:p14="http://schemas.microsoft.com/office/powerpoint/2010/main" val="1759655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PCA:  Rediscovery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Renaming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Statistics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Principal Component Analysis  (PCA)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5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PCA:  Rediscovery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Renaming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Statistics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Principal Component Analysis  (PCA)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Social Sciences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Factor Analysis (PCA is a subset)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19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PCA:  Rediscovery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Renaming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Statistics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Principal Component Analysis  (PCA)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Social Sciences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Factor Analysis (PCA is a subset)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Probability / Electrical </a:t>
            </a:r>
            <a:r>
              <a:rPr lang="en-US" sz="3200" u="sng" dirty="0" err="1" smtClean="0">
                <a:solidFill>
                  <a:srgbClr val="000000"/>
                </a:solidFill>
              </a:rPr>
              <a:t>Eng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Karhunen</a:t>
            </a:r>
            <a:r>
              <a:rPr lang="en-US" sz="3200" dirty="0" smtClean="0">
                <a:solidFill>
                  <a:srgbClr val="000000"/>
                </a:solidFill>
              </a:rPr>
              <a:t> – </a:t>
            </a:r>
            <a:r>
              <a:rPr lang="en-US" sz="3200" dirty="0" err="1" smtClean="0">
                <a:solidFill>
                  <a:srgbClr val="000000"/>
                </a:solidFill>
              </a:rPr>
              <a:t>Loeve</a:t>
            </a:r>
            <a:r>
              <a:rPr lang="en-US" sz="3200" dirty="0" smtClean="0">
                <a:solidFill>
                  <a:srgbClr val="000000"/>
                </a:solidFill>
              </a:rPr>
              <a:t> expansion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63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PCA:  Rediscovery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Renaming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438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Statistics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Principal Component Analysis  (PCA)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Social Sciences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Factor Analysis (PCA is a subset)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Probability / Electrical </a:t>
            </a:r>
            <a:r>
              <a:rPr lang="en-US" sz="3200" u="sng" dirty="0" err="1" smtClean="0">
                <a:solidFill>
                  <a:srgbClr val="000000"/>
                </a:solidFill>
              </a:rPr>
              <a:t>Eng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Karhunen</a:t>
            </a:r>
            <a:r>
              <a:rPr lang="en-US" sz="3200" dirty="0" smtClean="0">
                <a:solidFill>
                  <a:srgbClr val="000000"/>
                </a:solidFill>
              </a:rPr>
              <a:t> – </a:t>
            </a:r>
            <a:r>
              <a:rPr lang="en-US" sz="3200" dirty="0" err="1" smtClean="0">
                <a:solidFill>
                  <a:srgbClr val="000000"/>
                </a:solidFill>
              </a:rPr>
              <a:t>Loeve</a:t>
            </a:r>
            <a:r>
              <a:rPr lang="en-US" sz="3200" dirty="0" smtClean="0">
                <a:solidFill>
                  <a:srgbClr val="000000"/>
                </a:solidFill>
              </a:rPr>
              <a:t> expansion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Applied Mathematics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Proper Orthogonal Decomposition (POD)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62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PCA:  Rediscovery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Renaming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Statistics</a:t>
            </a:r>
            <a:r>
              <a:rPr lang="en-US" sz="320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smtClean="0">
                <a:solidFill>
                  <a:srgbClr val="000000"/>
                </a:solidFill>
              </a:rPr>
              <a:t>Principal Component Analysis  (PCA)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Social Sciences</a:t>
            </a:r>
            <a:r>
              <a:rPr lang="en-US" sz="320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smtClean="0">
                <a:solidFill>
                  <a:srgbClr val="000000"/>
                </a:solidFill>
              </a:rPr>
              <a:t>Factor Analysis (PCA is a subset)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Probability / Electrical Eng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smtClean="0">
                <a:solidFill>
                  <a:srgbClr val="000000"/>
                </a:solidFill>
              </a:rPr>
              <a:t>Karhunen – Loeve expansion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Applied Mathematics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smtClean="0">
                <a:solidFill>
                  <a:srgbClr val="000000"/>
                </a:solidFill>
              </a:rPr>
              <a:t>Proper Orthogonal Decomposition (POD)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Geo-Sciences</a:t>
            </a:r>
            <a:r>
              <a:rPr lang="en-US" sz="3200" smtClean="0">
                <a:solidFill>
                  <a:srgbClr val="000000"/>
                </a:solidFill>
              </a:rPr>
              <a:t>:   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smtClean="0">
                <a:solidFill>
                  <a:srgbClr val="000000"/>
                </a:solidFill>
              </a:rPr>
              <a:t>Empirical Orthogonal Functions (EOF)</a:t>
            </a:r>
            <a:r>
              <a:rPr lang="en-US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351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Interesting Historical Note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156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 1</a:t>
            </a:r>
            <a:r>
              <a:rPr lang="en-US" sz="32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(?) application of PCA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Functional Data Analysis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50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Interesting Historical Note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392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 1</a:t>
            </a:r>
            <a:r>
              <a:rPr lang="en-US" sz="32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(?) application of PCA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Functional Data Analysis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Rao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C. R. (1958) Some statistical methods for comparison of growth curves,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Biometrics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14, 1-17.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76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Interesting Historical Note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The 1</a:t>
            </a:r>
            <a:r>
              <a:rPr lang="en-US" sz="3200" baseline="3000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(?) application of PCA to </a:t>
            </a:r>
            <a:r>
              <a:rPr lang="en-US" sz="3200" i="1" smtClean="0">
                <a:solidFill>
                  <a:srgbClr val="000000"/>
                </a:solidFill>
                <a:sym typeface="Wingdings" pitchFamily="2" charset="2"/>
              </a:rPr>
              <a:t>Functional Data Analysis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Rao, C. R. (1958) Some statistical methods for comparison of growth curves, </a:t>
            </a:r>
            <a:r>
              <a:rPr lang="en-US" sz="3200" i="1" smtClean="0">
                <a:solidFill>
                  <a:srgbClr val="000000"/>
                </a:solidFill>
                <a:sym typeface="Wingdings" pitchFamily="2" charset="2"/>
              </a:rPr>
              <a:t>Biometrics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, 14, 1-17.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smtClean="0">
                <a:solidFill>
                  <a:srgbClr val="000000"/>
                </a:solidFill>
              </a:rPr>
              <a:t>1</a:t>
            </a:r>
            <a:r>
              <a:rPr lang="en-US" sz="3200" baseline="30000" smtClean="0">
                <a:solidFill>
                  <a:srgbClr val="000000"/>
                </a:solidFill>
              </a:rPr>
              <a:t>st</a:t>
            </a:r>
            <a:r>
              <a:rPr lang="en-US" sz="3200" smtClean="0">
                <a:solidFill>
                  <a:srgbClr val="000000"/>
                </a:solidFill>
              </a:rPr>
              <a:t> Paper with “Curves as Data” viewpoint</a:t>
            </a:r>
          </a:p>
        </p:txBody>
      </p:sp>
    </p:spTree>
    <p:extLst>
      <p:ext uri="{BB962C8B-B14F-4D97-AF65-F5344CB8AC3E}">
        <p14:creationId xmlns:p14="http://schemas.microsoft.com/office/powerpoint/2010/main" val="2447800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expression values (as numbers)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robust estimate of scale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Median Absolute Deviation (MAD)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(from the median)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Rescale to put on same scale as  s. d.:</a:t>
            </a:r>
          </a:p>
        </p:txBody>
      </p:sp>
      <p:graphicFrame>
        <p:nvGraphicFramePr>
          <p:cNvPr id="3584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48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52800" y="5410200"/>
          <a:ext cx="28194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49" name="Equation" r:id="rId6" imgW="1790640" imgH="825480" progId="Equation.3">
                  <p:embed/>
                </p:oleObj>
              </mc:Choice>
              <mc:Fallback>
                <p:oleObj name="Equation" r:id="rId6" imgW="179064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10200"/>
                        <a:ext cx="2819400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8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Three Important (&amp; Interesting) Viewpoints: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Mathematics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Numerics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Statistics</a:t>
            </a:r>
          </a:p>
          <a:p>
            <a:pPr marL="0" indent="0" eaLnBrk="1" hangingPunct="1">
              <a:lnSpc>
                <a:spcPct val="16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Goal:  Study Interrelationships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53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Three Important (&amp; Interesting) Viewpoints: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Mathematics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Numerics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Statistics</a:t>
            </a:r>
          </a:p>
          <a:p>
            <a:pPr eaLnBrk="1" hangingPunct="1">
              <a:lnSpc>
                <a:spcPct val="16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1</a:t>
            </a:r>
            <a:r>
              <a:rPr lang="en-US" sz="3200" baseline="30000" dirty="0" smtClean="0">
                <a:solidFill>
                  <a:srgbClr val="000000"/>
                </a:solidFill>
              </a:rPr>
              <a:t>st</a:t>
            </a:r>
            <a:r>
              <a:rPr lang="en-US" sz="3200" dirty="0" smtClean="0">
                <a:solidFill>
                  <a:srgbClr val="000000"/>
                </a:solidFill>
              </a:rPr>
              <a:t>:  Review Linear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lg. and </a:t>
            </a:r>
            <a:r>
              <a:rPr lang="en-US" sz="3200" dirty="0" err="1">
                <a:solidFill>
                  <a:srgbClr val="000000"/>
                </a:solidFill>
              </a:rPr>
              <a:t>M</a:t>
            </a:r>
            <a:r>
              <a:rPr lang="en-US" sz="3200" dirty="0" err="1" smtClean="0">
                <a:solidFill>
                  <a:srgbClr val="000000"/>
                </a:solidFill>
              </a:rPr>
              <a:t>ultivar</a:t>
            </a:r>
            <a:r>
              <a:rPr lang="en-US" sz="3200" dirty="0" smtClean="0">
                <a:solidFill>
                  <a:srgbClr val="000000"/>
                </a:solidFill>
              </a:rPr>
              <a:t>. Prob.</a:t>
            </a:r>
          </a:p>
        </p:txBody>
      </p:sp>
    </p:spTree>
    <p:extLst>
      <p:ext uri="{BB962C8B-B14F-4D97-AF65-F5344CB8AC3E}">
        <p14:creationId xmlns:p14="http://schemas.microsoft.com/office/powerpoint/2010/main" val="4028857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Vector Space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set of “vectors”,     ,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and “scalars” (coefficients),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343400" y="1676400"/>
          <a:ext cx="53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08" name="Equation" r:id="rId4" imgW="190417" imgH="342751" progId="Equation.3">
                  <p:embed/>
                </p:oleObj>
              </mc:Choice>
              <mc:Fallback>
                <p:oleObj name="Equation" r:id="rId4" imgW="190417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76400"/>
                        <a:ext cx="533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6477000" y="26670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09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667000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3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Vector Space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set of “vectors”,     ,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and “scalars” (coefficients),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“closed” under “linear combination”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(              in space)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343400" y="1676400"/>
          <a:ext cx="53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7" name="Equation" r:id="rId4" imgW="190417" imgH="342751" progId="Equation.3">
                  <p:embed/>
                </p:oleObj>
              </mc:Choice>
              <mc:Fallback>
                <p:oleObj name="Equation" r:id="rId4" imgW="190417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76400"/>
                        <a:ext cx="533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6477000" y="26670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8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667000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5638800" y="3886200"/>
          <a:ext cx="13716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9" name="Equation" r:id="rId8" imgW="914400" imgH="622300" progId="Equation.3">
                  <p:embed/>
                </p:oleObj>
              </mc:Choice>
              <mc:Fallback>
                <p:oleObj name="Equation" r:id="rId8" imgW="9144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886200"/>
                        <a:ext cx="137160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89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Vector Space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set of “vectors”,     ,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and “scalars” (coefficients),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“closed” under “linear combination”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(              in space)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e.g.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,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    dim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Euclid’n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space”</a:t>
            </a: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343400" y="1676400"/>
          <a:ext cx="53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36" name="Equation" r:id="rId4" imgW="190417" imgH="342751" progId="Equation.3">
                  <p:embed/>
                </p:oleObj>
              </mc:Choice>
              <mc:Fallback>
                <p:oleObj name="Equation" r:id="rId4" imgW="190417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76400"/>
                        <a:ext cx="533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6477000" y="26670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37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667000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5638800" y="3886200"/>
          <a:ext cx="13716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38" name="Equation" r:id="rId8" imgW="914400" imgH="622300" progId="Equation.3">
                  <p:embed/>
                </p:oleObj>
              </mc:Choice>
              <mc:Fallback>
                <p:oleObj name="Equation" r:id="rId8" imgW="9144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886200"/>
                        <a:ext cx="137160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414685"/>
              </p:ext>
            </p:extLst>
          </p:nvPr>
        </p:nvGraphicFramePr>
        <p:xfrm>
          <a:off x="1447800" y="4191000"/>
          <a:ext cx="38862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39" name="Equation" r:id="rId10" imgW="3784600" imgH="1346200" progId="Equation.3">
                  <p:embed/>
                </p:oleObj>
              </mc:Choice>
              <mc:Fallback>
                <p:oleObj name="Equation" r:id="rId10" imgW="3784600" imgH="134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388620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3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399711"/>
              </p:ext>
            </p:extLst>
          </p:nvPr>
        </p:nvGraphicFramePr>
        <p:xfrm>
          <a:off x="2971800" y="5943600"/>
          <a:ext cx="3524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40" name="Equation" r:id="rId12" imgW="228600" imgH="279400" progId="Equation.3">
                  <p:embed/>
                </p:oleObj>
              </mc:Choice>
              <mc:Fallback>
                <p:oleObj name="Equation" r:id="rId12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943600"/>
                        <a:ext cx="3524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005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Subspace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Subset that is Again a Vector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pace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i.e.  Closed under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inear Combination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04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Subspace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Subset that is Again a Vector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pace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i.e.  Closed under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inear Combination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 Lines through the Origin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Planes through the Origin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7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Subspace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Subset that is Again a Vector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pace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i.e.  Closed under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inear Combination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 Lines through the Origin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Planes through the Origin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Note:  Planes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not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Through the Origin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               are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not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Subspaces</a:t>
            </a:r>
          </a:p>
          <a:p>
            <a:pPr marL="0" indent="0"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(Do not Contain                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41054"/>
              </p:ext>
            </p:extLst>
          </p:nvPr>
        </p:nvGraphicFramePr>
        <p:xfrm>
          <a:off x="5281613" y="5638800"/>
          <a:ext cx="16525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1" name="Equation" r:id="rId4" imgW="495000" imgH="228600" progId="Equation.3">
                  <p:embed/>
                </p:oleObj>
              </mc:Choice>
              <mc:Fallback>
                <p:oleObj name="Equation" r:id="rId4" imgW="4950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5638800"/>
                        <a:ext cx="16525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736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Subspace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Subset that is Again a Vector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pace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i.e.  Closed under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inear Combination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 Lines through the Origin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Planes through the Origin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Subsp. “Generated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y” a Set of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ectors	(all Linear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ombos of them  =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= Containing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H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yperplane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through Origin)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0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Basis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Subspace:  Set of Vectors that: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Span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, i.e. Everything is a Lin. Com. of them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are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Linearly </a:t>
            </a:r>
            <a:r>
              <a:rPr lang="en-US" sz="2800" i="1" dirty="0" err="1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2800" i="1" dirty="0" err="1" smtClean="0">
                <a:solidFill>
                  <a:srgbClr val="000000"/>
                </a:solidFill>
                <a:sym typeface="Wingdings" pitchFamily="2" charset="2"/>
              </a:rPr>
              <a:t>ndep’t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,  i.e. Lin. Com. is Unique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3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2133600" y="3276600"/>
          <a:ext cx="6096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54" name="Equation" r:id="rId4" imgW="406048" imgH="342603" progId="Equation.3">
                  <p:embed/>
                </p:oleObj>
              </mc:Choice>
              <mc:Fallback>
                <p:oleObj name="Equation" r:id="rId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76600"/>
                        <a:ext cx="6096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Rectangle 14"/>
          <p:cNvSpPr>
            <a:spLocks noChangeArrowheads="1"/>
          </p:cNvSpPr>
          <p:nvPr/>
        </p:nvSpPr>
        <p:spPr bwMode="auto">
          <a:xfrm>
            <a:off x="0" y="2541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0" y="2541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19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5283</TotalTime>
  <Words>4673</Words>
  <Application>Microsoft Office PowerPoint</Application>
  <PresentationFormat>On-screen Show (4:3)</PresentationFormat>
  <Paragraphs>1264</Paragraphs>
  <Slides>167</Slides>
  <Notes>167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72" baseType="lpstr">
      <vt:lpstr>1_Default Design</vt:lpstr>
      <vt:lpstr>2_Default Design</vt:lpstr>
      <vt:lpstr>Default Design</vt:lpstr>
      <vt:lpstr>3_Default Design</vt:lpstr>
      <vt:lpstr>Equation</vt:lpstr>
      <vt:lpstr>Statistics – O. R. 891 Object Oriented Data Analysis</vt:lpstr>
      <vt:lpstr>Clustering</vt:lpstr>
      <vt:lpstr>SWISS Score</vt:lpstr>
      <vt:lpstr>Clustering</vt:lpstr>
      <vt:lpstr>SigClust</vt:lpstr>
      <vt:lpstr>Statistical Significance of Clusters</vt:lpstr>
      <vt:lpstr>SigClust Gaussian null distribut’n</vt:lpstr>
      <vt:lpstr>SigClust Gaussian null distribut’n</vt:lpstr>
      <vt:lpstr>SigClust Gaussian null distribut’n</vt:lpstr>
      <vt:lpstr>SigClust Estimation of Background Noise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Gaussian null distribut’n</vt:lpstr>
      <vt:lpstr>SigClust Estimation of Eigenval’s</vt:lpstr>
      <vt:lpstr>SigClust Estimation of Eigenval’s</vt:lpstr>
      <vt:lpstr>SigClust Estimation of Eigenval’s</vt:lpstr>
      <vt:lpstr>SigClust Estimation of Eigenval’s</vt:lpstr>
      <vt:lpstr>SigClust Estimation of Eigenval’s</vt:lpstr>
      <vt:lpstr>SigClust Gaussian null distribution - Simulation</vt:lpstr>
      <vt:lpstr>SigClust Gaussian null distribution - Simulation</vt:lpstr>
      <vt:lpstr>An example (details to follow)</vt:lpstr>
      <vt:lpstr>SigClust Modalities</vt:lpstr>
      <vt:lpstr>SigClust Modalities</vt:lpstr>
      <vt:lpstr>SigClust Real Data Results</vt:lpstr>
      <vt:lpstr>Perou 500 PCA View – real clusters???</vt:lpstr>
      <vt:lpstr>Perou 500 DWD Dir’ns View – real clusters???</vt:lpstr>
      <vt:lpstr>Perou 500 – Fundamental Question</vt:lpstr>
      <vt:lpstr>SigClust Results for Luminal A vs. Luminal B</vt:lpstr>
      <vt:lpstr>SigClust Results for Luminal A vs. Luminal B</vt:lpstr>
      <vt:lpstr>SigClust Results for Luminal A vs. Luminal B</vt:lpstr>
      <vt:lpstr>SigClust Results for Luminal A vs. Luminal B</vt:lpstr>
      <vt:lpstr>SigClust Results for Luminal A vs. Luminal B</vt:lpstr>
      <vt:lpstr>SigClust Real Data Results</vt:lpstr>
      <vt:lpstr>SigClust Real Data Results</vt:lpstr>
      <vt:lpstr>SigClust Real Data Results</vt:lpstr>
      <vt:lpstr>SigClust Real Data Results</vt:lpstr>
      <vt:lpstr>SigClust Mathematical Statistics</vt:lpstr>
      <vt:lpstr>SigClust Simulations</vt:lpstr>
      <vt:lpstr>SigClust Open Problems</vt:lpstr>
      <vt:lpstr>Detailed Look at PCA</vt:lpstr>
      <vt:lpstr>PCA:  Rediscovery – Renaming</vt:lpstr>
      <vt:lpstr>PCA:  Rediscovery – Renaming</vt:lpstr>
      <vt:lpstr>PCA:  Rediscovery – Renaming</vt:lpstr>
      <vt:lpstr>PCA:  Rediscovery – Renaming</vt:lpstr>
      <vt:lpstr>PCA:  Rediscovery – Renaming</vt:lpstr>
      <vt:lpstr>An Interesting Historical Note</vt:lpstr>
      <vt:lpstr>An Interesting Historical Note</vt:lpstr>
      <vt:lpstr>An Interesting Historical Note</vt:lpstr>
      <vt:lpstr>Detailed Look at PCA</vt:lpstr>
      <vt:lpstr>Detailed Look at PCA</vt:lpstr>
      <vt:lpstr>Review of Linear Algebra</vt:lpstr>
      <vt:lpstr>Review of Linear Algebra</vt:lpstr>
      <vt:lpstr>Review of Linear Algebra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Lenovo User</cp:lastModifiedBy>
  <cp:revision>308</cp:revision>
  <dcterms:created xsi:type="dcterms:W3CDTF">2001-06-08T01:38:43Z</dcterms:created>
  <dcterms:modified xsi:type="dcterms:W3CDTF">2012-09-25T19:14:49Z</dcterms:modified>
</cp:coreProperties>
</file>