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5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6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7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8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9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4130" r:id="rId2"/>
    <p:sldMasterId id="2147484156" r:id="rId3"/>
    <p:sldMasterId id="2147484172" r:id="rId4"/>
    <p:sldMasterId id="2147484202" r:id="rId5"/>
    <p:sldMasterId id="2147484218" r:id="rId6"/>
    <p:sldMasterId id="2147484234" r:id="rId7"/>
    <p:sldMasterId id="2147484250" r:id="rId8"/>
    <p:sldMasterId id="2147484266" r:id="rId9"/>
    <p:sldMasterId id="2147484279" r:id="rId10"/>
  </p:sldMasterIdLst>
  <p:notesMasterIdLst>
    <p:notesMasterId r:id="rId130"/>
  </p:notesMasterIdLst>
  <p:sldIdLst>
    <p:sldId id="262" r:id="rId11"/>
    <p:sldId id="2302" r:id="rId12"/>
    <p:sldId id="2314" r:id="rId13"/>
    <p:sldId id="2427" r:id="rId14"/>
    <p:sldId id="2317" r:id="rId15"/>
    <p:sldId id="2350" r:id="rId16"/>
    <p:sldId id="2354" r:id="rId17"/>
    <p:sldId id="2325" r:id="rId18"/>
    <p:sldId id="2435" r:id="rId19"/>
    <p:sldId id="2331" r:id="rId20"/>
    <p:sldId id="2453" r:id="rId21"/>
    <p:sldId id="2458" r:id="rId22"/>
    <p:sldId id="2359" r:id="rId23"/>
    <p:sldId id="2360" r:id="rId24"/>
    <p:sldId id="2361" r:id="rId25"/>
    <p:sldId id="2475" r:id="rId26"/>
    <p:sldId id="2363" r:id="rId27"/>
    <p:sldId id="2476" r:id="rId28"/>
    <p:sldId id="2365" r:id="rId29"/>
    <p:sldId id="2366" r:id="rId30"/>
    <p:sldId id="2477" r:id="rId31"/>
    <p:sldId id="2367" r:id="rId32"/>
    <p:sldId id="2368" r:id="rId33"/>
    <p:sldId id="2478" r:id="rId34"/>
    <p:sldId id="2369" r:id="rId35"/>
    <p:sldId id="2587" r:id="rId36"/>
    <p:sldId id="2370" r:id="rId37"/>
    <p:sldId id="2480" r:id="rId38"/>
    <p:sldId id="2479" r:id="rId39"/>
    <p:sldId id="2371" r:id="rId40"/>
    <p:sldId id="2372" r:id="rId41"/>
    <p:sldId id="2481" r:id="rId42"/>
    <p:sldId id="2373" r:id="rId43"/>
    <p:sldId id="2484" r:id="rId44"/>
    <p:sldId id="2483" r:id="rId45"/>
    <p:sldId id="2482" r:id="rId46"/>
    <p:sldId id="2374" r:id="rId47"/>
    <p:sldId id="2375" r:id="rId48"/>
    <p:sldId id="2376" r:id="rId49"/>
    <p:sldId id="2486" r:id="rId50"/>
    <p:sldId id="2485" r:id="rId51"/>
    <p:sldId id="2377" r:id="rId52"/>
    <p:sldId id="2378" r:id="rId53"/>
    <p:sldId id="2379" r:id="rId54"/>
    <p:sldId id="2380" r:id="rId55"/>
    <p:sldId id="2381" r:id="rId56"/>
    <p:sldId id="2488" r:id="rId57"/>
    <p:sldId id="2487" r:id="rId58"/>
    <p:sldId id="2382" r:id="rId59"/>
    <p:sldId id="2491" r:id="rId60"/>
    <p:sldId id="2490" r:id="rId61"/>
    <p:sldId id="2489" r:id="rId62"/>
    <p:sldId id="2383" r:id="rId63"/>
    <p:sldId id="2384" r:id="rId64"/>
    <p:sldId id="2588" r:id="rId65"/>
    <p:sldId id="2387" r:id="rId66"/>
    <p:sldId id="2388" r:id="rId67"/>
    <p:sldId id="2414" r:id="rId68"/>
    <p:sldId id="2389" r:id="rId69"/>
    <p:sldId id="2390" r:id="rId70"/>
    <p:sldId id="2391" r:id="rId71"/>
    <p:sldId id="2392" r:id="rId72"/>
    <p:sldId id="2393" r:id="rId73"/>
    <p:sldId id="2413" r:id="rId74"/>
    <p:sldId id="2589" r:id="rId75"/>
    <p:sldId id="2394" r:id="rId76"/>
    <p:sldId id="2395" r:id="rId77"/>
    <p:sldId id="2396" r:id="rId78"/>
    <p:sldId id="2397" r:id="rId79"/>
    <p:sldId id="2398" r:id="rId80"/>
    <p:sldId id="2399" r:id="rId81"/>
    <p:sldId id="2400" r:id="rId82"/>
    <p:sldId id="2401" r:id="rId83"/>
    <p:sldId id="2402" r:id="rId84"/>
    <p:sldId id="2403" r:id="rId85"/>
    <p:sldId id="2404" r:id="rId86"/>
    <p:sldId id="2405" r:id="rId87"/>
    <p:sldId id="2406" r:id="rId88"/>
    <p:sldId id="2407" r:id="rId89"/>
    <p:sldId id="2408" r:id="rId90"/>
    <p:sldId id="2409" r:id="rId91"/>
    <p:sldId id="2410" r:id="rId92"/>
    <p:sldId id="2411" r:id="rId93"/>
    <p:sldId id="2412" r:id="rId94"/>
    <p:sldId id="2591" r:id="rId95"/>
    <p:sldId id="2592" r:id="rId96"/>
    <p:sldId id="2593" r:id="rId97"/>
    <p:sldId id="2594" r:id="rId98"/>
    <p:sldId id="2596" r:id="rId99"/>
    <p:sldId id="2492" r:id="rId100"/>
    <p:sldId id="2597" r:id="rId101"/>
    <p:sldId id="2598" r:id="rId102"/>
    <p:sldId id="2600" r:id="rId103"/>
    <p:sldId id="2599" r:id="rId104"/>
    <p:sldId id="2493" r:id="rId105"/>
    <p:sldId id="2494" r:id="rId106"/>
    <p:sldId id="2495" r:id="rId107"/>
    <p:sldId id="2496" r:id="rId108"/>
    <p:sldId id="2498" r:id="rId109"/>
    <p:sldId id="2499" r:id="rId110"/>
    <p:sldId id="2500" r:id="rId111"/>
    <p:sldId id="2501" r:id="rId112"/>
    <p:sldId id="2502" r:id="rId113"/>
    <p:sldId id="2503" r:id="rId114"/>
    <p:sldId id="2504" r:id="rId115"/>
    <p:sldId id="2505" r:id="rId116"/>
    <p:sldId id="2506" r:id="rId117"/>
    <p:sldId id="2507" r:id="rId118"/>
    <p:sldId id="2508" r:id="rId119"/>
    <p:sldId id="2509" r:id="rId120"/>
    <p:sldId id="2510" r:id="rId121"/>
    <p:sldId id="2511" r:id="rId122"/>
    <p:sldId id="2512" r:id="rId123"/>
    <p:sldId id="2513" r:id="rId124"/>
    <p:sldId id="2604" r:id="rId125"/>
    <p:sldId id="2603" r:id="rId126"/>
    <p:sldId id="2602" r:id="rId127"/>
    <p:sldId id="2601" r:id="rId128"/>
    <p:sldId id="2514" r:id="rId1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00"/>
    <a:srgbClr val="FF00FF"/>
    <a:srgbClr val="00FFFF"/>
    <a:srgbClr val="D357FF"/>
    <a:srgbClr val="99FF99"/>
    <a:srgbClr val="FFB279"/>
    <a:srgbClr val="DA71FF"/>
    <a:srgbClr val="D1FFD1"/>
    <a:srgbClr val="E1F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5" autoAdjust="0"/>
    <p:restoredTop sz="94907" autoAdjust="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6.xml"/><Relationship Id="rId117" Type="http://schemas.openxmlformats.org/officeDocument/2006/relationships/slide" Target="slides/slide107.xml"/><Relationship Id="rId21" Type="http://schemas.openxmlformats.org/officeDocument/2006/relationships/slide" Target="slides/slide11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63" Type="http://schemas.openxmlformats.org/officeDocument/2006/relationships/slide" Target="slides/slide53.xml"/><Relationship Id="rId68" Type="http://schemas.openxmlformats.org/officeDocument/2006/relationships/slide" Target="slides/slide58.xml"/><Relationship Id="rId84" Type="http://schemas.openxmlformats.org/officeDocument/2006/relationships/slide" Target="slides/slide74.xml"/><Relationship Id="rId89" Type="http://schemas.openxmlformats.org/officeDocument/2006/relationships/slide" Target="slides/slide79.xml"/><Relationship Id="rId112" Type="http://schemas.openxmlformats.org/officeDocument/2006/relationships/slide" Target="slides/slide102.xml"/><Relationship Id="rId133" Type="http://schemas.openxmlformats.org/officeDocument/2006/relationships/theme" Target="theme/theme1.xml"/><Relationship Id="rId16" Type="http://schemas.openxmlformats.org/officeDocument/2006/relationships/slide" Target="slides/slide6.xml"/><Relationship Id="rId107" Type="http://schemas.openxmlformats.org/officeDocument/2006/relationships/slide" Target="slides/slide97.xml"/><Relationship Id="rId11" Type="http://schemas.openxmlformats.org/officeDocument/2006/relationships/slide" Target="slides/slide1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74" Type="http://schemas.openxmlformats.org/officeDocument/2006/relationships/slide" Target="slides/slide64.xml"/><Relationship Id="rId79" Type="http://schemas.openxmlformats.org/officeDocument/2006/relationships/slide" Target="slides/slide69.xml"/><Relationship Id="rId102" Type="http://schemas.openxmlformats.org/officeDocument/2006/relationships/slide" Target="slides/slide92.xml"/><Relationship Id="rId123" Type="http://schemas.openxmlformats.org/officeDocument/2006/relationships/slide" Target="slides/slide113.xml"/><Relationship Id="rId128" Type="http://schemas.openxmlformats.org/officeDocument/2006/relationships/slide" Target="slides/slide118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0.xml"/><Relationship Id="rId95" Type="http://schemas.openxmlformats.org/officeDocument/2006/relationships/slide" Target="slides/slide85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slide" Target="slides/slide54.xml"/><Relationship Id="rId69" Type="http://schemas.openxmlformats.org/officeDocument/2006/relationships/slide" Target="slides/slide59.xml"/><Relationship Id="rId77" Type="http://schemas.openxmlformats.org/officeDocument/2006/relationships/slide" Target="slides/slide67.xml"/><Relationship Id="rId100" Type="http://schemas.openxmlformats.org/officeDocument/2006/relationships/slide" Target="slides/slide90.xml"/><Relationship Id="rId105" Type="http://schemas.openxmlformats.org/officeDocument/2006/relationships/slide" Target="slides/slide95.xml"/><Relationship Id="rId113" Type="http://schemas.openxmlformats.org/officeDocument/2006/relationships/slide" Target="slides/slide103.xml"/><Relationship Id="rId118" Type="http://schemas.openxmlformats.org/officeDocument/2006/relationships/slide" Target="slides/slide108.xml"/><Relationship Id="rId126" Type="http://schemas.openxmlformats.org/officeDocument/2006/relationships/slide" Target="slides/slide116.xml"/><Relationship Id="rId134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72" Type="http://schemas.openxmlformats.org/officeDocument/2006/relationships/slide" Target="slides/slide62.xml"/><Relationship Id="rId80" Type="http://schemas.openxmlformats.org/officeDocument/2006/relationships/slide" Target="slides/slide70.xml"/><Relationship Id="rId85" Type="http://schemas.openxmlformats.org/officeDocument/2006/relationships/slide" Target="slides/slide75.xml"/><Relationship Id="rId93" Type="http://schemas.openxmlformats.org/officeDocument/2006/relationships/slide" Target="slides/slide83.xml"/><Relationship Id="rId98" Type="http://schemas.openxmlformats.org/officeDocument/2006/relationships/slide" Target="slides/slide88.xml"/><Relationship Id="rId121" Type="http://schemas.openxmlformats.org/officeDocument/2006/relationships/slide" Target="slides/slide11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67" Type="http://schemas.openxmlformats.org/officeDocument/2006/relationships/slide" Target="slides/slide57.xml"/><Relationship Id="rId103" Type="http://schemas.openxmlformats.org/officeDocument/2006/relationships/slide" Target="slides/slide93.xml"/><Relationship Id="rId108" Type="http://schemas.openxmlformats.org/officeDocument/2006/relationships/slide" Target="slides/slide98.xml"/><Relationship Id="rId116" Type="http://schemas.openxmlformats.org/officeDocument/2006/relationships/slide" Target="slides/slide106.xml"/><Relationship Id="rId124" Type="http://schemas.openxmlformats.org/officeDocument/2006/relationships/slide" Target="slides/slide114.xml"/><Relationship Id="rId129" Type="http://schemas.openxmlformats.org/officeDocument/2006/relationships/slide" Target="slides/slide119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slide" Target="slides/slide52.xml"/><Relationship Id="rId70" Type="http://schemas.openxmlformats.org/officeDocument/2006/relationships/slide" Target="slides/slide60.xml"/><Relationship Id="rId75" Type="http://schemas.openxmlformats.org/officeDocument/2006/relationships/slide" Target="slides/slide65.xml"/><Relationship Id="rId83" Type="http://schemas.openxmlformats.org/officeDocument/2006/relationships/slide" Target="slides/slide73.xml"/><Relationship Id="rId88" Type="http://schemas.openxmlformats.org/officeDocument/2006/relationships/slide" Target="slides/slide78.xml"/><Relationship Id="rId91" Type="http://schemas.openxmlformats.org/officeDocument/2006/relationships/slide" Target="slides/slide81.xml"/><Relationship Id="rId96" Type="http://schemas.openxmlformats.org/officeDocument/2006/relationships/slide" Target="slides/slide86.xml"/><Relationship Id="rId111" Type="http://schemas.openxmlformats.org/officeDocument/2006/relationships/slide" Target="slides/slide101.xml"/><Relationship Id="rId13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106" Type="http://schemas.openxmlformats.org/officeDocument/2006/relationships/slide" Target="slides/slide96.xml"/><Relationship Id="rId114" Type="http://schemas.openxmlformats.org/officeDocument/2006/relationships/slide" Target="slides/slide104.xml"/><Relationship Id="rId119" Type="http://schemas.openxmlformats.org/officeDocument/2006/relationships/slide" Target="slides/slide109.xml"/><Relationship Id="rId127" Type="http://schemas.openxmlformats.org/officeDocument/2006/relationships/slide" Target="slides/slide117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slide" Target="slides/slide55.xml"/><Relationship Id="rId73" Type="http://schemas.openxmlformats.org/officeDocument/2006/relationships/slide" Target="slides/slide63.xml"/><Relationship Id="rId78" Type="http://schemas.openxmlformats.org/officeDocument/2006/relationships/slide" Target="slides/slide68.xml"/><Relationship Id="rId81" Type="http://schemas.openxmlformats.org/officeDocument/2006/relationships/slide" Target="slides/slide71.xml"/><Relationship Id="rId86" Type="http://schemas.openxmlformats.org/officeDocument/2006/relationships/slide" Target="slides/slide76.xml"/><Relationship Id="rId94" Type="http://schemas.openxmlformats.org/officeDocument/2006/relationships/slide" Target="slides/slide84.xml"/><Relationship Id="rId99" Type="http://schemas.openxmlformats.org/officeDocument/2006/relationships/slide" Target="slides/slide89.xml"/><Relationship Id="rId101" Type="http://schemas.openxmlformats.org/officeDocument/2006/relationships/slide" Target="slides/slide91.xml"/><Relationship Id="rId122" Type="http://schemas.openxmlformats.org/officeDocument/2006/relationships/slide" Target="slides/slide112.xml"/><Relationship Id="rId13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9" Type="http://schemas.openxmlformats.org/officeDocument/2006/relationships/slide" Target="slides/slide29.xml"/><Relationship Id="rId109" Type="http://schemas.openxmlformats.org/officeDocument/2006/relationships/slide" Target="slides/slide99.xml"/><Relationship Id="rId34" Type="http://schemas.openxmlformats.org/officeDocument/2006/relationships/slide" Target="slides/slide24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76" Type="http://schemas.openxmlformats.org/officeDocument/2006/relationships/slide" Target="slides/slide66.xml"/><Relationship Id="rId97" Type="http://schemas.openxmlformats.org/officeDocument/2006/relationships/slide" Target="slides/slide87.xml"/><Relationship Id="rId104" Type="http://schemas.openxmlformats.org/officeDocument/2006/relationships/slide" Target="slides/slide94.xml"/><Relationship Id="rId120" Type="http://schemas.openxmlformats.org/officeDocument/2006/relationships/slide" Target="slides/slide110.xml"/><Relationship Id="rId125" Type="http://schemas.openxmlformats.org/officeDocument/2006/relationships/slide" Target="slides/slide115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1.xml"/><Relationship Id="rId92" Type="http://schemas.openxmlformats.org/officeDocument/2006/relationships/slide" Target="slides/slide82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9.xml"/><Relationship Id="rId24" Type="http://schemas.openxmlformats.org/officeDocument/2006/relationships/slide" Target="slides/slide14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66" Type="http://schemas.openxmlformats.org/officeDocument/2006/relationships/slide" Target="slides/slide56.xml"/><Relationship Id="rId87" Type="http://schemas.openxmlformats.org/officeDocument/2006/relationships/slide" Target="slides/slide77.xml"/><Relationship Id="rId110" Type="http://schemas.openxmlformats.org/officeDocument/2006/relationships/slide" Target="slides/slide100.xml"/><Relationship Id="rId115" Type="http://schemas.openxmlformats.org/officeDocument/2006/relationships/slide" Target="slides/slide105.xml"/><Relationship Id="rId131" Type="http://schemas.openxmlformats.org/officeDocument/2006/relationships/presProps" Target="presProps.xml"/><Relationship Id="rId61" Type="http://schemas.openxmlformats.org/officeDocument/2006/relationships/slide" Target="slides/slide51.xml"/><Relationship Id="rId82" Type="http://schemas.openxmlformats.org/officeDocument/2006/relationships/slide" Target="slides/slide72.xml"/><Relationship Id="rId19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8D27CA-2D5D-489C-9D1E-0057729DA34A}" type="slidenum">
              <a:rPr lang="en-US" smtClean="0">
                <a:latin typeface="Times New Roman" pitchFamily="18" charset="0"/>
              </a:rPr>
              <a:pPr eaLnBrk="1" hangingPunct="1"/>
              <a:t>1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4BA8D15-60F8-46C1-BE4A-A67CE5678DA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1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61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2A4B96-42FF-4622-BCDF-23AA4683FE77}" type="slidenum">
              <a:rPr lang="ko-KR" altLang="en-US" smtClean="0">
                <a:solidFill>
                  <a:srgbClr val="000000"/>
                </a:solidFill>
              </a:rPr>
              <a:pPr/>
              <a:t>101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62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011F3A-F779-46CA-A24A-2FFB8A7B2484}" type="slidenum">
              <a:rPr lang="ko-KR" altLang="en-US" smtClean="0">
                <a:solidFill>
                  <a:srgbClr val="000000"/>
                </a:solidFill>
              </a:rPr>
              <a:pPr/>
              <a:t>102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36084F-107D-42CA-ACE8-C8BD2F6C48BB}" type="slidenum">
              <a:rPr lang="ko-KR" altLang="en-US" smtClean="0">
                <a:solidFill>
                  <a:srgbClr val="000000"/>
                </a:solidFill>
              </a:rPr>
              <a:pPr/>
              <a:t>103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4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64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B3FE4E-80C0-4712-B994-C17A40B72C0D}" type="slidenum">
              <a:rPr lang="ko-KR" altLang="en-US" smtClean="0">
                <a:solidFill>
                  <a:srgbClr val="000000"/>
                </a:solidFill>
              </a:rPr>
              <a:pPr/>
              <a:t>104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5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65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728F22-B7DC-450C-9A11-2A45058823F8}" type="slidenum">
              <a:rPr lang="ko-KR" altLang="en-US" smtClean="0">
                <a:solidFill>
                  <a:srgbClr val="000000"/>
                </a:solidFill>
              </a:rPr>
              <a:pPr/>
              <a:t>105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6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66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D25102-06DB-42CD-ABA4-E17266A4670A}" type="slidenum">
              <a:rPr lang="ko-KR" altLang="en-US" smtClean="0">
                <a:solidFill>
                  <a:prstClr val="black"/>
                </a:solidFill>
              </a:rPr>
              <a:pPr/>
              <a:t>106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7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67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D037F3-6B39-459E-9306-4B3A4BCDE1F8}" type="slidenum">
              <a:rPr lang="ko-KR" altLang="en-US" smtClean="0">
                <a:solidFill>
                  <a:prstClr val="black"/>
                </a:solidFill>
              </a:rPr>
              <a:pPr/>
              <a:t>107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68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BCE119-004F-4305-B9BE-2CB79A2C97BC}" type="slidenum">
              <a:rPr lang="ko-KR" altLang="en-US" smtClean="0">
                <a:solidFill>
                  <a:prstClr val="black"/>
                </a:solidFill>
              </a:rPr>
              <a:pPr/>
              <a:t>108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69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C8FD51-0862-4C6C-8494-1DCA3900BC81}" type="slidenum">
              <a:rPr lang="ko-KR" altLang="en-US" smtClean="0">
                <a:solidFill>
                  <a:prstClr val="black"/>
                </a:solidFill>
              </a:rPr>
              <a:pPr/>
              <a:t>109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1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71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7DDFFB-5ABB-4EBA-8729-11D7B19230CD}" type="slidenum">
              <a:rPr lang="ko-KR" altLang="en-US" smtClean="0">
                <a:solidFill>
                  <a:prstClr val="black"/>
                </a:solidFill>
              </a:rPr>
              <a:pPr/>
              <a:t>110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8B43FF2-1884-4456-BC9B-C5A4F5884013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72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9CE792-DA81-4646-9490-B12C09BCC9AF}" type="slidenum">
              <a:rPr lang="ko-KR" altLang="en-US" smtClean="0">
                <a:solidFill>
                  <a:prstClr val="black"/>
                </a:solidFill>
              </a:rPr>
              <a:pPr/>
              <a:t>111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3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73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5ACC2D-7232-4013-8762-DFCFB1B51C64}" type="slidenum">
              <a:rPr lang="ko-KR" altLang="en-US" smtClean="0">
                <a:solidFill>
                  <a:prstClr val="black"/>
                </a:solidFill>
              </a:rPr>
              <a:pPr/>
              <a:t>112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74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7BC163-A835-46C1-AD41-DD978AFED39F}" type="slidenum">
              <a:rPr lang="ko-KR" altLang="en-US" smtClean="0">
                <a:solidFill>
                  <a:prstClr val="black"/>
                </a:solidFill>
              </a:rPr>
              <a:pPr/>
              <a:t>113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5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75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162753-C789-4332-99F3-B73103D97F46}" type="slidenum">
              <a:rPr lang="ko-KR" altLang="en-US" smtClean="0">
                <a:solidFill>
                  <a:prstClr val="black"/>
                </a:solidFill>
              </a:rPr>
              <a:pPr/>
              <a:t>114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5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75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162753-C789-4332-99F3-B73103D97F46}" type="slidenum">
              <a:rPr lang="ko-KR" altLang="en-US" smtClean="0">
                <a:solidFill>
                  <a:prstClr val="black"/>
                </a:solidFill>
              </a:rPr>
              <a:pPr/>
              <a:t>115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5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75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162753-C789-4332-99F3-B73103D97F46}" type="slidenum">
              <a:rPr lang="ko-KR" altLang="en-US" smtClean="0">
                <a:solidFill>
                  <a:prstClr val="black"/>
                </a:solidFill>
              </a:rPr>
              <a:pPr/>
              <a:t>116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5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75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162753-C789-4332-99F3-B73103D97F46}" type="slidenum">
              <a:rPr lang="ko-KR" altLang="en-US" smtClean="0">
                <a:solidFill>
                  <a:prstClr val="black"/>
                </a:solidFill>
              </a:rPr>
              <a:pPr/>
              <a:t>117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5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75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162753-C789-4332-99F3-B73103D97F46}" type="slidenum">
              <a:rPr lang="ko-KR" altLang="en-US" smtClean="0">
                <a:solidFill>
                  <a:prstClr val="black"/>
                </a:solidFill>
              </a:rPr>
              <a:pPr/>
              <a:t>118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6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76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729039-CDA3-457C-8991-306B3B411A3A}" type="slidenum">
              <a:rPr lang="ko-KR" altLang="en-US" smtClean="0">
                <a:solidFill>
                  <a:prstClr val="black"/>
                </a:solidFill>
              </a:rPr>
              <a:pPr/>
              <a:t>119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DF58C0F-5F02-401F-AFB7-F5578D3BA861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12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6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6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E04EA8-BF74-4EC2-813B-77DD32470508}" type="slidenum">
              <a:rPr lang="ko-KR" altLang="en-US" smtClean="0">
                <a:solidFill>
                  <a:srgbClr val="000000"/>
                </a:solidFill>
              </a:rPr>
              <a:pPr/>
              <a:t>13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7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7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BAD259-66D3-4871-B15D-79F3F2285F72}" type="slidenum">
              <a:rPr lang="ko-KR" altLang="en-US" smtClean="0">
                <a:solidFill>
                  <a:srgbClr val="000000"/>
                </a:solidFill>
              </a:rPr>
              <a:pPr/>
              <a:t>14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8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8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37382E-4F79-4BF8-9404-E1049235A380}" type="slidenum">
              <a:rPr lang="ko-KR" altLang="en-US" smtClean="0">
                <a:solidFill>
                  <a:srgbClr val="000000"/>
                </a:solidFill>
              </a:rPr>
              <a:pPr/>
              <a:t>15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6E1877-0B9F-4B05-A712-EA6D2F5F5BA7}" type="slidenum">
              <a:rPr lang="ko-KR" altLang="en-US" smtClean="0">
                <a:solidFill>
                  <a:srgbClr val="000000"/>
                </a:solidFill>
              </a:rPr>
              <a:pPr/>
              <a:t>16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0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0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3A6956-2A1C-4F84-9C0E-EA456D4D751B}" type="slidenum">
              <a:rPr lang="ko-KR" altLang="en-US" smtClean="0">
                <a:solidFill>
                  <a:srgbClr val="000000"/>
                </a:solidFill>
              </a:rPr>
              <a:pPr/>
              <a:t>17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1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1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863189-CA2E-487A-985A-4F8D7D691266}" type="slidenum">
              <a:rPr lang="ko-KR" altLang="en-US" smtClean="0">
                <a:solidFill>
                  <a:srgbClr val="000000"/>
                </a:solidFill>
              </a:rPr>
              <a:pPr/>
              <a:t>18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2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2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809F07-D27F-4135-A1B9-BB1964D3459A}" type="slidenum">
              <a:rPr lang="ko-KR" altLang="en-US" smtClean="0">
                <a:solidFill>
                  <a:srgbClr val="000000"/>
                </a:solidFill>
              </a:rPr>
              <a:pPr/>
              <a:t>19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3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3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A380FE-5C7F-4676-846E-39D4C4D6B870}" type="slidenum">
              <a:rPr lang="ko-KR" altLang="en-US" smtClean="0">
                <a:solidFill>
                  <a:srgbClr val="000000"/>
                </a:solidFill>
              </a:rPr>
              <a:pPr/>
              <a:t>20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3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3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A380FE-5C7F-4676-846E-39D4C4D6B870}" type="slidenum">
              <a:rPr lang="ko-KR" altLang="en-US" smtClean="0">
                <a:solidFill>
                  <a:srgbClr val="000000"/>
                </a:solidFill>
              </a:rPr>
              <a:pPr/>
              <a:t>21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4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4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03D26D-C654-442D-B5C3-3098FC1FDD1A}" type="slidenum">
              <a:rPr lang="ko-KR" altLang="en-US" smtClean="0">
                <a:solidFill>
                  <a:srgbClr val="000000"/>
                </a:solidFill>
              </a:rPr>
              <a:pPr/>
              <a:t>22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5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5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BDA4C1-3762-41FC-950E-91489C7E3EB6}" type="slidenum">
              <a:rPr lang="ko-KR" altLang="en-US" smtClean="0">
                <a:solidFill>
                  <a:srgbClr val="000000"/>
                </a:solidFill>
              </a:rPr>
              <a:pPr/>
              <a:t>23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5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5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BDA4C1-3762-41FC-950E-91489C7E3EB6}" type="slidenum">
              <a:rPr lang="ko-KR" altLang="en-US" smtClean="0">
                <a:solidFill>
                  <a:srgbClr val="000000"/>
                </a:solidFill>
              </a:rPr>
              <a:pPr/>
              <a:t>24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6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6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F7671A-0582-42A0-9D8D-8BC76F087BC2}" type="slidenum">
              <a:rPr lang="ko-KR" altLang="en-US" smtClean="0">
                <a:solidFill>
                  <a:srgbClr val="000000"/>
                </a:solidFill>
              </a:rPr>
              <a:pPr/>
              <a:t>25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5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5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BDA4C1-3762-41FC-950E-91489C7E3EB6}" type="slidenum">
              <a:rPr lang="ko-KR" altLang="en-US" smtClean="0">
                <a:solidFill>
                  <a:srgbClr val="000000"/>
                </a:solidFill>
              </a:rPr>
              <a:pPr/>
              <a:t>26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8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8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84C201-C58C-4A80-BD2F-381235088CE6}" type="slidenum">
              <a:rPr lang="ko-KR" altLang="en-US" smtClean="0">
                <a:solidFill>
                  <a:srgbClr val="000000"/>
                </a:solidFill>
              </a:rPr>
              <a:pPr/>
              <a:t>27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8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8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84C201-C58C-4A80-BD2F-381235088CE6}" type="slidenum">
              <a:rPr lang="ko-KR" altLang="en-US" smtClean="0">
                <a:solidFill>
                  <a:srgbClr val="000000"/>
                </a:solidFill>
              </a:rPr>
              <a:pPr/>
              <a:t>28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8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8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84C201-C58C-4A80-BD2F-381235088CE6}" type="slidenum">
              <a:rPr lang="ko-KR" altLang="en-US" smtClean="0">
                <a:solidFill>
                  <a:srgbClr val="000000"/>
                </a:solidFill>
              </a:rPr>
              <a:pPr/>
              <a:t>29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9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069048-C9F0-4A0F-BE64-247795A12B5F}" type="slidenum">
              <a:rPr lang="ko-KR" altLang="en-US" smtClean="0">
                <a:solidFill>
                  <a:srgbClr val="000000"/>
                </a:solidFill>
              </a:rPr>
              <a:pPr/>
              <a:t>30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20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20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1C4BF7-CFE1-4378-B6DA-A9135215D6A7}" type="slidenum">
              <a:rPr lang="ko-KR" altLang="en-US" smtClean="0">
                <a:solidFill>
                  <a:srgbClr val="000000"/>
                </a:solidFill>
              </a:rPr>
              <a:pPr/>
              <a:t>31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20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20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1C4BF7-CFE1-4378-B6DA-A9135215D6A7}" type="slidenum">
              <a:rPr lang="ko-KR" altLang="en-US" smtClean="0">
                <a:solidFill>
                  <a:srgbClr val="000000"/>
                </a:solidFill>
              </a:rPr>
              <a:pPr/>
              <a:t>32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21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21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9D5855-0C41-4AB8-8CE3-4BBBC9EBADF9}" type="slidenum">
              <a:rPr lang="ko-KR" altLang="en-US" smtClean="0">
                <a:solidFill>
                  <a:srgbClr val="000000"/>
                </a:solidFill>
              </a:rPr>
              <a:pPr/>
              <a:t>33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21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21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9D5855-0C41-4AB8-8CE3-4BBBC9EBADF9}" type="slidenum">
              <a:rPr lang="ko-KR" altLang="en-US" smtClean="0">
                <a:solidFill>
                  <a:srgbClr val="000000"/>
                </a:solidFill>
              </a:rPr>
              <a:pPr/>
              <a:t>34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21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21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9D5855-0C41-4AB8-8CE3-4BBBC9EBADF9}" type="slidenum">
              <a:rPr lang="ko-KR" altLang="en-US" smtClean="0">
                <a:solidFill>
                  <a:srgbClr val="000000"/>
                </a:solidFill>
              </a:rPr>
              <a:pPr/>
              <a:t>35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21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21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9D5855-0C41-4AB8-8CE3-4BBBC9EBADF9}" type="slidenum">
              <a:rPr lang="ko-KR" altLang="en-US" smtClean="0">
                <a:solidFill>
                  <a:srgbClr val="000000"/>
                </a:solidFill>
              </a:rPr>
              <a:pPr/>
              <a:t>36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22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22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2E0E14-6096-4328-8B54-52B1A71DE68D}" type="slidenum">
              <a:rPr lang="ko-KR" altLang="en-US" smtClean="0">
                <a:solidFill>
                  <a:srgbClr val="000000"/>
                </a:solidFill>
              </a:rPr>
              <a:pPr/>
              <a:t>37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23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23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59489C-352E-4CD7-8BD6-E49194B996B4}" type="slidenum">
              <a:rPr lang="ko-KR" altLang="en-US" smtClean="0">
                <a:solidFill>
                  <a:srgbClr val="000000"/>
                </a:solidFill>
              </a:rPr>
              <a:pPr/>
              <a:t>38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24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24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FFE2BB-E530-4E60-B950-E9CCB1F80233}" type="slidenum">
              <a:rPr lang="ko-KR" altLang="en-US" smtClean="0">
                <a:solidFill>
                  <a:srgbClr val="000000"/>
                </a:solidFill>
              </a:rPr>
              <a:pPr/>
              <a:t>39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4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24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24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FFE2BB-E530-4E60-B950-E9CCB1F80233}" type="slidenum">
              <a:rPr lang="ko-KR" altLang="en-US" smtClean="0">
                <a:solidFill>
                  <a:srgbClr val="000000"/>
                </a:solidFill>
              </a:rPr>
              <a:pPr/>
              <a:t>40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24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24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FFE2BB-E530-4E60-B950-E9CCB1F80233}" type="slidenum">
              <a:rPr lang="ko-KR" altLang="en-US" smtClean="0">
                <a:solidFill>
                  <a:srgbClr val="000000"/>
                </a:solidFill>
              </a:rPr>
              <a:pPr/>
              <a:t>41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437C36-53AD-4DDD-9B26-6802479617B3}" type="slidenum">
              <a:rPr lang="en-US" smtClean="0">
                <a:solidFill>
                  <a:srgbClr val="000000"/>
                </a:solidFill>
              </a:rPr>
              <a:pPr/>
              <a:t>42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25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425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ko-KR" smtClean="0"/>
              <a:t>EgView1p1RawData.ps</a:t>
            </a:r>
            <a:endParaRPr lang="ko-KR" alt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36FDC8-CC63-4DAF-A4ED-4F1A8DE52A9C}" type="slidenum">
              <a:rPr lang="en-US" smtClean="0">
                <a:solidFill>
                  <a:srgbClr val="000000"/>
                </a:solidFill>
              </a:rPr>
              <a:pPr/>
              <a:t>43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27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427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ko-KR" smtClean="0"/>
              <a:t>EgView1p51proj3dPC1.ps</a:t>
            </a:r>
            <a:endParaRPr lang="ko-KR" alt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7878ED-1224-46C3-B0C5-17ADD0D95115}" type="slidenum">
              <a:rPr lang="en-US" smtClean="0">
                <a:solidFill>
                  <a:srgbClr val="000000"/>
                </a:solidFill>
              </a:rPr>
              <a:pPr/>
              <a:t>44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28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428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ko-KR" smtClean="0"/>
              <a:t>EgView1p52proj3dPC2.ps</a:t>
            </a:r>
            <a:endParaRPr lang="ko-KR" alt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5097BF-D466-4180-8096-6823F99E41D1}" type="slidenum">
              <a:rPr lang="en-US" smtClean="0">
                <a:solidFill>
                  <a:srgbClr val="000000"/>
                </a:solidFill>
              </a:rPr>
              <a:pPr/>
              <a:t>45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29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429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ko-KR" smtClean="0"/>
              <a:t>EgView1p54proj3dPC12.ps</a:t>
            </a:r>
            <a:endParaRPr lang="ko-KR" alt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0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324D6E-5BC0-4D2C-804C-8C9A16B70362}" type="slidenum">
              <a:rPr lang="ko-KR" altLang="en-US" smtClean="0">
                <a:solidFill>
                  <a:srgbClr val="000000"/>
                </a:solidFill>
              </a:rPr>
              <a:pPr/>
              <a:t>46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0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324D6E-5BC0-4D2C-804C-8C9A16B70362}" type="slidenum">
              <a:rPr lang="ko-KR" altLang="en-US" smtClean="0">
                <a:solidFill>
                  <a:srgbClr val="000000"/>
                </a:solidFill>
              </a:rPr>
              <a:pPr/>
              <a:t>47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0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324D6E-5BC0-4D2C-804C-8C9A16B70362}" type="slidenum">
              <a:rPr lang="ko-KR" altLang="en-US" smtClean="0">
                <a:solidFill>
                  <a:srgbClr val="000000"/>
                </a:solidFill>
              </a:rPr>
              <a:pPr/>
              <a:t>48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1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1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11775C-E35F-4501-8736-B341A0AFD4B8}" type="slidenum">
              <a:rPr lang="ko-KR" altLang="en-US" smtClean="0">
                <a:solidFill>
                  <a:srgbClr val="000000"/>
                </a:solidFill>
              </a:rPr>
              <a:pPr/>
              <a:t>49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5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1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1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11775C-E35F-4501-8736-B341A0AFD4B8}" type="slidenum">
              <a:rPr lang="ko-KR" altLang="en-US" smtClean="0">
                <a:solidFill>
                  <a:srgbClr val="000000"/>
                </a:solidFill>
              </a:rPr>
              <a:pPr/>
              <a:t>50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1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1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11775C-E35F-4501-8736-B341A0AFD4B8}" type="slidenum">
              <a:rPr lang="ko-KR" altLang="en-US" smtClean="0">
                <a:solidFill>
                  <a:srgbClr val="000000"/>
                </a:solidFill>
              </a:rPr>
              <a:pPr/>
              <a:t>51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1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1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11775C-E35F-4501-8736-B341A0AFD4B8}" type="slidenum">
              <a:rPr lang="ko-KR" altLang="en-US" smtClean="0">
                <a:solidFill>
                  <a:srgbClr val="000000"/>
                </a:solidFill>
              </a:rPr>
              <a:pPr/>
              <a:t>52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2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2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F7D9F9-99B0-4B2A-85EA-776295C8BA8C}" type="slidenum">
              <a:rPr lang="ko-KR" altLang="en-US" smtClean="0">
                <a:solidFill>
                  <a:srgbClr val="000000"/>
                </a:solidFill>
              </a:rPr>
              <a:pPr/>
              <a:t>53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3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33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DE8720-C329-472B-8F1C-41CDC8A7E5E9}" type="slidenum">
              <a:rPr lang="en-US" smtClean="0">
                <a:solidFill>
                  <a:srgbClr val="000000"/>
                </a:solidFill>
              </a:rPr>
              <a:pPr/>
              <a:t>54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5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5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A1AC47-F372-4D2F-A816-AC98603F3565}" type="slidenum">
              <a:rPr lang="ko-KR" altLang="en-US" smtClean="0">
                <a:solidFill>
                  <a:srgbClr val="000000"/>
                </a:solidFill>
              </a:rPr>
              <a:pPr/>
              <a:t>55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5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5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A1AC47-F372-4D2F-A816-AC98603F3565}" type="slidenum">
              <a:rPr lang="ko-KR" altLang="en-US" smtClean="0">
                <a:solidFill>
                  <a:srgbClr val="000000"/>
                </a:solidFill>
              </a:rPr>
              <a:pPr/>
              <a:t>56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6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6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102515-1192-41A7-BF46-E39870BB3FCC}" type="slidenum">
              <a:rPr lang="ko-KR" altLang="en-US" smtClean="0">
                <a:solidFill>
                  <a:srgbClr val="000000"/>
                </a:solidFill>
              </a:rPr>
              <a:pPr/>
              <a:t>57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58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7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7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C5B6C1-620B-4C92-848D-D492ADE5FFD5}" type="slidenum">
              <a:rPr lang="ko-KR" altLang="en-US" smtClean="0">
                <a:solidFill>
                  <a:srgbClr val="000000"/>
                </a:solidFill>
              </a:rPr>
              <a:pPr/>
              <a:t>59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958AF1F-EF00-4F71-B8E3-65707DF9B24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7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7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C5B6C1-620B-4C92-848D-D492ADE5FFD5}" type="slidenum">
              <a:rPr lang="ko-KR" altLang="en-US" smtClean="0">
                <a:solidFill>
                  <a:srgbClr val="000000"/>
                </a:solidFill>
              </a:rPr>
              <a:pPr/>
              <a:t>60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7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7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C5B6C1-620B-4C92-848D-D492ADE5FFD5}" type="slidenum">
              <a:rPr lang="ko-KR" altLang="en-US" smtClean="0">
                <a:solidFill>
                  <a:srgbClr val="000000"/>
                </a:solidFill>
              </a:rPr>
              <a:pPr/>
              <a:t>61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8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8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783F96-05DC-446A-8530-BD9177F1F149}" type="slidenum">
              <a:rPr lang="ko-KR" altLang="en-US" smtClean="0">
                <a:solidFill>
                  <a:srgbClr val="000000"/>
                </a:solidFill>
              </a:rPr>
              <a:pPr/>
              <a:t>62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63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64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65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66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67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68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69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BF4CE04-5D85-4B83-8569-BD5EFB7450F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70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71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72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73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74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75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76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77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78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79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0B56E0A-A0B3-45CC-B292-1927BE3745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80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81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82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83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84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85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86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87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88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89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349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4A36A04-176C-4564-84DA-6757ADC76B7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9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55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FFB903-AD24-4A71-B3CD-6B608F7CEEEF}" type="slidenum">
              <a:rPr lang="ko-KR" altLang="en-US" smtClean="0">
                <a:solidFill>
                  <a:prstClr val="black"/>
                </a:solidFill>
              </a:rPr>
              <a:pPr/>
              <a:t>90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55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FFB903-AD24-4A71-B3CD-6B608F7CEEEF}" type="slidenum">
              <a:rPr lang="ko-KR" altLang="en-US" smtClean="0">
                <a:solidFill>
                  <a:prstClr val="black"/>
                </a:solidFill>
              </a:rPr>
              <a:pPr/>
              <a:t>91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53057D-E278-46A9-8217-B11BA5366D67}" type="slidenum">
              <a:rPr lang="en-US" smtClean="0">
                <a:solidFill>
                  <a:prstClr val="black"/>
                </a:solidFill>
              </a:rPr>
              <a:pPr/>
              <a:t>92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굴림" pitchFamily="34" charset="-127"/>
                <a:ea typeface="굴림" pitchFamily="34" charset="-127"/>
              </a:rPr>
              <a:t>FIGp8correct.eps</a:t>
            </a:r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53057D-E278-46A9-8217-B11BA5366D67}" type="slidenum">
              <a:rPr lang="en-US" smtClean="0">
                <a:solidFill>
                  <a:prstClr val="black"/>
                </a:solidFill>
              </a:rPr>
              <a:pPr/>
              <a:t>93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굴림" pitchFamily="34" charset="-127"/>
                <a:ea typeface="굴림" pitchFamily="34" charset="-127"/>
              </a:rPr>
              <a:t>FIGp8correct.eps</a:t>
            </a:r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53057D-E278-46A9-8217-B11BA5366D67}" type="slidenum">
              <a:rPr lang="en-US" smtClean="0">
                <a:solidFill>
                  <a:prstClr val="black"/>
                </a:solidFill>
              </a:rPr>
              <a:pPr/>
              <a:t>94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굴림" pitchFamily="34" charset="-127"/>
                <a:ea typeface="굴림" pitchFamily="34" charset="-127"/>
              </a:rPr>
              <a:t>FIGp8correct.eps</a:t>
            </a:r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53057D-E278-46A9-8217-B11BA5366D67}" type="slidenum">
              <a:rPr lang="en-US" smtClean="0">
                <a:solidFill>
                  <a:prstClr val="black"/>
                </a:solidFill>
              </a:rPr>
              <a:pPr/>
              <a:t>95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굴림" pitchFamily="34" charset="-127"/>
                <a:ea typeface="굴림" pitchFamily="34" charset="-127"/>
              </a:rPr>
              <a:t>FIGp8correct.eps</a:t>
            </a:r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6D2D3B7D-6888-44E1-95D4-A31CC6890D70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97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57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A588A8-21F4-41BB-B9C6-5371BEC3F517}" type="slidenum">
              <a:rPr lang="en-US" smtClean="0">
                <a:solidFill>
                  <a:prstClr val="black"/>
                </a:solidFill>
              </a:rPr>
              <a:pPr/>
              <a:t>98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59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1C4FEA-47F1-4227-A92A-C2FF95385660}" type="slidenum">
              <a:rPr lang="ko-KR" altLang="en-US" smtClean="0">
                <a:solidFill>
                  <a:prstClr val="black"/>
                </a:solidFill>
              </a:rPr>
              <a:pPr/>
              <a:t>99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0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60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67E3FC-F7F3-40E7-A4BE-B480F8A944E5}" type="slidenum">
              <a:rPr lang="ko-KR" altLang="en-US" smtClean="0">
                <a:solidFill>
                  <a:srgbClr val="000000"/>
                </a:solidFill>
              </a:rPr>
              <a:pPr/>
              <a:t>100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40905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76314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43092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002640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4352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1141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07196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584800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839437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658863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46604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7038" y="457200"/>
            <a:ext cx="2047875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457200"/>
            <a:ext cx="5992813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8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39674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97296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4752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51860129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8136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207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90279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767136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42895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8859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7729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049970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882960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706540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124132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6869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7038" y="457200"/>
            <a:ext cx="2047875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457200"/>
            <a:ext cx="5992813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40709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50252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20563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73274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828204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242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479587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98068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98905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246075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022487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696483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36323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7038" y="457200"/>
            <a:ext cx="2047875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457200"/>
            <a:ext cx="5992813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14027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757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66FF9A-CBEC-43E1-BD80-C677356D636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1419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A8B061-0C82-4CA1-AEDB-81395224065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0135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4176CB-423E-48DF-B26B-96ADFA4311F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4157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908212-AE63-47BC-BBFD-1EA89646485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3646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9170FC-7CAD-4550-BDCC-7FC7ADD844D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1251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DA4DA1-2180-4F52-892D-F9774BDD570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40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1268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0C1FCE-78EB-45F6-A960-4F010E4A59B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4794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93E6D0-343A-4DAF-B265-DB5E818B562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5260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5FC54C-3EEB-4C4A-885E-75C9ADA196E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901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873ADB-DBE5-443C-87ED-EED2B878558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2124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9354A0-EE46-4152-B43E-3204690EF07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0208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2928903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6531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4900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07709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354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1973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5200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8681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69630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75995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19452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5311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7038" y="457200"/>
            <a:ext cx="2047875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457200"/>
            <a:ext cx="5992813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8034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194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0037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323631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26609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0129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152E6-CE53-4877-8A56-B1DCB1117DF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6144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850AB-67B2-4302-B5D8-92F667B7380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2193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2E17A-748A-41F7-AFB0-0789EAE1A05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8772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B77A9-80D3-4BF0-AB99-4EE4621E075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0632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DA0DB-53CE-4B3B-A98A-9D6E115521A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9193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83306-CDA4-4E9E-9C12-218D7692455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0116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89C1C-E7DD-4B75-AE56-E4D6E9E683B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430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873CC-B4D0-4108-9B1E-E6BB5102BE0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8002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B9558-596E-413D-9B56-21148019425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426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116581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A7DB2-A4C5-48F3-A37D-6163422AD3D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6157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07B3A-9EE5-4C0E-BE92-67C1C043134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6634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68A40-E203-4217-BD26-EE80A36DFFE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96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3801F-20D4-4556-823C-027B25E8000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2725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0081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9512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32742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0722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4725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721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663463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174068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73943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836425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046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7038" y="457200"/>
            <a:ext cx="2047875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457200"/>
            <a:ext cx="5992813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3975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17235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1150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97550047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6483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432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935396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7559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229482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23191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4748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598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448535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125553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836950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1570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7038" y="457200"/>
            <a:ext cx="2047875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457200"/>
            <a:ext cx="5992813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765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26507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88499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42280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098286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2814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69003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08656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380551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3414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38977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8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48482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886237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736998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089891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22291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7038" y="457200"/>
            <a:ext cx="2047875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457200"/>
            <a:ext cx="5992813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2000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54230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60386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57837184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34983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40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7.xml"/><Relationship Id="rId2" Type="http://schemas.openxmlformats.org/officeDocument/2006/relationships/slideLayout" Target="../slideLayouts/slideLayout127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5" Type="http://schemas.openxmlformats.org/officeDocument/2006/relationships/oleObject" Target="../embeddings/oleObject7.bin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Relationship Id="rId14" Type="http://schemas.openxmlformats.org/officeDocument/2006/relationships/vmlDrawing" Target="../drawings/vmlDrawing7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vmlDrawing" Target="../drawings/vmlDrawing1.vml"/><Relationship Id="rId2" Type="http://schemas.openxmlformats.org/officeDocument/2006/relationships/slideLayout" Target="../slideLayouts/slideLayout27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18" Type="http://schemas.openxmlformats.org/officeDocument/2006/relationships/oleObject" Target="../embeddings/oleObject2.bin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vmlDrawing" Target="../drawings/vmlDrawing2.vml"/><Relationship Id="rId2" Type="http://schemas.openxmlformats.org/officeDocument/2006/relationships/slideLayout" Target="../slideLayouts/slideLayout55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3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oleObject" Target="../embeddings/oleObject3.bin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vmlDrawing" Target="../drawings/vmlDrawing3.vml"/><Relationship Id="rId2" Type="http://schemas.openxmlformats.org/officeDocument/2006/relationships/slideLayout" Target="../slideLayouts/slideLayout70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18" Type="http://schemas.openxmlformats.org/officeDocument/2006/relationships/oleObject" Target="../embeddings/oleObject4.bin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17" Type="http://schemas.openxmlformats.org/officeDocument/2006/relationships/vmlDrawing" Target="../drawings/vmlDrawing4.vml"/><Relationship Id="rId2" Type="http://schemas.openxmlformats.org/officeDocument/2006/relationships/slideLayout" Target="../slideLayouts/slideLayout85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93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18" Type="http://schemas.openxmlformats.org/officeDocument/2006/relationships/oleObject" Target="../embeddings/oleObject5.bin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17" Type="http://schemas.openxmlformats.org/officeDocument/2006/relationships/vmlDrawing" Target="../drawings/vmlDrawing5.vml"/><Relationship Id="rId2" Type="http://schemas.openxmlformats.org/officeDocument/2006/relationships/slideLayout" Target="../slideLayouts/slideLayout100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08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1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15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5" Type="http://schemas.openxmlformats.org/officeDocument/2006/relationships/oleObject" Target="../embeddings/oleObject6.bin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vmlDrawing" Target="../drawings/vmlDrawing6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1485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University of North Carolina, Chapel Hill</a:t>
            </a:r>
          </a:p>
        </p:txBody>
      </p:sp>
      <p:sp>
        <p:nvSpPr>
          <p:cNvPr id="4101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1825" y="1479550"/>
            <a:ext cx="8094663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Title</a:t>
            </a:r>
          </a:p>
          <a:p>
            <a:pPr lvl="0"/>
            <a:r>
              <a:rPr lang="en-US" altLang="ko-KR" smtClean="0"/>
              <a:t>J. S. Marron</a:t>
            </a:r>
          </a:p>
          <a:p>
            <a:pPr lvl="1"/>
            <a:r>
              <a:rPr lang="en-US" altLang="ko-KR" smtClean="0"/>
              <a:t>Dept. of Statistics and Operations Research</a:t>
            </a:r>
          </a:p>
          <a:p>
            <a:pPr lvl="1"/>
            <a:endParaRPr lang="en-US" altLang="ko-KR" smtClean="0"/>
          </a:p>
          <a:p>
            <a:pPr lvl="1"/>
            <a:endParaRPr lang="en-US" altLang="ko-KR" smtClean="0"/>
          </a:p>
        </p:txBody>
      </p:sp>
      <p:sp>
        <p:nvSpPr>
          <p:cNvPr id="89103" name="Line 15"/>
          <p:cNvSpPr>
            <a:spLocks noChangeShapeType="1"/>
          </p:cNvSpPr>
          <p:nvPr userDrawn="1"/>
        </p:nvSpPr>
        <p:spPr bwMode="auto">
          <a:xfrm>
            <a:off x="1198563" y="1230313"/>
            <a:ext cx="7820025" cy="0"/>
          </a:xfrm>
          <a:prstGeom prst="line">
            <a:avLst/>
          </a:prstGeom>
          <a:noFill/>
          <a:ln w="28575">
            <a:solidFill>
              <a:srgbClr val="0FC7FF"/>
            </a:solidFill>
            <a:round/>
            <a:headEnd type="none" w="sm" len="sm"/>
            <a:tailEnd type="none" w="sm" len="sm"/>
          </a:ln>
          <a:effectLst>
            <a:outerShdw dist="17961" dir="2700000" algn="ctr" rotWithShape="0">
              <a:srgbClr val="232323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89104" name="Text Box 16"/>
          <p:cNvSpPr txBox="1">
            <a:spLocks noChangeArrowheads="1"/>
          </p:cNvSpPr>
          <p:nvPr userDrawn="1"/>
        </p:nvSpPr>
        <p:spPr bwMode="auto">
          <a:xfrm>
            <a:off x="8747125" y="6629400"/>
            <a:ext cx="339725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fld id="{00F9BC69-8605-4194-BFE1-E2E9FE1B5A17}" type="slidenum">
              <a:rPr lang="ko-KR" altLang="en-US" sz="1000">
                <a:solidFill>
                  <a:srgbClr val="2A3D7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pitchFamily="34" charset="-127"/>
              </a:rPr>
              <a:pPr eaLnBrk="0" hangingPunct="0">
                <a:lnSpc>
                  <a:spcPct val="90000"/>
                </a:lnSpc>
                <a:defRPr/>
              </a:pPr>
              <a:t>‹#›</a:t>
            </a:fld>
            <a:endParaRPr lang="en-US" altLang="ko-KR" sz="1000">
              <a:solidFill>
                <a:srgbClr val="2A3D7A"/>
              </a:solidFill>
              <a:effectLst>
                <a:outerShdw blurRad="38100" dist="38100" dir="2700000" algn="tl">
                  <a:srgbClr val="000000"/>
                </a:outerShdw>
              </a:effectLst>
              <a:ea typeface="굴림" pitchFamily="34" charset="-127"/>
            </a:endParaRPr>
          </a:p>
        </p:txBody>
      </p:sp>
      <p:graphicFrame>
        <p:nvGraphicFramePr>
          <p:cNvPr id="4098" name="Object 19"/>
          <p:cNvGraphicFramePr>
            <a:graphicFrameLocks noChangeAspect="1"/>
          </p:cNvGraphicFramePr>
          <p:nvPr/>
        </p:nvGraphicFramePr>
        <p:xfrm>
          <a:off x="228600" y="228600"/>
          <a:ext cx="762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40" name="Image File" r:id="rId15" imgW="246600" imgH="324360" progId="">
                  <p:embed/>
                </p:oleObj>
              </mc:Choice>
              <mc:Fallback>
                <p:oleObj name="Image File" r:id="rId15" imgW="246600" imgH="324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7620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9DDF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5B524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EC8BA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108" name="Text Box 20"/>
          <p:cNvSpPr txBox="1">
            <a:spLocks noChangeArrowheads="1"/>
          </p:cNvSpPr>
          <p:nvPr userDrawn="1"/>
        </p:nvSpPr>
        <p:spPr bwMode="auto">
          <a:xfrm>
            <a:off x="0" y="1143000"/>
            <a:ext cx="123825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5B5249"/>
                </a:solidFill>
                <a:latin typeface="Tahoma" pitchFamily="34" charset="0"/>
              </a:rPr>
              <a:t>UNC, Stat &amp; OR</a:t>
            </a:r>
          </a:p>
        </p:txBody>
      </p:sp>
    </p:spTree>
    <p:extLst>
      <p:ext uri="{BB962C8B-B14F-4D97-AF65-F5344CB8AC3E}">
        <p14:creationId xmlns:p14="http://schemas.microsoft.com/office/powerpoint/2010/main" val="1190139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0" r:id="rId1"/>
    <p:sldLayoutId id="2147484281" r:id="rId2"/>
    <p:sldLayoutId id="2147484282" r:id="rId3"/>
    <p:sldLayoutId id="2147484283" r:id="rId4"/>
    <p:sldLayoutId id="2147484284" r:id="rId5"/>
    <p:sldLayoutId id="2147484285" r:id="rId6"/>
    <p:sldLayoutId id="2147484286" r:id="rId7"/>
    <p:sldLayoutId id="2147484287" r:id="rId8"/>
    <p:sldLayoutId id="2147484288" r:id="rId9"/>
    <p:sldLayoutId id="2147484289" r:id="rId10"/>
    <p:sldLayoutId id="2147484290" r:id="rId11"/>
    <p:sldLayoutId id="214748429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9pPr>
    </p:titleStyle>
    <p:bodyStyle>
      <a:lvl1pPr marL="457200" indent="-457200" algn="ctr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1027113" indent="-455613" algn="ctr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–"/>
        <a:defRPr sz="2800">
          <a:solidFill>
            <a:srgbClr val="000000"/>
          </a:solidFill>
          <a:latin typeface="+mn-lt"/>
        </a:defRPr>
      </a:lvl2pPr>
      <a:lvl3pPr marL="1370013" indent="-228600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CFF53A8E-80C6-4FE0-BFCF-ED1C2DA6FF46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67285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31" r:id="rId1"/>
    <p:sldLayoutId id="2147484132" r:id="rId2"/>
    <p:sldLayoutId id="2147484133" r:id="rId3"/>
    <p:sldLayoutId id="2147484134" r:id="rId4"/>
    <p:sldLayoutId id="2147484135" r:id="rId5"/>
    <p:sldLayoutId id="2147484136" r:id="rId6"/>
    <p:sldLayoutId id="2147484137" r:id="rId7"/>
    <p:sldLayoutId id="2147484138" r:id="rId8"/>
    <p:sldLayoutId id="2147484139" r:id="rId9"/>
    <p:sldLayoutId id="2147484140" r:id="rId10"/>
    <p:sldLayoutId id="2147484141" r:id="rId11"/>
    <p:sldLayoutId id="214748414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1485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University of North Carolina, Chapel Hill</a:t>
            </a:r>
          </a:p>
        </p:txBody>
      </p:sp>
      <p:sp>
        <p:nvSpPr>
          <p:cNvPr id="14341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1825" y="1479550"/>
            <a:ext cx="8094663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Title</a:t>
            </a:r>
          </a:p>
          <a:p>
            <a:pPr lvl="0"/>
            <a:r>
              <a:rPr lang="en-US" altLang="ko-KR" smtClean="0"/>
              <a:t>J. S. Marron</a:t>
            </a:r>
          </a:p>
          <a:p>
            <a:pPr lvl="1"/>
            <a:r>
              <a:rPr lang="en-US" altLang="ko-KR" smtClean="0"/>
              <a:t>Dept. of Statistics and Operations Research</a:t>
            </a:r>
          </a:p>
          <a:p>
            <a:pPr lvl="1"/>
            <a:endParaRPr lang="en-US" altLang="ko-KR" smtClean="0"/>
          </a:p>
          <a:p>
            <a:pPr lvl="1"/>
            <a:endParaRPr lang="en-US" altLang="ko-KR" smtClean="0"/>
          </a:p>
        </p:txBody>
      </p:sp>
      <p:sp>
        <p:nvSpPr>
          <p:cNvPr id="89103" name="Line 15"/>
          <p:cNvSpPr>
            <a:spLocks noChangeShapeType="1"/>
          </p:cNvSpPr>
          <p:nvPr userDrawn="1"/>
        </p:nvSpPr>
        <p:spPr bwMode="auto">
          <a:xfrm>
            <a:off x="1198563" y="1230313"/>
            <a:ext cx="7820025" cy="0"/>
          </a:xfrm>
          <a:prstGeom prst="line">
            <a:avLst/>
          </a:prstGeom>
          <a:noFill/>
          <a:ln w="28575">
            <a:solidFill>
              <a:srgbClr val="0FC7FF"/>
            </a:solidFill>
            <a:round/>
            <a:headEnd type="none" w="sm" len="sm"/>
            <a:tailEnd type="none" w="sm" len="sm"/>
          </a:ln>
          <a:effectLst>
            <a:outerShdw dist="17961" dir="2700000" algn="ctr" rotWithShape="0">
              <a:srgbClr val="232323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89104" name="Text Box 16"/>
          <p:cNvSpPr txBox="1">
            <a:spLocks noChangeArrowheads="1"/>
          </p:cNvSpPr>
          <p:nvPr userDrawn="1"/>
        </p:nvSpPr>
        <p:spPr bwMode="auto">
          <a:xfrm>
            <a:off x="8747125" y="6629400"/>
            <a:ext cx="339725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fld id="{7A99A644-986E-4FFB-B43A-2E99FCC0AA4C}" type="slidenum">
              <a:rPr lang="ko-KR" altLang="en-US" sz="1000">
                <a:solidFill>
                  <a:srgbClr val="2A3D7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pitchFamily="34" charset="-127"/>
              </a:rPr>
              <a:pPr eaLnBrk="0" hangingPunct="0">
                <a:lnSpc>
                  <a:spcPct val="90000"/>
                </a:lnSpc>
                <a:defRPr/>
              </a:pPr>
              <a:t>‹#›</a:t>
            </a:fld>
            <a:endParaRPr lang="en-US" altLang="ko-KR" sz="1000">
              <a:solidFill>
                <a:srgbClr val="2A3D7A"/>
              </a:solidFill>
              <a:effectLst>
                <a:outerShdw blurRad="38100" dist="38100" dir="2700000" algn="tl">
                  <a:srgbClr val="000000"/>
                </a:outerShdw>
              </a:effectLst>
              <a:ea typeface="굴림" pitchFamily="34" charset="-127"/>
            </a:endParaRPr>
          </a:p>
        </p:txBody>
      </p:sp>
      <p:graphicFrame>
        <p:nvGraphicFramePr>
          <p:cNvPr id="14338" name="Object 19"/>
          <p:cNvGraphicFramePr>
            <a:graphicFrameLocks noChangeAspect="1"/>
          </p:cNvGraphicFramePr>
          <p:nvPr/>
        </p:nvGraphicFramePr>
        <p:xfrm>
          <a:off x="228600" y="228600"/>
          <a:ext cx="762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30" name="Image File" r:id="rId18" imgW="246600" imgH="324360" progId="">
                  <p:embed/>
                </p:oleObj>
              </mc:Choice>
              <mc:Fallback>
                <p:oleObj name="Image File" r:id="rId18" imgW="246600" imgH="324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7620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9DDF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5B524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EC8BA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108" name="Text Box 20"/>
          <p:cNvSpPr txBox="1">
            <a:spLocks noChangeArrowheads="1"/>
          </p:cNvSpPr>
          <p:nvPr userDrawn="1"/>
        </p:nvSpPr>
        <p:spPr bwMode="auto">
          <a:xfrm>
            <a:off x="0" y="1143000"/>
            <a:ext cx="123825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5B5249"/>
                </a:solidFill>
                <a:latin typeface="Tahoma" pitchFamily="34" charset="0"/>
              </a:rPr>
              <a:t>UNC, Stat &amp; OR</a:t>
            </a:r>
          </a:p>
        </p:txBody>
      </p:sp>
    </p:spTree>
    <p:extLst>
      <p:ext uri="{BB962C8B-B14F-4D97-AF65-F5344CB8AC3E}">
        <p14:creationId xmlns:p14="http://schemas.microsoft.com/office/powerpoint/2010/main" val="143262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7" r:id="rId1"/>
    <p:sldLayoutId id="2147484158" r:id="rId2"/>
    <p:sldLayoutId id="2147484159" r:id="rId3"/>
    <p:sldLayoutId id="2147484160" r:id="rId4"/>
    <p:sldLayoutId id="2147484161" r:id="rId5"/>
    <p:sldLayoutId id="2147484162" r:id="rId6"/>
    <p:sldLayoutId id="2147484163" r:id="rId7"/>
    <p:sldLayoutId id="2147484164" r:id="rId8"/>
    <p:sldLayoutId id="2147484165" r:id="rId9"/>
    <p:sldLayoutId id="2147484166" r:id="rId10"/>
    <p:sldLayoutId id="2147484167" r:id="rId11"/>
    <p:sldLayoutId id="2147484168" r:id="rId12"/>
    <p:sldLayoutId id="2147484169" r:id="rId13"/>
    <p:sldLayoutId id="2147484170" r:id="rId14"/>
    <p:sldLayoutId id="2147484171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9pPr>
    </p:titleStyle>
    <p:bodyStyle>
      <a:lvl1pPr marL="457200" indent="-457200" algn="ctr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1027113" indent="-455613" algn="ctr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–"/>
        <a:defRPr sz="2800">
          <a:solidFill>
            <a:srgbClr val="000000"/>
          </a:solidFill>
          <a:latin typeface="+mn-lt"/>
        </a:defRPr>
      </a:lvl2pPr>
      <a:lvl3pPr marL="1370013" indent="-228600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AA8F239-8617-40CD-8AE7-F7A2F1C4B9C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777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73" r:id="rId1"/>
    <p:sldLayoutId id="2147484174" r:id="rId2"/>
    <p:sldLayoutId id="2147484175" r:id="rId3"/>
    <p:sldLayoutId id="2147484176" r:id="rId4"/>
    <p:sldLayoutId id="2147484177" r:id="rId5"/>
    <p:sldLayoutId id="2147484178" r:id="rId6"/>
    <p:sldLayoutId id="2147484179" r:id="rId7"/>
    <p:sldLayoutId id="2147484180" r:id="rId8"/>
    <p:sldLayoutId id="2147484181" r:id="rId9"/>
    <p:sldLayoutId id="2147484182" r:id="rId10"/>
    <p:sldLayoutId id="2147484183" r:id="rId11"/>
    <p:sldLayoutId id="2147484184" r:id="rId12"/>
    <p:sldLayoutId id="214748418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1485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University of North Carolina, Chapel Hill</a:t>
            </a:r>
          </a:p>
        </p:txBody>
      </p:sp>
      <p:sp>
        <p:nvSpPr>
          <p:cNvPr id="12293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1825" y="1479550"/>
            <a:ext cx="8094663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Title</a:t>
            </a:r>
          </a:p>
          <a:p>
            <a:pPr lvl="0"/>
            <a:r>
              <a:rPr lang="en-US" altLang="ko-KR" smtClean="0"/>
              <a:t>J. S. Marron</a:t>
            </a:r>
          </a:p>
          <a:p>
            <a:pPr lvl="1"/>
            <a:r>
              <a:rPr lang="en-US" altLang="ko-KR" smtClean="0"/>
              <a:t>Dept. of Statistics and Operations Research</a:t>
            </a:r>
          </a:p>
          <a:p>
            <a:pPr lvl="1"/>
            <a:endParaRPr lang="en-US" altLang="ko-KR" smtClean="0"/>
          </a:p>
          <a:p>
            <a:pPr lvl="1"/>
            <a:endParaRPr lang="en-US" altLang="ko-KR" smtClean="0"/>
          </a:p>
        </p:txBody>
      </p:sp>
      <p:sp>
        <p:nvSpPr>
          <p:cNvPr id="89103" name="Line 15"/>
          <p:cNvSpPr>
            <a:spLocks noChangeShapeType="1"/>
          </p:cNvSpPr>
          <p:nvPr userDrawn="1"/>
        </p:nvSpPr>
        <p:spPr bwMode="auto">
          <a:xfrm>
            <a:off x="1198563" y="1230313"/>
            <a:ext cx="7820025" cy="0"/>
          </a:xfrm>
          <a:prstGeom prst="line">
            <a:avLst/>
          </a:prstGeom>
          <a:noFill/>
          <a:ln w="28575">
            <a:solidFill>
              <a:srgbClr val="0FC7FF"/>
            </a:solidFill>
            <a:round/>
            <a:headEnd type="none" w="sm" len="sm"/>
            <a:tailEnd type="none" w="sm" len="sm"/>
          </a:ln>
          <a:effectLst>
            <a:outerShdw dist="17961" dir="2700000" algn="ctr" rotWithShape="0">
              <a:srgbClr val="232323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89104" name="Text Box 16"/>
          <p:cNvSpPr txBox="1">
            <a:spLocks noChangeArrowheads="1"/>
          </p:cNvSpPr>
          <p:nvPr userDrawn="1"/>
        </p:nvSpPr>
        <p:spPr bwMode="auto">
          <a:xfrm>
            <a:off x="8747125" y="6629400"/>
            <a:ext cx="339725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fld id="{53CE5E6C-61E5-408B-A1DC-0EF4F76E0981}" type="slidenum">
              <a:rPr lang="ko-KR" altLang="en-US" sz="1000">
                <a:solidFill>
                  <a:srgbClr val="2A3D7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pitchFamily="34" charset="-127"/>
              </a:rPr>
              <a:pPr eaLnBrk="0" hangingPunct="0">
                <a:lnSpc>
                  <a:spcPct val="90000"/>
                </a:lnSpc>
                <a:defRPr/>
              </a:pPr>
              <a:t>‹#›</a:t>
            </a:fld>
            <a:endParaRPr lang="en-US" altLang="ko-KR" sz="1000">
              <a:solidFill>
                <a:srgbClr val="2A3D7A"/>
              </a:solidFill>
              <a:effectLst>
                <a:outerShdw blurRad="38100" dist="38100" dir="2700000" algn="tl">
                  <a:srgbClr val="000000"/>
                </a:outerShdw>
              </a:effectLst>
              <a:ea typeface="굴림" pitchFamily="34" charset="-127"/>
            </a:endParaRPr>
          </a:p>
        </p:txBody>
      </p:sp>
      <p:graphicFrame>
        <p:nvGraphicFramePr>
          <p:cNvPr id="12290" name="Object 19"/>
          <p:cNvGraphicFramePr>
            <a:graphicFrameLocks noChangeAspect="1"/>
          </p:cNvGraphicFramePr>
          <p:nvPr/>
        </p:nvGraphicFramePr>
        <p:xfrm>
          <a:off x="228600" y="228600"/>
          <a:ext cx="762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93" name="Image File" r:id="rId18" imgW="246600" imgH="324360" progId="">
                  <p:embed/>
                </p:oleObj>
              </mc:Choice>
              <mc:Fallback>
                <p:oleObj name="Image File" r:id="rId18" imgW="246600" imgH="324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7620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9DDF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5B524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EC8BA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108" name="Text Box 20"/>
          <p:cNvSpPr txBox="1">
            <a:spLocks noChangeArrowheads="1"/>
          </p:cNvSpPr>
          <p:nvPr userDrawn="1"/>
        </p:nvSpPr>
        <p:spPr bwMode="auto">
          <a:xfrm>
            <a:off x="0" y="1143000"/>
            <a:ext cx="123825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5B5249"/>
                </a:solidFill>
                <a:latin typeface="Tahoma" pitchFamily="34" charset="0"/>
              </a:rPr>
              <a:t>UNC, Stat &amp; OR</a:t>
            </a:r>
          </a:p>
        </p:txBody>
      </p:sp>
    </p:spTree>
    <p:extLst>
      <p:ext uri="{BB962C8B-B14F-4D97-AF65-F5344CB8AC3E}">
        <p14:creationId xmlns:p14="http://schemas.microsoft.com/office/powerpoint/2010/main" val="650157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3" r:id="rId1"/>
    <p:sldLayoutId id="2147484204" r:id="rId2"/>
    <p:sldLayoutId id="2147484205" r:id="rId3"/>
    <p:sldLayoutId id="2147484206" r:id="rId4"/>
    <p:sldLayoutId id="2147484207" r:id="rId5"/>
    <p:sldLayoutId id="2147484208" r:id="rId6"/>
    <p:sldLayoutId id="2147484209" r:id="rId7"/>
    <p:sldLayoutId id="2147484210" r:id="rId8"/>
    <p:sldLayoutId id="2147484211" r:id="rId9"/>
    <p:sldLayoutId id="2147484212" r:id="rId10"/>
    <p:sldLayoutId id="2147484213" r:id="rId11"/>
    <p:sldLayoutId id="2147484214" r:id="rId12"/>
    <p:sldLayoutId id="2147484215" r:id="rId13"/>
    <p:sldLayoutId id="2147484216" r:id="rId14"/>
    <p:sldLayoutId id="2147484217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9pPr>
    </p:titleStyle>
    <p:bodyStyle>
      <a:lvl1pPr marL="457200" indent="-457200" algn="ctr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1027113" indent="-455613" algn="ctr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–"/>
        <a:defRPr sz="2800">
          <a:solidFill>
            <a:srgbClr val="000000"/>
          </a:solidFill>
          <a:latin typeface="+mn-lt"/>
        </a:defRPr>
      </a:lvl2pPr>
      <a:lvl3pPr marL="1370013" indent="-228600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1485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University of North Carolina, Chapel Hill</a:t>
            </a:r>
          </a:p>
        </p:txBody>
      </p:sp>
      <p:sp>
        <p:nvSpPr>
          <p:cNvPr id="16389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1825" y="1479550"/>
            <a:ext cx="8094663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Title</a:t>
            </a:r>
          </a:p>
          <a:p>
            <a:pPr lvl="0"/>
            <a:r>
              <a:rPr lang="en-US" altLang="ko-KR" smtClean="0"/>
              <a:t>J. S. Marron</a:t>
            </a:r>
          </a:p>
          <a:p>
            <a:pPr lvl="1"/>
            <a:r>
              <a:rPr lang="en-US" altLang="ko-KR" smtClean="0"/>
              <a:t>Dept. of Statistics and Operations Research</a:t>
            </a:r>
          </a:p>
          <a:p>
            <a:pPr lvl="1"/>
            <a:endParaRPr lang="en-US" altLang="ko-KR" smtClean="0"/>
          </a:p>
          <a:p>
            <a:pPr lvl="1"/>
            <a:endParaRPr lang="en-US" altLang="ko-KR" smtClean="0"/>
          </a:p>
        </p:txBody>
      </p:sp>
      <p:sp>
        <p:nvSpPr>
          <p:cNvPr id="89103" name="Line 15"/>
          <p:cNvSpPr>
            <a:spLocks noChangeShapeType="1"/>
          </p:cNvSpPr>
          <p:nvPr userDrawn="1"/>
        </p:nvSpPr>
        <p:spPr bwMode="auto">
          <a:xfrm>
            <a:off x="1198563" y="1230313"/>
            <a:ext cx="7820025" cy="0"/>
          </a:xfrm>
          <a:prstGeom prst="line">
            <a:avLst/>
          </a:prstGeom>
          <a:noFill/>
          <a:ln w="28575">
            <a:solidFill>
              <a:srgbClr val="0FC7FF"/>
            </a:solidFill>
            <a:round/>
            <a:headEnd type="none" w="sm" len="sm"/>
            <a:tailEnd type="none" w="sm" len="sm"/>
          </a:ln>
          <a:effectLst>
            <a:outerShdw dist="17961" dir="2700000" algn="ctr" rotWithShape="0">
              <a:srgbClr val="232323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89104" name="Text Box 16"/>
          <p:cNvSpPr txBox="1">
            <a:spLocks noChangeArrowheads="1"/>
          </p:cNvSpPr>
          <p:nvPr userDrawn="1"/>
        </p:nvSpPr>
        <p:spPr bwMode="auto">
          <a:xfrm>
            <a:off x="8747125" y="6629400"/>
            <a:ext cx="339725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fld id="{BDB7D533-B876-42CF-9683-64BEBD78B6E1}" type="slidenum">
              <a:rPr lang="ko-KR" altLang="en-US" sz="1000">
                <a:solidFill>
                  <a:srgbClr val="2A3D7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pitchFamily="34" charset="-127"/>
              </a:rPr>
              <a:pPr eaLnBrk="0" hangingPunct="0">
                <a:lnSpc>
                  <a:spcPct val="90000"/>
                </a:lnSpc>
                <a:defRPr/>
              </a:pPr>
              <a:t>‹#›</a:t>
            </a:fld>
            <a:endParaRPr lang="en-US" altLang="ko-KR" sz="1000">
              <a:solidFill>
                <a:srgbClr val="2A3D7A"/>
              </a:solidFill>
              <a:effectLst>
                <a:outerShdw blurRad="38100" dist="38100" dir="2700000" algn="tl">
                  <a:srgbClr val="000000"/>
                </a:outerShdw>
              </a:effectLst>
              <a:ea typeface="굴림" pitchFamily="34" charset="-127"/>
            </a:endParaRPr>
          </a:p>
        </p:txBody>
      </p:sp>
      <p:graphicFrame>
        <p:nvGraphicFramePr>
          <p:cNvPr id="16386" name="Object 19"/>
          <p:cNvGraphicFramePr>
            <a:graphicFrameLocks noChangeAspect="1"/>
          </p:cNvGraphicFramePr>
          <p:nvPr/>
        </p:nvGraphicFramePr>
        <p:xfrm>
          <a:off x="228600" y="228600"/>
          <a:ext cx="762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17" name="Image File" r:id="rId18" imgW="246600" imgH="324360" progId="">
                  <p:embed/>
                </p:oleObj>
              </mc:Choice>
              <mc:Fallback>
                <p:oleObj name="Image File" r:id="rId18" imgW="246600" imgH="324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7620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9DDF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5B524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EC8BA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108" name="Text Box 20"/>
          <p:cNvSpPr txBox="1">
            <a:spLocks noChangeArrowheads="1"/>
          </p:cNvSpPr>
          <p:nvPr userDrawn="1"/>
        </p:nvSpPr>
        <p:spPr bwMode="auto">
          <a:xfrm>
            <a:off x="0" y="1143000"/>
            <a:ext cx="123825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5B5249"/>
                </a:solidFill>
                <a:latin typeface="Tahoma" pitchFamily="34" charset="0"/>
              </a:rPr>
              <a:t>UNC, Stat &amp; OR</a:t>
            </a:r>
          </a:p>
        </p:txBody>
      </p:sp>
    </p:spTree>
    <p:extLst>
      <p:ext uri="{BB962C8B-B14F-4D97-AF65-F5344CB8AC3E}">
        <p14:creationId xmlns:p14="http://schemas.microsoft.com/office/powerpoint/2010/main" val="3099458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9" r:id="rId1"/>
    <p:sldLayoutId id="2147484220" r:id="rId2"/>
    <p:sldLayoutId id="2147484221" r:id="rId3"/>
    <p:sldLayoutId id="2147484222" r:id="rId4"/>
    <p:sldLayoutId id="2147484223" r:id="rId5"/>
    <p:sldLayoutId id="2147484224" r:id="rId6"/>
    <p:sldLayoutId id="2147484225" r:id="rId7"/>
    <p:sldLayoutId id="2147484226" r:id="rId8"/>
    <p:sldLayoutId id="2147484227" r:id="rId9"/>
    <p:sldLayoutId id="2147484228" r:id="rId10"/>
    <p:sldLayoutId id="2147484229" r:id="rId11"/>
    <p:sldLayoutId id="2147484230" r:id="rId12"/>
    <p:sldLayoutId id="2147484231" r:id="rId13"/>
    <p:sldLayoutId id="2147484232" r:id="rId14"/>
    <p:sldLayoutId id="2147484233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9pPr>
    </p:titleStyle>
    <p:bodyStyle>
      <a:lvl1pPr marL="457200" indent="-457200" algn="ctr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1027113" indent="-455613" algn="ctr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–"/>
        <a:defRPr sz="2800">
          <a:solidFill>
            <a:srgbClr val="000000"/>
          </a:solidFill>
          <a:latin typeface="+mn-lt"/>
        </a:defRPr>
      </a:lvl2pPr>
      <a:lvl3pPr marL="1370013" indent="-228600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1485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University of North Carolina, Chapel Hill</a:t>
            </a:r>
          </a:p>
        </p:txBody>
      </p:sp>
      <p:sp>
        <p:nvSpPr>
          <p:cNvPr id="17413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1825" y="1479550"/>
            <a:ext cx="8094663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Title</a:t>
            </a:r>
          </a:p>
          <a:p>
            <a:pPr lvl="0"/>
            <a:r>
              <a:rPr lang="en-US" altLang="ko-KR" smtClean="0"/>
              <a:t>J. S. Marron</a:t>
            </a:r>
          </a:p>
          <a:p>
            <a:pPr lvl="1"/>
            <a:r>
              <a:rPr lang="en-US" altLang="ko-KR" smtClean="0"/>
              <a:t>Dept. of Statistics and Operations Research</a:t>
            </a:r>
          </a:p>
          <a:p>
            <a:pPr lvl="1"/>
            <a:endParaRPr lang="en-US" altLang="ko-KR" smtClean="0"/>
          </a:p>
          <a:p>
            <a:pPr lvl="1"/>
            <a:endParaRPr lang="en-US" altLang="ko-KR" smtClean="0"/>
          </a:p>
        </p:txBody>
      </p:sp>
      <p:sp>
        <p:nvSpPr>
          <p:cNvPr id="89103" name="Line 15"/>
          <p:cNvSpPr>
            <a:spLocks noChangeShapeType="1"/>
          </p:cNvSpPr>
          <p:nvPr userDrawn="1"/>
        </p:nvSpPr>
        <p:spPr bwMode="auto">
          <a:xfrm>
            <a:off x="1198563" y="1230313"/>
            <a:ext cx="7820025" cy="0"/>
          </a:xfrm>
          <a:prstGeom prst="line">
            <a:avLst/>
          </a:prstGeom>
          <a:noFill/>
          <a:ln w="28575">
            <a:solidFill>
              <a:srgbClr val="0FC7FF"/>
            </a:solidFill>
            <a:round/>
            <a:headEnd type="none" w="sm" len="sm"/>
            <a:tailEnd type="none" w="sm" len="sm"/>
          </a:ln>
          <a:effectLst>
            <a:outerShdw dist="17961" dir="2700000" algn="ctr" rotWithShape="0">
              <a:srgbClr val="232323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89104" name="Text Box 16"/>
          <p:cNvSpPr txBox="1">
            <a:spLocks noChangeArrowheads="1"/>
          </p:cNvSpPr>
          <p:nvPr userDrawn="1"/>
        </p:nvSpPr>
        <p:spPr bwMode="auto">
          <a:xfrm>
            <a:off x="8747125" y="6629400"/>
            <a:ext cx="339725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fld id="{9AF142FC-2D87-4FAA-B37D-FC8FA76AB613}" type="slidenum">
              <a:rPr lang="ko-KR" altLang="en-US" sz="1000">
                <a:solidFill>
                  <a:srgbClr val="2A3D7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pitchFamily="34" charset="-127"/>
              </a:rPr>
              <a:pPr eaLnBrk="0" hangingPunct="0">
                <a:lnSpc>
                  <a:spcPct val="90000"/>
                </a:lnSpc>
                <a:defRPr/>
              </a:pPr>
              <a:t>‹#›</a:t>
            </a:fld>
            <a:endParaRPr lang="en-US" altLang="ko-KR" sz="1000">
              <a:solidFill>
                <a:srgbClr val="2A3D7A"/>
              </a:solidFill>
              <a:effectLst>
                <a:outerShdw blurRad="38100" dist="38100" dir="2700000" algn="tl">
                  <a:srgbClr val="000000"/>
                </a:outerShdw>
              </a:effectLst>
              <a:ea typeface="굴림" pitchFamily="34" charset="-127"/>
            </a:endParaRPr>
          </a:p>
        </p:txBody>
      </p:sp>
      <p:graphicFrame>
        <p:nvGraphicFramePr>
          <p:cNvPr id="17410" name="Object 19"/>
          <p:cNvGraphicFramePr>
            <a:graphicFrameLocks noChangeAspect="1"/>
          </p:cNvGraphicFramePr>
          <p:nvPr/>
        </p:nvGraphicFramePr>
        <p:xfrm>
          <a:off x="228600" y="228600"/>
          <a:ext cx="762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1" name="Image File" r:id="rId18" imgW="246600" imgH="324360" progId="">
                  <p:embed/>
                </p:oleObj>
              </mc:Choice>
              <mc:Fallback>
                <p:oleObj name="Image File" r:id="rId18" imgW="246600" imgH="324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7620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9DDF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5B524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EC8BA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108" name="Text Box 20"/>
          <p:cNvSpPr txBox="1">
            <a:spLocks noChangeArrowheads="1"/>
          </p:cNvSpPr>
          <p:nvPr userDrawn="1"/>
        </p:nvSpPr>
        <p:spPr bwMode="auto">
          <a:xfrm>
            <a:off x="0" y="1143000"/>
            <a:ext cx="123825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5B5249"/>
                </a:solidFill>
                <a:latin typeface="Tahoma" pitchFamily="34" charset="0"/>
              </a:rPr>
              <a:t>UNC, Stat &amp; OR</a:t>
            </a:r>
          </a:p>
        </p:txBody>
      </p:sp>
    </p:spTree>
    <p:extLst>
      <p:ext uri="{BB962C8B-B14F-4D97-AF65-F5344CB8AC3E}">
        <p14:creationId xmlns:p14="http://schemas.microsoft.com/office/powerpoint/2010/main" val="2865951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5" r:id="rId1"/>
    <p:sldLayoutId id="2147484236" r:id="rId2"/>
    <p:sldLayoutId id="2147484237" r:id="rId3"/>
    <p:sldLayoutId id="2147484238" r:id="rId4"/>
    <p:sldLayoutId id="2147484239" r:id="rId5"/>
    <p:sldLayoutId id="2147484240" r:id="rId6"/>
    <p:sldLayoutId id="2147484241" r:id="rId7"/>
    <p:sldLayoutId id="2147484242" r:id="rId8"/>
    <p:sldLayoutId id="2147484243" r:id="rId9"/>
    <p:sldLayoutId id="2147484244" r:id="rId10"/>
    <p:sldLayoutId id="2147484245" r:id="rId11"/>
    <p:sldLayoutId id="2147484246" r:id="rId12"/>
    <p:sldLayoutId id="2147484247" r:id="rId13"/>
    <p:sldLayoutId id="2147484248" r:id="rId14"/>
    <p:sldLayoutId id="2147484249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9pPr>
    </p:titleStyle>
    <p:bodyStyle>
      <a:lvl1pPr marL="457200" indent="-457200" algn="ctr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1027113" indent="-455613" algn="ctr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–"/>
        <a:defRPr sz="2800">
          <a:solidFill>
            <a:srgbClr val="000000"/>
          </a:solidFill>
          <a:latin typeface="+mn-lt"/>
        </a:defRPr>
      </a:lvl2pPr>
      <a:lvl3pPr marL="1370013" indent="-228600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1485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University of North Carolina, Chapel Hill</a:t>
            </a:r>
          </a:p>
        </p:txBody>
      </p:sp>
      <p:sp>
        <p:nvSpPr>
          <p:cNvPr id="18437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1825" y="1479550"/>
            <a:ext cx="8094663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Title</a:t>
            </a:r>
          </a:p>
          <a:p>
            <a:pPr lvl="0"/>
            <a:r>
              <a:rPr lang="en-US" altLang="ko-KR" smtClean="0"/>
              <a:t>J. S. Marron</a:t>
            </a:r>
          </a:p>
          <a:p>
            <a:pPr lvl="1"/>
            <a:r>
              <a:rPr lang="en-US" altLang="ko-KR" smtClean="0"/>
              <a:t>Dept. of Statistics and Operations Research</a:t>
            </a:r>
          </a:p>
          <a:p>
            <a:pPr lvl="1"/>
            <a:endParaRPr lang="en-US" altLang="ko-KR" smtClean="0"/>
          </a:p>
          <a:p>
            <a:pPr lvl="1"/>
            <a:endParaRPr lang="en-US" altLang="ko-KR" smtClean="0"/>
          </a:p>
        </p:txBody>
      </p:sp>
      <p:sp>
        <p:nvSpPr>
          <p:cNvPr id="89103" name="Line 15"/>
          <p:cNvSpPr>
            <a:spLocks noChangeShapeType="1"/>
          </p:cNvSpPr>
          <p:nvPr userDrawn="1"/>
        </p:nvSpPr>
        <p:spPr bwMode="auto">
          <a:xfrm>
            <a:off x="1198563" y="1230313"/>
            <a:ext cx="7820025" cy="0"/>
          </a:xfrm>
          <a:prstGeom prst="line">
            <a:avLst/>
          </a:prstGeom>
          <a:noFill/>
          <a:ln w="28575">
            <a:solidFill>
              <a:srgbClr val="0FC7FF"/>
            </a:solidFill>
            <a:round/>
            <a:headEnd type="none" w="sm" len="sm"/>
            <a:tailEnd type="none" w="sm" len="sm"/>
          </a:ln>
          <a:effectLst>
            <a:outerShdw dist="17961" dir="2700000" algn="ctr" rotWithShape="0">
              <a:srgbClr val="232323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89104" name="Text Box 16"/>
          <p:cNvSpPr txBox="1">
            <a:spLocks noChangeArrowheads="1"/>
          </p:cNvSpPr>
          <p:nvPr userDrawn="1"/>
        </p:nvSpPr>
        <p:spPr bwMode="auto">
          <a:xfrm>
            <a:off x="8747125" y="6629400"/>
            <a:ext cx="339725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fld id="{04C62824-DFBE-486C-B5B0-FC2BE50D19B9}" type="slidenum">
              <a:rPr lang="ko-KR" altLang="en-US" sz="1000">
                <a:solidFill>
                  <a:srgbClr val="2A3D7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pitchFamily="34" charset="-127"/>
              </a:rPr>
              <a:pPr eaLnBrk="0" hangingPunct="0">
                <a:lnSpc>
                  <a:spcPct val="90000"/>
                </a:lnSpc>
                <a:defRPr/>
              </a:pPr>
              <a:t>‹#›</a:t>
            </a:fld>
            <a:endParaRPr lang="en-US" altLang="ko-KR" sz="1000">
              <a:solidFill>
                <a:srgbClr val="2A3D7A"/>
              </a:solidFill>
              <a:effectLst>
                <a:outerShdw blurRad="38100" dist="38100" dir="2700000" algn="tl">
                  <a:srgbClr val="000000"/>
                </a:outerShdw>
              </a:effectLst>
              <a:ea typeface="굴림" pitchFamily="34" charset="-127"/>
            </a:endParaRPr>
          </a:p>
        </p:txBody>
      </p:sp>
      <p:graphicFrame>
        <p:nvGraphicFramePr>
          <p:cNvPr id="18434" name="Object 19"/>
          <p:cNvGraphicFramePr>
            <a:graphicFrameLocks noChangeAspect="1"/>
          </p:cNvGraphicFramePr>
          <p:nvPr/>
        </p:nvGraphicFramePr>
        <p:xfrm>
          <a:off x="228600" y="228600"/>
          <a:ext cx="762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36" name="Image File" r:id="rId18" imgW="246600" imgH="324360" progId="">
                  <p:embed/>
                </p:oleObj>
              </mc:Choice>
              <mc:Fallback>
                <p:oleObj name="Image File" r:id="rId18" imgW="246600" imgH="324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7620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9DDF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5B524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EC8BA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108" name="Text Box 20"/>
          <p:cNvSpPr txBox="1">
            <a:spLocks noChangeArrowheads="1"/>
          </p:cNvSpPr>
          <p:nvPr userDrawn="1"/>
        </p:nvSpPr>
        <p:spPr bwMode="auto">
          <a:xfrm>
            <a:off x="0" y="1143000"/>
            <a:ext cx="123825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5B5249"/>
                </a:solidFill>
                <a:latin typeface="Tahoma" pitchFamily="34" charset="0"/>
              </a:rPr>
              <a:t>UNC, Stat &amp; OR</a:t>
            </a:r>
          </a:p>
        </p:txBody>
      </p:sp>
    </p:spTree>
    <p:extLst>
      <p:ext uri="{BB962C8B-B14F-4D97-AF65-F5344CB8AC3E}">
        <p14:creationId xmlns:p14="http://schemas.microsoft.com/office/powerpoint/2010/main" val="226003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1" r:id="rId1"/>
    <p:sldLayoutId id="2147484252" r:id="rId2"/>
    <p:sldLayoutId id="2147484253" r:id="rId3"/>
    <p:sldLayoutId id="2147484254" r:id="rId4"/>
    <p:sldLayoutId id="2147484255" r:id="rId5"/>
    <p:sldLayoutId id="2147484256" r:id="rId6"/>
    <p:sldLayoutId id="2147484257" r:id="rId7"/>
    <p:sldLayoutId id="2147484258" r:id="rId8"/>
    <p:sldLayoutId id="2147484259" r:id="rId9"/>
    <p:sldLayoutId id="2147484260" r:id="rId10"/>
    <p:sldLayoutId id="2147484261" r:id="rId11"/>
    <p:sldLayoutId id="2147484262" r:id="rId12"/>
    <p:sldLayoutId id="2147484263" r:id="rId13"/>
    <p:sldLayoutId id="2147484264" r:id="rId14"/>
    <p:sldLayoutId id="2147484265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9pPr>
    </p:titleStyle>
    <p:bodyStyle>
      <a:lvl1pPr marL="457200" indent="-457200" algn="ctr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1027113" indent="-455613" algn="ctr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–"/>
        <a:defRPr sz="2800">
          <a:solidFill>
            <a:srgbClr val="000000"/>
          </a:solidFill>
          <a:latin typeface="+mn-lt"/>
        </a:defRPr>
      </a:lvl2pPr>
      <a:lvl3pPr marL="1370013" indent="-228600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1485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University of North Carolina, Chapel Hill</a:t>
            </a:r>
          </a:p>
        </p:txBody>
      </p:sp>
      <p:sp>
        <p:nvSpPr>
          <p:cNvPr id="1029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1825" y="1479550"/>
            <a:ext cx="8094663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Title</a:t>
            </a:r>
          </a:p>
          <a:p>
            <a:pPr lvl="0"/>
            <a:r>
              <a:rPr lang="en-US" altLang="ko-KR" smtClean="0"/>
              <a:t>J. S. Marron</a:t>
            </a:r>
          </a:p>
          <a:p>
            <a:pPr lvl="1"/>
            <a:r>
              <a:rPr lang="en-US" altLang="ko-KR" smtClean="0"/>
              <a:t>Dept. of Statistics and Operations Research</a:t>
            </a:r>
          </a:p>
          <a:p>
            <a:pPr lvl="1"/>
            <a:endParaRPr lang="en-US" altLang="ko-KR" smtClean="0"/>
          </a:p>
          <a:p>
            <a:pPr lvl="1"/>
            <a:endParaRPr lang="en-US" altLang="ko-KR" smtClean="0"/>
          </a:p>
        </p:txBody>
      </p:sp>
      <p:sp>
        <p:nvSpPr>
          <p:cNvPr id="89103" name="Line 15"/>
          <p:cNvSpPr>
            <a:spLocks noChangeShapeType="1"/>
          </p:cNvSpPr>
          <p:nvPr userDrawn="1"/>
        </p:nvSpPr>
        <p:spPr bwMode="auto">
          <a:xfrm>
            <a:off x="1198563" y="1230313"/>
            <a:ext cx="7820025" cy="0"/>
          </a:xfrm>
          <a:prstGeom prst="line">
            <a:avLst/>
          </a:prstGeom>
          <a:noFill/>
          <a:ln w="28575">
            <a:solidFill>
              <a:srgbClr val="0FC7FF"/>
            </a:solidFill>
            <a:round/>
            <a:headEnd type="none" w="sm" len="sm"/>
            <a:tailEnd type="none" w="sm" len="sm"/>
          </a:ln>
          <a:effectLst>
            <a:outerShdw dist="17961" dir="2700000" algn="ctr" rotWithShape="0">
              <a:srgbClr val="232323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89104" name="Text Box 16"/>
          <p:cNvSpPr txBox="1">
            <a:spLocks noChangeArrowheads="1"/>
          </p:cNvSpPr>
          <p:nvPr userDrawn="1"/>
        </p:nvSpPr>
        <p:spPr bwMode="auto">
          <a:xfrm>
            <a:off x="8747125" y="6629400"/>
            <a:ext cx="339725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fld id="{F2F8EAB4-DAE0-411C-9C0A-E05F3646B9DD}" type="slidenum">
              <a:rPr lang="ko-KR" altLang="en-US" sz="1000">
                <a:solidFill>
                  <a:srgbClr val="2A3D7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pitchFamily="34" charset="-127"/>
              </a:rPr>
              <a:pPr eaLnBrk="0" hangingPunct="0">
                <a:lnSpc>
                  <a:spcPct val="90000"/>
                </a:lnSpc>
                <a:defRPr/>
              </a:pPr>
              <a:t>‹#›</a:t>
            </a:fld>
            <a:endParaRPr lang="en-US" altLang="ko-KR" sz="1000">
              <a:solidFill>
                <a:srgbClr val="2A3D7A"/>
              </a:solidFill>
              <a:effectLst>
                <a:outerShdw blurRad="38100" dist="38100" dir="2700000" algn="tl">
                  <a:srgbClr val="000000"/>
                </a:outerShdw>
              </a:effectLst>
              <a:ea typeface="굴림" pitchFamily="34" charset="-127"/>
            </a:endParaRPr>
          </a:p>
        </p:txBody>
      </p:sp>
      <p:graphicFrame>
        <p:nvGraphicFramePr>
          <p:cNvPr id="1026" name="Object 19"/>
          <p:cNvGraphicFramePr>
            <a:graphicFrameLocks noChangeAspect="1"/>
          </p:cNvGraphicFramePr>
          <p:nvPr/>
        </p:nvGraphicFramePr>
        <p:xfrm>
          <a:off x="228600" y="228600"/>
          <a:ext cx="762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288" name="Image File" r:id="rId15" imgW="246600" imgH="324360" progId="">
                  <p:embed/>
                </p:oleObj>
              </mc:Choice>
              <mc:Fallback>
                <p:oleObj name="Image File" r:id="rId15" imgW="246600" imgH="324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7620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9DDF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5B524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EC8BA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108" name="Text Box 20"/>
          <p:cNvSpPr txBox="1">
            <a:spLocks noChangeArrowheads="1"/>
          </p:cNvSpPr>
          <p:nvPr userDrawn="1"/>
        </p:nvSpPr>
        <p:spPr bwMode="auto">
          <a:xfrm>
            <a:off x="0" y="1143000"/>
            <a:ext cx="123825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5B5249"/>
                </a:solidFill>
                <a:latin typeface="Tahoma" pitchFamily="34" charset="0"/>
              </a:rPr>
              <a:t>UNC, Stat &amp; OR</a:t>
            </a:r>
          </a:p>
        </p:txBody>
      </p:sp>
    </p:spTree>
    <p:extLst>
      <p:ext uri="{BB962C8B-B14F-4D97-AF65-F5344CB8AC3E}">
        <p14:creationId xmlns:p14="http://schemas.microsoft.com/office/powerpoint/2010/main" val="3392622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7" r:id="rId1"/>
    <p:sldLayoutId id="2147484268" r:id="rId2"/>
    <p:sldLayoutId id="2147484269" r:id="rId3"/>
    <p:sldLayoutId id="2147484270" r:id="rId4"/>
    <p:sldLayoutId id="2147484271" r:id="rId5"/>
    <p:sldLayoutId id="2147484272" r:id="rId6"/>
    <p:sldLayoutId id="2147484273" r:id="rId7"/>
    <p:sldLayoutId id="2147484274" r:id="rId8"/>
    <p:sldLayoutId id="2147484275" r:id="rId9"/>
    <p:sldLayoutId id="2147484276" r:id="rId10"/>
    <p:sldLayoutId id="2147484277" r:id="rId11"/>
    <p:sldLayoutId id="214748427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9pPr>
    </p:titleStyle>
    <p:bodyStyle>
      <a:lvl1pPr marL="457200" indent="-457200" algn="ctr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1027113" indent="-455613" algn="ctr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–"/>
        <a:defRPr sz="2800">
          <a:solidFill>
            <a:srgbClr val="000000"/>
          </a:solidFill>
          <a:latin typeface="+mn-lt"/>
        </a:defRPr>
      </a:lvl2pPr>
      <a:lvl3pPr marL="1370013" indent="-228600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4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27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27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127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127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27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127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115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115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115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1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115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115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115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115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115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115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115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115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115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1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8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85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85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2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85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3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8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8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8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8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8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8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85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4.bin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8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9.bin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8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85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5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85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6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85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video" Target="../media/media4.gif"/><Relationship Id="rId13" Type="http://schemas.openxmlformats.org/officeDocument/2006/relationships/image" Target="../media/image29.png"/><Relationship Id="rId3" Type="http://schemas.microsoft.com/office/2007/relationships/media" Target="../media/media2.gif"/><Relationship Id="rId7" Type="http://schemas.microsoft.com/office/2007/relationships/media" Target="../media/media4.gif"/><Relationship Id="rId12" Type="http://schemas.openxmlformats.org/officeDocument/2006/relationships/image" Target="../media/image28.png"/><Relationship Id="rId2" Type="http://schemas.openxmlformats.org/officeDocument/2006/relationships/video" Target="../media/media1.gif"/><Relationship Id="rId1" Type="http://schemas.microsoft.com/office/2007/relationships/media" Target="../media/media1.gif"/><Relationship Id="rId6" Type="http://schemas.openxmlformats.org/officeDocument/2006/relationships/video" Target="../media/media3.gif"/><Relationship Id="rId11" Type="http://schemas.openxmlformats.org/officeDocument/2006/relationships/image" Target="../media/image26.png"/><Relationship Id="rId5" Type="http://schemas.microsoft.com/office/2007/relationships/media" Target="../media/media3.gif"/><Relationship Id="rId10" Type="http://schemas.openxmlformats.org/officeDocument/2006/relationships/notesSlide" Target="../notesSlides/notesSlide54.xml"/><Relationship Id="rId4" Type="http://schemas.openxmlformats.org/officeDocument/2006/relationships/video" Target="../media/media2.gif"/><Relationship Id="rId9" Type="http://schemas.openxmlformats.org/officeDocument/2006/relationships/slideLayout" Target="../slideLayouts/slideLayout85.xml"/><Relationship Id="rId14" Type="http://schemas.openxmlformats.org/officeDocument/2006/relationships/image" Target="../media/image30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00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00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00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00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00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00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0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1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00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00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0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00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0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00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0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00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0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00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00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00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00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0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00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00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00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00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00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00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00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00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00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0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15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15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1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1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1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1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15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6.xml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115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38.wmf"/><Relationship Id="rId4" Type="http://schemas.openxmlformats.org/officeDocument/2006/relationships/oleObject" Target="../embeddings/oleObject17.bin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hyperlink" Target="http://casilab.med.unc.edu/Bullitt_Home.htm" TargetMode="External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17.xml"/><Relationship Id="rId4" Type="http://schemas.openxmlformats.org/officeDocument/2006/relationships/image" Target="../media/image40.jpe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accent2">
                <a:lumMod val="60000"/>
                <a:lumOff val="4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/>
          <a:lstStyle/>
          <a:p>
            <a:pPr eaLnBrk="1" hangingPunct="1"/>
            <a:r>
              <a:rPr lang="en-US" smtClean="0"/>
              <a:t>Statistics – O. R. 891</a:t>
            </a:r>
            <a:br>
              <a:rPr lang="en-US" smtClean="0"/>
            </a:br>
            <a:r>
              <a:rPr lang="en-US" smtClean="0"/>
              <a:t>Object Oriented Data Analysis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362200"/>
            <a:ext cx="8229600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dirty="0" smtClean="0"/>
              <a:t>J. S. </a:t>
            </a:r>
            <a:r>
              <a:rPr lang="en-US" dirty="0" err="1" smtClean="0"/>
              <a:t>Marron</a:t>
            </a:r>
            <a:endParaRPr lang="en-US" dirty="0" smtClean="0"/>
          </a:p>
          <a:p>
            <a:pPr algn="ctr" eaLnBrk="1" hangingPunct="1">
              <a:buFontTx/>
              <a:buNone/>
            </a:pPr>
            <a:endParaRPr lang="en-US" dirty="0" smtClean="0"/>
          </a:p>
          <a:p>
            <a:pPr algn="ctr" eaLnBrk="1" hangingPunct="1">
              <a:buFontTx/>
              <a:buNone/>
            </a:pPr>
            <a:r>
              <a:rPr lang="en-US" dirty="0" smtClean="0"/>
              <a:t>Dept. of Statistics and Operations Research</a:t>
            </a:r>
          </a:p>
          <a:p>
            <a:pPr algn="ctr" eaLnBrk="1" hangingPunct="1">
              <a:buFontTx/>
              <a:buNone/>
            </a:pPr>
            <a:r>
              <a:rPr lang="en-US" dirty="0" smtClean="0"/>
              <a:t>University of North Carolina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Medial Representations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Idea:  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Represent Objects as:</a:t>
            </a:r>
          </a:p>
          <a:p>
            <a:pPr marL="609600" indent="-609600" eaLnBrk="1" hangingPunct="1"/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Discretized skeletons (</a:t>
            </a: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medial atoms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609600" indent="-609600" eaLnBrk="1" hangingPunct="1"/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Plus </a:t>
            </a: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spokes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from center to edge</a:t>
            </a:r>
          </a:p>
          <a:p>
            <a:pPr marL="609600" indent="-609600" eaLnBrk="1" hangingPunct="1"/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Which </a:t>
            </a: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imply a boundary</a:t>
            </a:r>
          </a:p>
          <a:p>
            <a:pPr marL="609600" indent="-609600" eaLnBrk="1" hangingPunct="1"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 accessible early reference:</a:t>
            </a:r>
          </a:p>
          <a:p>
            <a:pPr marL="609600" indent="-609600" eaLnBrk="1" hangingPunct="1"/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Yushkevich, et al  (2001)</a:t>
            </a:r>
            <a:endParaRPr lang="en-US" sz="36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391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009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Blood vessel tree data</a:t>
            </a:r>
          </a:p>
        </p:txBody>
      </p:sp>
      <p:sp>
        <p:nvSpPr>
          <p:cNvPr id="23555" name="TextBox 4"/>
          <p:cNvSpPr txBox="1">
            <a:spLocks noChangeArrowheads="1"/>
          </p:cNvSpPr>
          <p:nvPr/>
        </p:nvSpPr>
        <p:spPr bwMode="auto">
          <a:xfrm>
            <a:off x="228600" y="1905000"/>
            <a:ext cx="44958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Marron’s brain: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MRA view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“A” for “Angiography”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Finds blood vessels</a:t>
            </a:r>
          </a:p>
          <a:p>
            <a:pPr algn="ctr">
              <a:lnSpc>
                <a:spcPct val="150000"/>
              </a:lnSpc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(show up as white)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Track through 3d</a:t>
            </a: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3" cstate="print"/>
          <a:srcRect l="6696" t="9320" r="22762" b="20972"/>
          <a:stretch>
            <a:fillRect/>
          </a:stretch>
        </p:blipFill>
        <p:spPr bwMode="auto">
          <a:xfrm>
            <a:off x="4873625" y="1755775"/>
            <a:ext cx="3854450" cy="4376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5850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009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Blood vessel tree data</a:t>
            </a:r>
          </a:p>
        </p:txBody>
      </p:sp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228600" y="1905000"/>
            <a:ext cx="44958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Marron’s brain: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MRA view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“A” for “Angiography”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Finds blood vessels</a:t>
            </a:r>
          </a:p>
          <a:p>
            <a:pPr algn="ctr">
              <a:lnSpc>
                <a:spcPct val="150000"/>
              </a:lnSpc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(show up as white)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Track through 3d</a:t>
            </a: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3" cstate="print"/>
          <a:srcRect l="6696" t="9320" r="22762" b="20972"/>
          <a:stretch>
            <a:fillRect/>
          </a:stretch>
        </p:blipFill>
        <p:spPr bwMode="auto">
          <a:xfrm>
            <a:off x="4873625" y="1755775"/>
            <a:ext cx="3854450" cy="4376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771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1485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Blood vessel tree data</a:t>
            </a:r>
          </a:p>
        </p:txBody>
      </p:sp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228600" y="1905000"/>
            <a:ext cx="44958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Marron’s brain: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MRA view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“A” for “Angiography”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Finds blood vessels</a:t>
            </a:r>
          </a:p>
          <a:p>
            <a:pPr algn="ctr">
              <a:lnSpc>
                <a:spcPct val="150000"/>
              </a:lnSpc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(show up as white)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Track through 3d</a:t>
            </a: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3" cstate="print"/>
          <a:srcRect l="6696" t="9320" r="22762" b="20972"/>
          <a:stretch>
            <a:fillRect/>
          </a:stretch>
        </p:blipFill>
        <p:spPr bwMode="auto">
          <a:xfrm>
            <a:off x="4873625" y="1755775"/>
            <a:ext cx="3854450" cy="4376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0661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1485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Blood vessel tree data</a:t>
            </a:r>
          </a:p>
        </p:txBody>
      </p:sp>
      <p:sp>
        <p:nvSpPr>
          <p:cNvPr id="26627" name="TextBox 4"/>
          <p:cNvSpPr txBox="1">
            <a:spLocks noChangeArrowheads="1"/>
          </p:cNvSpPr>
          <p:nvPr/>
        </p:nvSpPr>
        <p:spPr bwMode="auto">
          <a:xfrm>
            <a:off x="228600" y="1905000"/>
            <a:ext cx="44958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Marron’s brain: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MRA view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“A” for “Angiography”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Finds blood vessels</a:t>
            </a:r>
          </a:p>
          <a:p>
            <a:pPr algn="ctr">
              <a:lnSpc>
                <a:spcPct val="150000"/>
              </a:lnSpc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(show up as white)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Track through 3d</a:t>
            </a:r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3" cstate="print"/>
          <a:srcRect l="6696" t="9320" r="22762" b="20972"/>
          <a:stretch>
            <a:fillRect/>
          </a:stretch>
        </p:blipFill>
        <p:spPr bwMode="auto">
          <a:xfrm>
            <a:off x="4873625" y="1755775"/>
            <a:ext cx="3854450" cy="4376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8041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2247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Blood vessel tree data</a:t>
            </a:r>
          </a:p>
        </p:txBody>
      </p:sp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228600" y="1905000"/>
            <a:ext cx="44958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Marron’s brain: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MRA view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“A” for “Angiography”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Finds blood vessels</a:t>
            </a:r>
          </a:p>
          <a:p>
            <a:pPr algn="ctr">
              <a:lnSpc>
                <a:spcPct val="150000"/>
              </a:lnSpc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(show up as white)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Track through 3d</a:t>
            </a:r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3" cstate="print"/>
          <a:srcRect l="6696" t="9320" r="22762" b="20972"/>
          <a:stretch>
            <a:fillRect/>
          </a:stretch>
        </p:blipFill>
        <p:spPr bwMode="auto">
          <a:xfrm>
            <a:off x="4873625" y="1755775"/>
            <a:ext cx="3854450" cy="4376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5539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1485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Blood vessel tree data</a:t>
            </a:r>
          </a:p>
        </p:txBody>
      </p:sp>
      <p:sp>
        <p:nvSpPr>
          <p:cNvPr id="28675" name="TextBox 4"/>
          <p:cNvSpPr txBox="1">
            <a:spLocks noChangeArrowheads="1"/>
          </p:cNvSpPr>
          <p:nvPr/>
        </p:nvSpPr>
        <p:spPr bwMode="auto">
          <a:xfrm>
            <a:off x="228600" y="1905000"/>
            <a:ext cx="44958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Marron’s brain: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MRA view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“A” for “Angiography”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Finds blood vessels</a:t>
            </a:r>
          </a:p>
          <a:p>
            <a:pPr algn="ctr">
              <a:lnSpc>
                <a:spcPct val="150000"/>
              </a:lnSpc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(show up as white)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Track through 3d</a:t>
            </a: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3" cstate="print"/>
          <a:srcRect l="6696" t="9320" r="22762" b="20972"/>
          <a:stretch>
            <a:fillRect/>
          </a:stretch>
        </p:blipFill>
        <p:spPr bwMode="auto">
          <a:xfrm>
            <a:off x="4873625" y="1755775"/>
            <a:ext cx="3854450" cy="4376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8570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0723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Blood vessel tree data</a:t>
            </a:r>
          </a:p>
        </p:txBody>
      </p:sp>
      <p:sp>
        <p:nvSpPr>
          <p:cNvPr id="29699" name="TextBox 4"/>
          <p:cNvSpPr txBox="1">
            <a:spLocks noChangeArrowheads="1"/>
          </p:cNvSpPr>
          <p:nvPr/>
        </p:nvSpPr>
        <p:spPr bwMode="auto">
          <a:xfrm>
            <a:off x="228600" y="1295400"/>
            <a:ext cx="65532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Marron’s brain: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From MRA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S</a:t>
            </a:r>
            <a:r>
              <a:rPr lang="en-US" sz="3200" i="1">
                <a:solidFill>
                  <a:srgbClr val="000000"/>
                </a:solidFill>
                <a:latin typeface="Tahoma" pitchFamily="34" charset="0"/>
              </a:rPr>
              <a:t>egment</a:t>
            </a: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tree 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of vessel segments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Using </a:t>
            </a:r>
            <a:r>
              <a:rPr lang="en-US" sz="3200" i="1">
                <a:solidFill>
                  <a:srgbClr val="000000"/>
                </a:solidFill>
                <a:latin typeface="Tahoma" pitchFamily="34" charset="0"/>
              </a:rPr>
              <a:t>tube tracking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Bullitt and Aylward (2002)</a:t>
            </a: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3" cstate="print"/>
          <a:srcRect l="1677" t="17647" r="56175" b="41176"/>
          <a:stretch>
            <a:fillRect/>
          </a:stretch>
        </p:blipFill>
        <p:spPr bwMode="auto">
          <a:xfrm>
            <a:off x="5029200" y="1554163"/>
            <a:ext cx="3906838" cy="2720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6609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009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Blood vessel tree data</a:t>
            </a:r>
          </a:p>
        </p:txBody>
      </p:sp>
      <p:sp>
        <p:nvSpPr>
          <p:cNvPr id="30723" name="TextBox 4"/>
          <p:cNvSpPr txBox="1">
            <a:spLocks noChangeArrowheads="1"/>
          </p:cNvSpPr>
          <p:nvPr/>
        </p:nvSpPr>
        <p:spPr bwMode="auto">
          <a:xfrm>
            <a:off x="228600" y="1905000"/>
            <a:ext cx="43434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Marron’s brain: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From MRA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Reconstruct trees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in 3d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Rotate to view</a:t>
            </a:r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3" cstate="print"/>
          <a:srcRect l="1677" t="17647" r="56175" b="41176"/>
          <a:stretch>
            <a:fillRect/>
          </a:stretch>
        </p:blipFill>
        <p:spPr bwMode="auto">
          <a:xfrm>
            <a:off x="5029200" y="1554163"/>
            <a:ext cx="3906838" cy="2720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181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2247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Blood vessel tree data</a:t>
            </a:r>
          </a:p>
        </p:txBody>
      </p:sp>
      <p:sp>
        <p:nvSpPr>
          <p:cNvPr id="31747" name="TextBox 4"/>
          <p:cNvSpPr txBox="1">
            <a:spLocks noChangeArrowheads="1"/>
          </p:cNvSpPr>
          <p:nvPr/>
        </p:nvSpPr>
        <p:spPr bwMode="auto">
          <a:xfrm>
            <a:off x="228600" y="1905000"/>
            <a:ext cx="43434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Marron’s brain: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From MRA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Reconstruct trees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in 3d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Rotate to view</a:t>
            </a:r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3" cstate="print"/>
          <a:srcRect l="1677" t="17647" r="56175" b="41176"/>
          <a:stretch>
            <a:fillRect/>
          </a:stretch>
        </p:blipFill>
        <p:spPr bwMode="auto">
          <a:xfrm>
            <a:off x="5029200" y="1554163"/>
            <a:ext cx="3906838" cy="2720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9728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1485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Blood vessel tree data</a:t>
            </a:r>
          </a:p>
        </p:txBody>
      </p:sp>
      <p:sp>
        <p:nvSpPr>
          <p:cNvPr id="32771" name="TextBox 4"/>
          <p:cNvSpPr txBox="1">
            <a:spLocks noChangeArrowheads="1"/>
          </p:cNvSpPr>
          <p:nvPr/>
        </p:nvSpPr>
        <p:spPr bwMode="auto">
          <a:xfrm>
            <a:off x="228600" y="1905000"/>
            <a:ext cx="43434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Marron’s brain: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From MRA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Reconstruct trees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in 3d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Rotate to view</a:t>
            </a:r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3" cstate="print"/>
          <a:srcRect l="1677" t="17647" r="56175" b="41176"/>
          <a:stretch>
            <a:fillRect/>
          </a:stretch>
        </p:blipFill>
        <p:spPr bwMode="auto">
          <a:xfrm>
            <a:off x="5029200" y="1554163"/>
            <a:ext cx="3906838" cy="2720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9231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A Challenging Example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pPr marL="609600" indent="-609600"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Male Pelvis</a:t>
            </a:r>
          </a:p>
          <a:p>
            <a:pPr marL="1009650" lvl="1" indent="-609600"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Bladder – Prostate – Rectum</a:t>
            </a:r>
          </a:p>
          <a:p>
            <a:pPr marL="1009650" lvl="1" indent="-609600"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How do they move over time (days)?</a:t>
            </a:r>
          </a:p>
          <a:p>
            <a:pPr marL="1009650" lvl="1" indent="-609600"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Critical to Radiation Treatment (cancer)</a:t>
            </a:r>
          </a:p>
          <a:p>
            <a:pPr marL="609600" indent="-609600"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Work with 3-d CT</a:t>
            </a:r>
          </a:p>
          <a:p>
            <a:pPr marL="1009650" lvl="1" indent="-609600" eaLnBrk="1" hangingPunct="1"/>
            <a:r>
              <a:rPr lang="en-US" i="1" smtClean="0">
                <a:solidFill>
                  <a:schemeClr val="bg2"/>
                </a:solidFill>
                <a:latin typeface="Arial" charset="0"/>
                <a:cs typeface="Arial" charset="0"/>
              </a:rPr>
              <a:t>Very</a:t>
            </a: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 Challenging to Segment</a:t>
            </a:r>
          </a:p>
          <a:p>
            <a:pPr marL="1009650" lvl="1" indent="-609600"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Find boundary of each object?</a:t>
            </a:r>
          </a:p>
          <a:p>
            <a:pPr marL="1009650" lvl="1" indent="-609600"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Represent each Object?</a:t>
            </a:r>
          </a:p>
        </p:txBody>
      </p:sp>
    </p:spTree>
    <p:extLst>
      <p:ext uri="{BB962C8B-B14F-4D97-AF65-F5344CB8AC3E}">
        <p14:creationId xmlns:p14="http://schemas.microsoft.com/office/powerpoint/2010/main" val="363342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009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Blood vessel tree data</a:t>
            </a:r>
          </a:p>
        </p:txBody>
      </p:sp>
      <p:sp>
        <p:nvSpPr>
          <p:cNvPr id="33795" name="TextBox 4"/>
          <p:cNvSpPr txBox="1">
            <a:spLocks noChangeArrowheads="1"/>
          </p:cNvSpPr>
          <p:nvPr/>
        </p:nvSpPr>
        <p:spPr bwMode="auto">
          <a:xfrm>
            <a:off x="228600" y="1905000"/>
            <a:ext cx="43434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Marron’s brain: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From MRA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Reconstruct trees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in 3d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Rotate to view</a:t>
            </a:r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3" cstate="print"/>
          <a:srcRect l="1677" t="17647" r="56175" b="41176"/>
          <a:stretch>
            <a:fillRect/>
          </a:stretch>
        </p:blipFill>
        <p:spPr bwMode="auto">
          <a:xfrm>
            <a:off x="5029200" y="1554163"/>
            <a:ext cx="3906838" cy="2720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1829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0723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Blood vessel tree data</a:t>
            </a:r>
          </a:p>
        </p:txBody>
      </p:sp>
      <p:sp>
        <p:nvSpPr>
          <p:cNvPr id="34819" name="TextBox 4"/>
          <p:cNvSpPr txBox="1">
            <a:spLocks noChangeArrowheads="1"/>
          </p:cNvSpPr>
          <p:nvPr/>
        </p:nvSpPr>
        <p:spPr bwMode="auto">
          <a:xfrm>
            <a:off x="228600" y="1905000"/>
            <a:ext cx="43434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Marron’s brain: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From MRA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Reconstruct trees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in 3d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Rotate to view</a:t>
            </a:r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3" cstate="print"/>
          <a:srcRect l="1677" t="17647" r="56175" b="41176"/>
          <a:stretch>
            <a:fillRect/>
          </a:stretch>
        </p:blipFill>
        <p:spPr bwMode="auto">
          <a:xfrm>
            <a:off x="5029200" y="1554163"/>
            <a:ext cx="3906838" cy="2720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129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1485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Blood vessel tree data</a:t>
            </a:r>
          </a:p>
        </p:txBody>
      </p:sp>
      <p:sp>
        <p:nvSpPr>
          <p:cNvPr id="35843" name="TextBox 4"/>
          <p:cNvSpPr txBox="1">
            <a:spLocks noChangeArrowheads="1"/>
          </p:cNvSpPr>
          <p:nvPr/>
        </p:nvSpPr>
        <p:spPr bwMode="auto">
          <a:xfrm>
            <a:off x="228600" y="1905000"/>
            <a:ext cx="43434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Marron’s brain: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From MRA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Reconstruct trees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in 3d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Rotate to view</a:t>
            </a:r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3" cstate="print"/>
          <a:srcRect l="1677" t="17647" r="56175" b="41176"/>
          <a:stretch>
            <a:fillRect/>
          </a:stretch>
        </p:blipFill>
        <p:spPr bwMode="auto">
          <a:xfrm>
            <a:off x="5029200" y="1554163"/>
            <a:ext cx="3906838" cy="2720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6822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69961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Blood vessel tree data</a:t>
            </a:r>
          </a:p>
        </p:txBody>
      </p:sp>
      <p:sp>
        <p:nvSpPr>
          <p:cNvPr id="36867" name="TextBox 4"/>
          <p:cNvSpPr txBox="1">
            <a:spLocks noChangeArrowheads="1"/>
          </p:cNvSpPr>
          <p:nvPr/>
        </p:nvSpPr>
        <p:spPr bwMode="auto">
          <a:xfrm>
            <a:off x="152400" y="3429000"/>
            <a:ext cx="8763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Now look over many people (data objects)</a:t>
            </a:r>
          </a:p>
          <a:p>
            <a:pPr>
              <a:lnSpc>
                <a:spcPct val="150000"/>
              </a:lnSpc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Structure of population  (understand variation?)</a:t>
            </a:r>
          </a:p>
          <a:p>
            <a:pPr>
              <a:lnSpc>
                <a:spcPct val="150000"/>
              </a:lnSpc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PCA in strongly </a:t>
            </a:r>
            <a:r>
              <a:rPr lang="en-US" sz="3200" u="sng">
                <a:solidFill>
                  <a:srgbClr val="000000"/>
                </a:solidFill>
                <a:latin typeface="Tahoma" pitchFamily="34" charset="0"/>
              </a:rPr>
              <a:t>non-Euclidean</a:t>
            </a: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Space???</a:t>
            </a:r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3" cstate="print"/>
          <a:srcRect l="1677" t="17647" r="56175" b="41176"/>
          <a:stretch>
            <a:fillRect/>
          </a:stretch>
        </p:blipFill>
        <p:spPr bwMode="auto">
          <a:xfrm>
            <a:off x="457200" y="1524000"/>
            <a:ext cx="2068513" cy="1439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4" cstate="print"/>
          <a:srcRect l="1677" t="17647" r="56175" b="41176"/>
          <a:stretch>
            <a:fillRect/>
          </a:stretch>
        </p:blipFill>
        <p:spPr bwMode="auto">
          <a:xfrm>
            <a:off x="3048000" y="1524000"/>
            <a:ext cx="2068513" cy="1439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6870" name="TextBox 5"/>
          <p:cNvSpPr txBox="1">
            <a:spLocks noChangeArrowheads="1"/>
          </p:cNvSpPr>
          <p:nvPr/>
        </p:nvSpPr>
        <p:spPr bwMode="auto">
          <a:xfrm>
            <a:off x="5257800" y="2286000"/>
            <a:ext cx="12842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>
                <a:solidFill>
                  <a:srgbClr val="000000"/>
                </a:solidFill>
                <a:latin typeface="Tahoma" pitchFamily="34" charset="0"/>
                <a:cs typeface="Arial" charset="0"/>
              </a:rPr>
              <a:t>, ... ,</a:t>
            </a:r>
          </a:p>
        </p:txBody>
      </p:sp>
      <p:pic>
        <p:nvPicPr>
          <p:cNvPr id="36871" name="Picture 6"/>
          <p:cNvPicPr>
            <a:picLocks noChangeAspect="1" noChangeArrowheads="1"/>
          </p:cNvPicPr>
          <p:nvPr/>
        </p:nvPicPr>
        <p:blipFill>
          <a:blip r:embed="rId5" cstate="print"/>
          <a:srcRect l="1677" t="17647" r="56175" b="41176"/>
          <a:stretch>
            <a:fillRect/>
          </a:stretch>
        </p:blipFill>
        <p:spPr bwMode="auto">
          <a:xfrm>
            <a:off x="6781800" y="1524000"/>
            <a:ext cx="2068513" cy="1439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6872" name="TextBox 8"/>
          <p:cNvSpPr txBox="1">
            <a:spLocks noChangeArrowheads="1"/>
          </p:cNvSpPr>
          <p:nvPr/>
        </p:nvSpPr>
        <p:spPr bwMode="auto">
          <a:xfrm>
            <a:off x="2590800" y="2286000"/>
            <a:ext cx="34131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>
                <a:solidFill>
                  <a:srgbClr val="000000"/>
                </a:solidFill>
                <a:latin typeface="Tahoma" pitchFamily="34" charset="0"/>
                <a:cs typeface="Arial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70317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69961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Blood vessel tree data</a:t>
            </a:r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0" y="3124200"/>
            <a:ext cx="9144000" cy="73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0000"/>
                </a:solidFill>
                <a:latin typeface="Tahoma" pitchFamily="34" charset="0"/>
              </a:rPr>
              <a:t>Examples of Potential Specific </a:t>
            </a:r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Goals</a:t>
            </a:r>
            <a:endParaRPr lang="en-US" sz="3200" dirty="0">
              <a:solidFill>
                <a:srgbClr val="000000"/>
              </a:solidFill>
              <a:latin typeface="Tahoma" pitchFamily="34" charset="0"/>
            </a:endParaRPr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3" cstate="print"/>
          <a:srcRect l="1677" t="17647" r="56175" b="41176"/>
          <a:stretch>
            <a:fillRect/>
          </a:stretch>
        </p:blipFill>
        <p:spPr bwMode="auto">
          <a:xfrm>
            <a:off x="457200" y="1524000"/>
            <a:ext cx="2068513" cy="1439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4" cstate="print"/>
          <a:srcRect l="1677" t="17647" r="56175" b="41176"/>
          <a:stretch>
            <a:fillRect/>
          </a:stretch>
        </p:blipFill>
        <p:spPr bwMode="auto">
          <a:xfrm>
            <a:off x="3048000" y="1524000"/>
            <a:ext cx="2068513" cy="1439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7894" name="TextBox 5"/>
          <p:cNvSpPr txBox="1">
            <a:spLocks noChangeArrowheads="1"/>
          </p:cNvSpPr>
          <p:nvPr/>
        </p:nvSpPr>
        <p:spPr bwMode="auto">
          <a:xfrm>
            <a:off x="5257800" y="2286000"/>
            <a:ext cx="12842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>
                <a:solidFill>
                  <a:srgbClr val="000000"/>
                </a:solidFill>
                <a:latin typeface="Tahoma" pitchFamily="34" charset="0"/>
                <a:cs typeface="Arial" charset="0"/>
              </a:rPr>
              <a:t>, ... ,</a:t>
            </a:r>
          </a:p>
        </p:txBody>
      </p:sp>
      <p:pic>
        <p:nvPicPr>
          <p:cNvPr id="37895" name="Picture 6"/>
          <p:cNvPicPr>
            <a:picLocks noChangeAspect="1" noChangeArrowheads="1"/>
          </p:cNvPicPr>
          <p:nvPr/>
        </p:nvPicPr>
        <p:blipFill>
          <a:blip r:embed="rId5" cstate="print"/>
          <a:srcRect l="1677" t="17647" r="56175" b="41176"/>
          <a:stretch>
            <a:fillRect/>
          </a:stretch>
        </p:blipFill>
        <p:spPr bwMode="auto">
          <a:xfrm>
            <a:off x="6781800" y="1524000"/>
            <a:ext cx="2068513" cy="1439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7896" name="TextBox 8"/>
          <p:cNvSpPr txBox="1">
            <a:spLocks noChangeArrowheads="1"/>
          </p:cNvSpPr>
          <p:nvPr/>
        </p:nvSpPr>
        <p:spPr bwMode="auto">
          <a:xfrm>
            <a:off x="2590800" y="2286000"/>
            <a:ext cx="34131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>
                <a:solidFill>
                  <a:srgbClr val="000000"/>
                </a:solidFill>
                <a:latin typeface="Tahoma" pitchFamily="34" charset="0"/>
                <a:cs typeface="Arial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73647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69961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Blood vessel tree data</a:t>
            </a:r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0" y="3124200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0000"/>
                </a:solidFill>
                <a:latin typeface="Tahoma" pitchFamily="34" charset="0"/>
              </a:rPr>
              <a:t>Examples of Potential Specific Goals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000000"/>
                </a:solidFill>
                <a:latin typeface="Tahoma" pitchFamily="34" charset="0"/>
              </a:rPr>
              <a:t>(not accessible by traditional methods)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Tahoma" pitchFamily="34" charset="0"/>
              </a:rPr>
              <a:t>  Predict Stroke Tendency (Collateral Circulation</a:t>
            </a:r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)</a:t>
            </a:r>
            <a:endParaRPr lang="en-US" sz="3200" dirty="0">
              <a:solidFill>
                <a:srgbClr val="000000"/>
              </a:solidFill>
              <a:latin typeface="Tahoma" pitchFamily="34" charset="0"/>
            </a:endParaRPr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3" cstate="print"/>
          <a:srcRect l="1677" t="17647" r="56175" b="41176"/>
          <a:stretch>
            <a:fillRect/>
          </a:stretch>
        </p:blipFill>
        <p:spPr bwMode="auto">
          <a:xfrm>
            <a:off x="457200" y="1524000"/>
            <a:ext cx="2068513" cy="1439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4" cstate="print"/>
          <a:srcRect l="1677" t="17647" r="56175" b="41176"/>
          <a:stretch>
            <a:fillRect/>
          </a:stretch>
        </p:blipFill>
        <p:spPr bwMode="auto">
          <a:xfrm>
            <a:off x="3048000" y="1524000"/>
            <a:ext cx="2068513" cy="1439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7894" name="TextBox 5"/>
          <p:cNvSpPr txBox="1">
            <a:spLocks noChangeArrowheads="1"/>
          </p:cNvSpPr>
          <p:nvPr/>
        </p:nvSpPr>
        <p:spPr bwMode="auto">
          <a:xfrm>
            <a:off x="5257800" y="2286000"/>
            <a:ext cx="12842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>
                <a:solidFill>
                  <a:srgbClr val="000000"/>
                </a:solidFill>
                <a:latin typeface="Tahoma" pitchFamily="34" charset="0"/>
                <a:cs typeface="Arial" charset="0"/>
              </a:rPr>
              <a:t>, ... ,</a:t>
            </a:r>
          </a:p>
        </p:txBody>
      </p:sp>
      <p:pic>
        <p:nvPicPr>
          <p:cNvPr id="37895" name="Picture 6"/>
          <p:cNvPicPr>
            <a:picLocks noChangeAspect="1" noChangeArrowheads="1"/>
          </p:cNvPicPr>
          <p:nvPr/>
        </p:nvPicPr>
        <p:blipFill>
          <a:blip r:embed="rId5" cstate="print"/>
          <a:srcRect l="1677" t="17647" r="56175" b="41176"/>
          <a:stretch>
            <a:fillRect/>
          </a:stretch>
        </p:blipFill>
        <p:spPr bwMode="auto">
          <a:xfrm>
            <a:off x="6781800" y="1524000"/>
            <a:ext cx="2068513" cy="1439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7896" name="TextBox 8"/>
          <p:cNvSpPr txBox="1">
            <a:spLocks noChangeArrowheads="1"/>
          </p:cNvSpPr>
          <p:nvPr/>
        </p:nvSpPr>
        <p:spPr bwMode="auto">
          <a:xfrm>
            <a:off x="2590800" y="2286000"/>
            <a:ext cx="34131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>
                <a:solidFill>
                  <a:srgbClr val="000000"/>
                </a:solidFill>
                <a:latin typeface="Tahoma" pitchFamily="34" charset="0"/>
                <a:cs typeface="Arial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26799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69961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Blood vessel tree data</a:t>
            </a:r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0" y="3124200"/>
            <a:ext cx="9144000" cy="2946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0000"/>
                </a:solidFill>
                <a:latin typeface="Tahoma" pitchFamily="34" charset="0"/>
              </a:rPr>
              <a:t>Examples of Potential Specific Goals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000000"/>
                </a:solidFill>
                <a:latin typeface="Tahoma" pitchFamily="34" charset="0"/>
              </a:rPr>
              <a:t>(not accessible by traditional methods)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Tahoma" pitchFamily="34" charset="0"/>
              </a:rPr>
              <a:t>  Predict Stroke Tendency (Collateral Circulation)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Tahoma" pitchFamily="34" charset="0"/>
              </a:rPr>
              <a:t>  Screen for Loci </a:t>
            </a: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of </a:t>
            </a:r>
            <a:r>
              <a:rPr lang="en-US" sz="3200" smtClean="0">
                <a:solidFill>
                  <a:srgbClr val="000000"/>
                </a:solidFill>
                <a:latin typeface="Tahoma" pitchFamily="34" charset="0"/>
              </a:rPr>
              <a:t>Pathology</a:t>
            </a:r>
            <a:endParaRPr lang="en-US" sz="3200" dirty="0">
              <a:solidFill>
                <a:srgbClr val="000000"/>
              </a:solidFill>
              <a:latin typeface="Tahoma" pitchFamily="34" charset="0"/>
            </a:endParaRPr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3" cstate="print"/>
          <a:srcRect l="1677" t="17647" r="56175" b="41176"/>
          <a:stretch>
            <a:fillRect/>
          </a:stretch>
        </p:blipFill>
        <p:spPr bwMode="auto">
          <a:xfrm>
            <a:off x="457200" y="1524000"/>
            <a:ext cx="2068513" cy="1439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4" cstate="print"/>
          <a:srcRect l="1677" t="17647" r="56175" b="41176"/>
          <a:stretch>
            <a:fillRect/>
          </a:stretch>
        </p:blipFill>
        <p:spPr bwMode="auto">
          <a:xfrm>
            <a:off x="3048000" y="1524000"/>
            <a:ext cx="2068513" cy="1439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7894" name="TextBox 5"/>
          <p:cNvSpPr txBox="1">
            <a:spLocks noChangeArrowheads="1"/>
          </p:cNvSpPr>
          <p:nvPr/>
        </p:nvSpPr>
        <p:spPr bwMode="auto">
          <a:xfrm>
            <a:off x="5257800" y="2286000"/>
            <a:ext cx="12842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>
                <a:solidFill>
                  <a:srgbClr val="000000"/>
                </a:solidFill>
                <a:latin typeface="Tahoma" pitchFamily="34" charset="0"/>
                <a:cs typeface="Arial" charset="0"/>
              </a:rPr>
              <a:t>, ... ,</a:t>
            </a:r>
          </a:p>
        </p:txBody>
      </p:sp>
      <p:pic>
        <p:nvPicPr>
          <p:cNvPr id="37895" name="Picture 6"/>
          <p:cNvPicPr>
            <a:picLocks noChangeAspect="1" noChangeArrowheads="1"/>
          </p:cNvPicPr>
          <p:nvPr/>
        </p:nvPicPr>
        <p:blipFill>
          <a:blip r:embed="rId5" cstate="print"/>
          <a:srcRect l="1677" t="17647" r="56175" b="41176"/>
          <a:stretch>
            <a:fillRect/>
          </a:stretch>
        </p:blipFill>
        <p:spPr bwMode="auto">
          <a:xfrm>
            <a:off x="6781800" y="1524000"/>
            <a:ext cx="2068513" cy="1439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7896" name="TextBox 8"/>
          <p:cNvSpPr txBox="1">
            <a:spLocks noChangeArrowheads="1"/>
          </p:cNvSpPr>
          <p:nvPr/>
        </p:nvSpPr>
        <p:spPr bwMode="auto">
          <a:xfrm>
            <a:off x="2590800" y="2286000"/>
            <a:ext cx="34131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>
                <a:solidFill>
                  <a:srgbClr val="000000"/>
                </a:solidFill>
                <a:latin typeface="Tahoma" pitchFamily="34" charset="0"/>
                <a:cs typeface="Arial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26190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69961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Blood vessel tree data</a:t>
            </a:r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0" y="3124200"/>
            <a:ext cx="91440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Examples of Potential Specific Goals</a:t>
            </a:r>
          </a:p>
          <a:p>
            <a:pPr algn="ctr">
              <a:lnSpc>
                <a:spcPct val="150000"/>
              </a:lnSpc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(not accessible by traditional methods)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Predict Stroke Tendency (Collateral Circulation)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Screen for Loci of Pathology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Explore how age affects connectivity</a:t>
            </a:r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3" cstate="print"/>
          <a:srcRect l="1677" t="17647" r="56175" b="41176"/>
          <a:stretch>
            <a:fillRect/>
          </a:stretch>
        </p:blipFill>
        <p:spPr bwMode="auto">
          <a:xfrm>
            <a:off x="457200" y="1524000"/>
            <a:ext cx="2068513" cy="1439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4" cstate="print"/>
          <a:srcRect l="1677" t="17647" r="56175" b="41176"/>
          <a:stretch>
            <a:fillRect/>
          </a:stretch>
        </p:blipFill>
        <p:spPr bwMode="auto">
          <a:xfrm>
            <a:off x="3048000" y="1524000"/>
            <a:ext cx="2068513" cy="1439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7894" name="TextBox 5"/>
          <p:cNvSpPr txBox="1">
            <a:spLocks noChangeArrowheads="1"/>
          </p:cNvSpPr>
          <p:nvPr/>
        </p:nvSpPr>
        <p:spPr bwMode="auto">
          <a:xfrm>
            <a:off x="5257800" y="2286000"/>
            <a:ext cx="12842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>
                <a:solidFill>
                  <a:srgbClr val="000000"/>
                </a:solidFill>
                <a:latin typeface="Tahoma" pitchFamily="34" charset="0"/>
                <a:cs typeface="Arial" charset="0"/>
              </a:rPr>
              <a:t>, ... ,</a:t>
            </a:r>
          </a:p>
        </p:txBody>
      </p:sp>
      <p:pic>
        <p:nvPicPr>
          <p:cNvPr id="37895" name="Picture 6"/>
          <p:cNvPicPr>
            <a:picLocks noChangeAspect="1" noChangeArrowheads="1"/>
          </p:cNvPicPr>
          <p:nvPr/>
        </p:nvPicPr>
        <p:blipFill>
          <a:blip r:embed="rId5" cstate="print"/>
          <a:srcRect l="1677" t="17647" r="56175" b="41176"/>
          <a:stretch>
            <a:fillRect/>
          </a:stretch>
        </p:blipFill>
        <p:spPr bwMode="auto">
          <a:xfrm>
            <a:off x="6781800" y="1524000"/>
            <a:ext cx="2068513" cy="1439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7896" name="TextBox 8"/>
          <p:cNvSpPr txBox="1">
            <a:spLocks noChangeArrowheads="1"/>
          </p:cNvSpPr>
          <p:nvPr/>
        </p:nvSpPr>
        <p:spPr bwMode="auto">
          <a:xfrm>
            <a:off x="2590800" y="2286000"/>
            <a:ext cx="34131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>
                <a:solidFill>
                  <a:srgbClr val="000000"/>
                </a:solidFill>
                <a:latin typeface="Tahoma" pitchFamily="34" charset="0"/>
                <a:cs typeface="Arial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8664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69961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Blood vessel tree data</a:t>
            </a:r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0" y="3124200"/>
            <a:ext cx="91440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Examples of Potential Specific Goals</a:t>
            </a:r>
          </a:p>
          <a:p>
            <a:pPr algn="ctr">
              <a:lnSpc>
                <a:spcPct val="150000"/>
              </a:lnSpc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(not accessible by traditional methods)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Predict Stroke Tendency (Collateral Circulation)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Screen for Loci of Pathology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Explore how age affects connectivity</a:t>
            </a:r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3" cstate="print"/>
          <a:srcRect l="1677" t="17647" r="56175" b="41176"/>
          <a:stretch>
            <a:fillRect/>
          </a:stretch>
        </p:blipFill>
        <p:spPr bwMode="auto">
          <a:xfrm>
            <a:off x="457200" y="1524000"/>
            <a:ext cx="2068513" cy="1439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4" cstate="print"/>
          <a:srcRect l="1677" t="17647" r="56175" b="41176"/>
          <a:stretch>
            <a:fillRect/>
          </a:stretch>
        </p:blipFill>
        <p:spPr bwMode="auto">
          <a:xfrm>
            <a:off x="3048000" y="1524000"/>
            <a:ext cx="2068513" cy="1439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7894" name="TextBox 5"/>
          <p:cNvSpPr txBox="1">
            <a:spLocks noChangeArrowheads="1"/>
          </p:cNvSpPr>
          <p:nvPr/>
        </p:nvSpPr>
        <p:spPr bwMode="auto">
          <a:xfrm>
            <a:off x="5257800" y="2286000"/>
            <a:ext cx="12842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>
                <a:solidFill>
                  <a:srgbClr val="000000"/>
                </a:solidFill>
                <a:latin typeface="Tahoma" pitchFamily="34" charset="0"/>
                <a:cs typeface="Arial" charset="0"/>
              </a:rPr>
              <a:t>, ... ,</a:t>
            </a:r>
          </a:p>
        </p:txBody>
      </p:sp>
      <p:pic>
        <p:nvPicPr>
          <p:cNvPr id="37895" name="Picture 6"/>
          <p:cNvPicPr>
            <a:picLocks noChangeAspect="1" noChangeArrowheads="1"/>
          </p:cNvPicPr>
          <p:nvPr/>
        </p:nvPicPr>
        <p:blipFill>
          <a:blip r:embed="rId5" cstate="print"/>
          <a:srcRect l="1677" t="17647" r="56175" b="41176"/>
          <a:stretch>
            <a:fillRect/>
          </a:stretch>
        </p:blipFill>
        <p:spPr bwMode="auto">
          <a:xfrm>
            <a:off x="6781800" y="1524000"/>
            <a:ext cx="2068513" cy="1439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7896" name="TextBox 8"/>
          <p:cNvSpPr txBox="1">
            <a:spLocks noChangeArrowheads="1"/>
          </p:cNvSpPr>
          <p:nvPr/>
        </p:nvSpPr>
        <p:spPr bwMode="auto">
          <a:xfrm>
            <a:off x="2590800" y="2286000"/>
            <a:ext cx="34131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>
                <a:solidFill>
                  <a:srgbClr val="000000"/>
                </a:solidFill>
                <a:latin typeface="Tahoma" pitchFamily="34" charset="0"/>
                <a:cs typeface="Arial" charset="0"/>
              </a:rPr>
              <a:t>,</a:t>
            </a:r>
          </a:p>
        </p:txBody>
      </p:sp>
      <p:sp>
        <p:nvSpPr>
          <p:cNvPr id="2" name="Rounded Rectangle 1"/>
          <p:cNvSpPr/>
          <p:nvPr/>
        </p:nvSpPr>
        <p:spPr bwMode="auto">
          <a:xfrm>
            <a:off x="304800" y="6248400"/>
            <a:ext cx="6934200" cy="533400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0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0723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Blood vessel tree data</a:t>
            </a:r>
          </a:p>
        </p:txBody>
      </p:sp>
      <p:sp>
        <p:nvSpPr>
          <p:cNvPr id="38915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457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Big Picture:     3 Approaches</a:t>
            </a:r>
          </a:p>
          <a:p>
            <a:pPr>
              <a:lnSpc>
                <a:spcPct val="130000"/>
              </a:lnSpc>
            </a:pPr>
            <a:endParaRPr lang="en-US" sz="3200">
              <a:solidFill>
                <a:srgbClr val="000000"/>
              </a:solidFill>
              <a:latin typeface="Tahoma" pitchFamily="34" charset="0"/>
            </a:endParaRPr>
          </a:p>
          <a:p>
            <a:pPr>
              <a:lnSpc>
                <a:spcPct val="130000"/>
              </a:lnSpc>
              <a:buFont typeface="Tahoma" pitchFamily="34" charset="0"/>
              <a:buAutoNum type="arabicPeriod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Purely Combinatorial</a:t>
            </a:r>
          </a:p>
          <a:p>
            <a:pPr>
              <a:lnSpc>
                <a:spcPct val="130000"/>
              </a:lnSpc>
              <a:buFont typeface="Tahoma" pitchFamily="34" charset="0"/>
              <a:buAutoNum type="arabicPeriod"/>
            </a:pPr>
            <a:endParaRPr lang="en-US" sz="3200">
              <a:solidFill>
                <a:srgbClr val="000000"/>
              </a:solidFill>
              <a:latin typeface="Tahoma" pitchFamily="34" charset="0"/>
            </a:endParaRPr>
          </a:p>
          <a:p>
            <a:pPr>
              <a:lnSpc>
                <a:spcPct val="130000"/>
              </a:lnSpc>
              <a:buFont typeface="Tahoma" pitchFamily="34" charset="0"/>
              <a:buAutoNum type="arabicPeriod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Euclidean Orthant</a:t>
            </a:r>
          </a:p>
          <a:p>
            <a:pPr>
              <a:lnSpc>
                <a:spcPct val="130000"/>
              </a:lnSpc>
              <a:buFont typeface="Tahoma" pitchFamily="34" charset="0"/>
              <a:buAutoNum type="arabicPeriod"/>
            </a:pPr>
            <a:endParaRPr lang="en-US" sz="3200">
              <a:solidFill>
                <a:srgbClr val="000000"/>
              </a:solidFill>
              <a:latin typeface="Tahoma" pitchFamily="34" charset="0"/>
            </a:endParaRPr>
          </a:p>
          <a:p>
            <a:pPr>
              <a:lnSpc>
                <a:spcPct val="130000"/>
              </a:lnSpc>
              <a:buFont typeface="Tahoma" pitchFamily="34" charset="0"/>
              <a:buAutoNum type="arabicPeriod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Dyck Path</a:t>
            </a:r>
          </a:p>
        </p:txBody>
      </p:sp>
    </p:spTree>
    <p:extLst>
      <p:ext uri="{BB962C8B-B14F-4D97-AF65-F5344CB8AC3E}">
        <p14:creationId xmlns:p14="http://schemas.microsoft.com/office/powerpoint/2010/main" val="410901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" charset="0"/>
                <a:cs typeface="Arial" charset="0"/>
              </a:rPr>
              <a:t>Male Pelvis – Raw Data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79550"/>
            <a:ext cx="2667000" cy="4768850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One CT Slice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(in 3d image)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endParaRPr lang="en-US" sz="12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Tail Bone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Rectum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Bladder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Prostate</a:t>
            </a:r>
          </a:p>
        </p:txBody>
      </p:sp>
      <p:pic>
        <p:nvPicPr>
          <p:cNvPr id="29700" name="Picture 3" descr="BladderProstateRectumRawC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" t="17091" r="1566" b="17091"/>
          <a:stretch>
            <a:fillRect/>
          </a:stretch>
        </p:blipFill>
        <p:spPr bwMode="auto">
          <a:xfrm>
            <a:off x="3200400" y="1981200"/>
            <a:ext cx="5656263" cy="422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701" name="Straight Arrow Connector 5"/>
          <p:cNvCxnSpPr>
            <a:cxnSpLocks noChangeShapeType="1"/>
          </p:cNvCxnSpPr>
          <p:nvPr/>
        </p:nvCxnSpPr>
        <p:spPr bwMode="auto">
          <a:xfrm flipV="1">
            <a:off x="2209800" y="3200400"/>
            <a:ext cx="5867400" cy="685800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2" name="Straight Arrow Connector 9"/>
          <p:cNvCxnSpPr>
            <a:cxnSpLocks noChangeShapeType="1"/>
          </p:cNvCxnSpPr>
          <p:nvPr/>
        </p:nvCxnSpPr>
        <p:spPr bwMode="auto">
          <a:xfrm flipV="1">
            <a:off x="1761331" y="4094162"/>
            <a:ext cx="3725069" cy="1468438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3" name="Straight Arrow Connector 10"/>
          <p:cNvCxnSpPr>
            <a:cxnSpLocks noChangeShapeType="1"/>
          </p:cNvCxnSpPr>
          <p:nvPr/>
        </p:nvCxnSpPr>
        <p:spPr bwMode="auto">
          <a:xfrm flipV="1">
            <a:off x="1905000" y="4953000"/>
            <a:ext cx="4648200" cy="1524000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Arrow Connector 5"/>
          <p:cNvCxnSpPr>
            <a:cxnSpLocks noChangeShapeType="1"/>
          </p:cNvCxnSpPr>
          <p:nvPr/>
        </p:nvCxnSpPr>
        <p:spPr bwMode="auto">
          <a:xfrm flipV="1">
            <a:off x="1761331" y="4267200"/>
            <a:ext cx="5706269" cy="457200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74973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PGA for m-reps, Bladder-Prostate-Rectum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31825" y="1479550"/>
            <a:ext cx="8054975" cy="1797050"/>
          </a:xfrm>
        </p:spPr>
        <p:txBody>
          <a:bodyPr/>
          <a:lstStyle/>
          <a:p>
            <a:pPr marL="0" indent="0" algn="l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800" smtClean="0"/>
              <a:t>Bladder – Prostate – Rectum,  1 person, 17 days</a:t>
            </a:r>
          </a:p>
          <a:p>
            <a:pPr marL="0" indent="0" algn="l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800" smtClean="0"/>
              <a:t>      PG 1                   PG 2                  PG 3</a:t>
            </a:r>
          </a:p>
          <a:p>
            <a:pPr marL="0" indent="0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400" smtClean="0"/>
              <a:t>(analysis by Ja Yeon Jeong)</a:t>
            </a:r>
          </a:p>
        </p:txBody>
      </p:sp>
      <p:pic>
        <p:nvPicPr>
          <p:cNvPr id="122884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76600" y="3352800"/>
            <a:ext cx="2747963" cy="3070225"/>
          </a:xfrm>
          <a:noFill/>
        </p:spPr>
      </p:pic>
      <p:pic>
        <p:nvPicPr>
          <p:cNvPr id="122885" name="Picture 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172200" y="3352800"/>
            <a:ext cx="2747963" cy="3070225"/>
          </a:xfrm>
          <a:noFill/>
        </p:spPr>
      </p:pic>
      <p:pic>
        <p:nvPicPr>
          <p:cNvPr id="12288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352800"/>
            <a:ext cx="2716213" cy="3035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22887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3352800"/>
            <a:ext cx="2716213" cy="3033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5960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PGA for m-reps, Bladder-Prostate-Rectum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31825" y="1479550"/>
            <a:ext cx="8054975" cy="1797050"/>
          </a:xfrm>
        </p:spPr>
        <p:txBody>
          <a:bodyPr/>
          <a:lstStyle/>
          <a:p>
            <a:pPr algn="l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800" smtClean="0"/>
              <a:t>Bladder – Prostate – Rectum,  1 person, 17 days</a:t>
            </a:r>
          </a:p>
          <a:p>
            <a:pPr algn="l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800" smtClean="0"/>
              <a:t>      PG 1                   PG 2                  PG 3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400" smtClean="0"/>
              <a:t>(analysis by Ja Yeon Jeong)</a:t>
            </a:r>
          </a:p>
        </p:txBody>
      </p:sp>
      <p:pic>
        <p:nvPicPr>
          <p:cNvPr id="123908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76600" y="3352800"/>
            <a:ext cx="2747963" cy="3070225"/>
          </a:xfrm>
          <a:noFill/>
        </p:spPr>
      </p:pic>
      <p:pic>
        <p:nvPicPr>
          <p:cNvPr id="123909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72200" y="3352800"/>
            <a:ext cx="2747963" cy="3070225"/>
          </a:xfrm>
          <a:noFill/>
        </p:spPr>
      </p:pic>
      <p:pic>
        <p:nvPicPr>
          <p:cNvPr id="12391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352800"/>
            <a:ext cx="2716213" cy="3035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7027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PGA for m-reps, Bladder-Prostate-Rectum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31825" y="1479550"/>
            <a:ext cx="8054975" cy="1797050"/>
          </a:xfrm>
        </p:spPr>
        <p:txBody>
          <a:bodyPr/>
          <a:lstStyle/>
          <a:p>
            <a:pPr algn="l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800" smtClean="0"/>
              <a:t>Bladder – Prostate – Rectum,  1 person, 17 days</a:t>
            </a:r>
          </a:p>
          <a:p>
            <a:pPr algn="l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800" smtClean="0"/>
              <a:t>      PG 1                   PG 2                  PG 3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400" smtClean="0"/>
              <a:t>(analysis by Ja Yeon Jeong)</a:t>
            </a:r>
          </a:p>
        </p:txBody>
      </p:sp>
      <p:pic>
        <p:nvPicPr>
          <p:cNvPr id="124932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76600" y="3352800"/>
            <a:ext cx="2747963" cy="3070225"/>
          </a:xfrm>
          <a:noFill/>
        </p:spPr>
      </p:pic>
      <p:pic>
        <p:nvPicPr>
          <p:cNvPr id="124933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172200" y="3352800"/>
            <a:ext cx="2747963" cy="3070225"/>
          </a:xfrm>
          <a:noFill/>
        </p:spPr>
      </p:pic>
      <p:pic>
        <p:nvPicPr>
          <p:cNvPr id="12493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352800"/>
            <a:ext cx="2716213" cy="3035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2493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3352800"/>
            <a:ext cx="2716213" cy="3035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0892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PCA Extensions for Data on Manifolds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Fletcher (Principal Geodesic Anal.)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Best fit of geodesic to data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Constrained to go through geodesic mean</a:t>
            </a:r>
          </a:p>
        </p:txBody>
      </p:sp>
    </p:spTree>
    <p:extLst>
      <p:ext uri="{BB962C8B-B14F-4D97-AF65-F5344CB8AC3E}">
        <p14:creationId xmlns:p14="http://schemas.microsoft.com/office/powerpoint/2010/main" val="158307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PCA Extensions for Data on Manifolds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Fletcher (Principal Geodesic Anal.)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Best fit of geodesic to data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Constrained to go through geodesic mean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Counterexample: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	Data on sphere, along equator</a:t>
            </a:r>
          </a:p>
        </p:txBody>
      </p:sp>
    </p:spTree>
    <p:extLst>
      <p:ext uri="{BB962C8B-B14F-4D97-AF65-F5344CB8AC3E}">
        <p14:creationId xmlns:p14="http://schemas.microsoft.com/office/powerpoint/2010/main" val="172266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PCA Extensions for Data on Manifolds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Fletcher (Principal Geodesic Anal.)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Best fit of geodesic to data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Constrained to go through geodesic mean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Huckemann, Hotz &amp; Munk  (Geod. PCA)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Best fit of </a:t>
            </a:r>
            <a:r>
              <a:rPr lang="en-US" u="sng" smtClean="0"/>
              <a:t>any</a:t>
            </a:r>
            <a:r>
              <a:rPr lang="en-US" smtClean="0"/>
              <a:t> geodesic to data</a:t>
            </a:r>
          </a:p>
        </p:txBody>
      </p:sp>
    </p:spTree>
    <p:extLst>
      <p:ext uri="{BB962C8B-B14F-4D97-AF65-F5344CB8AC3E}">
        <p14:creationId xmlns:p14="http://schemas.microsoft.com/office/powerpoint/2010/main" val="381427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PCA Extensions for Data on Manifolds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Fletcher (Principal Geodesic Anal.)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Best fit of geodesic to data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Constrained to go through geodesic mean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Huckemann, Hotz &amp; Munk  (Geod. PCA)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Best fit of </a:t>
            </a:r>
            <a:r>
              <a:rPr lang="en-US" u="sng" smtClean="0"/>
              <a:t>any</a:t>
            </a:r>
            <a:r>
              <a:rPr lang="en-US" smtClean="0"/>
              <a:t> geodesic to data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Counterexample: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	Data follows Tropic of Capricorn</a:t>
            </a:r>
          </a:p>
        </p:txBody>
      </p:sp>
      <p:pic>
        <p:nvPicPr>
          <p:cNvPr id="129028" name="Picture 2"/>
          <p:cNvPicPr>
            <a:picLocks noChangeAspect="1" noChangeArrowheads="1"/>
          </p:cNvPicPr>
          <p:nvPr/>
        </p:nvPicPr>
        <p:blipFill>
          <a:blip r:embed="rId3" cstate="print"/>
          <a:srcRect t="11066" r="74724" b="19366"/>
          <a:stretch>
            <a:fillRect/>
          </a:stretch>
        </p:blipFill>
        <p:spPr bwMode="auto">
          <a:xfrm>
            <a:off x="7005638" y="4343400"/>
            <a:ext cx="2138362" cy="2208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6269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Directional Data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E.g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. “average” of: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2</m:t>
                        </m:r>
                      </m:e>
                      <m:sup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3</m:t>
                        </m:r>
                      </m:e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</a:t>
                </a:r>
                <a:r>
                  <a:rPr lang="en-US" dirty="0">
                    <a:solidFill>
                      <a:schemeClr val="bg2"/>
                    </a:solidFill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358</m:t>
                        </m:r>
                      </m:e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</a:t>
                </a:r>
                <a:r>
                  <a:rPr lang="en-US" dirty="0">
                    <a:solidFill>
                      <a:schemeClr val="bg2"/>
                    </a:solidFill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359</m:t>
                        </m:r>
                      </m:e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= 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???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								</a:t>
                </a:r>
                <a:r>
                  <a:rPr lang="en-US" dirty="0" smtClean="0">
                    <a:solidFill>
                      <a:srgbClr val="00FF00"/>
                    </a:solidFill>
                    <a:latin typeface="Arial" charset="0"/>
                    <a:cs typeface="Arial" charset="0"/>
                  </a:rPr>
                  <a:t>Should 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rgbClr val="00FF00"/>
                    </a:solidFill>
                    <a:latin typeface="Arial" charset="0"/>
                    <a:cs typeface="Arial" charset="0"/>
                  </a:rPr>
                  <a:t>	</a:t>
                </a:r>
                <a:r>
                  <a:rPr lang="en-US" dirty="0" smtClean="0">
                    <a:solidFill>
                      <a:srgbClr val="00FF00"/>
                    </a:solidFill>
                    <a:latin typeface="Arial" charset="0"/>
                    <a:cs typeface="Arial" charset="0"/>
                  </a:rPr>
                  <a:t>							Use Unit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rgbClr val="00FF00"/>
                    </a:solidFill>
                    <a:latin typeface="Arial" charset="0"/>
                    <a:cs typeface="Arial" charset="0"/>
                  </a:rPr>
                  <a:t>	</a:t>
                </a:r>
                <a:r>
                  <a:rPr lang="en-US" dirty="0" smtClean="0">
                    <a:solidFill>
                      <a:srgbClr val="00FF00"/>
                    </a:solidFill>
                    <a:latin typeface="Arial" charset="0"/>
                    <a:cs typeface="Arial" charset="0"/>
                  </a:rPr>
                  <a:t>							Circle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rgbClr val="00FF00"/>
                    </a:solidFill>
                    <a:latin typeface="Arial" charset="0"/>
                    <a:cs typeface="Arial" charset="0"/>
                  </a:rPr>
                  <a:t>	</a:t>
                </a:r>
                <a:r>
                  <a:rPr lang="en-US" dirty="0" smtClean="0">
                    <a:solidFill>
                      <a:srgbClr val="00FF00"/>
                    </a:solidFill>
                    <a:latin typeface="Arial" charset="0"/>
                    <a:cs typeface="Arial" charset="0"/>
                  </a:rPr>
                  <a:t>							Structure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 r="-145" b="-6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4457700" y="3352800"/>
            <a:ext cx="0" cy="3505200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2743200" y="5105400"/>
            <a:ext cx="3505200" cy="0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Box 25"/>
          <p:cNvSpPr txBox="1"/>
          <p:nvPr/>
        </p:nvSpPr>
        <p:spPr>
          <a:xfrm rot="5400000">
            <a:off x="5899666" y="476833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</a:rPr>
              <a:t>x</a:t>
            </a:r>
            <a:endParaRPr lang="en-US" sz="1800" dirty="0">
              <a:solidFill>
                <a:srgbClr val="0000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5400000">
            <a:off x="5899666" y="507313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</a:rPr>
              <a:t>x</a:t>
            </a:r>
            <a:endParaRPr lang="en-US" sz="1800" dirty="0">
              <a:solidFill>
                <a:srgbClr val="0000FF"/>
              </a:solidFill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2895600" y="3581400"/>
            <a:ext cx="3124200" cy="3124200"/>
          </a:xfrm>
          <a:prstGeom prst="ellipse">
            <a:avLst/>
          </a:prstGeom>
          <a:noFill/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5B5249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5400000">
            <a:off x="5899666" y="484453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</a:rPr>
              <a:t>x</a:t>
            </a:r>
            <a:endParaRPr lang="en-US" sz="1800" dirty="0">
              <a:solidFill>
                <a:srgbClr val="0000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 rot="5400000">
            <a:off x="5899666" y="499693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</a:rPr>
              <a:t>x</a:t>
            </a:r>
            <a:endParaRPr lang="en-US" sz="1800" dirty="0">
              <a:solidFill>
                <a:srgbClr val="0000FF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 bwMode="auto">
          <a:xfrm flipH="1" flipV="1">
            <a:off x="6052066" y="5143500"/>
            <a:ext cx="577334" cy="190500"/>
          </a:xfrm>
          <a:prstGeom prst="straightConnector1">
            <a:avLst/>
          </a:prstGeom>
          <a:noFill/>
          <a:ln w="25400" cap="flat" cmpd="sng" algn="ctr">
            <a:solidFill>
              <a:srgbClr val="00FF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46582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PCA Extensions for Data on Manifolds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Fletcher (Principal Geodesic Anal.)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Best fit of geodesic to data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Constrained to go through geodesic mean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err="1" smtClean="0"/>
              <a:t>Huckemann</a:t>
            </a:r>
            <a:r>
              <a:rPr lang="en-US" dirty="0" smtClean="0"/>
              <a:t>, </a:t>
            </a:r>
            <a:r>
              <a:rPr lang="en-US" dirty="0" err="1" smtClean="0"/>
              <a:t>Hotz</a:t>
            </a:r>
            <a:r>
              <a:rPr lang="en-US" dirty="0" smtClean="0"/>
              <a:t> &amp; </a:t>
            </a:r>
            <a:r>
              <a:rPr lang="en-US" dirty="0" err="1" smtClean="0"/>
              <a:t>Munk</a:t>
            </a:r>
            <a:r>
              <a:rPr lang="en-US" dirty="0" smtClean="0"/>
              <a:t>  (</a:t>
            </a:r>
            <a:r>
              <a:rPr lang="en-US" dirty="0" err="1" smtClean="0"/>
              <a:t>Geod</a:t>
            </a:r>
            <a:r>
              <a:rPr lang="en-US" dirty="0" smtClean="0"/>
              <a:t>. PCA)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Best fit of </a:t>
            </a:r>
            <a:r>
              <a:rPr lang="en-US" u="sng" dirty="0" smtClean="0"/>
              <a:t>any</a:t>
            </a:r>
            <a:r>
              <a:rPr lang="en-US" dirty="0" smtClean="0"/>
              <a:t> geodesic to data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Jung, </a:t>
            </a:r>
            <a:r>
              <a:rPr lang="en-US" dirty="0" err="1" smtClean="0"/>
              <a:t>Foskey</a:t>
            </a:r>
            <a:r>
              <a:rPr lang="en-US" dirty="0" smtClean="0"/>
              <a:t> &amp; </a:t>
            </a:r>
            <a:r>
              <a:rPr lang="en-US" dirty="0" err="1" smtClean="0"/>
              <a:t>Marron</a:t>
            </a:r>
            <a:r>
              <a:rPr lang="en-US" dirty="0" smtClean="0"/>
              <a:t>  (</a:t>
            </a:r>
            <a:r>
              <a:rPr lang="en-US" dirty="0" err="1" smtClean="0"/>
              <a:t>Princ</a:t>
            </a:r>
            <a:r>
              <a:rPr lang="en-US" dirty="0" smtClean="0"/>
              <a:t>. Arc Anal.)</a:t>
            </a:r>
          </a:p>
        </p:txBody>
      </p:sp>
    </p:spTree>
    <p:extLst>
      <p:ext uri="{BB962C8B-B14F-4D97-AF65-F5344CB8AC3E}">
        <p14:creationId xmlns:p14="http://schemas.microsoft.com/office/powerpoint/2010/main" val="282899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PCA Extensions for Data on Manifolds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Fletcher (Principal Geodesic Anal.)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Best fit of geodesic to data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Constrained to go through geodesic mean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Huckemann, Hotz &amp; Munk  (Geod. PCA)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Best fit of </a:t>
            </a:r>
            <a:r>
              <a:rPr lang="en-US" u="sng" smtClean="0"/>
              <a:t>any</a:t>
            </a:r>
            <a:r>
              <a:rPr lang="en-US" smtClean="0"/>
              <a:t> geodesic to data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Jung, Foskey &amp; Marron  (Princ. Arc Anal.)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Best fit of </a:t>
            </a:r>
            <a:r>
              <a:rPr lang="en-US" u="sng" smtClean="0"/>
              <a:t>any circle</a:t>
            </a:r>
            <a:r>
              <a:rPr lang="en-US" smtClean="0"/>
              <a:t> to data</a:t>
            </a:r>
          </a:p>
          <a:p>
            <a:pPr lvl="1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(motivated by conformal maps)</a:t>
            </a:r>
          </a:p>
        </p:txBody>
      </p:sp>
    </p:spTree>
    <p:extLst>
      <p:ext uri="{BB962C8B-B14F-4D97-AF65-F5344CB8AC3E}">
        <p14:creationId xmlns:p14="http://schemas.microsoft.com/office/powerpoint/2010/main" val="240432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PCA Extensions for Data on Manifolds</a:t>
            </a:r>
          </a:p>
        </p:txBody>
      </p:sp>
      <p:pic>
        <p:nvPicPr>
          <p:cNvPr id="131075" name="Picture 2"/>
          <p:cNvPicPr>
            <a:picLocks noChangeAspect="1" noChangeArrowheads="1"/>
          </p:cNvPicPr>
          <p:nvPr/>
        </p:nvPicPr>
        <p:blipFill>
          <a:blip r:embed="rId3" cstate="print"/>
          <a:srcRect l="11594" t="34909" r="9274" b="4028"/>
          <a:stretch>
            <a:fillRect/>
          </a:stretch>
        </p:blipFill>
        <p:spPr bwMode="auto">
          <a:xfrm>
            <a:off x="533400" y="1431925"/>
            <a:ext cx="8001000" cy="5330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6392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 Arc Analysis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Jung, </a:t>
            </a:r>
            <a:r>
              <a:rPr lang="en-US" dirty="0" err="1" smtClean="0"/>
              <a:t>Foskey</a:t>
            </a:r>
            <a:r>
              <a:rPr lang="en-US" dirty="0" smtClean="0"/>
              <a:t> &amp; </a:t>
            </a:r>
            <a:r>
              <a:rPr lang="en-US" dirty="0" err="1" smtClean="0"/>
              <a:t>Marron</a:t>
            </a:r>
            <a:r>
              <a:rPr lang="en-US" dirty="0" smtClean="0"/>
              <a:t> (2011)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Best fit of </a:t>
            </a:r>
            <a:r>
              <a:rPr lang="en-US" u="sng" dirty="0" smtClean="0"/>
              <a:t>any circle</a:t>
            </a:r>
            <a:r>
              <a:rPr lang="en-US" dirty="0" smtClean="0"/>
              <a:t> to data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Can give </a:t>
            </a:r>
            <a:r>
              <a:rPr lang="en-US" i="1" dirty="0" smtClean="0"/>
              <a:t>better fit</a:t>
            </a:r>
            <a:r>
              <a:rPr lang="en-US" dirty="0" smtClean="0"/>
              <a:t> than geodesics</a:t>
            </a:r>
          </a:p>
        </p:txBody>
      </p:sp>
    </p:spTree>
    <p:extLst>
      <p:ext uri="{BB962C8B-B14F-4D97-AF65-F5344CB8AC3E}">
        <p14:creationId xmlns:p14="http://schemas.microsoft.com/office/powerpoint/2010/main" val="360304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 Arc Analysis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Jung, </a:t>
            </a:r>
            <a:r>
              <a:rPr lang="en-US" dirty="0" err="1" smtClean="0"/>
              <a:t>Foskey</a:t>
            </a:r>
            <a:r>
              <a:rPr lang="en-US" dirty="0" smtClean="0"/>
              <a:t> &amp; </a:t>
            </a:r>
            <a:r>
              <a:rPr lang="en-US" dirty="0" err="1" smtClean="0"/>
              <a:t>Marron</a:t>
            </a:r>
            <a:r>
              <a:rPr lang="en-US" dirty="0" smtClean="0"/>
              <a:t> (2011)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Best fit of </a:t>
            </a:r>
            <a:r>
              <a:rPr lang="en-US" u="sng" dirty="0" smtClean="0"/>
              <a:t>any circle</a:t>
            </a:r>
            <a:r>
              <a:rPr lang="en-US" dirty="0" smtClean="0"/>
              <a:t> to data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Can give </a:t>
            </a:r>
            <a:r>
              <a:rPr lang="en-US" i="1" dirty="0" smtClean="0"/>
              <a:t>better fit</a:t>
            </a:r>
            <a:r>
              <a:rPr lang="en-US" dirty="0" smtClean="0"/>
              <a:t> than geodesics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Observed for simulated m-rep example</a:t>
            </a:r>
          </a:p>
        </p:txBody>
      </p:sp>
      <p:pic>
        <p:nvPicPr>
          <p:cNvPr id="13210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552825"/>
            <a:ext cx="8810625" cy="3305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2424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 being addressed</a:t>
            </a:r>
          </a:p>
        </p:txBody>
      </p:sp>
      <p:pic>
        <p:nvPicPr>
          <p:cNvPr id="133123" name="Picture 2"/>
          <p:cNvPicPr>
            <a:picLocks noChangeAspect="1" noChangeArrowheads="1"/>
          </p:cNvPicPr>
          <p:nvPr/>
        </p:nvPicPr>
        <p:blipFill>
          <a:blip r:embed="rId3" cstate="print"/>
          <a:srcRect l="11594" t="36252" r="9274" b="4028"/>
          <a:stretch>
            <a:fillRect/>
          </a:stretch>
        </p:blipFill>
        <p:spPr bwMode="auto">
          <a:xfrm>
            <a:off x="611188" y="1395413"/>
            <a:ext cx="7923212" cy="5164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7834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Composite Nested Spheres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209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Idea:  Use </a:t>
                </a:r>
                <a:r>
                  <a:rPr lang="en-US" i="1" dirty="0" smtClean="0"/>
                  <a:t>Principal Arc Analysis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Over Large Products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132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  <a:blipFill rotWithShape="1">
                <a:blip r:embed="rId3"/>
                <a:stretch>
                  <a:fillRect l="-1958" t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492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Kendall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err="1" smtClean="0"/>
              <a:t>Bookstein</a:t>
            </a: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Dryden &amp; 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		</a:t>
            </a:r>
            <a:r>
              <a:rPr lang="en-US" dirty="0" err="1" smtClean="0"/>
              <a:t>Mardia</a:t>
            </a: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(recall major monographs)</a:t>
            </a:r>
          </a:p>
        </p:txBody>
      </p:sp>
    </p:spTree>
    <p:extLst>
      <p:ext uri="{BB962C8B-B14F-4D97-AF65-F5344CB8AC3E}">
        <p14:creationId xmlns:p14="http://schemas.microsoft.com/office/powerpoint/2010/main" val="312280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Kendall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Bookstein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Dryden &amp; 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		Mardia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Digit 3 Data</a:t>
            </a:r>
          </a:p>
        </p:txBody>
      </p:sp>
      <p:cxnSp>
        <p:nvCxnSpPr>
          <p:cNvPr id="135173" name="Straight Arrow Connector 5"/>
          <p:cNvCxnSpPr>
            <a:cxnSpLocks noChangeShapeType="1"/>
          </p:cNvCxnSpPr>
          <p:nvPr/>
        </p:nvCxnSpPr>
        <p:spPr bwMode="auto">
          <a:xfrm rot="5400000">
            <a:off x="1525588" y="4572000"/>
            <a:ext cx="1065212" cy="1588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352266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Kendall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Bookstein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Dryden &amp; 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		Mardia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Digit 3 Data</a:t>
            </a:r>
          </a:p>
        </p:txBody>
      </p:sp>
      <p:pic>
        <p:nvPicPr>
          <p:cNvPr id="135172" name="Picture 2"/>
          <p:cNvPicPr>
            <a:picLocks noChangeAspect="1" noChangeArrowheads="1"/>
          </p:cNvPicPr>
          <p:nvPr/>
        </p:nvPicPr>
        <p:blipFill>
          <a:blip r:embed="rId3" cstate="print"/>
          <a:srcRect l="13205" t="31142" r="7922" b="5415"/>
          <a:stretch>
            <a:fillRect/>
          </a:stretch>
        </p:blipFill>
        <p:spPr bwMode="auto">
          <a:xfrm>
            <a:off x="3683000" y="1524000"/>
            <a:ext cx="5461000" cy="4284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135173" name="Straight Arrow Connector 5"/>
          <p:cNvCxnSpPr>
            <a:cxnSpLocks noChangeShapeType="1"/>
          </p:cNvCxnSpPr>
          <p:nvPr/>
        </p:nvCxnSpPr>
        <p:spPr bwMode="auto">
          <a:xfrm rot="5400000">
            <a:off x="1525588" y="4572000"/>
            <a:ext cx="1065212" cy="1588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135174" name="Straight Arrow Connector 8"/>
          <p:cNvCxnSpPr>
            <a:cxnSpLocks noChangeShapeType="1"/>
          </p:cNvCxnSpPr>
          <p:nvPr/>
        </p:nvCxnSpPr>
        <p:spPr bwMode="auto">
          <a:xfrm rot="5400000" flipH="1" flipV="1">
            <a:off x="2705100" y="4305300"/>
            <a:ext cx="1143000" cy="914400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28130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Fr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échet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Mean in General:</a:t>
            </a:r>
            <a:endParaRPr lang="en-US" dirty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Big Advantage:</a:t>
            </a:r>
          </a:p>
          <a:p>
            <a:pPr marL="609600" indent="-6096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Works in </a:t>
            </a:r>
            <a:r>
              <a:rPr lang="en-US" u="sng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</a:t>
            </a:r>
            <a:r>
              <a:rPr lang="en-US" u="sng" dirty="0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ny</a:t>
            </a:r>
            <a:r>
              <a:rPr lang="en-US" dirty="0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Metric Space</a:t>
            </a:r>
            <a:endParaRPr lang="en-US" dirty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1983659"/>
              </p:ext>
            </p:extLst>
          </p:nvPr>
        </p:nvGraphicFramePr>
        <p:xfrm>
          <a:off x="2622550" y="2063750"/>
          <a:ext cx="4348197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62" name="Equation" r:id="rId4" imgW="1549080" imgH="431640" progId="Equation.3">
                  <p:embed/>
                </p:oleObj>
              </mc:Choice>
              <mc:Fallback>
                <p:oleObj name="Equation" r:id="rId4" imgW="154908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2550" y="2063750"/>
                        <a:ext cx="4348197" cy="1212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807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Kendall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err="1" smtClean="0"/>
              <a:t>Bookstein</a:t>
            </a: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Dryden &amp; 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		</a:t>
            </a:r>
            <a:r>
              <a:rPr lang="en-US" dirty="0" err="1" smtClean="0"/>
              <a:t>Mardia</a:t>
            </a: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Digit 3 Data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	(digitized to 13 landmarks)</a:t>
            </a:r>
          </a:p>
        </p:txBody>
      </p:sp>
      <p:cxnSp>
        <p:nvCxnSpPr>
          <p:cNvPr id="136196" name="Straight Arrow Connector 5"/>
          <p:cNvCxnSpPr>
            <a:cxnSpLocks noChangeShapeType="1"/>
          </p:cNvCxnSpPr>
          <p:nvPr/>
        </p:nvCxnSpPr>
        <p:spPr bwMode="auto">
          <a:xfrm rot="5400000">
            <a:off x="1525588" y="4572000"/>
            <a:ext cx="1065212" cy="1588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136197" name="Straight Arrow Connector 8"/>
          <p:cNvCxnSpPr>
            <a:cxnSpLocks noChangeShapeType="1"/>
          </p:cNvCxnSpPr>
          <p:nvPr/>
        </p:nvCxnSpPr>
        <p:spPr bwMode="auto">
          <a:xfrm rot="5400000" flipH="1" flipV="1">
            <a:off x="2705100" y="4305300"/>
            <a:ext cx="1143000" cy="914400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arrow" w="med" len="med"/>
          </a:ln>
        </p:spPr>
      </p:cxnSp>
      <p:pic>
        <p:nvPicPr>
          <p:cNvPr id="136198" name="Picture 2"/>
          <p:cNvPicPr>
            <a:picLocks noChangeAspect="1" noChangeArrowheads="1"/>
          </p:cNvPicPr>
          <p:nvPr/>
        </p:nvPicPr>
        <p:blipFill>
          <a:blip r:embed="rId3" cstate="print"/>
          <a:srcRect l="22449" t="29788" r="15846" b="10832"/>
          <a:stretch>
            <a:fillRect/>
          </a:stretch>
        </p:blipFill>
        <p:spPr bwMode="auto">
          <a:xfrm>
            <a:off x="4038600" y="1447800"/>
            <a:ext cx="4273550" cy="4010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3927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Key Step:    </a:t>
            </a:r>
            <a:r>
              <a:rPr lang="en-US" i="1" dirty="0" smtClean="0"/>
              <a:t>mod out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Translation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Scaling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Rotation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90867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Key Step:    </a:t>
            </a:r>
            <a:r>
              <a:rPr lang="en-US" i="1" smtClean="0"/>
              <a:t>mod out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Translation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Scaling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Rotation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		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Result: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       Data Objects   </a:t>
            </a:r>
            <a:r>
              <a:rPr lang="en-US" smtClean="0">
                <a:sym typeface="Wingdings" pitchFamily="2" charset="2"/>
              </a:rPr>
              <a:t></a:t>
            </a:r>
            <a:endParaRPr lang="en-US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          </a:t>
            </a:r>
            <a:r>
              <a:rPr lang="en-US" smtClean="0">
                <a:sym typeface="Wingdings" pitchFamily="2" charset="2"/>
              </a:rPr>
              <a:t></a:t>
            </a:r>
            <a:r>
              <a:rPr lang="en-US" smtClean="0"/>
              <a:t>   points on Manifold  ( ~  S</a:t>
            </a:r>
            <a:r>
              <a:rPr lang="en-US" baseline="30000" smtClean="0"/>
              <a:t>2k-4</a:t>
            </a:r>
            <a:r>
              <a:rPr lang="en-US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3075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Currently popular approaches to PCA on </a:t>
            </a:r>
            <a:r>
              <a:rPr lang="en-US" dirty="0" err="1" smtClean="0"/>
              <a:t>S</a:t>
            </a:r>
            <a:r>
              <a:rPr lang="en-US" baseline="30000" dirty="0" err="1" smtClean="0"/>
              <a:t>k</a:t>
            </a:r>
            <a:r>
              <a:rPr lang="en-US" dirty="0" smtClean="0"/>
              <a:t>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§"/>
            </a:pPr>
            <a:r>
              <a:rPr lang="en-US" dirty="0" smtClean="0"/>
              <a:t>Early:    PCA on projections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§"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§"/>
            </a:pPr>
            <a:endParaRPr lang="en-US" dirty="0" smtClean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dirty="0"/>
          </a:p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(Tangent Plane Analysis)</a:t>
            </a:r>
          </a:p>
        </p:txBody>
      </p:sp>
    </p:spTree>
    <p:extLst>
      <p:ext uri="{BB962C8B-B14F-4D97-AF65-F5344CB8AC3E}">
        <p14:creationId xmlns:p14="http://schemas.microsoft.com/office/powerpoint/2010/main" val="55964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Currently popular approaches to PCA on </a:t>
            </a:r>
            <a:r>
              <a:rPr lang="en-US" dirty="0" err="1" smtClean="0"/>
              <a:t>S</a:t>
            </a:r>
            <a:r>
              <a:rPr lang="en-US" baseline="30000" dirty="0" err="1" smtClean="0"/>
              <a:t>k</a:t>
            </a:r>
            <a:r>
              <a:rPr lang="en-US" dirty="0" smtClean="0"/>
              <a:t>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§"/>
            </a:pPr>
            <a:r>
              <a:rPr lang="en-US" dirty="0" smtClean="0"/>
              <a:t>Early:    PCA on projections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§"/>
            </a:pPr>
            <a:r>
              <a:rPr lang="en-US" dirty="0" smtClean="0"/>
              <a:t>Fletcher:    Geodesics through mean</a:t>
            </a:r>
          </a:p>
        </p:txBody>
      </p:sp>
    </p:spTree>
    <p:extLst>
      <p:ext uri="{BB962C8B-B14F-4D97-AF65-F5344CB8AC3E}">
        <p14:creationId xmlns:p14="http://schemas.microsoft.com/office/powerpoint/2010/main" val="341469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Currently popular approaches to PCA on </a:t>
            </a:r>
            <a:r>
              <a:rPr lang="en-US" dirty="0" err="1" smtClean="0"/>
              <a:t>S</a:t>
            </a:r>
            <a:r>
              <a:rPr lang="en-US" baseline="30000" dirty="0" err="1" smtClean="0"/>
              <a:t>k</a:t>
            </a:r>
            <a:r>
              <a:rPr lang="en-US" dirty="0" smtClean="0"/>
              <a:t>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§"/>
            </a:pPr>
            <a:r>
              <a:rPr lang="en-US" dirty="0" smtClean="0"/>
              <a:t>Early:    PCA on projections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§"/>
            </a:pPr>
            <a:r>
              <a:rPr lang="en-US" dirty="0" smtClean="0"/>
              <a:t>Fletcher:    Geodesics through mean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§"/>
            </a:pPr>
            <a:r>
              <a:rPr lang="en-US" dirty="0" err="1" smtClean="0"/>
              <a:t>Huckemann</a:t>
            </a:r>
            <a:r>
              <a:rPr lang="en-US" dirty="0" smtClean="0"/>
              <a:t>, et al:    Any Geodesic</a:t>
            </a:r>
          </a:p>
        </p:txBody>
      </p:sp>
    </p:spTree>
    <p:extLst>
      <p:ext uri="{BB962C8B-B14F-4D97-AF65-F5344CB8AC3E}">
        <p14:creationId xmlns:p14="http://schemas.microsoft.com/office/powerpoint/2010/main" val="1208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Currently popular approaches to PCA on </a:t>
            </a:r>
            <a:r>
              <a:rPr lang="en-US" dirty="0" err="1" smtClean="0"/>
              <a:t>S</a:t>
            </a:r>
            <a:r>
              <a:rPr lang="en-US" baseline="30000" dirty="0" err="1" smtClean="0"/>
              <a:t>k</a:t>
            </a:r>
            <a:r>
              <a:rPr lang="en-US" dirty="0" smtClean="0"/>
              <a:t>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§"/>
            </a:pPr>
            <a:r>
              <a:rPr lang="en-US" dirty="0" smtClean="0"/>
              <a:t>Early:    PCA on projections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§"/>
            </a:pPr>
            <a:r>
              <a:rPr lang="en-US" dirty="0" smtClean="0"/>
              <a:t>Fletcher:    Geodesics through mean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§"/>
            </a:pPr>
            <a:r>
              <a:rPr lang="en-US" dirty="0" err="1" smtClean="0"/>
              <a:t>Huckemann</a:t>
            </a:r>
            <a:r>
              <a:rPr lang="en-US" dirty="0" smtClean="0"/>
              <a:t>, et al:    Any Geodesic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§"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New Approach: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u="sng" dirty="0" smtClean="0"/>
              <a:t>Principal Nested Sphere Analysis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Jung, Dryden &amp; </a:t>
            </a:r>
            <a:r>
              <a:rPr lang="en-US" dirty="0" err="1" smtClean="0"/>
              <a:t>Marron</a:t>
            </a:r>
            <a:r>
              <a:rPr lang="en-US" dirty="0" smtClean="0"/>
              <a:t> (2012)</a:t>
            </a:r>
          </a:p>
        </p:txBody>
      </p:sp>
    </p:spTree>
    <p:extLst>
      <p:ext uri="{BB962C8B-B14F-4D97-AF65-F5344CB8AC3E}">
        <p14:creationId xmlns:p14="http://schemas.microsoft.com/office/powerpoint/2010/main" val="214124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 Nested Spheres Analysis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Main Goal: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Extend Principal Arc Analysis  (S</a:t>
            </a:r>
            <a:r>
              <a:rPr lang="en-US" baseline="30000" smtClean="0"/>
              <a:t>2</a:t>
            </a:r>
            <a:r>
              <a:rPr lang="en-US" smtClean="0"/>
              <a:t>  to  S</a:t>
            </a:r>
            <a:r>
              <a:rPr lang="en-US" baseline="30000" smtClean="0"/>
              <a:t>k</a:t>
            </a:r>
            <a:r>
              <a:rPr lang="en-US" smtClean="0"/>
              <a:t>)</a:t>
            </a:r>
          </a:p>
        </p:txBody>
      </p:sp>
      <p:pic>
        <p:nvPicPr>
          <p:cNvPr id="139268" name="Picture 2"/>
          <p:cNvPicPr>
            <a:picLocks noChangeAspect="1" noChangeArrowheads="1"/>
          </p:cNvPicPr>
          <p:nvPr/>
        </p:nvPicPr>
        <p:blipFill>
          <a:blip r:embed="rId3" cstate="print"/>
          <a:srcRect l="28986" t="34909" r="28986" b="21483"/>
          <a:stretch>
            <a:fillRect/>
          </a:stretch>
        </p:blipFill>
        <p:spPr bwMode="auto">
          <a:xfrm>
            <a:off x="1143000" y="3051175"/>
            <a:ext cx="4249738" cy="3806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55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 Nested Spheres Analysis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Key Idea: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    </a:t>
            </a:r>
            <a:r>
              <a:rPr lang="en-US" u="sng" smtClean="0"/>
              <a:t>Replace</a:t>
            </a:r>
            <a:r>
              <a:rPr lang="en-US" smtClean="0"/>
              <a:t> usual </a:t>
            </a:r>
            <a:r>
              <a:rPr lang="en-US" i="1" smtClean="0"/>
              <a:t>forwards</a:t>
            </a:r>
            <a:r>
              <a:rPr lang="en-US" smtClean="0"/>
              <a:t> view of PCA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    </a:t>
            </a:r>
            <a:r>
              <a:rPr lang="en-US" u="sng" smtClean="0"/>
              <a:t>With</a:t>
            </a:r>
            <a:r>
              <a:rPr lang="en-US" smtClean="0"/>
              <a:t> a </a:t>
            </a:r>
            <a:r>
              <a:rPr lang="en-US" i="1" smtClean="0"/>
              <a:t>backwards </a:t>
            </a:r>
            <a:r>
              <a:rPr lang="en-US" smtClean="0"/>
              <a:t>approach to PCA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9567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Terminology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Multiple linear regression: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1905000" y="2209800"/>
          <a:ext cx="5943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65" name="Equation" r:id="rId4" imgW="1981080" imgH="228600" progId="Equation.3">
                  <p:embed/>
                </p:oleObj>
              </mc:Choice>
              <mc:Fallback>
                <p:oleObj name="Equation" r:id="rId4" imgW="1981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209800"/>
                        <a:ext cx="59436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661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cs typeface="Arial" pitchFamily="34" charset="0"/>
                  </a:rPr>
                  <a:t>Directional Data Examples of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pitchFamily="34" charset="0"/>
                    <a:cs typeface="Arial" pitchFamily="34" charset="0"/>
                  </a:rPr>
                  <a:t>Fr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échet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Mean:</a:t>
                </a: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/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Not always </a:t>
                </a:r>
                <a:r>
                  <a:rPr lang="en-US" u="sng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easily interpretable</a:t>
                </a:r>
              </a:p>
              <a:p>
                <a:pPr marL="1009650" lvl="1" indent="-609600" eaLnBrk="1" hangingPunct="1"/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Think about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distances </a:t>
                </a:r>
                <a:r>
                  <a:rPr lang="en-US" i="1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along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arc</a:t>
                </a:r>
                <a:endParaRPr lang="en-US" i="1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1009650" lvl="1" indent="-609600" eaLnBrk="1" hangingPunct="1"/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Not about  “points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”</a:t>
                </a: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1009650" lvl="1" indent="-609600" eaLnBrk="1" hangingPunct="1"/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Sum of </a:t>
                </a:r>
                <a:r>
                  <a:rPr lang="en-US" i="1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squared distances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</a:t>
                </a:r>
                <a:endParaRPr lang="en-US" dirty="0" smtClean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400050" lvl="1" indent="0" algn="ctr" eaLnBrk="1" hangingPunct="1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strongly 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feels the </a:t>
                </a:r>
                <a:r>
                  <a:rPr lang="en-US" u="sng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largest</a:t>
                </a:r>
                <a:endParaRPr lang="en-US" u="sng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/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Not always </a:t>
                </a:r>
                <a:r>
                  <a:rPr lang="en-US" u="sng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unique</a:t>
                </a:r>
              </a:p>
              <a:p>
                <a:pPr marL="1009650" lvl="1" indent="-609600" eaLnBrk="1" hangingPunct="1"/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But unique 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with 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probability 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one </a:t>
                </a: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1009650" lvl="1" indent="-609600" eaLnBrk="1" hangingPunct="1"/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Non-unique requires strong symmetry</a:t>
                </a:r>
              </a:p>
              <a:p>
                <a:pPr marL="1009650" lvl="1" indent="-609600" eaLnBrk="1" hangingPunct="1"/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But possible to have </a:t>
                </a:r>
                <a:r>
                  <a:rPr lang="en-US" i="1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many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means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 t="-1508" b="-46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95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Terminology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Multiple linear regression: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Stepwise approaches: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q"/>
            </a:pPr>
            <a:r>
              <a:rPr lang="en-US" i="1" dirty="0" smtClean="0"/>
              <a:t>Forwards:</a:t>
            </a:r>
            <a:r>
              <a:rPr lang="en-US" dirty="0" smtClean="0"/>
              <a:t>   Start small, iteratively </a:t>
            </a:r>
            <a:r>
              <a:rPr lang="en-US" u="sng" dirty="0" smtClean="0"/>
              <a:t>add</a:t>
            </a:r>
            <a:r>
              <a:rPr lang="en-US" dirty="0" smtClean="0"/>
              <a:t> variables </a:t>
            </a:r>
            <a:r>
              <a:rPr lang="en-US" smtClean="0"/>
              <a:t>to model</a:t>
            </a:r>
            <a:endParaRPr lang="en-US" dirty="0" smtClean="0"/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1905000" y="2209800"/>
          <a:ext cx="5943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06" name="Equation" r:id="rId4" imgW="1981080" imgH="228600" progId="Equation.3">
                  <p:embed/>
                </p:oleObj>
              </mc:Choice>
              <mc:Fallback>
                <p:oleObj name="Equation" r:id="rId4" imgW="1981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209800"/>
                        <a:ext cx="59436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327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Terminology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Multiple linear regression: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Stepwise approaches: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q"/>
            </a:pPr>
            <a:r>
              <a:rPr lang="en-US" i="1" smtClean="0"/>
              <a:t>Forwards:</a:t>
            </a:r>
            <a:r>
              <a:rPr lang="en-US" smtClean="0"/>
              <a:t>   Start small, iteratively </a:t>
            </a:r>
            <a:r>
              <a:rPr lang="en-US" u="sng" smtClean="0"/>
              <a:t>add</a:t>
            </a:r>
            <a:r>
              <a:rPr lang="en-US" smtClean="0"/>
              <a:t> variables to model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q"/>
            </a:pPr>
            <a:r>
              <a:rPr lang="en-US" i="1" smtClean="0"/>
              <a:t>Backwards:</a:t>
            </a:r>
            <a:r>
              <a:rPr lang="en-US" smtClean="0"/>
              <a:t>   Start with all, iteratively </a:t>
            </a:r>
            <a:r>
              <a:rPr lang="en-US" u="sng" smtClean="0"/>
              <a:t>remove</a:t>
            </a:r>
            <a:r>
              <a:rPr lang="en-US" smtClean="0"/>
              <a:t> variables from model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mtClean="0"/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1905000" y="2209800"/>
          <a:ext cx="5943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30" name="Equation" r:id="rId4" imgW="1981080" imgH="228600" progId="Equation.3">
                  <p:embed/>
                </p:oleObj>
              </mc:Choice>
              <mc:Fallback>
                <p:oleObj name="Equation" r:id="rId4" imgW="1981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209800"/>
                        <a:ext cx="59436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676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   Recall Raw Data</a:t>
            </a:r>
            <a:r>
              <a:rPr lang="en-US" altLang="ko-KR" b="1" smtClean="0">
                <a:effectLst>
                  <a:outerShdw blurRad="38100" dist="38100" dir="2700000" algn="tl">
                    <a:srgbClr val="FFFFFF"/>
                  </a:outerShdw>
                </a:effectLst>
                <a:ea typeface="Gulim" pitchFamily="34" charset="-127"/>
              </a:rPr>
              <a:t> </a:t>
            </a:r>
          </a:p>
        </p:txBody>
      </p:sp>
      <p:pic>
        <p:nvPicPr>
          <p:cNvPr id="141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128985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391400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   PC1 Projections</a:t>
            </a:r>
            <a:r>
              <a:rPr lang="en-US" altLang="ko-KR" b="1" smtClean="0">
                <a:effectLst>
                  <a:outerShdw blurRad="38100" dist="38100" dir="2700000" algn="tl">
                    <a:srgbClr val="FFFFFF"/>
                  </a:outerShdw>
                </a:effectLst>
                <a:ea typeface="Gulim" pitchFamily="34" charset="-127"/>
              </a:rPr>
              <a:t> </a:t>
            </a:r>
          </a:p>
        </p:txBody>
      </p:sp>
      <p:pic>
        <p:nvPicPr>
          <p:cNvPr id="142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107376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391400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   PC2 Projections</a:t>
            </a:r>
            <a:r>
              <a:rPr lang="en-US" altLang="ko-KR" b="1" smtClean="0">
                <a:effectLst>
                  <a:outerShdw blurRad="38100" dist="38100" dir="2700000" algn="tl">
                    <a:srgbClr val="FFFFFF"/>
                  </a:outerShdw>
                </a:effectLst>
                <a:ea typeface="Gulim" pitchFamily="34" charset="-127"/>
              </a:rPr>
              <a:t> </a:t>
            </a:r>
          </a:p>
        </p:txBody>
      </p:sp>
      <p:pic>
        <p:nvPicPr>
          <p:cNvPr id="1433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108122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z="3200" smtClean="0">
                <a:ea typeface="굴림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굴림" pitchFamily="34" charset="-127"/>
              </a:rPr>
              <a:t>’</a:t>
            </a:r>
            <a:r>
              <a:rPr lang="en-US" altLang="ko-KR" sz="3200" smtClean="0">
                <a:ea typeface="굴림" pitchFamily="34" charset="-127"/>
              </a:rPr>
              <a:t>n of PCA View:    Projections on PC1,2 plane</a:t>
            </a:r>
          </a:p>
        </p:txBody>
      </p:sp>
      <p:pic>
        <p:nvPicPr>
          <p:cNvPr id="1443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17826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 Nested Spheres Analysis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u="sng" dirty="0" smtClean="0"/>
              <a:t>Replace</a:t>
            </a:r>
            <a:r>
              <a:rPr lang="en-US" dirty="0" smtClean="0"/>
              <a:t> usual </a:t>
            </a:r>
            <a:r>
              <a:rPr lang="en-US" i="1" dirty="0" smtClean="0"/>
              <a:t>forwards</a:t>
            </a:r>
            <a:r>
              <a:rPr lang="en-US" dirty="0" smtClean="0"/>
              <a:t> view of PCA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Data  </a:t>
            </a:r>
            <a:r>
              <a:rPr lang="en-US" dirty="0" smtClean="0">
                <a:sym typeface="Wingdings" pitchFamily="2" charset="2"/>
              </a:rPr>
              <a:t>  PC1   (1-d </a:t>
            </a:r>
            <a:r>
              <a:rPr lang="en-US" dirty="0" err="1" smtClean="0">
                <a:sym typeface="Wingdings" pitchFamily="2" charset="2"/>
              </a:rPr>
              <a:t>approx</a:t>
            </a:r>
            <a:r>
              <a:rPr lang="en-US" dirty="0" smtClean="0">
                <a:sym typeface="Wingdings" pitchFamily="2" charset="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8853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 Nested Spheres Analysis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u="sng" dirty="0" smtClean="0"/>
              <a:t>Replace</a:t>
            </a:r>
            <a:r>
              <a:rPr lang="en-US" dirty="0" smtClean="0"/>
              <a:t> usual </a:t>
            </a:r>
            <a:r>
              <a:rPr lang="en-US" i="1" dirty="0" smtClean="0"/>
              <a:t>forwards</a:t>
            </a:r>
            <a:r>
              <a:rPr lang="en-US" dirty="0" smtClean="0"/>
              <a:t> view of PCA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Data  </a:t>
            </a:r>
            <a:r>
              <a:rPr lang="en-US" dirty="0" smtClean="0">
                <a:sym typeface="Wingdings" pitchFamily="2" charset="2"/>
              </a:rPr>
              <a:t>  PC1   (1-d </a:t>
            </a:r>
            <a:r>
              <a:rPr lang="en-US" dirty="0" err="1" smtClean="0">
                <a:sym typeface="Wingdings" pitchFamily="2" charset="2"/>
              </a:rPr>
              <a:t>approx</a:t>
            </a:r>
            <a:r>
              <a:rPr lang="en-US" dirty="0" smtClean="0">
                <a:sym typeface="Wingdings" pitchFamily="2" charset="2"/>
              </a:rPr>
              <a:t>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>
                <a:sym typeface="Wingdings" pitchFamily="2" charset="2"/>
              </a:rPr>
              <a:t>             PC2  (1-d </a:t>
            </a:r>
            <a:r>
              <a:rPr lang="en-US" dirty="0" err="1" smtClean="0">
                <a:sym typeface="Wingdings" pitchFamily="2" charset="2"/>
              </a:rPr>
              <a:t>approx</a:t>
            </a:r>
            <a:r>
              <a:rPr lang="en-US" dirty="0" smtClean="0">
                <a:sym typeface="Wingdings" pitchFamily="2" charset="2"/>
              </a:rPr>
              <a:t> of Data-PC1)</a:t>
            </a: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              </a:t>
            </a:r>
            <a:r>
              <a:rPr lang="en-US" dirty="0" smtClean="0">
                <a:sym typeface="Wingdings" pitchFamily="2" charset="2"/>
              </a:rPr>
              <a:t>   PC1 U PC2   (2-d </a:t>
            </a:r>
            <a:r>
              <a:rPr lang="en-US" dirty="0" err="1" smtClean="0">
                <a:sym typeface="Wingdings" pitchFamily="2" charset="2"/>
              </a:rPr>
              <a:t>approx</a:t>
            </a:r>
            <a:r>
              <a:rPr lang="en-US" dirty="0" smtClean="0">
                <a:sym typeface="Wingdings" pitchFamily="2" charset="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2488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 Nested Spheres Analysis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u="sng" smtClean="0"/>
              <a:t>Replace</a:t>
            </a:r>
            <a:r>
              <a:rPr lang="en-US" smtClean="0"/>
              <a:t> usual </a:t>
            </a:r>
            <a:r>
              <a:rPr lang="en-US" i="1" smtClean="0"/>
              <a:t>forwards</a:t>
            </a:r>
            <a:r>
              <a:rPr lang="en-US" smtClean="0"/>
              <a:t> view of PCA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Data  </a:t>
            </a:r>
            <a:r>
              <a:rPr lang="en-US" smtClean="0">
                <a:sym typeface="Wingdings" pitchFamily="2" charset="2"/>
              </a:rPr>
              <a:t>  PC1   (1-d approx)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>
                <a:sym typeface="Wingdings" pitchFamily="2" charset="2"/>
              </a:rPr>
              <a:t>             PC2  (1-d approx of Data-PC1)</a:t>
            </a:r>
            <a:endParaRPr lang="en-US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              </a:t>
            </a:r>
            <a:r>
              <a:rPr lang="en-US" smtClean="0">
                <a:sym typeface="Wingdings" pitchFamily="2" charset="2"/>
              </a:rPr>
              <a:t>   PC1 U PC2   (2-d approx)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mtClean="0">
              <a:sym typeface="Wingdings" pitchFamily="2" charset="2"/>
            </a:endParaRP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>
                <a:sym typeface="Wingdings" pitchFamily="2" charset="2"/>
              </a:rPr>
              <a:t>                        PC1 U … U  PCr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>
                <a:sym typeface="Wingdings" pitchFamily="2" charset="2"/>
              </a:rPr>
              <a:t>                                     (r-d approx)</a:t>
            </a:r>
            <a:endParaRPr lang="en-US" smtClean="0"/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3581400" y="4495800"/>
          <a:ext cx="4699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54" name="Equation" r:id="rId4" imgW="177480" imgH="190440" progId="Equation.3">
                  <p:embed/>
                </p:oleObj>
              </mc:Choice>
              <mc:Fallback>
                <p:oleObj name="Equation" r:id="rId4" imgW="1774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495800"/>
                        <a:ext cx="469900" cy="62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576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 Nested Spheres Analysis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u="sng" dirty="0" smtClean="0"/>
              <a:t>With</a:t>
            </a:r>
            <a:r>
              <a:rPr lang="en-US" dirty="0" smtClean="0"/>
              <a:t> a </a:t>
            </a:r>
            <a:r>
              <a:rPr lang="en-US" i="1" dirty="0" smtClean="0"/>
              <a:t>backwards</a:t>
            </a:r>
            <a:r>
              <a:rPr lang="en-US" dirty="0" smtClean="0"/>
              <a:t> approach to PCA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Data  </a:t>
            </a:r>
            <a:r>
              <a:rPr lang="en-US" dirty="0" smtClean="0">
                <a:sym typeface="Wingdings" pitchFamily="2" charset="2"/>
              </a:rPr>
              <a:t>  PC1  U … U  </a:t>
            </a:r>
            <a:r>
              <a:rPr lang="en-US" dirty="0" err="1" smtClean="0">
                <a:sym typeface="Wingdings" pitchFamily="2" charset="2"/>
              </a:rPr>
              <a:t>PCr</a:t>
            </a:r>
            <a:r>
              <a:rPr lang="en-US" dirty="0" smtClean="0">
                <a:sym typeface="Wingdings" pitchFamily="2" charset="2"/>
              </a:rPr>
              <a:t>    (r-d </a:t>
            </a:r>
            <a:r>
              <a:rPr lang="en-US" dirty="0" err="1" smtClean="0">
                <a:sym typeface="Wingdings" pitchFamily="2" charset="2"/>
              </a:rPr>
              <a:t>approx</a:t>
            </a:r>
            <a:r>
              <a:rPr lang="en-US" dirty="0" smtClean="0">
                <a:sym typeface="Wingdings" pitchFamily="2" charset="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8494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Directional Data Examples of </a:t>
            </a:r>
            <a:r>
              <a:rPr lang="en-US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Fr</a:t>
            </a:r>
            <a:r>
              <a:rPr lang="en-US" dirty="0" err="1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échet</a:t>
            </a:r>
            <a:r>
              <a:rPr lang="en-US" dirty="0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Mean</a:t>
            </a:r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:</a:t>
            </a:r>
          </a:p>
          <a:p>
            <a:pPr marL="609600" indent="-609600" eaLnBrk="1" hangingPunct="1"/>
            <a:r>
              <a:rPr lang="en-US" sz="2800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Also of interest is </a:t>
            </a:r>
            <a:r>
              <a:rPr lang="en-US" sz="2800" dirty="0" err="1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Fréchet</a:t>
            </a:r>
            <a:r>
              <a:rPr lang="en-US" sz="2800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Variance:</a:t>
            </a:r>
          </a:p>
          <a:p>
            <a:pPr marL="609600" indent="-609600" eaLnBrk="1" hangingPunct="1"/>
            <a:endParaRPr lang="en-US" sz="2800" dirty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609600" indent="-609600" eaLnBrk="1" hangingPunct="1"/>
            <a:endParaRPr lang="en-US" sz="2800" dirty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609600" indent="-609600" eaLnBrk="1" hangingPunct="1"/>
            <a:r>
              <a:rPr lang="en-US" sz="2800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Works like Euclidean </a:t>
            </a:r>
            <a:r>
              <a:rPr lang="en-US" sz="2800" i="1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sample variance</a:t>
            </a:r>
          </a:p>
          <a:p>
            <a:pPr marL="609600" indent="-609600" eaLnBrk="1" hangingPunct="1"/>
            <a:r>
              <a:rPr lang="en-US" sz="2800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Note values in movie, reflecting </a:t>
            </a:r>
            <a:r>
              <a:rPr lang="en-US" sz="2800" u="sng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spread</a:t>
            </a:r>
            <a:r>
              <a:rPr lang="en-US" sz="2800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in data</a:t>
            </a:r>
          </a:p>
          <a:p>
            <a:pPr marL="609600" indent="-609600" eaLnBrk="1" hangingPunct="1"/>
            <a:r>
              <a:rPr lang="en-US" sz="2800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Note theoretical version:</a:t>
            </a:r>
          </a:p>
          <a:p>
            <a:pPr marL="609600" indent="-609600" eaLnBrk="1" hangingPunct="1">
              <a:buFontTx/>
              <a:buNone/>
            </a:pPr>
            <a:endParaRPr lang="en-US" sz="2800" dirty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609600" indent="-609600" eaLnBrk="1" hangingPunct="1">
              <a:buFontTx/>
              <a:buNone/>
            </a:pPr>
            <a:endParaRPr lang="en-US" sz="2800" dirty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609600" indent="-609600" eaLnBrk="1" hangingPunct="1"/>
            <a:r>
              <a:rPr lang="en-US" sz="2800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Useful for Laws of Large Numbers, etc.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1640975"/>
              </p:ext>
            </p:extLst>
          </p:nvPr>
        </p:nvGraphicFramePr>
        <p:xfrm>
          <a:off x="2971800" y="4679890"/>
          <a:ext cx="3352799" cy="806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32" name="Equation" r:id="rId4" imgW="1320227" imgH="317362" progId="Equation.3">
                  <p:embed/>
                </p:oleObj>
              </mc:Choice>
              <mc:Fallback>
                <p:oleObj name="Equation" r:id="rId4" imgW="1320227" imgH="317362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679890"/>
                        <a:ext cx="3352799" cy="8065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0907100"/>
              </p:ext>
            </p:extLst>
          </p:nvPr>
        </p:nvGraphicFramePr>
        <p:xfrm>
          <a:off x="2892425" y="1960817"/>
          <a:ext cx="3508375" cy="10109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33" name="Equation" r:id="rId6" imgW="1497950" imgH="431613" progId="Equation.3">
                  <p:embed/>
                </p:oleObj>
              </mc:Choice>
              <mc:Fallback>
                <p:oleObj name="Equation" r:id="rId6" imgW="1497950" imgH="431613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2425" y="1960817"/>
                        <a:ext cx="3508375" cy="10109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470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 Nested Spheres Analysis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u="sng" dirty="0" smtClean="0"/>
              <a:t>With</a:t>
            </a:r>
            <a:r>
              <a:rPr lang="en-US" dirty="0" smtClean="0"/>
              <a:t> a </a:t>
            </a:r>
            <a:r>
              <a:rPr lang="en-US" i="1" dirty="0" smtClean="0"/>
              <a:t>backwards</a:t>
            </a:r>
            <a:r>
              <a:rPr lang="en-US" dirty="0" smtClean="0"/>
              <a:t> approach to PCA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Data  </a:t>
            </a:r>
            <a:r>
              <a:rPr lang="en-US" dirty="0" smtClean="0">
                <a:sym typeface="Wingdings" pitchFamily="2" charset="2"/>
              </a:rPr>
              <a:t>  PC1  U … U  </a:t>
            </a:r>
            <a:r>
              <a:rPr lang="en-US" dirty="0" err="1" smtClean="0">
                <a:sym typeface="Wingdings" pitchFamily="2" charset="2"/>
              </a:rPr>
              <a:t>PCr</a:t>
            </a:r>
            <a:r>
              <a:rPr lang="en-US" dirty="0" smtClean="0">
                <a:sym typeface="Wingdings" pitchFamily="2" charset="2"/>
              </a:rPr>
              <a:t>    (r-d </a:t>
            </a:r>
            <a:r>
              <a:rPr lang="en-US" dirty="0" err="1" smtClean="0">
                <a:sym typeface="Wingdings" pitchFamily="2" charset="2"/>
              </a:rPr>
              <a:t>approx</a:t>
            </a:r>
            <a:r>
              <a:rPr lang="en-US" dirty="0" smtClean="0">
                <a:sym typeface="Wingdings" pitchFamily="2" charset="2"/>
              </a:rPr>
              <a:t>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>
                <a:sym typeface="Wingdings" pitchFamily="2" charset="2"/>
              </a:rPr>
              <a:t>              PC1  U … U  PC(r-1)</a:t>
            </a:r>
          </a:p>
        </p:txBody>
      </p:sp>
    </p:spTree>
    <p:extLst>
      <p:ext uri="{BB962C8B-B14F-4D97-AF65-F5344CB8AC3E}">
        <p14:creationId xmlns:p14="http://schemas.microsoft.com/office/powerpoint/2010/main" val="57536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 Nested Spheres Analysis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u="sng" dirty="0" smtClean="0"/>
              <a:t>With</a:t>
            </a:r>
            <a:r>
              <a:rPr lang="en-US" dirty="0" smtClean="0"/>
              <a:t> a </a:t>
            </a:r>
            <a:r>
              <a:rPr lang="en-US" i="1" dirty="0" smtClean="0"/>
              <a:t>backwards</a:t>
            </a:r>
            <a:r>
              <a:rPr lang="en-US" dirty="0" smtClean="0"/>
              <a:t> approach to PCA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Data  </a:t>
            </a:r>
            <a:r>
              <a:rPr lang="en-US" dirty="0" smtClean="0">
                <a:sym typeface="Wingdings" pitchFamily="2" charset="2"/>
              </a:rPr>
              <a:t>  PC1  U … U  </a:t>
            </a:r>
            <a:r>
              <a:rPr lang="en-US" dirty="0" err="1" smtClean="0">
                <a:sym typeface="Wingdings" pitchFamily="2" charset="2"/>
              </a:rPr>
              <a:t>PCr</a:t>
            </a:r>
            <a:r>
              <a:rPr lang="en-US" dirty="0" smtClean="0">
                <a:sym typeface="Wingdings" pitchFamily="2" charset="2"/>
              </a:rPr>
              <a:t>    (r-d </a:t>
            </a:r>
            <a:r>
              <a:rPr lang="en-US" dirty="0" err="1" smtClean="0">
                <a:sym typeface="Wingdings" pitchFamily="2" charset="2"/>
              </a:rPr>
              <a:t>approx</a:t>
            </a:r>
            <a:r>
              <a:rPr lang="en-US" dirty="0" smtClean="0">
                <a:sym typeface="Wingdings" pitchFamily="2" charset="2"/>
              </a:rPr>
              <a:t>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>
                <a:sym typeface="Wingdings" pitchFamily="2" charset="2"/>
              </a:rPr>
              <a:t>              PC1  U … U  PC(r-1)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              </a:t>
            </a:r>
            <a:r>
              <a:rPr lang="en-US" dirty="0" smtClean="0">
                <a:sym typeface="Wingdings" pitchFamily="2" charset="2"/>
              </a:rPr>
              <a:t>   PC1 U PC2   (2-d </a:t>
            </a:r>
            <a:r>
              <a:rPr lang="en-US" dirty="0" err="1" smtClean="0">
                <a:sym typeface="Wingdings" pitchFamily="2" charset="2"/>
              </a:rPr>
              <a:t>approx</a:t>
            </a:r>
            <a:r>
              <a:rPr lang="en-US" dirty="0" smtClean="0">
                <a:sym typeface="Wingdings" pitchFamily="2" charset="2"/>
              </a:rPr>
              <a:t>)</a:t>
            </a:r>
            <a:endParaRPr lang="en-US" dirty="0" smtClean="0"/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2362200" y="3886200"/>
          <a:ext cx="4699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78" name="Equation" r:id="rId4" imgW="177480" imgH="190440" progId="Equation.3">
                  <p:embed/>
                </p:oleObj>
              </mc:Choice>
              <mc:Fallback>
                <p:oleObj name="Equation" r:id="rId4" imgW="1774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886200"/>
                        <a:ext cx="469900" cy="62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883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 Nested Spheres Analysis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u="sng" dirty="0" smtClean="0"/>
              <a:t>With</a:t>
            </a:r>
            <a:r>
              <a:rPr lang="en-US" dirty="0" smtClean="0"/>
              <a:t> a </a:t>
            </a:r>
            <a:r>
              <a:rPr lang="en-US" i="1" dirty="0" smtClean="0"/>
              <a:t>backwards</a:t>
            </a:r>
            <a:r>
              <a:rPr lang="en-US" dirty="0" smtClean="0"/>
              <a:t> approach to PCA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Data  </a:t>
            </a:r>
            <a:r>
              <a:rPr lang="en-US" dirty="0" smtClean="0">
                <a:sym typeface="Wingdings" pitchFamily="2" charset="2"/>
              </a:rPr>
              <a:t>  PC1  U … U  </a:t>
            </a:r>
            <a:r>
              <a:rPr lang="en-US" dirty="0" err="1" smtClean="0">
                <a:sym typeface="Wingdings" pitchFamily="2" charset="2"/>
              </a:rPr>
              <a:t>PCr</a:t>
            </a:r>
            <a:r>
              <a:rPr lang="en-US" dirty="0" smtClean="0">
                <a:sym typeface="Wingdings" pitchFamily="2" charset="2"/>
              </a:rPr>
              <a:t>    (r-d </a:t>
            </a:r>
            <a:r>
              <a:rPr lang="en-US" dirty="0" err="1" smtClean="0">
                <a:sym typeface="Wingdings" pitchFamily="2" charset="2"/>
              </a:rPr>
              <a:t>approx</a:t>
            </a:r>
            <a:r>
              <a:rPr lang="en-US" dirty="0" smtClean="0">
                <a:sym typeface="Wingdings" pitchFamily="2" charset="2"/>
              </a:rPr>
              <a:t>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>
                <a:sym typeface="Wingdings" pitchFamily="2" charset="2"/>
              </a:rPr>
              <a:t>              PC1  U … U  PC(r-1)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              </a:t>
            </a:r>
            <a:r>
              <a:rPr lang="en-US" dirty="0" smtClean="0">
                <a:sym typeface="Wingdings" pitchFamily="2" charset="2"/>
              </a:rPr>
              <a:t>   PC1 U PC2   (2-d </a:t>
            </a:r>
            <a:r>
              <a:rPr lang="en-US" dirty="0" err="1" smtClean="0">
                <a:sym typeface="Wingdings" pitchFamily="2" charset="2"/>
              </a:rPr>
              <a:t>approx</a:t>
            </a:r>
            <a:r>
              <a:rPr lang="en-US" dirty="0" smtClean="0">
                <a:sym typeface="Wingdings" pitchFamily="2" charset="2"/>
              </a:rPr>
              <a:t>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>
                <a:sym typeface="Wingdings" pitchFamily="2" charset="2"/>
              </a:rPr>
              <a:t>                        PC1    (1-d </a:t>
            </a:r>
            <a:r>
              <a:rPr lang="en-US" dirty="0" err="1" smtClean="0">
                <a:sym typeface="Wingdings" pitchFamily="2" charset="2"/>
              </a:rPr>
              <a:t>approx</a:t>
            </a:r>
            <a:r>
              <a:rPr lang="en-US" dirty="0" smtClean="0">
                <a:sym typeface="Wingdings" pitchFamily="2" charset="2"/>
              </a:rPr>
              <a:t>)</a:t>
            </a: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2362200" y="3886200"/>
          <a:ext cx="4699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2" name="Equation" r:id="rId4" imgW="177480" imgH="190440" progId="Equation.3">
                  <p:embed/>
                </p:oleObj>
              </mc:Choice>
              <mc:Fallback>
                <p:oleObj name="Equation" r:id="rId4" imgW="1774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886200"/>
                        <a:ext cx="469900" cy="62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069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 Nested Spheres Analysis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Top Down Nested (small) spheres</a:t>
            </a:r>
          </a:p>
        </p:txBody>
      </p:sp>
      <p:pic>
        <p:nvPicPr>
          <p:cNvPr id="145412" name="Picture 3"/>
          <p:cNvPicPr>
            <a:picLocks noChangeAspect="1" noChangeArrowheads="1"/>
          </p:cNvPicPr>
          <p:nvPr/>
        </p:nvPicPr>
        <p:blipFill>
          <a:blip r:embed="rId3" cstate="print"/>
          <a:srcRect l="6778" t="22960" r="3389" b="11481"/>
          <a:stretch>
            <a:fillRect/>
          </a:stretch>
        </p:blipFill>
        <p:spPr bwMode="auto">
          <a:xfrm>
            <a:off x="228600" y="2895600"/>
            <a:ext cx="8724900" cy="3759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905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Digit 3 data: Principal variations  of shape</a:t>
            </a:r>
          </a:p>
        </p:txBody>
      </p:sp>
      <p:sp>
        <p:nvSpPr>
          <p:cNvPr id="146439" name="TextBox 6"/>
          <p:cNvSpPr txBox="1">
            <a:spLocks noChangeArrowheads="1"/>
          </p:cNvSpPr>
          <p:nvPr/>
        </p:nvSpPr>
        <p:spPr bwMode="auto">
          <a:xfrm>
            <a:off x="457200" y="3378200"/>
            <a:ext cx="4114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solidFill>
                  <a:srgbClr val="000000"/>
                </a:solidFill>
                <a:latin typeface="Calibri" pitchFamily="34" charset="0"/>
              </a:rPr>
              <a:t>Princ. geodesics by PNS</a:t>
            </a:r>
          </a:p>
        </p:txBody>
      </p:sp>
      <p:sp>
        <p:nvSpPr>
          <p:cNvPr id="146440" name="TextBox 7"/>
          <p:cNvSpPr txBox="1">
            <a:spLocks noChangeArrowheads="1"/>
          </p:cNvSpPr>
          <p:nvPr/>
        </p:nvSpPr>
        <p:spPr bwMode="auto">
          <a:xfrm>
            <a:off x="4572000" y="3378200"/>
            <a:ext cx="4114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solidFill>
                  <a:srgbClr val="000000"/>
                </a:solidFill>
                <a:latin typeface="Calibri" pitchFamily="34" charset="0"/>
              </a:rPr>
              <a:t>Principal arcs by PNS</a:t>
            </a:r>
          </a:p>
        </p:txBody>
      </p:sp>
      <p:pic>
        <p:nvPicPr>
          <p:cNvPr id="2" name="digit3_PNS1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813708" y="649787"/>
            <a:ext cx="3478983" cy="2743199"/>
          </a:xfrm>
          <a:prstGeom prst="rect">
            <a:avLst/>
          </a:prstGeom>
        </p:spPr>
      </p:pic>
      <p:pic>
        <p:nvPicPr>
          <p:cNvPr id="3" name="digit3_f_PNS1.gif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71100" y="639741"/>
            <a:ext cx="3472974" cy="2738460"/>
          </a:xfrm>
          <a:prstGeom prst="rect">
            <a:avLst/>
          </a:prstGeom>
        </p:spPr>
      </p:pic>
      <p:pic>
        <p:nvPicPr>
          <p:cNvPr id="4" name="digit3_f_PNS2.gif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78113" y="3988299"/>
            <a:ext cx="3472974" cy="2738460"/>
          </a:xfrm>
          <a:prstGeom prst="rect">
            <a:avLst/>
          </a:prstGeom>
        </p:spPr>
      </p:pic>
      <p:pic>
        <p:nvPicPr>
          <p:cNvPr id="5" name="digit3_PNS2.gif">
            <a:hlinkClick r:id="" action="ppaction://media"/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813708" y="3962401"/>
            <a:ext cx="3478983" cy="274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02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How generally applicable is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i="1" dirty="0" smtClean="0"/>
              <a:t>Backwards </a:t>
            </a:r>
            <a:r>
              <a:rPr lang="en-US" dirty="0" smtClean="0"/>
              <a:t>approach to PCA?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Discussion: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Jung et al (2010)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err="1" smtClean="0"/>
              <a:t>Pizer</a:t>
            </a:r>
            <a:r>
              <a:rPr lang="en-US" dirty="0" smtClean="0"/>
              <a:t> et al (2012)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Interesting Question</a:t>
            </a:r>
          </a:p>
        </p:txBody>
      </p:sp>
    </p:spTree>
    <p:extLst>
      <p:ext uri="{BB962C8B-B14F-4D97-AF65-F5344CB8AC3E}">
        <p14:creationId xmlns:p14="http://schemas.microsoft.com/office/powerpoint/2010/main" val="66808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How generally applicable is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i="1" smtClean="0"/>
              <a:t>Backwards </a:t>
            </a:r>
            <a:r>
              <a:rPr lang="en-US" smtClean="0"/>
              <a:t>approach to PCA?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Anywhere this is already being done???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Interesting Question</a:t>
            </a:r>
          </a:p>
        </p:txBody>
      </p:sp>
    </p:spTree>
    <p:extLst>
      <p:ext uri="{BB962C8B-B14F-4D97-AF65-F5344CB8AC3E}">
        <p14:creationId xmlns:p14="http://schemas.microsoft.com/office/powerpoint/2010/main" val="403564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How generally applicable is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i="1" dirty="0" smtClean="0"/>
              <a:t>Backwards </a:t>
            </a:r>
            <a:r>
              <a:rPr lang="en-US" dirty="0" smtClean="0"/>
              <a:t>approach to PCA?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Potential Application:  </a:t>
            </a:r>
            <a:r>
              <a:rPr lang="en-US" b="1" dirty="0" smtClean="0"/>
              <a:t>Principal Curves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Hastie &amp; </a:t>
            </a:r>
            <a:r>
              <a:rPr lang="en-US" dirty="0" err="1" smtClean="0"/>
              <a:t>Stuetzle</a:t>
            </a:r>
            <a:r>
              <a:rPr lang="en-US" dirty="0" smtClean="0"/>
              <a:t>,  (1989)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i="1" dirty="0"/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(Foundation of Manifold Learning)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Interesting Question</a:t>
            </a:r>
          </a:p>
        </p:txBody>
      </p:sp>
    </p:spTree>
    <p:extLst>
      <p:ext uri="{BB962C8B-B14F-4D97-AF65-F5344CB8AC3E}">
        <p14:creationId xmlns:p14="http://schemas.microsoft.com/office/powerpoint/2010/main" val="38058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Goal:   Find lower dimensional manifold that well </a:t>
            </a:r>
            <a:r>
              <a:rPr lang="en-US" dirty="0"/>
              <a:t>approximates </a:t>
            </a:r>
            <a:r>
              <a:rPr lang="en-US" dirty="0" smtClean="0"/>
              <a:t>data</a:t>
            </a:r>
          </a:p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err="1"/>
              <a:t>ISOmap</a:t>
            </a:r>
            <a:endParaRPr lang="en-US" dirty="0"/>
          </a:p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err="1"/>
              <a:t>Tennenbaum</a:t>
            </a:r>
            <a:r>
              <a:rPr lang="en-US" dirty="0"/>
              <a:t> (2000)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Local Linear Embedding</a:t>
            </a:r>
          </a:p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err="1" smtClean="0"/>
              <a:t>Roweis</a:t>
            </a:r>
            <a:r>
              <a:rPr lang="en-US" dirty="0" smtClean="0"/>
              <a:t> &amp; Saul (2000)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Manifold Learning</a:t>
            </a:r>
          </a:p>
        </p:txBody>
      </p:sp>
    </p:spTree>
    <p:extLst>
      <p:ext uri="{BB962C8B-B14F-4D97-AF65-F5344CB8AC3E}">
        <p14:creationId xmlns:p14="http://schemas.microsoft.com/office/powerpoint/2010/main" val="332848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Principal Curve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4978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Linear </a:t>
            </a:r>
            <a:r>
              <a:rPr lang="en-US" dirty="0" err="1" smtClean="0"/>
              <a:t>Reg’n</a:t>
            </a: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Usual Smooth</a:t>
            </a:r>
          </a:p>
        </p:txBody>
      </p:sp>
      <p:pic>
        <p:nvPicPr>
          <p:cNvPr id="150532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1380" t="21317" r="51658" b="7352"/>
          <a:stretch/>
        </p:blipFill>
        <p:spPr bwMode="auto">
          <a:xfrm>
            <a:off x="2935288" y="1828800"/>
            <a:ext cx="3108960" cy="443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 bwMode="auto">
          <a:xfrm>
            <a:off x="2590800" y="1752600"/>
            <a:ext cx="1143000" cy="609600"/>
          </a:xfrm>
          <a:prstGeom prst="straightConnector1">
            <a:avLst/>
          </a:prstGeom>
          <a:noFill/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2819400" y="4267200"/>
            <a:ext cx="1143000" cy="685800"/>
          </a:xfrm>
          <a:prstGeom prst="straightConnector1">
            <a:avLst/>
          </a:prstGeom>
          <a:noFill/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08377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OODA in Image Analysis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First Generation Problems:</a:t>
            </a:r>
          </a:p>
          <a:p>
            <a:pPr marL="609600" indent="-609600" eaLnBrk="1" hangingPunct="1">
              <a:lnSpc>
                <a:spcPct val="140000"/>
              </a:lnSpc>
            </a:pP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Denoising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Segmentation</a:t>
            </a:r>
          </a:p>
          <a:p>
            <a:pPr marL="609600" indent="-609600"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Registration</a:t>
            </a:r>
          </a:p>
          <a:p>
            <a:pPr marL="609600" indent="-609600" eaLnBrk="1" hangingPunct="1">
              <a:lnSpc>
                <a:spcPct val="140000"/>
              </a:lnSpc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lnSpc>
                <a:spcPct val="14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(all about single images,</a:t>
            </a:r>
          </a:p>
          <a:p>
            <a:pPr marL="609600" indent="-609600" algn="ctr" eaLnBrk="1" hangingPunct="1">
              <a:lnSpc>
                <a:spcPct val="14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still interesting challenges)</a:t>
            </a:r>
          </a:p>
        </p:txBody>
      </p:sp>
    </p:spTree>
    <p:extLst>
      <p:ext uri="{BB962C8B-B14F-4D97-AF65-F5344CB8AC3E}">
        <p14:creationId xmlns:p14="http://schemas.microsoft.com/office/powerpoint/2010/main" val="10195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Principal Curve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4978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Linear </a:t>
            </a:r>
            <a:r>
              <a:rPr lang="en-US" dirty="0" err="1" smtClean="0"/>
              <a:t>Reg’n</a:t>
            </a: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err="1" smtClean="0"/>
              <a:t>Proj’s</a:t>
            </a:r>
            <a:r>
              <a:rPr lang="en-US" dirty="0" smtClean="0"/>
              <a:t> </a:t>
            </a:r>
            <a:r>
              <a:rPr lang="en-US" dirty="0" err="1" smtClean="0"/>
              <a:t>Reg’n</a:t>
            </a: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Usual Smooth</a:t>
            </a:r>
          </a:p>
        </p:txBody>
      </p:sp>
      <p:pic>
        <p:nvPicPr>
          <p:cNvPr id="150532" name="Picture 2"/>
          <p:cNvPicPr>
            <a:picLocks noChangeAspect="1" noChangeArrowheads="1"/>
          </p:cNvPicPr>
          <p:nvPr/>
        </p:nvPicPr>
        <p:blipFill>
          <a:blip r:embed="rId3" cstate="print"/>
          <a:srcRect l="1381" t="21317" r="4836" b="7352"/>
          <a:stretch>
            <a:fillRect/>
          </a:stretch>
        </p:blipFill>
        <p:spPr bwMode="auto">
          <a:xfrm>
            <a:off x="2935288" y="1828800"/>
            <a:ext cx="6208712" cy="443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 bwMode="auto">
          <a:xfrm>
            <a:off x="2590800" y="1752600"/>
            <a:ext cx="1143000" cy="609600"/>
          </a:xfrm>
          <a:prstGeom prst="straightConnector1">
            <a:avLst/>
          </a:prstGeom>
          <a:noFill/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2514600" y="2971800"/>
            <a:ext cx="3886200" cy="152400"/>
          </a:xfrm>
          <a:prstGeom prst="straightConnector1">
            <a:avLst/>
          </a:prstGeom>
          <a:noFill/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2819400" y="4267200"/>
            <a:ext cx="1143000" cy="685800"/>
          </a:xfrm>
          <a:prstGeom prst="straightConnector1">
            <a:avLst/>
          </a:prstGeom>
          <a:noFill/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Rectangle 1"/>
          <p:cNvSpPr/>
          <p:nvPr/>
        </p:nvSpPr>
        <p:spPr bwMode="auto">
          <a:xfrm>
            <a:off x="6039644" y="4047331"/>
            <a:ext cx="3028156" cy="221853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6039644" y="4047332"/>
            <a:ext cx="3104356" cy="22185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81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Principal Curve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4978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Linear Reg’n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Proj’s Reg’n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Usual Smooth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Princ’l Curve</a:t>
            </a:r>
          </a:p>
        </p:txBody>
      </p:sp>
      <p:pic>
        <p:nvPicPr>
          <p:cNvPr id="150532" name="Picture 2"/>
          <p:cNvPicPr>
            <a:picLocks noChangeAspect="1" noChangeArrowheads="1"/>
          </p:cNvPicPr>
          <p:nvPr/>
        </p:nvPicPr>
        <p:blipFill>
          <a:blip r:embed="rId3" cstate="print"/>
          <a:srcRect l="1381" t="21317" r="4836" b="7352"/>
          <a:stretch>
            <a:fillRect/>
          </a:stretch>
        </p:blipFill>
        <p:spPr bwMode="auto">
          <a:xfrm>
            <a:off x="2935288" y="1828800"/>
            <a:ext cx="6208712" cy="443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 bwMode="auto">
          <a:xfrm>
            <a:off x="2590800" y="1752600"/>
            <a:ext cx="1143000" cy="609600"/>
          </a:xfrm>
          <a:prstGeom prst="straightConnector1">
            <a:avLst/>
          </a:prstGeom>
          <a:noFill/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2514600" y="2971800"/>
            <a:ext cx="3886200" cy="152400"/>
          </a:xfrm>
          <a:prstGeom prst="straightConnector1">
            <a:avLst/>
          </a:prstGeom>
          <a:noFill/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2819400" y="4267200"/>
            <a:ext cx="1143000" cy="685800"/>
          </a:xfrm>
          <a:prstGeom prst="straightConnector1">
            <a:avLst/>
          </a:prstGeom>
          <a:noFill/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2590800" y="5334000"/>
            <a:ext cx="3886200" cy="152400"/>
          </a:xfrm>
          <a:prstGeom prst="straightConnector1">
            <a:avLst/>
          </a:prstGeom>
          <a:noFill/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89471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How generally applicable is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i="1" dirty="0" smtClean="0"/>
              <a:t>Backwards </a:t>
            </a:r>
            <a:r>
              <a:rPr lang="en-US" dirty="0" smtClean="0"/>
              <a:t>approach to PCA?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Potential Application:  </a:t>
            </a:r>
            <a:r>
              <a:rPr lang="en-US" b="1" dirty="0" smtClean="0"/>
              <a:t>Principal Curves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Perceived Major Challenge: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How to find </a:t>
            </a:r>
            <a:r>
              <a:rPr lang="en-US" u="sng" dirty="0" smtClean="0"/>
              <a:t>2</a:t>
            </a:r>
            <a:r>
              <a:rPr lang="en-US" u="sng" baseline="30000" dirty="0" smtClean="0"/>
              <a:t>nd</a:t>
            </a:r>
            <a:r>
              <a:rPr lang="en-US" u="sng" dirty="0" smtClean="0"/>
              <a:t> Principal Curve</a:t>
            </a:r>
            <a:r>
              <a:rPr lang="en-US" dirty="0" smtClean="0"/>
              <a:t>?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i="1" dirty="0" smtClean="0"/>
              <a:t>Backwards</a:t>
            </a:r>
            <a:r>
              <a:rPr lang="en-US" dirty="0" smtClean="0"/>
              <a:t> approach???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Interesting Question</a:t>
            </a:r>
          </a:p>
        </p:txBody>
      </p:sp>
    </p:spTree>
    <p:extLst>
      <p:ext uri="{BB962C8B-B14F-4D97-AF65-F5344CB8AC3E}">
        <p14:creationId xmlns:p14="http://schemas.microsoft.com/office/powerpoint/2010/main" val="328763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Key Component: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	</a:t>
            </a:r>
            <a:r>
              <a:rPr lang="en-US" dirty="0" smtClean="0"/>
              <a:t>Principal Surfaces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LeBlanc</a:t>
            </a:r>
            <a:r>
              <a:rPr lang="en-US" dirty="0"/>
              <a:t> </a:t>
            </a:r>
            <a:r>
              <a:rPr lang="en-US" dirty="0" smtClean="0"/>
              <a:t>&amp; </a:t>
            </a:r>
            <a:r>
              <a:rPr lang="en-US" dirty="0" err="1" smtClean="0"/>
              <a:t>Tibshirani</a:t>
            </a:r>
            <a:r>
              <a:rPr lang="en-US" dirty="0" smtClean="0"/>
              <a:t> </a:t>
            </a:r>
            <a:r>
              <a:rPr lang="en-US" dirty="0"/>
              <a:t>(1994)</a:t>
            </a:r>
            <a:endParaRPr lang="en-US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Interesting Question</a:t>
            </a:r>
          </a:p>
        </p:txBody>
      </p:sp>
    </p:spTree>
    <p:extLst>
      <p:ext uri="{BB962C8B-B14F-4D97-AF65-F5344CB8AC3E}">
        <p14:creationId xmlns:p14="http://schemas.microsoft.com/office/powerpoint/2010/main" val="349217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How generally applicable is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i="1" dirty="0" smtClean="0"/>
              <a:t>Backwards </a:t>
            </a:r>
            <a:r>
              <a:rPr lang="en-US" dirty="0" smtClean="0"/>
              <a:t>approach to PCA?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z="1600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Another Potential Application: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b="1" dirty="0" smtClean="0"/>
              <a:t>Nonnegative Matrix Factorization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= PCA in Positive </a:t>
            </a:r>
            <a:r>
              <a:rPr lang="en-US" dirty="0" err="1" smtClean="0"/>
              <a:t>Orthant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(early days)</a:t>
            </a:r>
            <a:endParaRPr lang="en-US" i="1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Interesting Question</a:t>
            </a:r>
          </a:p>
        </p:txBody>
      </p:sp>
    </p:spTree>
    <p:extLst>
      <p:ext uri="{BB962C8B-B14F-4D97-AF65-F5344CB8AC3E}">
        <p14:creationId xmlns:p14="http://schemas.microsoft.com/office/powerpoint/2010/main" val="47093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How generally applicable is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i="1" dirty="0" smtClean="0"/>
              <a:t>Backwards </a:t>
            </a:r>
            <a:r>
              <a:rPr lang="en-US" dirty="0" smtClean="0"/>
              <a:t>approach to PCA?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z="1600" dirty="0" smtClean="0"/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b="1" dirty="0" smtClean="0"/>
              <a:t>Nonnegative Matrix Factorization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Discussed in Guest Lecture: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Tuesday, November 13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err="1" smtClean="0"/>
              <a:t>Lingsong</a:t>
            </a:r>
            <a:r>
              <a:rPr lang="en-US" dirty="0" smtClean="0"/>
              <a:t> Zhang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                                                      Thanks to stat.purdue.edu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Interesting Question</a:t>
            </a:r>
          </a:p>
        </p:txBody>
      </p:sp>
      <p:pic>
        <p:nvPicPr>
          <p:cNvPr id="183298" name="Picture 2" descr="https://encrypted-tbn2.gstatic.com/images?q=tbn:ANd9GcR_lM86RnwLg3iILxOHZHf54QLco0oPERn4ugMfjekA8MBCkd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581400"/>
            <a:ext cx="17145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92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How generally applicable is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i="1" smtClean="0"/>
              <a:t>Backwards </a:t>
            </a:r>
            <a:r>
              <a:rPr lang="en-US" smtClean="0"/>
              <a:t>approach to PCA?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Another Potential Application: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b="1" smtClean="0"/>
              <a:t>Trees as Data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(early days)</a:t>
            </a:r>
            <a:endParaRPr lang="en-US" i="1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Interesting Question</a:t>
            </a:r>
          </a:p>
        </p:txBody>
      </p:sp>
    </p:spTree>
    <p:extLst>
      <p:ext uri="{BB962C8B-B14F-4D97-AF65-F5344CB8AC3E}">
        <p14:creationId xmlns:p14="http://schemas.microsoft.com/office/powerpoint/2010/main" val="326195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How generally applicable is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i="1" dirty="0" smtClean="0"/>
              <a:t>Backwards </a:t>
            </a:r>
            <a:r>
              <a:rPr lang="en-US" dirty="0" smtClean="0"/>
              <a:t>approach to PCA?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z="1600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An Attractive Answer</a:t>
            </a:r>
            <a:endParaRPr lang="en-US" u="sng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Interesting Question</a:t>
            </a:r>
          </a:p>
        </p:txBody>
      </p:sp>
    </p:spTree>
    <p:extLst>
      <p:ext uri="{BB962C8B-B14F-4D97-AF65-F5344CB8AC3E}">
        <p14:creationId xmlns:p14="http://schemas.microsoft.com/office/powerpoint/2010/main" val="284752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How generally applicable is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i="1" dirty="0" smtClean="0"/>
              <a:t>Backwards </a:t>
            </a:r>
            <a:r>
              <a:rPr lang="en-US" dirty="0" smtClean="0"/>
              <a:t>approach to PCA?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z="1600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An Attractive Answer: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James Damon, UNC Mathematics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Geometry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Singularity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 </a:t>
            </a:r>
            <a:r>
              <a:rPr lang="en-US" dirty="0" smtClean="0"/>
              <a:t>   Theory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i="1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Interesting Question</a:t>
            </a:r>
          </a:p>
        </p:txBody>
      </p:sp>
      <p:pic>
        <p:nvPicPr>
          <p:cNvPr id="1714178" name="Picture 2" descr="[photo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238625"/>
            <a:ext cx="24669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89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How generally applicable is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i="1" dirty="0" smtClean="0"/>
              <a:t>Backwards </a:t>
            </a:r>
            <a:r>
              <a:rPr lang="en-US" dirty="0" smtClean="0"/>
              <a:t>approach to PCA?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z="1600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An Attractive Answer: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James Damon, UNC Mathematics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i="1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Key Idea:    Express Backwards PCA as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u="sng" dirty="0" smtClean="0"/>
              <a:t>Nested Series of Constraints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Interesting Question</a:t>
            </a:r>
          </a:p>
        </p:txBody>
      </p:sp>
    </p:spTree>
    <p:extLst>
      <p:ext uri="{BB962C8B-B14F-4D97-AF65-F5344CB8AC3E}">
        <p14:creationId xmlns:p14="http://schemas.microsoft.com/office/powerpoint/2010/main" val="143588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OODA in Image Analysis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Second Generation Problems:</a:t>
            </a:r>
          </a:p>
          <a:p>
            <a:pPr marL="609600" indent="-609600" eaLnBrk="1" hangingPunct="1">
              <a:lnSpc>
                <a:spcPct val="14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Populations of Images</a:t>
            </a:r>
          </a:p>
          <a:p>
            <a:pPr marL="1104900" lvl="1" indent="-533400" eaLnBrk="1" hangingPunct="1">
              <a:lnSpc>
                <a:spcPct val="14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Understanding Population Variation </a:t>
            </a:r>
          </a:p>
          <a:p>
            <a:pPr marL="1104900" lvl="1" indent="-533400" eaLnBrk="1" hangingPunct="1">
              <a:lnSpc>
                <a:spcPct val="14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Discrimination (a.k.a. Classification)</a:t>
            </a:r>
          </a:p>
          <a:p>
            <a:pPr marL="609600" indent="-609600" eaLnBrk="1" hangingPunct="1">
              <a:lnSpc>
                <a:spcPct val="14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Complex Data Structures (&amp; Spaces)</a:t>
            </a:r>
          </a:p>
          <a:p>
            <a:pPr marL="609600" indent="-609600" eaLnBrk="1" hangingPunct="1">
              <a:lnSpc>
                <a:spcPct val="140000"/>
              </a:lnSpc>
            </a:pPr>
            <a:r>
              <a:rPr lang="en-US" sz="320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Statistics</a:t>
            </a:r>
          </a:p>
          <a:p>
            <a:pPr marL="609600" indent="-609600" eaLnBrk="1" hangingPunct="1">
              <a:lnSpc>
                <a:spcPct val="140000"/>
              </a:lnSpc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150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257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Define </a:t>
                </a:r>
                <a:r>
                  <a:rPr lang="en-US" i="1" dirty="0" smtClean="0"/>
                  <a:t>Nested Spaces</a:t>
                </a:r>
                <a:r>
                  <a:rPr lang="en-US" dirty="0" smtClean="0"/>
                  <a:t> via </a:t>
                </a:r>
                <a:r>
                  <a:rPr lang="en-US" u="sng" dirty="0"/>
                  <a:t>Constraints</a:t>
                </a:r>
                <a:endParaRPr lang="en-US" u="sng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Satisfying More Constraints  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endParaRPr lang="en-US" i="1" dirty="0" smtClean="0">
                  <a:latin typeface="Cambria Math"/>
                  <a:ea typeface="Cambria Math"/>
                </a:endParaRP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>
                    <a:ea typeface="Cambria Math"/>
                  </a:rPr>
                  <a:t>                  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US" dirty="0" smtClean="0"/>
                  <a:t>   	Smaller Subspaces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 smtClean="0"/>
              </a:p>
            </p:txBody>
          </p:sp>
        </mc:Choice>
        <mc:Fallback xmlns="">
          <p:sp>
            <p:nvSpPr>
              <p:cNvPr id="152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  <a:blipFill rotWithShape="1">
                <a:blip r:embed="rId3"/>
                <a:stretch>
                  <a:fillRect l="-1958" t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View of Backwards PCA</a:t>
            </a:r>
          </a:p>
        </p:txBody>
      </p:sp>
    </p:spTree>
    <p:extLst>
      <p:ext uri="{BB962C8B-B14F-4D97-AF65-F5344CB8AC3E}">
        <p14:creationId xmlns:p14="http://schemas.microsoft.com/office/powerpoint/2010/main" val="1160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Define </a:t>
            </a:r>
            <a:r>
              <a:rPr lang="en-US" i="1" dirty="0" smtClean="0"/>
              <a:t>Nested Spaces</a:t>
            </a:r>
            <a:r>
              <a:rPr lang="en-US" dirty="0" smtClean="0"/>
              <a:t> via </a:t>
            </a:r>
            <a:r>
              <a:rPr lang="en-US" u="sng" dirty="0"/>
              <a:t>Constraints</a:t>
            </a:r>
            <a:endParaRPr lang="en-US" u="sng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E.g.  SVD    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(Singular Value Decomposition = 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                     = Not Mean Centered PCA)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(</a:t>
            </a:r>
            <a:r>
              <a:rPr lang="en-US" dirty="0" err="1" smtClean="0"/>
              <a:t>notationally</a:t>
            </a:r>
            <a:r>
              <a:rPr lang="en-US" dirty="0" smtClean="0"/>
              <a:t> very clean)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View of Backwards PCA</a:t>
            </a:r>
          </a:p>
        </p:txBody>
      </p:sp>
    </p:spTree>
    <p:extLst>
      <p:ext uri="{BB962C8B-B14F-4D97-AF65-F5344CB8AC3E}">
        <p14:creationId xmlns:p14="http://schemas.microsoft.com/office/powerpoint/2010/main" val="96179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257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Define </a:t>
                </a:r>
                <a:r>
                  <a:rPr lang="en-US" i="1" dirty="0" smtClean="0"/>
                  <a:t>Nested Spaces</a:t>
                </a:r>
                <a:r>
                  <a:rPr lang="en-US" dirty="0" smtClean="0"/>
                  <a:t> via </a:t>
                </a:r>
                <a:r>
                  <a:rPr lang="en-US" u="sng" dirty="0"/>
                  <a:t>Constraints</a:t>
                </a:r>
                <a:endParaRPr lang="en-US" u="sng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E.g.  SVD    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Have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 Nested Subspaces: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 smtClean="0">
                          <a:latin typeface="Cambria Math"/>
                          <a:ea typeface="Cambria Math"/>
                        </a:rPr>
                        <m:t>⊆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 smtClean="0">
                          <a:latin typeface="Cambria Math"/>
                          <a:ea typeface="Cambria Math"/>
                        </a:rPr>
                        <m:t>⊆⋯⊆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52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  <a:blipFill rotWithShape="1">
                <a:blip r:embed="rId3"/>
                <a:stretch>
                  <a:fillRect l="-1958" t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View of Backwards PCA</a:t>
            </a:r>
          </a:p>
        </p:txBody>
      </p:sp>
    </p:spTree>
    <p:extLst>
      <p:ext uri="{BB962C8B-B14F-4D97-AF65-F5344CB8AC3E}">
        <p14:creationId xmlns:p14="http://schemas.microsoft.com/office/powerpoint/2010/main" val="349614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257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Define </a:t>
                </a:r>
                <a:r>
                  <a:rPr lang="en-US" i="1" dirty="0" smtClean="0"/>
                  <a:t>Nested Spaces</a:t>
                </a:r>
                <a:r>
                  <a:rPr lang="en-US" dirty="0" smtClean="0"/>
                  <a:t> via </a:t>
                </a:r>
                <a:r>
                  <a:rPr lang="en-US" u="sng" dirty="0"/>
                  <a:t>Constraints</a:t>
                </a:r>
                <a:endParaRPr lang="en-US" u="sng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E.g.  SVD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 :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acc>
                          </m:e>
                        </m:nary>
                      </m:e>
                    </m:d>
                  </m:oMath>
                </a14:m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dirty="0" err="1" smtClean="0"/>
                  <a:t>th</a:t>
                </a:r>
                <a:r>
                  <a:rPr lang="en-US" dirty="0" smtClean="0"/>
                  <a:t> SVD Subspace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Scores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Loading Vectors</a:t>
                </a:r>
              </a:p>
            </p:txBody>
          </p:sp>
        </mc:Choice>
        <mc:Fallback xmlns="">
          <p:sp>
            <p:nvSpPr>
              <p:cNvPr id="152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  <a:blipFill rotWithShape="1">
                <a:blip r:embed="rId3"/>
                <a:stretch>
                  <a:fillRect l="-1958" t="-1529" b="-3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View of Backwards PCA</a:t>
            </a:r>
          </a:p>
        </p:txBody>
      </p:sp>
      <p:cxnSp>
        <p:nvCxnSpPr>
          <p:cNvPr id="3" name="Straight Arrow Connector 2"/>
          <p:cNvCxnSpPr/>
          <p:nvPr/>
        </p:nvCxnSpPr>
        <p:spPr bwMode="auto">
          <a:xfrm flipV="1">
            <a:off x="609600" y="3276600"/>
            <a:ext cx="2590800" cy="16764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 flipV="1">
            <a:off x="1981200" y="3124200"/>
            <a:ext cx="4572000" cy="25146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3657600" y="3276600"/>
            <a:ext cx="3200400" cy="30480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3995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257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31825" y="1371600"/>
                <a:ext cx="8283575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Define </a:t>
                </a:r>
                <a:r>
                  <a:rPr lang="en-US" i="1" dirty="0" smtClean="0"/>
                  <a:t>Nested Spaces</a:t>
                </a:r>
                <a:r>
                  <a:rPr lang="en-US" dirty="0" smtClean="0"/>
                  <a:t> via </a:t>
                </a:r>
                <a:r>
                  <a:rPr lang="en-US" u="sng" dirty="0"/>
                  <a:t>Constraints</a:t>
                </a:r>
                <a:endParaRPr lang="en-US" u="sng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E.g.  SVD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 :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acc>
                          </m:e>
                        </m:nary>
                      </m:e>
                    </m:d>
                  </m:oMath>
                </a14:m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Now Define: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: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=0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152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371600"/>
                <a:ext cx="8283575" cy="5181600"/>
              </a:xfrm>
              <a:blipFill rotWithShape="1">
                <a:blip r:embed="rId3"/>
                <a:stretch>
                  <a:fillRect l="-1913" t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View of Backwards PCA</a:t>
            </a:r>
          </a:p>
        </p:txBody>
      </p:sp>
    </p:spTree>
    <p:extLst>
      <p:ext uri="{BB962C8B-B14F-4D97-AF65-F5344CB8AC3E}">
        <p14:creationId xmlns:p14="http://schemas.microsoft.com/office/powerpoint/2010/main" val="30719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257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31825" y="1371600"/>
                <a:ext cx="8283575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Define </a:t>
                </a:r>
                <a:r>
                  <a:rPr lang="en-US" i="1" dirty="0" smtClean="0"/>
                  <a:t>Nested Spaces</a:t>
                </a:r>
                <a:r>
                  <a:rPr lang="en-US" dirty="0" smtClean="0"/>
                  <a:t> via </a:t>
                </a:r>
                <a:r>
                  <a:rPr lang="en-US" u="sng" dirty="0"/>
                  <a:t>Constraints</a:t>
                </a:r>
                <a:endParaRPr lang="en-US" u="sng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E.g.  SVD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 :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acc>
                          </m:e>
                        </m:nary>
                      </m:e>
                    </m:d>
                  </m:oMath>
                </a14:m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Now Define: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: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=0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Constraint</a:t>
                </a:r>
                <a:r>
                  <a:rPr lang="en-US" dirty="0"/>
                  <a:t> </a:t>
                </a:r>
                <a:r>
                  <a:rPr lang="en-US" dirty="0" smtClean="0"/>
                  <a:t>Gives </a:t>
                </a:r>
                <a:r>
                  <a:rPr lang="en-US" i="1" dirty="0" smtClean="0"/>
                  <a:t>Nested</a:t>
                </a:r>
                <a:r>
                  <a:rPr lang="en-US" dirty="0" smtClean="0"/>
                  <a:t>  Reduction of </a:t>
                </a:r>
                <a:r>
                  <a:rPr lang="en-US" dirty="0" err="1" smtClean="0"/>
                  <a:t>Dim’n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152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371600"/>
                <a:ext cx="8283575" cy="5181600"/>
              </a:xfrm>
              <a:blipFill rotWithShape="1">
                <a:blip r:embed="rId3"/>
                <a:stretch>
                  <a:fillRect l="-1913" t="-1529" b="-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View of Backwards PCA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5029200" y="4495800"/>
            <a:ext cx="2133600" cy="8382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00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Define </a:t>
            </a:r>
            <a:r>
              <a:rPr lang="en-US" i="1" dirty="0" smtClean="0"/>
              <a:t>Nested Spaces</a:t>
            </a:r>
            <a:r>
              <a:rPr lang="en-US" dirty="0" smtClean="0"/>
              <a:t> via </a:t>
            </a:r>
            <a:r>
              <a:rPr lang="en-US" u="sng" dirty="0"/>
              <a:t>Constraints</a:t>
            </a: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Backwards PCA</a:t>
            </a:r>
          </a:p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Reduce Using Affine Constraints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View of Backwards PCA</a:t>
            </a:r>
          </a:p>
        </p:txBody>
      </p:sp>
    </p:spTree>
    <p:extLst>
      <p:ext uri="{BB962C8B-B14F-4D97-AF65-F5344CB8AC3E}">
        <p14:creationId xmlns:p14="http://schemas.microsoft.com/office/powerpoint/2010/main" val="71000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Define </a:t>
            </a:r>
            <a:r>
              <a:rPr lang="en-US" i="1" dirty="0" smtClean="0"/>
              <a:t>Nested Spaces</a:t>
            </a:r>
            <a:r>
              <a:rPr lang="en-US" dirty="0" smtClean="0"/>
              <a:t> via </a:t>
            </a:r>
            <a:r>
              <a:rPr lang="en-US" u="sng" dirty="0"/>
              <a:t>Constraints</a:t>
            </a: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Backwards PCA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Principal Nested Spheres</a:t>
            </a:r>
          </a:p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Use Affine </a:t>
            </a:r>
            <a:r>
              <a:rPr lang="en-US" dirty="0"/>
              <a:t>Constraints </a:t>
            </a:r>
            <a:r>
              <a:rPr lang="en-US" dirty="0" smtClean="0"/>
              <a:t>(Planar Slices)</a:t>
            </a:r>
          </a:p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In Ambient Space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View of Backwards PCA</a:t>
            </a:r>
          </a:p>
        </p:txBody>
      </p:sp>
    </p:spTree>
    <p:extLst>
      <p:ext uri="{BB962C8B-B14F-4D97-AF65-F5344CB8AC3E}">
        <p14:creationId xmlns:p14="http://schemas.microsoft.com/office/powerpoint/2010/main" val="203241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Define </a:t>
            </a:r>
            <a:r>
              <a:rPr lang="en-US" i="1" dirty="0" smtClean="0"/>
              <a:t>Nested Spaces</a:t>
            </a:r>
            <a:r>
              <a:rPr lang="en-US" dirty="0" smtClean="0"/>
              <a:t> via </a:t>
            </a:r>
            <a:r>
              <a:rPr lang="en-US" u="sng" dirty="0"/>
              <a:t>Constraints</a:t>
            </a: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Backwards PCA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Principal Nested Spheres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Principal Surfaces</a:t>
            </a:r>
          </a:p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Spline </a:t>
            </a:r>
            <a:r>
              <a:rPr lang="en-US" dirty="0"/>
              <a:t>Constraint </a:t>
            </a:r>
            <a:r>
              <a:rPr lang="en-US" dirty="0" smtClean="0"/>
              <a:t>Within Previous?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View of Backwards PCA</a:t>
            </a:r>
          </a:p>
        </p:txBody>
      </p:sp>
    </p:spTree>
    <p:extLst>
      <p:ext uri="{BB962C8B-B14F-4D97-AF65-F5344CB8AC3E}">
        <p14:creationId xmlns:p14="http://schemas.microsoft.com/office/powerpoint/2010/main" val="161868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Define </a:t>
            </a:r>
            <a:r>
              <a:rPr lang="en-US" i="1" dirty="0" smtClean="0"/>
              <a:t>Nested Spaces</a:t>
            </a:r>
            <a:r>
              <a:rPr lang="en-US" dirty="0" smtClean="0"/>
              <a:t> via </a:t>
            </a:r>
            <a:r>
              <a:rPr lang="en-US" u="sng" dirty="0"/>
              <a:t>Constraints</a:t>
            </a: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Backwards PCA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Principal Nested Spheres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Principal Surfaces</a:t>
            </a:r>
          </a:p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Spline </a:t>
            </a:r>
            <a:r>
              <a:rPr lang="en-US" dirty="0"/>
              <a:t>Constraint </a:t>
            </a:r>
            <a:r>
              <a:rPr lang="en-US" dirty="0" smtClean="0"/>
              <a:t>Within Previous?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{Been Done Already???}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View of Backwards PCA</a:t>
            </a:r>
          </a:p>
        </p:txBody>
      </p:sp>
    </p:spTree>
    <p:extLst>
      <p:ext uri="{BB962C8B-B14F-4D97-AF65-F5344CB8AC3E}">
        <p14:creationId xmlns:p14="http://schemas.microsoft.com/office/powerpoint/2010/main" val="94815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Image Object Representation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7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Major Approaches for Image Data Objects:</a:t>
            </a:r>
          </a:p>
          <a:p>
            <a:pPr marL="609600" indent="-609600" eaLnBrk="1" hangingPunct="1">
              <a:lnSpc>
                <a:spcPct val="17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Landmark Representations</a:t>
            </a:r>
          </a:p>
          <a:p>
            <a:pPr marL="609600" indent="-609600" eaLnBrk="1" hangingPunct="1">
              <a:lnSpc>
                <a:spcPct val="17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Boundary Representations</a:t>
            </a:r>
          </a:p>
          <a:p>
            <a:pPr marL="609600" indent="-609600" eaLnBrk="1" hangingPunct="1">
              <a:lnSpc>
                <a:spcPct val="17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Medial Representations</a:t>
            </a:r>
            <a:endParaRPr lang="en-US" sz="36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999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Define </a:t>
            </a:r>
            <a:r>
              <a:rPr lang="en-US" i="1" dirty="0" smtClean="0"/>
              <a:t>Nested Spaces</a:t>
            </a:r>
            <a:r>
              <a:rPr lang="en-US" dirty="0" smtClean="0"/>
              <a:t> via </a:t>
            </a:r>
            <a:r>
              <a:rPr lang="en-US" u="sng" dirty="0"/>
              <a:t>Constraints</a:t>
            </a: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Backwards PCA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Principal Nested Spheres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Principal Surfaces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Other Manifold Data Spaces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Sub-Manifold </a:t>
            </a:r>
            <a:r>
              <a:rPr lang="en-US" dirty="0"/>
              <a:t>Constraints</a:t>
            </a:r>
            <a:r>
              <a:rPr lang="en-US" dirty="0" smtClean="0"/>
              <a:t>??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(Algebraic Geometry)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View of Backwards PCA</a:t>
            </a:r>
          </a:p>
        </p:txBody>
      </p:sp>
    </p:spTree>
    <p:extLst>
      <p:ext uri="{BB962C8B-B14F-4D97-AF65-F5344CB8AC3E}">
        <p14:creationId xmlns:p14="http://schemas.microsoft.com/office/powerpoint/2010/main" val="289244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Define </a:t>
            </a:r>
            <a:r>
              <a:rPr lang="en-US" i="1" dirty="0" smtClean="0"/>
              <a:t>Nested Spaces</a:t>
            </a:r>
            <a:r>
              <a:rPr lang="en-US" dirty="0" smtClean="0"/>
              <a:t> via </a:t>
            </a:r>
            <a:r>
              <a:rPr lang="en-US" u="sng" dirty="0"/>
              <a:t>Constraints</a:t>
            </a: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Backwards PCA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Principal Nested Spheres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Principal Surfaces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Other Manifold Data Spaces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Tree Spaces</a:t>
            </a:r>
          </a:p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Suitable </a:t>
            </a:r>
            <a:r>
              <a:rPr lang="en-US" dirty="0"/>
              <a:t>Constraints</a:t>
            </a:r>
            <a:r>
              <a:rPr lang="en-US" dirty="0" smtClean="0"/>
              <a:t>???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View of Backwards PCA</a:t>
            </a:r>
          </a:p>
        </p:txBody>
      </p:sp>
    </p:spTree>
    <p:extLst>
      <p:ext uri="{BB962C8B-B14F-4D97-AF65-F5344CB8AC3E}">
        <p14:creationId xmlns:p14="http://schemas.microsoft.com/office/powerpoint/2010/main" val="111733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Why does </a:t>
            </a:r>
            <a:r>
              <a:rPr lang="en-US" u="sng" dirty="0" smtClean="0"/>
              <a:t>Backwards</a:t>
            </a:r>
            <a:r>
              <a:rPr lang="en-US" dirty="0" smtClean="0"/>
              <a:t> Work Better?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View of Backwards PCA</a:t>
            </a:r>
          </a:p>
        </p:txBody>
      </p:sp>
    </p:spTree>
    <p:extLst>
      <p:ext uri="{BB962C8B-B14F-4D97-AF65-F5344CB8AC3E}">
        <p14:creationId xmlns:p14="http://schemas.microsoft.com/office/powerpoint/2010/main" val="361905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Why does </a:t>
            </a:r>
            <a:r>
              <a:rPr lang="en-US" u="sng" dirty="0" smtClean="0"/>
              <a:t>Backwards</a:t>
            </a:r>
            <a:r>
              <a:rPr lang="en-US" dirty="0" smtClean="0"/>
              <a:t> Work Better?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v"/>
            </a:pPr>
            <a:r>
              <a:rPr lang="en-US" dirty="0" smtClean="0"/>
              <a:t>  Natural to </a:t>
            </a:r>
            <a:r>
              <a:rPr lang="en-US" i="1" dirty="0" smtClean="0"/>
              <a:t>Sequentially Add Constraints</a:t>
            </a:r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dirty="0" smtClean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dirty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dirty="0" smtClean="0"/>
          </a:p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(I.e. Add Constraints,</a:t>
            </a:r>
          </a:p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Using Information in Data)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View of Backwards PCA</a:t>
            </a:r>
          </a:p>
        </p:txBody>
      </p:sp>
    </p:spTree>
    <p:extLst>
      <p:ext uri="{BB962C8B-B14F-4D97-AF65-F5344CB8AC3E}">
        <p14:creationId xmlns:p14="http://schemas.microsoft.com/office/powerpoint/2010/main" val="299480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Why does </a:t>
            </a:r>
            <a:r>
              <a:rPr lang="en-US" u="sng" dirty="0" smtClean="0"/>
              <a:t>Backwards</a:t>
            </a:r>
            <a:r>
              <a:rPr lang="en-US" dirty="0" smtClean="0"/>
              <a:t> Work Better?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v"/>
            </a:pPr>
            <a:r>
              <a:rPr lang="en-US" dirty="0" smtClean="0"/>
              <a:t>  Natural to </a:t>
            </a:r>
            <a:r>
              <a:rPr lang="en-US" i="1" dirty="0" smtClean="0"/>
              <a:t>Sequentially Add Constraints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v"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v"/>
            </a:pPr>
            <a:r>
              <a:rPr lang="en-US" dirty="0" smtClean="0"/>
              <a:t>  Hard to </a:t>
            </a:r>
            <a:r>
              <a:rPr lang="en-US" i="1" dirty="0" smtClean="0"/>
              <a:t>Start With Complete Set</a:t>
            </a:r>
            <a:r>
              <a:rPr lang="en-US" dirty="0" smtClean="0"/>
              <a:t>,</a:t>
            </a:r>
          </a:p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And Sequentially Remove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View of Backwards PCA</a:t>
            </a:r>
          </a:p>
        </p:txBody>
      </p:sp>
    </p:spTree>
    <p:extLst>
      <p:ext uri="{BB962C8B-B14F-4D97-AF65-F5344CB8AC3E}">
        <p14:creationId xmlns:p14="http://schemas.microsoft.com/office/powerpoint/2010/main" val="210677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dirty="0" smtClean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i="1" dirty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i="1" dirty="0" smtClean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i="1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Recall Main Idea: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§"/>
            </a:pPr>
            <a:r>
              <a:rPr lang="en-US" dirty="0"/>
              <a:t> Represent Shapes as Coordinates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§"/>
            </a:pPr>
            <a:r>
              <a:rPr lang="en-US" dirty="0"/>
              <a:t> “Mod Out” </a:t>
            </a:r>
            <a:r>
              <a:rPr lang="en-US" dirty="0" err="1"/>
              <a:t>Transl’n</a:t>
            </a:r>
            <a:r>
              <a:rPr lang="en-US" dirty="0"/>
              <a:t>, </a:t>
            </a:r>
            <a:r>
              <a:rPr lang="en-US" dirty="0" err="1"/>
              <a:t>Rotat’n</a:t>
            </a:r>
            <a:r>
              <a:rPr lang="en-US" dirty="0"/>
              <a:t>, Scale</a:t>
            </a:r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i="1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Variation on Landmark Based Shape</a:t>
            </a:r>
          </a:p>
        </p:txBody>
      </p:sp>
    </p:spTree>
    <p:extLst>
      <p:ext uri="{BB962C8B-B14F-4D97-AF65-F5344CB8AC3E}">
        <p14:creationId xmlns:p14="http://schemas.microsoft.com/office/powerpoint/2010/main" val="38471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Typical Viewpoint: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 Variation in Shape is </a:t>
            </a:r>
            <a:r>
              <a:rPr lang="en-US" u="sng" dirty="0" smtClean="0"/>
              <a:t>Goal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v"/>
            </a:pPr>
            <a:r>
              <a:rPr lang="en-US" dirty="0" smtClean="0"/>
              <a:t>  Other Variation+ is </a:t>
            </a:r>
            <a:r>
              <a:rPr lang="en-US" i="1" dirty="0" smtClean="0"/>
              <a:t>Nuisance</a:t>
            </a:r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i="1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Recall Main Idea: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§"/>
            </a:pPr>
            <a:r>
              <a:rPr lang="en-US" dirty="0"/>
              <a:t> Represent Shapes as Coordinates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§"/>
            </a:pPr>
            <a:r>
              <a:rPr lang="en-US" dirty="0"/>
              <a:t> “Mod Out” </a:t>
            </a:r>
            <a:r>
              <a:rPr lang="en-US" dirty="0" err="1"/>
              <a:t>Transl’n</a:t>
            </a:r>
            <a:r>
              <a:rPr lang="en-US" dirty="0"/>
              <a:t>, </a:t>
            </a:r>
            <a:r>
              <a:rPr lang="en-US" dirty="0" err="1"/>
              <a:t>Rotat’n</a:t>
            </a:r>
            <a:r>
              <a:rPr lang="en-US" dirty="0"/>
              <a:t>, Scale</a:t>
            </a:r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i="1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Variation on Landmark Based Shape</a:t>
            </a:r>
          </a:p>
        </p:txBody>
      </p:sp>
    </p:spTree>
    <p:extLst>
      <p:ext uri="{BB962C8B-B14F-4D97-AF65-F5344CB8AC3E}">
        <p14:creationId xmlns:p14="http://schemas.microsoft.com/office/powerpoint/2010/main" val="15541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Typical Viewpoint: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 Variation in Shape is </a:t>
            </a:r>
            <a:r>
              <a:rPr lang="en-US" u="sng" dirty="0" smtClean="0"/>
              <a:t>Goal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v"/>
            </a:pPr>
            <a:r>
              <a:rPr lang="en-US" dirty="0" smtClean="0"/>
              <a:t>  Other Variation+ is </a:t>
            </a:r>
            <a:r>
              <a:rPr lang="en-US" i="1" dirty="0" smtClean="0"/>
              <a:t>Nuisance</a:t>
            </a:r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dirty="0" smtClean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dirty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Interesting Alternative: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Study </a:t>
            </a:r>
            <a:r>
              <a:rPr lang="en-US" u="sng" dirty="0" smtClean="0"/>
              <a:t>Variation in Transformation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Treat </a:t>
            </a:r>
            <a:r>
              <a:rPr lang="en-US" i="1" dirty="0" smtClean="0"/>
              <a:t>Shape as Nuisance</a:t>
            </a:r>
            <a:endParaRPr lang="en-US" i="1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Variation on Landmark Based Shape</a:t>
            </a:r>
          </a:p>
        </p:txBody>
      </p:sp>
    </p:spTree>
    <p:extLst>
      <p:ext uri="{BB962C8B-B14F-4D97-AF65-F5344CB8AC3E}">
        <p14:creationId xmlns:p14="http://schemas.microsoft.com/office/powerpoint/2010/main" val="356232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dirty="0" smtClean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Context:   Study of Tectonic Plates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Movement of Earth’s Crust (over time)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Take </a:t>
            </a:r>
            <a:r>
              <a:rPr lang="en-US" u="sng" dirty="0" smtClean="0"/>
              <a:t>Motions</a:t>
            </a:r>
            <a:r>
              <a:rPr lang="en-US" u="sng" dirty="0"/>
              <a:t> as Data Objects</a:t>
            </a:r>
            <a:endParaRPr lang="en-US" i="1" u="sng" dirty="0" smtClean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dirty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Interesting Alternative: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Study </a:t>
            </a:r>
            <a:r>
              <a:rPr lang="en-US" u="sng" dirty="0" smtClean="0"/>
              <a:t>Variation in Transformation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Treat </a:t>
            </a:r>
            <a:r>
              <a:rPr lang="en-US" i="1" dirty="0" smtClean="0"/>
              <a:t>Shape as Nuisance</a:t>
            </a:r>
            <a:endParaRPr lang="en-US" i="1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Variation on Landmark Based Shape</a:t>
            </a:r>
          </a:p>
        </p:txBody>
      </p:sp>
    </p:spTree>
    <p:extLst>
      <p:ext uri="{BB962C8B-B14F-4D97-AF65-F5344CB8AC3E}">
        <p14:creationId xmlns:p14="http://schemas.microsoft.com/office/powerpoint/2010/main" val="346608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dirty="0" smtClean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Context:   Study of Tectonic Plates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Movement of Earth’s Crust (over time)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Take </a:t>
            </a:r>
            <a:r>
              <a:rPr lang="en-US" u="sng" dirty="0" smtClean="0"/>
              <a:t>Motions</a:t>
            </a:r>
            <a:r>
              <a:rPr lang="en-US" u="sng" dirty="0"/>
              <a:t> as Data Objects</a:t>
            </a:r>
            <a:endParaRPr lang="en-US" i="1" u="sng" dirty="0" smtClean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dirty="0" smtClean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dirty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Royer &amp; Chang (1991</a:t>
            </a:r>
            <a:r>
              <a:rPr lang="en-US" dirty="0" smtClean="0"/>
              <a:t>)</a:t>
            </a:r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sz="1600" i="1" dirty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sz="1600" dirty="0" smtClean="0"/>
              <a:t>                                       Thanks to Wikipedia</a:t>
            </a:r>
            <a:endParaRPr lang="en-US" sz="1600" dirty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Variation on Landmark Based Shape</a:t>
            </a:r>
          </a:p>
        </p:txBody>
      </p:sp>
      <p:pic>
        <p:nvPicPr>
          <p:cNvPr id="184322" name="Picture 2" descr="http://upload.wikimedia.org/wikipedia/commons/thumb/7/7c/Global_plate_motion_2008-04-17.jpg/300px-Global_plate_motion_2008-04-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946189"/>
            <a:ext cx="4120487" cy="291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33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Boundary Representations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Drawback:</a:t>
            </a:r>
          </a:p>
          <a:p>
            <a:pPr marL="609600" indent="-609600" algn="ctr" eaLnBrk="1" hangingPunct="1">
              <a:lnSpc>
                <a:spcPct val="12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Correspondence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OODA (on vectors of parameters):</a:t>
            </a:r>
          </a:p>
          <a:p>
            <a:pPr marL="609600" indent="-609600" algn="ctr" eaLnBrk="1" hangingPunct="1">
              <a:lnSpc>
                <a:spcPct val="12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Need to “match up points”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Easy to find triangular mesh</a:t>
            </a:r>
          </a:p>
          <a:p>
            <a:pPr marL="1104900" lvl="1" indent="-533400" eaLnBrk="1" hangingPunct="1">
              <a:lnSpc>
                <a:spcPct val="12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Lots of research on this driven by gamers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Challenge to match mesh across objects</a:t>
            </a:r>
          </a:p>
          <a:p>
            <a:pPr marL="1104900" lvl="1" indent="-533400" eaLnBrk="1" hangingPunct="1">
              <a:lnSpc>
                <a:spcPct val="12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There are some interesting ideas…</a:t>
            </a:r>
          </a:p>
        </p:txBody>
      </p:sp>
    </p:spTree>
    <p:extLst>
      <p:ext uri="{BB962C8B-B14F-4D97-AF65-F5344CB8AC3E}">
        <p14:creationId xmlns:p14="http://schemas.microsoft.com/office/powerpoint/2010/main" val="39798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 - Euclidean Data Spaces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479550"/>
            <a:ext cx="8094663" cy="5226050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</a:pPr>
            <a:r>
              <a:rPr lang="en-US" dirty="0" smtClean="0"/>
              <a:t>What is “Strongly Non-Euclidean” Case?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Trees as Data</a:t>
            </a:r>
          </a:p>
          <a:p>
            <a:pPr algn="l" eaLnBrk="1" hangingPunct="1">
              <a:buFont typeface="Wingdings" pitchFamily="2" charset="2"/>
              <a:buNone/>
            </a:pPr>
            <a:endParaRPr lang="en-US" dirty="0" smtClean="0"/>
          </a:p>
        </p:txBody>
      </p:sp>
      <p:cxnSp>
        <p:nvCxnSpPr>
          <p:cNvPr id="18437" name="Straight Connector 5"/>
          <p:cNvCxnSpPr>
            <a:cxnSpLocks noChangeShapeType="1"/>
          </p:cNvCxnSpPr>
          <p:nvPr/>
        </p:nvCxnSpPr>
        <p:spPr bwMode="auto">
          <a:xfrm rot="16200000" flipH="1">
            <a:off x="4914900" y="3162300"/>
            <a:ext cx="762000" cy="68580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101509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 - Euclidean Data Spaces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479550"/>
            <a:ext cx="8094663" cy="5226050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</a:pPr>
            <a:r>
              <a:rPr lang="en-US" smtClean="0"/>
              <a:t>What is “Strongly Non-Euclidean” Case?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Trees as Data</a:t>
            </a:r>
          </a:p>
          <a:p>
            <a:pPr algn="l" eaLnBrk="1" hangingPunct="1">
              <a:buFont typeface="Wingdings" pitchFamily="2" charset="2"/>
              <a:buNone/>
            </a:pPr>
            <a:endParaRPr lang="en-US" smtClean="0"/>
          </a:p>
          <a:p>
            <a:pPr algn="l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smtClean="0"/>
              <a:t>Special Challenge:</a:t>
            </a:r>
          </a:p>
          <a:p>
            <a:pPr algn="l" eaLnBrk="1" hangingPunct="1">
              <a:lnSpc>
                <a:spcPct val="150000"/>
              </a:lnSpc>
              <a:buClrTx/>
              <a:buSzPct val="100000"/>
              <a:buFont typeface="Arial" charset="0"/>
              <a:buChar char="•"/>
            </a:pPr>
            <a:r>
              <a:rPr lang="en-US" u="sng" smtClean="0"/>
              <a:t>No</a:t>
            </a:r>
            <a:r>
              <a:rPr lang="en-US" smtClean="0"/>
              <a:t> Tangent Plane</a:t>
            </a:r>
          </a:p>
          <a:p>
            <a:pPr algn="l" eaLnBrk="1" hangingPunct="1">
              <a:lnSpc>
                <a:spcPct val="15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Must Re-Invent</a:t>
            </a:r>
          </a:p>
          <a:p>
            <a:pPr algn="l" eaLnBrk="1" hangingPunct="1">
              <a:lnSpc>
                <a:spcPct val="15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		Data Analysis 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/>
          <a:srcRect l="10620" t="22137" r="8850" b="19777"/>
          <a:stretch>
            <a:fillRect/>
          </a:stretch>
        </p:blipFill>
        <p:spPr bwMode="auto">
          <a:xfrm>
            <a:off x="5029200" y="3200400"/>
            <a:ext cx="3581400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437" name="Straight Connector 5"/>
          <p:cNvCxnSpPr>
            <a:cxnSpLocks noChangeShapeType="1"/>
          </p:cNvCxnSpPr>
          <p:nvPr/>
        </p:nvCxnSpPr>
        <p:spPr bwMode="auto">
          <a:xfrm rot="16200000" flipH="1">
            <a:off x="4914900" y="3162300"/>
            <a:ext cx="762000" cy="68580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18438" name="Straight Connector 9"/>
          <p:cNvCxnSpPr>
            <a:cxnSpLocks noChangeShapeType="1"/>
          </p:cNvCxnSpPr>
          <p:nvPr/>
        </p:nvCxnSpPr>
        <p:spPr bwMode="auto">
          <a:xfrm rot="10800000" flipV="1">
            <a:off x="5105400" y="3124200"/>
            <a:ext cx="3200400" cy="259080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8439" name="Straight Connector 12"/>
          <p:cNvCxnSpPr>
            <a:cxnSpLocks noChangeShapeType="1"/>
          </p:cNvCxnSpPr>
          <p:nvPr/>
        </p:nvCxnSpPr>
        <p:spPr bwMode="auto">
          <a:xfrm rot="10800000">
            <a:off x="5181600" y="3124200"/>
            <a:ext cx="2971800" cy="266700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337082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04800"/>
            <a:ext cx="7467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Strongly Non-Euclidean Spaces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371600"/>
            <a:ext cx="8534400" cy="5105400"/>
          </a:xfrm>
        </p:spPr>
        <p:txBody>
          <a:bodyPr/>
          <a:lstStyle/>
          <a:p>
            <a:pPr marL="609600" indent="-609600" algn="l" eaLnBrk="1" hangingPunct="1">
              <a:buFontTx/>
              <a:buNone/>
            </a:pPr>
            <a:r>
              <a:rPr lang="en-US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Trees as Data Objects</a:t>
            </a:r>
          </a:p>
          <a:p>
            <a:pPr marL="609600" indent="-609600" algn="l" eaLnBrk="1" hangingPunct="1">
              <a:buFontTx/>
              <a:buNone/>
            </a:pPr>
            <a:endParaRPr lang="en-US" sz="3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l" eaLnBrk="1" hangingPunct="1">
              <a:buFontTx/>
              <a:buNone/>
            </a:pPr>
            <a:endParaRPr lang="en-US" sz="3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l" eaLnBrk="1" hangingPunct="1">
              <a:buFontTx/>
              <a:buNone/>
            </a:pPr>
            <a:endParaRPr lang="en-US" sz="3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l" eaLnBrk="1" hangingPunct="1">
              <a:buClrTx/>
              <a:buSzPct val="100000"/>
              <a:buNone/>
            </a:pPr>
            <a:endParaRPr lang="en-US" sz="3600" i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l" eaLnBrk="1" hangingPunct="1">
              <a:lnSpc>
                <a:spcPct val="150000"/>
              </a:lnSpc>
              <a:buFontTx/>
              <a:buNone/>
            </a:pPr>
            <a:endParaRPr lang="en-US" sz="36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638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23997" t="28548" r="12631" b="57988"/>
          <a:stretch>
            <a:fillRect/>
          </a:stretch>
        </p:blipFill>
        <p:spPr>
          <a:xfrm>
            <a:off x="2819400" y="2133600"/>
            <a:ext cx="5181600" cy="1560513"/>
          </a:xfrm>
          <a:noFill/>
        </p:spPr>
      </p:pic>
      <p:sp>
        <p:nvSpPr>
          <p:cNvPr id="8" name="TextBox 7"/>
          <p:cNvSpPr txBox="1"/>
          <p:nvPr/>
        </p:nvSpPr>
        <p:spPr>
          <a:xfrm>
            <a:off x="6629400" y="6367046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Tahoma" pitchFamily="34" charset="0"/>
              </a:rPr>
              <a:t>Thanks to </a:t>
            </a:r>
            <a:r>
              <a:rPr lang="en-US" sz="1600" dirty="0" err="1" smtClean="0">
                <a:solidFill>
                  <a:srgbClr val="000000"/>
                </a:solidFill>
                <a:latin typeface="Tahoma" pitchFamily="34" charset="0"/>
              </a:rPr>
              <a:t>Burcu</a:t>
            </a:r>
            <a:r>
              <a:rPr lang="en-US" sz="1600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Tahoma" pitchFamily="34" charset="0"/>
              </a:rPr>
              <a:t>Aydin</a:t>
            </a:r>
            <a:endParaRPr lang="en-US" sz="1600" dirty="0">
              <a:solidFill>
                <a:srgbClr val="0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97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04800"/>
            <a:ext cx="7467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Strongly Non-Euclidean Spaces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371600"/>
            <a:ext cx="8534400" cy="5105400"/>
          </a:xfrm>
        </p:spPr>
        <p:txBody>
          <a:bodyPr/>
          <a:lstStyle/>
          <a:p>
            <a:pPr marL="609600" indent="-609600" algn="l" eaLnBrk="1" hangingPunct="1">
              <a:buFontTx/>
              <a:buNone/>
            </a:pPr>
            <a:r>
              <a:rPr lang="en-US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Trees as Data Objects</a:t>
            </a:r>
          </a:p>
          <a:p>
            <a:pPr marL="609600" indent="-609600" algn="l" eaLnBrk="1" hangingPunct="1">
              <a:buFontTx/>
              <a:buNone/>
            </a:pPr>
            <a:endParaRPr lang="en-US" sz="3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l" eaLnBrk="1" hangingPunct="1">
              <a:buFontTx/>
              <a:buNone/>
            </a:pPr>
            <a:endParaRPr lang="en-US" sz="3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l" eaLnBrk="1" hangingPunct="1">
              <a:buFontTx/>
              <a:buNone/>
            </a:pPr>
            <a:endParaRPr lang="en-US" sz="3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l" eaLnBrk="1" hangingPunct="1">
              <a:buClrTx/>
              <a:buFont typeface="Wingdings" pitchFamily="2" charset="2"/>
              <a:buNone/>
            </a:pPr>
            <a:r>
              <a:rPr lang="en-US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From Graph Theory:</a:t>
            </a:r>
          </a:p>
          <a:p>
            <a:pPr marL="609600" indent="-609600" algn="l" eaLnBrk="1" hangingPunct="1">
              <a:buClrTx/>
              <a:buSzPct val="100000"/>
              <a:buFont typeface="Arial" charset="0"/>
              <a:buChar char="•"/>
            </a:pPr>
            <a:r>
              <a:rPr lang="en-US" sz="3600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Graph</a:t>
            </a:r>
            <a:r>
              <a:rPr lang="en-US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is set of </a:t>
            </a:r>
            <a:r>
              <a:rPr lang="en-US" sz="36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nodes</a:t>
            </a:r>
            <a:r>
              <a:rPr lang="en-US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and </a:t>
            </a:r>
            <a:r>
              <a:rPr lang="en-US" sz="36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edges</a:t>
            </a:r>
          </a:p>
          <a:p>
            <a:pPr marL="0" indent="0" algn="l" eaLnBrk="1" hangingPunct="1">
              <a:buClrTx/>
              <a:buSzPct val="100000"/>
              <a:buNone/>
            </a:pPr>
            <a:endParaRPr lang="en-US" sz="3600" i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l" eaLnBrk="1" hangingPunct="1">
              <a:lnSpc>
                <a:spcPct val="150000"/>
              </a:lnSpc>
              <a:buFontTx/>
              <a:buNone/>
            </a:pPr>
            <a:endParaRPr lang="en-US" sz="36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638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23997" t="28548" r="12631" b="57988"/>
          <a:stretch>
            <a:fillRect/>
          </a:stretch>
        </p:blipFill>
        <p:spPr>
          <a:xfrm>
            <a:off x="2819400" y="2133600"/>
            <a:ext cx="5181600" cy="1560513"/>
          </a:xfrm>
          <a:noFill/>
        </p:spPr>
      </p:pic>
      <p:sp>
        <p:nvSpPr>
          <p:cNvPr id="16389" name="Line 6"/>
          <p:cNvSpPr>
            <a:spLocks noChangeShapeType="1"/>
          </p:cNvSpPr>
          <p:nvPr/>
        </p:nvSpPr>
        <p:spPr bwMode="auto">
          <a:xfrm flipV="1">
            <a:off x="4953000" y="3124200"/>
            <a:ext cx="1981200" cy="1295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16391" name="Line 8"/>
          <p:cNvSpPr>
            <a:spLocks noChangeShapeType="1"/>
          </p:cNvSpPr>
          <p:nvPr/>
        </p:nvSpPr>
        <p:spPr bwMode="auto">
          <a:xfrm flipV="1">
            <a:off x="7162800" y="2819400"/>
            <a:ext cx="76200" cy="1371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29400" y="6367046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Tahoma" pitchFamily="34" charset="0"/>
              </a:rPr>
              <a:t>Thanks to </a:t>
            </a:r>
            <a:r>
              <a:rPr lang="en-US" sz="1600" dirty="0" err="1" smtClean="0">
                <a:solidFill>
                  <a:srgbClr val="000000"/>
                </a:solidFill>
                <a:latin typeface="Tahoma" pitchFamily="34" charset="0"/>
              </a:rPr>
              <a:t>Burcu</a:t>
            </a:r>
            <a:r>
              <a:rPr lang="en-US" sz="1600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Tahoma" pitchFamily="34" charset="0"/>
              </a:rPr>
              <a:t>Aydin</a:t>
            </a:r>
            <a:endParaRPr lang="en-US" sz="1600" dirty="0">
              <a:solidFill>
                <a:srgbClr val="0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95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04800"/>
            <a:ext cx="7467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Strongly Non-Euclidean Spaces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371600"/>
            <a:ext cx="8534400" cy="5105400"/>
          </a:xfrm>
        </p:spPr>
        <p:txBody>
          <a:bodyPr/>
          <a:lstStyle/>
          <a:p>
            <a:pPr marL="609600" indent="-609600" algn="l" eaLnBrk="1" hangingPunct="1">
              <a:buFontTx/>
              <a:buNone/>
            </a:pPr>
            <a:r>
              <a:rPr lang="en-US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Trees as Data Objects</a:t>
            </a:r>
          </a:p>
          <a:p>
            <a:pPr marL="609600" indent="-609600" algn="l" eaLnBrk="1" hangingPunct="1">
              <a:buFontTx/>
              <a:buNone/>
            </a:pPr>
            <a:endParaRPr lang="en-US" sz="3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l" eaLnBrk="1" hangingPunct="1">
              <a:buFontTx/>
              <a:buNone/>
            </a:pPr>
            <a:endParaRPr lang="en-US" sz="3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l" eaLnBrk="1" hangingPunct="1">
              <a:buFontTx/>
              <a:buNone/>
            </a:pPr>
            <a:endParaRPr lang="en-US" sz="3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l" eaLnBrk="1" hangingPunct="1">
              <a:buClrTx/>
              <a:buFont typeface="Wingdings" pitchFamily="2" charset="2"/>
              <a:buNone/>
            </a:pPr>
            <a:r>
              <a:rPr lang="en-US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From Graph Theory:</a:t>
            </a:r>
          </a:p>
          <a:p>
            <a:pPr marL="609600" indent="-609600" algn="l" eaLnBrk="1" hangingPunct="1">
              <a:buClrTx/>
              <a:buSzPct val="100000"/>
              <a:buFont typeface="Arial" charset="0"/>
              <a:buChar char="•"/>
            </a:pPr>
            <a:r>
              <a:rPr lang="en-US" sz="3600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Graph</a:t>
            </a:r>
            <a:r>
              <a:rPr lang="en-US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is set of </a:t>
            </a:r>
            <a:r>
              <a:rPr lang="en-US" sz="36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nodes</a:t>
            </a:r>
            <a:r>
              <a:rPr lang="en-US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and </a:t>
            </a:r>
            <a:r>
              <a:rPr lang="en-US" sz="36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edges</a:t>
            </a:r>
          </a:p>
          <a:p>
            <a:pPr marL="609600" indent="-609600" algn="l" eaLnBrk="1" hangingPunct="1">
              <a:buClrTx/>
              <a:buSzPct val="100000"/>
              <a:buFont typeface="Arial" charset="0"/>
              <a:buChar char="•"/>
            </a:pPr>
            <a:r>
              <a:rPr lang="en-US" sz="3600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Tree</a:t>
            </a:r>
            <a:r>
              <a:rPr lang="en-US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has </a:t>
            </a:r>
            <a:r>
              <a:rPr lang="en-US" sz="36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root</a:t>
            </a:r>
            <a:r>
              <a:rPr lang="en-US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and </a:t>
            </a:r>
            <a:r>
              <a:rPr lang="en-US" sz="36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direction</a:t>
            </a:r>
          </a:p>
          <a:p>
            <a:pPr marL="609600" indent="-609600" algn="l" eaLnBrk="1" hangingPunct="1">
              <a:lnSpc>
                <a:spcPct val="150000"/>
              </a:lnSpc>
              <a:buFontTx/>
              <a:buNone/>
            </a:pPr>
            <a:endParaRPr lang="en-US" sz="36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638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23997" t="28548" r="12631" b="57988"/>
          <a:stretch>
            <a:fillRect/>
          </a:stretch>
        </p:blipFill>
        <p:spPr>
          <a:xfrm>
            <a:off x="2819400" y="2133600"/>
            <a:ext cx="5181600" cy="1560513"/>
          </a:xfrm>
          <a:noFill/>
        </p:spPr>
      </p:pic>
      <p:sp>
        <p:nvSpPr>
          <p:cNvPr id="16389" name="Line 6"/>
          <p:cNvSpPr>
            <a:spLocks noChangeShapeType="1"/>
          </p:cNvSpPr>
          <p:nvPr/>
        </p:nvSpPr>
        <p:spPr bwMode="auto">
          <a:xfrm flipV="1">
            <a:off x="4953000" y="3124200"/>
            <a:ext cx="1981200" cy="1295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16390" name="Line 7"/>
          <p:cNvSpPr>
            <a:spLocks noChangeShapeType="1"/>
          </p:cNvSpPr>
          <p:nvPr/>
        </p:nvSpPr>
        <p:spPr bwMode="auto">
          <a:xfrm flipV="1">
            <a:off x="3429000" y="2743200"/>
            <a:ext cx="1752600" cy="2438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16391" name="Line 8"/>
          <p:cNvSpPr>
            <a:spLocks noChangeShapeType="1"/>
          </p:cNvSpPr>
          <p:nvPr/>
        </p:nvSpPr>
        <p:spPr bwMode="auto">
          <a:xfrm flipV="1">
            <a:off x="7162800" y="2819400"/>
            <a:ext cx="76200" cy="1371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29400" y="6367046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Tahoma" pitchFamily="34" charset="0"/>
              </a:rPr>
              <a:t>Thanks to </a:t>
            </a:r>
            <a:r>
              <a:rPr lang="en-US" sz="1600" dirty="0" err="1" smtClean="0">
                <a:solidFill>
                  <a:srgbClr val="000000"/>
                </a:solidFill>
                <a:latin typeface="Tahoma" pitchFamily="34" charset="0"/>
              </a:rPr>
              <a:t>Burcu</a:t>
            </a:r>
            <a:r>
              <a:rPr lang="en-US" sz="1600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Tahoma" pitchFamily="34" charset="0"/>
              </a:rPr>
              <a:t>Aydin</a:t>
            </a:r>
            <a:endParaRPr lang="en-US" sz="1600" dirty="0">
              <a:solidFill>
                <a:srgbClr val="0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51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04800"/>
            <a:ext cx="7467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Strongly Non-Euclidean Spaces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371600"/>
            <a:ext cx="8534400" cy="5105400"/>
          </a:xfrm>
        </p:spPr>
        <p:txBody>
          <a:bodyPr/>
          <a:lstStyle/>
          <a:p>
            <a:pPr marL="609600" indent="-609600" algn="l" eaLnBrk="1" hangingPunct="1">
              <a:buFontTx/>
              <a:buNone/>
            </a:pPr>
            <a:r>
              <a:rPr lang="en-US" sz="32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Trees as Data Objects</a:t>
            </a:r>
          </a:p>
          <a:p>
            <a:pPr marL="609600" indent="-609600" algn="l" eaLnBrk="1" hangingPunct="1">
              <a:buFontTx/>
              <a:buNone/>
            </a:pPr>
            <a:endParaRPr lang="en-US" sz="32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l" eaLnBrk="1" hangingPunct="1">
              <a:buFontTx/>
              <a:buNone/>
            </a:pPr>
            <a:endParaRPr lang="en-US" sz="32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l" eaLnBrk="1" hangingPunct="1">
              <a:buFontTx/>
              <a:buNone/>
            </a:pPr>
            <a:endParaRPr lang="en-US" sz="32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l" eaLnBrk="1" hangingPunct="1">
              <a:buClrTx/>
              <a:buFont typeface="Wingdings" pitchFamily="2" charset="2"/>
              <a:buNone/>
            </a:pPr>
            <a:r>
              <a:rPr lang="en-US" sz="32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From Graph Theory:</a:t>
            </a:r>
          </a:p>
          <a:p>
            <a:pPr marL="609600" indent="-609600" algn="l" eaLnBrk="1" hangingPunct="1">
              <a:buClrTx/>
              <a:buSzPct val="100000"/>
              <a:buFont typeface="Arial" charset="0"/>
              <a:buChar char="•"/>
            </a:pPr>
            <a:r>
              <a:rPr lang="en-US" sz="3600" u="sng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Graph</a:t>
            </a:r>
            <a:r>
              <a:rPr lang="en-US" sz="36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is set of </a:t>
            </a:r>
            <a:r>
              <a:rPr lang="en-US" sz="3600" i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nodes</a:t>
            </a:r>
            <a:r>
              <a:rPr lang="en-US" sz="36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and </a:t>
            </a:r>
            <a:r>
              <a:rPr lang="en-US" sz="3600" i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edges</a:t>
            </a:r>
          </a:p>
          <a:p>
            <a:pPr marL="609600" indent="-609600" algn="l" eaLnBrk="1" hangingPunct="1">
              <a:buClrTx/>
              <a:buSzPct val="100000"/>
              <a:buFont typeface="Arial" charset="0"/>
              <a:buChar char="•"/>
            </a:pPr>
            <a:r>
              <a:rPr lang="en-US" sz="3600" u="sng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Tree</a:t>
            </a:r>
            <a:r>
              <a:rPr lang="en-US" sz="36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has </a:t>
            </a:r>
            <a:r>
              <a:rPr lang="en-US" sz="3600" i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root</a:t>
            </a:r>
            <a:r>
              <a:rPr lang="en-US" sz="36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and </a:t>
            </a:r>
            <a:r>
              <a:rPr lang="en-US" sz="3600" i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direction</a:t>
            </a:r>
          </a:p>
          <a:p>
            <a:pPr marL="609600" indent="-609600" algn="l" eaLnBrk="1" hangingPunct="1">
              <a:lnSpc>
                <a:spcPct val="150000"/>
              </a:lnSpc>
              <a:buFontTx/>
              <a:buNone/>
            </a:pPr>
            <a:r>
              <a:rPr lang="en-US" sz="36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Objects:   set of trees</a:t>
            </a:r>
          </a:p>
        </p:txBody>
      </p:sp>
      <p:pic>
        <p:nvPicPr>
          <p:cNvPr id="1638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23997" t="28548" r="12631" b="57988"/>
          <a:stretch>
            <a:fillRect/>
          </a:stretch>
        </p:blipFill>
        <p:spPr>
          <a:xfrm>
            <a:off x="2819400" y="2133600"/>
            <a:ext cx="5181600" cy="1560513"/>
          </a:xfrm>
          <a:noFill/>
        </p:spPr>
      </p:pic>
      <p:sp>
        <p:nvSpPr>
          <p:cNvPr id="16389" name="Line 6"/>
          <p:cNvSpPr>
            <a:spLocks noChangeShapeType="1"/>
          </p:cNvSpPr>
          <p:nvPr/>
        </p:nvSpPr>
        <p:spPr bwMode="auto">
          <a:xfrm flipV="1">
            <a:off x="4953000" y="3124200"/>
            <a:ext cx="1981200" cy="1295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16390" name="Line 7"/>
          <p:cNvSpPr>
            <a:spLocks noChangeShapeType="1"/>
          </p:cNvSpPr>
          <p:nvPr/>
        </p:nvSpPr>
        <p:spPr bwMode="auto">
          <a:xfrm flipV="1">
            <a:off x="3429000" y="2743200"/>
            <a:ext cx="1752600" cy="2438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16391" name="Line 8"/>
          <p:cNvSpPr>
            <a:spLocks noChangeShapeType="1"/>
          </p:cNvSpPr>
          <p:nvPr/>
        </p:nvSpPr>
        <p:spPr bwMode="auto">
          <a:xfrm flipV="1">
            <a:off x="7162800" y="2819400"/>
            <a:ext cx="76200" cy="1371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29400" y="6367046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Tahoma" pitchFamily="34" charset="0"/>
              </a:rPr>
              <a:t>Thanks to </a:t>
            </a:r>
            <a:r>
              <a:rPr lang="en-US" sz="1600" dirty="0" err="1" smtClean="0">
                <a:solidFill>
                  <a:srgbClr val="000000"/>
                </a:solidFill>
                <a:latin typeface="Tahoma" pitchFamily="34" charset="0"/>
              </a:rPr>
              <a:t>Burcu</a:t>
            </a:r>
            <a:r>
              <a:rPr lang="en-US" sz="1600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Tahoma" pitchFamily="34" charset="0"/>
              </a:rPr>
              <a:t>Aydin</a:t>
            </a:r>
            <a:endParaRPr lang="en-US" sz="1600" dirty="0">
              <a:solidFill>
                <a:srgbClr val="0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15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743200"/>
            <a:ext cx="3750469" cy="2477787"/>
          </a:xfrm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04800"/>
            <a:ext cx="7467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Strongly Non-Euclidean Spaces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16002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General Graph:</a:t>
            </a:r>
            <a:endParaRPr lang="en-US" sz="32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5867400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Tahoma" pitchFamily="34" charset="0"/>
              </a:rPr>
              <a:t>Thanks to Sean </a:t>
            </a:r>
            <a:r>
              <a:rPr lang="en-US" sz="1600" dirty="0" err="1" smtClean="0">
                <a:solidFill>
                  <a:srgbClr val="000000"/>
                </a:solidFill>
                <a:latin typeface="Tahoma" pitchFamily="34" charset="0"/>
              </a:rPr>
              <a:t>Skwerer</a:t>
            </a:r>
            <a:endParaRPr lang="en-US" sz="1600" dirty="0">
              <a:solidFill>
                <a:srgbClr val="0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07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04800"/>
            <a:ext cx="7467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Strongly Non-Euclidean Spaces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1600200"/>
            <a:ext cx="5181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Special Case Called “Tree”</a:t>
            </a:r>
          </a:p>
          <a:p>
            <a:endParaRPr lang="en-US" sz="3200" dirty="0" smtClean="0">
              <a:solidFill>
                <a:srgbClr val="000000"/>
              </a:solidFill>
              <a:latin typeface="Tahoma" pitchFamily="34" charset="0"/>
            </a:endParaRPr>
          </a:p>
          <a:p>
            <a:endParaRPr lang="en-US" sz="3200" dirty="0" smtClean="0">
              <a:solidFill>
                <a:srgbClr val="000000"/>
              </a:solidFill>
              <a:latin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 Directed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>
              <a:solidFill>
                <a:srgbClr val="000000"/>
              </a:solidFill>
              <a:latin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 Acyclic</a:t>
            </a:r>
            <a:endParaRPr lang="en-US" sz="32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267200" y="5791200"/>
            <a:ext cx="457200" cy="457200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5486400" y="3581400"/>
            <a:ext cx="457200" cy="457200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3505200" y="4724400"/>
            <a:ext cx="457200" cy="457200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343400" y="3581400"/>
            <a:ext cx="457200" cy="457200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800600" y="4724400"/>
            <a:ext cx="457200" cy="457200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3581400" y="2438400"/>
            <a:ext cx="457200" cy="457200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600" y="24384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</a:rPr>
              <a:t>5</a:t>
            </a:r>
            <a:endParaRPr lang="en-US" sz="24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62600" y="35769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</a:rPr>
              <a:t>4</a:t>
            </a:r>
            <a:endParaRPr lang="en-US" sz="24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19600" y="35814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</a:rPr>
              <a:t>3</a:t>
            </a:r>
            <a:endParaRPr lang="en-US" sz="24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76800" y="47244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</a:rPr>
              <a:t>2</a:t>
            </a:r>
            <a:endParaRPr lang="en-US" sz="24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81400" y="47244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</a:rPr>
              <a:t>1</a:t>
            </a:r>
            <a:endParaRPr lang="en-US" sz="24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43400" y="57912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</a:rPr>
              <a:t>0</a:t>
            </a:r>
            <a:endParaRPr lang="en-US" sz="2400" dirty="0">
              <a:solidFill>
                <a:srgbClr val="000000"/>
              </a:solidFill>
              <a:latin typeface="Tahoma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 rot="16200000" flipV="1">
            <a:off x="3733800" y="5257800"/>
            <a:ext cx="762000" cy="4572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rot="16200000" flipV="1">
            <a:off x="3848100" y="2933700"/>
            <a:ext cx="762000" cy="5334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rot="5400000" flipH="1" flipV="1">
            <a:off x="4953000" y="4191000"/>
            <a:ext cx="838200" cy="3810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endCxn id="16" idx="2"/>
          </p:cNvCxnSpPr>
          <p:nvPr/>
        </p:nvCxnSpPr>
        <p:spPr bwMode="auto">
          <a:xfrm rot="16200000" flipV="1">
            <a:off x="4440883" y="4212283"/>
            <a:ext cx="681335" cy="3429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19" idx="0"/>
          </p:cNvCxnSpPr>
          <p:nvPr/>
        </p:nvCxnSpPr>
        <p:spPr bwMode="auto">
          <a:xfrm rot="5400000" flipH="1" flipV="1">
            <a:off x="4362450" y="5276850"/>
            <a:ext cx="685800" cy="3429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6400800" y="4648200"/>
            <a:ext cx="2339808" cy="1150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rgbClr val="000000"/>
                </a:solidFill>
                <a:latin typeface="Tahoma" pitchFamily="34" charset="0"/>
              </a:rPr>
              <a:t>Graphical note:  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rgbClr val="000000"/>
                </a:solidFill>
                <a:latin typeface="Tahoma" pitchFamily="34" charset="0"/>
              </a:rPr>
              <a:t>Sometimes “grow up”   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rgbClr val="000000"/>
                </a:solidFill>
                <a:latin typeface="Tahoma" pitchFamily="34" charset="0"/>
              </a:rPr>
              <a:t>Others “grow down”</a:t>
            </a:r>
            <a:endParaRPr lang="en-US" sz="1600" dirty="0">
              <a:solidFill>
                <a:srgbClr val="000000"/>
              </a:solidFill>
              <a:latin typeface="Tahoma" pitchFamily="34" charset="0"/>
            </a:endParaRP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8540750" y="5105400"/>
          <a:ext cx="16668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79" name="Equation" r:id="rId4" imgW="139680" imgH="203040" progId="Equation.3">
                  <p:embed/>
                </p:oleObj>
              </mc:Choice>
              <mc:Fallback>
                <p:oleObj name="Equation" r:id="rId4" imgW="139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0750" y="5105400"/>
                        <a:ext cx="166688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7123" name="Object 3"/>
          <p:cNvGraphicFramePr>
            <a:graphicFrameLocks noChangeAspect="1"/>
          </p:cNvGraphicFramePr>
          <p:nvPr/>
        </p:nvGraphicFramePr>
        <p:xfrm>
          <a:off x="8534400" y="5486400"/>
          <a:ext cx="16668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80" name="Equation" r:id="rId6" imgW="139680" imgH="203040" progId="Equation.3">
                  <p:embed/>
                </p:oleObj>
              </mc:Choice>
              <mc:Fallback>
                <p:oleObj name="Equation" r:id="rId6" imgW="139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4400" y="5486400"/>
                        <a:ext cx="166688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557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01625"/>
            <a:ext cx="7589838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Strongly Non-Euclidean Spaces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600200"/>
            <a:ext cx="8534400" cy="4876800"/>
          </a:xfrm>
        </p:spPr>
        <p:txBody>
          <a:bodyPr/>
          <a:lstStyle/>
          <a:p>
            <a:pPr marL="609600" indent="-609600" algn="l" eaLnBrk="1" hangingPunct="1">
              <a:lnSpc>
                <a:spcPct val="110000"/>
              </a:lnSpc>
              <a:buFontTx/>
              <a:buNone/>
            </a:pPr>
            <a:r>
              <a:rPr lang="en-US" sz="32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Motivating Example:  </a:t>
            </a:r>
          </a:p>
          <a:p>
            <a:pPr marL="609600" indent="-609600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z="32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From </a:t>
            </a:r>
            <a:r>
              <a:rPr lang="en-US" sz="32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3"/>
              </a:rPr>
              <a:t>Dr. Elizabeth Bullitt</a:t>
            </a:r>
            <a:endParaRPr lang="en-US" sz="32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009650" lvl="1" indent="-609600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Dept. of Neurosurgery, UNC</a:t>
            </a:r>
          </a:p>
          <a:p>
            <a:pPr marL="609600" indent="-609600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z="32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Blood Vessel Trees in Brains</a:t>
            </a:r>
          </a:p>
          <a:p>
            <a:pPr marL="609600" indent="-609600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z="32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Segmented from MRAs</a:t>
            </a:r>
          </a:p>
          <a:p>
            <a:pPr marL="609600" indent="-609600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z="32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Study </a:t>
            </a:r>
            <a:r>
              <a:rPr lang="en-US" sz="3200" i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population of trees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40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Forest of Trees</a:t>
            </a:r>
          </a:p>
        </p:txBody>
      </p:sp>
      <p:pic>
        <p:nvPicPr>
          <p:cNvPr id="175106" name="Picture 2" descr="http://digitaldukemed.mc.duke.edu/med_women/sites/default/files/gallery_assist/1/gallery_assist45/prev/Bullitt_Elizabeth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295400"/>
            <a:ext cx="2810301" cy="278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00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771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Blood vessel tree data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 cstate="print"/>
          <a:srcRect l="6696" t="9320" r="22762" b="20972"/>
          <a:stretch>
            <a:fillRect/>
          </a:stretch>
        </p:blipFill>
        <p:spPr bwMode="auto">
          <a:xfrm>
            <a:off x="4876800" y="1752600"/>
            <a:ext cx="3854450" cy="4376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381000" y="1905000"/>
            <a:ext cx="3886200" cy="368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Marron’s brain: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MRI view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Single Slice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From 3-d Image</a:t>
            </a:r>
          </a:p>
          <a:p>
            <a:pPr>
              <a:lnSpc>
                <a:spcPct val="150000"/>
              </a:lnSpc>
            </a:pPr>
            <a:endParaRPr lang="en-US" sz="3200">
              <a:solidFill>
                <a:srgbClr val="0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95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4_Nature">
  <a:themeElements>
    <a:clrScheme name="Nature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Natur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Natur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4_Nature">
  <a:themeElements>
    <a:clrScheme name="Nature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Natur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Natur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1_Nature">
  <a:themeElements>
    <a:clrScheme name="Nature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Natur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Natur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6_Nature">
  <a:themeElements>
    <a:clrScheme name="Nature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Natur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Natur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7_Nature">
  <a:themeElements>
    <a:clrScheme name="Nature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Natur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Natur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8_Nature">
  <a:themeElements>
    <a:clrScheme name="Nature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Natur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Natur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Nature">
  <a:themeElements>
    <a:clrScheme name="Nature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Natur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Natur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11137</TotalTime>
  <Words>3196</Words>
  <Application>Microsoft Office PowerPoint</Application>
  <PresentationFormat>On-screen Show (4:3)</PresentationFormat>
  <Paragraphs>952</Paragraphs>
  <Slides>119</Slides>
  <Notes>118</Notes>
  <HiddenSlides>0</HiddenSlides>
  <MMClips>4</MMClips>
  <ScaleCrop>false</ScaleCrop>
  <HeadingPairs>
    <vt:vector size="6" baseType="variant">
      <vt:variant>
        <vt:lpstr>Theme</vt:lpstr>
      </vt:variant>
      <vt:variant>
        <vt:i4>10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119</vt:i4>
      </vt:variant>
    </vt:vector>
  </HeadingPairs>
  <TitlesOfParts>
    <vt:vector size="131" baseType="lpstr">
      <vt:lpstr>1_Default Design</vt:lpstr>
      <vt:lpstr>2_Default Design</vt:lpstr>
      <vt:lpstr>14_Nature</vt:lpstr>
      <vt:lpstr>Default Design</vt:lpstr>
      <vt:lpstr>11_Nature</vt:lpstr>
      <vt:lpstr>16_Nature</vt:lpstr>
      <vt:lpstr>17_Nature</vt:lpstr>
      <vt:lpstr>18_Nature</vt:lpstr>
      <vt:lpstr>Nature</vt:lpstr>
      <vt:lpstr>4_Nature</vt:lpstr>
      <vt:lpstr>Image File</vt:lpstr>
      <vt:lpstr>Equation</vt:lpstr>
      <vt:lpstr>Statistics – O. R. 891 Object Oriented Data Analysis</vt:lpstr>
      <vt:lpstr>Manifold Feature Spaces</vt:lpstr>
      <vt:lpstr>Manifold Feature Spaces</vt:lpstr>
      <vt:lpstr>Manifold Feature Spaces</vt:lpstr>
      <vt:lpstr>Manifold Feature Spaces</vt:lpstr>
      <vt:lpstr>OODA in Image Analysis</vt:lpstr>
      <vt:lpstr>OODA in Image Analysis</vt:lpstr>
      <vt:lpstr>Image Object Representation</vt:lpstr>
      <vt:lpstr>Boundary Representations</vt:lpstr>
      <vt:lpstr>Medial Representations</vt:lpstr>
      <vt:lpstr>A Challenging Example</vt:lpstr>
      <vt:lpstr>Male Pelvis – Raw Data</vt:lpstr>
      <vt:lpstr>PGA for m-reps, Bladder-Prostate-Rectum</vt:lpstr>
      <vt:lpstr>PGA for m-reps, Bladder-Prostate-Rectum</vt:lpstr>
      <vt:lpstr>PGA for m-reps, Bladder-Prostate-Rectum</vt:lpstr>
      <vt:lpstr>PCA Extensions for Data on Manifolds</vt:lpstr>
      <vt:lpstr>PCA Extensions for Data on Manifolds</vt:lpstr>
      <vt:lpstr>PCA Extensions for Data on Manifolds</vt:lpstr>
      <vt:lpstr>PCA Extensions for Data on Manifolds</vt:lpstr>
      <vt:lpstr>PCA Extensions for Data on Manifolds</vt:lpstr>
      <vt:lpstr>PCA Extensions for Data on Manifolds</vt:lpstr>
      <vt:lpstr>PCA Extensions for Data on Manifolds</vt:lpstr>
      <vt:lpstr>Principal Arc Analysis</vt:lpstr>
      <vt:lpstr>Principal Arc Analysis</vt:lpstr>
      <vt:lpstr>Challenge being addressed</vt:lpstr>
      <vt:lpstr>Composite Nested Spheres</vt:lpstr>
      <vt:lpstr>Landmark Based Shape Analysis</vt:lpstr>
      <vt:lpstr>Landmark Based Shape Analysis</vt:lpstr>
      <vt:lpstr>Landmark Based Shape Analysis</vt:lpstr>
      <vt:lpstr>Landmark Based Shape Analysis</vt:lpstr>
      <vt:lpstr>Landmark Based Shape Analysis</vt:lpstr>
      <vt:lpstr>Landmark Based Shape Analysis</vt:lpstr>
      <vt:lpstr>Landmark Based Shape Analysis</vt:lpstr>
      <vt:lpstr>Landmark Based Shape Analysis</vt:lpstr>
      <vt:lpstr>Landmark Based Shape Analysis</vt:lpstr>
      <vt:lpstr>Landmark Based Shape Analysis</vt:lpstr>
      <vt:lpstr>Principal Nested Spheres Analysis</vt:lpstr>
      <vt:lpstr>Principal Nested Spheres Analysis</vt:lpstr>
      <vt:lpstr>Terminology</vt:lpstr>
      <vt:lpstr>Terminology</vt:lpstr>
      <vt:lpstr>Terminology</vt:lpstr>
      <vt:lpstr>Illust’n of PCA View:    Recall Raw Data </vt:lpstr>
      <vt:lpstr>Illust’n of PCA View:    PC1 Projections </vt:lpstr>
      <vt:lpstr>Illust’n of PCA View:    PC2 Projections </vt:lpstr>
      <vt:lpstr>Illust’n of PCA View:    Projections on PC1,2 plane</vt:lpstr>
      <vt:lpstr>Principal Nested Spheres Analysis</vt:lpstr>
      <vt:lpstr>Principal Nested Spheres Analysis</vt:lpstr>
      <vt:lpstr>Principal Nested Spheres Analysis</vt:lpstr>
      <vt:lpstr>Principal Nested Spheres Analysis</vt:lpstr>
      <vt:lpstr>Principal Nested Spheres Analysis</vt:lpstr>
      <vt:lpstr>Principal Nested Spheres Analysis</vt:lpstr>
      <vt:lpstr>Principal Nested Spheres Analysis</vt:lpstr>
      <vt:lpstr>Principal Nested Spheres Analysis</vt:lpstr>
      <vt:lpstr>Digit 3 data: Principal variations  of shape</vt:lpstr>
      <vt:lpstr>An Interesting Question</vt:lpstr>
      <vt:lpstr>An Interesting Question</vt:lpstr>
      <vt:lpstr>An Interesting Question</vt:lpstr>
      <vt:lpstr>Manifold Learning</vt:lpstr>
      <vt:lpstr>1st Principal Curve</vt:lpstr>
      <vt:lpstr>1st Principal Curve</vt:lpstr>
      <vt:lpstr>1st Principal Curve</vt:lpstr>
      <vt:lpstr>An Interesting Question</vt:lpstr>
      <vt:lpstr>An Interesting Question</vt:lpstr>
      <vt:lpstr>An Interesting Question</vt:lpstr>
      <vt:lpstr>An Interesting Question</vt:lpstr>
      <vt:lpstr>An Interesting Question</vt:lpstr>
      <vt:lpstr>An Interesting Question</vt:lpstr>
      <vt:lpstr>An Interesting Question</vt:lpstr>
      <vt:lpstr>An Interesting Question</vt:lpstr>
      <vt:lpstr>General View of Backwards PCA</vt:lpstr>
      <vt:lpstr>General View of Backwards PCA</vt:lpstr>
      <vt:lpstr>General View of Backwards PCA</vt:lpstr>
      <vt:lpstr>General View of Backwards PCA</vt:lpstr>
      <vt:lpstr>General View of Backwards PCA</vt:lpstr>
      <vt:lpstr>General View of Backwards PCA</vt:lpstr>
      <vt:lpstr>General View of Backwards PCA</vt:lpstr>
      <vt:lpstr>General View of Backwards PCA</vt:lpstr>
      <vt:lpstr>General View of Backwards PCA</vt:lpstr>
      <vt:lpstr>General View of Backwards PCA</vt:lpstr>
      <vt:lpstr>General View of Backwards PCA</vt:lpstr>
      <vt:lpstr>General View of Backwards PCA</vt:lpstr>
      <vt:lpstr>General View of Backwards PCA</vt:lpstr>
      <vt:lpstr>General View of Backwards PCA</vt:lpstr>
      <vt:lpstr>General View of Backwards PCA</vt:lpstr>
      <vt:lpstr>Variation on Landmark Based Shape</vt:lpstr>
      <vt:lpstr>Variation on Landmark Based Shape</vt:lpstr>
      <vt:lpstr>Variation on Landmark Based Shape</vt:lpstr>
      <vt:lpstr>Variation on Landmark Based Shape</vt:lpstr>
      <vt:lpstr>Variation on Landmark Based Shape</vt:lpstr>
      <vt:lpstr>Non - Euclidean Data Spaces</vt:lpstr>
      <vt:lpstr>Non - Euclidean Data Spaces</vt:lpstr>
      <vt:lpstr>Strongly Non-Euclidean Spaces</vt:lpstr>
      <vt:lpstr>Strongly Non-Euclidean Spaces</vt:lpstr>
      <vt:lpstr>Strongly Non-Euclidean Spaces</vt:lpstr>
      <vt:lpstr>Strongly Non-Euclidean Spaces</vt:lpstr>
      <vt:lpstr>Strongly Non-Euclidean Spaces</vt:lpstr>
      <vt:lpstr>Strongly Non-Euclidean Spaces</vt:lpstr>
      <vt:lpstr>Strongly Non-Euclidean Spaces</vt:lpstr>
      <vt:lpstr>Blood vessel tree data</vt:lpstr>
      <vt:lpstr>Blood vessel tree data</vt:lpstr>
      <vt:lpstr>Blood vessel tree data</vt:lpstr>
      <vt:lpstr>Blood vessel tree data</vt:lpstr>
      <vt:lpstr>Blood vessel tree data</vt:lpstr>
      <vt:lpstr>Blood vessel tree data</vt:lpstr>
      <vt:lpstr>Blood vessel tree data</vt:lpstr>
      <vt:lpstr>Blood vessel tree data</vt:lpstr>
      <vt:lpstr>Blood vessel tree data</vt:lpstr>
      <vt:lpstr>Blood vessel tree data</vt:lpstr>
      <vt:lpstr>Blood vessel tree data</vt:lpstr>
      <vt:lpstr>Blood vessel tree data</vt:lpstr>
      <vt:lpstr>Blood vessel tree data</vt:lpstr>
      <vt:lpstr>Blood vessel tree data</vt:lpstr>
      <vt:lpstr>Blood vessel tree data</vt:lpstr>
      <vt:lpstr>Blood vessel tree data</vt:lpstr>
      <vt:lpstr>Blood vessel tree data</vt:lpstr>
      <vt:lpstr>Blood vessel tree data</vt:lpstr>
      <vt:lpstr>Blood vessel tree data</vt:lpstr>
      <vt:lpstr>Blood vessel tree data</vt:lpstr>
      <vt:lpstr>Blood vessel tree data</vt:lpstr>
    </vt:vector>
  </TitlesOfParts>
  <Company>Dell Computer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marron</cp:lastModifiedBy>
  <cp:revision>485</cp:revision>
  <dcterms:created xsi:type="dcterms:W3CDTF">2001-06-08T01:38:43Z</dcterms:created>
  <dcterms:modified xsi:type="dcterms:W3CDTF">2012-10-30T00:27:22Z</dcterms:modified>
</cp:coreProperties>
</file>