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1" r:id="rId1"/>
    <p:sldMasterId id="2147483732" r:id="rId2"/>
    <p:sldMasterId id="2147483755" r:id="rId3"/>
  </p:sldMasterIdLst>
  <p:notesMasterIdLst>
    <p:notesMasterId r:id="rId67"/>
  </p:notesMasterIdLst>
  <p:handoutMasterIdLst>
    <p:handoutMasterId r:id="rId68"/>
  </p:handoutMasterIdLst>
  <p:sldIdLst>
    <p:sldId id="286" r:id="rId4"/>
    <p:sldId id="715" r:id="rId5"/>
    <p:sldId id="737" r:id="rId6"/>
    <p:sldId id="716" r:id="rId7"/>
    <p:sldId id="718" r:id="rId8"/>
    <p:sldId id="719" r:id="rId9"/>
    <p:sldId id="720" r:id="rId10"/>
    <p:sldId id="721" r:id="rId11"/>
    <p:sldId id="722" r:id="rId12"/>
    <p:sldId id="723" r:id="rId13"/>
    <p:sldId id="751" r:id="rId14"/>
    <p:sldId id="739" r:id="rId15"/>
    <p:sldId id="740" r:id="rId16"/>
    <p:sldId id="741" r:id="rId17"/>
    <p:sldId id="742" r:id="rId18"/>
    <p:sldId id="743" r:id="rId19"/>
    <p:sldId id="744" r:id="rId20"/>
    <p:sldId id="745" r:id="rId21"/>
    <p:sldId id="746" r:id="rId22"/>
    <p:sldId id="747" r:id="rId23"/>
    <p:sldId id="752" r:id="rId24"/>
    <p:sldId id="753" r:id="rId25"/>
    <p:sldId id="754" r:id="rId26"/>
    <p:sldId id="755" r:id="rId27"/>
    <p:sldId id="756" r:id="rId28"/>
    <p:sldId id="757" r:id="rId29"/>
    <p:sldId id="758" r:id="rId30"/>
    <p:sldId id="759" r:id="rId31"/>
    <p:sldId id="760" r:id="rId32"/>
    <p:sldId id="761" r:id="rId33"/>
    <p:sldId id="762" r:id="rId34"/>
    <p:sldId id="763" r:id="rId35"/>
    <p:sldId id="748" r:id="rId36"/>
    <p:sldId id="749" r:id="rId37"/>
    <p:sldId id="764" r:id="rId38"/>
    <p:sldId id="724" r:id="rId39"/>
    <p:sldId id="725" r:id="rId40"/>
    <p:sldId id="726" r:id="rId41"/>
    <p:sldId id="727" r:id="rId42"/>
    <p:sldId id="728" r:id="rId43"/>
    <p:sldId id="729" r:id="rId44"/>
    <p:sldId id="730" r:id="rId45"/>
    <p:sldId id="731" r:id="rId46"/>
    <p:sldId id="732" r:id="rId47"/>
    <p:sldId id="733" r:id="rId48"/>
    <p:sldId id="734" r:id="rId49"/>
    <p:sldId id="735" r:id="rId50"/>
    <p:sldId id="738" r:id="rId51"/>
    <p:sldId id="678" r:id="rId52"/>
    <p:sldId id="765" r:id="rId53"/>
    <p:sldId id="704" r:id="rId54"/>
    <p:sldId id="679" r:id="rId55"/>
    <p:sldId id="703" r:id="rId56"/>
    <p:sldId id="701" r:id="rId57"/>
    <p:sldId id="707" r:id="rId58"/>
    <p:sldId id="705" r:id="rId59"/>
    <p:sldId id="706" r:id="rId60"/>
    <p:sldId id="712" r:id="rId61"/>
    <p:sldId id="711" r:id="rId62"/>
    <p:sldId id="708" r:id="rId63"/>
    <p:sldId id="709" r:id="rId64"/>
    <p:sldId id="713" r:id="rId65"/>
    <p:sldId id="710" r:id="rId66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FF0000"/>
    <a:srgbClr val="0000FF"/>
    <a:srgbClr val="FF99CC"/>
    <a:srgbClr val="800080"/>
    <a:srgbClr val="FF3C3C"/>
    <a:srgbClr val="FF00FF"/>
    <a:srgbClr val="00FF00"/>
    <a:srgbClr val="F0EA00"/>
    <a:srgbClr val="B1A79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6" autoAdjust="0"/>
    <p:restoredTop sz="83887" autoAdjust="0"/>
  </p:normalViewPr>
  <p:slideViewPr>
    <p:cSldViewPr>
      <p:cViewPr varScale="1">
        <p:scale>
          <a:sx n="69" d="100"/>
          <a:sy n="69" d="100"/>
        </p:scale>
        <p:origin x="1227" y="51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3" d="100"/>
          <a:sy n="53" d="100"/>
        </p:scale>
        <p:origin x="-2676" y="-48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slide" Target="slides/slide60.xml"/><Relationship Id="rId68" Type="http://schemas.openxmlformats.org/officeDocument/2006/relationships/handoutMaster" Target="handoutMasters/handoutMaster1.xml"/><Relationship Id="rId7" Type="http://schemas.openxmlformats.org/officeDocument/2006/relationships/slide" Target="slides/slide4.xml"/><Relationship Id="rId71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slide" Target="slides/slide63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61" Type="http://schemas.openxmlformats.org/officeDocument/2006/relationships/slide" Target="slides/slide58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presProps" Target="presProp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1026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  <a:ea typeface="굴림" pitchFamily="50" charset="-127"/>
              </a:defRPr>
            </a:lvl1pPr>
          </a:lstStyle>
          <a:p>
            <a:endParaRPr lang="en-US" altLang="ko-KR"/>
          </a:p>
        </p:txBody>
      </p:sp>
      <p:sp>
        <p:nvSpPr>
          <p:cNvPr id="91139" name="Rectangle 1027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  <a:ea typeface="굴림" pitchFamily="50" charset="-127"/>
              </a:defRPr>
            </a:lvl1pPr>
          </a:lstStyle>
          <a:p>
            <a:endParaRPr lang="en-US" altLang="ko-KR"/>
          </a:p>
        </p:txBody>
      </p:sp>
      <p:sp>
        <p:nvSpPr>
          <p:cNvPr id="91140" name="Rectangle 1028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  <a:ea typeface="굴림" pitchFamily="50" charset="-127"/>
              </a:defRPr>
            </a:lvl1pPr>
          </a:lstStyle>
          <a:p>
            <a:endParaRPr lang="en-US" altLang="ko-KR"/>
          </a:p>
        </p:txBody>
      </p:sp>
      <p:sp>
        <p:nvSpPr>
          <p:cNvPr id="91141" name="Rectangle 1029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  <a:ea typeface="굴림" pitchFamily="50" charset="-127"/>
              </a:defRPr>
            </a:lvl1pPr>
          </a:lstStyle>
          <a:p>
            <a:fld id="{F65B0496-079D-4A38-A9EA-117EEBF1ECCD}" type="slidenum">
              <a:rPr lang="ko-KR" altLang="en-US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13497399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  <a:ea typeface="굴림" pitchFamily="50" charset="-127"/>
              </a:defRPr>
            </a:lvl1pPr>
          </a:lstStyle>
          <a:p>
            <a:endParaRPr lang="en-US" altLang="ko-KR"/>
          </a:p>
        </p:txBody>
      </p:sp>
      <p:sp>
        <p:nvSpPr>
          <p:cNvPr id="9421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  <a:ea typeface="굴림" pitchFamily="50" charset="-127"/>
              </a:defRPr>
            </a:lvl1pPr>
          </a:lstStyle>
          <a:p>
            <a:endParaRPr lang="en-US" altLang="ko-KR"/>
          </a:p>
        </p:txBody>
      </p:sp>
      <p:sp>
        <p:nvSpPr>
          <p:cNvPr id="942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9421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</a:p>
        </p:txBody>
      </p:sp>
      <p:sp>
        <p:nvSpPr>
          <p:cNvPr id="9421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  <a:ea typeface="굴림" pitchFamily="50" charset="-127"/>
              </a:defRPr>
            </a:lvl1pPr>
          </a:lstStyle>
          <a:p>
            <a:endParaRPr lang="en-US" altLang="ko-KR"/>
          </a:p>
        </p:txBody>
      </p:sp>
      <p:sp>
        <p:nvSpPr>
          <p:cNvPr id="9421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  <a:ea typeface="굴림" pitchFamily="50" charset="-127"/>
              </a:defRPr>
            </a:lvl1pPr>
          </a:lstStyle>
          <a:p>
            <a:fld id="{06DA02BC-8455-411E-9058-114D0B7D5F9E}" type="slidenum">
              <a:rPr lang="ko-KR" altLang="en-US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55122993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 latinLnBrk="1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1pPr>
    <a:lvl2pPr marL="457200" algn="l" rtl="0" fontAlgn="base" latinLnBrk="1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2pPr>
    <a:lvl3pPr marL="914400" algn="l" rtl="0" fontAlgn="base" latinLnBrk="1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3pPr>
    <a:lvl4pPr marL="1371600" algn="l" rtl="0" fontAlgn="base" latinLnBrk="1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4pPr>
    <a:lvl5pPr marL="1828800" algn="l" rtl="0" fontAlgn="base" latinLnBrk="1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16F313A-B28B-4621-B9FD-AFA6344437B1}" type="slidenum">
              <a:rPr lang="ko-KR" altLang="en-US"/>
              <a:pPr/>
              <a:t>1</a:t>
            </a:fld>
            <a:endParaRPr lang="en-US" altLang="ko-KR"/>
          </a:p>
        </p:txBody>
      </p:sp>
      <p:sp>
        <p:nvSpPr>
          <p:cNvPr id="168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8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677905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16F313A-B28B-4621-B9FD-AFA6344437B1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굴림" pitchFamily="50" charset="-127"/>
              <a:cs typeface="+mn-cs"/>
            </a:endParaRPr>
          </a:p>
        </p:txBody>
      </p:sp>
      <p:sp>
        <p:nvSpPr>
          <p:cNvPr id="168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8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602101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16F313A-B28B-4621-B9FD-AFA6344437B1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굴림" pitchFamily="50" charset="-127"/>
              <a:cs typeface="+mn-cs"/>
            </a:endParaRPr>
          </a:p>
        </p:txBody>
      </p:sp>
      <p:sp>
        <p:nvSpPr>
          <p:cNvPr id="168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8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780844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7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7478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3747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D266743-E375-4962-8685-1FFF9ADA59BB}" type="slidenum">
              <a:rPr lang="ko-KR" altLang="en-US" smtClean="0"/>
              <a:pPr/>
              <a:t>34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807434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16F313A-B28B-4621-B9FD-AFA6344437B1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굴림" pitchFamily="50" charset="-127"/>
              <a:cs typeface="+mn-cs"/>
            </a:endParaRPr>
          </a:p>
        </p:txBody>
      </p:sp>
      <p:sp>
        <p:nvSpPr>
          <p:cNvPr id="168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8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9081027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16F313A-B28B-4621-B9FD-AFA6344437B1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굴림" pitchFamily="50" charset="-127"/>
              <a:cs typeface="+mn-cs"/>
            </a:endParaRPr>
          </a:p>
        </p:txBody>
      </p:sp>
      <p:sp>
        <p:nvSpPr>
          <p:cNvPr id="168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8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3921823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16F313A-B28B-4621-B9FD-AFA6344437B1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굴림" pitchFamily="50" charset="-127"/>
              <a:cs typeface="+mn-cs"/>
            </a:endParaRPr>
          </a:p>
        </p:txBody>
      </p:sp>
      <p:sp>
        <p:nvSpPr>
          <p:cNvPr id="168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8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2222904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16F313A-B28B-4621-B9FD-AFA6344437B1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굴림" pitchFamily="50" charset="-127"/>
              <a:cs typeface="+mn-cs"/>
            </a:endParaRPr>
          </a:p>
        </p:txBody>
      </p:sp>
      <p:sp>
        <p:nvSpPr>
          <p:cNvPr id="168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8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1404986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16F313A-B28B-4621-B9FD-AFA6344437B1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굴림" pitchFamily="50" charset="-127"/>
              <a:cs typeface="+mn-cs"/>
            </a:endParaRPr>
          </a:p>
        </p:txBody>
      </p:sp>
      <p:sp>
        <p:nvSpPr>
          <p:cNvPr id="168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8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7418185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16F313A-B28B-4621-B9FD-AFA6344437B1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굴림" pitchFamily="50" charset="-127"/>
              <a:cs typeface="+mn-cs"/>
            </a:endParaRPr>
          </a:p>
        </p:txBody>
      </p:sp>
      <p:sp>
        <p:nvSpPr>
          <p:cNvPr id="168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8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1014915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16F313A-B28B-4621-B9FD-AFA6344437B1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굴림" pitchFamily="50" charset="-127"/>
              <a:cs typeface="+mn-cs"/>
            </a:endParaRPr>
          </a:p>
        </p:txBody>
      </p:sp>
      <p:sp>
        <p:nvSpPr>
          <p:cNvPr id="168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8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336915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16F313A-B28B-4621-B9FD-AFA6344437B1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굴림" pitchFamily="50" charset="-127"/>
              <a:cs typeface="+mn-cs"/>
            </a:endParaRPr>
          </a:p>
        </p:txBody>
      </p:sp>
      <p:sp>
        <p:nvSpPr>
          <p:cNvPr id="168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8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6333123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16F313A-B28B-4621-B9FD-AFA6344437B1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굴림" pitchFamily="50" charset="-127"/>
              <a:cs typeface="+mn-cs"/>
            </a:endParaRPr>
          </a:p>
        </p:txBody>
      </p:sp>
      <p:sp>
        <p:nvSpPr>
          <p:cNvPr id="168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8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2432152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16F313A-B28B-4621-B9FD-AFA6344437B1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굴림" pitchFamily="50" charset="-127"/>
              <a:cs typeface="+mn-cs"/>
            </a:endParaRPr>
          </a:p>
        </p:txBody>
      </p:sp>
      <p:sp>
        <p:nvSpPr>
          <p:cNvPr id="168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8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0265643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16F313A-B28B-4621-B9FD-AFA6344437B1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굴림" pitchFamily="50" charset="-127"/>
              <a:cs typeface="+mn-cs"/>
            </a:endParaRPr>
          </a:p>
        </p:txBody>
      </p:sp>
      <p:sp>
        <p:nvSpPr>
          <p:cNvPr id="168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8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0765962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16F313A-B28B-4621-B9FD-AFA6344437B1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굴림" pitchFamily="50" charset="-127"/>
              <a:cs typeface="+mn-cs"/>
            </a:endParaRPr>
          </a:p>
        </p:txBody>
      </p:sp>
      <p:sp>
        <p:nvSpPr>
          <p:cNvPr id="168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8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035027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16F313A-B28B-4621-B9FD-AFA6344437B1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굴림" pitchFamily="50" charset="-127"/>
              <a:cs typeface="+mn-cs"/>
            </a:endParaRPr>
          </a:p>
        </p:txBody>
      </p:sp>
      <p:sp>
        <p:nvSpPr>
          <p:cNvPr id="168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8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128889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16F313A-B28B-4621-B9FD-AFA6344437B1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굴림" pitchFamily="50" charset="-127"/>
              <a:cs typeface="+mn-cs"/>
            </a:endParaRPr>
          </a:p>
        </p:txBody>
      </p:sp>
      <p:sp>
        <p:nvSpPr>
          <p:cNvPr id="168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8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8587473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72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굴림" pitchFamily="34" charset="-127"/>
              <a:ea typeface="굴림" pitchFamily="34" charset="-127"/>
            </a:endParaRPr>
          </a:p>
        </p:txBody>
      </p:sp>
      <p:sp>
        <p:nvSpPr>
          <p:cNvPr id="972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8E7C34D-683C-49C7-9F2D-83F7A6669236}" type="slidenum">
              <a:rPr lang="ko-KR" altLang="en-US" smtClean="0">
                <a:solidFill>
                  <a:prstClr val="black"/>
                </a:solidFill>
              </a:rPr>
              <a:pPr/>
              <a:t>49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52398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72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굴림" pitchFamily="34" charset="-127"/>
              <a:ea typeface="굴림" pitchFamily="34" charset="-127"/>
            </a:endParaRPr>
          </a:p>
        </p:txBody>
      </p:sp>
      <p:sp>
        <p:nvSpPr>
          <p:cNvPr id="972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8E7C34D-683C-49C7-9F2D-83F7A6669236}" type="slidenum">
              <a:rPr lang="ko-KR" altLang="en-US" smtClean="0">
                <a:solidFill>
                  <a:prstClr val="black"/>
                </a:solidFill>
              </a:rPr>
              <a:pPr/>
              <a:t>50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066616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72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굴림" pitchFamily="34" charset="-127"/>
              <a:ea typeface="굴림" pitchFamily="34" charset="-127"/>
            </a:endParaRPr>
          </a:p>
        </p:txBody>
      </p:sp>
      <p:sp>
        <p:nvSpPr>
          <p:cNvPr id="972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8E7C34D-683C-49C7-9F2D-83F7A6669236}" type="slidenum">
              <a:rPr lang="ko-KR" altLang="en-US" smtClean="0">
                <a:solidFill>
                  <a:prstClr val="black"/>
                </a:solidFill>
              </a:rPr>
              <a:pPr/>
              <a:t>51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359795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72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굴림" pitchFamily="34" charset="-127"/>
              <a:ea typeface="굴림" pitchFamily="34" charset="-127"/>
            </a:endParaRPr>
          </a:p>
        </p:txBody>
      </p:sp>
      <p:sp>
        <p:nvSpPr>
          <p:cNvPr id="972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8E7C34D-683C-49C7-9F2D-83F7A6669236}" type="slidenum">
              <a:rPr lang="ko-KR" altLang="en-US" smtClean="0">
                <a:solidFill>
                  <a:prstClr val="black"/>
                </a:solidFill>
              </a:rPr>
              <a:pPr/>
              <a:t>52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72309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16F313A-B28B-4621-B9FD-AFA6344437B1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굴림" pitchFamily="50" charset="-127"/>
              <a:cs typeface="+mn-cs"/>
            </a:endParaRPr>
          </a:p>
        </p:txBody>
      </p:sp>
      <p:sp>
        <p:nvSpPr>
          <p:cNvPr id="168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8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8979525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72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굴림" pitchFamily="34" charset="-127"/>
              <a:ea typeface="굴림" pitchFamily="34" charset="-127"/>
            </a:endParaRPr>
          </a:p>
        </p:txBody>
      </p:sp>
      <p:sp>
        <p:nvSpPr>
          <p:cNvPr id="972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8E7C34D-683C-49C7-9F2D-83F7A6669236}" type="slidenum">
              <a:rPr lang="ko-KR" altLang="en-US" smtClean="0">
                <a:solidFill>
                  <a:prstClr val="black"/>
                </a:solidFill>
              </a:rPr>
              <a:pPr/>
              <a:t>53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053494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72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굴림" pitchFamily="34" charset="-127"/>
              <a:ea typeface="굴림" pitchFamily="34" charset="-127"/>
            </a:endParaRPr>
          </a:p>
        </p:txBody>
      </p:sp>
      <p:sp>
        <p:nvSpPr>
          <p:cNvPr id="972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8E7C34D-683C-49C7-9F2D-83F7A6669236}" type="slidenum">
              <a:rPr lang="ko-KR" altLang="en-US" smtClean="0">
                <a:solidFill>
                  <a:prstClr val="black"/>
                </a:solidFill>
              </a:rPr>
              <a:pPr/>
              <a:t>54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285934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72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굴림" pitchFamily="34" charset="-127"/>
              <a:ea typeface="굴림" pitchFamily="34" charset="-127"/>
            </a:endParaRPr>
          </a:p>
        </p:txBody>
      </p:sp>
      <p:sp>
        <p:nvSpPr>
          <p:cNvPr id="972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8E7C34D-683C-49C7-9F2D-83F7A6669236}" type="slidenum">
              <a:rPr lang="ko-KR" altLang="en-US" smtClean="0">
                <a:solidFill>
                  <a:prstClr val="black"/>
                </a:solidFill>
              </a:rPr>
              <a:pPr/>
              <a:t>55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51900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72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굴림" pitchFamily="34" charset="-127"/>
              <a:ea typeface="굴림" pitchFamily="34" charset="-127"/>
            </a:endParaRPr>
          </a:p>
        </p:txBody>
      </p:sp>
      <p:sp>
        <p:nvSpPr>
          <p:cNvPr id="972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8E7C34D-683C-49C7-9F2D-83F7A6669236}" type="slidenum">
              <a:rPr lang="ko-KR" altLang="en-US" smtClean="0">
                <a:solidFill>
                  <a:prstClr val="black"/>
                </a:solidFill>
              </a:rPr>
              <a:pPr/>
              <a:t>56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536649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72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굴림" pitchFamily="34" charset="-127"/>
              <a:ea typeface="굴림" pitchFamily="34" charset="-127"/>
            </a:endParaRPr>
          </a:p>
        </p:txBody>
      </p:sp>
      <p:sp>
        <p:nvSpPr>
          <p:cNvPr id="972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8E7C34D-683C-49C7-9F2D-83F7A6669236}" type="slidenum">
              <a:rPr lang="ko-KR" altLang="en-US" smtClean="0">
                <a:solidFill>
                  <a:prstClr val="black"/>
                </a:solidFill>
              </a:rPr>
              <a:pPr/>
              <a:t>57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596557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72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굴림" pitchFamily="34" charset="-127"/>
              <a:ea typeface="굴림" pitchFamily="34" charset="-127"/>
            </a:endParaRPr>
          </a:p>
        </p:txBody>
      </p:sp>
      <p:sp>
        <p:nvSpPr>
          <p:cNvPr id="972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8E7C34D-683C-49C7-9F2D-83F7A6669236}" type="slidenum">
              <a:rPr lang="ko-KR" altLang="en-US" smtClean="0">
                <a:solidFill>
                  <a:prstClr val="black"/>
                </a:solidFill>
              </a:rPr>
              <a:pPr/>
              <a:t>58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818667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72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굴림" pitchFamily="34" charset="-127"/>
              <a:ea typeface="굴림" pitchFamily="34" charset="-127"/>
            </a:endParaRPr>
          </a:p>
        </p:txBody>
      </p:sp>
      <p:sp>
        <p:nvSpPr>
          <p:cNvPr id="972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8E7C34D-683C-49C7-9F2D-83F7A6669236}" type="slidenum">
              <a:rPr lang="ko-KR" altLang="en-US" smtClean="0">
                <a:solidFill>
                  <a:prstClr val="black"/>
                </a:solidFill>
              </a:rPr>
              <a:pPr/>
              <a:t>59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422307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72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굴림" pitchFamily="34" charset="-127"/>
              <a:ea typeface="굴림" pitchFamily="34" charset="-127"/>
            </a:endParaRPr>
          </a:p>
        </p:txBody>
      </p:sp>
      <p:sp>
        <p:nvSpPr>
          <p:cNvPr id="972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8E7C34D-683C-49C7-9F2D-83F7A6669236}" type="slidenum">
              <a:rPr lang="ko-KR" altLang="en-US" smtClean="0">
                <a:solidFill>
                  <a:prstClr val="black"/>
                </a:solidFill>
              </a:rPr>
              <a:pPr/>
              <a:t>60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180036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72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굴림" pitchFamily="34" charset="-127"/>
              <a:ea typeface="굴림" pitchFamily="34" charset="-127"/>
            </a:endParaRPr>
          </a:p>
        </p:txBody>
      </p:sp>
      <p:sp>
        <p:nvSpPr>
          <p:cNvPr id="972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8E7C34D-683C-49C7-9F2D-83F7A6669236}" type="slidenum">
              <a:rPr lang="ko-KR" altLang="en-US" smtClean="0">
                <a:solidFill>
                  <a:prstClr val="black"/>
                </a:solidFill>
              </a:rPr>
              <a:pPr/>
              <a:t>61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342365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72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굴림" pitchFamily="34" charset="-127"/>
              <a:ea typeface="굴림" pitchFamily="34" charset="-127"/>
            </a:endParaRPr>
          </a:p>
        </p:txBody>
      </p:sp>
      <p:sp>
        <p:nvSpPr>
          <p:cNvPr id="972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8E7C34D-683C-49C7-9F2D-83F7A6669236}" type="slidenum">
              <a:rPr lang="ko-KR" altLang="en-US" smtClean="0">
                <a:solidFill>
                  <a:prstClr val="black"/>
                </a:solidFill>
              </a:rPr>
              <a:pPr/>
              <a:t>62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72734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16F313A-B28B-4621-B9FD-AFA6344437B1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굴림" pitchFamily="50" charset="-127"/>
              <a:cs typeface="+mn-cs"/>
            </a:endParaRPr>
          </a:p>
        </p:txBody>
      </p:sp>
      <p:sp>
        <p:nvSpPr>
          <p:cNvPr id="168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8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8718558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72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굴림" pitchFamily="34" charset="-127"/>
              <a:ea typeface="굴림" pitchFamily="34" charset="-127"/>
            </a:endParaRPr>
          </a:p>
        </p:txBody>
      </p:sp>
      <p:sp>
        <p:nvSpPr>
          <p:cNvPr id="972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8E7C34D-683C-49C7-9F2D-83F7A6669236}" type="slidenum">
              <a:rPr lang="ko-KR" altLang="en-US" smtClean="0">
                <a:solidFill>
                  <a:prstClr val="black"/>
                </a:solidFill>
              </a:rPr>
              <a:pPr/>
              <a:t>63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06268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16F313A-B28B-4621-B9FD-AFA6344437B1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굴림" pitchFamily="50" charset="-127"/>
              <a:cs typeface="+mn-cs"/>
            </a:endParaRPr>
          </a:p>
        </p:txBody>
      </p:sp>
      <p:sp>
        <p:nvSpPr>
          <p:cNvPr id="168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8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429971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16F313A-B28B-4621-B9FD-AFA6344437B1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굴림" pitchFamily="50" charset="-127"/>
              <a:cs typeface="+mn-cs"/>
            </a:endParaRPr>
          </a:p>
        </p:txBody>
      </p:sp>
      <p:sp>
        <p:nvSpPr>
          <p:cNvPr id="168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8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376353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16F313A-B28B-4621-B9FD-AFA6344437B1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굴림" pitchFamily="50" charset="-127"/>
              <a:cs typeface="+mn-cs"/>
            </a:endParaRPr>
          </a:p>
        </p:txBody>
      </p:sp>
      <p:sp>
        <p:nvSpPr>
          <p:cNvPr id="168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8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735972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16F313A-B28B-4621-B9FD-AFA6344437B1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굴림" pitchFamily="50" charset="-127"/>
              <a:cs typeface="+mn-cs"/>
            </a:endParaRPr>
          </a:p>
        </p:txBody>
      </p:sp>
      <p:sp>
        <p:nvSpPr>
          <p:cNvPr id="168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8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27986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16F313A-B28B-4621-B9FD-AFA6344437B1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굴림" pitchFamily="50" charset="-127"/>
              <a:cs typeface="+mn-cs"/>
            </a:endParaRPr>
          </a:p>
        </p:txBody>
      </p:sp>
      <p:sp>
        <p:nvSpPr>
          <p:cNvPr id="168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8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944777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3550013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141068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77038" y="457200"/>
            <a:ext cx="2047875" cy="5791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31825" y="457200"/>
            <a:ext cx="5992813" cy="5791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457151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6104151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201697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65387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1825" y="1479550"/>
            <a:ext cx="3970338" cy="47688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4563" y="1479550"/>
            <a:ext cx="3971925" cy="47688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800735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612507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255050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4741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83496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2888538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833034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22865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31000" y="422275"/>
            <a:ext cx="2032000" cy="58261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31825" y="422275"/>
            <a:ext cx="5946775" cy="58261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5735650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062024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5921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1456089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1825" y="1479550"/>
            <a:ext cx="3970338" cy="47688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4563" y="1479550"/>
            <a:ext cx="3971925" cy="47688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66573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91312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93647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10452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2685108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1497346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3312489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45912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77038" y="457200"/>
            <a:ext cx="2047875" cy="5791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31825" y="457200"/>
            <a:ext cx="5992813" cy="5791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648294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457200"/>
            <a:ext cx="7148513" cy="4921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31825" y="1479550"/>
            <a:ext cx="3970338" cy="47688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4563" y="1479550"/>
            <a:ext cx="3971925" cy="47688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928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457200"/>
            <a:ext cx="7148513" cy="4921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1825" y="1479550"/>
            <a:ext cx="3970338" cy="47688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754563" y="1479550"/>
            <a:ext cx="3971925" cy="23082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754563" y="3940175"/>
            <a:ext cx="3971925" cy="23082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40113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457200"/>
            <a:ext cx="7148513" cy="4921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31825" y="1479550"/>
            <a:ext cx="3970338" cy="47688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754563" y="1479550"/>
            <a:ext cx="3971925" cy="4768850"/>
          </a:xfrm>
        </p:spPr>
        <p:txBody>
          <a:bodyPr/>
          <a:lstStyle/>
          <a:p>
            <a:pPr lvl="0"/>
            <a:endParaRPr lang="en-US" noProof="0" smtClean="0"/>
          </a:p>
        </p:txBody>
      </p:sp>
    </p:spTree>
    <p:extLst>
      <p:ext uri="{BB962C8B-B14F-4D97-AF65-F5344CB8AC3E}">
        <p14:creationId xmlns:p14="http://schemas.microsoft.com/office/powerpoint/2010/main" val="126751657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457200"/>
            <a:ext cx="7148513" cy="4921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31825" y="1479550"/>
            <a:ext cx="3970338" cy="47688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754563" y="1479550"/>
            <a:ext cx="3971925" cy="23082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754563" y="3940175"/>
            <a:ext cx="3971925" cy="23082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3121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1825" y="1479550"/>
            <a:ext cx="3970338" cy="47688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4563" y="1479550"/>
            <a:ext cx="3971925" cy="47688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557723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168218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397864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20234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14139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893993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vmlDrawing" Target="../drawings/vmlDrawing1.v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2.wmf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oleObject" Target="../embeddings/oleObject1.bin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4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0">
          <a:gsLst>
            <a:gs pos="0">
              <a:srgbClr val="A0C8FF"/>
            </a:gs>
            <a:gs pos="50000">
              <a:schemeClr val="accent1">
                <a:gamma/>
                <a:tint val="0"/>
                <a:invGamma/>
              </a:schemeClr>
            </a:gs>
            <a:gs pos="0">
              <a:srgbClr val="AACEFF"/>
            </a:gs>
            <a:gs pos="100000">
              <a:srgbClr val="A0C8FF"/>
            </a:gs>
          </a:gsLst>
          <a:lin ang="75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101" name="Rectangle 13"/>
          <p:cNvSpPr>
            <a:spLocks noGrp="1" noChangeArrowheads="1"/>
          </p:cNvSpPr>
          <p:nvPr>
            <p:ph type="title"/>
          </p:nvPr>
        </p:nvSpPr>
        <p:spPr bwMode="auto">
          <a:xfrm>
            <a:off x="1676400" y="457200"/>
            <a:ext cx="7148513" cy="49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/>
              <a:t>University of North Carolina, Chapel Hill</a:t>
            </a:r>
          </a:p>
        </p:txBody>
      </p:sp>
      <p:sp>
        <p:nvSpPr>
          <p:cNvPr id="89102" name="Rectangle 1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31825" y="1479550"/>
            <a:ext cx="8094663" cy="4768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81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 dirty="0"/>
              <a:t>Title</a:t>
            </a:r>
          </a:p>
          <a:p>
            <a:pPr lvl="0"/>
            <a:r>
              <a:rPr lang="en-US" altLang="ko-KR" dirty="0"/>
              <a:t>J. S. </a:t>
            </a:r>
            <a:r>
              <a:rPr lang="en-US" altLang="ko-KR" dirty="0" err="1"/>
              <a:t>Marron</a:t>
            </a:r>
            <a:endParaRPr lang="en-US" altLang="ko-KR" dirty="0"/>
          </a:p>
          <a:p>
            <a:pPr lvl="1"/>
            <a:r>
              <a:rPr lang="en-US" altLang="ko-KR" dirty="0"/>
              <a:t>Dept. of Statistics and Operations Research</a:t>
            </a:r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</p:txBody>
      </p:sp>
      <p:sp>
        <p:nvSpPr>
          <p:cNvPr id="89103" name="Line 15"/>
          <p:cNvSpPr>
            <a:spLocks noChangeShapeType="1"/>
          </p:cNvSpPr>
          <p:nvPr userDrawn="1"/>
        </p:nvSpPr>
        <p:spPr bwMode="auto">
          <a:xfrm>
            <a:off x="1198563" y="1230313"/>
            <a:ext cx="7820025" cy="0"/>
          </a:xfrm>
          <a:prstGeom prst="line">
            <a:avLst/>
          </a:prstGeom>
          <a:noFill/>
          <a:ln w="28575">
            <a:solidFill>
              <a:srgbClr val="0FC7FF"/>
            </a:solidFill>
            <a:round/>
            <a:headEnd type="none" w="sm" len="sm"/>
            <a:tailEnd type="none" w="sm" len="sm"/>
          </a:ln>
          <a:effectLst>
            <a:outerShdw dist="17961" dir="2700000" algn="ctr" rotWithShape="0">
              <a:srgbClr val="232323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9104" name="Text Box 16"/>
          <p:cNvSpPr txBox="1">
            <a:spLocks noChangeArrowheads="1"/>
          </p:cNvSpPr>
          <p:nvPr userDrawn="1"/>
        </p:nvSpPr>
        <p:spPr bwMode="auto">
          <a:xfrm>
            <a:off x="8747125" y="6629400"/>
            <a:ext cx="339725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lnSpc>
                <a:spcPct val="90000"/>
              </a:lnSpc>
            </a:pPr>
            <a:fld id="{FBC3618B-0976-49FC-BB03-CB1CC49DB60B}" type="slidenum">
              <a:rPr lang="ko-KR" altLang="en-US" sz="1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굴림" pitchFamily="50" charset="-127"/>
              </a:rPr>
              <a:pPr eaLnBrk="0" hangingPunct="0">
                <a:lnSpc>
                  <a:spcPct val="90000"/>
                </a:lnSpc>
              </a:pPr>
              <a:t>‹#›</a:t>
            </a:fld>
            <a:endParaRPr lang="en-US" altLang="ko-KR" sz="100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굴림" pitchFamily="50" charset="-127"/>
            </a:endParaRPr>
          </a:p>
        </p:txBody>
      </p:sp>
      <p:sp>
        <p:nvSpPr>
          <p:cNvPr id="89108" name="Text Box 20"/>
          <p:cNvSpPr txBox="1">
            <a:spLocks noChangeArrowheads="1"/>
          </p:cNvSpPr>
          <p:nvPr userDrawn="1"/>
        </p:nvSpPr>
        <p:spPr bwMode="auto">
          <a:xfrm>
            <a:off x="-1" y="0"/>
            <a:ext cx="1198563" cy="137024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 lIns="92075" tIns="46038" rIns="92075" bIns="46038">
            <a:spAutoFit/>
          </a:bodyPr>
          <a:lstStyle/>
          <a:p>
            <a:endParaRPr lang="en-US" altLang="en-US" sz="1200" dirty="0">
              <a:solidFill>
                <a:srgbClr val="000000"/>
              </a:solidFill>
            </a:endParaRPr>
          </a:p>
          <a:p>
            <a:endParaRPr lang="en-US" altLang="en-US" sz="1200" dirty="0">
              <a:solidFill>
                <a:srgbClr val="000000"/>
              </a:solidFill>
            </a:endParaRPr>
          </a:p>
          <a:p>
            <a:endParaRPr lang="en-US" altLang="en-US" sz="1200" dirty="0">
              <a:solidFill>
                <a:srgbClr val="000000"/>
              </a:solidFill>
            </a:endParaRPr>
          </a:p>
          <a:p>
            <a:endParaRPr lang="en-US" altLang="en-US" sz="1200" dirty="0">
              <a:solidFill>
                <a:srgbClr val="000000"/>
              </a:solidFill>
            </a:endParaRPr>
          </a:p>
          <a:p>
            <a:endParaRPr lang="en-US" altLang="en-US" sz="1200" dirty="0">
              <a:solidFill>
                <a:srgbClr val="000000"/>
              </a:solidFill>
            </a:endParaRPr>
          </a:p>
          <a:p>
            <a:endParaRPr lang="en-US" altLang="en-US" sz="1200" dirty="0">
              <a:solidFill>
                <a:srgbClr val="000000"/>
              </a:solidFill>
            </a:endParaRPr>
          </a:p>
          <a:p>
            <a:r>
              <a:rPr lang="en-US" altLang="en-US" sz="1100" dirty="0">
                <a:solidFill>
                  <a:srgbClr val="000000"/>
                </a:solidFill>
              </a:rPr>
              <a:t>UNC, Stat &amp; OR</a:t>
            </a:r>
          </a:p>
        </p:txBody>
      </p:sp>
      <p:pic>
        <p:nvPicPr>
          <p:cNvPr id="89125" name="Picture 37"/>
          <p:cNvPicPr>
            <a:picLocks noChangeAspect="1" noChangeArrowheads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5" t="19402" r="71519" b="19797"/>
          <a:stretch/>
        </p:blipFill>
        <p:spPr bwMode="auto">
          <a:xfrm>
            <a:off x="87406" y="47064"/>
            <a:ext cx="1062318" cy="1102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2400" b="1">
          <a:solidFill>
            <a:srgbClr val="00007F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400" b="1">
          <a:solidFill>
            <a:srgbClr val="00007F"/>
          </a:solidFill>
          <a:latin typeface="Tahoma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2400" b="1">
          <a:solidFill>
            <a:srgbClr val="00007F"/>
          </a:solidFill>
          <a:latin typeface="Tahoma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2400" b="1">
          <a:solidFill>
            <a:srgbClr val="00007F"/>
          </a:solidFill>
          <a:latin typeface="Tahoma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2400" b="1">
          <a:solidFill>
            <a:srgbClr val="00007F"/>
          </a:solidFill>
          <a:latin typeface="Tahom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rgbClr val="00007F"/>
          </a:solidFill>
          <a:latin typeface="Tahom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rgbClr val="00007F"/>
          </a:solidFill>
          <a:latin typeface="Tahom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rgbClr val="00007F"/>
          </a:solidFill>
          <a:latin typeface="Tahom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rgbClr val="00007F"/>
          </a:solidFill>
          <a:latin typeface="Tahoma" pitchFamily="34" charset="0"/>
        </a:defRPr>
      </a:lvl9pPr>
    </p:titleStyle>
    <p:bodyStyle>
      <a:lvl1pPr marL="457200" indent="-457200" algn="ctr" rtl="0" fontAlgn="base">
        <a:spcBef>
          <a:spcPct val="20000"/>
        </a:spcBef>
        <a:spcAft>
          <a:spcPct val="0"/>
        </a:spcAft>
        <a:buClr>
          <a:srgbClr val="A50021"/>
        </a:buClr>
        <a:buSzPct val="75000"/>
        <a:buFont typeface="Wingdings" pitchFamily="2" charset="2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1027113" indent="-455613" algn="ctr" rtl="0" fontAlgn="base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defRPr sz="2800">
          <a:solidFill>
            <a:srgbClr val="000000"/>
          </a:solidFill>
          <a:latin typeface="+mn-lt"/>
        </a:defRPr>
      </a:lvl2pPr>
      <a:lvl3pPr marL="1370013" indent="-228600" algn="l" rtl="0" fontAlgn="base">
        <a:spcBef>
          <a:spcPct val="20000"/>
        </a:spcBef>
        <a:spcAft>
          <a:spcPct val="0"/>
        </a:spcAft>
        <a:buClr>
          <a:srgbClr val="666699"/>
        </a:buClr>
        <a:buSzPct val="70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3pPr>
      <a:lvl4pPr marL="1712913" indent="-228600" algn="l" rtl="0" fontAlgn="base">
        <a:spcBef>
          <a:spcPct val="20000"/>
        </a:spcBef>
        <a:spcAft>
          <a:spcPct val="0"/>
        </a:spcAft>
        <a:buSzPct val="6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0">
          <a:gsLst>
            <a:gs pos="0">
              <a:srgbClr val="A0C8FF"/>
            </a:gs>
            <a:gs pos="50000">
              <a:schemeClr val="accent1">
                <a:gamma/>
                <a:tint val="0"/>
                <a:invGamma/>
              </a:schemeClr>
            </a:gs>
            <a:gs pos="0">
              <a:srgbClr val="AACEFF"/>
            </a:gs>
            <a:gs pos="100000">
              <a:srgbClr val="A0C8FF"/>
            </a:gs>
          </a:gsLst>
          <a:lin ang="75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7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614488" y="422275"/>
            <a:ext cx="7148512" cy="49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/>
              <a:t>Click to edit Master title style</a:t>
            </a:r>
          </a:p>
        </p:txBody>
      </p:sp>
      <p:sp>
        <p:nvSpPr>
          <p:cNvPr id="4167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31825" y="1479550"/>
            <a:ext cx="8094663" cy="4768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81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</a:p>
        </p:txBody>
      </p:sp>
      <p:sp>
        <p:nvSpPr>
          <p:cNvPr id="416772" name="Line 4"/>
          <p:cNvSpPr>
            <a:spLocks noChangeShapeType="1"/>
          </p:cNvSpPr>
          <p:nvPr userDrawn="1"/>
        </p:nvSpPr>
        <p:spPr bwMode="auto">
          <a:xfrm>
            <a:off x="1198563" y="1230313"/>
            <a:ext cx="7820025" cy="0"/>
          </a:xfrm>
          <a:prstGeom prst="line">
            <a:avLst/>
          </a:prstGeom>
          <a:noFill/>
          <a:ln w="28575">
            <a:solidFill>
              <a:srgbClr val="0FC7FF"/>
            </a:solidFill>
            <a:round/>
            <a:headEnd type="none" w="sm" len="sm"/>
            <a:tailEnd type="none" w="sm" len="sm"/>
          </a:ln>
          <a:effectLst>
            <a:outerShdw dist="17961" dir="2700000" algn="ctr" rotWithShape="0">
              <a:srgbClr val="232323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6773" name="Text Box 5"/>
          <p:cNvSpPr txBox="1">
            <a:spLocks noChangeArrowheads="1"/>
          </p:cNvSpPr>
          <p:nvPr userDrawn="1"/>
        </p:nvSpPr>
        <p:spPr bwMode="auto">
          <a:xfrm>
            <a:off x="8747125" y="6629400"/>
            <a:ext cx="339725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lnSpc>
                <a:spcPct val="90000"/>
              </a:lnSpc>
            </a:pPr>
            <a:fld id="{C35D6311-2C1C-4037-958A-1CA82E432626}" type="slidenum">
              <a:rPr lang="ko-KR" altLang="en-US" sz="1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굴림" pitchFamily="50" charset="-127"/>
              </a:rPr>
              <a:pPr eaLnBrk="0" hangingPunct="0">
                <a:lnSpc>
                  <a:spcPct val="90000"/>
                </a:lnSpc>
              </a:pPr>
              <a:t>‹#›</a:t>
            </a:fld>
            <a:endParaRPr lang="en-US" altLang="ko-KR" sz="100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굴림" pitchFamily="50" charset="-127"/>
            </a:endParaRPr>
          </a:p>
        </p:txBody>
      </p:sp>
      <p:graphicFrame>
        <p:nvGraphicFramePr>
          <p:cNvPr id="416774" name="Object 6"/>
          <p:cNvGraphicFramePr>
            <a:graphicFrameLocks noChangeAspect="1"/>
          </p:cNvGraphicFramePr>
          <p:nvPr userDrawn="1"/>
        </p:nvGraphicFramePr>
        <p:xfrm>
          <a:off x="228600" y="228600"/>
          <a:ext cx="762000" cy="91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7174" name="Image File" r:id="rId14" imgW="246600" imgH="324360" progId="DellImageExpertImage">
                  <p:embed/>
                </p:oleObj>
              </mc:Choice>
              <mc:Fallback>
                <p:oleObj name="Image File" r:id="rId14" imgW="246600" imgH="324360" progId="DellImageExpertImage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228600"/>
                        <a:ext cx="762000" cy="914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6775" name="Text Box 7"/>
          <p:cNvSpPr txBox="1">
            <a:spLocks noChangeArrowheads="1"/>
          </p:cNvSpPr>
          <p:nvPr userDrawn="1"/>
        </p:nvSpPr>
        <p:spPr bwMode="auto">
          <a:xfrm>
            <a:off x="0" y="1143000"/>
            <a:ext cx="12382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r>
              <a:rPr lang="en-US" altLang="en-US" sz="1200"/>
              <a:t>UNC, Stat &amp; OR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Tahoma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Tahoma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Tahoma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Tahom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Tahom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Tahom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Tahom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Tahoma" pitchFamily="34" charset="0"/>
        </a:defRPr>
      </a:lvl9pPr>
    </p:titleStyle>
    <p:bodyStyle>
      <a:lvl1pPr marL="457200" indent="-457200" algn="l" rtl="0" fontAlgn="base">
        <a:spcBef>
          <a:spcPct val="20000"/>
        </a:spcBef>
        <a:spcAft>
          <a:spcPct val="0"/>
        </a:spcAft>
        <a:buClr>
          <a:srgbClr val="A50021"/>
        </a:buClr>
        <a:buSzPct val="75000"/>
        <a:buFont typeface="Wingdings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1027113" indent="-455613" algn="l" rtl="0" fontAlgn="base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n"/>
        <a:defRPr sz="2800">
          <a:solidFill>
            <a:schemeClr val="tx1"/>
          </a:solidFill>
          <a:latin typeface="+mn-lt"/>
        </a:defRPr>
      </a:lvl2pPr>
      <a:lvl3pPr marL="1370013" indent="-228600" algn="l" rtl="0" fontAlgn="base">
        <a:spcBef>
          <a:spcPct val="20000"/>
        </a:spcBef>
        <a:spcAft>
          <a:spcPct val="0"/>
        </a:spcAft>
        <a:buClr>
          <a:srgbClr val="666699"/>
        </a:buClr>
        <a:buSzPct val="70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3pPr>
      <a:lvl4pPr marL="1712913" indent="-228600" algn="l" rtl="0" fontAlgn="base">
        <a:spcBef>
          <a:spcPct val="20000"/>
        </a:spcBef>
        <a:spcAft>
          <a:spcPct val="0"/>
        </a:spcAft>
        <a:buSzPct val="6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0">
          <a:gsLst>
            <a:gs pos="0">
              <a:srgbClr val="A0C8FF"/>
            </a:gs>
            <a:gs pos="50000">
              <a:schemeClr val="accent1">
                <a:gamma/>
                <a:tint val="0"/>
                <a:invGamma/>
              </a:schemeClr>
            </a:gs>
            <a:gs pos="0">
              <a:srgbClr val="AACEFF"/>
            </a:gs>
            <a:gs pos="100000">
              <a:srgbClr val="A0C8FF"/>
            </a:gs>
          </a:gsLst>
          <a:lin ang="75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101" name="Rectangle 13"/>
          <p:cNvSpPr>
            <a:spLocks noGrp="1" noChangeArrowheads="1"/>
          </p:cNvSpPr>
          <p:nvPr>
            <p:ph type="title"/>
          </p:nvPr>
        </p:nvSpPr>
        <p:spPr bwMode="auto">
          <a:xfrm>
            <a:off x="1676400" y="457200"/>
            <a:ext cx="7148513" cy="49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 smtClean="0"/>
              <a:t>University of North Carolina, Chapel Hill</a:t>
            </a:r>
          </a:p>
        </p:txBody>
      </p:sp>
      <p:sp>
        <p:nvSpPr>
          <p:cNvPr id="89102" name="Rectangle 1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31825" y="1479550"/>
            <a:ext cx="8094663" cy="4768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81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 dirty="0" smtClean="0"/>
              <a:t>Title</a:t>
            </a:r>
          </a:p>
          <a:p>
            <a:pPr lvl="0"/>
            <a:r>
              <a:rPr lang="en-US" altLang="ko-KR" dirty="0" smtClean="0"/>
              <a:t>J. S. </a:t>
            </a:r>
            <a:r>
              <a:rPr lang="en-US" altLang="ko-KR" dirty="0" err="1" smtClean="0"/>
              <a:t>Marron</a:t>
            </a:r>
            <a:endParaRPr lang="en-US" altLang="ko-KR" dirty="0" smtClean="0"/>
          </a:p>
          <a:p>
            <a:pPr lvl="1"/>
            <a:r>
              <a:rPr lang="en-US" altLang="ko-KR" dirty="0" smtClean="0"/>
              <a:t>Dept. of Statistics and Operations Research</a:t>
            </a:r>
          </a:p>
          <a:p>
            <a:pPr lvl="1"/>
            <a:endParaRPr lang="en-US" altLang="ko-KR" dirty="0" smtClean="0"/>
          </a:p>
          <a:p>
            <a:pPr lvl="1"/>
            <a:endParaRPr lang="en-US" altLang="ko-KR" dirty="0" smtClean="0"/>
          </a:p>
        </p:txBody>
      </p:sp>
      <p:sp>
        <p:nvSpPr>
          <p:cNvPr id="89103" name="Line 15"/>
          <p:cNvSpPr>
            <a:spLocks noChangeShapeType="1"/>
          </p:cNvSpPr>
          <p:nvPr/>
        </p:nvSpPr>
        <p:spPr bwMode="auto">
          <a:xfrm>
            <a:off x="1198563" y="1230313"/>
            <a:ext cx="7820025" cy="0"/>
          </a:xfrm>
          <a:prstGeom prst="line">
            <a:avLst/>
          </a:prstGeom>
          <a:noFill/>
          <a:ln w="28575">
            <a:solidFill>
              <a:srgbClr val="0FC7FF"/>
            </a:solidFill>
            <a:round/>
            <a:headEnd type="none" w="sm" len="sm"/>
            <a:tailEnd type="none" w="sm" len="sm"/>
          </a:ln>
          <a:effectLst>
            <a:outerShdw dist="17961" dir="2700000" algn="ctr" rotWithShape="0">
              <a:srgbClr val="232323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9104" name="Text Box 16"/>
          <p:cNvSpPr txBox="1">
            <a:spLocks noChangeArrowheads="1"/>
          </p:cNvSpPr>
          <p:nvPr/>
        </p:nvSpPr>
        <p:spPr bwMode="auto">
          <a:xfrm>
            <a:off x="8747125" y="6629400"/>
            <a:ext cx="339725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lnSpc>
                <a:spcPct val="90000"/>
              </a:lnSpc>
            </a:pPr>
            <a:fld id="{FBC3618B-0976-49FC-BB03-CB1CC49DB60B}" type="slidenum">
              <a:rPr lang="ko-KR" altLang="en-US" sz="1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굴림" pitchFamily="50" charset="-127"/>
              </a:rPr>
              <a:pPr eaLnBrk="0" hangingPunct="0">
                <a:lnSpc>
                  <a:spcPct val="90000"/>
                </a:lnSpc>
              </a:pPr>
              <a:t>‹#›</a:t>
            </a:fld>
            <a:endParaRPr lang="en-US" altLang="ko-KR" sz="100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굴림" pitchFamily="50" charset="-127"/>
            </a:endParaRPr>
          </a:p>
        </p:txBody>
      </p:sp>
      <p:sp>
        <p:nvSpPr>
          <p:cNvPr id="89108" name="Text Box 20"/>
          <p:cNvSpPr txBox="1">
            <a:spLocks noChangeArrowheads="1"/>
          </p:cNvSpPr>
          <p:nvPr/>
        </p:nvSpPr>
        <p:spPr bwMode="auto">
          <a:xfrm>
            <a:off x="-1" y="0"/>
            <a:ext cx="1198563" cy="137024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square" lIns="92075" tIns="46038" rIns="92075" bIns="46038">
            <a:spAutoFit/>
          </a:bodyPr>
          <a:lstStyle/>
          <a:p>
            <a:endParaRPr lang="en-US" altLang="en-US" sz="1200" dirty="0" smtClean="0">
              <a:solidFill>
                <a:srgbClr val="000000"/>
              </a:solidFill>
            </a:endParaRPr>
          </a:p>
          <a:p>
            <a:endParaRPr lang="en-US" altLang="en-US" sz="1200" dirty="0" smtClean="0">
              <a:solidFill>
                <a:srgbClr val="000000"/>
              </a:solidFill>
            </a:endParaRPr>
          </a:p>
          <a:p>
            <a:endParaRPr lang="en-US" altLang="en-US" sz="1200" dirty="0" smtClean="0">
              <a:solidFill>
                <a:srgbClr val="000000"/>
              </a:solidFill>
            </a:endParaRPr>
          </a:p>
          <a:p>
            <a:endParaRPr lang="en-US" altLang="en-US" sz="1200" dirty="0" smtClean="0">
              <a:solidFill>
                <a:srgbClr val="000000"/>
              </a:solidFill>
            </a:endParaRPr>
          </a:p>
          <a:p>
            <a:endParaRPr lang="en-US" altLang="en-US" sz="1200" dirty="0" smtClean="0">
              <a:solidFill>
                <a:srgbClr val="000000"/>
              </a:solidFill>
            </a:endParaRPr>
          </a:p>
          <a:p>
            <a:endParaRPr lang="en-US" altLang="en-US" sz="1200" dirty="0" smtClean="0">
              <a:solidFill>
                <a:srgbClr val="000000"/>
              </a:solidFill>
            </a:endParaRPr>
          </a:p>
          <a:p>
            <a:r>
              <a:rPr lang="en-US" altLang="en-US" sz="1100" dirty="0" smtClean="0">
                <a:solidFill>
                  <a:srgbClr val="000000"/>
                </a:solidFill>
              </a:rPr>
              <a:t>UNC</a:t>
            </a:r>
            <a:r>
              <a:rPr lang="en-US" altLang="en-US" sz="1100" dirty="0">
                <a:solidFill>
                  <a:srgbClr val="000000"/>
                </a:solidFill>
              </a:rPr>
              <a:t>, Stat &amp; </a:t>
            </a:r>
            <a:r>
              <a:rPr lang="en-US" altLang="en-US" sz="1100" dirty="0" smtClean="0">
                <a:solidFill>
                  <a:srgbClr val="000000"/>
                </a:solidFill>
              </a:rPr>
              <a:t>OR</a:t>
            </a:r>
          </a:p>
        </p:txBody>
      </p:sp>
      <p:pic>
        <p:nvPicPr>
          <p:cNvPr id="89125" name="Picture 37"/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5" t="19402" r="71519" b="19797"/>
          <a:stretch/>
        </p:blipFill>
        <p:spPr bwMode="auto">
          <a:xfrm>
            <a:off x="87406" y="47064"/>
            <a:ext cx="1062318" cy="1102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789992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  <p:sldLayoutId id="2147483767" r:id="rId12"/>
    <p:sldLayoutId id="2147483768" r:id="rId13"/>
    <p:sldLayoutId id="2147483769" r:id="rId14"/>
    <p:sldLayoutId id="2147483770" r:id="rId15"/>
  </p:sldLayoutIdLst>
  <p:timing>
    <p:tnLst>
      <p:par>
        <p:cTn id="1" dur="indefinite" restart="never" nodeType="tmRoot"/>
      </p:par>
    </p:tn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007F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007F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007F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007F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007F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007F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007F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007F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007F"/>
          </a:solidFill>
          <a:latin typeface="Tahoma" pitchFamily="34" charset="0"/>
        </a:defRPr>
      </a:lvl9pPr>
    </p:titleStyle>
    <p:bodyStyle>
      <a:lvl1pPr marL="457200" indent="-457200" algn="ctr" rtl="0" eaLnBrk="1" fontAlgn="base" hangingPunct="1">
        <a:spcBef>
          <a:spcPct val="20000"/>
        </a:spcBef>
        <a:spcAft>
          <a:spcPct val="0"/>
        </a:spcAft>
        <a:buClr>
          <a:srgbClr val="A50021"/>
        </a:buClr>
        <a:buSzPct val="75000"/>
        <a:buFont typeface="Wingdings" pitchFamily="2" charset="2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1027113" indent="-455613" algn="ctr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defRPr sz="2800">
          <a:solidFill>
            <a:srgbClr val="000000"/>
          </a:solidFill>
          <a:latin typeface="+mn-lt"/>
        </a:defRPr>
      </a:lvl2pPr>
      <a:lvl3pPr marL="1370013" indent="-228600" algn="l" rtl="0" eaLnBrk="1" fontAlgn="base" hangingPunct="1">
        <a:spcBef>
          <a:spcPct val="20000"/>
        </a:spcBef>
        <a:spcAft>
          <a:spcPct val="0"/>
        </a:spcAft>
        <a:buClr>
          <a:srgbClr val="666699"/>
        </a:buClr>
        <a:buSzPct val="70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3pPr>
      <a:lvl4pPr marL="1712913" indent="-228600" algn="l" rtl="0" eaLnBrk="1" fontAlgn="base" hangingPunct="1">
        <a:spcBef>
          <a:spcPct val="20000"/>
        </a:spcBef>
        <a:spcAft>
          <a:spcPct val="0"/>
        </a:spcAft>
        <a:buSzPct val="6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0.png"/><Relationship Id="rId4" Type="http://schemas.openxmlformats.org/officeDocument/2006/relationships/image" Target="../media/image11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10.png"/><Relationship Id="rId3" Type="http://schemas.openxmlformats.org/officeDocument/2006/relationships/image" Target="../media/image1410.png"/><Relationship Id="rId7" Type="http://schemas.openxmlformats.org/officeDocument/2006/relationships/image" Target="../media/image74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0.png"/><Relationship Id="rId9" Type="http://schemas.openxmlformats.org/officeDocument/2006/relationships/image" Target="../media/image17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91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91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91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91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91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91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4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0.png"/><Relationship Id="rId3" Type="http://schemas.openxmlformats.org/officeDocument/2006/relationships/image" Target="../media/image2210.png"/><Relationship Id="rId7" Type="http://schemas.openxmlformats.org/officeDocument/2006/relationships/image" Target="../media/image260.png"/><Relationship Id="rId2" Type="http://schemas.openxmlformats.org/officeDocument/2006/relationships/image" Target="../media/image21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0.png"/><Relationship Id="rId5" Type="http://schemas.openxmlformats.org/officeDocument/2006/relationships/image" Target="../media/image240.png"/><Relationship Id="rId10" Type="http://schemas.openxmlformats.org/officeDocument/2006/relationships/image" Target="../media/image290.png"/><Relationship Id="rId4" Type="http://schemas.openxmlformats.org/officeDocument/2006/relationships/image" Target="../media/image2310.png"/><Relationship Id="rId9" Type="http://schemas.openxmlformats.org/officeDocument/2006/relationships/image" Target="../media/image28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0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g"/><Relationship Id="rId4" Type="http://schemas.openxmlformats.org/officeDocument/2006/relationships/image" Target="../media/image47.jpe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png"/><Relationship Id="rId5" Type="http://schemas.openxmlformats.org/officeDocument/2006/relationships/image" Target="../media/image97.png"/><Relationship Id="rId4" Type="http://schemas.openxmlformats.org/officeDocument/2006/relationships/image" Target="../media/image94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2"/>
          <p:cNvSpPr>
            <a:spLocks noGrp="1" noChangeArrowheads="1"/>
          </p:cNvSpPr>
          <p:nvPr>
            <p:ph type="title"/>
          </p:nvPr>
        </p:nvSpPr>
        <p:spPr>
          <a:xfrm>
            <a:off x="1600200" y="457200"/>
            <a:ext cx="7467600" cy="454025"/>
          </a:xfrm>
        </p:spPr>
        <p:txBody>
          <a:bodyPr/>
          <a:lstStyle/>
          <a:p>
            <a:r>
              <a:rPr lang="en-US" altLang="ko-KR" sz="2800" dirty="0">
                <a:effectLst>
                  <a:outerShdw blurRad="38100" dist="38100" dir="2700000" algn="tl">
                    <a:srgbClr val="000000"/>
                  </a:outerShdw>
                </a:effectLst>
                <a:ea typeface="굴림" pitchFamily="50" charset="-127"/>
              </a:rPr>
              <a:t>ASA Statistics in Imaging Section</a:t>
            </a:r>
          </a:p>
        </p:txBody>
      </p:sp>
      <p:sp>
        <p:nvSpPr>
          <p:cNvPr id="167939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295400"/>
            <a:ext cx="8610600" cy="4648200"/>
          </a:xfrm>
        </p:spPr>
        <p:txBody>
          <a:bodyPr/>
          <a:lstStyle/>
          <a:p>
            <a:pPr marL="0">
              <a:spcBef>
                <a:spcPts val="0"/>
              </a:spcBef>
              <a:spcAft>
                <a:spcPts val="1000"/>
              </a:spcAft>
            </a:pPr>
            <a:r>
              <a:rPr lang="en-US" sz="3600" b="1" dirty="0"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Integrated Analysis of Pathology Images and Genetics</a:t>
            </a:r>
            <a:endParaRPr lang="en-US" dirty="0"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274320" indent="-274320">
              <a:lnSpc>
                <a:spcPct val="150000"/>
              </a:lnSpc>
              <a:spcBef>
                <a:spcPts val="0"/>
              </a:spcBef>
            </a:pPr>
            <a:endParaRPr lang="en-US" altLang="ko-KR" sz="1800" dirty="0">
              <a:ea typeface="굴림" pitchFamily="50" charset="-127"/>
            </a:endParaRPr>
          </a:p>
          <a:p>
            <a:pPr marL="274320" indent="-274320">
              <a:lnSpc>
                <a:spcPct val="150000"/>
              </a:lnSpc>
              <a:spcBef>
                <a:spcPts val="0"/>
              </a:spcBef>
            </a:pPr>
            <a:r>
              <a:rPr lang="en-US" altLang="ko-KR" dirty="0">
                <a:ea typeface="굴림" pitchFamily="50" charset="-127"/>
              </a:rPr>
              <a:t>J. S. Marron</a:t>
            </a:r>
          </a:p>
          <a:p>
            <a:pPr marL="274320" indent="-274320">
              <a:lnSpc>
                <a:spcPct val="150000"/>
              </a:lnSpc>
              <a:spcBef>
                <a:spcPts val="0"/>
              </a:spcBef>
            </a:pPr>
            <a:r>
              <a:rPr lang="en-US" altLang="ko-KR" dirty="0">
                <a:ea typeface="굴림" pitchFamily="50" charset="-127"/>
              </a:rPr>
              <a:t>Dept. of Statistics and Operations Research</a:t>
            </a:r>
          </a:p>
          <a:p>
            <a:pPr marL="274320" indent="-274320">
              <a:lnSpc>
                <a:spcPct val="150000"/>
              </a:lnSpc>
              <a:spcBef>
                <a:spcPts val="0"/>
              </a:spcBef>
            </a:pPr>
            <a:r>
              <a:rPr lang="en-US" altLang="ko-KR" dirty="0">
                <a:ea typeface="굴림" pitchFamily="50" charset="-127"/>
              </a:rPr>
              <a:t>University of North Carolina</a:t>
            </a:r>
          </a:p>
          <a:p>
            <a:pPr marL="274320" indent="-274320">
              <a:lnSpc>
                <a:spcPct val="150000"/>
              </a:lnSpc>
              <a:spcBef>
                <a:spcPts val="0"/>
              </a:spcBef>
            </a:pPr>
            <a:fld id="{851615D0-EBA0-4226-A5DC-4991C1FAE537}" type="datetime4">
              <a:rPr lang="en-US" altLang="en-US" smtClean="0">
                <a:ea typeface="굴림" pitchFamily="50" charset="-127"/>
              </a:rPr>
              <a:pPr marL="274320" indent="-274320">
                <a:lnSpc>
                  <a:spcPct val="150000"/>
                </a:lnSpc>
                <a:spcBef>
                  <a:spcPts val="0"/>
                </a:spcBef>
              </a:pPr>
              <a:t>January 17, 2020</a:t>
            </a:fld>
            <a:endParaRPr lang="en-US" altLang="ko-KR" dirty="0">
              <a:ea typeface="굴림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2"/>
          <p:cNvSpPr>
            <a:spLocks noGrp="1" noChangeArrowheads="1"/>
          </p:cNvSpPr>
          <p:nvPr>
            <p:ph type="title"/>
          </p:nvPr>
        </p:nvSpPr>
        <p:spPr>
          <a:xfrm>
            <a:off x="1295400" y="457200"/>
            <a:ext cx="7467600" cy="454025"/>
          </a:xfrm>
        </p:spPr>
        <p:txBody>
          <a:bodyPr/>
          <a:lstStyle/>
          <a:p>
            <a:r>
              <a:rPr lang="en-US" altLang="ko-KR" sz="2800" dirty="0">
                <a:effectLst>
                  <a:outerShdw blurRad="38100" dist="38100" dir="2700000" algn="tl">
                    <a:srgbClr val="000000"/>
                  </a:outerShdw>
                </a:effectLst>
                <a:ea typeface="굴림" pitchFamily="50" charset="-127"/>
              </a:rPr>
              <a:t>Carolina Breast Cancer Study</a:t>
            </a:r>
          </a:p>
        </p:txBody>
      </p:sp>
      <p:sp>
        <p:nvSpPr>
          <p:cNvPr id="167939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219200"/>
            <a:ext cx="8610600" cy="4648200"/>
          </a:xfrm>
        </p:spPr>
        <p:txBody>
          <a:bodyPr/>
          <a:lstStyle/>
          <a:p>
            <a:pPr algn="l">
              <a:lnSpc>
                <a:spcPct val="150000"/>
              </a:lnSpc>
            </a:pPr>
            <a:r>
              <a:rPr lang="en-US" altLang="ko-KR" sz="3600" dirty="0">
                <a:ea typeface="굴림" pitchFamily="50" charset="-127"/>
              </a:rPr>
              <a:t>Deep Learning Image Representation</a:t>
            </a:r>
          </a:p>
          <a:p>
            <a:pPr algn="l">
              <a:lnSpc>
                <a:spcPct val="150000"/>
              </a:lnSpc>
            </a:pPr>
            <a:r>
              <a:rPr lang="en-US" altLang="ko-KR" sz="3600" dirty="0">
                <a:ea typeface="굴림" pitchFamily="50" charset="-127"/>
              </a:rPr>
              <a:t>For Each Core:</a:t>
            </a:r>
          </a:p>
          <a:p>
            <a:pPr>
              <a:lnSpc>
                <a:spcPct val="150000"/>
              </a:lnSpc>
            </a:pPr>
            <a:r>
              <a:rPr lang="en-US" altLang="ko-KR" sz="3600" dirty="0">
                <a:ea typeface="굴림" pitchFamily="50" charset="-127"/>
              </a:rPr>
              <a:t>Aggregate Patches by Averaging</a:t>
            </a:r>
          </a:p>
          <a:p>
            <a:pPr>
              <a:lnSpc>
                <a:spcPct val="150000"/>
              </a:lnSpc>
            </a:pPr>
            <a:r>
              <a:rPr lang="en-US" altLang="ko-KR" sz="3600" dirty="0">
                <a:ea typeface="굴림" pitchFamily="50" charset="-127"/>
              </a:rPr>
              <a:t>(Damps Out “Location” Information)</a:t>
            </a:r>
          </a:p>
          <a:p>
            <a:pPr algn="l">
              <a:lnSpc>
                <a:spcPct val="150000"/>
              </a:lnSpc>
            </a:pPr>
            <a:r>
              <a:rPr lang="en-US" altLang="ko-KR" sz="3600" dirty="0">
                <a:ea typeface="굴림" pitchFamily="50" charset="-127"/>
              </a:rPr>
              <a:t>Then Average Cores For Each Person</a:t>
            </a:r>
          </a:p>
          <a:p>
            <a:pPr algn="l">
              <a:lnSpc>
                <a:spcPct val="150000"/>
              </a:lnSpc>
            </a:pPr>
            <a:endParaRPr lang="en-US" altLang="ko-KR" sz="3600" dirty="0">
              <a:ea typeface="굴림" pitchFamily="50" charset="-127"/>
            </a:endParaRPr>
          </a:p>
          <a:p>
            <a:pPr algn="l">
              <a:lnSpc>
                <a:spcPct val="150000"/>
              </a:lnSpc>
            </a:pPr>
            <a:endParaRPr lang="en-US" altLang="ko-KR" dirty="0">
              <a:ea typeface="굴림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918955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2"/>
          <p:cNvSpPr>
            <a:spLocks noGrp="1" noChangeArrowheads="1"/>
          </p:cNvSpPr>
          <p:nvPr>
            <p:ph type="title"/>
          </p:nvPr>
        </p:nvSpPr>
        <p:spPr>
          <a:xfrm>
            <a:off x="1295400" y="457200"/>
            <a:ext cx="7467600" cy="454025"/>
          </a:xfrm>
        </p:spPr>
        <p:txBody>
          <a:bodyPr/>
          <a:lstStyle/>
          <a:p>
            <a:r>
              <a:rPr lang="en-US" altLang="ko-KR" sz="2800" dirty="0" smtClean="0">
                <a:effectLst>
                  <a:outerShdw blurRad="38100" dist="38100" dir="2700000" algn="tl">
                    <a:srgbClr val="000000"/>
                  </a:outerShdw>
                </a:effectLst>
                <a:ea typeface="굴림" pitchFamily="50" charset="-127"/>
              </a:rPr>
              <a:t>Data Integration Approach</a:t>
            </a:r>
            <a:endParaRPr lang="en-US" altLang="ko-KR" sz="2800" dirty="0">
              <a:effectLst>
                <a:outerShdw blurRad="38100" dist="38100" dir="2700000" algn="tl">
                  <a:srgbClr val="000000"/>
                </a:outerShdw>
              </a:effectLst>
              <a:ea typeface="굴림" pitchFamily="50" charset="-127"/>
            </a:endParaRPr>
          </a:p>
        </p:txBody>
      </p:sp>
      <p:sp>
        <p:nvSpPr>
          <p:cNvPr id="167939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219200"/>
            <a:ext cx="8610600" cy="4648200"/>
          </a:xfrm>
        </p:spPr>
        <p:txBody>
          <a:bodyPr/>
          <a:lstStyle/>
          <a:p>
            <a:pPr algn="l">
              <a:lnSpc>
                <a:spcPct val="150000"/>
              </a:lnSpc>
            </a:pPr>
            <a:r>
              <a:rPr lang="en-US" altLang="ko-KR" dirty="0" smtClean="0">
                <a:ea typeface="굴림" pitchFamily="50" charset="-127"/>
              </a:rPr>
              <a:t>Analysis Method</a:t>
            </a:r>
            <a:endParaRPr lang="en-US" altLang="ko-KR" dirty="0">
              <a:ea typeface="굴림" pitchFamily="50" charset="-127"/>
            </a:endParaRPr>
          </a:p>
          <a:p>
            <a:pPr algn="l">
              <a:lnSpc>
                <a:spcPct val="150000"/>
              </a:lnSpc>
            </a:pPr>
            <a:r>
              <a:rPr lang="en-US" altLang="ko-KR" dirty="0" smtClean="0">
                <a:ea typeface="굴림" pitchFamily="50" charset="-127"/>
              </a:rPr>
              <a:t>For How Images and Genomics Relate:</a:t>
            </a:r>
          </a:p>
          <a:p>
            <a:pPr algn="l">
              <a:lnSpc>
                <a:spcPct val="150000"/>
              </a:lnSpc>
            </a:pPr>
            <a:endParaRPr lang="en-US" altLang="ko-KR" dirty="0" smtClean="0">
              <a:ea typeface="굴림" pitchFamily="50" charset="-127"/>
            </a:endParaRPr>
          </a:p>
          <a:p>
            <a:pPr>
              <a:lnSpc>
                <a:spcPct val="150000"/>
              </a:lnSpc>
            </a:pPr>
            <a:r>
              <a:rPr lang="en-US" altLang="ko-KR" dirty="0" smtClean="0">
                <a:ea typeface="굴림" pitchFamily="50" charset="-127"/>
              </a:rPr>
              <a:t>JIVE</a:t>
            </a:r>
          </a:p>
          <a:p>
            <a:pPr>
              <a:lnSpc>
                <a:spcPct val="150000"/>
              </a:lnSpc>
            </a:pPr>
            <a:r>
              <a:rPr lang="en-US" altLang="ko-KR" dirty="0" smtClean="0">
                <a:ea typeface="굴림" pitchFamily="50" charset="-127"/>
              </a:rPr>
              <a:t>(Joint and Individual Variation Explained)</a:t>
            </a:r>
            <a:endParaRPr lang="en-US" altLang="ko-KR" dirty="0">
              <a:ea typeface="굴림" pitchFamily="50" charset="-127"/>
            </a:endParaRPr>
          </a:p>
          <a:p>
            <a:pPr algn="l">
              <a:lnSpc>
                <a:spcPct val="150000"/>
              </a:lnSpc>
            </a:pPr>
            <a:endParaRPr lang="en-US" altLang="ko-KR" dirty="0">
              <a:ea typeface="굴림" pitchFamily="50" charset="-127"/>
            </a:endParaRPr>
          </a:p>
          <a:p>
            <a:pPr algn="l">
              <a:lnSpc>
                <a:spcPct val="150000"/>
              </a:lnSpc>
            </a:pPr>
            <a:endParaRPr lang="en-US" altLang="ko-KR" dirty="0">
              <a:ea typeface="굴림" pitchFamily="50" charset="-127"/>
            </a:endParaRPr>
          </a:p>
          <a:p>
            <a:pPr algn="l">
              <a:lnSpc>
                <a:spcPct val="150000"/>
              </a:lnSpc>
            </a:pPr>
            <a:endParaRPr lang="en-US" altLang="ko-KR" dirty="0">
              <a:ea typeface="굴림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80011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JIVE Collaborators</a:t>
            </a:r>
          </a:p>
        </p:txBody>
      </p:sp>
      <p:sp>
        <p:nvSpPr>
          <p:cNvPr id="453635" name="Rectangle 3"/>
          <p:cNvSpPr>
            <a:spLocks noGrp="1" noChangeArrowheads="1"/>
          </p:cNvSpPr>
          <p:nvPr>
            <p:ph idx="1"/>
          </p:nvPr>
        </p:nvSpPr>
        <p:spPr>
          <a:xfrm>
            <a:off x="2274226" y="1447800"/>
            <a:ext cx="2754974" cy="3886200"/>
          </a:xfrm>
        </p:spPr>
        <p:txBody>
          <a:bodyPr/>
          <a:lstStyle/>
          <a:p>
            <a:pPr algn="l">
              <a:lnSpc>
                <a:spcPct val="200000"/>
              </a:lnSpc>
            </a:pPr>
            <a:r>
              <a:rPr lang="en-US" altLang="en-US" dirty="0"/>
              <a:t>Eric Lock</a:t>
            </a:r>
          </a:p>
          <a:p>
            <a:pPr algn="l">
              <a:lnSpc>
                <a:spcPct val="200000"/>
              </a:lnSpc>
            </a:pPr>
            <a:endParaRPr lang="en-US" altLang="en-US" sz="1600" dirty="0" smtClean="0"/>
          </a:p>
          <a:p>
            <a:pPr algn="l">
              <a:lnSpc>
                <a:spcPct val="200000"/>
              </a:lnSpc>
            </a:pPr>
            <a:r>
              <a:rPr lang="en-US" altLang="en-US" dirty="0" smtClean="0"/>
              <a:t>Andrew </a:t>
            </a:r>
            <a:r>
              <a:rPr lang="en-US" altLang="en-US" dirty="0"/>
              <a:t>Nobel</a:t>
            </a:r>
          </a:p>
          <a:p>
            <a:pPr algn="l">
              <a:lnSpc>
                <a:spcPct val="200000"/>
              </a:lnSpc>
            </a:pPr>
            <a:endParaRPr lang="en-US" altLang="en-US" sz="1600" dirty="0" smtClean="0"/>
          </a:p>
          <a:p>
            <a:pPr algn="l">
              <a:lnSpc>
                <a:spcPct val="200000"/>
              </a:lnSpc>
            </a:pPr>
            <a:r>
              <a:rPr lang="en-US" altLang="en-US" dirty="0" smtClean="0"/>
              <a:t>Katie Hoadley</a:t>
            </a:r>
            <a:r>
              <a:rPr lang="en-US" altLang="en-US" dirty="0" smtClean="0"/>
              <a:t> </a:t>
            </a:r>
            <a:endParaRPr lang="en-US" altLang="en-US" dirty="0"/>
          </a:p>
        </p:txBody>
      </p:sp>
      <p:pic>
        <p:nvPicPr>
          <p:cNvPr id="417794" name="Picture 2" descr="http://www.tc.umn.edu/%7Eelock/LockPhoto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49" r="11685" b="24839"/>
          <a:stretch/>
        </p:blipFill>
        <p:spPr bwMode="auto">
          <a:xfrm>
            <a:off x="577292" y="1371601"/>
            <a:ext cx="1099108" cy="1313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7796" name="Picture 4" descr="http://sph.unc.edu/files/2015/05/nobel_andrew_200x200web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6" r="12005" b="6930"/>
          <a:stretch/>
        </p:blipFill>
        <p:spPr bwMode="auto">
          <a:xfrm>
            <a:off x="609600" y="3048000"/>
            <a:ext cx="99795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8" descr="data:image/jpeg;base64,/9j/4AAQSkZJRgABAQAAAQABAAD/2wCEAAkGBxMTDxUTExIWFRUVGRcVEhgYExcVGRUYFRcWGBgXFRUYHSggGB0lGxcYITEhJSkrLi8wFx8zODMsNyotLisBCgoKDg0OGhAQGyslHx0vNzIrKzcrLS0rLSstLS0tKys1Ly0tLS0tLS01LS0rLS0rKy0rOC0tKysrLSstMS0rLf/AABEIAGMAYwMBIgACEQEDEQH/xAAcAAAABwEBAAAAAAAAAAAAAAAAAQIDBAUGBwj/xAA/EAACAQIDBAgCBgcJAAAAAAABAgADEQQhMQUSQVEGBxMiYXGBkUKhIzIzUrHwFGJzs8HR8RU1Q1Nyg7LS4v/EABoBAAIDAQEAAAAAAAAAAAAAAAIDAAEEBQb/xAAjEQADAAEDBQADAQAAAAAAAAAAAQIDESExBBITQVEUI2Ei/9oADAMBAAIRAxEAPwDl94AYmHeEFPId4LxBgvK0Gq2g7xSITCp6yRTPD19BKZTsQGIEaeoeZ95Mq07jTORKpzlLQF0/oErsONxH0rA5yIYiDcJjceVrZl1haT1G3aaPUY5hURnNh+qoJkTFEqxVgQQbEEEEEagg6GMdjUXO5HleNNRaIUr6anb+D3awSMaBgk0X0rvfwchiJiqa3NprfBglbhHSFL3BbFqVgFutzYgkkmwyI3QLk2/CRNubFfClBUIO+Cy2+sALC7Kc1vfLyPKInPLrt13NWTBUpV6IdIZSZQwDtvEKTlfPjztEPgalNFYgWa5Avna18+WU0ez6rooZkUAgEEvy4WIEmS2lsJmE6fcVeGwbCqA9wLC9+R5/P2i8VswMO0UWXRfEnSbDZW2KLt2bruk6XzB4G0sNp7CSqm6GA4iw0J424zHXUua/0tDXPTzU6pnLKuzmCljpnf8APpeQCmek6TjdghStj3RkQePE+8yXSGmDUO6RkbWHhH4uoVvRCcuDsWpqsBQWthabEDe3QG8xkZV4vZgvpHeiLfQOD982vysuXvf5yyrsCb6HTmJyatxlqf6dyJnJimmuUUa7JFtPxglqjZf+oJflorxQc9gBhQT0B5pPcdGIcaOwP+oiJqVCxJYlidSSST5kxMK0FShrps3WKpdoMOlv8N+H3wg9gBLL9DK/aLfgCt2BBGfdGY8s/WV3RCo1UBn+BRTXyBOf4ewmxXcQHe9py82Rw+0344V7mT2ige1BMiTk2d6Yve/MHkLjWKShiCrKa5YoxAO7YsLCxaxyz/Jlvh6Ies7kgWBKjkP5wtmYBzvupGuatmDkLEHVfY+Up5dtw1g9oqxj6y5Ormw7wvvmwyJ0B8eOVpktpbvaMUYHeN9fq3GYm+x++qljTswBA7wK6ak62mIxVJFoGqxJY1dynzZV+sT63PtG4Gm20hOWHxqWWzHanTC88z5mLq46/CVrYt1ALDI6Hgbcj+dRzkZsZ3gfPj5RDxN1q0bpzTMqU+CzONHj7wTOvtQXyEOH+NXwD8qfpF3Tyg3Tyj4SLWnOxojz/cMCmYfZGSNIe7JoieRmr6DVgEKcQfxM0+2s2Dp5EcwOXjK/o5sFjstqyqd8N2mWZKjeB+WfpJWzsOa9PcYgc/TjOR1ErydyOj02TVaMl02p9ndhunTMga+drxWyqxDWUFhe2htykWnsxqDkM5ZPukXAy4EyWu1UVDmABexJAsBrM+TfZG5WpWpE6VYlUpksbLo3kdbeNv4TlW2to9tVuBu00G5SXPJRxPiePoOE0fS/bS1701uVUE7wzuw0y5ePjMjhUBcBtOPD+k6HSYvHGtcmHqczy0pRPrmvUC3XJECrZQo3Vubnmc9TnDx1fcTsjqOGRsb8x6ybhVQ03+kCBQQO6W3iTYLcaeZlLja+/WZ+BOXgLZQ4Xc9/Q3Lc450XLId4JL3Tz+UE0d5zdCxIgtFWhkRggbjloAloN2Qh6M6BYEJgaa2uCi3vxDLcj5zN7f6Ofo9Xu33GuUPL9U25fO3nNz0bS2Eofsqf/BZi+sHpq1Nnw1PDglWQVHqmwAYBgaaggtlfMkC40OcxVh8kvTkfjvs5M9jKVU93eZr5AAZm/AWEo+nOzjhcEiP9pWcM9/gVRcKPHS/oJu+rfpPh69RqTUjTxFiy7xDh1Gu4wA3SOItnfU8Mf1yVC+Ipn4bVAp4Eg07+wYe8XhxVFpUNy5u5bHOKRimoiJFMgyROgzKno9hs1SKW4BkSSxve5/hoJVsTy4y1aQMYO8PGApS4G1kdchCsRlCje4OcEvYrcvIqEsOGIAoyigISyx2AoONwykXDYigpHg1VAfkTIyI9M4Sh2aKgzCqFHOyi05j1xYNEq0K6fbVb0XXd3g9MW7/IMpYAc98csuqzgfTzaa4ra1W7t2NG1IgGx7m9crlp2hN8uBgwtGMvguup/YS9viK7qS9L6BMxdS1+0YrqDkFHk3KQeuQbtTC0jqqVXP8AuOv/AEkfqo2zUTagos5tXDh7W77AM6sTwI7+n3o/13ZbQpAf5Cn3q1v5Rbj9mpXo52REGOmNgRpQzWMhYod75e0mOc5CqHOCxkrUa3fCCLvBK1YztRciKggjTKGk0HQBA21cKCLjtQfVVZh8wD6QQSiI9ImeYNj4hnDVGN3qoGqk/GTvsSRprnBBJHIWTgtOr6mP7aweXxN+5qS567/7xp/sE/eVYIIHsL0c8Y5QjpBBCBIjfV9ZDeHBBY2RBggglFn/2Q=="/>
          <p:cNvSpPr>
            <a:spLocks noChangeAspect="1" noChangeArrowheads="1"/>
          </p:cNvSpPr>
          <p:nvPr/>
        </p:nvSpPr>
        <p:spPr bwMode="auto">
          <a:xfrm>
            <a:off x="155575" y="-563563"/>
            <a:ext cx="1181100" cy="1181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10" descr="data:image/jpeg;base64,/9j/4AAQSkZJRgABAQAAAQABAAD/2wCEAAkGBxMTDxUTExIWFRUVGRcVEhgYExcVGRUYFRcWGBgXFRUYHSggGB0lGxcYITEhJSkrLi8wFx8zODMsNyotLisBCgoKDg0OGhAQGyslHx0vNzIrKzcrLS0rLSstLS0tKys1Ly0tLS0tLS01LS0rLS0rKy0rOC0tKysrLSstMS0rLf/AABEIAGMAYwMBIgACEQEDEQH/xAAcAAAABwEBAAAAAAAAAAAAAAAAAQIDBAUGBwj/xAA/EAACAQIDBAgCBgcJAAAAAAABAgADEQQhMQUSQVEGBxMiYXGBkUKhIzIzUrHwFGJzs8HR8RU1Q1Nyg7LS4v/EABoBAAIDAQEAAAAAAAAAAAAAAAIDAAEEBQb/xAAjEQADAAEDBQADAQAAAAAAAAAAAQIDESExBBITQVEUI2Ei/9oADAMBAAIRAxEAPwDl94AYmHeEFPId4LxBgvK0Gq2g7xSITCp6yRTPD19BKZTsQGIEaeoeZ95Mq07jTORKpzlLQF0/oErsONxH0rA5yIYiDcJjceVrZl1haT1G3aaPUY5hURnNh+qoJkTFEqxVgQQbEEEEEagg6GMdjUXO5HleNNRaIUr6anb+D3awSMaBgk0X0rvfwchiJiqa3NprfBglbhHSFL3BbFqVgFutzYgkkmwyI3QLk2/CRNubFfClBUIO+Cy2+sALC7Kc1vfLyPKInPLrt13NWTBUpV6IdIZSZQwDtvEKTlfPjztEPgalNFYgWa5Avna18+WU0ez6rooZkUAgEEvy4WIEmS2lsJmE6fcVeGwbCqA9wLC9+R5/P2i8VswMO0UWXRfEnSbDZW2KLt2bruk6XzB4G0sNp7CSqm6GA4iw0J424zHXUua/0tDXPTzU6pnLKuzmCljpnf8APpeQCmek6TjdghStj3RkQePE+8yXSGmDUO6RkbWHhH4uoVvRCcuDsWpqsBQWthabEDe3QG8xkZV4vZgvpHeiLfQOD982vysuXvf5yyrsCb6HTmJyatxlqf6dyJnJimmuUUa7JFtPxglqjZf+oJflorxQc9gBhQT0B5pPcdGIcaOwP+oiJqVCxJYlidSSST5kxMK0FShrps3WKpdoMOlv8N+H3wg9gBLL9DK/aLfgCt2BBGfdGY8s/WV3RCo1UBn+BRTXyBOf4ewmxXcQHe9py82Rw+0344V7mT2ige1BMiTk2d6Yve/MHkLjWKShiCrKa5YoxAO7YsLCxaxyz/Jlvh6Ies7kgWBKjkP5wtmYBzvupGuatmDkLEHVfY+Up5dtw1g9oqxj6y5Ormw7wvvmwyJ0B8eOVpktpbvaMUYHeN9fq3GYm+x++qljTswBA7wK6ak62mIxVJFoGqxJY1dynzZV+sT63PtG4Gm20hOWHxqWWzHanTC88z5mLq46/CVrYt1ALDI6Hgbcj+dRzkZsZ3gfPj5RDxN1q0bpzTMqU+CzONHj7wTOvtQXyEOH+NXwD8qfpF3Tyg3Tyj4SLWnOxojz/cMCmYfZGSNIe7JoieRmr6DVgEKcQfxM0+2s2Dp5EcwOXjK/o5sFjstqyqd8N2mWZKjeB+WfpJWzsOa9PcYgc/TjOR1ErydyOj02TVaMl02p9ndhunTMga+drxWyqxDWUFhe2htykWnsxqDkM5ZPukXAy4EyWu1UVDmABexJAsBrM+TfZG5WpWpE6VYlUpksbLo3kdbeNv4TlW2to9tVuBu00G5SXPJRxPiePoOE0fS/bS1701uVUE7wzuw0y5ePjMjhUBcBtOPD+k6HSYvHGtcmHqczy0pRPrmvUC3XJECrZQo3Vubnmc9TnDx1fcTsjqOGRsb8x6ybhVQ03+kCBQQO6W3iTYLcaeZlLja+/WZ+BOXgLZQ4Xc9/Q3Lc450XLId4JL3Tz+UE0d5zdCxIgtFWhkRggbjloAloN2Qh6M6BYEJgaa2uCi3vxDLcj5zN7f6Ofo9Xu33GuUPL9U25fO3nNz0bS2Eofsqf/BZi+sHpq1Nnw1PDglWQVHqmwAYBgaaggtlfMkC40OcxVh8kvTkfjvs5M9jKVU93eZr5AAZm/AWEo+nOzjhcEiP9pWcM9/gVRcKPHS/oJu+rfpPh69RqTUjTxFiy7xDh1Gu4wA3SOItnfU8Mf1yVC+Ipn4bVAp4Eg07+wYe8XhxVFpUNy5u5bHOKRimoiJFMgyROgzKno9hs1SKW4BkSSxve5/hoJVsTy4y1aQMYO8PGApS4G1kdchCsRlCje4OcEvYrcvIqEsOGIAoyigISyx2AoONwykXDYigpHg1VAfkTIyI9M4Sh2aKgzCqFHOyi05j1xYNEq0K6fbVb0XXd3g9MW7/IMpYAc98csuqzgfTzaa4ra1W7t2NG1IgGx7m9crlp2hN8uBgwtGMvguup/YS9viK7qS9L6BMxdS1+0YrqDkFHk3KQeuQbtTC0jqqVXP8AuOv/AEkfqo2zUTagos5tXDh7W77AM6sTwI7+n3o/13ZbQpAf5Cn3q1v5Rbj9mpXo52REGOmNgRpQzWMhYod75e0mOc5CqHOCxkrUa3fCCLvBK1YztRciKggjTKGk0HQBA21cKCLjtQfVVZh8wD6QQSiI9ImeYNj4hnDVGN3qoGqk/GTvsSRprnBBJHIWTgtOr6mP7aweXxN+5qS567/7xp/sE/eVYIIHsL0c8Y5QjpBBCBIjfV9ZDeHBBY2RBggglFn/2Q=="/>
          <p:cNvSpPr>
            <a:spLocks noChangeAspect="1" noChangeArrowheads="1"/>
          </p:cNvSpPr>
          <p:nvPr/>
        </p:nvSpPr>
        <p:spPr bwMode="auto">
          <a:xfrm>
            <a:off x="307975" y="-411163"/>
            <a:ext cx="1181100" cy="1181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12" descr="data:image/jpeg;base64,/9j/4AAQSkZJRgABAQAAAQABAAD/2wCEAAkGBxMTDxUTExIWFRUVGRcVEhgYExcVGRUYFRcWGBgXFRUYHSggGB0lGxcYITEhJSkrLi8wFx8zODMsNyotLisBCgoKDg0OGhAQGyslHx0vNzIrKzcrLS0rLSstLS0tKys1Ly0tLS0tLS01LS0rLS0rKy0rOC0tKysrLSstMS0rLf/AABEIAGMAYwMBIgACEQEDEQH/xAAcAAAABwEBAAAAAAAAAAAAAAAAAQIDBAUGBwj/xAA/EAACAQIDBAgCBgcJAAAAAAABAgADEQQhMQUSQVEGBxMiYXGBkUKhIzIzUrHwFGJzs8HR8RU1Q1Nyg7LS4v/EABoBAAIDAQEAAAAAAAAAAAAAAAIDAAEEBQb/xAAjEQADAAEDBQADAQAAAAAAAAAAAQIDESExBBITQVEUI2Ei/9oADAMBAAIRAxEAPwDl94AYmHeEFPId4LxBgvK0Gq2g7xSITCp6yRTPD19BKZTsQGIEaeoeZ95Mq07jTORKpzlLQF0/oErsONxH0rA5yIYiDcJjceVrZl1haT1G3aaPUY5hURnNh+qoJkTFEqxVgQQbEEEEEagg6GMdjUXO5HleNNRaIUr6anb+D3awSMaBgk0X0rvfwchiJiqa3NprfBglbhHSFL3BbFqVgFutzYgkkmwyI3QLk2/CRNubFfClBUIO+Cy2+sALC7Kc1vfLyPKInPLrt13NWTBUpV6IdIZSZQwDtvEKTlfPjztEPgalNFYgWa5Avna18+WU0ez6rooZkUAgEEvy4WIEmS2lsJmE6fcVeGwbCqA9wLC9+R5/P2i8VswMO0UWXRfEnSbDZW2KLt2bruk6XzB4G0sNp7CSqm6GA4iw0J424zHXUua/0tDXPTzU6pnLKuzmCljpnf8APpeQCmek6TjdghStj3RkQePE+8yXSGmDUO6RkbWHhH4uoVvRCcuDsWpqsBQWthabEDe3QG8xkZV4vZgvpHeiLfQOD982vysuXvf5yyrsCb6HTmJyatxlqf6dyJnJimmuUUa7JFtPxglqjZf+oJflorxQc9gBhQT0B5pPcdGIcaOwP+oiJqVCxJYlidSSST5kxMK0FShrps3WKpdoMOlv8N+H3wg9gBLL9DK/aLfgCt2BBGfdGY8s/WV3RCo1UBn+BRTXyBOf4ewmxXcQHe9py82Rw+0344V7mT2ige1BMiTk2d6Yve/MHkLjWKShiCrKa5YoxAO7YsLCxaxyz/Jlvh6Ies7kgWBKjkP5wtmYBzvupGuatmDkLEHVfY+Up5dtw1g9oqxj6y5Ormw7wvvmwyJ0B8eOVpktpbvaMUYHeN9fq3GYm+x++qljTswBA7wK6ak62mIxVJFoGqxJY1dynzZV+sT63PtG4Gm20hOWHxqWWzHanTC88z5mLq46/CVrYt1ALDI6Hgbcj+dRzkZsZ3gfPj5RDxN1q0bpzTMqU+CzONHj7wTOvtQXyEOH+NXwD8qfpF3Tyg3Tyj4SLWnOxojz/cMCmYfZGSNIe7JoieRmr6DVgEKcQfxM0+2s2Dp5EcwOXjK/o5sFjstqyqd8N2mWZKjeB+WfpJWzsOa9PcYgc/TjOR1ErydyOj02TVaMl02p9ndhunTMga+drxWyqxDWUFhe2htykWnsxqDkM5ZPukXAy4EyWu1UVDmABexJAsBrM+TfZG5WpWpE6VYlUpksbLo3kdbeNv4TlW2to9tVuBu00G5SXPJRxPiePoOE0fS/bS1701uVUE7wzuw0y5ePjMjhUBcBtOPD+k6HSYvHGtcmHqczy0pRPrmvUC3XJECrZQo3Vubnmc9TnDx1fcTsjqOGRsb8x6ybhVQ03+kCBQQO6W3iTYLcaeZlLja+/WZ+BOXgLZQ4Xc9/Q3Lc450XLId4JL3Tz+UE0d5zdCxIgtFWhkRggbjloAloN2Qh6M6BYEJgaa2uCi3vxDLcj5zN7f6Ofo9Xu33GuUPL9U25fO3nNz0bS2Eofsqf/BZi+sHpq1Nnw1PDglWQVHqmwAYBgaaggtlfMkC40OcxVh8kvTkfjvs5M9jKVU93eZr5AAZm/AWEo+nOzjhcEiP9pWcM9/gVRcKPHS/oJu+rfpPh69RqTUjTxFiy7xDh1Gu4wA3SOItnfU8Mf1yVC+Ipn4bVAp4Eg07+wYe8XhxVFpUNy5u5bHOKRimoiJFMgyROgzKno9hs1SKW4BkSSxve5/hoJVsTy4y1aQMYO8PGApS4G1kdchCsRlCje4OcEvYrcvIqEsOGIAoyigISyx2AoONwykXDYigpHg1VAfkTIyI9M4Sh2aKgzCqFHOyi05j1xYNEq0K6fbVb0XXd3g9MW7/IMpYAc98csuqzgfTzaa4ra1W7t2NG1IgGx7m9crlp2hN8uBgwtGMvguup/YS9viK7qS9L6BMxdS1+0YrqDkFHk3KQeuQbtTC0jqqVXP8AuOv/AEkfqo2zUTagos5tXDh7W77AM6sTwI7+n3o/13ZbQpAf5Cn3q1v5Rbj9mpXo52REGOmNgRpQzWMhYod75e0mOc5CqHOCxkrUa3fCCLvBK1YztRciKggjTKGk0HQBA21cKCLjtQfVVZh8wD6QQSiI9ImeYNj4hnDVGN3qoGqk/GTvsSRprnBBJHIWTgtOr6mP7aweXxN+5qS567/7xp/sE/eVYIIHsL0c8Y5QjpBBCBIjfV9ZDeHBBY2RBggglFn/2Q=="/>
          <p:cNvSpPr>
            <a:spLocks noChangeAspect="1" noChangeArrowheads="1"/>
          </p:cNvSpPr>
          <p:nvPr/>
        </p:nvSpPr>
        <p:spPr bwMode="auto">
          <a:xfrm>
            <a:off x="460375" y="-258763"/>
            <a:ext cx="1181100" cy="1181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14" descr="Image result for jan hanni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4724399" y="2057400"/>
            <a:ext cx="3810001" cy="4876800"/>
            <a:chOff x="4724399" y="2057400"/>
            <a:chExt cx="3810001" cy="4876800"/>
          </a:xfrm>
        </p:grpSpPr>
        <p:pic>
          <p:nvPicPr>
            <p:cNvPr id="417798" name="Picture 6" descr="photo of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859" r="12592"/>
            <a:stretch/>
          </p:blipFill>
          <p:spPr bwMode="auto">
            <a:xfrm>
              <a:off x="7237868" y="2057400"/>
              <a:ext cx="1296532" cy="1295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1111"/>
            <a:stretch/>
          </p:blipFill>
          <p:spPr>
            <a:xfrm>
              <a:off x="7311621" y="5486400"/>
              <a:ext cx="1106288" cy="1143000"/>
            </a:xfrm>
            <a:prstGeom prst="rect">
              <a:avLst/>
            </a:prstGeom>
          </p:spPr>
        </p:pic>
        <p:sp>
          <p:nvSpPr>
            <p:cNvPr id="13" name="Rectangle 3"/>
            <p:cNvSpPr txBox="1">
              <a:spLocks noChangeArrowheads="1"/>
            </p:cNvSpPr>
            <p:nvPr/>
          </p:nvSpPr>
          <p:spPr bwMode="auto">
            <a:xfrm>
              <a:off x="4724399" y="2165350"/>
              <a:ext cx="2362201" cy="47688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81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2075" tIns="46038" rIns="92075" bIns="46038" numCol="1" anchor="t" anchorCtr="0" compatLnSpc="1">
              <a:prstTxWarp prst="textNoShape">
                <a:avLst/>
              </a:prstTxWarp>
            </a:bodyPr>
            <a:lstStyle>
              <a:lvl1pPr marL="457200" indent="-457200" algn="ctr" rtl="0" fontAlgn="base">
                <a:spcBef>
                  <a:spcPct val="20000"/>
                </a:spcBef>
                <a:spcAft>
                  <a:spcPct val="0"/>
                </a:spcAft>
                <a:buClr>
                  <a:srgbClr val="A50021"/>
                </a:buClr>
                <a:buSzPct val="75000"/>
                <a:buFont typeface="Wingdings" pitchFamily="2" charset="2"/>
                <a:defRPr sz="3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1pPr>
              <a:lvl2pPr marL="1027113" indent="-455613" algn="ctr" rtl="0" fontAlgn="base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75000"/>
                <a:buFont typeface="Wingdings" pitchFamily="2" charset="2"/>
                <a:defRPr sz="2800">
                  <a:solidFill>
                    <a:srgbClr val="000000"/>
                  </a:solidFill>
                  <a:latin typeface="+mn-lt"/>
                </a:defRPr>
              </a:lvl2pPr>
              <a:lvl3pPr marL="1370013" indent="-228600"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666699"/>
                </a:buClr>
                <a:buSzPct val="70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+mn-lt"/>
                </a:defRPr>
              </a:lvl3pPr>
              <a:lvl4pPr marL="1712913" indent="-228600" algn="l" rtl="0" fontAlgn="base">
                <a:spcBef>
                  <a:spcPct val="20000"/>
                </a:spcBef>
                <a:spcAft>
                  <a:spcPct val="0"/>
                </a:spcAft>
                <a:buSzPct val="6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fontAlgn="base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+mn-lt"/>
                </a:defRPr>
              </a:lvl5pPr>
              <a:lvl6pPr marL="2514600" indent="-228600" algn="l" rtl="0" fontAlgn="base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+mn-lt"/>
                </a:defRPr>
              </a:lvl6pPr>
              <a:lvl7pPr marL="2971800" indent="-228600" algn="l" rtl="0" fontAlgn="base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+mn-lt"/>
                </a:defRPr>
              </a:lvl7pPr>
              <a:lvl8pPr marL="3429000" indent="-228600" algn="l" rtl="0" fontAlgn="base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+mn-lt"/>
                </a:defRPr>
              </a:lvl8pPr>
              <a:lvl9pPr marL="3886200" indent="-228600" algn="l" rtl="0" fontAlgn="base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algn="r">
                <a:lnSpc>
                  <a:spcPct val="200000"/>
                </a:lnSpc>
              </a:pPr>
              <a:r>
                <a:rPr lang="en-US" altLang="en-US" kern="0" dirty="0" smtClean="0"/>
                <a:t>Qing Feng</a:t>
              </a:r>
            </a:p>
            <a:p>
              <a:pPr algn="l">
                <a:lnSpc>
                  <a:spcPct val="200000"/>
                </a:lnSpc>
              </a:pPr>
              <a:endParaRPr lang="en-US" altLang="en-US" sz="1600" kern="0" dirty="0" smtClean="0"/>
            </a:p>
            <a:p>
              <a:pPr algn="l">
                <a:lnSpc>
                  <a:spcPct val="200000"/>
                </a:lnSpc>
              </a:pPr>
              <a:r>
                <a:rPr lang="en-US" altLang="en-US" kern="0" dirty="0" smtClean="0"/>
                <a:t>Meilei Jiang</a:t>
              </a:r>
              <a:endParaRPr lang="en-US" altLang="en-US" kern="0" dirty="0"/>
            </a:p>
            <a:p>
              <a:pPr algn="l">
                <a:lnSpc>
                  <a:spcPct val="200000"/>
                </a:lnSpc>
              </a:pPr>
              <a:endParaRPr lang="en-US" altLang="en-US" sz="1600" kern="0" dirty="0" smtClean="0"/>
            </a:p>
            <a:p>
              <a:pPr algn="r">
                <a:lnSpc>
                  <a:spcPct val="200000"/>
                </a:lnSpc>
              </a:pPr>
              <a:r>
                <a:rPr lang="en-US" altLang="en-US" kern="0" dirty="0" smtClean="0"/>
                <a:t>Jan Hannig</a:t>
              </a:r>
              <a:endParaRPr lang="en-US" altLang="en-US" kern="0" dirty="0"/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15200" y="3657600"/>
              <a:ext cx="1088346" cy="1447800"/>
            </a:xfrm>
            <a:prstGeom prst="rect">
              <a:avLst/>
            </a:prstGeom>
          </p:spPr>
        </p:pic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976" y="4573621"/>
            <a:ext cx="1030224" cy="1369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532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JIVE Data Structure</a:t>
            </a:r>
          </a:p>
        </p:txBody>
      </p:sp>
      <p:sp>
        <p:nvSpPr>
          <p:cNvPr id="453635" name="Rectangle 3"/>
          <p:cNvSpPr>
            <a:spLocks noGrp="1" noChangeArrowheads="1"/>
          </p:cNvSpPr>
          <p:nvPr>
            <p:ph idx="1"/>
          </p:nvPr>
        </p:nvSpPr>
        <p:spPr>
          <a:xfrm>
            <a:off x="457201" y="1371600"/>
            <a:ext cx="8269288" cy="4768850"/>
          </a:xfrm>
        </p:spPr>
        <p:txBody>
          <a:bodyPr/>
          <a:lstStyle/>
          <a:p>
            <a:pPr marL="0" indent="0" algn="l"/>
            <a:r>
              <a:rPr lang="en-US" altLang="en-US" dirty="0"/>
              <a:t>Organizational Model </a:t>
            </a:r>
          </a:p>
          <a:p>
            <a:pPr marL="0" indent="0" algn="l"/>
            <a:r>
              <a:rPr lang="en-US" altLang="en-US" dirty="0"/>
              <a:t>for Single Data Set:</a:t>
            </a:r>
          </a:p>
          <a:p>
            <a:pPr marL="0" indent="0" algn="l"/>
            <a:r>
              <a:rPr lang="en-US" altLang="en-US" dirty="0"/>
              <a:t>	Matrix</a:t>
            </a:r>
          </a:p>
          <a:p>
            <a:pPr marL="0" indent="0" algn="l"/>
            <a:r>
              <a:rPr lang="en-US" altLang="en-US" dirty="0"/>
              <a:t>Convention in this talk:</a:t>
            </a:r>
          </a:p>
          <a:p>
            <a:pPr marL="0" indent="0"/>
            <a:r>
              <a:rPr lang="en-US" altLang="en-US" dirty="0"/>
              <a:t>“</a:t>
            </a:r>
            <a:r>
              <a:rPr lang="en-US" altLang="en-US" dirty="0">
                <a:solidFill>
                  <a:srgbClr val="3333FF"/>
                </a:solidFill>
              </a:rPr>
              <a:t>Columns</a:t>
            </a:r>
            <a:r>
              <a:rPr lang="en-US" altLang="en-US" dirty="0"/>
              <a:t> as Data Objects”</a:t>
            </a:r>
          </a:p>
          <a:p>
            <a:pPr marL="0" indent="0"/>
            <a:r>
              <a:rPr lang="en-US" altLang="en-US" dirty="0"/>
              <a:t>(Atoms of the Statistical Analysis,</a:t>
            </a:r>
          </a:p>
          <a:p>
            <a:pPr marL="0" indent="0"/>
            <a:r>
              <a:rPr lang="en-US" altLang="en-US" dirty="0"/>
              <a:t>i.e. Experimental Units, or Data Vectors)</a:t>
            </a:r>
          </a:p>
          <a:p>
            <a:pPr marL="0" indent="0" algn="l"/>
            <a:endParaRPr lang="en-US" altLang="en-US" dirty="0"/>
          </a:p>
        </p:txBody>
      </p:sp>
      <p:sp>
        <p:nvSpPr>
          <p:cNvPr id="2" name="Rectangle 1"/>
          <p:cNvSpPr/>
          <p:nvPr/>
        </p:nvSpPr>
        <p:spPr bwMode="auto">
          <a:xfrm>
            <a:off x="7086600" y="1524000"/>
            <a:ext cx="1752600" cy="2286000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5" name="Rounded Rectangle 4"/>
          <p:cNvSpPr/>
          <p:nvPr/>
        </p:nvSpPr>
        <p:spPr bwMode="auto">
          <a:xfrm>
            <a:off x="7467600" y="1524000"/>
            <a:ext cx="152400" cy="2286000"/>
          </a:xfrm>
          <a:prstGeom prst="roundRect">
            <a:avLst/>
          </a:prstGeom>
          <a:noFill/>
          <a:ln w="38100" cap="flat" cmpd="sng" algn="ctr">
            <a:solidFill>
              <a:srgbClr val="3333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1914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JIVE Data Structure</a:t>
            </a:r>
          </a:p>
        </p:txBody>
      </p:sp>
      <p:sp>
        <p:nvSpPr>
          <p:cNvPr id="453635" name="Rectangle 3"/>
          <p:cNvSpPr>
            <a:spLocks noGrp="1" noChangeArrowheads="1"/>
          </p:cNvSpPr>
          <p:nvPr>
            <p:ph idx="1"/>
          </p:nvPr>
        </p:nvSpPr>
        <p:spPr>
          <a:xfrm>
            <a:off x="457201" y="1371600"/>
            <a:ext cx="8269288" cy="4768850"/>
          </a:xfrm>
        </p:spPr>
        <p:txBody>
          <a:bodyPr/>
          <a:lstStyle/>
          <a:p>
            <a:pPr marL="0" indent="0" algn="l"/>
            <a:r>
              <a:rPr lang="en-US" altLang="en-US" dirty="0"/>
              <a:t>Organizational Model </a:t>
            </a:r>
          </a:p>
          <a:p>
            <a:pPr marL="0" indent="0" algn="l"/>
            <a:r>
              <a:rPr lang="en-US" altLang="en-US" dirty="0"/>
              <a:t>for Single Data Set:</a:t>
            </a:r>
          </a:p>
          <a:p>
            <a:pPr marL="0" indent="0" algn="l"/>
            <a:r>
              <a:rPr lang="en-US" altLang="en-US" dirty="0"/>
              <a:t>	Matrix</a:t>
            </a:r>
          </a:p>
          <a:p>
            <a:pPr marL="0" indent="0" algn="l"/>
            <a:r>
              <a:rPr lang="en-US" altLang="en-US" dirty="0"/>
              <a:t>Convention in this talk:</a:t>
            </a:r>
          </a:p>
          <a:p>
            <a:pPr marL="0" indent="0"/>
            <a:r>
              <a:rPr lang="en-US" altLang="en-US" dirty="0"/>
              <a:t>“</a:t>
            </a:r>
            <a:r>
              <a:rPr lang="en-US" altLang="en-US" dirty="0">
                <a:solidFill>
                  <a:srgbClr val="3333FF"/>
                </a:solidFill>
              </a:rPr>
              <a:t>Columns</a:t>
            </a:r>
            <a:r>
              <a:rPr lang="en-US" altLang="en-US" dirty="0"/>
              <a:t> as Data Objects”</a:t>
            </a:r>
          </a:p>
          <a:p>
            <a:pPr marL="0" indent="0" algn="l"/>
            <a:endParaRPr lang="en-US" altLang="en-US" dirty="0"/>
          </a:p>
        </p:txBody>
      </p:sp>
      <p:sp>
        <p:nvSpPr>
          <p:cNvPr id="2" name="Rectangle 1"/>
          <p:cNvSpPr/>
          <p:nvPr/>
        </p:nvSpPr>
        <p:spPr bwMode="auto">
          <a:xfrm>
            <a:off x="7086600" y="1524000"/>
            <a:ext cx="1752600" cy="2286000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5" name="Rounded Rectangle 4"/>
          <p:cNvSpPr/>
          <p:nvPr/>
        </p:nvSpPr>
        <p:spPr bwMode="auto">
          <a:xfrm>
            <a:off x="7467600" y="1524000"/>
            <a:ext cx="152400" cy="2286000"/>
          </a:xfrm>
          <a:prstGeom prst="roundRect">
            <a:avLst/>
          </a:prstGeom>
          <a:noFill/>
          <a:ln w="38100" cap="flat" cmpd="sng" algn="ctr">
            <a:solidFill>
              <a:srgbClr val="3333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533400" y="3505200"/>
            <a:ext cx="7232429" cy="1727775"/>
            <a:chOff x="533400" y="3505200"/>
            <a:chExt cx="7232429" cy="172777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TextBox 2"/>
                <p:cNvSpPr txBox="1"/>
                <p:nvPr/>
              </p:nvSpPr>
              <p:spPr>
                <a:xfrm>
                  <a:off x="6765640" y="3505200"/>
                  <a:ext cx="39716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800" i="1" dirty="0" smtClean="0">
                            <a:solidFill>
                              <a:srgbClr val="000000"/>
                            </a:solidFill>
                            <a:latin typeface="Cambria Math"/>
                          </a:rPr>
                          <m:t>𝑑</m:t>
                        </m:r>
                      </m:oMath>
                    </m:oMathPara>
                  </a14:m>
                  <a:endParaRPr lang="en-US" sz="1800" dirty="0">
                    <a:solidFill>
                      <a:srgbClr val="000000"/>
                    </a:solidFill>
                  </a:endParaRPr>
                </a:p>
              </p:txBody>
            </p:sp>
          </mc:Choice>
          <mc:Fallback xmlns="">
            <p:sp>
              <p:nvSpPr>
                <p:cNvPr id="3" name="TextBox 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65640" y="3505200"/>
                  <a:ext cx="397160" cy="369332"/>
                </a:xfrm>
                <a:prstGeom prst="rect">
                  <a:avLst/>
                </a:prstGeom>
                <a:blipFill rotWithShape="1"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TextBox 3"/>
                <p:cNvSpPr txBox="1"/>
                <p:nvPr/>
              </p:nvSpPr>
              <p:spPr>
                <a:xfrm>
                  <a:off x="533400" y="4648200"/>
                  <a:ext cx="7232429" cy="5847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sz="3200" i="1" dirty="0" smtClean="0">
                          <a:solidFill>
                            <a:srgbClr val="000000"/>
                          </a:solidFill>
                          <a:latin typeface="Cambria Math"/>
                        </a:rPr>
                        <m:t>𝑑</m:t>
                      </m:r>
                      <m:r>
                        <a:rPr lang="en-US" sz="3200" i="1" dirty="0" smtClean="0">
                          <a:solidFill>
                            <a:srgbClr val="000000"/>
                          </a:solidFill>
                          <a:latin typeface="Cambria Math"/>
                        </a:rPr>
                        <m:t> = </m:t>
                      </m:r>
                    </m:oMath>
                  </a14:m>
                  <a:r>
                    <a:rPr lang="en-US" sz="3200" dirty="0">
                      <a:solidFill>
                        <a:srgbClr val="000000"/>
                      </a:solidFill>
                    </a:rPr>
                    <a:t>number of variables (i.e. features)</a:t>
                  </a:r>
                </a:p>
              </p:txBody>
            </p:sp>
          </mc:Choice>
          <mc:Fallback xmlns="">
            <p:sp>
              <p:nvSpPr>
                <p:cNvPr id="4" name="TextBox 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3400" y="4648200"/>
                  <a:ext cx="7232429" cy="584775"/>
                </a:xfrm>
                <a:prstGeom prst="rect">
                  <a:avLst/>
                </a:prstGeom>
                <a:blipFill rotWithShape="1">
                  <a:blip r:embed="rId3"/>
                  <a:stretch>
                    <a:fillRect t="-14737" r="-1096" b="-3263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8" name="Group 7"/>
          <p:cNvGrpSpPr/>
          <p:nvPr/>
        </p:nvGrpSpPr>
        <p:grpSpPr>
          <a:xfrm>
            <a:off x="533400" y="3733800"/>
            <a:ext cx="8721426" cy="2337375"/>
            <a:chOff x="533400" y="3733800"/>
            <a:chExt cx="8721426" cy="233737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/>
                <p:cNvSpPr txBox="1"/>
                <p:nvPr/>
              </p:nvSpPr>
              <p:spPr>
                <a:xfrm>
                  <a:off x="8594440" y="3733800"/>
                  <a:ext cx="39716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800" b="0" i="1" dirty="0" smtClean="0">
                            <a:solidFill>
                              <a:srgbClr val="000000"/>
                            </a:solidFill>
                            <a:latin typeface="Cambria Math"/>
                          </a:rPr>
                          <m:t>𝑛</m:t>
                        </m:r>
                      </m:oMath>
                    </m:oMathPara>
                  </a14:m>
                  <a:endParaRPr lang="en-US" sz="1800" dirty="0">
                    <a:solidFill>
                      <a:srgbClr val="000000"/>
                    </a:solidFill>
                  </a:endParaRPr>
                </a:p>
              </p:txBody>
            </p:sp>
          </mc:Choice>
          <mc:Fallback xmlns="">
            <p:sp>
              <p:nvSpPr>
                <p:cNvPr id="6" name="TextBox 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594440" y="3733800"/>
                  <a:ext cx="397160" cy="369332"/>
                </a:xfrm>
                <a:prstGeom prst="rect">
                  <a:avLst/>
                </a:prstGeom>
                <a:blipFill rotWithShape="1"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/>
                <p:cNvSpPr txBox="1"/>
                <p:nvPr/>
              </p:nvSpPr>
              <p:spPr>
                <a:xfrm>
                  <a:off x="533400" y="5486400"/>
                  <a:ext cx="8721426" cy="5847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sz="3200" b="0" i="1" dirty="0" smtClean="0">
                          <a:solidFill>
                            <a:srgbClr val="000000"/>
                          </a:solidFill>
                          <a:latin typeface="Cambria Math"/>
                        </a:rPr>
                        <m:t>𝑛</m:t>
                      </m:r>
                      <m:r>
                        <a:rPr lang="en-US" sz="3200" i="1" dirty="0" smtClean="0">
                          <a:solidFill>
                            <a:srgbClr val="000000"/>
                          </a:solidFill>
                          <a:latin typeface="Cambria Math"/>
                        </a:rPr>
                        <m:t> = </m:t>
                      </m:r>
                    </m:oMath>
                  </a14:m>
                  <a:r>
                    <a:rPr lang="en-US" sz="3200" dirty="0">
                      <a:solidFill>
                        <a:srgbClr val="000000"/>
                      </a:solidFill>
                    </a:rPr>
                    <a:t>number of cases (i.e. subjects or samples)</a:t>
                  </a:r>
                </a:p>
              </p:txBody>
            </p:sp>
          </mc:Choice>
          <mc:Fallback xmlns="">
            <p:sp>
              <p:nvSpPr>
                <p:cNvPr id="9" name="TextBox 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3400" y="5486400"/>
                  <a:ext cx="8721426" cy="584775"/>
                </a:xfrm>
                <a:prstGeom prst="rect">
                  <a:avLst/>
                </a:prstGeom>
                <a:blipFill rotWithShape="1">
                  <a:blip r:embed="rId5"/>
                  <a:stretch>
                    <a:fillRect t="-14583" r="-909" b="-3229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683224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JIVE Data Structure</a:t>
            </a:r>
          </a:p>
        </p:txBody>
      </p:sp>
      <p:sp>
        <p:nvSpPr>
          <p:cNvPr id="453635" name="Rectangle 3"/>
          <p:cNvSpPr>
            <a:spLocks noGrp="1" noChangeArrowheads="1"/>
          </p:cNvSpPr>
          <p:nvPr>
            <p:ph idx="1"/>
          </p:nvPr>
        </p:nvSpPr>
        <p:spPr>
          <a:xfrm>
            <a:off x="457201" y="1371600"/>
            <a:ext cx="8269288" cy="4768850"/>
          </a:xfrm>
        </p:spPr>
        <p:txBody>
          <a:bodyPr/>
          <a:lstStyle/>
          <a:p>
            <a:pPr marL="0" indent="0" algn="l"/>
            <a:r>
              <a:rPr lang="en-US" altLang="en-US" dirty="0"/>
              <a:t>Organizational Model</a:t>
            </a:r>
          </a:p>
          <a:p>
            <a:pPr marL="0" indent="0" algn="l"/>
            <a:r>
              <a:rPr lang="en-US" altLang="en-US" dirty="0"/>
              <a:t>for Single Data Set:                  </a:t>
            </a:r>
            <a:r>
              <a:rPr lang="en-US" altLang="en-US" dirty="0">
                <a:sym typeface="Wingdings" panose="05000000000000000000" pitchFamily="2" charset="2"/>
              </a:rPr>
              <a:t></a:t>
            </a:r>
            <a:endParaRPr lang="en-US" altLang="en-US" dirty="0"/>
          </a:p>
          <a:p>
            <a:pPr marL="0" indent="0" algn="l"/>
            <a:r>
              <a:rPr lang="en-US" altLang="en-US" dirty="0"/>
              <a:t>	Matrix</a:t>
            </a:r>
          </a:p>
          <a:p>
            <a:pPr marL="0" indent="0" algn="l"/>
            <a:r>
              <a:rPr lang="en-US" altLang="en-US" dirty="0"/>
              <a:t>Convention in this talk:</a:t>
            </a:r>
          </a:p>
          <a:p>
            <a:pPr marL="0" indent="0" algn="l"/>
            <a:endParaRPr lang="en-US" altLang="en-US" dirty="0"/>
          </a:p>
          <a:p>
            <a:pPr marL="0" indent="0" algn="l"/>
            <a:r>
              <a:rPr lang="en-US" altLang="en-US" dirty="0"/>
              <a:t>Data Are “Column Object Centered”</a:t>
            </a:r>
          </a:p>
          <a:p>
            <a:pPr marL="0" indent="0" algn="l"/>
            <a:r>
              <a:rPr lang="en-US" altLang="en-US" dirty="0"/>
              <a:t>	i.e. </a:t>
            </a:r>
            <a:r>
              <a:rPr lang="en-US" altLang="en-US" dirty="0">
                <a:solidFill>
                  <a:srgbClr val="FF0000"/>
                </a:solidFill>
              </a:rPr>
              <a:t>Mean Vector</a:t>
            </a:r>
            <a:r>
              <a:rPr lang="en-US" altLang="en-US" dirty="0"/>
              <a:t> is 0</a:t>
            </a:r>
          </a:p>
        </p:txBody>
      </p:sp>
      <p:sp>
        <p:nvSpPr>
          <p:cNvPr id="2" name="Rectangle 1"/>
          <p:cNvSpPr/>
          <p:nvPr/>
        </p:nvSpPr>
        <p:spPr bwMode="auto">
          <a:xfrm>
            <a:off x="7086600" y="1524000"/>
            <a:ext cx="1752600" cy="2286000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5" name="Rounded Rectangle 4"/>
          <p:cNvSpPr/>
          <p:nvPr/>
        </p:nvSpPr>
        <p:spPr bwMode="auto">
          <a:xfrm>
            <a:off x="6019800" y="1524000"/>
            <a:ext cx="152400" cy="2286000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6" name="Rounded Rectangle 5"/>
          <p:cNvSpPr/>
          <p:nvPr/>
        </p:nvSpPr>
        <p:spPr bwMode="auto">
          <a:xfrm>
            <a:off x="7467600" y="1524000"/>
            <a:ext cx="152400" cy="2286000"/>
          </a:xfrm>
          <a:prstGeom prst="roundRect">
            <a:avLst/>
          </a:prstGeom>
          <a:noFill/>
          <a:ln w="38100" cap="flat" cmpd="sng" algn="ctr">
            <a:solidFill>
              <a:srgbClr val="3333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820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JIVE Data Structure</a:t>
            </a:r>
          </a:p>
        </p:txBody>
      </p:sp>
      <p:sp>
        <p:nvSpPr>
          <p:cNvPr id="453635" name="Rectangle 3"/>
          <p:cNvSpPr>
            <a:spLocks noGrp="1" noChangeArrowheads="1"/>
          </p:cNvSpPr>
          <p:nvPr>
            <p:ph idx="1"/>
          </p:nvPr>
        </p:nvSpPr>
        <p:spPr>
          <a:xfrm>
            <a:off x="457201" y="1371600"/>
            <a:ext cx="8269288" cy="4768850"/>
          </a:xfrm>
        </p:spPr>
        <p:txBody>
          <a:bodyPr/>
          <a:lstStyle/>
          <a:p>
            <a:pPr marL="0" indent="0" algn="l"/>
            <a:r>
              <a:rPr lang="en-US" altLang="en-US" dirty="0"/>
              <a:t>Organizational Model</a:t>
            </a:r>
          </a:p>
          <a:p>
            <a:pPr marL="0" indent="0" algn="l"/>
            <a:r>
              <a:rPr lang="en-US" altLang="en-US" dirty="0"/>
              <a:t>for Single Data Set:            </a:t>
            </a:r>
          </a:p>
          <a:p>
            <a:pPr marL="0" indent="0" algn="l"/>
            <a:r>
              <a:rPr lang="en-US" altLang="en-US" dirty="0"/>
              <a:t>	Matrix</a:t>
            </a:r>
          </a:p>
          <a:p>
            <a:pPr marL="0" indent="0" algn="l"/>
            <a:r>
              <a:rPr lang="en-US" altLang="en-US" dirty="0"/>
              <a:t>Convention in this talk:</a:t>
            </a:r>
          </a:p>
          <a:p>
            <a:pPr marL="0" indent="0" algn="l"/>
            <a:endParaRPr lang="en-US" altLang="en-US" dirty="0"/>
          </a:p>
          <a:p>
            <a:pPr marL="0" indent="0" algn="l"/>
            <a:r>
              <a:rPr lang="en-US" altLang="en-US" dirty="0"/>
              <a:t>Data Are “Column Object Centered”</a:t>
            </a:r>
          </a:p>
          <a:p>
            <a:pPr marL="0" indent="0" algn="l"/>
            <a:r>
              <a:rPr lang="en-US" altLang="en-US" dirty="0"/>
              <a:t>	i.e. Mean Vector is 0</a:t>
            </a:r>
          </a:p>
          <a:p>
            <a:pPr marL="0" indent="0" algn="l"/>
            <a:r>
              <a:rPr lang="en-US" altLang="en-US" dirty="0"/>
              <a:t>	i.e. </a:t>
            </a:r>
            <a:r>
              <a:rPr lang="en-US" altLang="en-US" dirty="0">
                <a:solidFill>
                  <a:srgbClr val="7030A0"/>
                </a:solidFill>
              </a:rPr>
              <a:t>Mean of Entries in Each Row </a:t>
            </a:r>
            <a:r>
              <a:rPr lang="en-US" altLang="en-US" dirty="0"/>
              <a:t>is 0</a:t>
            </a:r>
          </a:p>
        </p:txBody>
      </p:sp>
      <p:sp>
        <p:nvSpPr>
          <p:cNvPr id="2" name="Rectangle 1"/>
          <p:cNvSpPr/>
          <p:nvPr/>
        </p:nvSpPr>
        <p:spPr bwMode="auto">
          <a:xfrm>
            <a:off x="7086600" y="1524000"/>
            <a:ext cx="1752600" cy="2286000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5" name="Rounded Rectangle 4"/>
          <p:cNvSpPr/>
          <p:nvPr/>
        </p:nvSpPr>
        <p:spPr bwMode="auto">
          <a:xfrm>
            <a:off x="7086600" y="2057400"/>
            <a:ext cx="1752600" cy="228600"/>
          </a:xfrm>
          <a:prstGeom prst="roundRect">
            <a:avLst/>
          </a:prstGeom>
          <a:noFill/>
          <a:ln w="38100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0583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JIVE Data Structure</a:t>
            </a:r>
          </a:p>
        </p:txBody>
      </p:sp>
      <p:sp>
        <p:nvSpPr>
          <p:cNvPr id="453635" name="Rectangle 3"/>
          <p:cNvSpPr>
            <a:spLocks noGrp="1" noChangeArrowheads="1"/>
          </p:cNvSpPr>
          <p:nvPr>
            <p:ph idx="1"/>
          </p:nvPr>
        </p:nvSpPr>
        <p:spPr>
          <a:xfrm>
            <a:off x="457201" y="1371600"/>
            <a:ext cx="8269288" cy="4768850"/>
          </a:xfrm>
        </p:spPr>
        <p:txBody>
          <a:bodyPr/>
          <a:lstStyle/>
          <a:p>
            <a:pPr marL="0" indent="0" algn="l"/>
            <a:r>
              <a:rPr lang="en-US" altLang="en-US" dirty="0"/>
              <a:t>JIVE Organizational Model:</a:t>
            </a:r>
          </a:p>
          <a:p>
            <a:pPr marL="0" indent="0" algn="l"/>
            <a:r>
              <a:rPr lang="en-US" altLang="en-US" dirty="0"/>
              <a:t> 	Multiple Matrices</a:t>
            </a:r>
          </a:p>
          <a:p>
            <a:pPr marL="0" indent="0" algn="l"/>
            <a:endParaRPr lang="en-US" altLang="en-US" dirty="0"/>
          </a:p>
          <a:p>
            <a:pPr marL="0" indent="0" algn="l"/>
            <a:r>
              <a:rPr lang="en-US" altLang="en-US" dirty="0"/>
              <a:t>	(Data Types, i.e. “Blocks”)</a:t>
            </a:r>
          </a:p>
          <a:p>
            <a:pPr marL="0" indent="0" algn="l"/>
            <a:endParaRPr lang="en-US" altLang="en-US" dirty="0"/>
          </a:p>
          <a:p>
            <a:pPr marL="0" indent="0" algn="l"/>
            <a:r>
              <a:rPr lang="en-US" altLang="en-US" dirty="0"/>
              <a:t>With </a:t>
            </a:r>
            <a:r>
              <a:rPr lang="en-US" altLang="en-US" u="sng" dirty="0"/>
              <a:t>common</a:t>
            </a:r>
          </a:p>
          <a:p>
            <a:pPr marL="0" indent="0" algn="l"/>
            <a:r>
              <a:rPr lang="en-US" altLang="en-US" dirty="0"/>
              <a:t>        </a:t>
            </a:r>
            <a:r>
              <a:rPr lang="en-US" altLang="en-US" dirty="0">
                <a:solidFill>
                  <a:srgbClr val="3333FF"/>
                </a:solidFill>
              </a:rPr>
              <a:t>Columns</a:t>
            </a:r>
            <a:r>
              <a:rPr lang="en-US" altLang="en-US" dirty="0"/>
              <a:t> as Data Objects</a:t>
            </a:r>
          </a:p>
          <a:p>
            <a:pPr marL="0" indent="0" algn="l"/>
            <a:endParaRPr lang="en-US" altLang="en-US" dirty="0"/>
          </a:p>
        </p:txBody>
      </p:sp>
      <p:sp>
        <p:nvSpPr>
          <p:cNvPr id="2" name="Rectangle 1"/>
          <p:cNvSpPr/>
          <p:nvPr/>
        </p:nvSpPr>
        <p:spPr bwMode="auto">
          <a:xfrm>
            <a:off x="7086600" y="1524000"/>
            <a:ext cx="1752600" cy="2286000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7086600" y="4190999"/>
            <a:ext cx="1752600" cy="1499175"/>
          </a:xfrm>
          <a:prstGeom prst="rect">
            <a:avLst/>
          </a:prstGeom>
          <a:solidFill>
            <a:srgbClr val="FF0000">
              <a:alpha val="40000"/>
            </a:srgbClr>
          </a:solidFill>
          <a:ln>
            <a:noFill/>
          </a:ln>
          <a:effec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7086600" y="6108412"/>
            <a:ext cx="1752600" cy="444788"/>
          </a:xfrm>
          <a:prstGeom prst="rect">
            <a:avLst/>
          </a:prstGeom>
          <a:solidFill>
            <a:srgbClr val="FFC000">
              <a:alpha val="88000"/>
            </a:srgbClr>
          </a:solidFill>
          <a:ln>
            <a:noFill/>
          </a:ln>
          <a:effec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7467600" y="1524000"/>
            <a:ext cx="152400" cy="5029200"/>
            <a:chOff x="7467600" y="1524000"/>
            <a:chExt cx="152400" cy="5029200"/>
          </a:xfrm>
        </p:grpSpPr>
        <p:sp>
          <p:nvSpPr>
            <p:cNvPr id="5" name="Rounded Rectangle 4"/>
            <p:cNvSpPr/>
            <p:nvPr/>
          </p:nvSpPr>
          <p:spPr bwMode="auto">
            <a:xfrm>
              <a:off x="7467600" y="1524000"/>
              <a:ext cx="152400" cy="2286000"/>
            </a:xfrm>
            <a:prstGeom prst="roundRect">
              <a:avLst/>
            </a:prstGeom>
            <a:noFill/>
            <a:ln w="38100" cap="flat" cmpd="sng" algn="ctr">
              <a:solidFill>
                <a:srgbClr val="3333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12" name="Rounded Rectangle 11"/>
            <p:cNvSpPr/>
            <p:nvPr/>
          </p:nvSpPr>
          <p:spPr bwMode="auto">
            <a:xfrm>
              <a:off x="7467600" y="6108412"/>
              <a:ext cx="152400" cy="444788"/>
            </a:xfrm>
            <a:prstGeom prst="roundRect">
              <a:avLst/>
            </a:prstGeom>
            <a:noFill/>
            <a:ln w="38100" cap="flat" cmpd="sng" algn="ctr">
              <a:solidFill>
                <a:srgbClr val="3333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13" name="Rounded Rectangle 12"/>
            <p:cNvSpPr/>
            <p:nvPr/>
          </p:nvSpPr>
          <p:spPr bwMode="auto">
            <a:xfrm>
              <a:off x="7467600" y="4191000"/>
              <a:ext cx="152400" cy="1499175"/>
            </a:xfrm>
            <a:prstGeom prst="roundRect">
              <a:avLst/>
            </a:prstGeom>
            <a:noFill/>
            <a:ln w="38100" cap="flat" cmpd="sng" algn="ctr">
              <a:solidFill>
                <a:srgbClr val="3333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44252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JIVE Data Structure</a:t>
            </a:r>
          </a:p>
        </p:txBody>
      </p:sp>
      <p:sp>
        <p:nvSpPr>
          <p:cNvPr id="453635" name="Rectangle 3"/>
          <p:cNvSpPr>
            <a:spLocks noGrp="1" noChangeArrowheads="1"/>
          </p:cNvSpPr>
          <p:nvPr>
            <p:ph idx="1"/>
          </p:nvPr>
        </p:nvSpPr>
        <p:spPr>
          <a:xfrm>
            <a:off x="457201" y="1371600"/>
            <a:ext cx="8269288" cy="4768850"/>
          </a:xfrm>
        </p:spPr>
        <p:txBody>
          <a:bodyPr/>
          <a:lstStyle/>
          <a:p>
            <a:pPr marL="0" indent="0" algn="l"/>
            <a:r>
              <a:rPr lang="en-US" altLang="en-US" dirty="0"/>
              <a:t>JIVE Organizational Model:</a:t>
            </a:r>
          </a:p>
          <a:p>
            <a:pPr marL="0" indent="0" algn="l"/>
            <a:r>
              <a:rPr lang="en-US" altLang="en-US" dirty="0"/>
              <a:t> 	Multiple Matrices</a:t>
            </a:r>
          </a:p>
          <a:p>
            <a:pPr marL="0" indent="0" algn="l"/>
            <a:endParaRPr lang="en-US" altLang="en-US" dirty="0"/>
          </a:p>
          <a:p>
            <a:pPr marL="0" indent="0" algn="l"/>
            <a:r>
              <a:rPr lang="en-US" altLang="en-US" dirty="0"/>
              <a:t>	(Data Types, i.e. “Blocks”)</a:t>
            </a:r>
          </a:p>
          <a:p>
            <a:pPr marL="0" indent="0" algn="l"/>
            <a:endParaRPr lang="en-US" altLang="en-US" dirty="0"/>
          </a:p>
          <a:p>
            <a:pPr marL="0" indent="0" algn="l"/>
            <a:r>
              <a:rPr lang="en-US" altLang="en-US" dirty="0"/>
              <a:t>With </a:t>
            </a:r>
            <a:r>
              <a:rPr lang="en-US" altLang="en-US" u="sng" dirty="0"/>
              <a:t>common</a:t>
            </a:r>
          </a:p>
          <a:p>
            <a:pPr marL="0" indent="0" algn="l"/>
            <a:r>
              <a:rPr lang="en-US" altLang="en-US" dirty="0"/>
              <a:t>        </a:t>
            </a:r>
            <a:r>
              <a:rPr lang="en-US" altLang="en-US" dirty="0">
                <a:solidFill>
                  <a:srgbClr val="3333FF"/>
                </a:solidFill>
              </a:rPr>
              <a:t>Columns</a:t>
            </a:r>
            <a:r>
              <a:rPr lang="en-US" altLang="en-US" dirty="0"/>
              <a:t> as Data Objects</a:t>
            </a:r>
          </a:p>
          <a:p>
            <a:pPr marL="0" indent="0" algn="l"/>
            <a:endParaRPr lang="en-US" altLang="en-US" dirty="0"/>
          </a:p>
          <a:p>
            <a:pPr marL="0" indent="0"/>
            <a:r>
              <a:rPr lang="en-US" altLang="en-US" dirty="0"/>
              <a:t>1st consider only 2 blocks</a:t>
            </a:r>
          </a:p>
        </p:txBody>
      </p:sp>
      <p:sp>
        <p:nvSpPr>
          <p:cNvPr id="2" name="Rectangle 1"/>
          <p:cNvSpPr/>
          <p:nvPr/>
        </p:nvSpPr>
        <p:spPr bwMode="auto">
          <a:xfrm>
            <a:off x="7086600" y="1524000"/>
            <a:ext cx="1752600" cy="2286000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7086600" y="4190999"/>
            <a:ext cx="1752600" cy="1499175"/>
          </a:xfrm>
          <a:prstGeom prst="rect">
            <a:avLst/>
          </a:prstGeom>
          <a:solidFill>
            <a:srgbClr val="FF0000">
              <a:alpha val="40000"/>
            </a:srgbClr>
          </a:solidFill>
          <a:ln>
            <a:noFill/>
          </a:ln>
          <a:effec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7467600" y="1524000"/>
            <a:ext cx="152400" cy="4166175"/>
            <a:chOff x="7467600" y="1524000"/>
            <a:chExt cx="152400" cy="4166175"/>
          </a:xfrm>
        </p:grpSpPr>
        <p:sp>
          <p:nvSpPr>
            <p:cNvPr id="5" name="Rounded Rectangle 4"/>
            <p:cNvSpPr/>
            <p:nvPr/>
          </p:nvSpPr>
          <p:spPr bwMode="auto">
            <a:xfrm>
              <a:off x="7467600" y="1524000"/>
              <a:ext cx="152400" cy="2286000"/>
            </a:xfrm>
            <a:prstGeom prst="roundRect">
              <a:avLst/>
            </a:prstGeom>
            <a:noFill/>
            <a:ln w="38100" cap="flat" cmpd="sng" algn="ctr">
              <a:solidFill>
                <a:srgbClr val="3333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13" name="Rounded Rectangle 12"/>
            <p:cNvSpPr/>
            <p:nvPr/>
          </p:nvSpPr>
          <p:spPr bwMode="auto">
            <a:xfrm>
              <a:off x="7467600" y="4191000"/>
              <a:ext cx="152400" cy="1499175"/>
            </a:xfrm>
            <a:prstGeom prst="roundRect">
              <a:avLst/>
            </a:prstGeom>
            <a:noFill/>
            <a:ln w="38100" cap="flat" cmpd="sng" algn="ctr">
              <a:solidFill>
                <a:srgbClr val="3333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5112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JIVE Data Structure</a:t>
            </a:r>
          </a:p>
        </p:txBody>
      </p:sp>
      <p:sp>
        <p:nvSpPr>
          <p:cNvPr id="453635" name="Rectangle 3"/>
          <p:cNvSpPr>
            <a:spLocks noGrp="1" noChangeArrowheads="1"/>
          </p:cNvSpPr>
          <p:nvPr>
            <p:ph idx="1"/>
          </p:nvPr>
        </p:nvSpPr>
        <p:spPr>
          <a:xfrm>
            <a:off x="457201" y="1371600"/>
            <a:ext cx="8269288" cy="4768850"/>
          </a:xfrm>
        </p:spPr>
        <p:txBody>
          <a:bodyPr/>
          <a:lstStyle/>
          <a:p>
            <a:pPr marL="0" indent="0" algn="l"/>
            <a:r>
              <a:rPr lang="en-US" altLang="en-US" dirty="0"/>
              <a:t>JIVE Organizational Model:</a:t>
            </a:r>
          </a:p>
          <a:p>
            <a:pPr marL="0" indent="0" algn="l"/>
            <a:r>
              <a:rPr lang="en-US" altLang="en-US" dirty="0"/>
              <a:t> 	Multiple Matrices:</a:t>
            </a:r>
          </a:p>
        </p:txBody>
      </p:sp>
      <p:sp>
        <p:nvSpPr>
          <p:cNvPr id="2" name="Rectangle 1"/>
          <p:cNvSpPr/>
          <p:nvPr/>
        </p:nvSpPr>
        <p:spPr bwMode="auto">
          <a:xfrm>
            <a:off x="7086600" y="1524000"/>
            <a:ext cx="1752600" cy="2286000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6705600" y="3505200"/>
                <a:ext cx="49186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i="1" dirty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0" i="1" dirty="0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𝑑</m:t>
                          </m:r>
                        </m:e>
                        <m:sub>
                          <m:r>
                            <a:rPr lang="en-US" sz="1800" b="0" i="1" dirty="0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18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05600" y="3505200"/>
                <a:ext cx="491866" cy="369332"/>
              </a:xfrm>
              <a:prstGeom prst="rect">
                <a:avLst/>
              </a:prstGeom>
              <a:blipFill rotWithShape="1">
                <a:blip r:embed="rId2"/>
                <a:stretch>
                  <a:fillRect b="-16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ounded Rectangle 4"/>
          <p:cNvSpPr/>
          <p:nvPr/>
        </p:nvSpPr>
        <p:spPr bwMode="auto">
          <a:xfrm>
            <a:off x="7467600" y="1524000"/>
            <a:ext cx="152400" cy="2286000"/>
          </a:xfrm>
          <a:prstGeom prst="roundRect">
            <a:avLst/>
          </a:prstGeom>
          <a:noFill/>
          <a:ln w="38100" cap="flat" cmpd="sng" algn="ctr">
            <a:solidFill>
              <a:srgbClr val="3333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533400" y="3429000"/>
                <a:ext cx="5289077" cy="107721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dirty="0" smtClean="0">
                            <a:solidFill>
                              <a:srgbClr val="000000"/>
                            </a:solidFill>
                            <a:latin typeface="Cambria Math"/>
                          </a:rPr>
                          <m:t>𝑑</m:t>
                        </m:r>
                      </m:e>
                      <m:sub>
                        <m:r>
                          <a:rPr lang="en-US" sz="3200" b="0" i="1" dirty="0" smtClean="0">
                            <a:solidFill>
                              <a:srgbClr val="000000"/>
                            </a:solidFill>
                            <a:latin typeface="Cambria Math"/>
                          </a:rPr>
                          <m:t>1</m:t>
                        </m:r>
                      </m:sub>
                    </m:sSub>
                    <m:r>
                      <a:rPr lang="en-US" sz="3200" b="0" i="1" dirty="0" smtClean="0">
                        <a:solidFill>
                          <a:srgbClr val="000000"/>
                        </a:solidFill>
                        <a:latin typeface="Cambria Math"/>
                      </a:rPr>
                      <m:t>,</m:t>
                    </m:r>
                    <m:sSub>
                      <m:sSubPr>
                        <m:ctrlPr>
                          <a:rPr lang="en-US" sz="3200" b="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dirty="0" smtClean="0">
                            <a:solidFill>
                              <a:srgbClr val="000000"/>
                            </a:solidFill>
                            <a:latin typeface="Cambria Math"/>
                          </a:rPr>
                          <m:t>𝑑</m:t>
                        </m:r>
                      </m:e>
                      <m:sub>
                        <m:r>
                          <a:rPr lang="en-US" sz="3200" b="0" i="1" dirty="0" smtClean="0">
                            <a:solidFill>
                              <a:srgbClr val="000000"/>
                            </a:solidFill>
                            <a:latin typeface="Cambria Math"/>
                          </a:rPr>
                          <m:t>2</m:t>
                        </m:r>
                      </m:sub>
                    </m:sSub>
                    <m:r>
                      <a:rPr lang="en-US" sz="3200" i="1" dirty="0" smtClean="0">
                        <a:solidFill>
                          <a:srgbClr val="000000"/>
                        </a:solidFill>
                        <a:latin typeface="Cambria Math"/>
                      </a:rPr>
                      <m:t>= </m:t>
                    </m:r>
                  </m:oMath>
                </a14:m>
                <a:r>
                  <a:rPr lang="en-US" sz="3200" dirty="0">
                    <a:solidFill>
                      <a:srgbClr val="000000"/>
                    </a:solidFill>
                  </a:rPr>
                  <a:t>number of variables</a:t>
                </a:r>
              </a:p>
              <a:p>
                <a:r>
                  <a:rPr lang="en-US" sz="3200" dirty="0">
                    <a:solidFill>
                      <a:srgbClr val="000000"/>
                    </a:solidFill>
                  </a:rPr>
                  <a:t>             (i.e. features)</a:t>
                </a: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400" y="3429000"/>
                <a:ext cx="5289077" cy="1077218"/>
              </a:xfrm>
              <a:prstGeom prst="rect">
                <a:avLst/>
              </a:prstGeom>
              <a:blipFill rotWithShape="1">
                <a:blip r:embed="rId3"/>
                <a:stretch>
                  <a:fillRect t="-7955" r="-1961" b="-176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/>
          <p:cNvSpPr/>
          <p:nvPr/>
        </p:nvSpPr>
        <p:spPr bwMode="auto">
          <a:xfrm>
            <a:off x="7086600" y="4190999"/>
            <a:ext cx="1752600" cy="1499175"/>
          </a:xfrm>
          <a:prstGeom prst="rect">
            <a:avLst/>
          </a:prstGeom>
          <a:solidFill>
            <a:srgbClr val="FF0000">
              <a:alpha val="40000"/>
            </a:srgbClr>
          </a:solidFill>
          <a:ln>
            <a:noFill/>
          </a:ln>
          <a:effec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13" name="Rounded Rectangle 12"/>
          <p:cNvSpPr/>
          <p:nvPr/>
        </p:nvSpPr>
        <p:spPr bwMode="auto">
          <a:xfrm>
            <a:off x="7467600" y="4191000"/>
            <a:ext cx="152400" cy="1499175"/>
          </a:xfrm>
          <a:prstGeom prst="roundRect">
            <a:avLst/>
          </a:prstGeom>
          <a:noFill/>
          <a:ln w="38100" cap="flat" cmpd="sng" algn="ctr">
            <a:solidFill>
              <a:srgbClr val="3333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6705600" y="5345668"/>
                <a:ext cx="49718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i="1" dirty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0" i="1" dirty="0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𝑑</m:t>
                          </m:r>
                        </m:e>
                        <m:sub>
                          <m:r>
                            <a:rPr lang="en-US" sz="1800" b="0" i="1" dirty="0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18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05600" y="5345668"/>
                <a:ext cx="497187" cy="369332"/>
              </a:xfrm>
              <a:prstGeom prst="rect">
                <a:avLst/>
              </a:prstGeom>
              <a:blipFill rotWithShape="1">
                <a:blip r:embed="rId6"/>
                <a:stretch>
                  <a:fillRect b="-16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" name="Group 9"/>
          <p:cNvGrpSpPr/>
          <p:nvPr/>
        </p:nvGrpSpPr>
        <p:grpSpPr>
          <a:xfrm>
            <a:off x="533400" y="3743251"/>
            <a:ext cx="8474360" cy="2372618"/>
            <a:chOff x="533400" y="3733800"/>
            <a:chExt cx="8474360" cy="237261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/>
                <p:cNvSpPr txBox="1"/>
                <p:nvPr/>
              </p:nvSpPr>
              <p:spPr>
                <a:xfrm>
                  <a:off x="8594440" y="3733800"/>
                  <a:ext cx="39716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800" b="0" i="1" dirty="0" smtClean="0">
                            <a:solidFill>
                              <a:srgbClr val="000000"/>
                            </a:solidFill>
                            <a:latin typeface="Cambria Math"/>
                          </a:rPr>
                          <m:t>𝑛</m:t>
                        </m:r>
                      </m:oMath>
                    </m:oMathPara>
                  </a14:m>
                  <a:endParaRPr lang="en-US" sz="1800" dirty="0">
                    <a:solidFill>
                      <a:srgbClr val="000000"/>
                    </a:solidFill>
                  </a:endParaRPr>
                </a:p>
              </p:txBody>
            </p:sp>
          </mc:Choice>
          <mc:Fallback xmlns="">
            <p:sp>
              <p:nvSpPr>
                <p:cNvPr id="6" name="TextBox 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594440" y="3733800"/>
                  <a:ext cx="397160" cy="369332"/>
                </a:xfrm>
                <a:prstGeom prst="rect">
                  <a:avLst/>
                </a:prstGeom>
                <a:blipFill rotWithShape="1"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/>
                <p:cNvSpPr txBox="1"/>
                <p:nvPr/>
              </p:nvSpPr>
              <p:spPr>
                <a:xfrm>
                  <a:off x="533400" y="5029200"/>
                  <a:ext cx="5529078" cy="107721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sz="3200" b="0" i="1" dirty="0" smtClean="0">
                          <a:solidFill>
                            <a:srgbClr val="000000"/>
                          </a:solidFill>
                          <a:latin typeface="Cambria Math"/>
                        </a:rPr>
                        <m:t>𝑛</m:t>
                      </m:r>
                      <m:r>
                        <a:rPr lang="en-US" sz="3200" i="1" dirty="0" smtClean="0">
                          <a:solidFill>
                            <a:srgbClr val="000000"/>
                          </a:solidFill>
                          <a:latin typeface="Cambria Math"/>
                        </a:rPr>
                        <m:t> = </m:t>
                      </m:r>
                    </m:oMath>
                  </a14:m>
                  <a:r>
                    <a:rPr lang="en-US" sz="3200" dirty="0">
                      <a:solidFill>
                        <a:srgbClr val="000000"/>
                      </a:solidFill>
                    </a:rPr>
                    <a:t>number of cases </a:t>
                  </a:r>
                </a:p>
                <a:p>
                  <a:r>
                    <a:rPr lang="en-US" sz="3200" dirty="0">
                      <a:solidFill>
                        <a:srgbClr val="000000"/>
                      </a:solidFill>
                    </a:rPr>
                    <a:t>      (i.e. subjects or samples)</a:t>
                  </a:r>
                </a:p>
              </p:txBody>
            </p:sp>
          </mc:Choice>
          <mc:Fallback xmlns="">
            <p:sp>
              <p:nvSpPr>
                <p:cNvPr id="9" name="TextBox 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3400" y="5029200"/>
                  <a:ext cx="5529078" cy="1077218"/>
                </a:xfrm>
                <a:prstGeom prst="rect">
                  <a:avLst/>
                </a:prstGeom>
                <a:blipFill rotWithShape="1">
                  <a:blip r:embed="rId8"/>
                  <a:stretch>
                    <a:fillRect t="-7910" r="-1874" b="-1751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/>
                <p:cNvSpPr txBox="1"/>
                <p:nvPr/>
              </p:nvSpPr>
              <p:spPr>
                <a:xfrm>
                  <a:off x="8610600" y="5574268"/>
                  <a:ext cx="39716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800" b="0" i="1" dirty="0" smtClean="0">
                            <a:solidFill>
                              <a:srgbClr val="000000"/>
                            </a:solidFill>
                            <a:latin typeface="Cambria Math"/>
                          </a:rPr>
                          <m:t>𝑛</m:t>
                        </m:r>
                      </m:oMath>
                    </m:oMathPara>
                  </a14:m>
                  <a:endParaRPr lang="en-US" sz="1800" dirty="0">
                    <a:solidFill>
                      <a:srgbClr val="000000"/>
                    </a:solidFill>
                  </a:endParaRPr>
                </a:p>
              </p:txBody>
            </p:sp>
          </mc:Choice>
          <mc:Fallback xmlns="">
            <p:sp>
              <p:nvSpPr>
                <p:cNvPr id="15" name="TextBox 1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10600" y="5574268"/>
                  <a:ext cx="397160" cy="369332"/>
                </a:xfrm>
                <a:prstGeom prst="rect">
                  <a:avLst/>
                </a:prstGeom>
                <a:blipFill rotWithShape="1"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070504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2"/>
          <p:cNvSpPr>
            <a:spLocks noGrp="1" noChangeArrowheads="1"/>
          </p:cNvSpPr>
          <p:nvPr>
            <p:ph type="title"/>
          </p:nvPr>
        </p:nvSpPr>
        <p:spPr>
          <a:xfrm>
            <a:off x="1295400" y="457200"/>
            <a:ext cx="7467600" cy="454025"/>
          </a:xfrm>
        </p:spPr>
        <p:txBody>
          <a:bodyPr/>
          <a:lstStyle/>
          <a:p>
            <a:r>
              <a:rPr lang="en-US" altLang="ko-KR" sz="2800" dirty="0">
                <a:effectLst>
                  <a:outerShdw blurRad="38100" dist="38100" dir="2700000" algn="tl">
                    <a:srgbClr val="000000"/>
                  </a:outerShdw>
                </a:effectLst>
                <a:ea typeface="굴림" pitchFamily="50" charset="-127"/>
              </a:rPr>
              <a:t>Carolina Breast Cancer Study</a:t>
            </a:r>
          </a:p>
        </p:txBody>
      </p:sp>
      <p:pic>
        <p:nvPicPr>
          <p:cNvPr id="4" name="Picture 3"/>
          <p:cNvPicPr preferRelativeResize="0">
            <a:picLocks noChangeAspect="1"/>
          </p:cNvPicPr>
          <p:nvPr/>
        </p:nvPicPr>
        <p:blipFill rotWithShape="1">
          <a:blip r:embed="rId3"/>
          <a:srcRect l="2114" t="24781" r="3769" b="5519"/>
          <a:stretch/>
        </p:blipFill>
        <p:spPr>
          <a:xfrm>
            <a:off x="72470" y="1371600"/>
            <a:ext cx="8995330" cy="334537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57200" y="5048071"/>
            <a:ext cx="641701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Thanks to:   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Iain Carmichael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 (Deep Learning, AJIVE)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                  Melissa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Troester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 (Head, CBCS)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                  Joseph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Geradts, Benjamin Calhoun 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(Pathology)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                  Katie Hoadley, Chuck Perou   (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Genomics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72" t="13333" r="21716" b="42223"/>
          <a:stretch/>
        </p:blipFill>
        <p:spPr>
          <a:xfrm>
            <a:off x="7162800" y="4876800"/>
            <a:ext cx="13716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010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JIVE Analytic Goals</a:t>
            </a:r>
          </a:p>
        </p:txBody>
      </p:sp>
      <p:sp>
        <p:nvSpPr>
          <p:cNvPr id="453635" name="Rectangle 3"/>
          <p:cNvSpPr>
            <a:spLocks noGrp="1" noChangeArrowheads="1"/>
          </p:cNvSpPr>
          <p:nvPr>
            <p:ph idx="1"/>
          </p:nvPr>
        </p:nvSpPr>
        <p:spPr>
          <a:xfrm>
            <a:off x="457201" y="1371600"/>
            <a:ext cx="8269288" cy="4768850"/>
          </a:xfrm>
        </p:spPr>
        <p:txBody>
          <a:bodyPr/>
          <a:lstStyle/>
          <a:p>
            <a:pPr marL="0" indent="0" algn="l"/>
            <a:r>
              <a:rPr lang="en-US" altLang="en-US" dirty="0"/>
              <a:t>Explore &amp; Quantify </a:t>
            </a:r>
            <a:r>
              <a:rPr lang="en-US" altLang="en-US" u="sng" dirty="0"/>
              <a:t>Variation</a:t>
            </a:r>
          </a:p>
          <a:p>
            <a:pPr marL="0" indent="0" algn="l"/>
            <a:endParaRPr lang="en-US" altLang="en-US" dirty="0" smtClean="0"/>
          </a:p>
          <a:p>
            <a:pPr marL="0" indent="0" algn="l"/>
            <a:r>
              <a:rPr lang="en-US" altLang="en-US" dirty="0" smtClean="0"/>
              <a:t>	(At </a:t>
            </a:r>
            <a:r>
              <a:rPr lang="en-US" altLang="en-US" i="1" dirty="0" smtClean="0"/>
              <a:t>Person Level</a:t>
            </a:r>
            <a:r>
              <a:rPr lang="en-US" altLang="en-US" dirty="0" smtClean="0"/>
              <a:t>  for CBCS)</a:t>
            </a:r>
            <a:endParaRPr lang="en-US" altLang="en-US" dirty="0"/>
          </a:p>
          <a:p>
            <a:pPr marL="0" indent="0" algn="l"/>
            <a:endParaRPr lang="en-US" altLang="en-US" dirty="0"/>
          </a:p>
          <a:p>
            <a:pPr marL="0" indent="0" algn="l"/>
            <a:endParaRPr lang="en-US" altLang="en-US" dirty="0"/>
          </a:p>
          <a:p>
            <a:pPr marL="0" indent="0" algn="l"/>
            <a:r>
              <a:rPr lang="en-US" altLang="en-US" dirty="0"/>
              <a:t>In spirit of PCA</a:t>
            </a:r>
          </a:p>
          <a:p>
            <a:pPr marL="0" indent="0" algn="l"/>
            <a:r>
              <a:rPr lang="en-US" altLang="en-US" dirty="0"/>
              <a:t>	(Principal Component Analysis)</a:t>
            </a:r>
          </a:p>
        </p:txBody>
      </p:sp>
      <p:sp>
        <p:nvSpPr>
          <p:cNvPr id="2" name="Rectangle 1"/>
          <p:cNvSpPr/>
          <p:nvPr/>
        </p:nvSpPr>
        <p:spPr bwMode="auto">
          <a:xfrm>
            <a:off x="7086600" y="1524000"/>
            <a:ext cx="1752600" cy="2286000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5" name="Rounded Rectangle 4"/>
          <p:cNvSpPr/>
          <p:nvPr/>
        </p:nvSpPr>
        <p:spPr bwMode="auto">
          <a:xfrm>
            <a:off x="7467600" y="1524000"/>
            <a:ext cx="152400" cy="2286000"/>
          </a:xfrm>
          <a:prstGeom prst="roundRect">
            <a:avLst/>
          </a:prstGeom>
          <a:noFill/>
          <a:ln w="38100" cap="flat" cmpd="sng" algn="ctr">
            <a:solidFill>
              <a:srgbClr val="3333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7086600" y="4190999"/>
            <a:ext cx="1752600" cy="1499175"/>
          </a:xfrm>
          <a:prstGeom prst="rect">
            <a:avLst/>
          </a:prstGeom>
          <a:solidFill>
            <a:srgbClr val="FF0000">
              <a:alpha val="40000"/>
            </a:srgbClr>
          </a:solidFill>
          <a:ln>
            <a:noFill/>
          </a:ln>
          <a:effec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13" name="Rounded Rectangle 12"/>
          <p:cNvSpPr/>
          <p:nvPr/>
        </p:nvSpPr>
        <p:spPr bwMode="auto">
          <a:xfrm>
            <a:off x="7467600" y="4191000"/>
            <a:ext cx="152400" cy="1499175"/>
          </a:xfrm>
          <a:prstGeom prst="roundRect">
            <a:avLst/>
          </a:prstGeom>
          <a:noFill/>
          <a:ln w="38100" cap="flat" cmpd="sng" algn="ctr">
            <a:solidFill>
              <a:srgbClr val="3333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4018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1850" y="1563802"/>
            <a:ext cx="7492150" cy="529419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sz="2800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Demo PCA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sz="2800" b="0" i="1" smtClean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l="-1790" t="-18519" b="-432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52400" y="1295400"/>
                <a:ext cx="8094663" cy="4768850"/>
              </a:xfrm>
            </p:spPr>
            <p:txBody>
              <a:bodyPr/>
              <a:lstStyle/>
              <a:p>
                <a:pPr marL="0" indent="0" algn="l">
                  <a:buNone/>
                </a:pPr>
                <a:r>
                  <a:rPr lang="en-US" dirty="0" smtClean="0"/>
                  <a:t>Raw Toy Data Set in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52400" y="1295400"/>
                <a:ext cx="8094663" cy="4768850"/>
              </a:xfrm>
              <a:blipFill>
                <a:blip r:embed="rId4"/>
                <a:stretch>
                  <a:fillRect l="-1883" t="-17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/>
          <p:cNvSpPr txBox="1"/>
          <p:nvPr/>
        </p:nvSpPr>
        <p:spPr>
          <a:xfrm>
            <a:off x="4108784" y="3001879"/>
            <a:ext cx="65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5B524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7362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1850" y="1563802"/>
            <a:ext cx="7492150" cy="529419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sz="28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Demo PCA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sz="2800" b="0" i="1" smtClean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l="-1790" t="-18519" b="-432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52400" y="1295400"/>
                <a:ext cx="8094663" cy="4768850"/>
              </a:xfrm>
            </p:spPr>
            <p:txBody>
              <a:bodyPr/>
              <a:lstStyle/>
              <a:p>
                <a:pPr marL="0" indent="0" algn="l">
                  <a:buNone/>
                </a:pPr>
                <a:r>
                  <a:rPr lang="en-US" dirty="0" smtClean="0"/>
                  <a:t>Raw Toy Data Set in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52400" y="1295400"/>
                <a:ext cx="8094663" cy="4768850"/>
              </a:xfrm>
              <a:blipFill>
                <a:blip r:embed="rId4"/>
                <a:stretch>
                  <a:fillRect l="-1883" t="-17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/>
          <p:cNvSpPr txBox="1"/>
          <p:nvPr/>
        </p:nvSpPr>
        <p:spPr>
          <a:xfrm>
            <a:off x="4108784" y="3001879"/>
            <a:ext cx="65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5B524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740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1850" y="1563802"/>
            <a:ext cx="7492150" cy="529419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sz="28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Demo PCA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sz="2800" b="0" i="1" smtClean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l="-1790" t="-18519" b="-432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52400" y="1295400"/>
                <a:ext cx="8094663" cy="4768850"/>
              </a:xfrm>
            </p:spPr>
            <p:txBody>
              <a:bodyPr/>
              <a:lstStyle/>
              <a:p>
                <a:pPr marL="0" indent="0" algn="l">
                  <a:buNone/>
                </a:pPr>
                <a:r>
                  <a:rPr lang="en-US" dirty="0" smtClean="0"/>
                  <a:t>Raw Toy Data Set in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52400" y="1295400"/>
                <a:ext cx="8094663" cy="4768850"/>
              </a:xfrm>
              <a:blipFill>
                <a:blip r:embed="rId4"/>
                <a:stretch>
                  <a:fillRect l="-1883" t="-17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/>
          <p:cNvSpPr txBox="1"/>
          <p:nvPr/>
        </p:nvSpPr>
        <p:spPr>
          <a:xfrm>
            <a:off x="4108784" y="3001879"/>
            <a:ext cx="65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5B524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5939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1850" y="1563802"/>
            <a:ext cx="7492150" cy="529419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sz="28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Demo PCA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sz="2800" b="0" i="1" smtClean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l="-1790" t="-18519" b="-432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52400" y="1295400"/>
                <a:ext cx="8094663" cy="4768850"/>
              </a:xfrm>
            </p:spPr>
            <p:txBody>
              <a:bodyPr/>
              <a:lstStyle/>
              <a:p>
                <a:pPr marL="0" indent="0" algn="l">
                  <a:buNone/>
                </a:pPr>
                <a:r>
                  <a:rPr lang="en-US" dirty="0" smtClean="0"/>
                  <a:t>Raw Toy Data Set in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52400" y="1295400"/>
                <a:ext cx="8094663" cy="4768850"/>
              </a:xfrm>
              <a:blipFill>
                <a:blip r:embed="rId4"/>
                <a:stretch>
                  <a:fillRect l="-1883" t="-17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/>
          <p:cNvSpPr txBox="1"/>
          <p:nvPr/>
        </p:nvSpPr>
        <p:spPr>
          <a:xfrm>
            <a:off x="4108784" y="3001879"/>
            <a:ext cx="65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5B524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0032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1850" y="1563802"/>
            <a:ext cx="7492150" cy="529419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sz="28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Demo PCA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sz="2800" b="0" i="1" smtClean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l="-1790" t="-18519" b="-432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52400" y="1295400"/>
                <a:ext cx="8094663" cy="4768850"/>
              </a:xfrm>
            </p:spPr>
            <p:txBody>
              <a:bodyPr/>
              <a:lstStyle/>
              <a:p>
                <a:pPr marL="0" indent="0" algn="l">
                  <a:buNone/>
                </a:pPr>
                <a:r>
                  <a:rPr lang="en-US" dirty="0" smtClean="0"/>
                  <a:t>Raw Toy Data Set in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52400" y="1295400"/>
                <a:ext cx="8094663" cy="4768850"/>
              </a:xfrm>
              <a:blipFill>
                <a:blip r:embed="rId4"/>
                <a:stretch>
                  <a:fillRect l="-1883" t="-17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/>
          <p:cNvSpPr txBox="1"/>
          <p:nvPr/>
        </p:nvSpPr>
        <p:spPr>
          <a:xfrm>
            <a:off x="4108784" y="3001879"/>
            <a:ext cx="65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5B524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5909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1850" y="1563802"/>
            <a:ext cx="7492150" cy="529419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sz="28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Demo PCA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sz="2800" b="0" i="1" smtClean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l="-1790" t="-18519" b="-432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52400" y="1295400"/>
                <a:ext cx="8094663" cy="4768850"/>
              </a:xfrm>
            </p:spPr>
            <p:txBody>
              <a:bodyPr/>
              <a:lstStyle/>
              <a:p>
                <a:pPr marL="0" indent="0" algn="l">
                  <a:buNone/>
                </a:pPr>
                <a:r>
                  <a:rPr lang="en-US" dirty="0" smtClean="0"/>
                  <a:t>Raw Toy Data Set in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52400" y="1295400"/>
                <a:ext cx="8094663" cy="4768850"/>
              </a:xfrm>
              <a:blipFill>
                <a:blip r:embed="rId4"/>
                <a:stretch>
                  <a:fillRect l="-1883" t="-17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/>
          <p:cNvSpPr txBox="1"/>
          <p:nvPr/>
        </p:nvSpPr>
        <p:spPr>
          <a:xfrm>
            <a:off x="4108784" y="3001879"/>
            <a:ext cx="65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5B524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0307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1850" y="1563802"/>
            <a:ext cx="7492150" cy="529419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sz="28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Demo PCA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sz="2800" b="0" i="1" smtClean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l="-1790" t="-18519" b="-432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295400"/>
            <a:ext cx="8094663" cy="4768850"/>
          </a:xfrm>
        </p:spPr>
        <p:txBody>
          <a:bodyPr/>
          <a:lstStyle/>
          <a:p>
            <a:pPr marL="0" indent="0" algn="l">
              <a:buNone/>
            </a:pPr>
            <a:r>
              <a:rPr lang="en-US" dirty="0" smtClean="0"/>
              <a:t>PCA Eigenvectors Give Useful Coordinates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108784" y="3001879"/>
            <a:ext cx="65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5B524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3084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1850" y="1563802"/>
            <a:ext cx="7492150" cy="529419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sz="28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Demo PCA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sz="2800" b="0" i="1" smtClean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l="-1790" t="-18519" b="-432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295400"/>
            <a:ext cx="8094663" cy="4768850"/>
          </a:xfrm>
        </p:spPr>
        <p:txBody>
          <a:bodyPr/>
          <a:lstStyle/>
          <a:p>
            <a:pPr marL="0" indent="0" algn="l">
              <a:buNone/>
            </a:pPr>
            <a:r>
              <a:rPr lang="en-US" dirty="0" smtClean="0"/>
              <a:t>PCA Eigenvectors Give Useful Coordinates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108784" y="3001879"/>
            <a:ext cx="65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5B524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8596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1850" y="1563802"/>
            <a:ext cx="7492150" cy="529419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sz="28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Demo PCA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sz="2800" b="0" i="1" smtClean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l="-1790" t="-18519" b="-432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295400"/>
            <a:ext cx="8094663" cy="4768850"/>
          </a:xfrm>
        </p:spPr>
        <p:txBody>
          <a:bodyPr/>
          <a:lstStyle/>
          <a:p>
            <a:pPr marL="0" indent="0" algn="l">
              <a:buNone/>
            </a:pPr>
            <a:r>
              <a:rPr lang="en-US" dirty="0" smtClean="0"/>
              <a:t>PCA Eigenvectors Give Useful Coordinates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108784" y="3001879"/>
            <a:ext cx="65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5B524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8644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2"/>
          <p:cNvSpPr>
            <a:spLocks noGrp="1" noChangeArrowheads="1"/>
          </p:cNvSpPr>
          <p:nvPr>
            <p:ph type="title"/>
          </p:nvPr>
        </p:nvSpPr>
        <p:spPr>
          <a:xfrm>
            <a:off x="1295400" y="457200"/>
            <a:ext cx="7467600" cy="454025"/>
          </a:xfrm>
        </p:spPr>
        <p:txBody>
          <a:bodyPr/>
          <a:lstStyle/>
          <a:p>
            <a:r>
              <a:rPr lang="en-US" altLang="ko-KR" sz="2800" dirty="0">
                <a:effectLst>
                  <a:outerShdw blurRad="38100" dist="38100" dir="2700000" algn="tl">
                    <a:srgbClr val="000000"/>
                  </a:outerShdw>
                </a:effectLst>
                <a:ea typeface="굴림" pitchFamily="50" charset="-127"/>
              </a:rPr>
              <a:t>Carolina Breast Cancer Study</a:t>
            </a:r>
          </a:p>
        </p:txBody>
      </p:sp>
      <p:sp>
        <p:nvSpPr>
          <p:cNvPr id="167939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219200"/>
            <a:ext cx="8686800" cy="4648200"/>
          </a:xfrm>
        </p:spPr>
        <p:txBody>
          <a:bodyPr/>
          <a:lstStyle/>
          <a:p>
            <a:pPr algn="l">
              <a:lnSpc>
                <a:spcPct val="150000"/>
              </a:lnSpc>
            </a:pPr>
            <a:r>
              <a:rPr lang="en-US" altLang="ko-KR" dirty="0">
                <a:ea typeface="굴림" pitchFamily="50" charset="-127"/>
              </a:rPr>
              <a:t>Clinical Diagnosis of Cancer:</a:t>
            </a:r>
          </a:p>
          <a:p>
            <a:pPr algn="l">
              <a:lnSpc>
                <a:spcPct val="150000"/>
              </a:lnSpc>
            </a:pPr>
            <a:r>
              <a:rPr lang="en-US" altLang="ko-KR" dirty="0">
                <a:ea typeface="굴림" pitchFamily="50" charset="-127"/>
              </a:rPr>
              <a:t>Pathologist Views Tissue Under Microscope,</a:t>
            </a:r>
          </a:p>
          <a:p>
            <a:pPr algn="l">
              <a:lnSpc>
                <a:spcPct val="150000"/>
              </a:lnSpc>
            </a:pPr>
            <a:r>
              <a:rPr lang="en-US" altLang="ko-KR" dirty="0">
                <a:ea typeface="굴림" pitchFamily="50" charset="-127"/>
              </a:rPr>
              <a:t>Tissue Stained with </a:t>
            </a:r>
            <a:r>
              <a:rPr lang="en-US" altLang="ko-KR" dirty="0">
                <a:solidFill>
                  <a:srgbClr val="7030A0"/>
                </a:solidFill>
                <a:ea typeface="굴림" pitchFamily="50" charset="-127"/>
              </a:rPr>
              <a:t>Hematoxylin</a:t>
            </a:r>
            <a:r>
              <a:rPr lang="en-US" altLang="ko-KR" dirty="0">
                <a:ea typeface="굴림" pitchFamily="50" charset="-127"/>
              </a:rPr>
              <a:t> &amp; </a:t>
            </a:r>
            <a:r>
              <a:rPr lang="en-US" altLang="ko-KR" dirty="0">
                <a:solidFill>
                  <a:srgbClr val="FF99CC"/>
                </a:solidFill>
                <a:ea typeface="굴림" pitchFamily="50" charset="-127"/>
              </a:rPr>
              <a:t>Eosin</a:t>
            </a:r>
            <a:r>
              <a:rPr lang="en-US" altLang="ko-KR" dirty="0">
                <a:solidFill>
                  <a:srgbClr val="7030A0"/>
                </a:solidFill>
                <a:ea typeface="굴림" pitchFamily="50" charset="-127"/>
              </a:rPr>
              <a:t> </a:t>
            </a:r>
            <a:r>
              <a:rPr lang="en-US" altLang="ko-KR" dirty="0">
                <a:ea typeface="굴림" pitchFamily="50" charset="-127"/>
              </a:rPr>
              <a:t>(H&amp;E)</a:t>
            </a:r>
          </a:p>
          <a:p>
            <a:pPr algn="l">
              <a:lnSpc>
                <a:spcPct val="150000"/>
              </a:lnSpc>
            </a:pPr>
            <a:endParaRPr lang="en-US" altLang="ko-KR" sz="1200" dirty="0">
              <a:ea typeface="굴림" pitchFamily="50" charset="-127"/>
            </a:endParaRPr>
          </a:p>
          <a:p>
            <a:pPr algn="l">
              <a:lnSpc>
                <a:spcPct val="150000"/>
              </a:lnSpc>
            </a:pPr>
            <a:endParaRPr lang="en-US" altLang="ko-KR" dirty="0">
              <a:ea typeface="굴림" pitchFamily="50" charset="-127"/>
            </a:endParaRPr>
          </a:p>
          <a:p>
            <a:pPr algn="l">
              <a:lnSpc>
                <a:spcPct val="150000"/>
              </a:lnSpc>
            </a:pPr>
            <a:r>
              <a:rPr lang="en-US" altLang="ko-KR" dirty="0">
                <a:ea typeface="굴림" pitchFamily="50" charset="-127"/>
              </a:rPr>
              <a:t>                             </a:t>
            </a:r>
            <a:r>
              <a:rPr lang="en-US" altLang="ko-KR" sz="1200" dirty="0">
                <a:ea typeface="굴림" pitchFamily="50" charset="-127"/>
              </a:rPr>
              <a:t>Thanks to BBC.CO.UK</a:t>
            </a:r>
          </a:p>
          <a:p>
            <a:pPr algn="l">
              <a:lnSpc>
                <a:spcPct val="150000"/>
              </a:lnSpc>
            </a:pPr>
            <a:r>
              <a:rPr lang="en-US" altLang="ko-KR" sz="1200" dirty="0">
                <a:ea typeface="굴림" pitchFamily="50" charset="-127"/>
              </a:rPr>
              <a:t>                                                                              and  Reseachgate.net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73485"/>
            <a:ext cx="3886200" cy="218451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82" t="62167" r="1059" b="2852"/>
          <a:stretch/>
        </p:blipFill>
        <p:spPr>
          <a:xfrm>
            <a:off x="6009697" y="4673485"/>
            <a:ext cx="3134304" cy="2184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437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1850" y="1563802"/>
            <a:ext cx="7492150" cy="529419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sz="28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Demo PCA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sz="2800" b="0" i="1" smtClean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l="-1790" t="-18519" b="-432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295400"/>
            <a:ext cx="8094663" cy="4768850"/>
          </a:xfrm>
        </p:spPr>
        <p:txBody>
          <a:bodyPr/>
          <a:lstStyle/>
          <a:p>
            <a:pPr marL="0" indent="0" algn="l">
              <a:buNone/>
            </a:pPr>
            <a:r>
              <a:rPr lang="en-US" dirty="0" smtClean="0"/>
              <a:t>PCA Eigenvectors Give Useful Coordinates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108784" y="3001879"/>
            <a:ext cx="65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5B524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6405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1850" y="1563802"/>
            <a:ext cx="7492150" cy="529419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sz="28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Demo PCA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sz="2800" b="0" i="1" smtClean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l="-1790" t="-18519" b="-432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295400"/>
            <a:ext cx="8094663" cy="4768850"/>
          </a:xfrm>
        </p:spPr>
        <p:txBody>
          <a:bodyPr/>
          <a:lstStyle/>
          <a:p>
            <a:pPr marL="0" indent="0" algn="l">
              <a:buNone/>
            </a:pPr>
            <a:r>
              <a:rPr lang="en-US" dirty="0" smtClean="0"/>
              <a:t>PCA Eigenvectors Give Useful Coordinates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108784" y="3001879"/>
            <a:ext cx="65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5B524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1308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1850" y="1563802"/>
            <a:ext cx="7492150" cy="529419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sz="28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Demo PCA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sz="2800" b="0" i="1" smtClean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l="-1790" t="-18519" b="-432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295400"/>
            <a:ext cx="8094663" cy="4768850"/>
          </a:xfrm>
        </p:spPr>
        <p:txBody>
          <a:bodyPr/>
          <a:lstStyle/>
          <a:p>
            <a:pPr marL="0" indent="0" algn="l">
              <a:buNone/>
            </a:pPr>
            <a:r>
              <a:rPr lang="en-US" dirty="0" smtClean="0"/>
              <a:t>PCA Eigenvectors Give Useful Coordinates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108784" y="3001879"/>
            <a:ext cx="65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5B524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5443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Group 45"/>
          <p:cNvGrpSpPr/>
          <p:nvPr/>
        </p:nvGrpSpPr>
        <p:grpSpPr>
          <a:xfrm>
            <a:off x="3505200" y="2133600"/>
            <a:ext cx="4508626" cy="2561303"/>
            <a:chOff x="3581400" y="2163097"/>
            <a:chExt cx="4508626" cy="256130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TextBox 46"/>
                <p:cNvSpPr txBox="1"/>
                <p:nvPr/>
              </p:nvSpPr>
              <p:spPr>
                <a:xfrm>
                  <a:off x="3581400" y="4114800"/>
                  <a:ext cx="39716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oMath>
                    </m:oMathPara>
                  </a14:m>
                  <a:endParaRPr lang="en-US" sz="1800" dirty="0">
                    <a:solidFill>
                      <a:srgbClr val="000000"/>
                    </a:solidFill>
                  </a:endParaRPr>
                </a:p>
              </p:txBody>
            </p:sp>
          </mc:Choice>
          <mc:Fallback xmlns="">
            <p:sp>
              <p:nvSpPr>
                <p:cNvPr id="47" name="TextBox 4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81400" y="4114800"/>
                  <a:ext cx="397160" cy="369332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" name="TextBox 47"/>
                <p:cNvSpPr txBox="1"/>
                <p:nvPr/>
              </p:nvSpPr>
              <p:spPr>
                <a:xfrm>
                  <a:off x="4479640" y="4355068"/>
                  <a:ext cx="370871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oMath>
                    </m:oMathPara>
                  </a14:m>
                  <a:endParaRPr lang="en-US" sz="1800" dirty="0">
                    <a:solidFill>
                      <a:srgbClr val="000000"/>
                    </a:solidFill>
                  </a:endParaRPr>
                </a:p>
              </p:txBody>
            </p:sp>
          </mc:Choice>
          <mc:Fallback xmlns="">
            <p:sp>
              <p:nvSpPr>
                <p:cNvPr id="48" name="TextBox 4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79640" y="4355068"/>
                  <a:ext cx="370871" cy="369332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TextBox 48"/>
                <p:cNvSpPr txBox="1"/>
                <p:nvPr/>
              </p:nvSpPr>
              <p:spPr>
                <a:xfrm>
                  <a:off x="7696200" y="2819400"/>
                  <a:ext cx="39382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oMath>
                    </m:oMathPara>
                  </a14:m>
                  <a:endParaRPr lang="en-US" sz="1800" dirty="0">
                    <a:solidFill>
                      <a:srgbClr val="000000"/>
                    </a:solidFill>
                  </a:endParaRPr>
                </a:p>
              </p:txBody>
            </p:sp>
          </mc:Choice>
          <mc:Fallback xmlns="">
            <p:sp>
              <p:nvSpPr>
                <p:cNvPr id="49" name="TextBox 4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96200" y="2819400"/>
                  <a:ext cx="393826" cy="369332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TextBox 49"/>
                <p:cNvSpPr txBox="1"/>
                <p:nvPr/>
              </p:nvSpPr>
              <p:spPr>
                <a:xfrm>
                  <a:off x="5715000" y="2831068"/>
                  <a:ext cx="370871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oMath>
                    </m:oMathPara>
                  </a14:m>
                  <a:endParaRPr lang="en-US" sz="1800" dirty="0">
                    <a:solidFill>
                      <a:srgbClr val="000000"/>
                    </a:solidFill>
                  </a:endParaRPr>
                </a:p>
              </p:txBody>
            </p:sp>
          </mc:Choice>
          <mc:Fallback xmlns="">
            <p:sp>
              <p:nvSpPr>
                <p:cNvPr id="50" name="TextBox 4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15000" y="2831068"/>
                  <a:ext cx="370871" cy="369332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1" name="TextBox 50"/>
                <p:cNvSpPr txBox="1"/>
                <p:nvPr/>
              </p:nvSpPr>
              <p:spPr>
                <a:xfrm>
                  <a:off x="4876800" y="2590800"/>
                  <a:ext cx="370871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oMath>
                    </m:oMathPara>
                  </a14:m>
                  <a:endParaRPr lang="en-US" sz="1800" dirty="0">
                    <a:solidFill>
                      <a:srgbClr val="000000"/>
                    </a:solidFill>
                  </a:endParaRPr>
                </a:p>
              </p:txBody>
            </p:sp>
          </mc:Choice>
          <mc:Fallback xmlns="">
            <p:sp>
              <p:nvSpPr>
                <p:cNvPr id="51" name="TextBox 5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76800" y="2590800"/>
                  <a:ext cx="370871" cy="369332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2" name="TextBox 51"/>
                <p:cNvSpPr txBox="1"/>
                <p:nvPr/>
              </p:nvSpPr>
              <p:spPr>
                <a:xfrm>
                  <a:off x="6029929" y="2602468"/>
                  <a:ext cx="370871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oMath>
                    </m:oMathPara>
                  </a14:m>
                  <a:endParaRPr lang="en-US" sz="1800" dirty="0">
                    <a:solidFill>
                      <a:srgbClr val="000000"/>
                    </a:solidFill>
                  </a:endParaRPr>
                </a:p>
              </p:txBody>
            </p:sp>
          </mc:Choice>
          <mc:Fallback xmlns="">
            <p:sp>
              <p:nvSpPr>
                <p:cNvPr id="52" name="TextBox 5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29929" y="2602468"/>
                  <a:ext cx="370871" cy="369332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3" name="Rectangle 52"/>
            <p:cNvSpPr/>
            <p:nvPr/>
          </p:nvSpPr>
          <p:spPr bwMode="auto">
            <a:xfrm>
              <a:off x="3974618" y="2163097"/>
              <a:ext cx="818705" cy="22860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ffectLst/>
          </p:spPr>
          <p:txBody>
            <a:bodyPr vert="horz" wrap="squar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54" name="Rectangle 53"/>
            <p:cNvSpPr/>
            <p:nvPr/>
          </p:nvSpPr>
          <p:spPr bwMode="auto">
            <a:xfrm>
              <a:off x="6324600" y="2163097"/>
              <a:ext cx="1752600" cy="7620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ffectLst/>
          </p:spPr>
          <p:txBody>
            <a:bodyPr vert="horz" wrap="squar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55" name="Rectangle 54"/>
            <p:cNvSpPr/>
            <p:nvPr/>
          </p:nvSpPr>
          <p:spPr bwMode="auto">
            <a:xfrm>
              <a:off x="5137113" y="2163097"/>
              <a:ext cx="818705" cy="7620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ffectLst/>
          </p:spPr>
          <p:txBody>
            <a:bodyPr vert="horz" wrap="squar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</p:grpSp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PCA Underpinnings</a:t>
            </a:r>
          </a:p>
        </p:txBody>
      </p:sp>
      <p:sp>
        <p:nvSpPr>
          <p:cNvPr id="453635" name="Rectangle 3"/>
          <p:cNvSpPr>
            <a:spLocks noGrp="1" noChangeArrowheads="1"/>
          </p:cNvSpPr>
          <p:nvPr>
            <p:ph idx="1"/>
          </p:nvPr>
        </p:nvSpPr>
        <p:spPr>
          <a:xfrm>
            <a:off x="457201" y="1371600"/>
            <a:ext cx="8269288" cy="4768850"/>
          </a:xfrm>
        </p:spPr>
        <p:txBody>
          <a:bodyPr/>
          <a:lstStyle/>
          <a:p>
            <a:pPr marL="0" indent="0" algn="l"/>
            <a:r>
              <a:rPr lang="en-US" altLang="en-US" dirty="0"/>
              <a:t>For Col. Object Mean Centered Data Matrix:</a:t>
            </a:r>
          </a:p>
          <a:p>
            <a:pPr marL="0" indent="0" algn="l"/>
            <a:endParaRPr lang="en-US" altLang="en-US" dirty="0"/>
          </a:p>
          <a:p>
            <a:pPr marL="0" indent="0" algn="l"/>
            <a:endParaRPr lang="en-US" altLang="en-US" dirty="0"/>
          </a:p>
          <a:p>
            <a:pPr marL="0" indent="0" algn="l"/>
            <a:r>
              <a:rPr lang="en-US" altLang="en-US" dirty="0"/>
              <a:t> </a:t>
            </a:r>
          </a:p>
          <a:p>
            <a:pPr marL="0" indent="0" algn="l"/>
            <a:endParaRPr lang="en-US" altLang="en-US" dirty="0"/>
          </a:p>
          <a:p>
            <a:pPr marL="0" indent="0" algn="l"/>
            <a:endParaRPr lang="en-US" altLang="en-US" dirty="0"/>
          </a:p>
          <a:p>
            <a:pPr marL="0" indent="0" algn="l"/>
            <a:r>
              <a:rPr lang="en-US" altLang="en-US" dirty="0"/>
              <a:t>Apply </a:t>
            </a:r>
            <a:r>
              <a:rPr lang="en-US" altLang="en-US" i="1" dirty="0"/>
              <a:t>Singular Value Decomposition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914400" y="2133600"/>
            <a:ext cx="1752600" cy="2290916"/>
            <a:chOff x="7086600" y="1524000"/>
            <a:chExt cx="1752600" cy="2290916"/>
          </a:xfrm>
        </p:grpSpPr>
        <p:sp>
          <p:nvSpPr>
            <p:cNvPr id="9" name="Rectangle 8"/>
            <p:cNvSpPr/>
            <p:nvPr/>
          </p:nvSpPr>
          <p:spPr bwMode="auto">
            <a:xfrm>
              <a:off x="7086600" y="1528916"/>
              <a:ext cx="1752600" cy="228600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  <a:effectLst/>
          </p:spPr>
          <p:txBody>
            <a:bodyPr vert="horz" wrap="squar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5B5249"/>
                </a:solidFill>
              </a:endParaRPr>
            </a:p>
          </p:txBody>
        </p:sp>
        <p:sp>
          <p:nvSpPr>
            <p:cNvPr id="2" name="Rectangle 1"/>
            <p:cNvSpPr/>
            <p:nvPr/>
          </p:nvSpPr>
          <p:spPr bwMode="auto">
            <a:xfrm>
              <a:off x="7086600" y="1524000"/>
              <a:ext cx="1752600" cy="228600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  <a:effectLst/>
          </p:spPr>
          <p:txBody>
            <a:bodyPr vert="horz" wrap="squar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5B5249"/>
                </a:solidFill>
              </a:endParaRPr>
            </a:p>
          </p:txBody>
        </p:sp>
        <p:sp>
          <p:nvSpPr>
            <p:cNvPr id="5" name="Rounded Rectangle 4"/>
            <p:cNvSpPr/>
            <p:nvPr/>
          </p:nvSpPr>
          <p:spPr bwMode="auto">
            <a:xfrm>
              <a:off x="7467600" y="1524000"/>
              <a:ext cx="152400" cy="2286000"/>
            </a:xfrm>
            <a:prstGeom prst="roundRect">
              <a:avLst/>
            </a:prstGeom>
            <a:noFill/>
            <a:ln w="38100" cap="flat" cmpd="sng" algn="ctr">
              <a:solidFill>
                <a:srgbClr val="3333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5B5249"/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609600" y="4126468"/>
                <a:ext cx="39716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</m:oMath>
                  </m:oMathPara>
                </a14:m>
                <a:endParaRPr lang="en-US" sz="18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" y="4126468"/>
                <a:ext cx="397160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2422240" y="4355068"/>
                <a:ext cx="39382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𝑛</m:t>
                      </m:r>
                    </m:oMath>
                  </m:oMathPara>
                </a14:m>
                <a:endParaRPr lang="en-US" sz="18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22240" y="4355068"/>
                <a:ext cx="393826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2984018" y="2895600"/>
                <a:ext cx="673582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36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84018" y="2895600"/>
                <a:ext cx="673582" cy="646331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6" name="Straight Arrow Connector 25"/>
          <p:cNvCxnSpPr/>
          <p:nvPr/>
        </p:nvCxnSpPr>
        <p:spPr bwMode="auto">
          <a:xfrm>
            <a:off x="1447800" y="4160448"/>
            <a:ext cx="914400" cy="914400"/>
          </a:xfrm>
          <a:prstGeom prst="straightConnector1">
            <a:avLst/>
          </a:prstGeom>
          <a:noFill/>
          <a:ln>
            <a:noFill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453638" name="Group 453637"/>
          <p:cNvGrpSpPr/>
          <p:nvPr/>
        </p:nvGrpSpPr>
        <p:grpSpPr>
          <a:xfrm>
            <a:off x="1769510" y="2133600"/>
            <a:ext cx="2497690" cy="4180820"/>
            <a:chOff x="1769510" y="2133600"/>
            <a:chExt cx="2497690" cy="4180820"/>
          </a:xfrm>
        </p:grpSpPr>
        <p:sp>
          <p:nvSpPr>
            <p:cNvPr id="8" name="TextBox 7"/>
            <p:cNvSpPr txBox="1"/>
            <p:nvPr/>
          </p:nvSpPr>
          <p:spPr>
            <a:xfrm>
              <a:off x="1769510" y="5791200"/>
              <a:ext cx="1811714" cy="523220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rgbClr val="FF0000"/>
                  </a:solidFill>
                </a:rPr>
                <a:t>Loadings  </a:t>
              </a:r>
            </a:p>
          </p:txBody>
        </p:sp>
        <p:sp>
          <p:nvSpPr>
            <p:cNvPr id="32" name="Rounded Rectangle 31"/>
            <p:cNvSpPr/>
            <p:nvPr/>
          </p:nvSpPr>
          <p:spPr bwMode="auto">
            <a:xfrm>
              <a:off x="4114800" y="2133600"/>
              <a:ext cx="152400" cy="2286000"/>
            </a:xfrm>
            <a:prstGeom prst="roundRect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cxnSp>
          <p:nvCxnSpPr>
            <p:cNvPr id="30" name="Straight Connector 29"/>
            <p:cNvCxnSpPr>
              <a:endCxn id="32" idx="2"/>
            </p:cNvCxnSpPr>
            <p:nvPr/>
          </p:nvCxnSpPr>
          <p:spPr bwMode="auto">
            <a:xfrm flipV="1">
              <a:off x="3352800" y="4419600"/>
              <a:ext cx="838200" cy="1676400"/>
            </a:xfrm>
            <a:prstGeom prst="lin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53639" name="Group 453638"/>
          <p:cNvGrpSpPr/>
          <p:nvPr/>
        </p:nvGrpSpPr>
        <p:grpSpPr>
          <a:xfrm>
            <a:off x="5267929" y="2286000"/>
            <a:ext cx="2745289" cy="4038600"/>
            <a:chOff x="5267929" y="2286000"/>
            <a:chExt cx="2745289" cy="4038600"/>
          </a:xfrm>
        </p:grpSpPr>
        <p:sp>
          <p:nvSpPr>
            <p:cNvPr id="33" name="Rounded Rectangle 32"/>
            <p:cNvSpPr/>
            <p:nvPr/>
          </p:nvSpPr>
          <p:spPr bwMode="auto">
            <a:xfrm>
              <a:off x="5267929" y="2286000"/>
              <a:ext cx="142271" cy="130830"/>
            </a:xfrm>
            <a:prstGeom prst="roundRect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34" name="Rounded Rectangle 33"/>
            <p:cNvSpPr/>
            <p:nvPr/>
          </p:nvSpPr>
          <p:spPr bwMode="auto">
            <a:xfrm>
              <a:off x="6258529" y="2286000"/>
              <a:ext cx="1754689" cy="130830"/>
            </a:xfrm>
            <a:prstGeom prst="roundRect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grpSp>
          <p:nvGrpSpPr>
            <p:cNvPr id="453637" name="Group 453636"/>
            <p:cNvGrpSpPr/>
            <p:nvPr/>
          </p:nvGrpSpPr>
          <p:grpSpPr>
            <a:xfrm>
              <a:off x="5339065" y="2416830"/>
              <a:ext cx="2074298" cy="3907770"/>
              <a:chOff x="5339065" y="2416830"/>
              <a:chExt cx="2074298" cy="3907770"/>
            </a:xfrm>
          </p:grpSpPr>
          <p:sp>
            <p:nvSpPr>
              <p:cNvPr id="29" name="TextBox 28"/>
              <p:cNvSpPr txBox="1"/>
              <p:nvPr/>
            </p:nvSpPr>
            <p:spPr>
              <a:xfrm>
                <a:off x="5562600" y="5801380"/>
                <a:ext cx="1850763" cy="523220"/>
              </a:xfrm>
              <a:prstGeom prst="rect">
                <a:avLst/>
              </a:prstGeom>
              <a:noFill/>
              <a:ln w="19050">
                <a:solidFill>
                  <a:srgbClr val="FF0000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2800" dirty="0">
                    <a:solidFill>
                      <a:srgbClr val="FF0000"/>
                    </a:solidFill>
                  </a:rPr>
                  <a:t>  x  Scores</a:t>
                </a:r>
              </a:p>
            </p:txBody>
          </p:sp>
          <p:cxnSp>
            <p:nvCxnSpPr>
              <p:cNvPr id="37" name="Straight Connector 36"/>
              <p:cNvCxnSpPr>
                <a:endCxn id="34" idx="2"/>
              </p:cNvCxnSpPr>
              <p:nvPr/>
            </p:nvCxnSpPr>
            <p:spPr bwMode="auto">
              <a:xfrm flipV="1">
                <a:off x="6172376" y="2416830"/>
                <a:ext cx="963498" cy="3679170"/>
              </a:xfrm>
              <a:prstGeom prst="line">
                <a:avLst/>
              </a:prstGeom>
              <a:noFill/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8" name="Straight Connector 37"/>
              <p:cNvCxnSpPr>
                <a:endCxn id="33" idx="2"/>
              </p:cNvCxnSpPr>
              <p:nvPr/>
            </p:nvCxnSpPr>
            <p:spPr bwMode="auto">
              <a:xfrm flipH="1" flipV="1">
                <a:off x="5339065" y="2416830"/>
                <a:ext cx="435225" cy="3679170"/>
              </a:xfrm>
              <a:prstGeom prst="line">
                <a:avLst/>
              </a:prstGeom>
              <a:noFill/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</p:grpSp>
    </p:spTree>
    <p:extLst>
      <p:ext uri="{BB962C8B-B14F-4D97-AF65-F5344CB8AC3E}">
        <p14:creationId xmlns:p14="http://schemas.microsoft.com/office/powerpoint/2010/main" val="864915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PCA Toy </a:t>
            </a: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Eg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 -  Functional Data Analysis</a:t>
            </a:r>
          </a:p>
        </p:txBody>
      </p:sp>
      <p:pic>
        <p:nvPicPr>
          <p:cNvPr id="92163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t="12936"/>
          <a:stretch>
            <a:fillRect/>
          </a:stretch>
        </p:blipFill>
        <p:spPr>
          <a:xfrm>
            <a:off x="381000" y="1600200"/>
            <a:ext cx="8675688" cy="10696575"/>
          </a:xfrm>
          <a:noFill/>
        </p:spPr>
      </p:pic>
      <p:grpSp>
        <p:nvGrpSpPr>
          <p:cNvPr id="9" name="Group 8"/>
          <p:cNvGrpSpPr/>
          <p:nvPr/>
        </p:nvGrpSpPr>
        <p:grpSpPr>
          <a:xfrm>
            <a:off x="76200" y="4724400"/>
            <a:ext cx="2057400" cy="1729263"/>
            <a:chOff x="76200" y="4724400"/>
            <a:chExt cx="2057400" cy="1729263"/>
          </a:xfrm>
        </p:grpSpPr>
        <p:sp>
          <p:nvSpPr>
            <p:cNvPr id="4" name="TextBox 3"/>
            <p:cNvSpPr txBox="1"/>
            <p:nvPr/>
          </p:nvSpPr>
          <p:spPr>
            <a:xfrm>
              <a:off x="76200" y="4884003"/>
              <a:ext cx="1249060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B050"/>
                  </a:solidFill>
                </a:rPr>
                <a:t>Loading</a:t>
              </a:r>
            </a:p>
            <a:p>
              <a:r>
                <a:rPr lang="en-US" dirty="0">
                  <a:solidFill>
                    <a:srgbClr val="00B050"/>
                  </a:solidFill>
                </a:rPr>
                <a:t>Vectors</a:t>
              </a:r>
            </a:p>
            <a:p>
              <a:r>
                <a:rPr lang="en-US" dirty="0">
                  <a:solidFill>
                    <a:srgbClr val="00B050"/>
                  </a:solidFill>
                </a:rPr>
                <a:t>    x </a:t>
              </a:r>
            </a:p>
            <a:p>
              <a:r>
                <a:rPr lang="en-US" dirty="0">
                  <a:solidFill>
                    <a:srgbClr val="00B050"/>
                  </a:solidFill>
                </a:rPr>
                <a:t>Scores</a:t>
              </a:r>
            </a:p>
          </p:txBody>
        </p:sp>
        <p:cxnSp>
          <p:nvCxnSpPr>
            <p:cNvPr id="3" name="Straight Arrow Connector 2"/>
            <p:cNvCxnSpPr/>
            <p:nvPr/>
          </p:nvCxnSpPr>
          <p:spPr bwMode="auto">
            <a:xfrm flipV="1">
              <a:off x="1447800" y="4724400"/>
              <a:ext cx="685800" cy="609600"/>
            </a:xfrm>
            <a:prstGeom prst="straightConnector1">
              <a:avLst/>
            </a:prstGeom>
            <a:noFill/>
            <a:ln w="635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7" name="Straight Arrow Connector 6"/>
            <p:cNvCxnSpPr/>
            <p:nvPr/>
          </p:nvCxnSpPr>
          <p:spPr bwMode="auto">
            <a:xfrm>
              <a:off x="1463118" y="5334000"/>
              <a:ext cx="670482" cy="609600"/>
            </a:xfrm>
            <a:prstGeom prst="straightConnector1">
              <a:avLst/>
            </a:prstGeom>
            <a:noFill/>
            <a:ln w="635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grpSp>
        <p:nvGrpSpPr>
          <p:cNvPr id="12" name="Group 11"/>
          <p:cNvGrpSpPr/>
          <p:nvPr/>
        </p:nvGrpSpPr>
        <p:grpSpPr>
          <a:xfrm>
            <a:off x="5334000" y="4343400"/>
            <a:ext cx="1981200" cy="1676400"/>
            <a:chOff x="76200" y="4343400"/>
            <a:chExt cx="2057400" cy="1600200"/>
          </a:xfrm>
        </p:grpSpPr>
        <p:sp>
          <p:nvSpPr>
            <p:cNvPr id="13" name="TextBox 12"/>
            <p:cNvSpPr txBox="1"/>
            <p:nvPr/>
          </p:nvSpPr>
          <p:spPr>
            <a:xfrm>
              <a:off x="76200" y="4884003"/>
              <a:ext cx="107503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3333FF"/>
                  </a:solidFill>
                </a:rPr>
                <a:t>Scores</a:t>
              </a:r>
            </a:p>
          </p:txBody>
        </p:sp>
        <p:cxnSp>
          <p:nvCxnSpPr>
            <p:cNvPr id="14" name="Straight Arrow Connector 13"/>
            <p:cNvCxnSpPr/>
            <p:nvPr/>
          </p:nvCxnSpPr>
          <p:spPr bwMode="auto">
            <a:xfrm flipV="1">
              <a:off x="1295400" y="4343400"/>
              <a:ext cx="679939" cy="762000"/>
            </a:xfrm>
            <a:prstGeom prst="straightConnector1">
              <a:avLst/>
            </a:prstGeom>
            <a:noFill/>
            <a:ln w="63500" cap="flat" cmpd="sng" algn="ctr">
              <a:solidFill>
                <a:srgbClr val="3333FF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15" name="Straight Arrow Connector 14"/>
            <p:cNvCxnSpPr/>
            <p:nvPr/>
          </p:nvCxnSpPr>
          <p:spPr bwMode="auto">
            <a:xfrm>
              <a:off x="1295400" y="5105400"/>
              <a:ext cx="838200" cy="838200"/>
            </a:xfrm>
            <a:prstGeom prst="straightConnector1">
              <a:avLst/>
            </a:prstGeom>
            <a:noFill/>
            <a:ln w="63500" cap="flat" cmpd="sng" algn="ctr">
              <a:solidFill>
                <a:srgbClr val="3333FF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grpSp>
        <p:nvGrpSpPr>
          <p:cNvPr id="16" name="Group 15"/>
          <p:cNvGrpSpPr/>
          <p:nvPr/>
        </p:nvGrpSpPr>
        <p:grpSpPr>
          <a:xfrm>
            <a:off x="228600" y="1676400"/>
            <a:ext cx="2057400" cy="1569660"/>
            <a:chOff x="76200" y="4884003"/>
            <a:chExt cx="2057400" cy="156966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/>
                <p:cNvSpPr txBox="1"/>
                <p:nvPr/>
              </p:nvSpPr>
              <p:spPr>
                <a:xfrm>
                  <a:off x="76200" y="4884003"/>
                  <a:ext cx="1332288" cy="156966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>
                      <a:solidFill>
                        <a:srgbClr val="00B050"/>
                      </a:solidFill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=50, </m:t>
                      </m:r>
                    </m:oMath>
                  </a14:m>
                  <a:endParaRPr lang="en-US" i="1" dirty="0">
                    <a:solidFill>
                      <a:srgbClr val="FFC000"/>
                    </a:solidFill>
                    <a:latin typeface="Cambria Math" panose="02040503050406030204" pitchFamily="18" charset="0"/>
                  </a:endParaRPr>
                </a:p>
                <a:p>
                  <a:r>
                    <a:rPr lang="en-US" dirty="0">
                      <a:solidFill>
                        <a:srgbClr val="FFC000"/>
                      </a:solidFill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en-US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=10</m:t>
                      </m:r>
                    </m:oMath>
                  </a14:m>
                  <a:endParaRPr lang="en-US" dirty="0">
                    <a:solidFill>
                      <a:srgbClr val="FFC000"/>
                    </a:solidFill>
                  </a:endParaRPr>
                </a:p>
                <a:p>
                  <a:r>
                    <a:rPr lang="en-US" dirty="0">
                      <a:solidFill>
                        <a:srgbClr val="FFC000"/>
                      </a:solidFill>
                    </a:rPr>
                    <a:t>Data</a:t>
                  </a:r>
                </a:p>
                <a:p>
                  <a:r>
                    <a:rPr lang="en-US" dirty="0">
                      <a:solidFill>
                        <a:srgbClr val="FFC000"/>
                      </a:solidFill>
                    </a:rPr>
                    <a:t>Vectors</a:t>
                  </a:r>
                </a:p>
              </p:txBody>
            </p:sp>
          </mc:Choice>
          <mc:Fallback xmlns="">
            <p:sp>
              <p:nvSpPr>
                <p:cNvPr id="17" name="TextBox 1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200" y="4884003"/>
                  <a:ext cx="1332288" cy="1569660"/>
                </a:xfrm>
                <a:prstGeom prst="rect">
                  <a:avLst/>
                </a:prstGeom>
                <a:blipFill>
                  <a:blip r:embed="rId4"/>
                  <a:stretch>
                    <a:fillRect l="-7339" b="-817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9" name="Straight Arrow Connector 18"/>
            <p:cNvCxnSpPr/>
            <p:nvPr/>
          </p:nvCxnSpPr>
          <p:spPr bwMode="auto">
            <a:xfrm>
              <a:off x="1172860" y="5646003"/>
              <a:ext cx="960740" cy="297597"/>
            </a:xfrm>
            <a:prstGeom prst="straightConnector1">
              <a:avLst/>
            </a:prstGeom>
            <a:noFill/>
            <a:ln w="6350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grpSp>
        <p:nvGrpSpPr>
          <p:cNvPr id="20" name="Group 19"/>
          <p:cNvGrpSpPr/>
          <p:nvPr/>
        </p:nvGrpSpPr>
        <p:grpSpPr>
          <a:xfrm>
            <a:off x="2667000" y="4038600"/>
            <a:ext cx="2679089" cy="1569660"/>
            <a:chOff x="-762000" y="4884003"/>
            <a:chExt cx="2679089" cy="1569660"/>
          </a:xfrm>
        </p:grpSpPr>
        <p:sp>
          <p:nvSpPr>
            <p:cNvPr id="21" name="TextBox 20"/>
            <p:cNvSpPr txBox="1"/>
            <p:nvPr/>
          </p:nvSpPr>
          <p:spPr>
            <a:xfrm>
              <a:off x="76200" y="4884003"/>
              <a:ext cx="1840889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FF"/>
                  </a:solidFill>
                </a:rPr>
                <a:t>Note Mode</a:t>
              </a:r>
            </a:p>
            <a:p>
              <a:r>
                <a:rPr lang="en-US" dirty="0">
                  <a:solidFill>
                    <a:srgbClr val="FF00FF"/>
                  </a:solidFill>
                </a:rPr>
                <a:t>of Variation:</a:t>
              </a:r>
            </a:p>
            <a:p>
              <a:r>
                <a:rPr lang="en-US" dirty="0">
                  <a:solidFill>
                    <a:srgbClr val="FF00FF"/>
                  </a:solidFill>
                </a:rPr>
                <a:t>All Up vs.</a:t>
              </a:r>
            </a:p>
            <a:p>
              <a:r>
                <a:rPr lang="en-US" dirty="0">
                  <a:solidFill>
                    <a:srgbClr val="FF00FF"/>
                  </a:solidFill>
                </a:rPr>
                <a:t>All Down</a:t>
              </a:r>
            </a:p>
          </p:txBody>
        </p:sp>
        <p:cxnSp>
          <p:nvCxnSpPr>
            <p:cNvPr id="22" name="Straight Arrow Connector 21"/>
            <p:cNvCxnSpPr/>
            <p:nvPr/>
          </p:nvCxnSpPr>
          <p:spPr bwMode="auto">
            <a:xfrm flipH="1" flipV="1">
              <a:off x="-762000" y="5265003"/>
              <a:ext cx="838200" cy="381000"/>
            </a:xfrm>
            <a:prstGeom prst="straightConnector1">
              <a:avLst/>
            </a:prstGeom>
            <a:noFill/>
            <a:ln w="63500" cap="flat" cmpd="sng" algn="ctr">
              <a:solidFill>
                <a:srgbClr val="FF00FF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2796500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2"/>
          <p:cNvSpPr>
            <a:spLocks noGrp="1" noChangeArrowheads="1"/>
          </p:cNvSpPr>
          <p:nvPr>
            <p:ph type="title"/>
          </p:nvPr>
        </p:nvSpPr>
        <p:spPr>
          <a:xfrm>
            <a:off x="1295400" y="457200"/>
            <a:ext cx="7467600" cy="454025"/>
          </a:xfrm>
        </p:spPr>
        <p:txBody>
          <a:bodyPr/>
          <a:lstStyle/>
          <a:p>
            <a:r>
              <a:rPr lang="en-US" altLang="ko-KR" sz="2800" dirty="0" smtClean="0">
                <a:effectLst>
                  <a:outerShdw blurRad="38100" dist="38100" dir="2700000" algn="tl">
                    <a:srgbClr val="000000"/>
                  </a:outerShdw>
                </a:effectLst>
                <a:ea typeface="굴림" pitchFamily="50" charset="-127"/>
              </a:rPr>
              <a:t>JIVE for CBCS</a:t>
            </a:r>
            <a:endParaRPr lang="en-US" altLang="ko-KR" sz="2800" dirty="0">
              <a:effectLst>
                <a:outerShdw blurRad="38100" dist="38100" dir="2700000" algn="tl">
                  <a:srgbClr val="000000"/>
                </a:outerShdw>
              </a:effectLst>
              <a:ea typeface="굴림" pitchFamily="50" charset="-127"/>
            </a:endParaRPr>
          </a:p>
        </p:txBody>
      </p:sp>
      <p:sp>
        <p:nvSpPr>
          <p:cNvPr id="167939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219200"/>
            <a:ext cx="8610600" cy="4648200"/>
          </a:xfrm>
        </p:spPr>
        <p:txBody>
          <a:bodyPr/>
          <a:lstStyle/>
          <a:p>
            <a:pPr algn="l"/>
            <a:r>
              <a:rPr lang="en-US" altLang="ko-KR" dirty="0" smtClean="0">
                <a:ea typeface="굴림" pitchFamily="50" charset="-127"/>
              </a:rPr>
              <a:t>Joint Variation:</a:t>
            </a:r>
          </a:p>
          <a:p>
            <a:r>
              <a:rPr lang="en-US" altLang="ko-KR" dirty="0" smtClean="0">
                <a:ea typeface="굴림" pitchFamily="50" charset="-127"/>
              </a:rPr>
              <a:t>Loadings &amp; Scores</a:t>
            </a:r>
          </a:p>
          <a:p>
            <a:pPr algn="l"/>
            <a:endParaRPr lang="en-US" altLang="ko-KR" dirty="0">
              <a:ea typeface="굴림" pitchFamily="50" charset="-127"/>
            </a:endParaRPr>
          </a:p>
          <a:p>
            <a:pPr algn="l"/>
            <a:r>
              <a:rPr lang="en-US" altLang="ko-KR" dirty="0" smtClean="0">
                <a:ea typeface="굴림" pitchFamily="50" charset="-127"/>
              </a:rPr>
              <a:t>Individual Variation:</a:t>
            </a:r>
            <a:endParaRPr lang="en-US" altLang="ko-KR" dirty="0">
              <a:ea typeface="굴림" pitchFamily="50" charset="-127"/>
            </a:endParaRPr>
          </a:p>
          <a:p>
            <a:r>
              <a:rPr lang="en-US" altLang="ko-KR" dirty="0">
                <a:ea typeface="굴림" pitchFamily="50" charset="-127"/>
              </a:rPr>
              <a:t>Loadings &amp; Scores</a:t>
            </a:r>
          </a:p>
          <a:p>
            <a:pPr algn="l"/>
            <a:endParaRPr lang="en-US" altLang="ko-KR" dirty="0">
              <a:ea typeface="굴림" pitchFamily="50" charset="-127"/>
            </a:endParaRPr>
          </a:p>
          <a:p>
            <a:pPr algn="l"/>
            <a:r>
              <a:rPr lang="en-US" altLang="ko-KR" dirty="0" smtClean="0">
                <a:ea typeface="굴림" pitchFamily="50" charset="-127"/>
              </a:rPr>
              <a:t>Useful Visualizations of Variation:</a:t>
            </a:r>
          </a:p>
          <a:p>
            <a:pPr algn="l"/>
            <a:r>
              <a:rPr lang="en-US" altLang="ko-KR" dirty="0" smtClean="0">
                <a:ea typeface="굴림" pitchFamily="50" charset="-127"/>
              </a:rPr>
              <a:t>	Images:   Study Those With Extreme Scores</a:t>
            </a:r>
          </a:p>
          <a:p>
            <a:pPr algn="l"/>
            <a:r>
              <a:rPr lang="en-US" altLang="ko-KR" dirty="0">
                <a:ea typeface="굴림" pitchFamily="50" charset="-127"/>
              </a:rPr>
              <a:t>	</a:t>
            </a:r>
            <a:r>
              <a:rPr lang="en-US" altLang="ko-KR" dirty="0" smtClean="0">
                <a:ea typeface="굴림" pitchFamily="50" charset="-127"/>
              </a:rPr>
              <a:t>Gene Expression:    Study Loadings</a:t>
            </a:r>
            <a:endParaRPr lang="en-US" altLang="ko-KR" dirty="0">
              <a:ea typeface="굴림" pitchFamily="50" charset="-127"/>
            </a:endParaRPr>
          </a:p>
          <a:p>
            <a:pPr algn="l"/>
            <a:endParaRPr lang="en-US" altLang="ko-KR" dirty="0">
              <a:ea typeface="굴림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880054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3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2"/>
          <p:cNvSpPr>
            <a:spLocks noGrp="1" noChangeArrowheads="1"/>
          </p:cNvSpPr>
          <p:nvPr>
            <p:ph type="title"/>
          </p:nvPr>
        </p:nvSpPr>
        <p:spPr>
          <a:xfrm>
            <a:off x="1295400" y="457200"/>
            <a:ext cx="7467600" cy="454025"/>
          </a:xfrm>
        </p:spPr>
        <p:txBody>
          <a:bodyPr/>
          <a:lstStyle/>
          <a:p>
            <a:r>
              <a:rPr lang="en-US" altLang="ko-KR" sz="2800" dirty="0">
                <a:effectLst>
                  <a:outerShdw blurRad="38100" dist="38100" dir="2700000" algn="tl">
                    <a:srgbClr val="000000"/>
                  </a:outerShdw>
                </a:effectLst>
                <a:ea typeface="굴림" pitchFamily="50" charset="-127"/>
              </a:rPr>
              <a:t>Carolina Breast Cancer Study</a:t>
            </a:r>
          </a:p>
        </p:txBody>
      </p:sp>
      <p:sp>
        <p:nvSpPr>
          <p:cNvPr id="167939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219200"/>
            <a:ext cx="8610600" cy="4648200"/>
          </a:xfrm>
        </p:spPr>
        <p:txBody>
          <a:bodyPr/>
          <a:lstStyle/>
          <a:p>
            <a:pPr algn="l">
              <a:lnSpc>
                <a:spcPct val="150000"/>
              </a:lnSpc>
            </a:pPr>
            <a:r>
              <a:rPr lang="en-US" altLang="ko-KR" sz="3600" dirty="0">
                <a:ea typeface="굴림" pitchFamily="50" charset="-127"/>
              </a:rPr>
              <a:t>JIVE:  Common Normalized Scores 1</a:t>
            </a:r>
          </a:p>
          <a:p>
            <a:pPr algn="l">
              <a:lnSpc>
                <a:spcPct val="150000"/>
              </a:lnSpc>
            </a:pPr>
            <a:r>
              <a:rPr lang="en-US" altLang="ko-KR" sz="3600" dirty="0">
                <a:ea typeface="굴림" pitchFamily="50" charset="-127"/>
              </a:rPr>
              <a:t>Look at Extremes</a:t>
            </a:r>
          </a:p>
          <a:p>
            <a:pPr algn="l">
              <a:lnSpc>
                <a:spcPct val="150000"/>
              </a:lnSpc>
            </a:pPr>
            <a:r>
              <a:rPr lang="en-US" altLang="ko-KR" dirty="0">
                <a:ea typeface="굴림" pitchFamily="50" charset="-127"/>
              </a:rPr>
              <a:t>Negative End</a:t>
            </a:r>
          </a:p>
          <a:p>
            <a:pPr algn="l">
              <a:lnSpc>
                <a:spcPct val="150000"/>
              </a:lnSpc>
            </a:pPr>
            <a:r>
              <a:rPr lang="en-US" altLang="ko-KR" dirty="0">
                <a:ea typeface="굴림" pitchFamily="50" charset="-127"/>
              </a:rPr>
              <a:t>Top Person</a:t>
            </a:r>
          </a:p>
          <a:p>
            <a:pPr algn="l">
              <a:lnSpc>
                <a:spcPct val="150000"/>
              </a:lnSpc>
            </a:pPr>
            <a:r>
              <a:rPr lang="en-US" altLang="ko-KR" dirty="0">
                <a:ea typeface="굴림" pitchFamily="50" charset="-127"/>
              </a:rPr>
              <a:t>Top 16 Patches</a:t>
            </a:r>
          </a:p>
          <a:p>
            <a:pPr algn="l">
              <a:lnSpc>
                <a:spcPct val="150000"/>
              </a:lnSpc>
            </a:pPr>
            <a:r>
              <a:rPr lang="en-US" altLang="ko-KR" dirty="0">
                <a:ea typeface="굴림" pitchFamily="50" charset="-127"/>
              </a:rPr>
              <a:t>Fat Cells &amp; Stroma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7286" y="0"/>
            <a:ext cx="47467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827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2"/>
          <p:cNvSpPr>
            <a:spLocks noGrp="1" noChangeArrowheads="1"/>
          </p:cNvSpPr>
          <p:nvPr>
            <p:ph type="title"/>
          </p:nvPr>
        </p:nvSpPr>
        <p:spPr>
          <a:xfrm>
            <a:off x="1295400" y="457200"/>
            <a:ext cx="7467600" cy="454025"/>
          </a:xfrm>
        </p:spPr>
        <p:txBody>
          <a:bodyPr/>
          <a:lstStyle/>
          <a:p>
            <a:r>
              <a:rPr lang="en-US" altLang="ko-KR" sz="2800" dirty="0">
                <a:effectLst>
                  <a:outerShdw blurRad="38100" dist="38100" dir="2700000" algn="tl">
                    <a:srgbClr val="000000"/>
                  </a:outerShdw>
                </a:effectLst>
                <a:ea typeface="굴림" pitchFamily="50" charset="-127"/>
              </a:rPr>
              <a:t>Carolina Breast Cancer Study</a:t>
            </a:r>
          </a:p>
        </p:txBody>
      </p:sp>
      <p:sp>
        <p:nvSpPr>
          <p:cNvPr id="167939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219200"/>
            <a:ext cx="8610600" cy="4648200"/>
          </a:xfrm>
        </p:spPr>
        <p:txBody>
          <a:bodyPr/>
          <a:lstStyle/>
          <a:p>
            <a:pPr algn="l">
              <a:lnSpc>
                <a:spcPct val="150000"/>
              </a:lnSpc>
            </a:pPr>
            <a:r>
              <a:rPr lang="en-US" altLang="ko-KR" sz="3600" dirty="0">
                <a:ea typeface="굴림" pitchFamily="50" charset="-127"/>
              </a:rPr>
              <a:t>JIVE:  Common Normalized Scores 1</a:t>
            </a:r>
          </a:p>
          <a:p>
            <a:pPr algn="l">
              <a:lnSpc>
                <a:spcPct val="150000"/>
              </a:lnSpc>
            </a:pPr>
            <a:r>
              <a:rPr lang="en-US" altLang="ko-KR" sz="3600" dirty="0">
                <a:ea typeface="굴림" pitchFamily="50" charset="-127"/>
              </a:rPr>
              <a:t>Look at Extremes</a:t>
            </a:r>
          </a:p>
          <a:p>
            <a:pPr algn="l">
              <a:lnSpc>
                <a:spcPct val="150000"/>
              </a:lnSpc>
            </a:pPr>
            <a:r>
              <a:rPr lang="en-US" altLang="ko-KR" dirty="0">
                <a:ea typeface="굴림" pitchFamily="50" charset="-127"/>
              </a:rPr>
              <a:t>Positive End</a:t>
            </a:r>
          </a:p>
          <a:p>
            <a:pPr algn="l">
              <a:lnSpc>
                <a:spcPct val="150000"/>
              </a:lnSpc>
            </a:pPr>
            <a:r>
              <a:rPr lang="en-US" altLang="ko-KR" dirty="0">
                <a:ea typeface="굴림" pitchFamily="50" charset="-127"/>
              </a:rPr>
              <a:t>Top Person</a:t>
            </a:r>
          </a:p>
          <a:p>
            <a:pPr algn="l">
              <a:lnSpc>
                <a:spcPct val="150000"/>
              </a:lnSpc>
            </a:pPr>
            <a:r>
              <a:rPr lang="en-US" altLang="ko-KR" dirty="0">
                <a:ea typeface="굴림" pitchFamily="50" charset="-127"/>
              </a:rPr>
              <a:t>Top 16 Patches</a:t>
            </a:r>
          </a:p>
          <a:p>
            <a:pPr algn="l"/>
            <a:r>
              <a:rPr lang="en-US" altLang="ko-KR" dirty="0">
                <a:ea typeface="굴림" pitchFamily="50" charset="-127"/>
              </a:rPr>
              <a:t>Highly “Cellular”</a:t>
            </a:r>
          </a:p>
          <a:p>
            <a:pPr algn="l"/>
            <a:r>
              <a:rPr lang="en-US" altLang="ko-KR" dirty="0">
                <a:ea typeface="굴림" pitchFamily="50" charset="-127"/>
              </a:rPr>
              <a:t>Markedly Atypical Cells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7899" y="0"/>
            <a:ext cx="47261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594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2"/>
          <p:cNvSpPr>
            <a:spLocks noGrp="1" noChangeArrowheads="1"/>
          </p:cNvSpPr>
          <p:nvPr>
            <p:ph type="title"/>
          </p:nvPr>
        </p:nvSpPr>
        <p:spPr>
          <a:xfrm>
            <a:off x="1295400" y="457200"/>
            <a:ext cx="7467600" cy="454025"/>
          </a:xfrm>
        </p:spPr>
        <p:txBody>
          <a:bodyPr/>
          <a:lstStyle/>
          <a:p>
            <a:r>
              <a:rPr lang="en-US" altLang="ko-KR" sz="2800" dirty="0">
                <a:effectLst>
                  <a:outerShdw blurRad="38100" dist="38100" dir="2700000" algn="tl">
                    <a:srgbClr val="000000"/>
                  </a:outerShdw>
                </a:effectLst>
                <a:ea typeface="굴림" pitchFamily="50" charset="-127"/>
              </a:rPr>
              <a:t>Carolina Breast Cancer Study</a:t>
            </a:r>
          </a:p>
        </p:txBody>
      </p:sp>
      <p:sp>
        <p:nvSpPr>
          <p:cNvPr id="167939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219200"/>
            <a:ext cx="8610600" cy="4648200"/>
          </a:xfrm>
        </p:spPr>
        <p:txBody>
          <a:bodyPr/>
          <a:lstStyle/>
          <a:p>
            <a:pPr algn="l">
              <a:lnSpc>
                <a:spcPct val="150000"/>
              </a:lnSpc>
            </a:pPr>
            <a:r>
              <a:rPr lang="en-US" altLang="ko-KR" dirty="0">
                <a:ea typeface="굴림" pitchFamily="50" charset="-127"/>
              </a:rPr>
              <a:t>JIVE: Gene Expression</a:t>
            </a:r>
          </a:p>
          <a:p>
            <a:pPr algn="l">
              <a:lnSpc>
                <a:spcPct val="150000"/>
              </a:lnSpc>
            </a:pPr>
            <a:r>
              <a:rPr lang="en-US" altLang="ko-KR" dirty="0">
                <a:ea typeface="굴림" pitchFamily="50" charset="-127"/>
              </a:rPr>
              <a:t>Common Normalized </a:t>
            </a:r>
          </a:p>
          <a:p>
            <a:pPr algn="l">
              <a:lnSpc>
                <a:spcPct val="150000"/>
              </a:lnSpc>
            </a:pPr>
            <a:r>
              <a:rPr lang="en-US" altLang="ko-KR" dirty="0">
                <a:ea typeface="굴림" pitchFamily="50" charset="-127"/>
              </a:rPr>
              <a:t>Loadings 1</a:t>
            </a:r>
          </a:p>
          <a:p>
            <a:pPr algn="l">
              <a:lnSpc>
                <a:spcPct val="150000"/>
              </a:lnSpc>
            </a:pPr>
            <a:endParaRPr lang="en-US" altLang="ko-KR" dirty="0">
              <a:ea typeface="굴림" pitchFamily="50" charset="-127"/>
            </a:endParaRPr>
          </a:p>
          <a:p>
            <a:pPr algn="l">
              <a:lnSpc>
                <a:spcPct val="150000"/>
              </a:lnSpc>
            </a:pPr>
            <a:endParaRPr lang="en-US" altLang="ko-KR" dirty="0">
              <a:ea typeface="굴림" pitchFamily="50" charset="-127"/>
            </a:endParaRPr>
          </a:p>
          <a:p>
            <a:pPr algn="l">
              <a:lnSpc>
                <a:spcPct val="150000"/>
              </a:lnSpc>
            </a:pPr>
            <a:r>
              <a:rPr lang="en-US" altLang="ko-KR" dirty="0">
                <a:ea typeface="굴림" pitchFamily="50" charset="-127"/>
              </a:rPr>
              <a:t>Very Consistent w/ Image</a:t>
            </a:r>
          </a:p>
          <a:p>
            <a:pPr algn="l">
              <a:lnSpc>
                <a:spcPct val="150000"/>
              </a:lnSpc>
            </a:pPr>
            <a:endParaRPr lang="en-US" altLang="ko-KR" dirty="0">
              <a:ea typeface="굴림" pitchFamily="50" charset="-127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7094" y="911224"/>
            <a:ext cx="3526906" cy="5946775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399770" y="2057400"/>
            <a:ext cx="6906030" cy="2209800"/>
            <a:chOff x="1399770" y="2057400"/>
            <a:chExt cx="6906030" cy="2209800"/>
          </a:xfrm>
        </p:grpSpPr>
        <p:sp>
          <p:nvSpPr>
            <p:cNvPr id="4" name="TextBox 3"/>
            <p:cNvSpPr txBox="1"/>
            <p:nvPr/>
          </p:nvSpPr>
          <p:spPr>
            <a:xfrm>
              <a:off x="1399770" y="3805535"/>
              <a:ext cx="370563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ahoma" pitchFamily="34" charset="0"/>
                  <a:ea typeface="굴림" pitchFamily="50" charset="-127"/>
                  <a:cs typeface="+mn-cs"/>
                </a:rPr>
                <a:t>“High Proliferation” Genes</a:t>
              </a:r>
            </a:p>
          </p:txBody>
        </p:sp>
        <p:cxnSp>
          <p:nvCxnSpPr>
            <p:cNvPr id="6" name="Straight Arrow Connector 5"/>
            <p:cNvCxnSpPr>
              <a:stCxn id="4" idx="3"/>
            </p:cNvCxnSpPr>
            <p:nvPr/>
          </p:nvCxnSpPr>
          <p:spPr bwMode="auto">
            <a:xfrm flipV="1">
              <a:off x="5105400" y="2057400"/>
              <a:ext cx="3200400" cy="1978968"/>
            </a:xfrm>
            <a:prstGeom prst="straightConnector1">
              <a:avLst/>
            </a:prstGeom>
            <a:noFill/>
            <a:ln w="254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2" name="Group 11"/>
          <p:cNvGrpSpPr/>
          <p:nvPr/>
        </p:nvGrpSpPr>
        <p:grpSpPr>
          <a:xfrm>
            <a:off x="381000" y="2057400"/>
            <a:ext cx="6019800" cy="3048000"/>
            <a:chOff x="381000" y="2057400"/>
            <a:chExt cx="6019800" cy="3048000"/>
          </a:xfrm>
        </p:grpSpPr>
        <p:sp>
          <p:nvSpPr>
            <p:cNvPr id="9" name="TextBox 8"/>
            <p:cNvSpPr txBox="1"/>
            <p:nvPr/>
          </p:nvSpPr>
          <p:spPr>
            <a:xfrm>
              <a:off x="381000" y="4643735"/>
              <a:ext cx="399269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“Low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Prolif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.” –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Lum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 A Genes</a:t>
              </a:r>
            </a:p>
          </p:txBody>
        </p:sp>
        <p:cxnSp>
          <p:nvCxnSpPr>
            <p:cNvPr id="11" name="Straight Arrow Connector 10"/>
            <p:cNvCxnSpPr>
              <a:stCxn id="9" idx="3"/>
            </p:cNvCxnSpPr>
            <p:nvPr/>
          </p:nvCxnSpPr>
          <p:spPr bwMode="auto">
            <a:xfrm flipV="1">
              <a:off x="4373696" y="2057400"/>
              <a:ext cx="2027104" cy="2817168"/>
            </a:xfrm>
            <a:prstGeom prst="straightConnector1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1084207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2"/>
          <p:cNvSpPr>
            <a:spLocks noGrp="1" noChangeArrowheads="1"/>
          </p:cNvSpPr>
          <p:nvPr>
            <p:ph type="title"/>
          </p:nvPr>
        </p:nvSpPr>
        <p:spPr>
          <a:xfrm>
            <a:off x="1295400" y="457200"/>
            <a:ext cx="7467600" cy="454025"/>
          </a:xfrm>
        </p:spPr>
        <p:txBody>
          <a:bodyPr/>
          <a:lstStyle/>
          <a:p>
            <a:r>
              <a:rPr lang="en-US" altLang="ko-KR" sz="2800" dirty="0">
                <a:effectLst>
                  <a:outerShdw blurRad="38100" dist="38100" dir="2700000" algn="tl">
                    <a:srgbClr val="000000"/>
                  </a:outerShdw>
                </a:effectLst>
                <a:ea typeface="굴림" pitchFamily="50" charset="-127"/>
              </a:rPr>
              <a:t>Carolina Breast Cancer Study</a:t>
            </a:r>
          </a:p>
        </p:txBody>
      </p:sp>
      <p:sp>
        <p:nvSpPr>
          <p:cNvPr id="167939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219200"/>
            <a:ext cx="8610600" cy="4648200"/>
          </a:xfrm>
        </p:spPr>
        <p:txBody>
          <a:bodyPr/>
          <a:lstStyle/>
          <a:p>
            <a:pPr algn="l">
              <a:lnSpc>
                <a:spcPct val="150000"/>
              </a:lnSpc>
            </a:pPr>
            <a:r>
              <a:rPr lang="en-US" altLang="ko-KR" sz="3600" dirty="0">
                <a:ea typeface="굴림" pitchFamily="50" charset="-127"/>
              </a:rPr>
              <a:t>JIVE:  Common Normalized Scores 2</a:t>
            </a:r>
          </a:p>
          <a:p>
            <a:pPr algn="l">
              <a:lnSpc>
                <a:spcPct val="150000"/>
              </a:lnSpc>
            </a:pPr>
            <a:r>
              <a:rPr lang="en-US" altLang="ko-KR" sz="3600" dirty="0">
                <a:ea typeface="굴림" pitchFamily="50" charset="-127"/>
              </a:rPr>
              <a:t>Look at Extremes</a:t>
            </a:r>
          </a:p>
          <a:p>
            <a:pPr algn="l">
              <a:lnSpc>
                <a:spcPct val="150000"/>
              </a:lnSpc>
            </a:pPr>
            <a:r>
              <a:rPr lang="en-US" altLang="ko-KR" dirty="0">
                <a:ea typeface="굴림" pitchFamily="50" charset="-127"/>
              </a:rPr>
              <a:t>Negative, Top </a:t>
            </a:r>
          </a:p>
          <a:p>
            <a:pPr algn="l">
              <a:lnSpc>
                <a:spcPct val="150000"/>
              </a:lnSpc>
            </a:pPr>
            <a:r>
              <a:rPr lang="en-US" altLang="ko-KR" dirty="0">
                <a:ea typeface="굴림" pitchFamily="50" charset="-127"/>
              </a:rPr>
              <a:t>Top 16 Patches</a:t>
            </a:r>
          </a:p>
          <a:p>
            <a:pPr algn="l">
              <a:lnSpc>
                <a:spcPct val="150000"/>
              </a:lnSpc>
            </a:pPr>
            <a:r>
              <a:rPr lang="en-US" altLang="ko-KR" dirty="0">
                <a:ea typeface="굴림" pitchFamily="50" charset="-127"/>
              </a:rPr>
              <a:t>High Nuclear Grade</a:t>
            </a:r>
          </a:p>
          <a:p>
            <a:pPr algn="l">
              <a:lnSpc>
                <a:spcPct val="150000"/>
              </a:lnSpc>
            </a:pPr>
            <a:r>
              <a:rPr lang="en-US" altLang="ko-KR" dirty="0">
                <a:ea typeface="굴림" pitchFamily="50" charset="-127"/>
              </a:rPr>
              <a:t>Atypical Cells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5508" y="0"/>
            <a:ext cx="47584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222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2"/>
          <p:cNvSpPr>
            <a:spLocks noGrp="1" noChangeArrowheads="1"/>
          </p:cNvSpPr>
          <p:nvPr>
            <p:ph type="title"/>
          </p:nvPr>
        </p:nvSpPr>
        <p:spPr>
          <a:xfrm>
            <a:off x="1295400" y="457200"/>
            <a:ext cx="7467600" cy="454025"/>
          </a:xfrm>
        </p:spPr>
        <p:txBody>
          <a:bodyPr/>
          <a:lstStyle/>
          <a:p>
            <a:r>
              <a:rPr lang="en-US" altLang="ko-KR" sz="2800" dirty="0">
                <a:effectLst>
                  <a:outerShdw blurRad="38100" dist="38100" dir="2700000" algn="tl">
                    <a:srgbClr val="000000"/>
                  </a:outerShdw>
                </a:effectLst>
                <a:ea typeface="굴림" pitchFamily="50" charset="-127"/>
              </a:rPr>
              <a:t>Carolina Breast Cancer Study</a:t>
            </a:r>
          </a:p>
        </p:txBody>
      </p:sp>
      <p:sp>
        <p:nvSpPr>
          <p:cNvPr id="167939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219200"/>
            <a:ext cx="8610600" cy="4648200"/>
          </a:xfrm>
        </p:spPr>
        <p:txBody>
          <a:bodyPr/>
          <a:lstStyle/>
          <a:p>
            <a:pPr algn="l">
              <a:lnSpc>
                <a:spcPct val="150000"/>
              </a:lnSpc>
            </a:pPr>
            <a:r>
              <a:rPr lang="en-US" altLang="ko-KR" sz="3600" dirty="0">
                <a:ea typeface="굴림" pitchFamily="50" charset="-127"/>
              </a:rPr>
              <a:t>Analysis Goal:</a:t>
            </a:r>
          </a:p>
          <a:p>
            <a:pPr algn="l">
              <a:lnSpc>
                <a:spcPct val="150000"/>
              </a:lnSpc>
            </a:pPr>
            <a:r>
              <a:rPr lang="en-US" altLang="ko-KR" sz="3600" dirty="0">
                <a:ea typeface="굴림" pitchFamily="50" charset="-127"/>
              </a:rPr>
              <a:t>Understand How Images &amp; Genomics</a:t>
            </a:r>
          </a:p>
          <a:p>
            <a:pPr marL="571500" indent="-571500" algn="l">
              <a:lnSpc>
                <a:spcPct val="150000"/>
              </a:lnSpc>
              <a:buClrTx/>
              <a:buSzPct val="100000"/>
              <a:buFont typeface="Wingdings" panose="05000000000000000000" pitchFamily="2" charset="2"/>
              <a:buChar char="Ø"/>
            </a:pPr>
            <a:r>
              <a:rPr lang="en-US" altLang="ko-KR" sz="3600" dirty="0">
                <a:ea typeface="굴림" pitchFamily="50" charset="-127"/>
              </a:rPr>
              <a:t>Work Together</a:t>
            </a:r>
          </a:p>
          <a:p>
            <a:pPr marL="571500" indent="-571500" algn="l">
              <a:lnSpc>
                <a:spcPct val="150000"/>
              </a:lnSpc>
              <a:buClrTx/>
              <a:buSzPct val="100000"/>
              <a:buFont typeface="Wingdings" panose="05000000000000000000" pitchFamily="2" charset="2"/>
              <a:buChar char="Ø"/>
            </a:pPr>
            <a:r>
              <a:rPr lang="en-US" altLang="ko-KR" sz="3600" dirty="0">
                <a:ea typeface="굴림" pitchFamily="50" charset="-127"/>
              </a:rPr>
              <a:t>Work Separately</a:t>
            </a:r>
          </a:p>
          <a:p>
            <a:pPr algn="l">
              <a:lnSpc>
                <a:spcPct val="150000"/>
              </a:lnSpc>
            </a:pPr>
            <a:r>
              <a:rPr lang="en-US" altLang="ko-KR" sz="3600" dirty="0">
                <a:ea typeface="굴림" pitchFamily="50" charset="-127"/>
              </a:rPr>
              <a:t>Approach:    AJIVE</a:t>
            </a:r>
          </a:p>
          <a:p>
            <a:pPr algn="l">
              <a:lnSpc>
                <a:spcPct val="150000"/>
              </a:lnSpc>
            </a:pPr>
            <a:endParaRPr lang="en-US" altLang="ko-KR" sz="3600" dirty="0">
              <a:ea typeface="굴림" pitchFamily="50" charset="-127"/>
            </a:endParaRPr>
          </a:p>
          <a:p>
            <a:pPr algn="l">
              <a:lnSpc>
                <a:spcPct val="150000"/>
              </a:lnSpc>
            </a:pPr>
            <a:endParaRPr lang="en-US" altLang="ko-KR" dirty="0">
              <a:ea typeface="굴림" pitchFamily="50" charset="-127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4316929" y="1367135"/>
            <a:ext cx="3936142" cy="1071265"/>
            <a:chOff x="4316929" y="1367135"/>
            <a:chExt cx="3936142" cy="1071265"/>
          </a:xfrm>
        </p:grpSpPr>
        <p:sp>
          <p:nvSpPr>
            <p:cNvPr id="2" name="TextBox 1"/>
            <p:cNvSpPr txBox="1"/>
            <p:nvPr/>
          </p:nvSpPr>
          <p:spPr>
            <a:xfrm>
              <a:off x="4316929" y="1367135"/>
              <a:ext cx="3936142" cy="461665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Clinical Diagnostic Standard</a:t>
              </a:r>
            </a:p>
          </p:txBody>
        </p:sp>
        <p:cxnSp>
          <p:nvCxnSpPr>
            <p:cNvPr id="4" name="Straight Connector 3"/>
            <p:cNvCxnSpPr>
              <a:stCxn id="2" idx="2"/>
            </p:cNvCxnSpPr>
            <p:nvPr/>
          </p:nvCxnSpPr>
          <p:spPr bwMode="auto">
            <a:xfrm flipH="1">
              <a:off x="4800605" y="1828800"/>
              <a:ext cx="1484395" cy="609600"/>
            </a:xfrm>
            <a:prstGeom prst="line">
              <a:avLst/>
            </a:prstGeom>
            <a:noFill/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" name="Group 7"/>
          <p:cNvGrpSpPr/>
          <p:nvPr/>
        </p:nvGrpSpPr>
        <p:grpSpPr>
          <a:xfrm>
            <a:off x="5688529" y="2971800"/>
            <a:ext cx="2395656" cy="1737254"/>
            <a:chOff x="4316929" y="594554"/>
            <a:chExt cx="2395656" cy="1481004"/>
          </a:xfrm>
        </p:grpSpPr>
        <p:sp>
          <p:nvSpPr>
            <p:cNvPr id="9" name="TextBox 8"/>
            <p:cNvSpPr txBox="1"/>
            <p:nvPr/>
          </p:nvSpPr>
          <p:spPr>
            <a:xfrm>
              <a:off x="4316929" y="1367135"/>
              <a:ext cx="2395656" cy="708423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Deep Insight &amp; 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New Treatments</a:t>
              </a:r>
            </a:p>
          </p:txBody>
        </p:sp>
        <p:cxnSp>
          <p:nvCxnSpPr>
            <p:cNvPr id="10" name="Straight Connector 9"/>
            <p:cNvCxnSpPr>
              <a:stCxn id="9" idx="0"/>
            </p:cNvCxnSpPr>
            <p:nvPr/>
          </p:nvCxnSpPr>
          <p:spPr bwMode="auto">
            <a:xfrm flipV="1">
              <a:off x="5514757" y="594554"/>
              <a:ext cx="47843" cy="772581"/>
            </a:xfrm>
            <a:prstGeom prst="line">
              <a:avLst/>
            </a:prstGeom>
            <a:noFill/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3" name="TextBox 2"/>
          <p:cNvSpPr txBox="1"/>
          <p:nvPr/>
        </p:nvSpPr>
        <p:spPr>
          <a:xfrm>
            <a:off x="5763593" y="5029200"/>
            <a:ext cx="223740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00"/>
                </a:solidFill>
              </a:rPr>
              <a:t>As of Jan. 2020:  ~70 </a:t>
            </a:r>
          </a:p>
          <a:p>
            <a:r>
              <a:rPr lang="en-US" sz="1600" dirty="0" smtClean="0">
                <a:solidFill>
                  <a:srgbClr val="000000"/>
                </a:solidFill>
              </a:rPr>
              <a:t>Drugs Approved for </a:t>
            </a:r>
          </a:p>
          <a:p>
            <a:r>
              <a:rPr lang="en-US" sz="1600" dirty="0" smtClean="0">
                <a:solidFill>
                  <a:srgbClr val="000000"/>
                </a:solidFill>
              </a:rPr>
              <a:t>Breast Cancer Therapy</a:t>
            </a:r>
            <a:endParaRPr lang="en-US" sz="16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5491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2"/>
          <p:cNvSpPr>
            <a:spLocks noGrp="1" noChangeArrowheads="1"/>
          </p:cNvSpPr>
          <p:nvPr>
            <p:ph type="title"/>
          </p:nvPr>
        </p:nvSpPr>
        <p:spPr>
          <a:xfrm>
            <a:off x="1295400" y="457200"/>
            <a:ext cx="7467600" cy="454025"/>
          </a:xfrm>
        </p:spPr>
        <p:txBody>
          <a:bodyPr/>
          <a:lstStyle/>
          <a:p>
            <a:r>
              <a:rPr lang="en-US" altLang="ko-KR" sz="2800" dirty="0">
                <a:effectLst>
                  <a:outerShdw blurRad="38100" dist="38100" dir="2700000" algn="tl">
                    <a:srgbClr val="000000"/>
                  </a:outerShdw>
                </a:effectLst>
                <a:ea typeface="굴림" pitchFamily="50" charset="-127"/>
              </a:rPr>
              <a:t>Carolina Breast Cancer Study</a:t>
            </a:r>
          </a:p>
        </p:txBody>
      </p:sp>
      <p:sp>
        <p:nvSpPr>
          <p:cNvPr id="167939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219200"/>
            <a:ext cx="8610600" cy="4648200"/>
          </a:xfrm>
        </p:spPr>
        <p:txBody>
          <a:bodyPr/>
          <a:lstStyle/>
          <a:p>
            <a:pPr algn="l">
              <a:lnSpc>
                <a:spcPct val="150000"/>
              </a:lnSpc>
            </a:pPr>
            <a:r>
              <a:rPr lang="en-US" altLang="ko-KR" sz="3600" dirty="0">
                <a:ea typeface="굴림" pitchFamily="50" charset="-127"/>
              </a:rPr>
              <a:t>JIVE:  Common Normalized Scores 1</a:t>
            </a:r>
          </a:p>
          <a:p>
            <a:pPr algn="l">
              <a:lnSpc>
                <a:spcPct val="150000"/>
              </a:lnSpc>
            </a:pPr>
            <a:r>
              <a:rPr lang="en-US" altLang="ko-KR" sz="3600" dirty="0">
                <a:ea typeface="굴림" pitchFamily="50" charset="-127"/>
              </a:rPr>
              <a:t>Look at Extremes</a:t>
            </a:r>
          </a:p>
          <a:p>
            <a:pPr algn="l">
              <a:lnSpc>
                <a:spcPct val="150000"/>
              </a:lnSpc>
            </a:pPr>
            <a:r>
              <a:rPr lang="en-US" altLang="ko-KR" dirty="0">
                <a:ea typeface="굴림" pitchFamily="50" charset="-127"/>
              </a:rPr>
              <a:t>Positive, Top</a:t>
            </a:r>
          </a:p>
          <a:p>
            <a:pPr algn="l">
              <a:lnSpc>
                <a:spcPct val="150000"/>
              </a:lnSpc>
            </a:pPr>
            <a:r>
              <a:rPr lang="en-US" altLang="ko-KR" dirty="0">
                <a:ea typeface="굴림" pitchFamily="50" charset="-127"/>
              </a:rPr>
              <a:t>Top 16 Patches</a:t>
            </a:r>
          </a:p>
          <a:p>
            <a:pPr algn="l">
              <a:lnSpc>
                <a:spcPct val="150000"/>
              </a:lnSpc>
            </a:pPr>
            <a:r>
              <a:rPr lang="en-US" altLang="ko-KR" dirty="0">
                <a:ea typeface="굴림" pitchFamily="50" charset="-127"/>
              </a:rPr>
              <a:t>Lower Nuclear Grade</a:t>
            </a:r>
          </a:p>
          <a:p>
            <a:pPr algn="l">
              <a:lnSpc>
                <a:spcPct val="150000"/>
              </a:lnSpc>
            </a:pPr>
            <a:r>
              <a:rPr lang="en-US" altLang="ko-KR" dirty="0">
                <a:ea typeface="굴림" pitchFamily="50" charset="-127"/>
              </a:rPr>
              <a:t>Stroma, Sclerosis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0231" y="0"/>
            <a:ext cx="47437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546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2"/>
          <p:cNvSpPr>
            <a:spLocks noGrp="1" noChangeArrowheads="1"/>
          </p:cNvSpPr>
          <p:nvPr>
            <p:ph type="title"/>
          </p:nvPr>
        </p:nvSpPr>
        <p:spPr>
          <a:xfrm>
            <a:off x="1295400" y="457200"/>
            <a:ext cx="7467600" cy="454025"/>
          </a:xfrm>
        </p:spPr>
        <p:txBody>
          <a:bodyPr/>
          <a:lstStyle/>
          <a:p>
            <a:r>
              <a:rPr lang="en-US" altLang="ko-KR" sz="2800" dirty="0">
                <a:effectLst>
                  <a:outerShdw blurRad="38100" dist="38100" dir="2700000" algn="tl">
                    <a:srgbClr val="000000"/>
                  </a:outerShdw>
                </a:effectLst>
                <a:ea typeface="굴림" pitchFamily="50" charset="-127"/>
              </a:rPr>
              <a:t>Carolina Breast Cancer Study</a:t>
            </a:r>
          </a:p>
        </p:txBody>
      </p:sp>
      <p:sp>
        <p:nvSpPr>
          <p:cNvPr id="167939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219200"/>
            <a:ext cx="8610600" cy="4648200"/>
          </a:xfrm>
        </p:spPr>
        <p:txBody>
          <a:bodyPr/>
          <a:lstStyle/>
          <a:p>
            <a:pPr algn="l">
              <a:lnSpc>
                <a:spcPct val="150000"/>
              </a:lnSpc>
            </a:pPr>
            <a:r>
              <a:rPr lang="en-US" altLang="ko-KR" dirty="0">
                <a:ea typeface="굴림" pitchFamily="50" charset="-127"/>
              </a:rPr>
              <a:t>JIVE: Gene Expression</a:t>
            </a:r>
          </a:p>
          <a:p>
            <a:pPr algn="l">
              <a:lnSpc>
                <a:spcPct val="150000"/>
              </a:lnSpc>
            </a:pPr>
            <a:r>
              <a:rPr lang="en-US" altLang="ko-KR" dirty="0">
                <a:ea typeface="굴림" pitchFamily="50" charset="-127"/>
              </a:rPr>
              <a:t>Common Normalized </a:t>
            </a:r>
          </a:p>
          <a:p>
            <a:pPr algn="l">
              <a:lnSpc>
                <a:spcPct val="150000"/>
              </a:lnSpc>
            </a:pPr>
            <a:r>
              <a:rPr lang="en-US" altLang="ko-KR" dirty="0">
                <a:ea typeface="굴림" pitchFamily="50" charset="-127"/>
              </a:rPr>
              <a:t>Loadings 2</a:t>
            </a:r>
          </a:p>
          <a:p>
            <a:pPr algn="l">
              <a:lnSpc>
                <a:spcPct val="150000"/>
              </a:lnSpc>
            </a:pPr>
            <a:endParaRPr lang="en-US" altLang="ko-KR" dirty="0">
              <a:ea typeface="굴림" pitchFamily="50" charset="-127"/>
            </a:endParaRPr>
          </a:p>
          <a:p>
            <a:pPr algn="l">
              <a:lnSpc>
                <a:spcPct val="150000"/>
              </a:lnSpc>
            </a:pPr>
            <a:endParaRPr lang="en-US" altLang="ko-KR" dirty="0">
              <a:ea typeface="굴림" pitchFamily="50" charset="-127"/>
            </a:endParaRPr>
          </a:p>
          <a:p>
            <a:pPr algn="l">
              <a:lnSpc>
                <a:spcPct val="150000"/>
              </a:lnSpc>
            </a:pPr>
            <a:r>
              <a:rPr lang="en-US" altLang="ko-KR" dirty="0">
                <a:ea typeface="굴림" pitchFamily="50" charset="-127"/>
              </a:rPr>
              <a:t>Very Consistent w/ Image</a:t>
            </a:r>
          </a:p>
          <a:p>
            <a:pPr algn="l">
              <a:lnSpc>
                <a:spcPct val="150000"/>
              </a:lnSpc>
            </a:pPr>
            <a:endParaRPr lang="en-US" altLang="ko-KR" dirty="0">
              <a:ea typeface="굴림" pitchFamily="50" charset="-127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666" y="0"/>
            <a:ext cx="4067334" cy="68580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381000" y="1447800"/>
            <a:ext cx="5867400" cy="3657600"/>
            <a:chOff x="381000" y="1447800"/>
            <a:chExt cx="5867400" cy="3657600"/>
          </a:xfrm>
        </p:grpSpPr>
        <p:sp>
          <p:nvSpPr>
            <p:cNvPr id="9" name="TextBox 8"/>
            <p:cNvSpPr txBox="1"/>
            <p:nvPr/>
          </p:nvSpPr>
          <p:spPr>
            <a:xfrm>
              <a:off x="381000" y="4643735"/>
              <a:ext cx="302845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Basal Subtype Genes</a:t>
              </a:r>
            </a:p>
          </p:txBody>
        </p:sp>
        <p:cxnSp>
          <p:nvCxnSpPr>
            <p:cNvPr id="11" name="Straight Arrow Connector 10"/>
            <p:cNvCxnSpPr>
              <a:stCxn id="9" idx="3"/>
            </p:cNvCxnSpPr>
            <p:nvPr/>
          </p:nvCxnSpPr>
          <p:spPr bwMode="auto">
            <a:xfrm flipV="1">
              <a:off x="3409458" y="1447800"/>
              <a:ext cx="2838942" cy="3426768"/>
            </a:xfrm>
            <a:prstGeom prst="straightConnector1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" name="Group 6"/>
          <p:cNvGrpSpPr/>
          <p:nvPr/>
        </p:nvGrpSpPr>
        <p:grpSpPr>
          <a:xfrm>
            <a:off x="1399770" y="1752600"/>
            <a:ext cx="6677430" cy="2514600"/>
            <a:chOff x="1399770" y="1752600"/>
            <a:chExt cx="6677430" cy="2514600"/>
          </a:xfrm>
        </p:grpSpPr>
        <p:sp>
          <p:nvSpPr>
            <p:cNvPr id="4" name="TextBox 3"/>
            <p:cNvSpPr txBox="1"/>
            <p:nvPr/>
          </p:nvSpPr>
          <p:spPr>
            <a:xfrm>
              <a:off x="1399770" y="3805535"/>
              <a:ext cx="337162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ahoma" pitchFamily="34" charset="0"/>
                  <a:ea typeface="굴림" pitchFamily="50" charset="-127"/>
                  <a:cs typeface="+mn-cs"/>
                </a:rPr>
                <a:t>Luminal Subtype Genes</a:t>
              </a:r>
            </a:p>
          </p:txBody>
        </p:sp>
        <p:cxnSp>
          <p:nvCxnSpPr>
            <p:cNvPr id="6" name="Straight Arrow Connector 5"/>
            <p:cNvCxnSpPr>
              <a:stCxn id="4" idx="3"/>
            </p:cNvCxnSpPr>
            <p:nvPr/>
          </p:nvCxnSpPr>
          <p:spPr bwMode="auto">
            <a:xfrm flipV="1">
              <a:off x="4771399" y="1752600"/>
              <a:ext cx="3305801" cy="2283768"/>
            </a:xfrm>
            <a:prstGeom prst="straightConnector1">
              <a:avLst/>
            </a:prstGeom>
            <a:noFill/>
            <a:ln w="254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2468244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2"/>
          <p:cNvSpPr>
            <a:spLocks noGrp="1" noChangeArrowheads="1"/>
          </p:cNvSpPr>
          <p:nvPr>
            <p:ph type="title"/>
          </p:nvPr>
        </p:nvSpPr>
        <p:spPr>
          <a:xfrm>
            <a:off x="1295400" y="457200"/>
            <a:ext cx="7467600" cy="454025"/>
          </a:xfrm>
        </p:spPr>
        <p:txBody>
          <a:bodyPr/>
          <a:lstStyle/>
          <a:p>
            <a:r>
              <a:rPr lang="en-US" altLang="ko-KR" sz="2800" dirty="0">
                <a:effectLst>
                  <a:outerShdw blurRad="38100" dist="38100" dir="2700000" algn="tl">
                    <a:srgbClr val="000000"/>
                  </a:outerShdw>
                </a:effectLst>
                <a:ea typeface="굴림" pitchFamily="50" charset="-127"/>
              </a:rPr>
              <a:t>Carolina Breast Cancer Study</a:t>
            </a:r>
          </a:p>
        </p:txBody>
      </p:sp>
      <p:sp>
        <p:nvSpPr>
          <p:cNvPr id="167939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219200"/>
            <a:ext cx="8610600" cy="4648200"/>
          </a:xfrm>
        </p:spPr>
        <p:txBody>
          <a:bodyPr/>
          <a:lstStyle/>
          <a:p>
            <a:pPr algn="l">
              <a:lnSpc>
                <a:spcPct val="150000"/>
              </a:lnSpc>
            </a:pPr>
            <a:r>
              <a:rPr lang="en-US" altLang="ko-KR" sz="3600" dirty="0">
                <a:ea typeface="굴림" pitchFamily="50" charset="-127"/>
              </a:rPr>
              <a:t>JIVE, Genes, Individual 1</a:t>
            </a:r>
          </a:p>
          <a:p>
            <a:pPr algn="l">
              <a:lnSpc>
                <a:spcPct val="150000"/>
              </a:lnSpc>
            </a:pPr>
            <a:endParaRPr lang="en-US" altLang="ko-KR" sz="3600" dirty="0">
              <a:ea typeface="굴림" pitchFamily="50" charset="-127"/>
            </a:endParaRPr>
          </a:p>
          <a:p>
            <a:pPr algn="l">
              <a:lnSpc>
                <a:spcPct val="150000"/>
              </a:lnSpc>
            </a:pPr>
            <a:r>
              <a:rPr lang="en-US" altLang="ko-KR" sz="3600" dirty="0">
                <a:ea typeface="굴림" pitchFamily="50" charset="-127"/>
              </a:rPr>
              <a:t>Overall Up &amp; Down </a:t>
            </a:r>
          </a:p>
          <a:p>
            <a:pPr algn="l">
              <a:lnSpc>
                <a:spcPct val="150000"/>
              </a:lnSpc>
            </a:pPr>
            <a:r>
              <a:rPr lang="en-US" altLang="ko-KR" sz="3600" dirty="0">
                <a:ea typeface="굴림" pitchFamily="50" charset="-127"/>
              </a:rPr>
              <a:t>Together</a:t>
            </a:r>
          </a:p>
          <a:p>
            <a:pPr algn="l">
              <a:lnSpc>
                <a:spcPct val="150000"/>
              </a:lnSpc>
            </a:pPr>
            <a:r>
              <a:rPr lang="en-US" altLang="ko-KR" sz="3600" dirty="0">
                <a:ea typeface="굴림" pitchFamily="50" charset="-127"/>
              </a:rPr>
              <a:t>Not Subtype Related!</a:t>
            </a:r>
          </a:p>
          <a:p>
            <a:pPr algn="l">
              <a:lnSpc>
                <a:spcPct val="150000"/>
              </a:lnSpc>
            </a:pPr>
            <a:endParaRPr lang="en-US" altLang="ko-KR" sz="3600" dirty="0">
              <a:ea typeface="굴림" pitchFamily="50" charset="-127"/>
            </a:endParaRPr>
          </a:p>
          <a:p>
            <a:pPr algn="l">
              <a:lnSpc>
                <a:spcPct val="150000"/>
              </a:lnSpc>
            </a:pPr>
            <a:endParaRPr lang="en-US" altLang="ko-KR" dirty="0">
              <a:ea typeface="굴림" pitchFamily="50" charset="-127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666" y="0"/>
            <a:ext cx="40673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854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2"/>
          <p:cNvSpPr>
            <a:spLocks noGrp="1" noChangeArrowheads="1"/>
          </p:cNvSpPr>
          <p:nvPr>
            <p:ph type="title"/>
          </p:nvPr>
        </p:nvSpPr>
        <p:spPr>
          <a:xfrm>
            <a:off x="1295400" y="457200"/>
            <a:ext cx="7467600" cy="454025"/>
          </a:xfrm>
        </p:spPr>
        <p:txBody>
          <a:bodyPr/>
          <a:lstStyle/>
          <a:p>
            <a:r>
              <a:rPr lang="en-US" altLang="ko-KR" sz="2800" dirty="0">
                <a:effectLst>
                  <a:outerShdw blurRad="38100" dist="38100" dir="2700000" algn="tl">
                    <a:srgbClr val="000000"/>
                  </a:outerShdw>
                </a:effectLst>
                <a:ea typeface="굴림" pitchFamily="50" charset="-127"/>
              </a:rPr>
              <a:t>Carolina Breast Cancer Study</a:t>
            </a:r>
          </a:p>
        </p:txBody>
      </p:sp>
      <p:sp>
        <p:nvSpPr>
          <p:cNvPr id="167939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219200"/>
            <a:ext cx="8610600" cy="4648200"/>
          </a:xfrm>
        </p:spPr>
        <p:txBody>
          <a:bodyPr/>
          <a:lstStyle/>
          <a:p>
            <a:pPr algn="l">
              <a:lnSpc>
                <a:spcPct val="150000"/>
              </a:lnSpc>
            </a:pPr>
            <a:r>
              <a:rPr lang="en-US" altLang="ko-KR" sz="3600" dirty="0">
                <a:ea typeface="굴림" pitchFamily="50" charset="-127"/>
              </a:rPr>
              <a:t>JIVE, Genes, Individual 2</a:t>
            </a:r>
          </a:p>
          <a:p>
            <a:pPr algn="l">
              <a:lnSpc>
                <a:spcPct val="150000"/>
              </a:lnSpc>
            </a:pPr>
            <a:endParaRPr lang="en-US" altLang="ko-KR" sz="3600" dirty="0">
              <a:ea typeface="굴림" pitchFamily="50" charset="-127"/>
            </a:endParaRPr>
          </a:p>
          <a:p>
            <a:pPr algn="l">
              <a:lnSpc>
                <a:spcPct val="150000"/>
              </a:lnSpc>
            </a:pPr>
            <a:r>
              <a:rPr lang="en-US" altLang="ko-KR" sz="3600" dirty="0">
                <a:ea typeface="굴림" pitchFamily="50" charset="-127"/>
              </a:rPr>
              <a:t>Luminal vs. Basal</a:t>
            </a:r>
          </a:p>
          <a:p>
            <a:pPr algn="l">
              <a:lnSpc>
                <a:spcPct val="150000"/>
              </a:lnSpc>
            </a:pPr>
            <a:r>
              <a:rPr lang="en-US" altLang="ko-KR" sz="3600" dirty="0">
                <a:ea typeface="굴림" pitchFamily="50" charset="-127"/>
              </a:rPr>
              <a:t>“Contrast”?</a:t>
            </a:r>
          </a:p>
          <a:p>
            <a:pPr algn="l">
              <a:lnSpc>
                <a:spcPct val="150000"/>
              </a:lnSpc>
            </a:pPr>
            <a:r>
              <a:rPr lang="en-US" altLang="ko-KR" sz="3600" dirty="0">
                <a:ea typeface="굴림" pitchFamily="50" charset="-127"/>
              </a:rPr>
              <a:t>“Unbalanced Types”?</a:t>
            </a:r>
          </a:p>
          <a:p>
            <a:pPr algn="l">
              <a:lnSpc>
                <a:spcPct val="150000"/>
              </a:lnSpc>
            </a:pPr>
            <a:endParaRPr lang="en-US" altLang="ko-KR" sz="3600" dirty="0">
              <a:ea typeface="굴림" pitchFamily="50" charset="-127"/>
            </a:endParaRPr>
          </a:p>
          <a:p>
            <a:pPr algn="l">
              <a:lnSpc>
                <a:spcPct val="150000"/>
              </a:lnSpc>
            </a:pPr>
            <a:endParaRPr lang="en-US" altLang="ko-KR" sz="3600" dirty="0">
              <a:ea typeface="굴림" pitchFamily="50" charset="-127"/>
            </a:endParaRPr>
          </a:p>
          <a:p>
            <a:pPr algn="l">
              <a:lnSpc>
                <a:spcPct val="150000"/>
              </a:lnSpc>
            </a:pPr>
            <a:endParaRPr lang="en-US" altLang="ko-KR" dirty="0">
              <a:ea typeface="굴림" pitchFamily="50" charset="-127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666" y="0"/>
            <a:ext cx="40673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025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2"/>
          <p:cNvSpPr>
            <a:spLocks noGrp="1" noChangeArrowheads="1"/>
          </p:cNvSpPr>
          <p:nvPr>
            <p:ph type="title"/>
          </p:nvPr>
        </p:nvSpPr>
        <p:spPr>
          <a:xfrm>
            <a:off x="1295400" y="457200"/>
            <a:ext cx="7467600" cy="454025"/>
          </a:xfrm>
        </p:spPr>
        <p:txBody>
          <a:bodyPr/>
          <a:lstStyle/>
          <a:p>
            <a:r>
              <a:rPr lang="en-US" altLang="ko-KR" sz="2800" dirty="0">
                <a:effectLst>
                  <a:outerShdw blurRad="38100" dist="38100" dir="2700000" algn="tl">
                    <a:srgbClr val="000000"/>
                  </a:outerShdw>
                </a:effectLst>
                <a:ea typeface="굴림" pitchFamily="50" charset="-127"/>
              </a:rPr>
              <a:t>Carolina Breast Cancer Study</a:t>
            </a:r>
          </a:p>
        </p:txBody>
      </p:sp>
      <p:sp>
        <p:nvSpPr>
          <p:cNvPr id="167939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219200"/>
            <a:ext cx="8610600" cy="4648200"/>
          </a:xfrm>
        </p:spPr>
        <p:txBody>
          <a:bodyPr/>
          <a:lstStyle/>
          <a:p>
            <a:pPr algn="l">
              <a:lnSpc>
                <a:spcPct val="150000"/>
              </a:lnSpc>
            </a:pPr>
            <a:r>
              <a:rPr lang="en-US" altLang="ko-KR" sz="3600" dirty="0">
                <a:ea typeface="굴림" pitchFamily="50" charset="-127"/>
              </a:rPr>
              <a:t>JIVE, Images, Individual 1</a:t>
            </a:r>
          </a:p>
          <a:p>
            <a:pPr algn="l">
              <a:lnSpc>
                <a:spcPct val="150000"/>
              </a:lnSpc>
            </a:pPr>
            <a:r>
              <a:rPr lang="en-US" altLang="ko-KR" sz="3600" dirty="0">
                <a:ea typeface="굴림" pitchFamily="50" charset="-127"/>
              </a:rPr>
              <a:t>Negative</a:t>
            </a:r>
          </a:p>
          <a:p>
            <a:pPr algn="l">
              <a:lnSpc>
                <a:spcPct val="150000"/>
              </a:lnSpc>
            </a:pPr>
            <a:endParaRPr lang="en-US" altLang="ko-KR" sz="3600" dirty="0">
              <a:ea typeface="굴림" pitchFamily="50" charset="-127"/>
            </a:endParaRPr>
          </a:p>
          <a:p>
            <a:pPr algn="l">
              <a:lnSpc>
                <a:spcPct val="150000"/>
              </a:lnSpc>
            </a:pPr>
            <a:r>
              <a:rPr lang="en-US" altLang="ko-KR" dirty="0">
                <a:ea typeface="굴림" pitchFamily="50" charset="-127"/>
              </a:rPr>
              <a:t>Mostly Fat Cells</a:t>
            </a:r>
          </a:p>
          <a:p>
            <a:pPr algn="l">
              <a:lnSpc>
                <a:spcPct val="150000"/>
              </a:lnSpc>
            </a:pPr>
            <a:r>
              <a:rPr lang="en-US" altLang="ko-KR" dirty="0">
                <a:ea typeface="굴림" pitchFamily="50" charset="-127"/>
              </a:rPr>
              <a:t>Few Nuclei</a:t>
            </a:r>
          </a:p>
          <a:p>
            <a:pPr algn="l">
              <a:lnSpc>
                <a:spcPct val="150000"/>
              </a:lnSpc>
            </a:pPr>
            <a:endParaRPr lang="en-US" altLang="ko-KR" dirty="0">
              <a:ea typeface="굴림" pitchFamily="50" charset="-127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7899" y="0"/>
            <a:ext cx="47261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109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2"/>
          <p:cNvSpPr>
            <a:spLocks noGrp="1" noChangeArrowheads="1"/>
          </p:cNvSpPr>
          <p:nvPr>
            <p:ph type="title"/>
          </p:nvPr>
        </p:nvSpPr>
        <p:spPr>
          <a:xfrm>
            <a:off x="1295400" y="457200"/>
            <a:ext cx="7467600" cy="454025"/>
          </a:xfrm>
        </p:spPr>
        <p:txBody>
          <a:bodyPr/>
          <a:lstStyle/>
          <a:p>
            <a:r>
              <a:rPr lang="en-US" altLang="ko-KR" sz="2800" dirty="0">
                <a:effectLst>
                  <a:outerShdw blurRad="38100" dist="38100" dir="2700000" algn="tl">
                    <a:srgbClr val="000000"/>
                  </a:outerShdw>
                </a:effectLst>
                <a:ea typeface="굴림" pitchFamily="50" charset="-127"/>
              </a:rPr>
              <a:t>Carolina Breast Cancer Study</a:t>
            </a:r>
          </a:p>
        </p:txBody>
      </p:sp>
      <p:sp>
        <p:nvSpPr>
          <p:cNvPr id="167939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219200"/>
            <a:ext cx="8610600" cy="4648200"/>
          </a:xfrm>
        </p:spPr>
        <p:txBody>
          <a:bodyPr/>
          <a:lstStyle/>
          <a:p>
            <a:pPr algn="l">
              <a:lnSpc>
                <a:spcPct val="150000"/>
              </a:lnSpc>
            </a:pPr>
            <a:r>
              <a:rPr lang="en-US" altLang="ko-KR" sz="3600" dirty="0">
                <a:ea typeface="굴림" pitchFamily="50" charset="-127"/>
              </a:rPr>
              <a:t>JIVE, Images, Individual 1</a:t>
            </a:r>
          </a:p>
          <a:p>
            <a:pPr algn="l">
              <a:lnSpc>
                <a:spcPct val="150000"/>
              </a:lnSpc>
            </a:pPr>
            <a:r>
              <a:rPr lang="en-US" altLang="ko-KR" sz="3600" dirty="0">
                <a:ea typeface="굴림" pitchFamily="50" charset="-127"/>
              </a:rPr>
              <a:t>Positive</a:t>
            </a:r>
          </a:p>
          <a:p>
            <a:pPr algn="l">
              <a:lnSpc>
                <a:spcPct val="150000"/>
              </a:lnSpc>
            </a:pPr>
            <a:endParaRPr lang="en-US" altLang="ko-KR" dirty="0">
              <a:ea typeface="굴림" pitchFamily="50" charset="-127"/>
            </a:endParaRPr>
          </a:p>
          <a:p>
            <a:pPr algn="l">
              <a:lnSpc>
                <a:spcPct val="150000"/>
              </a:lnSpc>
            </a:pPr>
            <a:r>
              <a:rPr lang="en-US" altLang="ko-KR" dirty="0">
                <a:ea typeface="굴림" pitchFamily="50" charset="-127"/>
              </a:rPr>
              <a:t>Reactive Stroma, </a:t>
            </a:r>
          </a:p>
          <a:p>
            <a:pPr algn="l">
              <a:lnSpc>
                <a:spcPct val="150000"/>
              </a:lnSpc>
            </a:pPr>
            <a:r>
              <a:rPr lang="en-US" altLang="ko-KR" dirty="0">
                <a:ea typeface="굴림" pitchFamily="50" charset="-127"/>
              </a:rPr>
              <a:t>Few Nuclei</a:t>
            </a:r>
          </a:p>
          <a:p>
            <a:pPr algn="l">
              <a:lnSpc>
                <a:spcPct val="150000"/>
              </a:lnSpc>
            </a:pPr>
            <a:r>
              <a:rPr lang="en-US" altLang="ko-KR" dirty="0">
                <a:ea typeface="굴림" pitchFamily="50" charset="-127"/>
              </a:rPr>
              <a:t>Little Gene Connected</a:t>
            </a:r>
          </a:p>
          <a:p>
            <a:pPr algn="l">
              <a:lnSpc>
                <a:spcPct val="150000"/>
              </a:lnSpc>
            </a:pPr>
            <a:endParaRPr lang="en-US" altLang="ko-KR" sz="3600" dirty="0">
              <a:ea typeface="굴림" pitchFamily="50" charset="-127"/>
            </a:endParaRPr>
          </a:p>
          <a:p>
            <a:pPr algn="l">
              <a:lnSpc>
                <a:spcPct val="150000"/>
              </a:lnSpc>
            </a:pPr>
            <a:endParaRPr lang="en-US" altLang="ko-KR" sz="3600" dirty="0">
              <a:ea typeface="굴림" pitchFamily="50" charset="-127"/>
            </a:endParaRPr>
          </a:p>
          <a:p>
            <a:pPr algn="l">
              <a:lnSpc>
                <a:spcPct val="150000"/>
              </a:lnSpc>
            </a:pPr>
            <a:endParaRPr lang="en-US" altLang="ko-KR" dirty="0">
              <a:ea typeface="굴림" pitchFamily="50" charset="-127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7899" y="0"/>
            <a:ext cx="47261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875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2"/>
          <p:cNvSpPr>
            <a:spLocks noGrp="1" noChangeArrowheads="1"/>
          </p:cNvSpPr>
          <p:nvPr>
            <p:ph type="title"/>
          </p:nvPr>
        </p:nvSpPr>
        <p:spPr>
          <a:xfrm>
            <a:off x="1295400" y="457200"/>
            <a:ext cx="7467600" cy="454025"/>
          </a:xfrm>
        </p:spPr>
        <p:txBody>
          <a:bodyPr/>
          <a:lstStyle/>
          <a:p>
            <a:r>
              <a:rPr lang="en-US" altLang="ko-KR" sz="2800" dirty="0">
                <a:effectLst>
                  <a:outerShdw blurRad="38100" dist="38100" dir="2700000" algn="tl">
                    <a:srgbClr val="000000"/>
                  </a:outerShdw>
                </a:effectLst>
                <a:ea typeface="굴림" pitchFamily="50" charset="-127"/>
              </a:rPr>
              <a:t>Carolina Breast Cancer Study</a:t>
            </a:r>
          </a:p>
        </p:txBody>
      </p:sp>
      <p:sp>
        <p:nvSpPr>
          <p:cNvPr id="167939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219200"/>
            <a:ext cx="8610600" cy="4648200"/>
          </a:xfrm>
        </p:spPr>
        <p:txBody>
          <a:bodyPr/>
          <a:lstStyle/>
          <a:p>
            <a:pPr algn="l">
              <a:lnSpc>
                <a:spcPct val="150000"/>
              </a:lnSpc>
            </a:pPr>
            <a:r>
              <a:rPr lang="en-US" altLang="ko-KR" sz="3600" dirty="0">
                <a:ea typeface="굴림" pitchFamily="50" charset="-127"/>
              </a:rPr>
              <a:t>JIVE, Images, Individual 2</a:t>
            </a:r>
          </a:p>
          <a:p>
            <a:pPr algn="l">
              <a:lnSpc>
                <a:spcPct val="150000"/>
              </a:lnSpc>
            </a:pPr>
            <a:r>
              <a:rPr lang="en-US" altLang="ko-KR" sz="3600" dirty="0">
                <a:ea typeface="굴림" pitchFamily="50" charset="-127"/>
              </a:rPr>
              <a:t>Negative</a:t>
            </a:r>
          </a:p>
          <a:p>
            <a:pPr algn="l">
              <a:lnSpc>
                <a:spcPct val="150000"/>
              </a:lnSpc>
            </a:pPr>
            <a:endParaRPr lang="en-US" altLang="ko-KR" dirty="0">
              <a:ea typeface="굴림" pitchFamily="50" charset="-127"/>
            </a:endParaRPr>
          </a:p>
          <a:p>
            <a:pPr algn="l">
              <a:lnSpc>
                <a:spcPct val="150000"/>
              </a:lnSpc>
            </a:pPr>
            <a:r>
              <a:rPr lang="en-US" altLang="ko-KR" dirty="0">
                <a:ea typeface="굴림" pitchFamily="50" charset="-127"/>
              </a:rPr>
              <a:t>Mucinous &amp; Micro-</a:t>
            </a:r>
          </a:p>
          <a:p>
            <a:pPr algn="l">
              <a:lnSpc>
                <a:spcPct val="150000"/>
              </a:lnSpc>
            </a:pPr>
            <a:r>
              <a:rPr lang="en-US" altLang="ko-KR" dirty="0">
                <a:ea typeface="굴림" pitchFamily="50" charset="-127"/>
              </a:rPr>
              <a:t>Papillary Carcinoma</a:t>
            </a:r>
          </a:p>
          <a:p>
            <a:pPr algn="l">
              <a:lnSpc>
                <a:spcPct val="150000"/>
              </a:lnSpc>
            </a:pPr>
            <a:r>
              <a:rPr lang="en-US" altLang="ko-KR" dirty="0">
                <a:ea typeface="굴림" pitchFamily="50" charset="-127"/>
              </a:rPr>
              <a:t>Not PAM50 Related</a:t>
            </a:r>
          </a:p>
          <a:p>
            <a:pPr algn="l">
              <a:lnSpc>
                <a:spcPct val="150000"/>
              </a:lnSpc>
            </a:pPr>
            <a:endParaRPr lang="en-US" altLang="ko-KR" dirty="0">
              <a:ea typeface="굴림" pitchFamily="50" charset="-127"/>
            </a:endParaRPr>
          </a:p>
          <a:p>
            <a:pPr algn="l">
              <a:lnSpc>
                <a:spcPct val="150000"/>
              </a:lnSpc>
            </a:pPr>
            <a:endParaRPr lang="en-US" altLang="ko-KR" dirty="0">
              <a:ea typeface="굴림" pitchFamily="50" charset="-127"/>
            </a:endParaRPr>
          </a:p>
          <a:p>
            <a:pPr algn="l">
              <a:lnSpc>
                <a:spcPct val="150000"/>
              </a:lnSpc>
            </a:pPr>
            <a:endParaRPr lang="en-US" altLang="ko-KR" dirty="0">
              <a:ea typeface="굴림" pitchFamily="50" charset="-127"/>
            </a:endParaRPr>
          </a:p>
          <a:p>
            <a:pPr algn="l">
              <a:lnSpc>
                <a:spcPct val="150000"/>
              </a:lnSpc>
            </a:pPr>
            <a:endParaRPr lang="en-US" altLang="ko-KR" dirty="0">
              <a:ea typeface="굴림" pitchFamily="50" charset="-127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7899" y="0"/>
            <a:ext cx="47261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327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2"/>
          <p:cNvSpPr>
            <a:spLocks noGrp="1" noChangeArrowheads="1"/>
          </p:cNvSpPr>
          <p:nvPr>
            <p:ph type="title"/>
          </p:nvPr>
        </p:nvSpPr>
        <p:spPr>
          <a:xfrm>
            <a:off x="1295400" y="457200"/>
            <a:ext cx="7467600" cy="454025"/>
          </a:xfrm>
        </p:spPr>
        <p:txBody>
          <a:bodyPr/>
          <a:lstStyle/>
          <a:p>
            <a:r>
              <a:rPr lang="en-US" altLang="ko-KR" sz="2800" dirty="0">
                <a:effectLst>
                  <a:outerShdw blurRad="38100" dist="38100" dir="2700000" algn="tl">
                    <a:srgbClr val="000000"/>
                  </a:outerShdw>
                </a:effectLst>
                <a:ea typeface="굴림" pitchFamily="50" charset="-127"/>
              </a:rPr>
              <a:t>Carolina Breast Cancer Study</a:t>
            </a:r>
          </a:p>
        </p:txBody>
      </p:sp>
      <p:sp>
        <p:nvSpPr>
          <p:cNvPr id="167939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219200"/>
            <a:ext cx="8610600" cy="4648200"/>
          </a:xfrm>
        </p:spPr>
        <p:txBody>
          <a:bodyPr/>
          <a:lstStyle/>
          <a:p>
            <a:pPr algn="l">
              <a:lnSpc>
                <a:spcPct val="150000"/>
              </a:lnSpc>
            </a:pPr>
            <a:r>
              <a:rPr lang="en-US" altLang="ko-KR" sz="3600" dirty="0">
                <a:ea typeface="굴림" pitchFamily="50" charset="-127"/>
              </a:rPr>
              <a:t>JIVE, Images, Individual 2</a:t>
            </a:r>
          </a:p>
          <a:p>
            <a:pPr algn="l">
              <a:lnSpc>
                <a:spcPct val="150000"/>
              </a:lnSpc>
            </a:pPr>
            <a:r>
              <a:rPr lang="en-US" altLang="ko-KR" sz="3600" dirty="0">
                <a:ea typeface="굴림" pitchFamily="50" charset="-127"/>
              </a:rPr>
              <a:t>Positive</a:t>
            </a:r>
          </a:p>
          <a:p>
            <a:pPr algn="l">
              <a:lnSpc>
                <a:spcPct val="150000"/>
              </a:lnSpc>
            </a:pPr>
            <a:endParaRPr lang="en-US" altLang="ko-KR" sz="3600" dirty="0">
              <a:ea typeface="굴림" pitchFamily="50" charset="-127"/>
            </a:endParaRPr>
          </a:p>
          <a:p>
            <a:pPr algn="l">
              <a:lnSpc>
                <a:spcPct val="150000"/>
              </a:lnSpc>
            </a:pPr>
            <a:r>
              <a:rPr lang="en-US" altLang="ko-KR" sz="3600" dirty="0">
                <a:ea typeface="굴림" pitchFamily="50" charset="-127"/>
              </a:rPr>
              <a:t>Fat Cells</a:t>
            </a:r>
          </a:p>
          <a:p>
            <a:pPr algn="l">
              <a:lnSpc>
                <a:spcPct val="150000"/>
              </a:lnSpc>
            </a:pPr>
            <a:r>
              <a:rPr lang="en-US" altLang="ko-KR" sz="3600" dirty="0">
                <a:ea typeface="굴림" pitchFamily="50" charset="-127"/>
              </a:rPr>
              <a:t>Common Endpoint?</a:t>
            </a:r>
          </a:p>
          <a:p>
            <a:pPr algn="l">
              <a:lnSpc>
                <a:spcPct val="150000"/>
              </a:lnSpc>
            </a:pPr>
            <a:r>
              <a:rPr lang="en-US" altLang="ko-KR" sz="3600" dirty="0">
                <a:ea typeface="굴림" pitchFamily="50" charset="-127"/>
              </a:rPr>
              <a:t>    “Center”?</a:t>
            </a:r>
          </a:p>
          <a:p>
            <a:pPr algn="l">
              <a:lnSpc>
                <a:spcPct val="150000"/>
              </a:lnSpc>
            </a:pPr>
            <a:endParaRPr lang="en-US" altLang="ko-KR" sz="3600" dirty="0">
              <a:ea typeface="굴림" pitchFamily="50" charset="-127"/>
            </a:endParaRPr>
          </a:p>
          <a:p>
            <a:pPr algn="l">
              <a:lnSpc>
                <a:spcPct val="150000"/>
              </a:lnSpc>
            </a:pPr>
            <a:endParaRPr lang="en-US" altLang="ko-KR" sz="3600" dirty="0">
              <a:ea typeface="굴림" pitchFamily="50" charset="-127"/>
            </a:endParaRPr>
          </a:p>
          <a:p>
            <a:pPr algn="l">
              <a:lnSpc>
                <a:spcPct val="150000"/>
              </a:lnSpc>
            </a:pPr>
            <a:endParaRPr lang="en-US" altLang="ko-KR" sz="3600" dirty="0">
              <a:ea typeface="굴림" pitchFamily="50" charset="-127"/>
            </a:endParaRPr>
          </a:p>
          <a:p>
            <a:pPr algn="l">
              <a:lnSpc>
                <a:spcPct val="150000"/>
              </a:lnSpc>
            </a:pPr>
            <a:endParaRPr lang="en-US" altLang="ko-KR" dirty="0">
              <a:ea typeface="굴림" pitchFamily="50" charset="-127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9619" y="0"/>
            <a:ext cx="47643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644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2DD071-EF7B-4705-84F7-913B72CC6E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Reference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C1DBA1-CA0F-435E-8FE5-80CD3440C6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/>
            <a:r>
              <a:rPr lang="en-US" dirty="0" smtClean="0"/>
              <a:t>Results Drawn </a:t>
            </a:r>
            <a:r>
              <a:rPr lang="en-US" u="sng" dirty="0" smtClean="0"/>
              <a:t>Approximately</a:t>
            </a:r>
            <a:r>
              <a:rPr lang="en-US" dirty="0" smtClean="0"/>
              <a:t> From:</a:t>
            </a:r>
          </a:p>
          <a:p>
            <a:pPr algn="l"/>
            <a:endParaRPr lang="en-US" dirty="0"/>
          </a:p>
          <a:p>
            <a:pPr algn="l"/>
            <a:r>
              <a:rPr lang="en-US" sz="1800" b="1" dirty="0"/>
              <a:t>Carmichael, I.</a:t>
            </a:r>
            <a:r>
              <a:rPr lang="en-US" sz="1800" dirty="0"/>
              <a:t>, Calhoun, B. C., Hoadley, K. A., Troester, M. A., Geradts, J., Couture, H. D., ... &amp; Marron, J. S. (2019). Joint and individual analysis of breast cancer histologic images and genomic covariates</a:t>
            </a:r>
            <a:r>
              <a:rPr lang="en-US" sz="1800" dirty="0" smtClean="0"/>
              <a:t>.</a:t>
            </a:r>
          </a:p>
          <a:p>
            <a:pPr algn="l"/>
            <a:endParaRPr lang="en-US" dirty="0"/>
          </a:p>
          <a:p>
            <a:pPr algn="l"/>
            <a:r>
              <a:rPr lang="en-US" dirty="0" smtClean="0"/>
              <a:t>(Submitted to </a:t>
            </a:r>
            <a:r>
              <a:rPr lang="en-US" i="1" dirty="0" smtClean="0"/>
              <a:t>Annals of Applied Statistics</a:t>
            </a:r>
            <a:r>
              <a:rPr lang="en-US" dirty="0" smtClean="0"/>
              <a:t>)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https</a:t>
            </a:r>
            <a:r>
              <a:rPr lang="en-US" dirty="0"/>
              <a:t>://arxiv.org/pdf/1912.00434.pdf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72" t="13333" r="21716" b="42223"/>
          <a:stretch/>
        </p:blipFill>
        <p:spPr>
          <a:xfrm>
            <a:off x="7543800" y="152400"/>
            <a:ext cx="13716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470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Big Picture:       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Synonyms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195" name="Rectangle 3"/>
              <p:cNvSpPr>
                <a:spLocks noGrp="1" noChangeArrowheads="1"/>
              </p:cNvSpPr>
              <p:nvPr>
                <p:ph idx="1"/>
              </p:nvPr>
            </p:nvSpPr>
            <p:spPr/>
            <p:txBody>
              <a:bodyPr/>
              <a:lstStyle/>
              <a:p>
                <a:pPr algn="l" eaLnBrk="1" hangingPunct="1">
                  <a:lnSpc>
                    <a:spcPct val="150000"/>
                  </a:lnSpc>
                  <a:buClrTx/>
                  <a:buSzPct val="100000"/>
                  <a:buFont typeface="Wingdings" panose="05000000000000000000" pitchFamily="2" charset="2"/>
                  <a:buChar char="Ø"/>
                </a:pPr>
                <a:r>
                  <a:rPr lang="en-US" dirty="0"/>
                  <a:t>  Multi – Block Data Analysis</a:t>
                </a:r>
              </a:p>
              <a:p>
                <a:pPr algn="l" eaLnBrk="1" hangingPunct="1">
                  <a:lnSpc>
                    <a:spcPct val="150000"/>
                  </a:lnSpc>
                  <a:buClrTx/>
                  <a:buSzPct val="100000"/>
                  <a:buFont typeface="Wingdings" panose="05000000000000000000" pitchFamily="2" charset="2"/>
                  <a:buChar char="Ø"/>
                </a:pPr>
                <a:r>
                  <a:rPr lang="en-US" dirty="0"/>
                  <a:t>  Data Fusion</a:t>
                </a:r>
              </a:p>
              <a:p>
                <a:pPr algn="l" eaLnBrk="1" hangingPunct="1">
                  <a:lnSpc>
                    <a:spcPct val="150000"/>
                  </a:lnSpc>
                  <a:buClrTx/>
                  <a:buSzPct val="100000"/>
                  <a:buFont typeface="Wingdings" panose="05000000000000000000" pitchFamily="2" charset="2"/>
                  <a:buChar char="Ø"/>
                </a:pPr>
                <a:r>
                  <a:rPr lang="en-US" dirty="0"/>
                  <a:t>  Data Integration</a:t>
                </a:r>
              </a:p>
              <a:p>
                <a:pPr algn="l" eaLnBrk="1" hangingPunct="1">
                  <a:lnSpc>
                    <a:spcPct val="150000"/>
                  </a:lnSpc>
                  <a:buClrTx/>
                  <a:buSzPct val="100000"/>
                  <a:buFont typeface="Wingdings" panose="05000000000000000000" pitchFamily="2" charset="2"/>
                  <a:buChar char="Ø"/>
                </a:pPr>
                <a:r>
                  <a:rPr lang="en-US" dirty="0"/>
                  <a:t>  Multi – View  (Machine Learning)</a:t>
                </a:r>
              </a:p>
              <a:p>
                <a:pPr marL="0" indent="0" algn="l" eaLnBrk="1" hangingPunct="1">
                  <a:lnSpc>
                    <a:spcPct val="150000"/>
                  </a:lnSpc>
                  <a:buClrTx/>
                  <a:buSzPct val="10000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8195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7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/>
          <p:cNvSpPr txBox="1"/>
          <p:nvPr/>
        </p:nvSpPr>
        <p:spPr>
          <a:xfrm>
            <a:off x="5629914" y="4953000"/>
            <a:ext cx="259968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Usually Only Joint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Not Individual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751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2"/>
          <p:cNvSpPr>
            <a:spLocks noGrp="1" noChangeArrowheads="1"/>
          </p:cNvSpPr>
          <p:nvPr>
            <p:ph type="title"/>
          </p:nvPr>
        </p:nvSpPr>
        <p:spPr>
          <a:xfrm>
            <a:off x="1295400" y="457200"/>
            <a:ext cx="7467600" cy="454025"/>
          </a:xfrm>
        </p:spPr>
        <p:txBody>
          <a:bodyPr/>
          <a:lstStyle/>
          <a:p>
            <a:r>
              <a:rPr lang="en-US" altLang="ko-KR" sz="2800" dirty="0">
                <a:effectLst>
                  <a:outerShdw blurRad="38100" dist="38100" dir="2700000" algn="tl">
                    <a:srgbClr val="000000"/>
                  </a:outerShdw>
                </a:effectLst>
                <a:ea typeface="굴림" pitchFamily="50" charset="-127"/>
              </a:rPr>
              <a:t>Carolina Breast Cancer Study</a:t>
            </a:r>
          </a:p>
        </p:txBody>
      </p:sp>
      <p:sp>
        <p:nvSpPr>
          <p:cNvPr id="167939" name="Rectangle 3"/>
          <p:cNvSpPr>
            <a:spLocks noGrp="1" noChangeArrowheads="1"/>
          </p:cNvSpPr>
          <p:nvPr>
            <p:ph idx="1"/>
          </p:nvPr>
        </p:nvSpPr>
        <p:spPr>
          <a:xfrm>
            <a:off x="152400" y="1219200"/>
            <a:ext cx="8610600" cy="4648200"/>
          </a:xfrm>
        </p:spPr>
        <p:txBody>
          <a:bodyPr/>
          <a:lstStyle/>
          <a:p>
            <a:pPr algn="l">
              <a:lnSpc>
                <a:spcPct val="150000"/>
              </a:lnSpc>
            </a:pPr>
            <a:r>
              <a:rPr lang="en-US" altLang="ko-KR" dirty="0">
                <a:ea typeface="굴림" pitchFamily="50" charset="-127"/>
              </a:rPr>
              <a:t>Tissue Micro Array Data:</a:t>
            </a:r>
          </a:p>
          <a:p>
            <a:pPr algn="l">
              <a:lnSpc>
                <a:spcPct val="150000"/>
              </a:lnSpc>
            </a:pPr>
            <a:r>
              <a:rPr lang="en-US" altLang="ko-KR" dirty="0">
                <a:ea typeface="굴림" pitchFamily="50" charset="-127"/>
              </a:rPr>
              <a:t>Extract Small</a:t>
            </a:r>
          </a:p>
          <a:p>
            <a:pPr algn="l">
              <a:lnSpc>
                <a:spcPct val="150000"/>
              </a:lnSpc>
            </a:pPr>
            <a:r>
              <a:rPr lang="en-US" altLang="ko-KR" dirty="0">
                <a:ea typeface="굴림" pitchFamily="50" charset="-127"/>
              </a:rPr>
              <a:t>(1mm diam.)</a:t>
            </a:r>
          </a:p>
          <a:p>
            <a:pPr algn="l">
              <a:lnSpc>
                <a:spcPct val="150000"/>
              </a:lnSpc>
            </a:pPr>
            <a:r>
              <a:rPr lang="en-US" altLang="ko-KR" dirty="0">
                <a:ea typeface="굴림" pitchFamily="50" charset="-127"/>
              </a:rPr>
              <a:t>“Cores”</a:t>
            </a:r>
          </a:p>
          <a:p>
            <a:pPr algn="l">
              <a:lnSpc>
                <a:spcPct val="150000"/>
              </a:lnSpc>
            </a:pPr>
            <a:endParaRPr lang="en-US" altLang="ko-KR" sz="1600" dirty="0">
              <a:ea typeface="굴림" pitchFamily="50" charset="-127"/>
            </a:endParaRPr>
          </a:p>
          <a:p>
            <a:pPr algn="l">
              <a:lnSpc>
                <a:spcPct val="150000"/>
              </a:lnSpc>
            </a:pPr>
            <a:endParaRPr lang="en-US" altLang="ko-KR" sz="1600" dirty="0">
              <a:ea typeface="굴림" pitchFamily="50" charset="-127"/>
            </a:endParaRPr>
          </a:p>
          <a:p>
            <a:pPr algn="l">
              <a:lnSpc>
                <a:spcPct val="150000"/>
              </a:lnSpc>
            </a:pPr>
            <a:endParaRPr lang="en-US" altLang="ko-KR" sz="1600" dirty="0">
              <a:ea typeface="굴림" pitchFamily="50" charset="-127"/>
            </a:endParaRPr>
          </a:p>
          <a:p>
            <a:pPr algn="l">
              <a:lnSpc>
                <a:spcPct val="150000"/>
              </a:lnSpc>
            </a:pPr>
            <a:endParaRPr lang="en-US" altLang="ko-KR" sz="1600" dirty="0">
              <a:ea typeface="굴림" pitchFamily="50" charset="-127"/>
            </a:endParaRPr>
          </a:p>
          <a:p>
            <a:pPr algn="l">
              <a:lnSpc>
                <a:spcPct val="150000"/>
              </a:lnSpc>
            </a:pPr>
            <a:r>
              <a:rPr lang="en-US" altLang="ko-KR" sz="1200" dirty="0">
                <a:ea typeface="굴림" pitchFamily="50" charset="-127"/>
              </a:rPr>
              <a:t>                    Thanks to SPIE.ORG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2856992"/>
            <a:ext cx="6019800" cy="3772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482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JIVE:      Next Generation</a:t>
            </a: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19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 algn="l" eaLnBrk="1" hangingPunct="1">
              <a:lnSpc>
                <a:spcPct val="150000"/>
              </a:lnSpc>
              <a:buClrTx/>
              <a:buSzPct val="100000"/>
            </a:pPr>
            <a:endParaRPr lang="en-US" sz="1800" dirty="0" smtClean="0"/>
          </a:p>
          <a:p>
            <a:pPr marL="0" indent="0" eaLnBrk="1" hangingPunct="1">
              <a:lnSpc>
                <a:spcPct val="150000"/>
              </a:lnSpc>
              <a:buClrTx/>
              <a:buSzPct val="100000"/>
            </a:pPr>
            <a:r>
              <a:rPr lang="en-US" sz="4000" dirty="0" smtClean="0"/>
              <a:t>DIVAS</a:t>
            </a:r>
            <a:endParaRPr lang="en-US" sz="4000" dirty="0"/>
          </a:p>
          <a:p>
            <a:pPr marL="0" indent="0" algn="l" eaLnBrk="1" hangingPunct="1">
              <a:lnSpc>
                <a:spcPct val="150000"/>
              </a:lnSpc>
              <a:buClrTx/>
              <a:buSzPct val="100000"/>
            </a:pPr>
            <a:r>
              <a:rPr lang="en-US" dirty="0" smtClean="0"/>
              <a:t>Data Integration Via Analysis of Subspaces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1536506" y="4490884"/>
            <a:ext cx="6208908" cy="2019870"/>
            <a:chOff x="1536506" y="4490884"/>
            <a:chExt cx="6208908" cy="201987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36506" y="4490884"/>
              <a:ext cx="1428750" cy="1428750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1111"/>
            <a:stretch/>
          </p:blipFill>
          <p:spPr>
            <a:xfrm>
              <a:off x="3883791" y="4490884"/>
              <a:ext cx="1401299" cy="144780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001" t="7334" r="15333" b="15333"/>
            <a:stretch/>
          </p:blipFill>
          <p:spPr>
            <a:xfrm>
              <a:off x="6172200" y="4514850"/>
              <a:ext cx="1231681" cy="1428750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>
              <a:off x="1559682" y="6172200"/>
              <a:ext cx="618573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chemeClr val="tx2"/>
                  </a:solidFill>
                </a:rPr>
                <a:t>Jack Prothero                  Jan Hannig                Quoc </a:t>
              </a:r>
              <a:r>
                <a:rPr lang="en-US" sz="1600" dirty="0" err="1" smtClean="0">
                  <a:solidFill>
                    <a:schemeClr val="tx2"/>
                  </a:solidFill>
                </a:rPr>
                <a:t>Tranh-Dinh</a:t>
              </a:r>
              <a:endParaRPr lang="en-US" sz="1600" dirty="0">
                <a:solidFill>
                  <a:schemeClr val="tx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61082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DIVAS  Improves JIVE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479550"/>
            <a:ext cx="8094663" cy="4768850"/>
          </a:xfrm>
        </p:spPr>
        <p:txBody>
          <a:bodyPr/>
          <a:lstStyle/>
          <a:p>
            <a:pPr marL="514350" indent="-514350" algn="l">
              <a:buClrTx/>
              <a:buSzPct val="100000"/>
              <a:buFont typeface="+mj-lt"/>
              <a:buAutoNum type="arabicPeriod"/>
            </a:pPr>
            <a:r>
              <a:rPr lang="en-US" dirty="0"/>
              <a:t>Partially Shared Blocks</a:t>
            </a:r>
          </a:p>
        </p:txBody>
      </p:sp>
    </p:spTree>
    <p:extLst>
      <p:ext uri="{BB962C8B-B14F-4D97-AF65-F5344CB8AC3E}">
        <p14:creationId xmlns:p14="http://schemas.microsoft.com/office/powerpoint/2010/main" val="2753311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DIVAS  Improves JIVE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479550"/>
            <a:ext cx="8094663" cy="4768850"/>
          </a:xfrm>
        </p:spPr>
        <p:txBody>
          <a:bodyPr/>
          <a:lstStyle/>
          <a:p>
            <a:pPr marL="514350" indent="-514350" algn="l">
              <a:buClrTx/>
              <a:buSzPct val="100000"/>
              <a:buFont typeface="+mj-lt"/>
              <a:buAutoNum type="arabicPeriod"/>
            </a:pPr>
            <a:r>
              <a:rPr lang="en-US" dirty="0"/>
              <a:t>Partially Shared Blocks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1600200" y="2667000"/>
            <a:ext cx="5334000" cy="3124200"/>
            <a:chOff x="1600200" y="3429000"/>
            <a:chExt cx="5334000" cy="3124200"/>
          </a:xfrm>
        </p:grpSpPr>
        <p:sp>
          <p:nvSpPr>
            <p:cNvPr id="18" name="Rectangle 17"/>
            <p:cNvSpPr/>
            <p:nvPr/>
          </p:nvSpPr>
          <p:spPr bwMode="auto">
            <a:xfrm>
              <a:off x="1600200" y="3429000"/>
              <a:ext cx="381000" cy="91440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  <a:effectLst/>
          </p:spPr>
          <p:txBody>
            <a:bodyPr vert="horz" wrap="squar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5B524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19" name="Rectangle 18"/>
            <p:cNvSpPr/>
            <p:nvPr/>
          </p:nvSpPr>
          <p:spPr bwMode="auto">
            <a:xfrm>
              <a:off x="1600200" y="4495800"/>
              <a:ext cx="381000" cy="144780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  <a:effectLst/>
          </p:spPr>
          <p:txBody>
            <a:bodyPr vert="horz" wrap="squar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5B524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20" name="Rectangle 19"/>
            <p:cNvSpPr/>
            <p:nvPr/>
          </p:nvSpPr>
          <p:spPr bwMode="auto">
            <a:xfrm>
              <a:off x="1600200" y="6096000"/>
              <a:ext cx="381000" cy="45720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  <a:effectLst/>
          </p:spPr>
          <p:txBody>
            <a:bodyPr vert="horz" wrap="squar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5B524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21" name="Rectangle 20"/>
            <p:cNvSpPr/>
            <p:nvPr/>
          </p:nvSpPr>
          <p:spPr bwMode="auto">
            <a:xfrm>
              <a:off x="2743200" y="3429000"/>
              <a:ext cx="381000" cy="3124200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  <a:effectLst/>
          </p:spPr>
          <p:txBody>
            <a:bodyPr vert="horz" wrap="squar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5B524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26" name="Rectangle 25"/>
            <p:cNvSpPr/>
            <p:nvPr/>
          </p:nvSpPr>
          <p:spPr bwMode="auto">
            <a:xfrm>
              <a:off x="6553200" y="3429000"/>
              <a:ext cx="381000" cy="9144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ffectLst/>
          </p:spPr>
          <p:txBody>
            <a:bodyPr vert="horz" wrap="squar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5B524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27" name="Rectangle 26"/>
            <p:cNvSpPr/>
            <p:nvPr/>
          </p:nvSpPr>
          <p:spPr bwMode="auto">
            <a:xfrm>
              <a:off x="6553200" y="4495800"/>
              <a:ext cx="381000" cy="14478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ffectLst/>
          </p:spPr>
          <p:txBody>
            <a:bodyPr vert="horz" wrap="squar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5B524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28" name="Rectangle 27"/>
            <p:cNvSpPr/>
            <p:nvPr/>
          </p:nvSpPr>
          <p:spPr bwMode="auto">
            <a:xfrm>
              <a:off x="6553200" y="6096000"/>
              <a:ext cx="381000" cy="4572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ffectLst/>
          </p:spPr>
          <p:txBody>
            <a:bodyPr vert="horz" wrap="squar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5B524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1295400" y="5722203"/>
            <a:ext cx="91416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  <a:ea typeface="Cambria Math" panose="02040503050406030204" pitchFamily="18" charset="0"/>
              </a:rPr>
              <a:t>Input</a:t>
            </a:r>
          </a:p>
          <a:p>
            <a:pPr algn="ctr"/>
            <a:r>
              <a:rPr lang="en-US" dirty="0">
                <a:solidFill>
                  <a:srgbClr val="000000"/>
                </a:solidFill>
                <a:ea typeface="Cambria Math" panose="02040503050406030204" pitchFamily="18" charset="0"/>
              </a:rPr>
              <a:t>Data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362200" y="5715000"/>
            <a:ext cx="105400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  <a:ea typeface="Cambria Math" panose="02040503050406030204" pitchFamily="18" charset="0"/>
              </a:rPr>
              <a:t>Joint</a:t>
            </a:r>
          </a:p>
          <a:p>
            <a:pPr algn="ctr"/>
            <a:r>
              <a:rPr lang="en-US" dirty="0">
                <a:solidFill>
                  <a:srgbClr val="000000"/>
                </a:solidFill>
                <a:ea typeface="Cambria Math" panose="02040503050406030204" pitchFamily="18" charset="0"/>
              </a:rPr>
              <a:t>Comp.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261194" y="5715000"/>
            <a:ext cx="105400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>
                <a:solidFill>
                  <a:srgbClr val="000000"/>
                </a:solidFill>
                <a:ea typeface="Cambria Math" panose="02040503050406030204" pitchFamily="18" charset="0"/>
              </a:rPr>
              <a:t>Indiv</a:t>
            </a:r>
            <a:r>
              <a:rPr lang="en-US" dirty="0">
                <a:solidFill>
                  <a:srgbClr val="000000"/>
                </a:solidFill>
                <a:ea typeface="Cambria Math" panose="02040503050406030204" pitchFamily="18" charset="0"/>
              </a:rPr>
              <a:t>.</a:t>
            </a:r>
          </a:p>
          <a:p>
            <a:pPr algn="ctr"/>
            <a:r>
              <a:rPr lang="en-US" dirty="0">
                <a:solidFill>
                  <a:srgbClr val="000000"/>
                </a:solidFill>
                <a:ea typeface="Cambria Math" panose="02040503050406030204" pitchFamily="18" charset="0"/>
              </a:rPr>
              <a:t>Comp.</a:t>
            </a:r>
            <a:endParaRPr lang="en-US" dirty="0">
              <a:solidFill>
                <a:srgbClr val="0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/>
              <p:cNvSpPr txBox="1"/>
              <p:nvPr/>
            </p:nvSpPr>
            <p:spPr>
              <a:xfrm>
                <a:off x="2083931" y="3886200"/>
                <a:ext cx="50686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</m:oMath>
                  </m:oMathPara>
                </a14:m>
                <a:endParaRPr lang="en-US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32" name="TextBox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3931" y="3886200"/>
                <a:ext cx="506869" cy="46166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/>
              <p:cNvSpPr txBox="1"/>
              <p:nvPr/>
            </p:nvSpPr>
            <p:spPr>
              <a:xfrm>
                <a:off x="3223724" y="3886200"/>
                <a:ext cx="51007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lang="en-US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33" name="TextBox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23724" y="3886200"/>
                <a:ext cx="510076" cy="46166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TextBox 33"/>
          <p:cNvSpPr txBox="1"/>
          <p:nvPr/>
        </p:nvSpPr>
        <p:spPr>
          <a:xfrm>
            <a:off x="4326249" y="2020669"/>
            <a:ext cx="10839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>
                <a:solidFill>
                  <a:srgbClr val="000000"/>
                </a:solidFill>
                <a:ea typeface="Cambria Math" panose="02040503050406030204" pitchFamily="18" charset="0"/>
              </a:rPr>
              <a:t>JIVE</a:t>
            </a:r>
            <a:endParaRPr lang="en-US" sz="36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7136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DIVAS  Improves JIVE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479550"/>
            <a:ext cx="8094663" cy="4768850"/>
          </a:xfrm>
        </p:spPr>
        <p:txBody>
          <a:bodyPr/>
          <a:lstStyle/>
          <a:p>
            <a:pPr marL="514350" indent="-514350" algn="l">
              <a:buClrTx/>
              <a:buSzPct val="100000"/>
              <a:buFont typeface="+mj-lt"/>
              <a:buAutoNum type="arabicPeriod"/>
            </a:pPr>
            <a:r>
              <a:rPr lang="en-US" dirty="0"/>
              <a:t>Partially Shared Blocks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1600200" y="2667000"/>
            <a:ext cx="5334000" cy="3124200"/>
            <a:chOff x="1600200" y="3429000"/>
            <a:chExt cx="5334000" cy="3124200"/>
          </a:xfrm>
        </p:grpSpPr>
        <p:sp>
          <p:nvSpPr>
            <p:cNvPr id="18" name="Rectangle 17"/>
            <p:cNvSpPr/>
            <p:nvPr/>
          </p:nvSpPr>
          <p:spPr bwMode="auto">
            <a:xfrm>
              <a:off x="1600200" y="3429000"/>
              <a:ext cx="381000" cy="91440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  <a:effectLst/>
          </p:spPr>
          <p:txBody>
            <a:bodyPr vert="horz" wrap="squar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5B524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19" name="Rectangle 18"/>
            <p:cNvSpPr/>
            <p:nvPr/>
          </p:nvSpPr>
          <p:spPr bwMode="auto">
            <a:xfrm>
              <a:off x="1600200" y="4495800"/>
              <a:ext cx="381000" cy="144780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  <a:effectLst/>
          </p:spPr>
          <p:txBody>
            <a:bodyPr vert="horz" wrap="squar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5B524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20" name="Rectangle 19"/>
            <p:cNvSpPr/>
            <p:nvPr/>
          </p:nvSpPr>
          <p:spPr bwMode="auto">
            <a:xfrm>
              <a:off x="1600200" y="6096000"/>
              <a:ext cx="381000" cy="45720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  <a:effectLst/>
          </p:spPr>
          <p:txBody>
            <a:bodyPr vert="horz" wrap="squar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5B524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21" name="Rectangle 20"/>
            <p:cNvSpPr/>
            <p:nvPr/>
          </p:nvSpPr>
          <p:spPr bwMode="auto">
            <a:xfrm>
              <a:off x="2743200" y="3429000"/>
              <a:ext cx="381000" cy="3124200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  <a:effectLst/>
          </p:spPr>
          <p:txBody>
            <a:bodyPr vert="horz" wrap="squar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5B524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22" name="Rectangle 21"/>
            <p:cNvSpPr/>
            <p:nvPr/>
          </p:nvSpPr>
          <p:spPr bwMode="auto">
            <a:xfrm>
              <a:off x="3810000" y="3429000"/>
              <a:ext cx="381000" cy="2514600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  <a:effectLst/>
          </p:spPr>
          <p:txBody>
            <a:bodyPr vert="horz" wrap="squar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5B524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23" name="Rectangle 22"/>
            <p:cNvSpPr/>
            <p:nvPr/>
          </p:nvSpPr>
          <p:spPr bwMode="auto">
            <a:xfrm>
              <a:off x="5638800" y="3429000"/>
              <a:ext cx="381000" cy="914400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  <a:effectLst/>
          </p:spPr>
          <p:txBody>
            <a:bodyPr vert="horz" wrap="squar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5B524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24" name="Rectangle 23"/>
            <p:cNvSpPr/>
            <p:nvPr/>
          </p:nvSpPr>
          <p:spPr bwMode="auto">
            <a:xfrm>
              <a:off x="4724400" y="4495800"/>
              <a:ext cx="381000" cy="2057400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  <a:effectLst/>
          </p:spPr>
          <p:txBody>
            <a:bodyPr vert="horz" wrap="squar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5B524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25" name="Rectangle 24"/>
            <p:cNvSpPr/>
            <p:nvPr/>
          </p:nvSpPr>
          <p:spPr bwMode="auto">
            <a:xfrm>
              <a:off x="5638800" y="6096000"/>
              <a:ext cx="381000" cy="457200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  <a:effectLst/>
          </p:spPr>
          <p:txBody>
            <a:bodyPr vert="horz" wrap="squar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5B524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26" name="Rectangle 25"/>
            <p:cNvSpPr/>
            <p:nvPr/>
          </p:nvSpPr>
          <p:spPr bwMode="auto">
            <a:xfrm>
              <a:off x="6553200" y="3429000"/>
              <a:ext cx="381000" cy="9144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ffectLst/>
          </p:spPr>
          <p:txBody>
            <a:bodyPr vert="horz" wrap="squar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5B524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27" name="Rectangle 26"/>
            <p:cNvSpPr/>
            <p:nvPr/>
          </p:nvSpPr>
          <p:spPr bwMode="auto">
            <a:xfrm>
              <a:off x="6553200" y="4495800"/>
              <a:ext cx="381000" cy="14478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ffectLst/>
          </p:spPr>
          <p:txBody>
            <a:bodyPr vert="horz" wrap="squar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5B524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28" name="Rectangle 27"/>
            <p:cNvSpPr/>
            <p:nvPr/>
          </p:nvSpPr>
          <p:spPr bwMode="auto">
            <a:xfrm>
              <a:off x="6553200" y="6096000"/>
              <a:ext cx="381000" cy="4572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ffectLst/>
          </p:spPr>
          <p:txBody>
            <a:bodyPr vert="horz" wrap="squar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5B524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2083931" y="3886200"/>
                <a:ext cx="50686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</m:oMath>
                  </m:oMathPara>
                </a14:m>
                <a:endParaRPr lang="en-US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3931" y="3886200"/>
                <a:ext cx="506869" cy="46166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/>
              <p:cNvSpPr txBox="1"/>
              <p:nvPr/>
            </p:nvSpPr>
            <p:spPr>
              <a:xfrm>
                <a:off x="3223724" y="3886200"/>
                <a:ext cx="51007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lang="en-US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29" name="TextBox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23724" y="3886200"/>
                <a:ext cx="510076" cy="46166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/>
              <p:cNvSpPr txBox="1"/>
              <p:nvPr/>
            </p:nvSpPr>
            <p:spPr>
              <a:xfrm>
                <a:off x="4214324" y="3886200"/>
                <a:ext cx="51007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lang="en-US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30" name="TextBox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4324" y="3886200"/>
                <a:ext cx="510076" cy="46166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/>
              <p:cNvSpPr txBox="1"/>
              <p:nvPr/>
            </p:nvSpPr>
            <p:spPr>
              <a:xfrm>
                <a:off x="5105400" y="3886200"/>
                <a:ext cx="51007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lang="en-US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31" name="TextBox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05400" y="3886200"/>
                <a:ext cx="510076" cy="46166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/>
              <p:cNvSpPr txBox="1"/>
              <p:nvPr/>
            </p:nvSpPr>
            <p:spPr>
              <a:xfrm>
                <a:off x="6043124" y="3886200"/>
                <a:ext cx="51007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lang="en-US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32" name="TextBox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43124" y="3886200"/>
                <a:ext cx="510076" cy="46166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TextBox 33"/>
          <p:cNvSpPr txBox="1"/>
          <p:nvPr/>
        </p:nvSpPr>
        <p:spPr>
          <a:xfrm>
            <a:off x="1295400" y="5722203"/>
            <a:ext cx="91416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  <a:ea typeface="Cambria Math" panose="02040503050406030204" pitchFamily="18" charset="0"/>
              </a:rPr>
              <a:t>Input</a:t>
            </a:r>
          </a:p>
          <a:p>
            <a:pPr algn="ctr"/>
            <a:r>
              <a:rPr lang="en-US" dirty="0">
                <a:solidFill>
                  <a:srgbClr val="000000"/>
                </a:solidFill>
                <a:ea typeface="Cambria Math" panose="02040503050406030204" pitchFamily="18" charset="0"/>
              </a:rPr>
              <a:t>Data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362200" y="5715000"/>
            <a:ext cx="105400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  <a:ea typeface="Cambria Math" panose="02040503050406030204" pitchFamily="18" charset="0"/>
              </a:rPr>
              <a:t>Joint</a:t>
            </a:r>
          </a:p>
          <a:p>
            <a:pPr algn="ctr"/>
            <a:r>
              <a:rPr lang="en-US" dirty="0">
                <a:solidFill>
                  <a:srgbClr val="000000"/>
                </a:solidFill>
                <a:ea typeface="Cambria Math" panose="02040503050406030204" pitchFamily="18" charset="0"/>
              </a:rPr>
              <a:t>Comp.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261194" y="5715000"/>
            <a:ext cx="105400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>
                <a:solidFill>
                  <a:srgbClr val="000000"/>
                </a:solidFill>
                <a:ea typeface="Cambria Math" panose="02040503050406030204" pitchFamily="18" charset="0"/>
              </a:rPr>
              <a:t>Indiv</a:t>
            </a:r>
            <a:r>
              <a:rPr lang="en-US" dirty="0">
                <a:solidFill>
                  <a:srgbClr val="000000"/>
                </a:solidFill>
                <a:ea typeface="Cambria Math" panose="02040503050406030204" pitchFamily="18" charset="0"/>
              </a:rPr>
              <a:t>.</a:t>
            </a:r>
          </a:p>
          <a:p>
            <a:pPr algn="ctr"/>
            <a:r>
              <a:rPr lang="en-US" dirty="0">
                <a:solidFill>
                  <a:srgbClr val="000000"/>
                </a:solidFill>
                <a:ea typeface="Cambria Math" panose="02040503050406030204" pitchFamily="18" charset="0"/>
              </a:rPr>
              <a:t>Comp.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4135715" y="2020669"/>
            <a:ext cx="14650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>
                <a:solidFill>
                  <a:srgbClr val="000000"/>
                </a:solidFill>
              </a:rPr>
              <a:t>DIVAS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4277102" y="5715000"/>
            <a:ext cx="121219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  <a:ea typeface="Cambria Math" panose="02040503050406030204" pitchFamily="18" charset="0"/>
              </a:rPr>
              <a:t>Partial</a:t>
            </a:r>
          </a:p>
          <a:p>
            <a:pPr algn="ctr"/>
            <a:r>
              <a:rPr lang="en-US" dirty="0">
                <a:solidFill>
                  <a:srgbClr val="000000"/>
                </a:solidFill>
                <a:ea typeface="Cambria Math" panose="02040503050406030204" pitchFamily="18" charset="0"/>
              </a:rPr>
              <a:t>Sharing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4204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479550"/>
            <a:ext cx="8094663" cy="4768850"/>
          </a:xfrm>
        </p:spPr>
        <p:txBody>
          <a:bodyPr/>
          <a:lstStyle/>
          <a:p>
            <a:pPr marL="514350" indent="-514350" algn="l">
              <a:buClrTx/>
              <a:buSzPct val="100000"/>
              <a:buFont typeface="+mj-lt"/>
              <a:buAutoNum type="arabicPeriod"/>
            </a:pPr>
            <a:r>
              <a:rPr lang="en-US" dirty="0"/>
              <a:t>Partially Shared Blocks</a:t>
            </a:r>
          </a:p>
          <a:p>
            <a:pPr marL="0" indent="0" algn="l">
              <a:buClrTx/>
              <a:buSzPct val="100000"/>
            </a:pPr>
            <a:endParaRPr lang="en-US" dirty="0"/>
          </a:p>
          <a:p>
            <a:pPr marL="514350" indent="-514350" algn="l" eaLnBrk="1" hangingPunct="1">
              <a:buClrTx/>
              <a:buSzPct val="100000"/>
              <a:buFont typeface="+mj-lt"/>
              <a:buAutoNum type="arabicPeriod" startAt="2"/>
            </a:pPr>
            <a:r>
              <a:rPr lang="en-US" dirty="0"/>
              <a:t>Better Initial Low Rank Approx. (SVD)</a:t>
            </a:r>
          </a:p>
          <a:p>
            <a:pPr marL="1084263" lvl="1" indent="-514350" algn="l">
              <a:buClrTx/>
              <a:buSzPct val="100000"/>
              <a:buFont typeface="+mj-lt"/>
              <a:buAutoNum type="alphaLcPeriod"/>
            </a:pPr>
            <a:r>
              <a:rPr lang="en-US" dirty="0"/>
              <a:t>Using </a:t>
            </a:r>
            <a:r>
              <a:rPr lang="en-US" dirty="0" err="1"/>
              <a:t>Marcenko-Pastur</a:t>
            </a:r>
            <a:r>
              <a:rPr lang="en-US" dirty="0"/>
              <a:t> &amp; Shrinkage</a:t>
            </a:r>
          </a:p>
          <a:p>
            <a:pPr marL="1084263" lvl="1" indent="-514350" algn="l">
              <a:buClrTx/>
              <a:buSzPct val="100000"/>
              <a:buFont typeface="+mj-lt"/>
              <a:buAutoNum type="alphaLcPeriod"/>
            </a:pPr>
            <a:r>
              <a:rPr lang="en-US" dirty="0"/>
              <a:t>Inference from Random Direction Bounds</a:t>
            </a:r>
          </a:p>
          <a:p>
            <a:pPr marL="1084263" lvl="1" indent="-514350" algn="l">
              <a:buClrTx/>
              <a:buSzPct val="100000"/>
              <a:buFont typeface="+mj-lt"/>
              <a:buAutoNum type="alphaLcPeriod"/>
            </a:pPr>
            <a:r>
              <a:rPr lang="en-US" dirty="0"/>
              <a:t>Iterative Search Approach</a:t>
            </a:r>
          </a:p>
          <a:p>
            <a:pPr marL="569913" lvl="1" indent="0" algn="l">
              <a:buClrTx/>
              <a:buSzPct val="100000"/>
            </a:pPr>
            <a:endParaRPr lang="en-US" dirty="0"/>
          </a:p>
          <a:p>
            <a:pPr algn="l" eaLnBrk="1" hangingPunct="1">
              <a:buFont typeface="Wingdings" pitchFamily="2" charset="2"/>
              <a:buNone/>
            </a:pP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1295400" y="3733800"/>
            <a:ext cx="6858000" cy="2337375"/>
            <a:chOff x="1295400" y="3733800"/>
            <a:chExt cx="6858000" cy="2337375"/>
          </a:xfrm>
        </p:grpSpPr>
        <p:sp>
          <p:nvSpPr>
            <p:cNvPr id="2" name="TextBox 1"/>
            <p:cNvSpPr txBox="1"/>
            <p:nvPr/>
          </p:nvSpPr>
          <p:spPr>
            <a:xfrm>
              <a:off x="1295400" y="5486400"/>
              <a:ext cx="608570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rgbClr val="FF0000"/>
                  </a:solidFill>
                </a:rPr>
                <a:t>Gives Better Statistical Inference</a:t>
              </a:r>
            </a:p>
          </p:txBody>
        </p:sp>
        <p:cxnSp>
          <p:nvCxnSpPr>
            <p:cNvPr id="5" name="Straight Connector 4"/>
            <p:cNvCxnSpPr/>
            <p:nvPr/>
          </p:nvCxnSpPr>
          <p:spPr bwMode="auto">
            <a:xfrm>
              <a:off x="2514600" y="3733800"/>
              <a:ext cx="4724400" cy="0"/>
            </a:xfrm>
            <a:prstGeom prst="lin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" name="Straight Connector 8"/>
            <p:cNvCxnSpPr/>
            <p:nvPr/>
          </p:nvCxnSpPr>
          <p:spPr bwMode="auto">
            <a:xfrm>
              <a:off x="3962400" y="4267200"/>
              <a:ext cx="4191000" cy="0"/>
            </a:xfrm>
            <a:prstGeom prst="lin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1" name="Straight Connector 10"/>
            <p:cNvCxnSpPr>
              <a:stCxn id="2" idx="0"/>
            </p:cNvCxnSpPr>
            <p:nvPr/>
          </p:nvCxnSpPr>
          <p:spPr bwMode="auto">
            <a:xfrm flipH="1" flipV="1">
              <a:off x="3124206" y="3733800"/>
              <a:ext cx="1214047" cy="1752600"/>
            </a:xfrm>
            <a:prstGeom prst="lin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4" name="Straight Connector 13"/>
            <p:cNvCxnSpPr/>
            <p:nvPr/>
          </p:nvCxnSpPr>
          <p:spPr bwMode="auto">
            <a:xfrm flipV="1">
              <a:off x="4317222" y="4267200"/>
              <a:ext cx="1702578" cy="1219200"/>
            </a:xfrm>
            <a:prstGeom prst="lin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DIVAS  Improves JIVE</a:t>
            </a:r>
          </a:p>
        </p:txBody>
      </p:sp>
    </p:spTree>
    <p:extLst>
      <p:ext uri="{BB962C8B-B14F-4D97-AF65-F5344CB8AC3E}">
        <p14:creationId xmlns:p14="http://schemas.microsoft.com/office/powerpoint/2010/main" val="790559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DIVAS  Improves JIVE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195" name="Rectangle 3"/>
              <p:cNvSpPr>
                <a:spLocks noGrp="1" noChangeArrowheads="1"/>
              </p:cNvSpPr>
              <p:nvPr>
                <p:ph idx="1"/>
              </p:nvPr>
            </p:nvSpPr>
            <p:spPr>
              <a:xfrm>
                <a:off x="381000" y="1479550"/>
                <a:ext cx="8094663" cy="4768850"/>
              </a:xfrm>
            </p:spPr>
            <p:txBody>
              <a:bodyPr/>
              <a:lstStyle/>
              <a:p>
                <a:pPr marL="0" indent="0" algn="l">
                  <a:buClrTx/>
                  <a:buSzPct val="100000"/>
                </a:pPr>
                <a:r>
                  <a:rPr lang="en-US" dirty="0"/>
                  <a:t>Statistical Inference Assumptions:</a:t>
                </a:r>
              </a:p>
              <a:p>
                <a:pPr marL="0" indent="0" algn="l">
                  <a:buClrTx/>
                  <a:buSzPct val="100000"/>
                </a:pPr>
                <a:endParaRPr lang="en-US" dirty="0"/>
              </a:p>
              <a:p>
                <a:pPr marL="0" indent="0" algn="l">
                  <a:buClrTx/>
                  <a:buSzPct val="100000"/>
                </a:pPr>
                <a:endParaRPr lang="en-US" dirty="0"/>
              </a:p>
              <a:p>
                <a:pPr marL="0" indent="0" algn="l">
                  <a:buClrTx/>
                  <a:buSzPct val="100000"/>
                </a:pPr>
                <a:r>
                  <a:rPr lang="en-US" dirty="0"/>
                  <a:t>                      =                 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+   </m:t>
                    </m:r>
                    <m:r>
                      <a:rPr lang="en-US" sz="40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𝜺</m:t>
                    </m:r>
                  </m:oMath>
                </a14:m>
                <a:r>
                  <a:rPr lang="en-US" dirty="0"/>
                  <a:t>       </a:t>
                </a:r>
              </a:p>
            </p:txBody>
          </p:sp>
        </mc:Choice>
        <mc:Fallback xmlns="">
          <p:sp>
            <p:nvSpPr>
              <p:cNvPr id="8195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81000" y="1479550"/>
                <a:ext cx="8094663" cy="4768850"/>
              </a:xfrm>
              <a:blipFill>
                <a:blip r:embed="rId3"/>
                <a:stretch>
                  <a:fillRect l="-1959" t="-16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/>
          <p:cNvSpPr txBox="1"/>
          <p:nvPr/>
        </p:nvSpPr>
        <p:spPr>
          <a:xfrm>
            <a:off x="1830910" y="3124200"/>
            <a:ext cx="1140890" cy="1077218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solidFill>
                  <a:srgbClr val="000000"/>
                </a:solidFill>
              </a:rPr>
              <a:t>Data</a:t>
            </a:r>
          </a:p>
          <a:p>
            <a:pPr algn="ctr"/>
            <a:r>
              <a:rPr lang="en-US" sz="3200" dirty="0">
                <a:solidFill>
                  <a:srgbClr val="000000"/>
                </a:solidFill>
              </a:rPr>
              <a:t>Block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906287" y="2814466"/>
            <a:ext cx="1580113" cy="156966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solidFill>
                  <a:srgbClr val="000000"/>
                </a:solidFill>
              </a:rPr>
              <a:t>Low</a:t>
            </a:r>
          </a:p>
          <a:p>
            <a:pPr algn="ctr"/>
            <a:r>
              <a:rPr lang="en-US" sz="3200" dirty="0">
                <a:solidFill>
                  <a:srgbClr val="000000"/>
                </a:solidFill>
              </a:rPr>
              <a:t>Rank</a:t>
            </a:r>
          </a:p>
          <a:p>
            <a:pPr algn="ctr"/>
            <a:r>
              <a:rPr lang="en-US" sz="3200" dirty="0">
                <a:solidFill>
                  <a:srgbClr val="000000"/>
                </a:solidFill>
              </a:rPr>
              <a:t>Approx.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672707" y="5680593"/>
            <a:ext cx="20141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e.g. </a:t>
            </a:r>
            <a:r>
              <a:rPr lang="en-US" dirty="0" err="1" smtClean="0">
                <a:solidFill>
                  <a:srgbClr val="000000"/>
                </a:solidFill>
              </a:rPr>
              <a:t>iid</a:t>
            </a:r>
            <a:r>
              <a:rPr lang="en-US" dirty="0" smtClean="0">
                <a:solidFill>
                  <a:srgbClr val="000000"/>
                </a:solidFill>
              </a:rPr>
              <a:t> Errors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 bwMode="auto">
          <a:xfrm>
            <a:off x="6629400" y="3662809"/>
            <a:ext cx="914400" cy="914400"/>
          </a:xfrm>
          <a:prstGeom prst="straightConnector1">
            <a:avLst/>
          </a:prstGeom>
          <a:noFill/>
          <a:ln>
            <a:noFill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11" name="Group 10"/>
          <p:cNvGrpSpPr/>
          <p:nvPr/>
        </p:nvGrpSpPr>
        <p:grpSpPr>
          <a:xfrm>
            <a:off x="3200400" y="3886201"/>
            <a:ext cx="5384423" cy="1600199"/>
            <a:chOff x="3200400" y="3886201"/>
            <a:chExt cx="5384423" cy="160019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TextBox 2"/>
                <p:cNvSpPr txBox="1"/>
                <p:nvPr/>
              </p:nvSpPr>
              <p:spPr>
                <a:xfrm>
                  <a:off x="3200400" y="5024735"/>
                  <a:ext cx="5384423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r>
                        <a:rPr lang="en-US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US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𝑛</m:t>
                      </m:r>
                    </m:oMath>
                  </a14:m>
                  <a:r>
                    <a:rPr lang="en-US" dirty="0">
                      <a:solidFill>
                        <a:srgbClr val="000000"/>
                      </a:solidFill>
                    </a:rPr>
                    <a:t>, Rotationally Invariant </a:t>
                  </a:r>
                  <a:r>
                    <a:rPr lang="en-US" dirty="0" smtClean="0">
                      <a:solidFill>
                        <a:srgbClr val="000000"/>
                      </a:solidFill>
                    </a:rPr>
                    <a:t>Variance</a:t>
                  </a:r>
                  <a:endParaRPr lang="en-US" dirty="0">
                    <a:solidFill>
                      <a:srgbClr val="000000"/>
                    </a:solidFill>
                  </a:endParaRPr>
                </a:p>
              </p:txBody>
            </p:sp>
          </mc:Choice>
          <mc:Fallback xmlns="">
            <p:sp>
              <p:nvSpPr>
                <p:cNvPr id="3" name="TextBox 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00400" y="5024735"/>
                  <a:ext cx="5384423" cy="461665"/>
                </a:xfrm>
                <a:prstGeom prst="rect">
                  <a:avLst/>
                </a:prstGeom>
                <a:blipFill>
                  <a:blip r:embed="rId4"/>
                  <a:stretch>
                    <a:fillRect l="-340" t="-11842" r="-680" b="-2763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0" name="Straight Arrow Connector 9"/>
            <p:cNvCxnSpPr>
              <a:stCxn id="3" idx="0"/>
            </p:cNvCxnSpPr>
            <p:nvPr/>
          </p:nvCxnSpPr>
          <p:spPr bwMode="auto">
            <a:xfrm flipV="1">
              <a:off x="5892612" y="3886201"/>
              <a:ext cx="736788" cy="1138534"/>
            </a:xfrm>
            <a:prstGeom prst="straightConnector1">
              <a:avLst/>
            </a:prstGeom>
            <a:noFill/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1614676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DIVAS  Improves JIVE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479550"/>
            <a:ext cx="8094663" cy="4768850"/>
          </a:xfrm>
        </p:spPr>
        <p:txBody>
          <a:bodyPr/>
          <a:lstStyle/>
          <a:p>
            <a:pPr marL="0" indent="0" algn="l">
              <a:buClrTx/>
              <a:buSzPct val="100000"/>
            </a:pPr>
            <a:r>
              <a:rPr lang="en-US" dirty="0"/>
              <a:t>2a.  </a:t>
            </a:r>
            <a:r>
              <a:rPr lang="en-US" dirty="0" err="1"/>
              <a:t>Marcenko-Pastur</a:t>
            </a:r>
            <a:r>
              <a:rPr lang="en-US" dirty="0"/>
              <a:t> &amp; Shrinkage</a:t>
            </a:r>
          </a:p>
          <a:p>
            <a:pPr marL="0" indent="0" algn="l">
              <a:buClrTx/>
              <a:buSzPct val="100000"/>
            </a:pPr>
            <a:endParaRPr lang="en-US" dirty="0"/>
          </a:p>
          <a:p>
            <a:pPr marL="0" indent="0" algn="l">
              <a:buClrTx/>
              <a:buSzPct val="100000"/>
            </a:pPr>
            <a:endParaRPr lang="en-US" dirty="0"/>
          </a:p>
        </p:txBody>
      </p:sp>
      <p:pic>
        <p:nvPicPr>
          <p:cNvPr id="4" name="Content Placeholder 12">
            <a:extLst>
              <a:ext uri="{FF2B5EF4-FFF2-40B4-BE49-F238E27FC236}">
                <a16:creationId xmlns:a16="http://schemas.microsoft.com/office/drawing/2014/main" id="{1E147314-570D-417F-96BF-768AB8B826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2133600"/>
            <a:ext cx="9144000" cy="44577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81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210982" y="3505200"/>
            <a:ext cx="224721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>
                <a:solidFill>
                  <a:srgbClr val="C00000"/>
                </a:solidFill>
              </a:rPr>
              <a:t>Shabalin</a:t>
            </a:r>
            <a:r>
              <a:rPr lang="en-US" dirty="0">
                <a:solidFill>
                  <a:srgbClr val="C00000"/>
                </a:solidFill>
              </a:rPr>
              <a:t>-Nobel</a:t>
            </a:r>
          </a:p>
          <a:p>
            <a:pPr algn="ctr"/>
            <a:r>
              <a:rPr lang="en-US" dirty="0">
                <a:solidFill>
                  <a:srgbClr val="C00000"/>
                </a:solidFill>
              </a:rPr>
              <a:t>&amp;</a:t>
            </a:r>
          </a:p>
          <a:p>
            <a:pPr algn="ctr"/>
            <a:r>
              <a:rPr lang="en-US" dirty="0" err="1">
                <a:solidFill>
                  <a:srgbClr val="C00000"/>
                </a:solidFill>
              </a:rPr>
              <a:t>Gavish</a:t>
            </a:r>
            <a:r>
              <a:rPr lang="en-US" dirty="0">
                <a:solidFill>
                  <a:srgbClr val="C00000"/>
                </a:solidFill>
              </a:rPr>
              <a:t>-Donoho</a:t>
            </a:r>
          </a:p>
          <a:p>
            <a:pPr algn="ctr"/>
            <a:r>
              <a:rPr lang="en-US" dirty="0">
                <a:solidFill>
                  <a:srgbClr val="C00000"/>
                </a:solidFill>
              </a:rPr>
              <a:t>Shrinkage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057400" y="2879972"/>
            <a:ext cx="305737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E.g. Gene Expression</a:t>
            </a:r>
          </a:p>
          <a:p>
            <a:pPr algn="ctr"/>
            <a:r>
              <a:rPr lang="en-US" dirty="0">
                <a:solidFill>
                  <a:srgbClr val="000000"/>
                </a:solidFill>
              </a:rPr>
              <a:t>Data Block</a:t>
            </a:r>
          </a:p>
        </p:txBody>
      </p:sp>
    </p:spTree>
    <p:extLst>
      <p:ext uri="{BB962C8B-B14F-4D97-AF65-F5344CB8AC3E}">
        <p14:creationId xmlns:p14="http://schemas.microsoft.com/office/powerpoint/2010/main" val="3452858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DIVAS  Improves JIVE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195" name="Rectangle 3"/>
              <p:cNvSpPr>
                <a:spLocks noGrp="1" noChangeArrowheads="1"/>
              </p:cNvSpPr>
              <p:nvPr>
                <p:ph idx="1"/>
              </p:nvPr>
            </p:nvSpPr>
            <p:spPr>
              <a:xfrm>
                <a:off x="381000" y="1479550"/>
                <a:ext cx="8094663" cy="4768850"/>
              </a:xfrm>
            </p:spPr>
            <p:txBody>
              <a:bodyPr/>
              <a:lstStyle/>
              <a:p>
                <a:pPr marL="0" indent="0" algn="l">
                  <a:buClrTx/>
                  <a:buSzPct val="100000"/>
                </a:pPr>
                <a:r>
                  <a:rPr lang="en-US" dirty="0"/>
                  <a:t>2b.  Random Direction Bounds</a:t>
                </a:r>
              </a:p>
              <a:p>
                <a:pPr marL="0" indent="0" algn="l">
                  <a:buClrTx/>
                  <a:buSzPct val="100000"/>
                </a:pPr>
                <a:endParaRPr lang="en-US" dirty="0"/>
              </a:p>
              <a:p>
                <a:pPr marL="0" indent="0" algn="l">
                  <a:buClrTx/>
                  <a:buSzPct val="100000"/>
                </a:pPr>
                <a:r>
                  <a:rPr lang="en-US" dirty="0"/>
                  <a:t>Idea:  For each data block</a:t>
                </a:r>
              </a:p>
              <a:p>
                <a:pPr algn="l">
                  <a:buClrTx/>
                  <a:buSzPct val="100000"/>
                  <a:buFont typeface="Courier New" panose="02070309020205020404" pitchFamily="49" charset="0"/>
                  <a:buChar char="o"/>
                </a:pPr>
                <a:r>
                  <a:rPr lang="en-US" b="0" dirty="0"/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𝑉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⊆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p>
                  </m:oMath>
                </a14:m>
                <a:r>
                  <a:rPr lang="en-US" dirty="0"/>
                  <a:t> = </a:t>
                </a:r>
                <a:r>
                  <a:rPr lang="en-US" dirty="0" err="1"/>
                  <a:t>Approx’ng</a:t>
                </a:r>
                <a:r>
                  <a:rPr lang="en-US" dirty="0"/>
                  <a:t> Subspace of Rank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𝑟</m:t>
                    </m:r>
                  </m:oMath>
                </a14:m>
                <a:endParaRPr lang="en-US" dirty="0"/>
              </a:p>
              <a:p>
                <a:pPr algn="l">
                  <a:buClrTx/>
                  <a:buSzPct val="100000"/>
                  <a:buFont typeface="Courier New" panose="02070309020205020404" pitchFamily="49" charset="0"/>
                  <a:buChar char="o"/>
                </a:pP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𝑢</m:t>
                    </m:r>
                  </m:oMath>
                </a14:m>
                <a:r>
                  <a:rPr lang="en-US" dirty="0"/>
                  <a:t> a </a:t>
                </a:r>
                <a:r>
                  <a:rPr lang="en-US" i="1" dirty="0"/>
                  <a:t>random</a:t>
                </a:r>
                <a:r>
                  <a:rPr lang="en-US" dirty="0"/>
                  <a:t> direction (</a:t>
                </a:r>
                <a:r>
                  <a:rPr lang="en-US" dirty="0" err="1"/>
                  <a:t>Unif</a:t>
                </a:r>
                <a:r>
                  <a:rPr lang="en-US" dirty="0"/>
                  <a:t>. on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p>
                  </m:oMath>
                </a14:m>
                <a:r>
                  <a:rPr lang="en-US" dirty="0"/>
                  <a:t>)</a:t>
                </a:r>
              </a:p>
              <a:p>
                <a:pPr algn="l">
                  <a:buClrTx/>
                  <a:buSzPct val="100000"/>
                  <a:buFont typeface="Courier New" panose="02070309020205020404" pitchFamily="49" charset="0"/>
                  <a:buChar char="o"/>
                </a:pPr>
                <a:r>
                  <a:rPr lang="en-US" dirty="0"/>
                  <a:t> For distribution of 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𝑎𝑛𝑔𝑙𝑒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𝑢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𝑉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,</a:t>
                </a:r>
              </a:p>
              <a:p>
                <a:pPr marL="0" indent="0" algn="r">
                  <a:buClrTx/>
                  <a:buSzPct val="100000"/>
                </a:pPr>
                <a:r>
                  <a:rPr lang="en-US" dirty="0"/>
                  <a:t>Rand. </a:t>
                </a:r>
                <a:r>
                  <a:rPr lang="en-US" dirty="0" err="1"/>
                  <a:t>Dir’n</a:t>
                </a:r>
                <a:r>
                  <a:rPr lang="en-US" dirty="0"/>
                  <a:t> Bound  =  0.05 Quantile</a:t>
                </a:r>
              </a:p>
              <a:p>
                <a:pPr algn="l">
                  <a:buClrTx/>
                  <a:buSzPct val="100000"/>
                  <a:buFont typeface="Courier New" panose="02070309020205020404" pitchFamily="49" charset="0"/>
                  <a:buChar char="o"/>
                </a:pPr>
                <a:r>
                  <a:rPr lang="en-US" dirty="0"/>
                  <a:t> Easy to Simulate</a:t>
                </a:r>
              </a:p>
            </p:txBody>
          </p:sp>
        </mc:Choice>
        <mc:Fallback xmlns="">
          <p:sp>
            <p:nvSpPr>
              <p:cNvPr id="8195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81000" y="1479550"/>
                <a:ext cx="8094663" cy="4768850"/>
              </a:xfrm>
              <a:blipFill>
                <a:blip r:embed="rId3"/>
                <a:stretch>
                  <a:fillRect l="-1959" t="-1662" r="-1959" b="-28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61957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DIVAS  Improves JIVE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479550"/>
            <a:ext cx="8094663" cy="4768850"/>
          </a:xfrm>
        </p:spPr>
        <p:txBody>
          <a:bodyPr/>
          <a:lstStyle/>
          <a:p>
            <a:pPr marL="0" indent="0" algn="l">
              <a:buClrTx/>
              <a:buSzPct val="100000"/>
            </a:pPr>
            <a:r>
              <a:rPr lang="en-US" dirty="0"/>
              <a:t>2b.  Random Direction Bounds</a:t>
            </a:r>
          </a:p>
        </p:txBody>
      </p:sp>
      <p:pic>
        <p:nvPicPr>
          <p:cNvPr id="4" name="Content Placeholder 8">
            <a:extLst>
              <a:ext uri="{FF2B5EF4-FFF2-40B4-BE49-F238E27FC236}">
                <a16:creationId xmlns:a16="http://schemas.microsoft.com/office/drawing/2014/main" id="{799D43F8-4AF5-4ABD-9C51-FE2FD10B2F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49" y="2057400"/>
            <a:ext cx="8401051" cy="4800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57400" y="3664803"/>
            <a:ext cx="305737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E.g. Gene Expression</a:t>
            </a:r>
          </a:p>
          <a:p>
            <a:pPr algn="ctr"/>
            <a:r>
              <a:rPr lang="en-US" dirty="0">
                <a:solidFill>
                  <a:srgbClr val="000000"/>
                </a:solidFill>
              </a:rPr>
              <a:t>Data Block</a:t>
            </a:r>
          </a:p>
        </p:txBody>
      </p:sp>
    </p:spTree>
    <p:extLst>
      <p:ext uri="{BB962C8B-B14F-4D97-AF65-F5344CB8AC3E}">
        <p14:creationId xmlns:p14="http://schemas.microsoft.com/office/powerpoint/2010/main" val="3740570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DIVAS  Improves JIVE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195" name="Rectangle 3"/>
              <p:cNvSpPr>
                <a:spLocks noGrp="1" noChangeArrowheads="1"/>
              </p:cNvSpPr>
              <p:nvPr>
                <p:ph idx="1"/>
              </p:nvPr>
            </p:nvSpPr>
            <p:spPr>
              <a:xfrm>
                <a:off x="381000" y="1479550"/>
                <a:ext cx="8094663" cy="4768850"/>
              </a:xfrm>
            </p:spPr>
            <p:txBody>
              <a:bodyPr/>
              <a:lstStyle/>
              <a:p>
                <a:pPr marL="0" indent="0" algn="l">
                  <a:buClrTx/>
                  <a:buSzPct val="100000"/>
                </a:pPr>
                <a:r>
                  <a:rPr lang="en-US" dirty="0"/>
                  <a:t>2c.  Iterative Search Approach</a:t>
                </a:r>
              </a:p>
              <a:p>
                <a:pPr marL="0" indent="0" algn="l">
                  <a:buClrTx/>
                  <a:buSzPct val="100000"/>
                </a:pPr>
                <a:endParaRPr lang="en-US" dirty="0"/>
              </a:p>
              <a:p>
                <a:pPr marL="0" indent="0" algn="l">
                  <a:buClrTx/>
                  <a:buSzPct val="100000"/>
                </a:pPr>
                <a:r>
                  <a:rPr lang="en-US" dirty="0"/>
                  <a:t>Idea:</a:t>
                </a:r>
              </a:p>
              <a:p>
                <a:pPr marL="571500" indent="-571500" algn="l">
                  <a:buClrTx/>
                  <a:buSzPct val="100000"/>
                  <a:buFont typeface="Wingdings" panose="05000000000000000000" pitchFamily="2" charset="2"/>
                  <a:buChar char="Ø"/>
                </a:pPr>
                <a:r>
                  <a:rPr lang="en-US" dirty="0"/>
                  <a:t> Index Data Blocks   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=1,⋯,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𝐾</m:t>
                    </m:r>
                  </m:oMath>
                </a14:m>
                <a:endParaRPr lang="en-US" dirty="0"/>
              </a:p>
              <a:p>
                <a:pPr marL="571500" indent="-571500" algn="l">
                  <a:buClrTx/>
                  <a:buSzPct val="100000"/>
                  <a:buFont typeface="Wingdings" panose="05000000000000000000" pitchFamily="2" charset="2"/>
                  <a:buChar char="Ø"/>
                </a:pPr>
                <a:r>
                  <a:rPr lang="en-US" dirty="0"/>
                  <a:t> And Approx. Subspaces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⊆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p>
                  </m:oMath>
                </a14:m>
                <a:endParaRPr lang="en-US" dirty="0"/>
              </a:p>
              <a:p>
                <a:pPr marL="571500" indent="-571500" algn="l">
                  <a:buClrTx/>
                  <a:buSzPct val="100000"/>
                  <a:buFont typeface="Wingdings" panose="05000000000000000000" pitchFamily="2" charset="2"/>
                  <a:buChar char="Ø"/>
                </a:pPr>
                <a:r>
                  <a:rPr lang="en-US" dirty="0"/>
                  <a:t> Seek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′∈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p>
                  </m:oMath>
                </a14:m>
                <a:r>
                  <a:rPr lang="en-US" dirty="0"/>
                  <a:t>,  so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𝑎𝑛𝑔𝑙𝑒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𝑅𝐷𝐵</m:t>
                    </m:r>
                  </m:oMath>
                </a14:m>
                <a:endParaRPr lang="en-US" dirty="0"/>
              </a:p>
              <a:p>
                <a:pPr marL="571500" indent="-571500" algn="l">
                  <a:buClrTx/>
                  <a:buSzPct val="100000"/>
                  <a:buFont typeface="Wingdings" panose="05000000000000000000" pitchFamily="2" charset="2"/>
                  <a:buChar char="Ø"/>
                </a:pPr>
                <a:r>
                  <a:rPr lang="en-US" dirty="0"/>
                  <a:t> Iterate over orthogonal subspaces</a:t>
                </a:r>
              </a:p>
              <a:p>
                <a:pPr marL="571500" indent="-571500" algn="l">
                  <a:buClrTx/>
                  <a:buSzPct val="100000"/>
                  <a:buFont typeface="Wingdings" panose="05000000000000000000" pitchFamily="2" charset="2"/>
                  <a:buChar char="Ø"/>
                </a:pPr>
                <a:r>
                  <a:rPr lang="en-US" dirty="0"/>
                  <a:t> Infeasible?   Reduce Index Set  </a:t>
                </a:r>
              </a:p>
            </p:txBody>
          </p:sp>
        </mc:Choice>
        <mc:Fallback xmlns="">
          <p:sp>
            <p:nvSpPr>
              <p:cNvPr id="8195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81000" y="1479550"/>
                <a:ext cx="8094663" cy="4768850"/>
              </a:xfrm>
              <a:blipFill>
                <a:blip r:embed="rId3"/>
                <a:stretch>
                  <a:fillRect l="-1959" t="-1662" b="-23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44353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2"/>
          <p:cNvSpPr>
            <a:spLocks noGrp="1" noChangeArrowheads="1"/>
          </p:cNvSpPr>
          <p:nvPr>
            <p:ph type="title"/>
          </p:nvPr>
        </p:nvSpPr>
        <p:spPr>
          <a:xfrm>
            <a:off x="1295400" y="457200"/>
            <a:ext cx="7467600" cy="454025"/>
          </a:xfrm>
        </p:spPr>
        <p:txBody>
          <a:bodyPr/>
          <a:lstStyle/>
          <a:p>
            <a:r>
              <a:rPr lang="en-US" altLang="ko-KR" sz="2800" dirty="0">
                <a:effectLst>
                  <a:outerShdw blurRad="38100" dist="38100" dir="2700000" algn="tl">
                    <a:srgbClr val="000000"/>
                  </a:outerShdw>
                </a:effectLst>
                <a:ea typeface="굴림" pitchFamily="50" charset="-127"/>
              </a:rPr>
              <a:t>Carolina Breast Cancer Study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7939" name="Rectangle 3"/>
              <p:cNvSpPr>
                <a:spLocks noGrp="1" noChangeArrowheads="1"/>
              </p:cNvSpPr>
              <p:nvPr>
                <p:ph idx="1"/>
              </p:nvPr>
            </p:nvSpPr>
            <p:spPr>
              <a:xfrm>
                <a:off x="381000" y="1219200"/>
                <a:ext cx="8610600" cy="4648200"/>
              </a:xfrm>
            </p:spPr>
            <p:txBody>
              <a:bodyPr/>
              <a:lstStyle/>
              <a:p>
                <a:pPr algn="l">
                  <a:lnSpc>
                    <a:spcPct val="150000"/>
                  </a:lnSpc>
                </a:pPr>
                <a:r>
                  <a:rPr lang="en-US" altLang="ko-KR" sz="3600" dirty="0">
                    <a:ea typeface="굴림" pitchFamily="50" charset="-127"/>
                  </a:rPr>
                  <a:t>Experimental Design:    </a:t>
                </a:r>
                <a14:m>
                  <m:oMath xmlns:m="http://schemas.openxmlformats.org/officeDocument/2006/math">
                    <m:r>
                      <a:rPr lang="en-US" altLang="ko-KR" sz="3600" b="0" i="1" smtClean="0">
                        <a:latin typeface="Cambria Math" panose="02040503050406030204" pitchFamily="18" charset="0"/>
                        <a:ea typeface="굴림" pitchFamily="50" charset="-127"/>
                      </a:rPr>
                      <m:t>𝑛</m:t>
                    </m:r>
                    <m:r>
                      <a:rPr lang="en-US" altLang="ko-KR" sz="3600" b="0" i="1" smtClean="0">
                        <a:latin typeface="Cambria Math" panose="02040503050406030204" pitchFamily="18" charset="0"/>
                        <a:ea typeface="굴림" pitchFamily="50" charset="-127"/>
                      </a:rPr>
                      <m:t>=1191</m:t>
                    </m:r>
                  </m:oMath>
                </a14:m>
                <a:r>
                  <a:rPr lang="en-US" altLang="ko-KR" sz="3600" dirty="0">
                    <a:ea typeface="굴림" pitchFamily="50" charset="-127"/>
                  </a:rPr>
                  <a:t> people</a:t>
                </a:r>
              </a:p>
              <a:p>
                <a:pPr algn="l">
                  <a:lnSpc>
                    <a:spcPct val="150000"/>
                  </a:lnSpc>
                </a:pPr>
                <a:r>
                  <a:rPr lang="en-US" altLang="ko-KR" sz="3600" dirty="0">
                    <a:ea typeface="굴림" pitchFamily="50" charset="-127"/>
                  </a:rPr>
                  <a:t>For Each</a:t>
                </a:r>
                <a:r>
                  <a:rPr lang="en-US" altLang="ko-KR" sz="3600" dirty="0" smtClean="0">
                    <a:ea typeface="굴림" pitchFamily="50" charset="-127"/>
                  </a:rPr>
                  <a:t>:</a:t>
                </a:r>
                <a:endParaRPr lang="en-US" altLang="ko-KR" sz="3600" dirty="0">
                  <a:ea typeface="굴림" pitchFamily="50" charset="-127"/>
                </a:endParaRPr>
              </a:p>
              <a:p>
                <a:pPr algn="l">
                  <a:lnSpc>
                    <a:spcPct val="150000"/>
                  </a:lnSpc>
                </a:pPr>
                <a:endParaRPr lang="en-US" altLang="ko-KR" sz="3600" dirty="0">
                  <a:ea typeface="굴림" pitchFamily="50" charset="-127"/>
                </a:endParaRPr>
              </a:p>
              <a:p>
                <a:pPr algn="l">
                  <a:lnSpc>
                    <a:spcPct val="150000"/>
                  </a:lnSpc>
                </a:pPr>
                <a:endParaRPr lang="en-US" altLang="ko-KR" sz="3600" dirty="0">
                  <a:ea typeface="굴림" pitchFamily="50" charset="-127"/>
                </a:endParaRPr>
              </a:p>
              <a:p>
                <a:pPr algn="l">
                  <a:lnSpc>
                    <a:spcPct val="150000"/>
                  </a:lnSpc>
                </a:pPr>
                <a:endParaRPr lang="en-US" altLang="ko-KR" dirty="0">
                  <a:ea typeface="굴림" pitchFamily="50" charset="-127"/>
                </a:endParaRPr>
              </a:p>
            </p:txBody>
          </p:sp>
        </mc:Choice>
        <mc:Fallback xmlns="">
          <p:sp>
            <p:nvSpPr>
              <p:cNvPr id="167939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81000" y="1219200"/>
                <a:ext cx="8610600" cy="4648200"/>
              </a:xfrm>
              <a:blipFill>
                <a:blip r:embed="rId3"/>
                <a:stretch>
                  <a:fillRect l="-21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/>
          <p:cNvGrpSpPr/>
          <p:nvPr/>
        </p:nvGrpSpPr>
        <p:grpSpPr>
          <a:xfrm>
            <a:off x="863801" y="2325469"/>
            <a:ext cx="7213399" cy="2485482"/>
            <a:chOff x="863801" y="2325469"/>
            <a:chExt cx="7213399" cy="2485482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b="78888"/>
            <a:stretch/>
          </p:blipFill>
          <p:spPr>
            <a:xfrm>
              <a:off x="863801" y="2971800"/>
              <a:ext cx="7213399" cy="1839151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2743200" y="2325469"/>
              <a:ext cx="370582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3600" dirty="0" smtClean="0">
                  <a:solidFill>
                    <a:srgbClr val="000000"/>
                  </a:solidFill>
                  <a:ea typeface="굴림" pitchFamily="50" charset="-127"/>
                </a:rPr>
                <a:t> </a:t>
              </a:r>
              <a:r>
                <a:rPr lang="en-US" altLang="ko-KR" sz="3600" dirty="0">
                  <a:solidFill>
                    <a:srgbClr val="000000"/>
                  </a:solidFill>
                  <a:ea typeface="굴림" pitchFamily="50" charset="-127"/>
                </a:rPr>
                <a:t>1 – 4 TMA </a:t>
              </a:r>
              <a:r>
                <a:rPr lang="en-US" altLang="ko-KR" sz="3600" dirty="0" smtClean="0">
                  <a:solidFill>
                    <a:srgbClr val="000000"/>
                  </a:solidFill>
                  <a:ea typeface="굴림" pitchFamily="50" charset="-127"/>
                </a:rPr>
                <a:t>Cores</a:t>
              </a:r>
              <a:endParaRPr lang="en-US" altLang="ko-KR" sz="3600" dirty="0">
                <a:solidFill>
                  <a:srgbClr val="000000"/>
                </a:solidFill>
                <a:ea typeface="굴림" pitchFamily="50" charset="-127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457200" y="5135562"/>
            <a:ext cx="8001000" cy="1493838"/>
            <a:chOff x="457200" y="5135562"/>
            <a:chExt cx="8001000" cy="1493838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5" cstate="print"/>
            <a:srcRect l="74213" t="2081" r="3404" b="92255"/>
            <a:stretch>
              <a:fillRect/>
            </a:stretch>
          </p:blipFill>
          <p:spPr bwMode="auto">
            <a:xfrm>
              <a:off x="5451475" y="5135562"/>
              <a:ext cx="3006725" cy="149383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  <p:sp>
          <p:nvSpPr>
            <p:cNvPr id="6" name="TextBox 5"/>
            <p:cNvSpPr txBox="1"/>
            <p:nvPr/>
          </p:nvSpPr>
          <p:spPr>
            <a:xfrm>
              <a:off x="457200" y="5181600"/>
              <a:ext cx="481554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3200" dirty="0">
                  <a:solidFill>
                    <a:srgbClr val="000000"/>
                  </a:solidFill>
                  <a:ea typeface="굴림" pitchFamily="50" charset="-127"/>
                </a:rPr>
                <a:t>PAM 50 Gene Expression</a:t>
              </a:r>
              <a:r>
                <a:rPr lang="en-US" altLang="ko-KR" sz="3200" dirty="0" smtClean="0">
                  <a:solidFill>
                    <a:srgbClr val="000000"/>
                  </a:solidFill>
                  <a:ea typeface="굴림" pitchFamily="50" charset="-127"/>
                </a:rPr>
                <a:t>:</a:t>
              </a:r>
              <a:endParaRPr lang="en-US" altLang="ko-KR" sz="3200" dirty="0">
                <a:solidFill>
                  <a:srgbClr val="000000"/>
                </a:solidFill>
                <a:ea typeface="굴림" pitchFamily="50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09597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DIVAS on TCGA Data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479550"/>
            <a:ext cx="8094663" cy="4768850"/>
          </a:xfrm>
        </p:spPr>
        <p:txBody>
          <a:bodyPr/>
          <a:lstStyle/>
          <a:p>
            <a:pPr marL="0" indent="0" algn="l">
              <a:lnSpc>
                <a:spcPct val="150000"/>
              </a:lnSpc>
              <a:buClrTx/>
              <a:buSzPct val="100000"/>
            </a:pPr>
            <a:r>
              <a:rPr lang="en-US" dirty="0"/>
              <a:t>Breast Cancer</a:t>
            </a:r>
          </a:p>
          <a:p>
            <a:pPr algn="l">
              <a:lnSpc>
                <a:spcPct val="150000"/>
              </a:lnSpc>
              <a:buClrTx/>
              <a:buSzPct val="100000"/>
              <a:buFont typeface="Wingdings" panose="05000000000000000000" pitchFamily="2" charset="2"/>
              <a:buChar char="q"/>
            </a:pPr>
            <a:r>
              <a:rPr lang="en-US" dirty="0"/>
              <a:t>  Gene Expression (GE)   [16615 x 616]</a:t>
            </a:r>
          </a:p>
          <a:p>
            <a:pPr algn="l">
              <a:lnSpc>
                <a:spcPct val="150000"/>
              </a:lnSpc>
              <a:buClrTx/>
              <a:buSzPct val="100000"/>
              <a:buFont typeface="Wingdings" panose="05000000000000000000" pitchFamily="2" charset="2"/>
              <a:buChar char="q"/>
            </a:pPr>
            <a:r>
              <a:rPr lang="en-US" dirty="0"/>
              <a:t>  Copy Number (CN)       [24174 x 616]</a:t>
            </a:r>
          </a:p>
          <a:p>
            <a:pPr algn="l">
              <a:lnSpc>
                <a:spcPct val="150000"/>
              </a:lnSpc>
              <a:buClrTx/>
              <a:buSzPct val="100000"/>
              <a:buFont typeface="Wingdings" panose="05000000000000000000" pitchFamily="2" charset="2"/>
              <a:buChar char="q"/>
            </a:pPr>
            <a:r>
              <a:rPr lang="en-US" dirty="0"/>
              <a:t>  Protein Exp. (RPPA)      [187 x 616]</a:t>
            </a:r>
          </a:p>
          <a:p>
            <a:pPr algn="l">
              <a:lnSpc>
                <a:spcPct val="150000"/>
              </a:lnSpc>
              <a:buClrTx/>
              <a:buSzPct val="100000"/>
              <a:buFont typeface="Wingdings" panose="05000000000000000000" pitchFamily="2" charset="2"/>
              <a:buChar char="q"/>
            </a:pPr>
            <a:r>
              <a:rPr lang="en-US" dirty="0"/>
              <a:t>  Mutation Status  (MU)   [18256 x 616]</a:t>
            </a:r>
          </a:p>
          <a:p>
            <a:pPr marL="0" indent="0" algn="l">
              <a:lnSpc>
                <a:spcPct val="150000"/>
              </a:lnSpc>
              <a:buClrTx/>
              <a:buSzPct val="100000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3080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DIVAS on TCGA Data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479550"/>
            <a:ext cx="8094663" cy="4768850"/>
          </a:xfrm>
        </p:spPr>
        <p:txBody>
          <a:bodyPr/>
          <a:lstStyle/>
          <a:p>
            <a:pPr marL="0" indent="0" algn="l">
              <a:lnSpc>
                <a:spcPct val="150000"/>
              </a:lnSpc>
              <a:buClrTx/>
              <a:buSzPct val="100000"/>
            </a:pPr>
            <a:r>
              <a:rPr lang="en-US" dirty="0"/>
              <a:t>Statistical Significance Summary</a:t>
            </a:r>
          </a:p>
          <a:p>
            <a:pPr marL="0" indent="0" algn="l">
              <a:lnSpc>
                <a:spcPct val="150000"/>
              </a:lnSpc>
              <a:buClrTx/>
              <a:buSzPct val="100000"/>
            </a:pPr>
            <a:endParaRPr lang="en-US" dirty="0"/>
          </a:p>
        </p:txBody>
      </p:sp>
      <p:pic>
        <p:nvPicPr>
          <p:cNvPr id="4" name="Content Placeholder 6">
            <a:extLst>
              <a:ext uri="{FF2B5EF4-FFF2-40B4-BE49-F238E27FC236}">
                <a16:creationId xmlns:a16="http://schemas.microsoft.com/office/drawing/2014/main" id="{CE5BC6D0-CC38-4DD8-AE4E-C238179D512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1" t="4478" r="6865" b="7463"/>
          <a:stretch/>
        </p:blipFill>
        <p:spPr bwMode="auto">
          <a:xfrm>
            <a:off x="0" y="2362200"/>
            <a:ext cx="9144000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81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152400" y="1219200"/>
            <a:ext cx="4365426" cy="1782207"/>
            <a:chOff x="152400" y="1295400"/>
            <a:chExt cx="4365426" cy="1782207"/>
          </a:xfrm>
        </p:grpSpPr>
        <p:sp>
          <p:nvSpPr>
            <p:cNvPr id="12" name="TextBox 11"/>
            <p:cNvSpPr txBox="1"/>
            <p:nvPr/>
          </p:nvSpPr>
          <p:spPr>
            <a:xfrm>
              <a:off x="152400" y="1295400"/>
              <a:ext cx="436542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</a:rPr>
                <a:t>Single 4-way mode, as in AJIVE Analysis</a:t>
              </a:r>
            </a:p>
          </p:txBody>
        </p:sp>
        <p:cxnSp>
          <p:nvCxnSpPr>
            <p:cNvPr id="13" name="Straight Arrow Connector 12"/>
            <p:cNvCxnSpPr>
              <a:stCxn id="12" idx="2"/>
            </p:cNvCxnSpPr>
            <p:nvPr/>
          </p:nvCxnSpPr>
          <p:spPr>
            <a:xfrm flipH="1">
              <a:off x="1042244" y="1664732"/>
              <a:ext cx="1292869" cy="1412875"/>
            </a:xfrm>
            <a:prstGeom prst="straightConnector1">
              <a:avLst/>
            </a:prstGeom>
            <a:noFill/>
            <a:ln w="38100" cap="flat" cmpd="sng" algn="ctr">
              <a:solidFill>
                <a:srgbClr val="000000"/>
              </a:solidFill>
              <a:prstDash val="solid"/>
              <a:tailEnd type="triangle"/>
            </a:ln>
            <a:effectLst/>
          </p:spPr>
        </p:cxnSp>
      </p:grpSp>
      <p:grpSp>
        <p:nvGrpSpPr>
          <p:cNvPr id="17" name="Group 16"/>
          <p:cNvGrpSpPr/>
          <p:nvPr/>
        </p:nvGrpSpPr>
        <p:grpSpPr>
          <a:xfrm>
            <a:off x="1828800" y="1447800"/>
            <a:ext cx="4189885" cy="1981200"/>
            <a:chOff x="1828800" y="1154668"/>
            <a:chExt cx="4189885" cy="198120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/>
                <p:cNvSpPr txBox="1"/>
                <p:nvPr/>
              </p:nvSpPr>
              <p:spPr>
                <a:xfrm>
                  <a:off x="3048000" y="1154668"/>
                  <a:ext cx="2970685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</a:rPr>
                    <a:t>CN</a:t>
                  </a:r>
                  <a14:m>
                    <m:oMath xmlns:m="http://schemas.openxmlformats.org/officeDocument/2006/math">
                      <m:r>
                        <a:rPr kumimoji="0" lang="en-US" sz="18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</m:oMath>
                  </a14:m>
                  <a:r>
                    <a: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</a:rPr>
                    <a:t>GE</a:t>
                  </a:r>
                  <a14:m>
                    <m:oMath xmlns:m="http://schemas.openxmlformats.org/officeDocument/2006/math">
                      <m:r>
                        <a:rPr kumimoji="0" lang="en-US" sz="1800" b="0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</m:oMath>
                  </a14:m>
                  <a:r>
                    <a: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</a:rPr>
                    <a:t>Protein Common</a:t>
                  </a:r>
                </a:p>
              </p:txBody>
            </p:sp>
          </mc:Choice>
          <mc:Fallback xmlns="">
            <p:sp>
              <p:nvSpPr>
                <p:cNvPr id="18" name="TextBox 1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48000" y="1154668"/>
                  <a:ext cx="2970685" cy="369332"/>
                </a:xfrm>
                <a:prstGeom prst="rect">
                  <a:avLst/>
                </a:prstGeom>
                <a:blipFill>
                  <a:blip r:embed="rId4"/>
                  <a:stretch>
                    <a:fillRect l="-1643" t="-10000" r="-1643" b="-25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9" name="Straight Arrow Connector 18"/>
            <p:cNvCxnSpPr>
              <a:stCxn id="18" idx="2"/>
            </p:cNvCxnSpPr>
            <p:nvPr/>
          </p:nvCxnSpPr>
          <p:spPr>
            <a:xfrm flipH="1">
              <a:off x="1828800" y="1524000"/>
              <a:ext cx="2704543" cy="1611868"/>
            </a:xfrm>
            <a:prstGeom prst="straightConnector1">
              <a:avLst/>
            </a:prstGeom>
            <a:noFill/>
            <a:ln w="38100" cap="flat" cmpd="sng" algn="ctr">
              <a:solidFill>
                <a:srgbClr val="000000"/>
              </a:solidFill>
              <a:prstDash val="solid"/>
              <a:tailEnd type="triangle"/>
            </a:ln>
            <a:effectLst/>
          </p:spPr>
        </p:cxnSp>
      </p:grpSp>
      <p:grpSp>
        <p:nvGrpSpPr>
          <p:cNvPr id="25" name="Group 24"/>
          <p:cNvGrpSpPr/>
          <p:nvPr/>
        </p:nvGrpSpPr>
        <p:grpSpPr>
          <a:xfrm>
            <a:off x="2286000" y="2057400"/>
            <a:ext cx="5715000" cy="1949450"/>
            <a:chOff x="2286000" y="1535668"/>
            <a:chExt cx="5715000" cy="194945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/>
                <p:cNvSpPr txBox="1"/>
                <p:nvPr/>
              </p:nvSpPr>
              <p:spPr>
                <a:xfrm>
                  <a:off x="5427860" y="1535668"/>
                  <a:ext cx="257314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0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</a:rPr>
                    <a:t>Mut</a:t>
                  </a:r>
                  <a14:m>
                    <m:oMath xmlns:m="http://schemas.openxmlformats.org/officeDocument/2006/math">
                      <m:r>
                        <a:rPr kumimoji="0" lang="en-US" sz="18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</m:oMath>
                  </a14:m>
                  <a:r>
                    <a: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</a:rPr>
                    <a:t>CN</a:t>
                  </a:r>
                  <a14:m>
                    <m:oMath xmlns:m="http://schemas.openxmlformats.org/officeDocument/2006/math">
                      <m:r>
                        <a:rPr kumimoji="0" lang="en-US" sz="18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</m:oMath>
                  </a14:m>
                  <a:r>
                    <a: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</a:rPr>
                    <a:t>GE Sensible</a:t>
                  </a:r>
                </a:p>
              </p:txBody>
            </p:sp>
          </mc:Choice>
          <mc:Fallback xmlns="">
            <p:sp>
              <p:nvSpPr>
                <p:cNvPr id="26" name="TextBox 2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27860" y="1535668"/>
                  <a:ext cx="2573140" cy="369332"/>
                </a:xfrm>
                <a:prstGeom prst="rect">
                  <a:avLst/>
                </a:prstGeom>
                <a:blipFill>
                  <a:blip r:embed="rId5"/>
                  <a:stretch>
                    <a:fillRect l="-1891" t="-10000" r="-1182" b="-25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7" name="Straight Arrow Connector 26"/>
            <p:cNvCxnSpPr>
              <a:stCxn id="26" idx="2"/>
            </p:cNvCxnSpPr>
            <p:nvPr/>
          </p:nvCxnSpPr>
          <p:spPr>
            <a:xfrm flipH="1">
              <a:off x="2286000" y="1905000"/>
              <a:ext cx="4428430" cy="1580118"/>
            </a:xfrm>
            <a:prstGeom prst="straightConnector1">
              <a:avLst/>
            </a:prstGeom>
            <a:noFill/>
            <a:ln w="38100" cap="flat" cmpd="sng" algn="ctr">
              <a:solidFill>
                <a:srgbClr val="000000"/>
              </a:solidFill>
              <a:prstDash val="solid"/>
              <a:tailEnd type="triangle"/>
            </a:ln>
            <a:effectLst/>
          </p:spPr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/>
              <p:cNvSpPr txBox="1"/>
              <p:nvPr/>
            </p:nvSpPr>
            <p:spPr>
              <a:xfrm>
                <a:off x="2438400" y="5830669"/>
                <a:ext cx="1853392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00" dirty="0">
                    <a:solidFill>
                      <a:srgbClr val="000000"/>
                    </a:solidFill>
                    <a:latin typeface="Arial" charset="0"/>
                  </a:rPr>
                  <a:t>No </a:t>
                </a:r>
                <a:r>
                  <a:rPr lang="en-US" sz="1800" dirty="0" err="1">
                    <a:solidFill>
                      <a:srgbClr val="000000"/>
                    </a:solidFill>
                    <a:latin typeface="Arial" charset="0"/>
                  </a:rPr>
                  <a:t>Mut</a:t>
                </a:r>
                <a14:m>
                  <m:oMath xmlns:m="http://schemas.openxmlformats.org/officeDocument/2006/math">
                    <m:r>
                      <a:rPr lang="en-US" sz="18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1800" dirty="0">
                    <a:solidFill>
                      <a:srgbClr val="000000"/>
                    </a:solidFill>
                    <a:latin typeface="Arial" charset="0"/>
                  </a:rPr>
                  <a:t>Protein</a:t>
                </a:r>
              </a:p>
              <a:p>
                <a:r>
                  <a:rPr lang="en-US" sz="1800" dirty="0">
                    <a:solidFill>
                      <a:srgbClr val="000000"/>
                    </a:solidFill>
                    <a:latin typeface="Arial" charset="0"/>
                  </a:rPr>
                  <a:t>Without CN&amp;GE</a:t>
                </a:r>
              </a:p>
            </p:txBody>
          </p:sp>
        </mc:Choice>
        <mc:Fallback xmlns="">
          <p:sp>
            <p:nvSpPr>
              <p:cNvPr id="30" name="TextBox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8400" y="5830669"/>
                <a:ext cx="1853392" cy="646331"/>
              </a:xfrm>
              <a:prstGeom prst="rect">
                <a:avLst/>
              </a:prstGeom>
              <a:blipFill>
                <a:blip r:embed="rId6"/>
                <a:stretch>
                  <a:fillRect l="-2632" t="-4673" r="-2303" b="-130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78804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DIVAS on TCGA Data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479550"/>
            <a:ext cx="8094663" cy="4768850"/>
          </a:xfrm>
        </p:spPr>
        <p:txBody>
          <a:bodyPr/>
          <a:lstStyle/>
          <a:p>
            <a:pPr marL="0" indent="0" algn="l">
              <a:lnSpc>
                <a:spcPct val="150000"/>
              </a:lnSpc>
              <a:buClrTx/>
              <a:buSzPct val="100000"/>
            </a:pPr>
            <a:r>
              <a:rPr lang="en-US" dirty="0"/>
              <a:t>Statistical Significance Summary</a:t>
            </a:r>
          </a:p>
          <a:p>
            <a:pPr marL="0" indent="0" algn="l">
              <a:lnSpc>
                <a:spcPct val="150000"/>
              </a:lnSpc>
              <a:buClrTx/>
              <a:buSzPct val="100000"/>
            </a:pPr>
            <a:endParaRPr lang="en-US" dirty="0"/>
          </a:p>
        </p:txBody>
      </p:sp>
      <p:pic>
        <p:nvPicPr>
          <p:cNvPr id="4" name="Content Placeholder 6">
            <a:extLst>
              <a:ext uri="{FF2B5EF4-FFF2-40B4-BE49-F238E27FC236}">
                <a16:creationId xmlns:a16="http://schemas.microsoft.com/office/drawing/2014/main" id="{CE5BC6D0-CC38-4DD8-AE4E-C238179D512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1" t="4478" r="6865" b="7463"/>
          <a:stretch/>
        </p:blipFill>
        <p:spPr bwMode="auto">
          <a:xfrm>
            <a:off x="0" y="2362200"/>
            <a:ext cx="9144000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81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610715" y="1219200"/>
            <a:ext cx="3123085" cy="1752600"/>
            <a:chOff x="3048000" y="1154668"/>
            <a:chExt cx="3123085" cy="175260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/>
                <p:cNvSpPr txBox="1"/>
                <p:nvPr/>
              </p:nvSpPr>
              <p:spPr>
                <a:xfrm>
                  <a:off x="3048000" y="1154668"/>
                  <a:ext cx="2644185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</a:rPr>
                    <a:t>Major CN</a:t>
                  </a:r>
                  <a14:m>
                    <m:oMath xmlns:m="http://schemas.openxmlformats.org/officeDocument/2006/math">
                      <m:r>
                        <a:rPr kumimoji="0" lang="en-US" sz="18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</m:oMath>
                  </a14:m>
                  <a:r>
                    <a: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</a:rPr>
                    <a:t>GE Variation</a:t>
                  </a:r>
                </a:p>
              </p:txBody>
            </p:sp>
          </mc:Choice>
          <mc:Fallback xmlns="">
            <p:sp>
              <p:nvSpPr>
                <p:cNvPr id="9" name="TextBox 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48000" y="1154668"/>
                  <a:ext cx="2644185" cy="369332"/>
                </a:xfrm>
                <a:prstGeom prst="rect">
                  <a:avLst/>
                </a:prstGeom>
                <a:blipFill>
                  <a:blip r:embed="rId4"/>
                  <a:stretch>
                    <a:fillRect l="-1843" t="-8197" r="-2535" b="-2459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0" name="Straight Arrow Connector 9"/>
            <p:cNvCxnSpPr>
              <a:stCxn id="9" idx="2"/>
            </p:cNvCxnSpPr>
            <p:nvPr/>
          </p:nvCxnSpPr>
          <p:spPr>
            <a:xfrm>
              <a:off x="4370093" y="1524000"/>
              <a:ext cx="1800992" cy="1383268"/>
            </a:xfrm>
            <a:prstGeom prst="straightConnector1">
              <a:avLst/>
            </a:prstGeom>
            <a:noFill/>
            <a:ln w="38100" cap="flat" cmpd="sng" algn="ctr">
              <a:solidFill>
                <a:srgbClr val="000000"/>
              </a:solidFill>
              <a:prstDash val="solid"/>
              <a:tailEnd type="triangle"/>
            </a:ln>
            <a:effectLst/>
          </p:spPr>
        </p:cxnSp>
      </p:grpSp>
      <p:grpSp>
        <p:nvGrpSpPr>
          <p:cNvPr id="16" name="Group 15"/>
          <p:cNvGrpSpPr/>
          <p:nvPr/>
        </p:nvGrpSpPr>
        <p:grpSpPr>
          <a:xfrm>
            <a:off x="3886200" y="1219200"/>
            <a:ext cx="2289409" cy="3810000"/>
            <a:chOff x="3886200" y="1066800"/>
            <a:chExt cx="2289409" cy="381000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/>
                <p:cNvSpPr txBox="1"/>
                <p:nvPr/>
              </p:nvSpPr>
              <p:spPr>
                <a:xfrm>
                  <a:off x="3886200" y="1066800"/>
                  <a:ext cx="2289409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</a:rPr>
                    <a:t>GE or CN</a:t>
                  </a:r>
                  <a14:m>
                    <m:oMath xmlns:m="http://schemas.openxmlformats.org/officeDocument/2006/math">
                      <m:r>
                        <a:rPr kumimoji="0" lang="en-US" sz="18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</m:oMath>
                  </a14:m>
                  <a:r>
                    <a: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</a:rPr>
                    <a:t> Proteins</a:t>
                  </a:r>
                </a:p>
              </p:txBody>
            </p:sp>
          </mc:Choice>
          <mc:Fallback xmlns="">
            <p:sp>
              <p:nvSpPr>
                <p:cNvPr id="17" name="TextBox 1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86200" y="1066800"/>
                  <a:ext cx="2289409" cy="369332"/>
                </a:xfrm>
                <a:prstGeom prst="rect">
                  <a:avLst/>
                </a:prstGeom>
                <a:blipFill>
                  <a:blip r:embed="rId5"/>
                  <a:stretch>
                    <a:fillRect l="-2400" t="-8197" r="-1867" b="-2459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8" name="Straight Arrow Connector 17"/>
            <p:cNvCxnSpPr>
              <a:stCxn id="17" idx="2"/>
            </p:cNvCxnSpPr>
            <p:nvPr/>
          </p:nvCxnSpPr>
          <p:spPr>
            <a:xfrm flipH="1">
              <a:off x="4267200" y="1436132"/>
              <a:ext cx="763705" cy="3440668"/>
            </a:xfrm>
            <a:prstGeom prst="straightConnector1">
              <a:avLst/>
            </a:prstGeom>
            <a:noFill/>
            <a:ln w="38100" cap="flat" cmpd="sng" algn="ctr">
              <a:solidFill>
                <a:srgbClr val="000000"/>
              </a:solidFill>
              <a:prstDash val="solid"/>
              <a:tailEnd type="triangle"/>
            </a:ln>
            <a:effectLst/>
          </p:spPr>
        </p:cxnSp>
        <p:cxnSp>
          <p:nvCxnSpPr>
            <p:cNvPr id="19" name="Straight Arrow Connector 18"/>
            <p:cNvCxnSpPr/>
            <p:nvPr/>
          </p:nvCxnSpPr>
          <p:spPr>
            <a:xfrm flipH="1">
              <a:off x="4649052" y="1436132"/>
              <a:ext cx="412274" cy="3440668"/>
            </a:xfrm>
            <a:prstGeom prst="straightConnector1">
              <a:avLst/>
            </a:prstGeom>
            <a:noFill/>
            <a:ln w="38100" cap="flat" cmpd="sng" algn="ctr">
              <a:solidFill>
                <a:srgbClr val="000000"/>
              </a:solidFill>
              <a:prstDash val="solid"/>
              <a:tailEnd type="triangle"/>
            </a:ln>
            <a:effectLst/>
          </p:spPr>
        </p:cxnSp>
      </p:grpSp>
      <p:grpSp>
        <p:nvGrpSpPr>
          <p:cNvPr id="27" name="Group 26"/>
          <p:cNvGrpSpPr/>
          <p:nvPr/>
        </p:nvGrpSpPr>
        <p:grpSpPr>
          <a:xfrm>
            <a:off x="5486400" y="2079917"/>
            <a:ext cx="3352800" cy="4016083"/>
            <a:chOff x="3151416" y="2144960"/>
            <a:chExt cx="3274227" cy="3496171"/>
          </a:xfrm>
        </p:grpSpPr>
        <p:sp>
          <p:nvSpPr>
            <p:cNvPr id="28" name="TextBox 27"/>
            <p:cNvSpPr txBox="1"/>
            <p:nvPr/>
          </p:nvSpPr>
          <p:spPr>
            <a:xfrm>
              <a:off x="3654820" y="2144960"/>
              <a:ext cx="27708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</a:rPr>
                <a:t>Lots of </a:t>
              </a:r>
              <a:r>
                <a:rPr kumimoji="0" 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</a:rPr>
                <a:t>Mut&amp;CN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</a:rPr>
                <a:t> Variation</a:t>
              </a:r>
            </a:p>
          </p:txBody>
        </p:sp>
        <p:cxnSp>
          <p:nvCxnSpPr>
            <p:cNvPr id="29" name="Straight Arrow Connector 28"/>
            <p:cNvCxnSpPr>
              <a:stCxn id="28" idx="2"/>
            </p:cNvCxnSpPr>
            <p:nvPr/>
          </p:nvCxnSpPr>
          <p:spPr>
            <a:xfrm flipH="1">
              <a:off x="3151416" y="2514292"/>
              <a:ext cx="1888815" cy="3126839"/>
            </a:xfrm>
            <a:prstGeom prst="straightConnector1">
              <a:avLst/>
            </a:prstGeom>
            <a:noFill/>
            <a:ln w="38100" cap="flat" cmpd="sng" algn="ctr">
              <a:solidFill>
                <a:srgbClr val="000000"/>
              </a:solidFill>
              <a:prstDash val="solid"/>
              <a:tailEnd type="triangle"/>
            </a:ln>
            <a:effectLst/>
          </p:spPr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/>
              <p:cNvSpPr txBox="1"/>
              <p:nvPr/>
            </p:nvSpPr>
            <p:spPr>
              <a:xfrm>
                <a:off x="5690408" y="5830669"/>
                <a:ext cx="1853392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00" dirty="0">
                    <a:solidFill>
                      <a:srgbClr val="000000"/>
                    </a:solidFill>
                    <a:latin typeface="Arial" charset="0"/>
                  </a:rPr>
                  <a:t>No </a:t>
                </a:r>
                <a:r>
                  <a:rPr lang="en-US" sz="1800" dirty="0" err="1">
                    <a:solidFill>
                      <a:srgbClr val="000000"/>
                    </a:solidFill>
                    <a:latin typeface="Arial" charset="0"/>
                  </a:rPr>
                  <a:t>Mut</a:t>
                </a:r>
                <a14:m>
                  <m:oMath xmlns:m="http://schemas.openxmlformats.org/officeDocument/2006/math">
                    <m:r>
                      <a:rPr lang="en-US" sz="18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1800" dirty="0">
                    <a:solidFill>
                      <a:srgbClr val="000000"/>
                    </a:solidFill>
                    <a:latin typeface="Arial" charset="0"/>
                  </a:rPr>
                  <a:t>Protein</a:t>
                </a:r>
              </a:p>
              <a:p>
                <a:r>
                  <a:rPr lang="en-US" sz="1800" dirty="0">
                    <a:solidFill>
                      <a:srgbClr val="000000"/>
                    </a:solidFill>
                    <a:latin typeface="Arial" charset="0"/>
                  </a:rPr>
                  <a:t>Without CN&amp;GE</a:t>
                </a:r>
              </a:p>
            </p:txBody>
          </p:sp>
        </mc:Choice>
        <mc:Fallback xmlns="">
          <p:sp>
            <p:nvSpPr>
              <p:cNvPr id="31" name="TextBox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90408" y="5830669"/>
                <a:ext cx="1853392" cy="646331"/>
              </a:xfrm>
              <a:prstGeom prst="rect">
                <a:avLst/>
              </a:prstGeom>
              <a:blipFill>
                <a:blip r:embed="rId6"/>
                <a:stretch>
                  <a:fillRect l="-2623" t="-4673" r="-2295" b="-130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42516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DIVAS on TCGA Data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479550"/>
            <a:ext cx="8094663" cy="4768850"/>
          </a:xfrm>
        </p:spPr>
        <p:txBody>
          <a:bodyPr/>
          <a:lstStyle/>
          <a:p>
            <a:pPr marL="0" indent="0" algn="l">
              <a:lnSpc>
                <a:spcPct val="150000"/>
              </a:lnSpc>
              <a:buClrTx/>
              <a:buSzPct val="100000"/>
            </a:pPr>
            <a:r>
              <a:rPr lang="en-US" dirty="0"/>
              <a:t>Angle Based Diagnostic</a:t>
            </a:r>
          </a:p>
          <a:p>
            <a:pPr marL="0" indent="0" algn="l">
              <a:lnSpc>
                <a:spcPct val="150000"/>
              </a:lnSpc>
              <a:buClrTx/>
              <a:buSzPct val="100000"/>
            </a:pPr>
            <a:endParaRPr lang="en-US" dirty="0"/>
          </a:p>
        </p:txBody>
      </p:sp>
      <p:pic>
        <p:nvPicPr>
          <p:cNvPr id="5" name="Content Placeholder 6">
            <a:extLst>
              <a:ext uri="{FF2B5EF4-FFF2-40B4-BE49-F238E27FC236}">
                <a16:creationId xmlns:a16="http://schemas.microsoft.com/office/drawing/2014/main" id="{D8D3B058-CC58-442B-9B18-1CA9E5F2F4D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7" t="3956" r="8148" b="6395"/>
          <a:stretch/>
        </p:blipFill>
        <p:spPr bwMode="auto">
          <a:xfrm>
            <a:off x="76200" y="2172694"/>
            <a:ext cx="8991600" cy="4613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81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61001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2"/>
          <p:cNvSpPr>
            <a:spLocks noGrp="1" noChangeArrowheads="1"/>
          </p:cNvSpPr>
          <p:nvPr>
            <p:ph type="title"/>
          </p:nvPr>
        </p:nvSpPr>
        <p:spPr>
          <a:xfrm>
            <a:off x="1295400" y="457200"/>
            <a:ext cx="7467600" cy="454025"/>
          </a:xfrm>
        </p:spPr>
        <p:txBody>
          <a:bodyPr/>
          <a:lstStyle/>
          <a:p>
            <a:r>
              <a:rPr lang="en-US" altLang="ko-KR" sz="2800" dirty="0">
                <a:effectLst>
                  <a:outerShdw blurRad="38100" dist="38100" dir="2700000" algn="tl">
                    <a:srgbClr val="000000"/>
                  </a:outerShdw>
                </a:effectLst>
                <a:ea typeface="굴림" pitchFamily="50" charset="-127"/>
              </a:rPr>
              <a:t>Carolina Breast Cancer Study</a:t>
            </a:r>
          </a:p>
        </p:txBody>
      </p:sp>
      <p:sp>
        <p:nvSpPr>
          <p:cNvPr id="167939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219200"/>
            <a:ext cx="8610600" cy="4648200"/>
          </a:xfrm>
        </p:spPr>
        <p:txBody>
          <a:bodyPr/>
          <a:lstStyle/>
          <a:p>
            <a:pPr algn="l"/>
            <a:r>
              <a:rPr lang="en-US" altLang="ko-KR" dirty="0">
                <a:ea typeface="굴림" pitchFamily="50" charset="-127"/>
              </a:rPr>
              <a:t>PAM 50 Gene Expression:</a:t>
            </a:r>
          </a:p>
          <a:p>
            <a:pPr algn="l">
              <a:buClr>
                <a:srgbClr val="000000"/>
              </a:buClr>
              <a:buSzPct val="100000"/>
              <a:buFont typeface="Wingdings" panose="05000000000000000000" pitchFamily="2" charset="2"/>
              <a:buChar char="q"/>
            </a:pPr>
            <a:r>
              <a:rPr lang="en-US" altLang="ko-KR" dirty="0">
                <a:ea typeface="굴림" pitchFamily="50" charset="-127"/>
              </a:rPr>
              <a:t>  Set of 50 Genes</a:t>
            </a:r>
          </a:p>
          <a:p>
            <a:pPr algn="l">
              <a:buClr>
                <a:srgbClr val="000000"/>
              </a:buClr>
              <a:buSzPct val="100000"/>
              <a:buFont typeface="Wingdings" panose="05000000000000000000" pitchFamily="2" charset="2"/>
              <a:buChar char="q"/>
            </a:pPr>
            <a:r>
              <a:rPr lang="en-US" altLang="ko-KR" dirty="0">
                <a:ea typeface="굴림" pitchFamily="50" charset="-127"/>
              </a:rPr>
              <a:t>  Measured mRNA Expression Level</a:t>
            </a:r>
          </a:p>
          <a:p>
            <a:pPr algn="l">
              <a:buClr>
                <a:srgbClr val="000000"/>
              </a:buClr>
              <a:buSzPct val="100000"/>
              <a:buFont typeface="Wingdings" panose="05000000000000000000" pitchFamily="2" charset="2"/>
              <a:buChar char="q"/>
            </a:pPr>
            <a:r>
              <a:rPr lang="en-US" altLang="ko-KR" dirty="0">
                <a:ea typeface="굴림" pitchFamily="50" charset="-127"/>
              </a:rPr>
              <a:t>  Good at Separating </a:t>
            </a:r>
            <a:r>
              <a:rPr lang="en-US" altLang="ko-KR" dirty="0" err="1">
                <a:ea typeface="굴림" pitchFamily="50" charset="-127"/>
              </a:rPr>
              <a:t>SubTypes</a:t>
            </a:r>
            <a:endParaRPr lang="en-US" altLang="ko-KR" dirty="0">
              <a:ea typeface="굴림" pitchFamily="50" charset="-127"/>
            </a:endParaRPr>
          </a:p>
          <a:p>
            <a:pPr lvl="1" algn="l">
              <a:buClr>
                <a:srgbClr val="000000"/>
              </a:buClr>
              <a:buSzPct val="100000"/>
              <a:buFont typeface="Wingdings" panose="05000000000000000000" pitchFamily="2" charset="2"/>
              <a:buChar char="q"/>
            </a:pPr>
            <a:r>
              <a:rPr lang="en-US" altLang="ko-KR" dirty="0">
                <a:ea typeface="굴림" pitchFamily="50" charset="-127"/>
              </a:rPr>
              <a:t>  Basal</a:t>
            </a:r>
          </a:p>
          <a:p>
            <a:pPr lvl="1" algn="l">
              <a:buClr>
                <a:srgbClr val="000000"/>
              </a:buClr>
              <a:buSzPct val="100000"/>
              <a:buFont typeface="Wingdings" panose="05000000000000000000" pitchFamily="2" charset="2"/>
              <a:buChar char="q"/>
            </a:pPr>
            <a:r>
              <a:rPr lang="en-US" altLang="ko-KR" dirty="0">
                <a:ea typeface="굴림" pitchFamily="50" charset="-127"/>
              </a:rPr>
              <a:t>  Her2</a:t>
            </a:r>
          </a:p>
          <a:p>
            <a:pPr lvl="1" algn="l">
              <a:buClr>
                <a:srgbClr val="000000"/>
              </a:buClr>
              <a:buSzPct val="100000"/>
              <a:buFont typeface="Wingdings" panose="05000000000000000000" pitchFamily="2" charset="2"/>
              <a:buChar char="q"/>
            </a:pPr>
            <a:r>
              <a:rPr lang="en-US" altLang="ko-KR" dirty="0">
                <a:ea typeface="굴림" pitchFamily="50" charset="-127"/>
              </a:rPr>
              <a:t>  Luminal A</a:t>
            </a:r>
          </a:p>
          <a:p>
            <a:pPr lvl="1" algn="l">
              <a:buClr>
                <a:srgbClr val="000000"/>
              </a:buClr>
              <a:buSzPct val="100000"/>
              <a:buFont typeface="Wingdings" panose="05000000000000000000" pitchFamily="2" charset="2"/>
              <a:buChar char="q"/>
            </a:pPr>
            <a:r>
              <a:rPr lang="en-US" altLang="ko-KR" dirty="0">
                <a:ea typeface="굴림" pitchFamily="50" charset="-127"/>
              </a:rPr>
              <a:t>  Luminal B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410200" y="1524000"/>
            <a:ext cx="33688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000000"/>
                </a:solidFill>
              </a:rPr>
              <a:t>Early Technology, More Recent </a:t>
            </a:r>
          </a:p>
          <a:p>
            <a:r>
              <a:rPr lang="en-US" sz="1800" dirty="0" err="1" smtClean="0">
                <a:solidFill>
                  <a:srgbClr val="000000"/>
                </a:solidFill>
              </a:rPr>
              <a:t>RNAseq</a:t>
            </a:r>
            <a:r>
              <a:rPr lang="en-US" sz="1800" dirty="0" smtClean="0">
                <a:solidFill>
                  <a:srgbClr val="000000"/>
                </a:solidFill>
              </a:rPr>
              <a:t> </a:t>
            </a:r>
            <a:r>
              <a:rPr lang="en-US" sz="1800" dirty="0" smtClean="0">
                <a:solidFill>
                  <a:srgbClr val="000000"/>
                </a:solidFill>
                <a:sym typeface="Wingdings" panose="05000000000000000000" pitchFamily="2" charset="2"/>
              </a:rPr>
              <a:t> 10,000s Genes</a:t>
            </a:r>
            <a:endParaRPr lang="en-US" sz="1800" dirty="0">
              <a:solidFill>
                <a:srgbClr val="000000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3581400" y="4286071"/>
            <a:ext cx="4445401" cy="2267910"/>
            <a:chOff x="3581400" y="4286071"/>
            <a:chExt cx="4445401" cy="2267910"/>
          </a:xfrm>
        </p:grpSpPr>
        <p:grpSp>
          <p:nvGrpSpPr>
            <p:cNvPr id="8" name="Group 7"/>
            <p:cNvGrpSpPr/>
            <p:nvPr/>
          </p:nvGrpSpPr>
          <p:grpSpPr>
            <a:xfrm>
              <a:off x="3581400" y="4286071"/>
              <a:ext cx="4445401" cy="1200329"/>
              <a:chOff x="3581400" y="4286071"/>
              <a:chExt cx="4445401" cy="1200329"/>
            </a:xfrm>
          </p:grpSpPr>
          <p:sp>
            <p:nvSpPr>
              <p:cNvPr id="3" name="TextBox 2"/>
              <p:cNvSpPr txBox="1"/>
              <p:nvPr/>
            </p:nvSpPr>
            <p:spPr>
              <a:xfrm>
                <a:off x="5562600" y="4286071"/>
                <a:ext cx="2464201" cy="12003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Tahoma" pitchFamily="34" charset="0"/>
                    <a:ea typeface="+mn-ea"/>
                    <a:cs typeface="+mn-cs"/>
                  </a:rPr>
                  <a:t>Perou Discovery: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Tahoma" pitchFamily="34" charset="0"/>
                    <a:ea typeface="+mn-ea"/>
                    <a:cs typeface="+mn-cs"/>
                  </a:rPr>
                  <a:t>No Benefit From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Tahoma" pitchFamily="34" charset="0"/>
                    <a:ea typeface="+mn-ea"/>
                    <a:cs typeface="+mn-cs"/>
                  </a:rPr>
                  <a:t>Chemo-Therapy</a:t>
                </a:r>
              </a:p>
            </p:txBody>
          </p:sp>
          <p:cxnSp>
            <p:nvCxnSpPr>
              <p:cNvPr id="6" name="Straight Connector 5"/>
              <p:cNvCxnSpPr/>
              <p:nvPr/>
            </p:nvCxnSpPr>
            <p:spPr bwMode="auto">
              <a:xfrm flipH="1" flipV="1">
                <a:off x="3581400" y="4867364"/>
                <a:ext cx="1981200" cy="9436"/>
              </a:xfrm>
              <a:prstGeom prst="line">
                <a:avLst/>
              </a:prstGeom>
              <a:noFill/>
              <a:ln w="25400" cap="flat" cmpd="sng" algn="ctr">
                <a:solidFill>
                  <a:srgbClr val="C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320975" y="5105400"/>
              <a:ext cx="1089225" cy="144858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52604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2"/>
          <p:cNvSpPr>
            <a:spLocks noGrp="1" noChangeArrowheads="1"/>
          </p:cNvSpPr>
          <p:nvPr>
            <p:ph type="title"/>
          </p:nvPr>
        </p:nvSpPr>
        <p:spPr>
          <a:xfrm>
            <a:off x="1295400" y="457200"/>
            <a:ext cx="7467600" cy="454025"/>
          </a:xfrm>
        </p:spPr>
        <p:txBody>
          <a:bodyPr/>
          <a:lstStyle/>
          <a:p>
            <a:r>
              <a:rPr lang="en-US" altLang="ko-KR" sz="2800" dirty="0">
                <a:effectLst>
                  <a:outerShdw blurRad="38100" dist="38100" dir="2700000" algn="tl">
                    <a:srgbClr val="000000"/>
                  </a:outerShdw>
                </a:effectLst>
                <a:ea typeface="굴림" pitchFamily="50" charset="-127"/>
              </a:rPr>
              <a:t>Carolina Breast Cancer Study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7939" name="Rectangle 3"/>
              <p:cNvSpPr>
                <a:spLocks noGrp="1" noChangeArrowheads="1"/>
              </p:cNvSpPr>
              <p:nvPr>
                <p:ph idx="1"/>
              </p:nvPr>
            </p:nvSpPr>
            <p:spPr>
              <a:xfrm>
                <a:off x="228600" y="1219200"/>
                <a:ext cx="8610600" cy="4648200"/>
              </a:xfrm>
            </p:spPr>
            <p:txBody>
              <a:bodyPr/>
              <a:lstStyle/>
              <a:p>
                <a:pPr algn="l">
                  <a:lnSpc>
                    <a:spcPct val="150000"/>
                  </a:lnSpc>
                </a:pPr>
                <a:r>
                  <a:rPr lang="en-US" altLang="ko-KR" sz="3600" dirty="0">
                    <a:ea typeface="굴림" pitchFamily="50" charset="-127"/>
                  </a:rPr>
                  <a:t>Deep Learning Image Representation</a:t>
                </a:r>
              </a:p>
              <a:p>
                <a:pPr algn="l">
                  <a:lnSpc>
                    <a:spcPct val="150000"/>
                  </a:lnSpc>
                </a:pPr>
                <a:r>
                  <a:rPr lang="en-US" altLang="ko-KR" dirty="0">
                    <a:ea typeface="굴림" pitchFamily="50" charset="-127"/>
                  </a:rPr>
                  <a:t>Each Core:</a:t>
                </a:r>
              </a:p>
              <a:p>
                <a:pPr algn="l">
                  <a:lnSpc>
                    <a:spcPct val="150000"/>
                  </a:lnSpc>
                </a:pPr>
                <a:r>
                  <a:rPr lang="en-US" altLang="ko-KR" dirty="0">
                    <a:ea typeface="굴림" pitchFamily="50" charset="-127"/>
                  </a:rPr>
                  <a:t>Randomly</a:t>
                </a:r>
              </a:p>
              <a:p>
                <a:pPr algn="l">
                  <a:lnSpc>
                    <a:spcPct val="150000"/>
                  </a:lnSpc>
                </a:pPr>
                <a:r>
                  <a:rPr lang="en-US" altLang="ko-KR" dirty="0">
                    <a:ea typeface="굴림" pitchFamily="50" charset="-127"/>
                  </a:rPr>
                  <a:t>Select 100</a:t>
                </a:r>
              </a:p>
              <a:p>
                <a:pPr algn="l">
                  <a:lnSpc>
                    <a:spcPct val="150000"/>
                  </a:lnSpc>
                </a:pPr>
                <a:r>
                  <a:rPr lang="en-US" altLang="ko-KR" b="0" dirty="0">
                    <a:ea typeface="굴림" pitchFamily="50" charset="-127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ko-KR" b="0" i="1" smtClean="0">
                        <a:latin typeface="Cambria Math" panose="02040503050406030204" pitchFamily="18" charset="0"/>
                        <a:ea typeface="굴림" pitchFamily="50" charset="-127"/>
                      </a:rPr>
                      <m:t>224</m:t>
                    </m:r>
                    <m:r>
                      <a:rPr lang="en-US" altLang="ko-K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×224</m:t>
                    </m:r>
                  </m:oMath>
                </a14:m>
                <a:endParaRPr lang="en-US" altLang="ko-KR" dirty="0">
                  <a:ea typeface="굴림" pitchFamily="50" charset="-127"/>
                </a:endParaRPr>
              </a:p>
              <a:p>
                <a:pPr algn="l">
                  <a:lnSpc>
                    <a:spcPct val="150000"/>
                  </a:lnSpc>
                </a:pPr>
                <a:r>
                  <a:rPr lang="en-US" altLang="ko-KR" dirty="0">
                    <a:ea typeface="굴림" pitchFamily="50" charset="-127"/>
                  </a:rPr>
                  <a:t>Patches</a:t>
                </a:r>
              </a:p>
              <a:p>
                <a:pPr algn="l">
                  <a:lnSpc>
                    <a:spcPct val="150000"/>
                  </a:lnSpc>
                </a:pPr>
                <a:endParaRPr lang="en-US" altLang="ko-KR" sz="3600" dirty="0">
                  <a:ea typeface="굴림" pitchFamily="50" charset="-127"/>
                </a:endParaRPr>
              </a:p>
              <a:p>
                <a:pPr algn="l">
                  <a:lnSpc>
                    <a:spcPct val="150000"/>
                  </a:lnSpc>
                </a:pPr>
                <a:endParaRPr lang="en-US" altLang="ko-KR" sz="3600" dirty="0">
                  <a:ea typeface="굴림" pitchFamily="50" charset="-127"/>
                </a:endParaRPr>
              </a:p>
              <a:p>
                <a:pPr algn="l">
                  <a:lnSpc>
                    <a:spcPct val="150000"/>
                  </a:lnSpc>
                </a:pPr>
                <a:endParaRPr lang="en-US" altLang="ko-KR" dirty="0">
                  <a:ea typeface="굴림" pitchFamily="50" charset="-127"/>
                </a:endParaRPr>
              </a:p>
            </p:txBody>
          </p:sp>
        </mc:Choice>
        <mc:Fallback xmlns="">
          <p:sp>
            <p:nvSpPr>
              <p:cNvPr id="167939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28600" y="1219200"/>
                <a:ext cx="8610600" cy="4648200"/>
              </a:xfrm>
              <a:blipFill>
                <a:blip r:embed="rId3"/>
                <a:stretch>
                  <a:fillRect l="-2195" b="-110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000"/>
          <a:stretch/>
        </p:blipFill>
        <p:spPr>
          <a:xfrm>
            <a:off x="2519123" y="2057400"/>
            <a:ext cx="6624877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454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2"/>
          <p:cNvSpPr>
            <a:spLocks noGrp="1" noChangeArrowheads="1"/>
          </p:cNvSpPr>
          <p:nvPr>
            <p:ph type="title"/>
          </p:nvPr>
        </p:nvSpPr>
        <p:spPr>
          <a:xfrm>
            <a:off x="1295400" y="457200"/>
            <a:ext cx="7467600" cy="454025"/>
          </a:xfrm>
        </p:spPr>
        <p:txBody>
          <a:bodyPr/>
          <a:lstStyle/>
          <a:p>
            <a:r>
              <a:rPr lang="en-US" altLang="ko-KR" sz="2800" dirty="0">
                <a:effectLst>
                  <a:outerShdw blurRad="38100" dist="38100" dir="2700000" algn="tl">
                    <a:srgbClr val="000000"/>
                  </a:outerShdw>
                </a:effectLst>
                <a:ea typeface="굴림" pitchFamily="50" charset="-127"/>
              </a:rPr>
              <a:t>Carolina Breast Cancer Study</a:t>
            </a:r>
          </a:p>
        </p:txBody>
      </p:sp>
      <p:sp>
        <p:nvSpPr>
          <p:cNvPr id="167939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219200"/>
            <a:ext cx="8610600" cy="4648200"/>
          </a:xfrm>
        </p:spPr>
        <p:txBody>
          <a:bodyPr/>
          <a:lstStyle/>
          <a:p>
            <a:pPr algn="l">
              <a:lnSpc>
                <a:spcPct val="150000"/>
              </a:lnSpc>
            </a:pPr>
            <a:r>
              <a:rPr lang="en-US" altLang="ko-KR" sz="3600" dirty="0">
                <a:ea typeface="굴림" pitchFamily="50" charset="-127"/>
              </a:rPr>
              <a:t>Deep Learning Image Representation</a:t>
            </a:r>
          </a:p>
          <a:p>
            <a:pPr algn="l">
              <a:lnSpc>
                <a:spcPct val="150000"/>
              </a:lnSpc>
            </a:pPr>
            <a:r>
              <a:rPr lang="en-US" altLang="ko-KR" dirty="0">
                <a:ea typeface="굴림" pitchFamily="50" charset="-127"/>
              </a:rPr>
              <a:t>Reduce Each Patch to 512 Features</a:t>
            </a:r>
          </a:p>
          <a:p>
            <a:pPr algn="l">
              <a:lnSpc>
                <a:spcPct val="150000"/>
              </a:lnSpc>
            </a:pPr>
            <a:r>
              <a:rPr lang="en-US" altLang="ko-KR" dirty="0">
                <a:ea typeface="굴림" pitchFamily="50" charset="-127"/>
              </a:rPr>
              <a:t>Using </a:t>
            </a:r>
            <a:r>
              <a:rPr lang="en-US" altLang="ko-KR" u="sng" dirty="0">
                <a:ea typeface="굴림" pitchFamily="50" charset="-127"/>
              </a:rPr>
              <a:t>Transfer Learning</a:t>
            </a:r>
            <a:r>
              <a:rPr lang="en-US" altLang="ko-KR" dirty="0">
                <a:ea typeface="굴림" pitchFamily="50" charset="-127"/>
              </a:rPr>
              <a:t>  From VGG16:</a:t>
            </a:r>
          </a:p>
          <a:p>
            <a:pPr algn="l">
              <a:lnSpc>
                <a:spcPct val="150000"/>
              </a:lnSpc>
            </a:pPr>
            <a:r>
              <a:rPr lang="en-US" altLang="ko-KR" dirty="0">
                <a:ea typeface="굴림" pitchFamily="50" charset="-127"/>
              </a:rPr>
              <a:t>(Trained on Many</a:t>
            </a:r>
          </a:p>
          <a:p>
            <a:pPr algn="l">
              <a:lnSpc>
                <a:spcPct val="150000"/>
              </a:lnSpc>
            </a:pPr>
            <a:r>
              <a:rPr lang="en-US" altLang="ko-KR" dirty="0">
                <a:ea typeface="굴림" pitchFamily="50" charset="-127"/>
              </a:rPr>
              <a:t>  </a:t>
            </a:r>
            <a:r>
              <a:rPr lang="en-US" altLang="ko-KR" i="1" dirty="0">
                <a:ea typeface="굴림" pitchFamily="50" charset="-127"/>
              </a:rPr>
              <a:t>Natural</a:t>
            </a:r>
            <a:r>
              <a:rPr lang="en-US" altLang="ko-KR" dirty="0">
                <a:ea typeface="굴림" pitchFamily="50" charset="-127"/>
              </a:rPr>
              <a:t> </a:t>
            </a:r>
            <a:r>
              <a:rPr lang="en-US" altLang="ko-KR" dirty="0" smtClean="0">
                <a:ea typeface="굴림" pitchFamily="50" charset="-127"/>
              </a:rPr>
              <a:t>Images,</a:t>
            </a:r>
          </a:p>
          <a:p>
            <a:pPr algn="l">
              <a:lnSpc>
                <a:spcPct val="150000"/>
              </a:lnSpc>
            </a:pPr>
            <a:r>
              <a:rPr lang="en-US" altLang="ko-KR" dirty="0" smtClean="0">
                <a:ea typeface="굴림" pitchFamily="50" charset="-127"/>
              </a:rPr>
              <a:t>    “Image Net”)</a:t>
            </a:r>
            <a:endParaRPr lang="en-US" altLang="ko-KR" dirty="0">
              <a:ea typeface="굴림" pitchFamily="50" charset="-127"/>
            </a:endParaRPr>
          </a:p>
          <a:p>
            <a:pPr algn="l">
              <a:lnSpc>
                <a:spcPct val="150000"/>
              </a:lnSpc>
            </a:pPr>
            <a:endParaRPr lang="en-US" altLang="ko-KR" sz="1200" dirty="0">
              <a:ea typeface="굴림" pitchFamily="50" charset="-127"/>
            </a:endParaRPr>
          </a:p>
          <a:p>
            <a:pPr algn="l">
              <a:lnSpc>
                <a:spcPct val="150000"/>
              </a:lnSpc>
            </a:pPr>
            <a:r>
              <a:rPr lang="en-US" altLang="ko-KR" sz="1200" dirty="0">
                <a:ea typeface="굴림" pitchFamily="50" charset="-127"/>
              </a:rPr>
              <a:t>Thanks to pyimagesearch.com</a:t>
            </a:r>
          </a:p>
          <a:p>
            <a:pPr algn="l">
              <a:lnSpc>
                <a:spcPct val="150000"/>
              </a:lnSpc>
            </a:pPr>
            <a:endParaRPr lang="en-US" altLang="ko-KR" sz="3600" dirty="0">
              <a:ea typeface="굴림" pitchFamily="50" charset="-127"/>
            </a:endParaRPr>
          </a:p>
          <a:p>
            <a:pPr algn="l">
              <a:lnSpc>
                <a:spcPct val="150000"/>
              </a:lnSpc>
            </a:pPr>
            <a:endParaRPr lang="en-US" altLang="ko-KR" dirty="0">
              <a:ea typeface="굴림" pitchFamily="50" charset="-127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3087" y="3962400"/>
            <a:ext cx="4930913" cy="289560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7827639" y="1371600"/>
            <a:ext cx="1392561" cy="2562999"/>
            <a:chOff x="7827639" y="1371600"/>
            <a:chExt cx="1392561" cy="2562999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77200" y="1371600"/>
              <a:ext cx="838200" cy="838200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75295" y="2590800"/>
              <a:ext cx="840105" cy="1066800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7848600" y="2209800"/>
              <a:ext cx="131241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rgbClr val="000000"/>
                  </a:solidFill>
                </a:rPr>
                <a:t>Heather Couture</a:t>
              </a:r>
              <a:endParaRPr lang="en-US" sz="1200" dirty="0">
                <a:solidFill>
                  <a:srgbClr val="000000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7827639" y="3657600"/>
              <a:ext cx="139256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rgbClr val="000000"/>
                  </a:solidFill>
                </a:rPr>
                <a:t>Marc Niethammer</a:t>
              </a:r>
              <a:endParaRPr lang="en-US" sz="1200" dirty="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5247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Nature">
  <a:themeElements>
    <a:clrScheme name="Nature 2">
      <a:dk1>
        <a:srgbClr val="5B5249"/>
      </a:dk1>
      <a:lt1>
        <a:srgbClr val="FFFFFF"/>
      </a:lt1>
      <a:dk2>
        <a:srgbClr val="2A3D7A"/>
      </a:dk2>
      <a:lt2>
        <a:srgbClr val="CEC8BA"/>
      </a:lt2>
      <a:accent1>
        <a:srgbClr val="C9DDF1"/>
      </a:accent1>
      <a:accent2>
        <a:srgbClr val="FAC164"/>
      </a:accent2>
      <a:accent3>
        <a:srgbClr val="FFFFFF"/>
      </a:accent3>
      <a:accent4>
        <a:srgbClr val="4C453D"/>
      </a:accent4>
      <a:accent5>
        <a:srgbClr val="E1EBF7"/>
      </a:accent5>
      <a:accent6>
        <a:srgbClr val="E3AF5A"/>
      </a:accent6>
      <a:hlink>
        <a:srgbClr val="B0AE6A"/>
      </a:hlink>
      <a:folHlink>
        <a:srgbClr val="C3E684"/>
      </a:folHlink>
    </a:clrScheme>
    <a:fontScheme name="Nature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2075" tIns="46038" rIns="92075" bIns="46038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2075" tIns="46038" rIns="92075" bIns="46038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Nature 1">
        <a:dk1>
          <a:srgbClr val="666699"/>
        </a:dk1>
        <a:lt1>
          <a:srgbClr val="FFFFCC"/>
        </a:lt1>
        <a:dk2>
          <a:srgbClr val="687FCA"/>
        </a:dk2>
        <a:lt2>
          <a:srgbClr val="192449"/>
        </a:lt2>
        <a:accent1>
          <a:srgbClr val="C9DDF1"/>
        </a:accent1>
        <a:accent2>
          <a:srgbClr val="FAC164"/>
        </a:accent2>
        <a:accent3>
          <a:srgbClr val="B9C0E1"/>
        </a:accent3>
        <a:accent4>
          <a:srgbClr val="DADAAE"/>
        </a:accent4>
        <a:accent5>
          <a:srgbClr val="E1EBF7"/>
        </a:accent5>
        <a:accent6>
          <a:srgbClr val="E3AF5A"/>
        </a:accent6>
        <a:hlink>
          <a:srgbClr val="B0AE6A"/>
        </a:hlink>
        <a:folHlink>
          <a:srgbClr val="C3E68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ature 2">
        <a:dk1>
          <a:srgbClr val="5B5249"/>
        </a:dk1>
        <a:lt1>
          <a:srgbClr val="FFFFFF"/>
        </a:lt1>
        <a:dk2>
          <a:srgbClr val="2A3D7A"/>
        </a:dk2>
        <a:lt2>
          <a:srgbClr val="CEC8BA"/>
        </a:lt2>
        <a:accent1>
          <a:srgbClr val="C9DDF1"/>
        </a:accent1>
        <a:accent2>
          <a:srgbClr val="FAC164"/>
        </a:accent2>
        <a:accent3>
          <a:srgbClr val="FFFFFF"/>
        </a:accent3>
        <a:accent4>
          <a:srgbClr val="4C453D"/>
        </a:accent4>
        <a:accent5>
          <a:srgbClr val="E1EBF7"/>
        </a:accent5>
        <a:accent6>
          <a:srgbClr val="E3AF5A"/>
        </a:accent6>
        <a:hlink>
          <a:srgbClr val="B0AE6A"/>
        </a:hlink>
        <a:folHlink>
          <a:srgbClr val="C3E68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ature 3">
        <a:dk1>
          <a:srgbClr val="333333"/>
        </a:dk1>
        <a:lt1>
          <a:srgbClr val="FFFFFF"/>
        </a:lt1>
        <a:dk2>
          <a:srgbClr val="000000"/>
        </a:dk2>
        <a:lt2>
          <a:srgbClr val="DDDDDD"/>
        </a:lt2>
        <a:accent1>
          <a:srgbClr val="DDDDDD"/>
        </a:accent1>
        <a:accent2>
          <a:srgbClr val="B2B2B2"/>
        </a:accent2>
        <a:accent3>
          <a:srgbClr val="FFFFFF"/>
        </a:accent3>
        <a:accent4>
          <a:srgbClr val="2A2A2A"/>
        </a:accent4>
        <a:accent5>
          <a:srgbClr val="EBEBEB"/>
        </a:accent5>
        <a:accent6>
          <a:srgbClr val="A1A1A1"/>
        </a:accent6>
        <a:hlink>
          <a:srgbClr val="808080"/>
        </a:hlink>
        <a:folHlink>
          <a:srgbClr val="5F5F5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ature 4">
        <a:dk1>
          <a:srgbClr val="8061A5"/>
        </a:dk1>
        <a:lt1>
          <a:srgbClr val="FFFFCC"/>
        </a:lt1>
        <a:dk2>
          <a:srgbClr val="967DB5"/>
        </a:dk2>
        <a:lt2>
          <a:srgbClr val="192449"/>
        </a:lt2>
        <a:accent1>
          <a:srgbClr val="D6C9F1"/>
        </a:accent1>
        <a:accent2>
          <a:srgbClr val="FAC164"/>
        </a:accent2>
        <a:accent3>
          <a:srgbClr val="C9BFD7"/>
        </a:accent3>
        <a:accent4>
          <a:srgbClr val="DADAAE"/>
        </a:accent4>
        <a:accent5>
          <a:srgbClr val="E8E1F7"/>
        </a:accent5>
        <a:accent6>
          <a:srgbClr val="E3AF5A"/>
        </a:accent6>
        <a:hlink>
          <a:srgbClr val="B0AE6A"/>
        </a:hlink>
        <a:folHlink>
          <a:srgbClr val="C3E68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ature 5">
        <a:dk1>
          <a:srgbClr val="5B5249"/>
        </a:dk1>
        <a:lt1>
          <a:srgbClr val="FFFFFF"/>
        </a:lt1>
        <a:dk2>
          <a:srgbClr val="2A3D7A"/>
        </a:dk2>
        <a:lt2>
          <a:srgbClr val="CEC8BA"/>
        </a:lt2>
        <a:accent1>
          <a:srgbClr val="C9DDF1"/>
        </a:accent1>
        <a:accent2>
          <a:srgbClr val="FAC164"/>
        </a:accent2>
        <a:accent3>
          <a:srgbClr val="FFFFFF"/>
        </a:accent3>
        <a:accent4>
          <a:srgbClr val="4C453D"/>
        </a:accent4>
        <a:accent5>
          <a:srgbClr val="E1EBF7"/>
        </a:accent5>
        <a:accent6>
          <a:srgbClr val="E3AF5A"/>
        </a:accent6>
        <a:hlink>
          <a:srgbClr val="993333"/>
        </a:hlink>
        <a:folHlink>
          <a:srgbClr val="3333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Nature">
  <a:themeElements>
    <a:clrScheme name="1_Nature 2">
      <a:dk1>
        <a:srgbClr val="5B5249"/>
      </a:dk1>
      <a:lt1>
        <a:srgbClr val="FFFFFF"/>
      </a:lt1>
      <a:dk2>
        <a:srgbClr val="2A3D7A"/>
      </a:dk2>
      <a:lt2>
        <a:srgbClr val="CEC8BA"/>
      </a:lt2>
      <a:accent1>
        <a:srgbClr val="C9DDF1"/>
      </a:accent1>
      <a:accent2>
        <a:srgbClr val="FAC164"/>
      </a:accent2>
      <a:accent3>
        <a:srgbClr val="FFFFFF"/>
      </a:accent3>
      <a:accent4>
        <a:srgbClr val="4C453D"/>
      </a:accent4>
      <a:accent5>
        <a:srgbClr val="E1EBF7"/>
      </a:accent5>
      <a:accent6>
        <a:srgbClr val="E3AF5A"/>
      </a:accent6>
      <a:hlink>
        <a:srgbClr val="B0AE6A"/>
      </a:hlink>
      <a:folHlink>
        <a:srgbClr val="C3E684"/>
      </a:folHlink>
    </a:clrScheme>
    <a:fontScheme name="1_Nature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2075" tIns="46038" rIns="92075" bIns="46038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2075" tIns="46038" rIns="92075" bIns="46038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1_Nature 1">
        <a:dk1>
          <a:srgbClr val="666699"/>
        </a:dk1>
        <a:lt1>
          <a:srgbClr val="FFFFCC"/>
        </a:lt1>
        <a:dk2>
          <a:srgbClr val="687FCA"/>
        </a:dk2>
        <a:lt2>
          <a:srgbClr val="192449"/>
        </a:lt2>
        <a:accent1>
          <a:srgbClr val="C9DDF1"/>
        </a:accent1>
        <a:accent2>
          <a:srgbClr val="FAC164"/>
        </a:accent2>
        <a:accent3>
          <a:srgbClr val="B9C0E1"/>
        </a:accent3>
        <a:accent4>
          <a:srgbClr val="DADAAE"/>
        </a:accent4>
        <a:accent5>
          <a:srgbClr val="E1EBF7"/>
        </a:accent5>
        <a:accent6>
          <a:srgbClr val="E3AF5A"/>
        </a:accent6>
        <a:hlink>
          <a:srgbClr val="B0AE6A"/>
        </a:hlink>
        <a:folHlink>
          <a:srgbClr val="C3E68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Nature 2">
        <a:dk1>
          <a:srgbClr val="5B5249"/>
        </a:dk1>
        <a:lt1>
          <a:srgbClr val="FFFFFF"/>
        </a:lt1>
        <a:dk2>
          <a:srgbClr val="2A3D7A"/>
        </a:dk2>
        <a:lt2>
          <a:srgbClr val="CEC8BA"/>
        </a:lt2>
        <a:accent1>
          <a:srgbClr val="C9DDF1"/>
        </a:accent1>
        <a:accent2>
          <a:srgbClr val="FAC164"/>
        </a:accent2>
        <a:accent3>
          <a:srgbClr val="FFFFFF"/>
        </a:accent3>
        <a:accent4>
          <a:srgbClr val="4C453D"/>
        </a:accent4>
        <a:accent5>
          <a:srgbClr val="E1EBF7"/>
        </a:accent5>
        <a:accent6>
          <a:srgbClr val="E3AF5A"/>
        </a:accent6>
        <a:hlink>
          <a:srgbClr val="B0AE6A"/>
        </a:hlink>
        <a:folHlink>
          <a:srgbClr val="C3E68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Nature 3">
        <a:dk1>
          <a:srgbClr val="333333"/>
        </a:dk1>
        <a:lt1>
          <a:srgbClr val="FFFFFF"/>
        </a:lt1>
        <a:dk2>
          <a:srgbClr val="000000"/>
        </a:dk2>
        <a:lt2>
          <a:srgbClr val="DDDDDD"/>
        </a:lt2>
        <a:accent1>
          <a:srgbClr val="DDDDDD"/>
        </a:accent1>
        <a:accent2>
          <a:srgbClr val="B2B2B2"/>
        </a:accent2>
        <a:accent3>
          <a:srgbClr val="FFFFFF"/>
        </a:accent3>
        <a:accent4>
          <a:srgbClr val="2A2A2A"/>
        </a:accent4>
        <a:accent5>
          <a:srgbClr val="EBEBEB"/>
        </a:accent5>
        <a:accent6>
          <a:srgbClr val="A1A1A1"/>
        </a:accent6>
        <a:hlink>
          <a:srgbClr val="808080"/>
        </a:hlink>
        <a:folHlink>
          <a:srgbClr val="5F5F5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Nature 4">
        <a:dk1>
          <a:srgbClr val="8061A5"/>
        </a:dk1>
        <a:lt1>
          <a:srgbClr val="FFFFCC"/>
        </a:lt1>
        <a:dk2>
          <a:srgbClr val="967DB5"/>
        </a:dk2>
        <a:lt2>
          <a:srgbClr val="192449"/>
        </a:lt2>
        <a:accent1>
          <a:srgbClr val="D6C9F1"/>
        </a:accent1>
        <a:accent2>
          <a:srgbClr val="FAC164"/>
        </a:accent2>
        <a:accent3>
          <a:srgbClr val="C9BFD7"/>
        </a:accent3>
        <a:accent4>
          <a:srgbClr val="DADAAE"/>
        </a:accent4>
        <a:accent5>
          <a:srgbClr val="E8E1F7"/>
        </a:accent5>
        <a:accent6>
          <a:srgbClr val="E3AF5A"/>
        </a:accent6>
        <a:hlink>
          <a:srgbClr val="B0AE6A"/>
        </a:hlink>
        <a:folHlink>
          <a:srgbClr val="C3E68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Nature 5">
        <a:dk1>
          <a:srgbClr val="5B5249"/>
        </a:dk1>
        <a:lt1>
          <a:srgbClr val="FFFFFF"/>
        </a:lt1>
        <a:dk2>
          <a:srgbClr val="2A3D7A"/>
        </a:dk2>
        <a:lt2>
          <a:srgbClr val="CEC8BA"/>
        </a:lt2>
        <a:accent1>
          <a:srgbClr val="C9DDF1"/>
        </a:accent1>
        <a:accent2>
          <a:srgbClr val="FAC164"/>
        </a:accent2>
        <a:accent3>
          <a:srgbClr val="FFFFFF"/>
        </a:accent3>
        <a:accent4>
          <a:srgbClr val="4C453D"/>
        </a:accent4>
        <a:accent5>
          <a:srgbClr val="E1EBF7"/>
        </a:accent5>
        <a:accent6>
          <a:srgbClr val="E3AF5A"/>
        </a:accent6>
        <a:hlink>
          <a:srgbClr val="993333"/>
        </a:hlink>
        <a:folHlink>
          <a:srgbClr val="3333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Nature">
  <a:themeElements>
    <a:clrScheme name="Nature 2">
      <a:dk1>
        <a:srgbClr val="5B5249"/>
      </a:dk1>
      <a:lt1>
        <a:srgbClr val="FFFFFF"/>
      </a:lt1>
      <a:dk2>
        <a:srgbClr val="2A3D7A"/>
      </a:dk2>
      <a:lt2>
        <a:srgbClr val="CEC8BA"/>
      </a:lt2>
      <a:accent1>
        <a:srgbClr val="C9DDF1"/>
      </a:accent1>
      <a:accent2>
        <a:srgbClr val="FAC164"/>
      </a:accent2>
      <a:accent3>
        <a:srgbClr val="FFFFFF"/>
      </a:accent3>
      <a:accent4>
        <a:srgbClr val="4C453D"/>
      </a:accent4>
      <a:accent5>
        <a:srgbClr val="E1EBF7"/>
      </a:accent5>
      <a:accent6>
        <a:srgbClr val="E3AF5A"/>
      </a:accent6>
      <a:hlink>
        <a:srgbClr val="B0AE6A"/>
      </a:hlink>
      <a:folHlink>
        <a:srgbClr val="C3E684"/>
      </a:folHlink>
    </a:clrScheme>
    <a:fontScheme name="Nature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2075" tIns="46038" rIns="92075" bIns="46038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2075" tIns="46038" rIns="92075" bIns="46038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Nature 1">
        <a:dk1>
          <a:srgbClr val="666699"/>
        </a:dk1>
        <a:lt1>
          <a:srgbClr val="FFFFCC"/>
        </a:lt1>
        <a:dk2>
          <a:srgbClr val="687FCA"/>
        </a:dk2>
        <a:lt2>
          <a:srgbClr val="192449"/>
        </a:lt2>
        <a:accent1>
          <a:srgbClr val="C9DDF1"/>
        </a:accent1>
        <a:accent2>
          <a:srgbClr val="FAC164"/>
        </a:accent2>
        <a:accent3>
          <a:srgbClr val="B9C0E1"/>
        </a:accent3>
        <a:accent4>
          <a:srgbClr val="DADAAE"/>
        </a:accent4>
        <a:accent5>
          <a:srgbClr val="E1EBF7"/>
        </a:accent5>
        <a:accent6>
          <a:srgbClr val="E3AF5A"/>
        </a:accent6>
        <a:hlink>
          <a:srgbClr val="B0AE6A"/>
        </a:hlink>
        <a:folHlink>
          <a:srgbClr val="C3E68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ature 2">
        <a:dk1>
          <a:srgbClr val="5B5249"/>
        </a:dk1>
        <a:lt1>
          <a:srgbClr val="FFFFFF"/>
        </a:lt1>
        <a:dk2>
          <a:srgbClr val="2A3D7A"/>
        </a:dk2>
        <a:lt2>
          <a:srgbClr val="CEC8BA"/>
        </a:lt2>
        <a:accent1>
          <a:srgbClr val="C9DDF1"/>
        </a:accent1>
        <a:accent2>
          <a:srgbClr val="FAC164"/>
        </a:accent2>
        <a:accent3>
          <a:srgbClr val="FFFFFF"/>
        </a:accent3>
        <a:accent4>
          <a:srgbClr val="4C453D"/>
        </a:accent4>
        <a:accent5>
          <a:srgbClr val="E1EBF7"/>
        </a:accent5>
        <a:accent6>
          <a:srgbClr val="E3AF5A"/>
        </a:accent6>
        <a:hlink>
          <a:srgbClr val="B0AE6A"/>
        </a:hlink>
        <a:folHlink>
          <a:srgbClr val="C3E68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ature 3">
        <a:dk1>
          <a:srgbClr val="333333"/>
        </a:dk1>
        <a:lt1>
          <a:srgbClr val="FFFFFF"/>
        </a:lt1>
        <a:dk2>
          <a:srgbClr val="000000"/>
        </a:dk2>
        <a:lt2>
          <a:srgbClr val="DDDDDD"/>
        </a:lt2>
        <a:accent1>
          <a:srgbClr val="DDDDDD"/>
        </a:accent1>
        <a:accent2>
          <a:srgbClr val="B2B2B2"/>
        </a:accent2>
        <a:accent3>
          <a:srgbClr val="FFFFFF"/>
        </a:accent3>
        <a:accent4>
          <a:srgbClr val="2A2A2A"/>
        </a:accent4>
        <a:accent5>
          <a:srgbClr val="EBEBEB"/>
        </a:accent5>
        <a:accent6>
          <a:srgbClr val="A1A1A1"/>
        </a:accent6>
        <a:hlink>
          <a:srgbClr val="808080"/>
        </a:hlink>
        <a:folHlink>
          <a:srgbClr val="5F5F5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ature 4">
        <a:dk1>
          <a:srgbClr val="8061A5"/>
        </a:dk1>
        <a:lt1>
          <a:srgbClr val="FFFFCC"/>
        </a:lt1>
        <a:dk2>
          <a:srgbClr val="967DB5"/>
        </a:dk2>
        <a:lt2>
          <a:srgbClr val="192449"/>
        </a:lt2>
        <a:accent1>
          <a:srgbClr val="D6C9F1"/>
        </a:accent1>
        <a:accent2>
          <a:srgbClr val="FAC164"/>
        </a:accent2>
        <a:accent3>
          <a:srgbClr val="C9BFD7"/>
        </a:accent3>
        <a:accent4>
          <a:srgbClr val="DADAAE"/>
        </a:accent4>
        <a:accent5>
          <a:srgbClr val="E8E1F7"/>
        </a:accent5>
        <a:accent6>
          <a:srgbClr val="E3AF5A"/>
        </a:accent6>
        <a:hlink>
          <a:srgbClr val="B0AE6A"/>
        </a:hlink>
        <a:folHlink>
          <a:srgbClr val="C3E68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ature 5">
        <a:dk1>
          <a:srgbClr val="5B5249"/>
        </a:dk1>
        <a:lt1>
          <a:srgbClr val="FFFFFF"/>
        </a:lt1>
        <a:dk2>
          <a:srgbClr val="2A3D7A"/>
        </a:dk2>
        <a:lt2>
          <a:srgbClr val="CEC8BA"/>
        </a:lt2>
        <a:accent1>
          <a:srgbClr val="C9DDF1"/>
        </a:accent1>
        <a:accent2>
          <a:srgbClr val="FAC164"/>
        </a:accent2>
        <a:accent3>
          <a:srgbClr val="FFFFFF"/>
        </a:accent3>
        <a:accent4>
          <a:srgbClr val="4C453D"/>
        </a:accent4>
        <a:accent5>
          <a:srgbClr val="E1EBF7"/>
        </a:accent5>
        <a:accent6>
          <a:srgbClr val="E3AF5A"/>
        </a:accent6>
        <a:hlink>
          <a:srgbClr val="993333"/>
        </a:hlink>
        <a:folHlink>
          <a:srgbClr val="3333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Office\Templates\Presentation Designs\Nature.pot</Template>
  <TotalTime>40222</TotalTime>
  <Words>1777</Words>
  <Application>Microsoft Office PowerPoint</Application>
  <PresentationFormat>On-screen Show (4:3)</PresentationFormat>
  <Paragraphs>498</Paragraphs>
  <Slides>63</Slides>
  <Notes>40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63</vt:i4>
      </vt:variant>
    </vt:vector>
  </HeadingPairs>
  <TitlesOfParts>
    <vt:vector size="76" baseType="lpstr">
      <vt:lpstr>Arial</vt:lpstr>
      <vt:lpstr>Cambria</vt:lpstr>
      <vt:lpstr>Cambria Math</vt:lpstr>
      <vt:lpstr>Courier New</vt:lpstr>
      <vt:lpstr>굴림</vt:lpstr>
      <vt:lpstr>MS Mincho</vt:lpstr>
      <vt:lpstr>Tahoma</vt:lpstr>
      <vt:lpstr>Times New Roman</vt:lpstr>
      <vt:lpstr>Wingdings</vt:lpstr>
      <vt:lpstr>Nature</vt:lpstr>
      <vt:lpstr>1_Nature</vt:lpstr>
      <vt:lpstr>2_Nature</vt:lpstr>
      <vt:lpstr>Image File</vt:lpstr>
      <vt:lpstr>ASA Statistics in Imaging Section</vt:lpstr>
      <vt:lpstr>Carolina Breast Cancer Study</vt:lpstr>
      <vt:lpstr>Carolina Breast Cancer Study</vt:lpstr>
      <vt:lpstr>Carolina Breast Cancer Study</vt:lpstr>
      <vt:lpstr>Carolina Breast Cancer Study</vt:lpstr>
      <vt:lpstr>Carolina Breast Cancer Study</vt:lpstr>
      <vt:lpstr>Carolina Breast Cancer Study</vt:lpstr>
      <vt:lpstr>Carolina Breast Cancer Study</vt:lpstr>
      <vt:lpstr>Carolina Breast Cancer Study</vt:lpstr>
      <vt:lpstr>Carolina Breast Cancer Study</vt:lpstr>
      <vt:lpstr>Data Integration Approach</vt:lpstr>
      <vt:lpstr>JIVE Collaborators</vt:lpstr>
      <vt:lpstr>JIVE Data Structure</vt:lpstr>
      <vt:lpstr>JIVE Data Structure</vt:lpstr>
      <vt:lpstr>JIVE Data Structure</vt:lpstr>
      <vt:lpstr>JIVE Data Structure</vt:lpstr>
      <vt:lpstr>JIVE Data Structure</vt:lpstr>
      <vt:lpstr>JIVE Data Structure</vt:lpstr>
      <vt:lpstr>JIVE Data Structure</vt:lpstr>
      <vt:lpstr>JIVE Analytic Goals</vt:lpstr>
      <vt:lpstr>Demo PCA in R^3</vt:lpstr>
      <vt:lpstr>Demo PCA in R^3</vt:lpstr>
      <vt:lpstr>Demo PCA in R^3</vt:lpstr>
      <vt:lpstr>Demo PCA in R^3</vt:lpstr>
      <vt:lpstr>Demo PCA in R^3</vt:lpstr>
      <vt:lpstr>Demo PCA in R^3</vt:lpstr>
      <vt:lpstr>Demo PCA in R^3</vt:lpstr>
      <vt:lpstr>Demo PCA in R^3</vt:lpstr>
      <vt:lpstr>Demo PCA in R^3</vt:lpstr>
      <vt:lpstr>Demo PCA in R^3</vt:lpstr>
      <vt:lpstr>Demo PCA in R^3</vt:lpstr>
      <vt:lpstr>Demo PCA in R^3</vt:lpstr>
      <vt:lpstr>PCA Underpinnings</vt:lpstr>
      <vt:lpstr>PCA Toy Eg.  -  Functional Data Analysis</vt:lpstr>
      <vt:lpstr>JIVE for CBCS</vt:lpstr>
      <vt:lpstr>Carolina Breast Cancer Study</vt:lpstr>
      <vt:lpstr>Carolina Breast Cancer Study</vt:lpstr>
      <vt:lpstr>Carolina Breast Cancer Study</vt:lpstr>
      <vt:lpstr>Carolina Breast Cancer Study</vt:lpstr>
      <vt:lpstr>Carolina Breast Cancer Study</vt:lpstr>
      <vt:lpstr>Carolina Breast Cancer Study</vt:lpstr>
      <vt:lpstr>Carolina Breast Cancer Study</vt:lpstr>
      <vt:lpstr>Carolina Breast Cancer Study</vt:lpstr>
      <vt:lpstr>Carolina Breast Cancer Study</vt:lpstr>
      <vt:lpstr>Carolina Breast Cancer Study</vt:lpstr>
      <vt:lpstr>Carolina Breast Cancer Study</vt:lpstr>
      <vt:lpstr>Carolina Breast Cancer Study</vt:lpstr>
      <vt:lpstr>Reference</vt:lpstr>
      <vt:lpstr>Big Picture:       Synonyms</vt:lpstr>
      <vt:lpstr>JIVE:      Next Generation</vt:lpstr>
      <vt:lpstr>DIVAS  Improves JIVE</vt:lpstr>
      <vt:lpstr>DIVAS  Improves JIVE</vt:lpstr>
      <vt:lpstr>DIVAS  Improves JIVE</vt:lpstr>
      <vt:lpstr>DIVAS  Improves JIVE</vt:lpstr>
      <vt:lpstr>DIVAS  Improves JIVE</vt:lpstr>
      <vt:lpstr>DIVAS  Improves JIVE</vt:lpstr>
      <vt:lpstr>DIVAS  Improves JIVE</vt:lpstr>
      <vt:lpstr>DIVAS  Improves JIVE</vt:lpstr>
      <vt:lpstr>DIVAS  Improves JIVE</vt:lpstr>
      <vt:lpstr>DIVAS on TCGA Data</vt:lpstr>
      <vt:lpstr>DIVAS on TCGA Data</vt:lpstr>
      <vt:lpstr>DIVAS on TCGA Data</vt:lpstr>
      <vt:lpstr>DIVAS on TCGA Data</vt:lpstr>
    </vt:vector>
  </TitlesOfParts>
  <Company>UNC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UNC Blank</dc:title>
  <dc:creator>J. S. Marron</dc:creator>
  <cp:lastModifiedBy>JS Marron</cp:lastModifiedBy>
  <cp:revision>1097</cp:revision>
  <dcterms:created xsi:type="dcterms:W3CDTF">2003-03-05T17:06:40Z</dcterms:created>
  <dcterms:modified xsi:type="dcterms:W3CDTF">2020-01-17T11:59:30Z</dcterms:modified>
</cp:coreProperties>
</file>