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90122" r:id="rId2"/>
    <p:sldMasterId id="2147490138" r:id="rId3"/>
    <p:sldMasterId id="2147490150" r:id="rId4"/>
  </p:sldMasterIdLst>
  <p:notesMasterIdLst>
    <p:notesMasterId r:id="rId83"/>
  </p:notesMasterIdLst>
  <p:handoutMasterIdLst>
    <p:handoutMasterId r:id="rId84"/>
  </p:handoutMasterIdLst>
  <p:sldIdLst>
    <p:sldId id="286" r:id="rId5"/>
    <p:sldId id="1035" r:id="rId6"/>
    <p:sldId id="821" r:id="rId7"/>
    <p:sldId id="941" r:id="rId8"/>
    <p:sldId id="986" r:id="rId9"/>
    <p:sldId id="1065" r:id="rId10"/>
    <p:sldId id="464" r:id="rId11"/>
    <p:sldId id="668" r:id="rId12"/>
    <p:sldId id="675" r:id="rId13"/>
    <p:sldId id="676" r:id="rId14"/>
    <p:sldId id="1010" r:id="rId15"/>
    <p:sldId id="1011" r:id="rId16"/>
    <p:sldId id="1012" r:id="rId17"/>
    <p:sldId id="1013" r:id="rId18"/>
    <p:sldId id="1014" r:id="rId19"/>
    <p:sldId id="1015" r:id="rId20"/>
    <p:sldId id="1016" r:id="rId21"/>
    <p:sldId id="1017" r:id="rId22"/>
    <p:sldId id="1018" r:id="rId23"/>
    <p:sldId id="1019" r:id="rId24"/>
    <p:sldId id="1020" r:id="rId25"/>
    <p:sldId id="1021" r:id="rId26"/>
    <p:sldId id="1022" r:id="rId27"/>
    <p:sldId id="710" r:id="rId28"/>
    <p:sldId id="825" r:id="rId29"/>
    <p:sldId id="678" r:id="rId30"/>
    <p:sldId id="679" r:id="rId31"/>
    <p:sldId id="680" r:id="rId32"/>
    <p:sldId id="681" r:id="rId33"/>
    <p:sldId id="682" r:id="rId34"/>
    <p:sldId id="683" r:id="rId35"/>
    <p:sldId id="684" r:id="rId36"/>
    <p:sldId id="851" r:id="rId37"/>
    <p:sldId id="370" r:id="rId38"/>
    <p:sldId id="1070" r:id="rId39"/>
    <p:sldId id="852" r:id="rId40"/>
    <p:sldId id="839" r:id="rId41"/>
    <p:sldId id="840" r:id="rId42"/>
    <p:sldId id="841" r:id="rId43"/>
    <p:sldId id="1039" r:id="rId44"/>
    <p:sldId id="842" r:id="rId45"/>
    <p:sldId id="854" r:id="rId46"/>
    <p:sldId id="1071" r:id="rId47"/>
    <p:sldId id="1072" r:id="rId48"/>
    <p:sldId id="1073" r:id="rId49"/>
    <p:sldId id="1074" r:id="rId50"/>
    <p:sldId id="1111" r:id="rId51"/>
    <p:sldId id="1093" r:id="rId52"/>
    <p:sldId id="1094" r:id="rId53"/>
    <p:sldId id="1095" r:id="rId54"/>
    <p:sldId id="1075" r:id="rId55"/>
    <p:sldId id="1076" r:id="rId56"/>
    <p:sldId id="1077" r:id="rId57"/>
    <p:sldId id="1078" r:id="rId58"/>
    <p:sldId id="1079" r:id="rId59"/>
    <p:sldId id="1080" r:id="rId60"/>
    <p:sldId id="1081" r:id="rId61"/>
    <p:sldId id="1082" r:id="rId62"/>
    <p:sldId id="1083" r:id="rId63"/>
    <p:sldId id="1084" r:id="rId64"/>
    <p:sldId id="1085" r:id="rId65"/>
    <p:sldId id="1086" r:id="rId66"/>
    <p:sldId id="1087" r:id="rId67"/>
    <p:sldId id="1088" r:id="rId68"/>
    <p:sldId id="1089" r:id="rId69"/>
    <p:sldId id="1090" r:id="rId70"/>
    <p:sldId id="1091" r:id="rId71"/>
    <p:sldId id="1092" r:id="rId72"/>
    <p:sldId id="1097" r:id="rId73"/>
    <p:sldId id="1096" r:id="rId74"/>
    <p:sldId id="1109" r:id="rId75"/>
    <p:sldId id="1098" r:id="rId76"/>
    <p:sldId id="1099" r:id="rId77"/>
    <p:sldId id="1110" r:id="rId78"/>
    <p:sldId id="1106" r:id="rId79"/>
    <p:sldId id="1107" r:id="rId80"/>
    <p:sldId id="1108" r:id="rId81"/>
    <p:sldId id="630" r:id="rId8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00FF"/>
    <a:srgbClr val="3333FF"/>
    <a:srgbClr val="7D7DFF"/>
    <a:srgbClr val="0000C8"/>
    <a:srgbClr val="FF9999"/>
    <a:srgbClr val="00FF00"/>
    <a:srgbClr val="00FF99"/>
    <a:srgbClr val="00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0" autoAdjust="0"/>
    <p:restoredTop sz="94679" autoAdjust="0"/>
  </p:normalViewPr>
  <p:slideViewPr>
    <p:cSldViewPr>
      <p:cViewPr varScale="1">
        <p:scale>
          <a:sx n="65" d="100"/>
          <a:sy n="65" d="100"/>
        </p:scale>
        <p:origin x="131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71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81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굴림" pitchFamily="34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1139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굴림" pitchFamily="34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1140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굴림" pitchFamily="34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1141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굴림" pitchFamily="34" charset="-127"/>
              </a:defRPr>
            </a:lvl1pPr>
          </a:lstStyle>
          <a:p>
            <a:pPr>
              <a:defRPr/>
            </a:pPr>
            <a:fld id="{CAE742E6-1918-46B6-91A5-BAFF2471E061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641691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굴림" pitchFamily="34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굴림" pitchFamily="34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502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noProof="0" smtClean="0"/>
              <a:t>Click to edit Master text styles</a:t>
            </a:r>
          </a:p>
          <a:p>
            <a:pPr lvl="1"/>
            <a:r>
              <a:rPr lang="en-US" altLang="ko-KR" noProof="0" smtClean="0"/>
              <a:t>Second level</a:t>
            </a:r>
          </a:p>
          <a:p>
            <a:pPr lvl="2"/>
            <a:r>
              <a:rPr lang="en-US" altLang="ko-KR" noProof="0" smtClean="0"/>
              <a:t>Third level</a:t>
            </a:r>
          </a:p>
          <a:p>
            <a:pPr lvl="3"/>
            <a:r>
              <a:rPr lang="en-US" altLang="ko-KR" noProof="0" smtClean="0"/>
              <a:t>Fourth level</a:t>
            </a:r>
          </a:p>
          <a:p>
            <a:pPr lvl="4"/>
            <a:r>
              <a:rPr lang="en-US" altLang="ko-KR" noProof="0" smtClean="0"/>
              <a:t>Fifth level</a:t>
            </a: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굴림" pitchFamily="34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42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굴림" pitchFamily="34" charset="-127"/>
              </a:defRPr>
            </a:lvl1pPr>
          </a:lstStyle>
          <a:p>
            <a:pPr>
              <a:defRPr/>
            </a:pPr>
            <a:fld id="{2E71C9FD-28EB-4019-9160-CF9FF9BE5E07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347948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34" charset="-127"/>
        <a:ea typeface="굴림" pitchFamily="34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34" charset="-127"/>
        <a:ea typeface="굴림" pitchFamily="34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34" charset="-127"/>
        <a:ea typeface="굴림" pitchFamily="34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34" charset="-127"/>
        <a:ea typeface="굴림" pitchFamily="34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34" charset="-127"/>
        <a:ea typeface="굴림" pitchFamily="34" charset="-127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FB1B25-07DB-43BD-B55C-D69493D24980}" type="slidenum">
              <a:rPr lang="ko-KR" altLang="en-US" smtClean="0"/>
              <a:pPr/>
              <a:t>1</a:t>
            </a:fld>
            <a:endParaRPr lang="en-US" altLang="ko-KR" smtClean="0"/>
          </a:p>
        </p:txBody>
      </p:sp>
      <p:sp>
        <p:nvSpPr>
          <p:cNvPr id="351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1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2951305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24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422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25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061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26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058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27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176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28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837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29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7851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30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1727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31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5467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32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8005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33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141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8724EF-DCE3-4958-9DBB-88F32D379EE8}" type="slidenum">
              <a:rPr lang="ko-KR" altLang="en-US">
                <a:solidFill>
                  <a:srgbClr val="000000"/>
                </a:solidFill>
              </a:rPr>
              <a:pPr/>
              <a:t>2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3305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8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8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D96549-0784-4F6C-B73E-DA392729F52F}" type="slidenum">
              <a:rPr lang="ko-KR" altLang="en-US" smtClean="0"/>
              <a:pPr/>
              <a:t>34</a:t>
            </a:fld>
            <a:endParaRPr lang="en-US" altLang="ko-KR" smtClean="0"/>
          </a:p>
        </p:txBody>
      </p:sp>
    </p:spTree>
    <p:extLst>
      <p:ext uri="{BB962C8B-B14F-4D97-AF65-F5344CB8AC3E}">
        <p14:creationId xmlns:p14="http://schemas.microsoft.com/office/powerpoint/2010/main" val="18657379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9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9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2BAC93-48E1-4846-88AF-BBE30BE2134C}" type="slidenum">
              <a:rPr lang="ko-KR" altLang="en-US" smtClean="0">
                <a:solidFill>
                  <a:prstClr val="black"/>
                </a:solidFill>
              </a:rPr>
              <a:pPr/>
              <a:t>35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1877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9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9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2BAC93-48E1-4846-88AF-BBE30BE2134C}" type="slidenum">
              <a:rPr lang="ko-KR" altLang="en-US" smtClean="0">
                <a:solidFill>
                  <a:prstClr val="black"/>
                </a:solidFill>
              </a:rPr>
              <a:pPr/>
              <a:t>36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8082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9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9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2BAC93-48E1-4846-88AF-BBE30BE2134C}" type="slidenum">
              <a:rPr lang="ko-KR" altLang="en-US" smtClean="0">
                <a:solidFill>
                  <a:prstClr val="black"/>
                </a:solidFill>
              </a:rPr>
              <a:pPr/>
              <a:t>37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9545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9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9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2BAC93-48E1-4846-88AF-BBE30BE2134C}" type="slidenum">
              <a:rPr lang="ko-KR" altLang="en-US" smtClean="0">
                <a:solidFill>
                  <a:prstClr val="black"/>
                </a:solidFill>
              </a:rPr>
              <a:pPr/>
              <a:t>38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3967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9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9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2BAC93-48E1-4846-88AF-BBE30BE2134C}" type="slidenum">
              <a:rPr lang="ko-KR" altLang="en-US" smtClean="0">
                <a:solidFill>
                  <a:prstClr val="black"/>
                </a:solidFill>
              </a:rPr>
              <a:pPr/>
              <a:t>39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5348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9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9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2BAC93-48E1-4846-88AF-BBE30BE2134C}" type="slidenum">
              <a:rPr lang="ko-KR" altLang="en-US" smtClean="0">
                <a:solidFill>
                  <a:prstClr val="black"/>
                </a:solidFill>
              </a:rPr>
              <a:pPr/>
              <a:t>40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5282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9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9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2BAC93-48E1-4846-88AF-BBE30BE2134C}" type="slidenum">
              <a:rPr lang="ko-KR" altLang="en-US" smtClean="0">
                <a:solidFill>
                  <a:prstClr val="black"/>
                </a:solidFill>
              </a:rPr>
              <a:pPr/>
              <a:t>41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5558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9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9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2BAC93-48E1-4846-88AF-BBE30BE2134C}" type="slidenum">
              <a:rPr lang="ko-KR" altLang="en-US" smtClean="0">
                <a:solidFill>
                  <a:prstClr val="black"/>
                </a:solidFill>
              </a:rPr>
              <a:pPr/>
              <a:t>42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4404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0089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8724EF-DCE3-4958-9DBB-88F32D379EE8}" type="slidenum">
              <a:rPr lang="ko-KR" altLang="en-US">
                <a:solidFill>
                  <a:srgbClr val="000000"/>
                </a:solidFill>
              </a:rPr>
              <a:pPr/>
              <a:t>3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8100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44670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70459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47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1389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20288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6315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19429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07129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07691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19249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8313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DA02BC-8455-411E-9058-114D0B7D5F9E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8585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92580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25720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96396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724448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890454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52831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4163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869171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997692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546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1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61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C54AF8-B5CC-4723-A54C-2B7D2C830355}" type="slidenum">
              <a:rPr lang="ko-KR" altLang="en-US" smtClean="0"/>
              <a:pPr/>
              <a:t>7</a:t>
            </a:fld>
            <a:endParaRPr lang="en-US" altLang="ko-KR" smtClean="0"/>
          </a:p>
        </p:txBody>
      </p:sp>
    </p:spTree>
    <p:extLst>
      <p:ext uri="{BB962C8B-B14F-4D97-AF65-F5344CB8AC3E}">
        <p14:creationId xmlns:p14="http://schemas.microsoft.com/office/powerpoint/2010/main" val="337797019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500823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69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756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71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16897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72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68882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73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86488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74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13395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75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59092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76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14693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77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99401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8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8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E1BBA6-AC20-4913-B511-2C1A621E556B}" type="slidenum">
              <a:rPr lang="en-US" smtClean="0">
                <a:solidFill>
                  <a:prstClr val="black"/>
                </a:solidFill>
              </a:rPr>
              <a:pPr/>
              <a:t>78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573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8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02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9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174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10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532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11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441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1000" y="422275"/>
            <a:ext cx="2032000" cy="5826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422275"/>
            <a:ext cx="5946775" cy="5826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03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804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8642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479550"/>
            <a:ext cx="3971925" cy="4768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14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5747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7012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232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7256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89754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502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7038" y="457200"/>
            <a:ext cx="2047875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457200"/>
            <a:ext cx="5992813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935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148513" cy="4921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479550"/>
            <a:ext cx="3971925" cy="4768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2609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2733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119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74761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479550"/>
            <a:ext cx="3971925" cy="4768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659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769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104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9260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01645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00583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962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1000" y="422275"/>
            <a:ext cx="2032000" cy="5826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422275"/>
            <a:ext cx="5946775" cy="5826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831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411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54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79790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479550"/>
            <a:ext cx="3971925" cy="4768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5795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20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479550"/>
            <a:ext cx="3971925" cy="4768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799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61892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6676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10949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974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7038" y="457200"/>
            <a:ext cx="2047875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457200"/>
            <a:ext cx="5992813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130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148513" cy="4921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479550"/>
            <a:ext cx="3971925" cy="4768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74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vmlDrawing" Target="../drawings/vmlDrawing2.v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oleObject" Target="../embeddings/oleObject2.bin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accent1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14488" y="422275"/>
            <a:ext cx="714851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1825" y="1479550"/>
            <a:ext cx="8094663" cy="476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416772" name="Line 4"/>
          <p:cNvSpPr>
            <a:spLocks noChangeShapeType="1"/>
          </p:cNvSpPr>
          <p:nvPr userDrawn="1"/>
        </p:nvSpPr>
        <p:spPr bwMode="auto">
          <a:xfrm>
            <a:off x="1198563" y="1230313"/>
            <a:ext cx="7820025" cy="0"/>
          </a:xfrm>
          <a:prstGeom prst="line">
            <a:avLst/>
          </a:prstGeom>
          <a:noFill/>
          <a:ln w="28575">
            <a:solidFill>
              <a:srgbClr val="0FC7FF"/>
            </a:solidFill>
            <a:round/>
            <a:headEnd type="none" w="sm" len="sm"/>
            <a:tailEnd type="none" w="sm" len="sm"/>
          </a:ln>
          <a:effectLst>
            <a:outerShdw dist="17961" dir="2700000" algn="ctr" rotWithShape="0">
              <a:srgbClr val="232323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6773" name="Text Box 5"/>
          <p:cNvSpPr txBox="1">
            <a:spLocks noChangeArrowheads="1"/>
          </p:cNvSpPr>
          <p:nvPr userDrawn="1"/>
        </p:nvSpPr>
        <p:spPr bwMode="auto">
          <a:xfrm>
            <a:off x="8747125" y="6629400"/>
            <a:ext cx="339725" cy="228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fld id="{8DDBB847-3454-4BD1-8229-173D56236E31}" type="slidenum">
              <a:rPr lang="ko-KR" altLang="en-US" sz="1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pitchFamily="34" charset="-127"/>
              </a:rPr>
              <a:pPr eaLnBrk="0" hangingPunct="0">
                <a:lnSpc>
                  <a:spcPct val="90000"/>
                </a:lnSpc>
                <a:defRPr/>
              </a:pPr>
              <a:t>‹#›</a:t>
            </a:fld>
            <a:endParaRPr lang="en-US" altLang="ko-KR" sz="1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굴림" pitchFamily="34" charset="-127"/>
            </a:endParaRPr>
          </a:p>
        </p:txBody>
      </p:sp>
      <p:graphicFrame>
        <p:nvGraphicFramePr>
          <p:cNvPr id="2050" name="Object 6"/>
          <p:cNvGraphicFramePr>
            <a:graphicFrameLocks noChangeAspect="1"/>
          </p:cNvGraphicFramePr>
          <p:nvPr/>
        </p:nvGraphicFramePr>
        <p:xfrm>
          <a:off x="228600" y="228600"/>
          <a:ext cx="7620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1" name="Image File" r:id="rId14" imgW="246600" imgH="324360" progId="">
                  <p:embed/>
                </p:oleObj>
              </mc:Choice>
              <mc:Fallback>
                <p:oleObj name="Image File" r:id="rId14" imgW="246600" imgH="32436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8600"/>
                        <a:ext cx="7620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9DDF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5B5249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EC8BA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6775" name="Text Box 7"/>
          <p:cNvSpPr txBox="1">
            <a:spLocks noChangeArrowheads="1"/>
          </p:cNvSpPr>
          <p:nvPr userDrawn="1"/>
        </p:nvSpPr>
        <p:spPr bwMode="auto">
          <a:xfrm>
            <a:off x="0" y="1143000"/>
            <a:ext cx="123825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sz="1200"/>
              <a:t>UNC, Stat &amp; OR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623" r:id="rId1"/>
    <p:sldLayoutId id="2147489624" r:id="rId2"/>
    <p:sldLayoutId id="2147489625" r:id="rId3"/>
    <p:sldLayoutId id="2147489626" r:id="rId4"/>
    <p:sldLayoutId id="2147489627" r:id="rId5"/>
    <p:sldLayoutId id="2147489628" r:id="rId6"/>
    <p:sldLayoutId id="2147489629" r:id="rId7"/>
    <p:sldLayoutId id="2147489630" r:id="rId8"/>
    <p:sldLayoutId id="2147489631" r:id="rId9"/>
    <p:sldLayoutId id="2147489632" r:id="rId10"/>
    <p:sldLayoutId id="214748963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1027113" indent="-4556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370013" indent="-228600" algn="l" rtl="0" eaLnBrk="0" fontAlgn="base" hangingPunct="0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712913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0">
          <a:gsLst>
            <a:gs pos="0">
              <a:srgbClr val="A0C8FF"/>
            </a:gs>
            <a:gs pos="50000">
              <a:schemeClr val="accent1">
                <a:gamma/>
                <a:tint val="0"/>
                <a:invGamma/>
              </a:schemeClr>
            </a:gs>
            <a:gs pos="0">
              <a:srgbClr val="AACEFF"/>
            </a:gs>
            <a:gs pos="100000">
              <a:srgbClr val="A0C8FF"/>
            </a:gs>
          </a:gsLst>
          <a:lin ang="7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01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57200"/>
            <a:ext cx="7148513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University of North Carolina, Chapel Hill</a:t>
            </a:r>
          </a:p>
        </p:txBody>
      </p:sp>
      <p:sp>
        <p:nvSpPr>
          <p:cNvPr id="89102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1825" y="1479550"/>
            <a:ext cx="8094663" cy="476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dirty="0" smtClean="0"/>
              <a:t>Title</a:t>
            </a:r>
          </a:p>
          <a:p>
            <a:pPr lvl="0"/>
            <a:r>
              <a:rPr lang="en-US" altLang="ko-KR" dirty="0" smtClean="0"/>
              <a:t>J. S. </a:t>
            </a:r>
            <a:r>
              <a:rPr lang="en-US" altLang="ko-KR" dirty="0" err="1" smtClean="0"/>
              <a:t>Marron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Dept. of Statistics and Operations Research</a:t>
            </a:r>
          </a:p>
          <a:p>
            <a:pPr lvl="1"/>
            <a:endParaRPr lang="en-US" altLang="ko-KR" dirty="0" smtClean="0"/>
          </a:p>
          <a:p>
            <a:pPr lvl="1"/>
            <a:endParaRPr lang="en-US" altLang="ko-KR" dirty="0" smtClean="0"/>
          </a:p>
        </p:txBody>
      </p:sp>
      <p:sp>
        <p:nvSpPr>
          <p:cNvPr id="89103" name="Line 15"/>
          <p:cNvSpPr>
            <a:spLocks noChangeShapeType="1"/>
          </p:cNvSpPr>
          <p:nvPr/>
        </p:nvSpPr>
        <p:spPr bwMode="auto">
          <a:xfrm>
            <a:off x="1198563" y="1230313"/>
            <a:ext cx="7820025" cy="0"/>
          </a:xfrm>
          <a:prstGeom prst="line">
            <a:avLst/>
          </a:prstGeom>
          <a:noFill/>
          <a:ln w="28575">
            <a:solidFill>
              <a:srgbClr val="0FC7FF"/>
            </a:solidFill>
            <a:round/>
            <a:headEnd type="none" w="sm" len="sm"/>
            <a:tailEnd type="none" w="sm" len="sm"/>
          </a:ln>
          <a:effectLst>
            <a:outerShdw dist="17961" dir="2700000" algn="ctr" rotWithShape="0">
              <a:srgbClr val="232323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04" name="Text Box 16"/>
          <p:cNvSpPr txBox="1">
            <a:spLocks noChangeArrowheads="1"/>
          </p:cNvSpPr>
          <p:nvPr/>
        </p:nvSpPr>
        <p:spPr bwMode="auto">
          <a:xfrm>
            <a:off x="8747125" y="6629400"/>
            <a:ext cx="3397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</a:pPr>
            <a:fld id="{FBC3618B-0976-49FC-BB03-CB1CC49DB60B}" type="slidenum">
              <a:rPr lang="ko-KR" altLang="en-US" sz="1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pitchFamily="50" charset="-127"/>
              </a:rPr>
              <a:pPr eaLnBrk="0" hangingPunct="0">
                <a:lnSpc>
                  <a:spcPct val="90000"/>
                </a:lnSpc>
              </a:pPr>
              <a:t>‹#›</a:t>
            </a:fld>
            <a:endParaRPr lang="en-US" altLang="ko-KR" sz="1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굴림" pitchFamily="50" charset="-127"/>
            </a:endParaRPr>
          </a:p>
        </p:txBody>
      </p:sp>
      <p:sp>
        <p:nvSpPr>
          <p:cNvPr id="89108" name="Text Box 20"/>
          <p:cNvSpPr txBox="1">
            <a:spLocks noChangeArrowheads="1"/>
          </p:cNvSpPr>
          <p:nvPr/>
        </p:nvSpPr>
        <p:spPr bwMode="auto">
          <a:xfrm>
            <a:off x="-1" y="0"/>
            <a:ext cx="1198563" cy="13702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92075" tIns="46038" rIns="92075" bIns="46038">
            <a:spAutoFit/>
          </a:bodyPr>
          <a:lstStyle/>
          <a:p>
            <a:endParaRPr lang="en-US" altLang="en-US" sz="1200" dirty="0" smtClean="0">
              <a:solidFill>
                <a:srgbClr val="000000"/>
              </a:solidFill>
            </a:endParaRPr>
          </a:p>
          <a:p>
            <a:endParaRPr lang="en-US" altLang="en-US" sz="1200" dirty="0" smtClean="0">
              <a:solidFill>
                <a:srgbClr val="000000"/>
              </a:solidFill>
            </a:endParaRPr>
          </a:p>
          <a:p>
            <a:endParaRPr lang="en-US" altLang="en-US" sz="1200" dirty="0" smtClean="0">
              <a:solidFill>
                <a:srgbClr val="000000"/>
              </a:solidFill>
            </a:endParaRPr>
          </a:p>
          <a:p>
            <a:endParaRPr lang="en-US" altLang="en-US" sz="1200" dirty="0" smtClean="0">
              <a:solidFill>
                <a:srgbClr val="000000"/>
              </a:solidFill>
            </a:endParaRPr>
          </a:p>
          <a:p>
            <a:endParaRPr lang="en-US" altLang="en-US" sz="1200" dirty="0" smtClean="0">
              <a:solidFill>
                <a:srgbClr val="000000"/>
              </a:solidFill>
            </a:endParaRPr>
          </a:p>
          <a:p>
            <a:endParaRPr lang="en-US" altLang="en-US" sz="1200" dirty="0" smtClean="0">
              <a:solidFill>
                <a:srgbClr val="000000"/>
              </a:solidFill>
            </a:endParaRPr>
          </a:p>
          <a:p>
            <a:r>
              <a:rPr lang="en-US" altLang="en-US" sz="1100" dirty="0" smtClean="0">
                <a:solidFill>
                  <a:srgbClr val="000000"/>
                </a:solidFill>
              </a:rPr>
              <a:t>UNC</a:t>
            </a:r>
            <a:r>
              <a:rPr lang="en-US" altLang="en-US" sz="1100" dirty="0">
                <a:solidFill>
                  <a:srgbClr val="000000"/>
                </a:solidFill>
              </a:rPr>
              <a:t>, Stat &amp; </a:t>
            </a:r>
            <a:r>
              <a:rPr lang="en-US" altLang="en-US" sz="1100" dirty="0" smtClean="0">
                <a:solidFill>
                  <a:srgbClr val="000000"/>
                </a:solidFill>
              </a:rPr>
              <a:t>OR</a:t>
            </a:r>
          </a:p>
        </p:txBody>
      </p:sp>
      <p:pic>
        <p:nvPicPr>
          <p:cNvPr id="89125" name="Picture 37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" t="19402" r="71519" b="19797"/>
          <a:stretch/>
        </p:blipFill>
        <p:spPr bwMode="auto">
          <a:xfrm>
            <a:off x="87406" y="47064"/>
            <a:ext cx="1062318" cy="1102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757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23" r:id="rId1"/>
    <p:sldLayoutId id="2147490124" r:id="rId2"/>
    <p:sldLayoutId id="2147490125" r:id="rId3"/>
    <p:sldLayoutId id="2147490126" r:id="rId4"/>
    <p:sldLayoutId id="2147490127" r:id="rId5"/>
    <p:sldLayoutId id="2147490128" r:id="rId6"/>
    <p:sldLayoutId id="2147490129" r:id="rId7"/>
    <p:sldLayoutId id="2147490130" r:id="rId8"/>
    <p:sldLayoutId id="2147490131" r:id="rId9"/>
    <p:sldLayoutId id="2147490132" r:id="rId10"/>
    <p:sldLayoutId id="2147490133" r:id="rId11"/>
    <p:sldLayoutId id="2147490134" r:id="rId12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9pPr>
    </p:titleStyle>
    <p:bodyStyle>
      <a:lvl1pPr marL="457200" indent="-457200" algn="ctr" rtl="0" eaLnBrk="1" fontAlgn="base" hangingPunct="1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itchFamily="2" charset="2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1027113" indent="-455613" algn="ctr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defRPr sz="2800">
          <a:solidFill>
            <a:srgbClr val="000000"/>
          </a:solidFill>
          <a:latin typeface="+mn-lt"/>
        </a:defRPr>
      </a:lvl2pPr>
      <a:lvl3pPr marL="1370013" indent="-228600" algn="l" rtl="0" eaLnBrk="1" fontAlgn="base" hangingPunct="1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712913" indent="-228600" algn="l" rtl="0" eaLnBrk="1" fontAlgn="base" hangingPunct="1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0">
          <a:gsLst>
            <a:gs pos="0">
              <a:srgbClr val="A0C8FF"/>
            </a:gs>
            <a:gs pos="50000">
              <a:schemeClr val="accent1">
                <a:gamma/>
                <a:tint val="0"/>
                <a:invGamma/>
              </a:schemeClr>
            </a:gs>
            <a:gs pos="0">
              <a:srgbClr val="AACEFF"/>
            </a:gs>
            <a:gs pos="100000">
              <a:srgbClr val="A0C8FF"/>
            </a:gs>
          </a:gsLst>
          <a:lin ang="7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14488" y="422275"/>
            <a:ext cx="7148512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416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1825" y="1479550"/>
            <a:ext cx="8094663" cy="476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416772" name="Line 4"/>
          <p:cNvSpPr>
            <a:spLocks noChangeShapeType="1"/>
          </p:cNvSpPr>
          <p:nvPr/>
        </p:nvSpPr>
        <p:spPr bwMode="auto">
          <a:xfrm>
            <a:off x="1198563" y="1230313"/>
            <a:ext cx="7820025" cy="0"/>
          </a:xfrm>
          <a:prstGeom prst="line">
            <a:avLst/>
          </a:prstGeom>
          <a:noFill/>
          <a:ln w="28575">
            <a:solidFill>
              <a:srgbClr val="0FC7FF"/>
            </a:solidFill>
            <a:round/>
            <a:headEnd type="none" w="sm" len="sm"/>
            <a:tailEnd type="none" w="sm" len="sm"/>
          </a:ln>
          <a:effectLst>
            <a:outerShdw dist="17961" dir="2700000" algn="ctr" rotWithShape="0">
              <a:srgbClr val="232323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6773" name="Text Box 5"/>
          <p:cNvSpPr txBox="1">
            <a:spLocks noChangeArrowheads="1"/>
          </p:cNvSpPr>
          <p:nvPr/>
        </p:nvSpPr>
        <p:spPr bwMode="auto">
          <a:xfrm>
            <a:off x="8747125" y="6629400"/>
            <a:ext cx="3397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</a:pPr>
            <a:fld id="{C35D6311-2C1C-4037-958A-1CA82E432626}" type="slidenum">
              <a:rPr lang="ko-KR" altLang="en-US" sz="1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pitchFamily="50" charset="-127"/>
              </a:rPr>
              <a:pPr eaLnBrk="0" hangingPunct="0">
                <a:lnSpc>
                  <a:spcPct val="90000"/>
                </a:lnSpc>
              </a:pPr>
              <a:t>‹#›</a:t>
            </a:fld>
            <a:endParaRPr lang="en-US" altLang="ko-KR" sz="1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굴림" pitchFamily="50" charset="-127"/>
            </a:endParaRPr>
          </a:p>
        </p:txBody>
      </p:sp>
      <p:graphicFrame>
        <p:nvGraphicFramePr>
          <p:cNvPr id="416774" name="Object 6"/>
          <p:cNvGraphicFramePr>
            <a:graphicFrameLocks noChangeAspect="1"/>
          </p:cNvGraphicFramePr>
          <p:nvPr/>
        </p:nvGraphicFramePr>
        <p:xfrm>
          <a:off x="228600" y="228600"/>
          <a:ext cx="7620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0343" name="Image File" r:id="rId14" imgW="246600" imgH="324360" progId="DellImageExpertImage">
                  <p:embed/>
                </p:oleObj>
              </mc:Choice>
              <mc:Fallback>
                <p:oleObj name="Image File" r:id="rId14" imgW="246600" imgH="324360" progId="DellImageExpert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8600"/>
                        <a:ext cx="7620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6775" name="Text Box 7"/>
          <p:cNvSpPr txBox="1">
            <a:spLocks noChangeArrowheads="1"/>
          </p:cNvSpPr>
          <p:nvPr/>
        </p:nvSpPr>
        <p:spPr bwMode="auto">
          <a:xfrm>
            <a:off x="0" y="1143000"/>
            <a:ext cx="12382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altLang="en-US" sz="1200"/>
              <a:t>UNC, Stat &amp; OR</a:t>
            </a:r>
          </a:p>
        </p:txBody>
      </p:sp>
    </p:spTree>
    <p:extLst>
      <p:ext uri="{BB962C8B-B14F-4D97-AF65-F5344CB8AC3E}">
        <p14:creationId xmlns:p14="http://schemas.microsoft.com/office/powerpoint/2010/main" val="4216073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39" r:id="rId1"/>
    <p:sldLayoutId id="2147490140" r:id="rId2"/>
    <p:sldLayoutId id="2147490141" r:id="rId3"/>
    <p:sldLayoutId id="2147490142" r:id="rId4"/>
    <p:sldLayoutId id="2147490143" r:id="rId5"/>
    <p:sldLayoutId id="2147490144" r:id="rId6"/>
    <p:sldLayoutId id="2147490145" r:id="rId7"/>
    <p:sldLayoutId id="2147490146" r:id="rId8"/>
    <p:sldLayoutId id="2147490147" r:id="rId9"/>
    <p:sldLayoutId id="2147490148" r:id="rId10"/>
    <p:sldLayoutId id="214749014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1027113" indent="-45561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370013" indent="-228600" algn="l" rtl="0" eaLnBrk="1" fontAlgn="base" hangingPunct="1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712913" indent="-228600" algn="l" rtl="0" eaLnBrk="1" fontAlgn="base" hangingPunct="1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A0C8FF"/>
            </a:gs>
            <a:gs pos="50000">
              <a:schemeClr val="accent1">
                <a:gamma/>
                <a:tint val="0"/>
                <a:invGamma/>
              </a:schemeClr>
            </a:gs>
            <a:gs pos="0">
              <a:srgbClr val="AACEFF"/>
            </a:gs>
            <a:gs pos="100000">
              <a:srgbClr val="A0C8FF"/>
            </a:gs>
          </a:gsLst>
          <a:lin ang="7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01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57200"/>
            <a:ext cx="7148513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University of North Carolina, Chapel Hill</a:t>
            </a:r>
          </a:p>
        </p:txBody>
      </p:sp>
      <p:sp>
        <p:nvSpPr>
          <p:cNvPr id="89102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1825" y="1479550"/>
            <a:ext cx="8094663" cy="476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dirty="0" smtClean="0"/>
              <a:t>Title</a:t>
            </a:r>
          </a:p>
          <a:p>
            <a:pPr lvl="0"/>
            <a:r>
              <a:rPr lang="en-US" altLang="ko-KR" dirty="0" smtClean="0"/>
              <a:t>J. S. </a:t>
            </a:r>
            <a:r>
              <a:rPr lang="en-US" altLang="ko-KR" dirty="0" err="1" smtClean="0"/>
              <a:t>Marron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Dept. of Statistics and Operations Research</a:t>
            </a:r>
          </a:p>
          <a:p>
            <a:pPr lvl="1"/>
            <a:endParaRPr lang="en-US" altLang="ko-KR" dirty="0" smtClean="0"/>
          </a:p>
          <a:p>
            <a:pPr lvl="1"/>
            <a:endParaRPr lang="en-US" altLang="ko-KR" dirty="0" smtClean="0"/>
          </a:p>
        </p:txBody>
      </p:sp>
      <p:sp>
        <p:nvSpPr>
          <p:cNvPr id="89103" name="Line 15"/>
          <p:cNvSpPr>
            <a:spLocks noChangeShapeType="1"/>
          </p:cNvSpPr>
          <p:nvPr userDrawn="1"/>
        </p:nvSpPr>
        <p:spPr bwMode="auto">
          <a:xfrm>
            <a:off x="1198563" y="1230313"/>
            <a:ext cx="7820025" cy="0"/>
          </a:xfrm>
          <a:prstGeom prst="line">
            <a:avLst/>
          </a:prstGeom>
          <a:noFill/>
          <a:ln w="28575">
            <a:solidFill>
              <a:srgbClr val="0FC7FF"/>
            </a:solidFill>
            <a:round/>
            <a:headEnd type="none" w="sm" len="sm"/>
            <a:tailEnd type="none" w="sm" len="sm"/>
          </a:ln>
          <a:effectLst>
            <a:outerShdw dist="17961" dir="2700000" algn="ctr" rotWithShape="0">
              <a:srgbClr val="232323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04" name="Text Box 16"/>
          <p:cNvSpPr txBox="1">
            <a:spLocks noChangeArrowheads="1"/>
          </p:cNvSpPr>
          <p:nvPr userDrawn="1"/>
        </p:nvSpPr>
        <p:spPr bwMode="auto">
          <a:xfrm>
            <a:off x="8747125" y="6629400"/>
            <a:ext cx="3397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</a:pPr>
            <a:fld id="{FBC3618B-0976-49FC-BB03-CB1CC49DB60B}" type="slidenum">
              <a:rPr lang="ko-KR" altLang="en-US" sz="1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pitchFamily="50" charset="-127"/>
              </a:rPr>
              <a:pPr eaLnBrk="0" hangingPunct="0">
                <a:lnSpc>
                  <a:spcPct val="90000"/>
                </a:lnSpc>
              </a:pPr>
              <a:t>‹#›</a:t>
            </a:fld>
            <a:endParaRPr lang="en-US" altLang="ko-KR" sz="1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굴림" pitchFamily="50" charset="-127"/>
            </a:endParaRPr>
          </a:p>
        </p:txBody>
      </p:sp>
      <p:sp>
        <p:nvSpPr>
          <p:cNvPr id="89108" name="Text Box 20"/>
          <p:cNvSpPr txBox="1">
            <a:spLocks noChangeArrowheads="1"/>
          </p:cNvSpPr>
          <p:nvPr userDrawn="1"/>
        </p:nvSpPr>
        <p:spPr bwMode="auto">
          <a:xfrm>
            <a:off x="-1" y="0"/>
            <a:ext cx="1198563" cy="13702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92075" tIns="46038" rIns="92075" bIns="46038">
            <a:spAutoFit/>
          </a:bodyPr>
          <a:lstStyle/>
          <a:p>
            <a:endParaRPr lang="en-US" altLang="en-US" sz="1200" dirty="0" smtClean="0">
              <a:solidFill>
                <a:srgbClr val="000000"/>
              </a:solidFill>
            </a:endParaRPr>
          </a:p>
          <a:p>
            <a:endParaRPr lang="en-US" altLang="en-US" sz="1200" dirty="0" smtClean="0">
              <a:solidFill>
                <a:srgbClr val="000000"/>
              </a:solidFill>
            </a:endParaRPr>
          </a:p>
          <a:p>
            <a:endParaRPr lang="en-US" altLang="en-US" sz="1200" dirty="0" smtClean="0">
              <a:solidFill>
                <a:srgbClr val="000000"/>
              </a:solidFill>
            </a:endParaRPr>
          </a:p>
          <a:p>
            <a:endParaRPr lang="en-US" altLang="en-US" sz="1200" dirty="0" smtClean="0">
              <a:solidFill>
                <a:srgbClr val="000000"/>
              </a:solidFill>
            </a:endParaRPr>
          </a:p>
          <a:p>
            <a:endParaRPr lang="en-US" altLang="en-US" sz="1200" dirty="0" smtClean="0">
              <a:solidFill>
                <a:srgbClr val="000000"/>
              </a:solidFill>
            </a:endParaRPr>
          </a:p>
          <a:p>
            <a:endParaRPr lang="en-US" altLang="en-US" sz="1200" dirty="0" smtClean="0">
              <a:solidFill>
                <a:srgbClr val="000000"/>
              </a:solidFill>
            </a:endParaRPr>
          </a:p>
          <a:p>
            <a:r>
              <a:rPr lang="en-US" altLang="en-US" sz="1100" dirty="0" smtClean="0">
                <a:solidFill>
                  <a:srgbClr val="000000"/>
                </a:solidFill>
              </a:rPr>
              <a:t>UNC</a:t>
            </a:r>
            <a:r>
              <a:rPr lang="en-US" altLang="en-US" sz="1100" dirty="0">
                <a:solidFill>
                  <a:srgbClr val="000000"/>
                </a:solidFill>
              </a:rPr>
              <a:t>, Stat &amp; </a:t>
            </a:r>
            <a:r>
              <a:rPr lang="en-US" altLang="en-US" sz="1100" dirty="0" smtClean="0">
                <a:solidFill>
                  <a:srgbClr val="000000"/>
                </a:solidFill>
              </a:rPr>
              <a:t>OR</a:t>
            </a:r>
          </a:p>
        </p:txBody>
      </p:sp>
      <p:pic>
        <p:nvPicPr>
          <p:cNvPr id="89125" name="Picture 37"/>
          <p:cNvPicPr>
            <a:picLocks noChangeAspect="1" noChangeArrowheads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" t="19402" r="71519" b="19797"/>
          <a:stretch/>
        </p:blipFill>
        <p:spPr bwMode="auto">
          <a:xfrm>
            <a:off x="87406" y="47064"/>
            <a:ext cx="1062318" cy="1102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7665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51" r:id="rId1"/>
    <p:sldLayoutId id="2147490152" r:id="rId2"/>
    <p:sldLayoutId id="2147490153" r:id="rId3"/>
    <p:sldLayoutId id="2147490154" r:id="rId4"/>
    <p:sldLayoutId id="2147490155" r:id="rId5"/>
    <p:sldLayoutId id="2147490156" r:id="rId6"/>
    <p:sldLayoutId id="2147490157" r:id="rId7"/>
    <p:sldLayoutId id="2147490158" r:id="rId8"/>
    <p:sldLayoutId id="2147490159" r:id="rId9"/>
    <p:sldLayoutId id="2147490160" r:id="rId10"/>
    <p:sldLayoutId id="2147490161" r:id="rId11"/>
    <p:sldLayoutId id="2147490162" r:id="rId12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9pPr>
    </p:titleStyle>
    <p:bodyStyle>
      <a:lvl1pPr marL="457200" indent="-457200" algn="ctr" rtl="0" fontAlgn="base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itchFamily="2" charset="2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1027113" indent="-455613" algn="ctr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defRPr sz="2800">
          <a:solidFill>
            <a:srgbClr val="000000"/>
          </a:solidFill>
          <a:latin typeface="+mn-lt"/>
        </a:defRPr>
      </a:lvl2pPr>
      <a:lvl3pPr marL="1370013" indent="-228600" algn="l" rtl="0" fontAlgn="base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712913" indent="-228600" algn="l" rtl="0" fontAlgn="base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1.png"/><Relationship Id="rId5" Type="http://schemas.openxmlformats.org/officeDocument/2006/relationships/image" Target="../media/image970.png"/><Relationship Id="rId4" Type="http://schemas.openxmlformats.org/officeDocument/2006/relationships/image" Target="../media/image94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457200"/>
            <a:ext cx="7467600" cy="4540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ko-KR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34" charset="-127"/>
              </a:rPr>
              <a:t>S. C. Big Data Health Sciences Conference</a:t>
            </a:r>
            <a:endParaRPr lang="en-US" altLang="ko-KR" dirty="0" smtClean="0">
              <a:effectLst>
                <a:outerShdw blurRad="38100" dist="38100" dir="2700000" algn="tl">
                  <a:srgbClr val="000000"/>
                </a:outerShdw>
              </a:effectLst>
              <a:ea typeface="굴림" pitchFamily="34" charset="-127"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524000"/>
            <a:ext cx="8610600" cy="5029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ko-KR" sz="3600" dirty="0" smtClean="0">
                <a:ea typeface="굴림" pitchFamily="34" charset="-127"/>
              </a:rPr>
              <a:t>Object Oriented Data Analysis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endParaRPr lang="en-US" altLang="ko-KR" sz="1800" dirty="0" smtClean="0">
              <a:ea typeface="굴림" pitchFamily="34" charset="-127"/>
            </a:endParaRP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altLang="ko-KR" dirty="0" smtClean="0">
                <a:ea typeface="굴림" pitchFamily="34" charset="-127"/>
              </a:rPr>
              <a:t>J. S. Marron</a:t>
            </a:r>
            <a:endParaRPr lang="en-US" altLang="ko-KR" dirty="0" smtClean="0">
              <a:ea typeface="굴림" pitchFamily="34" charset="-127"/>
              <a:cs typeface="Tahoma" pitchFamily="34" charset="0"/>
            </a:endParaRP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altLang="ko-KR" dirty="0" smtClean="0">
                <a:ea typeface="굴림" pitchFamily="34" charset="-127"/>
              </a:rPr>
              <a:t>Dept. of Statistics and Operations Research, University of North Carolina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fld id="{BA47E10C-313D-4EEA-94B0-FC70B5BDCCD6}" type="datetime4">
              <a:rPr lang="en-US" smtClean="0">
                <a:ea typeface="굴림" pitchFamily="34" charset="-127"/>
              </a:rPr>
              <a:pPr eaLnBrk="1" hangingPunct="1">
                <a:lnSpc>
                  <a:spcPct val="150000"/>
                </a:lnSpc>
                <a:buFont typeface="Wingdings" pitchFamily="2" charset="2"/>
                <a:buNone/>
              </a:pPr>
              <a:t>February 6, 2020</a:t>
            </a:fld>
            <a:endParaRPr lang="en-US" altLang="ko-KR" dirty="0" smtClean="0">
              <a:ea typeface="굴림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 Oriented Data Analysis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479550"/>
            <a:ext cx="8094663" cy="522605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Original Thought: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OODA = Mathematical Framework</a:t>
            </a:r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Current View:</a:t>
            </a:r>
            <a:endParaRPr lang="en-US" dirty="0"/>
          </a:p>
          <a:p>
            <a:pPr eaLnBrk="1" hangingPunct="1">
              <a:buFont typeface="Wingdings" pitchFamily="2" charset="2"/>
              <a:buNone/>
            </a:pPr>
            <a:r>
              <a:rPr lang="en-US" sz="4000" dirty="0" smtClean="0"/>
              <a:t>OODA = Focal Point</a:t>
            </a:r>
          </a:p>
          <a:p>
            <a:pPr eaLnBrk="1" hangingPunct="1">
              <a:buFont typeface="Wingdings" pitchFamily="2" charset="2"/>
              <a:buNone/>
            </a:pPr>
            <a:endParaRPr lang="en-US" sz="4000" dirty="0"/>
          </a:p>
          <a:p>
            <a:pPr eaLnBrk="1" hangingPunct="1">
              <a:buFont typeface="Wingdings" pitchFamily="2" charset="2"/>
              <a:buNone/>
            </a:pPr>
            <a:r>
              <a:rPr lang="en-US" sz="4000" dirty="0" smtClean="0"/>
              <a:t>What should be the Data Objects?</a:t>
            </a:r>
          </a:p>
        </p:txBody>
      </p:sp>
    </p:spTree>
    <p:extLst>
      <p:ext uri="{BB962C8B-B14F-4D97-AF65-F5344CB8AC3E}">
        <p14:creationId xmlns:p14="http://schemas.microsoft.com/office/powerpoint/2010/main" val="174900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 Component Analysis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479550"/>
            <a:ext cx="8269288" cy="522605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More Than </a:t>
            </a:r>
            <a:r>
              <a:rPr lang="en-US" i="1" dirty="0" smtClean="0"/>
              <a:t>Dimensionality Reduction</a:t>
            </a:r>
            <a:r>
              <a:rPr lang="en-US" dirty="0" smtClean="0"/>
              <a:t>:</a:t>
            </a:r>
          </a:p>
          <a:p>
            <a:pPr algn="l" eaLnBrk="1" hangingPunct="1"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u="sng" dirty="0" smtClean="0"/>
              <a:t>Visualization</a:t>
            </a:r>
          </a:p>
          <a:p>
            <a:pPr lvl="1" algn="l" eaLnBrk="1" hangingPunct="1"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dirty="0" smtClean="0"/>
              <a:t>Relationships Between Objects  (Scores)</a:t>
            </a: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368181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850" y="1563802"/>
            <a:ext cx="7492150" cy="5294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8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Demo PCA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90" t="-18519" b="-43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295400"/>
                <a:ext cx="8094663" cy="4768850"/>
              </a:xfrm>
            </p:spPr>
            <p:txBody>
              <a:bodyPr/>
              <a:lstStyle/>
              <a:p>
                <a:pPr marL="0" indent="0" algn="l">
                  <a:buNone/>
                </a:pPr>
                <a:r>
                  <a:rPr lang="en-US" dirty="0" smtClean="0"/>
                  <a:t>Raw Toy Data Set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295400"/>
                <a:ext cx="8094663" cy="4768850"/>
              </a:xfrm>
              <a:blipFill>
                <a:blip r:embed="rId4"/>
                <a:stretch>
                  <a:fillRect l="-1883" t="-1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108784" y="300187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97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850" y="1563802"/>
            <a:ext cx="7492150" cy="5294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Demo PCA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90" t="-18519" b="-43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295400"/>
                <a:ext cx="8094663" cy="4768850"/>
              </a:xfrm>
            </p:spPr>
            <p:txBody>
              <a:bodyPr/>
              <a:lstStyle/>
              <a:p>
                <a:pPr marL="0" indent="0" algn="l">
                  <a:buNone/>
                </a:pPr>
                <a:r>
                  <a:rPr lang="en-US" dirty="0" smtClean="0"/>
                  <a:t>Raw Toy Data Set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295400"/>
                <a:ext cx="8094663" cy="4768850"/>
              </a:xfrm>
              <a:blipFill>
                <a:blip r:embed="rId4"/>
                <a:stretch>
                  <a:fillRect l="-1883" t="-1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108784" y="300187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80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850" y="1563802"/>
            <a:ext cx="7492150" cy="5294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Demo PCA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90" t="-18519" b="-43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295400"/>
                <a:ext cx="8094663" cy="4768850"/>
              </a:xfrm>
            </p:spPr>
            <p:txBody>
              <a:bodyPr/>
              <a:lstStyle/>
              <a:p>
                <a:pPr marL="0" indent="0" algn="l">
                  <a:buNone/>
                </a:pPr>
                <a:r>
                  <a:rPr lang="en-US" dirty="0" smtClean="0"/>
                  <a:t>Raw Toy Data Set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295400"/>
                <a:ext cx="8094663" cy="4768850"/>
              </a:xfrm>
              <a:blipFill>
                <a:blip r:embed="rId4"/>
                <a:stretch>
                  <a:fillRect l="-1883" t="-1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108784" y="300187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84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850" y="1563802"/>
            <a:ext cx="7492150" cy="5294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Demo PCA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90" t="-18519" b="-43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295400"/>
                <a:ext cx="8094663" cy="4768850"/>
              </a:xfrm>
            </p:spPr>
            <p:txBody>
              <a:bodyPr/>
              <a:lstStyle/>
              <a:p>
                <a:pPr marL="0" indent="0" algn="l">
                  <a:buNone/>
                </a:pPr>
                <a:r>
                  <a:rPr lang="en-US" dirty="0" smtClean="0"/>
                  <a:t>Raw Toy Data Set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295400"/>
                <a:ext cx="8094663" cy="4768850"/>
              </a:xfrm>
              <a:blipFill>
                <a:blip r:embed="rId4"/>
                <a:stretch>
                  <a:fillRect l="-1883" t="-1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108784" y="300187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32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850" y="1563802"/>
            <a:ext cx="7492150" cy="5294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Demo PCA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90" t="-18519" b="-43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295400"/>
                <a:ext cx="8094663" cy="4768850"/>
              </a:xfrm>
            </p:spPr>
            <p:txBody>
              <a:bodyPr/>
              <a:lstStyle/>
              <a:p>
                <a:pPr marL="0" indent="0" algn="l">
                  <a:buNone/>
                </a:pPr>
                <a:r>
                  <a:rPr lang="en-US" dirty="0" smtClean="0"/>
                  <a:t>Raw Toy Data Set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295400"/>
                <a:ext cx="8094663" cy="4768850"/>
              </a:xfrm>
              <a:blipFill>
                <a:blip r:embed="rId4"/>
                <a:stretch>
                  <a:fillRect l="-1883" t="-1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108784" y="300187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05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850" y="1563802"/>
            <a:ext cx="7492150" cy="5294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Demo PCA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90" t="-18519" b="-43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295400"/>
                <a:ext cx="8094663" cy="4768850"/>
              </a:xfrm>
            </p:spPr>
            <p:txBody>
              <a:bodyPr/>
              <a:lstStyle/>
              <a:p>
                <a:pPr marL="0" indent="0" algn="l">
                  <a:buNone/>
                </a:pPr>
                <a:r>
                  <a:rPr lang="en-US" dirty="0" smtClean="0"/>
                  <a:t>Raw Toy Data Set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295400"/>
                <a:ext cx="8094663" cy="4768850"/>
              </a:xfrm>
              <a:blipFill>
                <a:blip r:embed="rId4"/>
                <a:stretch>
                  <a:fillRect l="-1883" t="-1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108784" y="300187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42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850" y="1563802"/>
            <a:ext cx="7492150" cy="5294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Demo PCA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90" t="-18519" b="-43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094663" cy="4768850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smtClean="0"/>
              <a:t>PCA Eigenvectors Give Useful Coordinates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08784" y="300187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47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850" y="1563802"/>
            <a:ext cx="7492150" cy="5294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Demo PCA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90" t="-18519" b="-43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094663" cy="4768850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smtClean="0"/>
              <a:t>PCA Eigenvectors Give Useful Coordinates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08784" y="300187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7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does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Statistics relate to Data Science? 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295400"/>
            <a:ext cx="8458200" cy="5181600"/>
          </a:xfrm>
        </p:spPr>
        <p:txBody>
          <a:bodyPr/>
          <a:lstStyle/>
          <a:p>
            <a:pPr marL="0" indent="0" algn="l" eaLnBrk="1" hangingPunct="1">
              <a:lnSpc>
                <a:spcPct val="140000"/>
              </a:lnSpc>
              <a:buClrTx/>
              <a:buSzPct val="100000"/>
              <a:buNone/>
            </a:pPr>
            <a:r>
              <a:rPr lang="en-US" dirty="0" smtClean="0"/>
              <a:t>From My Elementary Courses:</a:t>
            </a:r>
          </a:p>
          <a:p>
            <a:pPr algn="l" eaLnBrk="1" hangingPunct="1">
              <a:lnSpc>
                <a:spcPct val="140000"/>
              </a:lnSpc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dirty="0" smtClean="0">
                <a:latin typeface="Edwardian Script ITC" pitchFamily="66" charset="0"/>
              </a:rPr>
              <a:t>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Gaining Insight from Numbers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40000"/>
              </a:lnSpc>
              <a:buClrTx/>
              <a:buSzPct val="100000"/>
              <a:buNone/>
            </a:pP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Similar to “Data Science” Definitions</a:t>
            </a: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lnSpc>
                <a:spcPct val="140000"/>
              </a:lnSpc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The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Science of Managing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Uncertainty</a:t>
            </a:r>
          </a:p>
          <a:p>
            <a:pPr marL="0" indent="0" eaLnBrk="1" hangingPunct="1">
              <a:lnSpc>
                <a:spcPct val="140000"/>
              </a:lnSpc>
              <a:buClrTx/>
              <a:buSzPct val="100000"/>
              <a:buNone/>
            </a:pP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Probability Modeling Is Vital</a:t>
            </a:r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eaLnBrk="1" hangingPunct="1">
              <a:lnSpc>
                <a:spcPct val="140000"/>
              </a:lnSpc>
              <a:buClrTx/>
              <a:buSzPct val="100000"/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This is Why Statistics is Fundamental</a:t>
            </a:r>
          </a:p>
        </p:txBody>
      </p:sp>
    </p:spTree>
    <p:extLst>
      <p:ext uri="{BB962C8B-B14F-4D97-AF65-F5344CB8AC3E}">
        <p14:creationId xmlns:p14="http://schemas.microsoft.com/office/powerpoint/2010/main" val="193840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850" y="1563802"/>
            <a:ext cx="7492150" cy="5294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Demo PCA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90" t="-18519" b="-43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094663" cy="4768850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smtClean="0"/>
              <a:t>PCA Eigenvectors Give Useful Coordinates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08784" y="300187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23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850" y="1563802"/>
            <a:ext cx="7492150" cy="5294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Demo PCA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90" t="-18519" b="-43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094663" cy="4768850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smtClean="0"/>
              <a:t>PCA Eigenvectors Give Useful Coordinates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08784" y="300187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80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850" y="1563802"/>
            <a:ext cx="7492150" cy="5294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Demo PCA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90" t="-18519" b="-43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094663" cy="4768850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smtClean="0"/>
              <a:t>PCA Eigenvectors Give Useful Coordinates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08784" y="300187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58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850" y="1563802"/>
            <a:ext cx="7492150" cy="5294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Demo PCA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90" t="-18519" b="-43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094663" cy="4768850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smtClean="0"/>
              <a:t>PCA Eigenvectors Give Useful Coordinates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08784" y="300187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89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 Data Analysis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479550"/>
            <a:ext cx="8269288" cy="522605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Interesting Real Data Example</a:t>
            </a:r>
          </a:p>
          <a:p>
            <a:pPr algn="l" eaLnBrk="1" hangingPunct="1">
              <a:buClrTx/>
              <a:buSzPct val="100000"/>
              <a:buFont typeface="Arial" pitchFamily="34" charset="0"/>
              <a:buChar char="•"/>
            </a:pPr>
            <a:r>
              <a:rPr lang="en-US" dirty="0" smtClean="0"/>
              <a:t>Genetics (Cancer Research)</a:t>
            </a:r>
          </a:p>
          <a:p>
            <a:pPr algn="l" eaLnBrk="1" hangingPunct="1">
              <a:buClrTx/>
              <a:buSzPct val="100000"/>
              <a:buFont typeface="Arial" pitchFamily="34" charset="0"/>
              <a:buChar char="•"/>
            </a:pPr>
            <a:r>
              <a:rPr lang="en-US" dirty="0" err="1" smtClean="0"/>
              <a:t>RNAseq</a:t>
            </a:r>
            <a:r>
              <a:rPr lang="en-US" dirty="0" smtClean="0"/>
              <a:t> (Next </a:t>
            </a:r>
            <a:r>
              <a:rPr lang="en-US" dirty="0" err="1" smtClean="0"/>
              <a:t>Gener’n</a:t>
            </a:r>
            <a:r>
              <a:rPr lang="en-US" dirty="0" smtClean="0"/>
              <a:t> </a:t>
            </a:r>
            <a:r>
              <a:rPr lang="en-US" dirty="0" err="1" smtClean="0"/>
              <a:t>Sequen’g</a:t>
            </a:r>
            <a:r>
              <a:rPr lang="en-US" dirty="0" smtClean="0"/>
              <a:t>)</a:t>
            </a:r>
          </a:p>
          <a:p>
            <a:pPr algn="l" eaLnBrk="1" hangingPunct="1">
              <a:buClrTx/>
              <a:buSzPct val="100000"/>
              <a:buFont typeface="Arial" pitchFamily="34" charset="0"/>
              <a:buChar char="•"/>
            </a:pPr>
            <a:r>
              <a:rPr lang="en-US" dirty="0" smtClean="0"/>
              <a:t>Deep look at “gene components”</a:t>
            </a:r>
          </a:p>
          <a:p>
            <a:pPr marL="0" indent="0" algn="l" eaLnBrk="1" hangingPunct="1">
              <a:buClrTx/>
              <a:buSzPct val="100000"/>
              <a:buNone/>
            </a:pPr>
            <a:endParaRPr lang="en-US" dirty="0" smtClean="0"/>
          </a:p>
          <a:p>
            <a:pPr marL="0" indent="0" algn="l" eaLnBrk="1" hangingPunct="1">
              <a:buClrTx/>
              <a:buSzPct val="100000"/>
              <a:buNone/>
            </a:pPr>
            <a:endParaRPr lang="en-US" dirty="0"/>
          </a:p>
          <a:p>
            <a:pPr marL="0" indent="0" algn="l" eaLnBrk="1" hangingPunct="1">
              <a:buClrTx/>
              <a:buSzPct val="100000"/>
              <a:buNone/>
            </a:pPr>
            <a:r>
              <a:rPr lang="en-US" dirty="0" smtClean="0"/>
              <a:t>Microarrays:    Single number (per gene)</a:t>
            </a:r>
          </a:p>
          <a:p>
            <a:pPr marL="0" indent="0" algn="l" eaLnBrk="1" hangingPunct="1">
              <a:buClrTx/>
              <a:buSzPct val="100000"/>
              <a:buNone/>
            </a:pPr>
            <a:r>
              <a:rPr lang="en-US" dirty="0" err="1" smtClean="0"/>
              <a:t>RNAseq</a:t>
            </a:r>
            <a:r>
              <a:rPr lang="en-US" dirty="0" smtClean="0"/>
              <a:t>:      Thousands of measurements</a:t>
            </a:r>
          </a:p>
        </p:txBody>
      </p:sp>
    </p:spTree>
    <p:extLst>
      <p:ext uri="{BB962C8B-B14F-4D97-AF65-F5344CB8AC3E}">
        <p14:creationId xmlns:p14="http://schemas.microsoft.com/office/powerpoint/2010/main" val="193045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 Data Analysis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479550"/>
            <a:ext cx="8269288" cy="522605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Interesting Real Data Example</a:t>
            </a:r>
          </a:p>
          <a:p>
            <a:pPr algn="l" eaLnBrk="1" hangingPunct="1">
              <a:buClrTx/>
              <a:buSzPct val="100000"/>
              <a:buFont typeface="Arial" pitchFamily="34" charset="0"/>
              <a:buChar char="•"/>
            </a:pPr>
            <a:r>
              <a:rPr lang="en-US" dirty="0" smtClean="0"/>
              <a:t>Genetics (Cancer Research)</a:t>
            </a:r>
          </a:p>
          <a:p>
            <a:pPr algn="l" eaLnBrk="1" hangingPunct="1">
              <a:buClrTx/>
              <a:buSzPct val="100000"/>
              <a:buFont typeface="Arial" pitchFamily="34" charset="0"/>
              <a:buChar char="•"/>
            </a:pPr>
            <a:r>
              <a:rPr lang="en-US" dirty="0" err="1" smtClean="0"/>
              <a:t>RNAseq</a:t>
            </a:r>
            <a:r>
              <a:rPr lang="en-US" dirty="0" smtClean="0"/>
              <a:t> (Next </a:t>
            </a:r>
            <a:r>
              <a:rPr lang="en-US" dirty="0" err="1" smtClean="0"/>
              <a:t>Gener’n</a:t>
            </a:r>
            <a:r>
              <a:rPr lang="en-US" dirty="0" smtClean="0"/>
              <a:t> </a:t>
            </a:r>
            <a:r>
              <a:rPr lang="en-US" dirty="0" err="1" smtClean="0"/>
              <a:t>Sequen’g</a:t>
            </a:r>
            <a:r>
              <a:rPr lang="en-US" dirty="0" smtClean="0"/>
              <a:t>)</a:t>
            </a:r>
          </a:p>
          <a:p>
            <a:pPr algn="l" eaLnBrk="1" hangingPunct="1">
              <a:buClrTx/>
              <a:buSzPct val="100000"/>
              <a:buFont typeface="Arial" pitchFamily="34" charset="0"/>
              <a:buChar char="•"/>
            </a:pPr>
            <a:r>
              <a:rPr lang="en-US" dirty="0" smtClean="0"/>
              <a:t>Deep look at “gene components”</a:t>
            </a:r>
          </a:p>
          <a:p>
            <a:pPr marL="0" indent="0" algn="l" eaLnBrk="1" hangingPunct="1">
              <a:buClrTx/>
              <a:buSzPct val="100000"/>
              <a:buNone/>
            </a:pPr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74213" t="2081" r="3404" b="92255"/>
          <a:stretch>
            <a:fillRect/>
          </a:stretch>
        </p:blipFill>
        <p:spPr bwMode="auto">
          <a:xfrm>
            <a:off x="457200" y="4678362"/>
            <a:ext cx="3006725" cy="14938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2" name="Group 1"/>
          <p:cNvGrpSpPr/>
          <p:nvPr/>
        </p:nvGrpSpPr>
        <p:grpSpPr>
          <a:xfrm>
            <a:off x="2743200" y="4233862"/>
            <a:ext cx="5584825" cy="2090738"/>
            <a:chOff x="2743200" y="4233862"/>
            <a:chExt cx="5584825" cy="209073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4534" t="48415" r="37616" b="5447"/>
            <a:stretch>
              <a:fillRect/>
            </a:stretch>
          </p:blipFill>
          <p:spPr bwMode="auto">
            <a:xfrm>
              <a:off x="5257800" y="4233862"/>
              <a:ext cx="3070225" cy="209073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cxnSp>
          <p:nvCxnSpPr>
            <p:cNvPr id="8" name="Straight Arrow Connector 4"/>
            <p:cNvCxnSpPr>
              <a:cxnSpLocks noChangeShapeType="1"/>
            </p:cNvCxnSpPr>
            <p:nvPr/>
          </p:nvCxnSpPr>
          <p:spPr bwMode="auto">
            <a:xfrm flipV="1">
              <a:off x="2743200" y="5281612"/>
              <a:ext cx="2514600" cy="52388"/>
            </a:xfrm>
            <a:prstGeom prst="straightConnector1">
              <a:avLst/>
            </a:prstGeom>
            <a:noFill/>
            <a:ln w="31750" algn="ctr">
              <a:solidFill>
                <a:srgbClr val="0000FF"/>
              </a:solidFill>
              <a:round/>
              <a:headEnd/>
              <a:tailEnd type="arrow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81167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 Data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1" y="1479550"/>
                <a:ext cx="8269288" cy="5226050"/>
              </a:xfrm>
            </p:spPr>
            <p:txBody>
              <a:bodyPr/>
              <a:lstStyle/>
              <a:p>
                <a:pPr algn="l" eaLnBrk="1" hangingPunct="1">
                  <a:buFont typeface="Wingdings" pitchFamily="2" charset="2"/>
                  <a:buNone/>
                </a:pPr>
                <a:r>
                  <a:rPr lang="en-US" dirty="0" smtClean="0"/>
                  <a:t>Interesting Real Data Example</a:t>
                </a:r>
              </a:p>
              <a:p>
                <a:pPr algn="l" eaLnBrk="1" hangingPunct="1">
                  <a:buClrTx/>
                  <a:buSzPct val="100000"/>
                  <a:buFont typeface="Arial" pitchFamily="34" charset="0"/>
                  <a:buChar char="•"/>
                </a:pPr>
                <a:r>
                  <a:rPr lang="en-US" dirty="0" smtClean="0"/>
                  <a:t>Genetics (Cancer Research)</a:t>
                </a:r>
              </a:p>
              <a:p>
                <a:pPr algn="l" eaLnBrk="1" hangingPunct="1">
                  <a:buClrTx/>
                  <a:buSzPct val="100000"/>
                  <a:buFont typeface="Arial" pitchFamily="34" charset="0"/>
                  <a:buChar char="•"/>
                </a:pPr>
                <a:r>
                  <a:rPr lang="en-US" dirty="0" err="1" smtClean="0"/>
                  <a:t>RNAseq</a:t>
                </a:r>
                <a:r>
                  <a:rPr lang="en-US" dirty="0" smtClean="0"/>
                  <a:t> (Next </a:t>
                </a:r>
                <a:r>
                  <a:rPr lang="en-US" dirty="0" err="1" smtClean="0"/>
                  <a:t>Gener’n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Sequen’g</a:t>
                </a:r>
                <a:r>
                  <a:rPr lang="en-US" dirty="0" smtClean="0"/>
                  <a:t>)</a:t>
                </a:r>
              </a:p>
              <a:p>
                <a:pPr algn="l" eaLnBrk="1" hangingPunct="1">
                  <a:buClrTx/>
                  <a:buSzPct val="100000"/>
                  <a:buFont typeface="Arial" pitchFamily="34" charset="0"/>
                  <a:buChar char="•"/>
                </a:pPr>
                <a:r>
                  <a:rPr lang="en-US" dirty="0" smtClean="0"/>
                  <a:t>Deep look at “gene components”</a:t>
                </a:r>
              </a:p>
              <a:p>
                <a:pPr marL="0" indent="0" algn="l" eaLnBrk="1" hangingPunct="1">
                  <a:buClrTx/>
                  <a:buSzPct val="100000"/>
                  <a:buNone/>
                </a:pPr>
                <a:endParaRPr lang="en-US" sz="2400" dirty="0" smtClean="0"/>
              </a:p>
              <a:p>
                <a:pPr algn="l" eaLnBrk="1" hangingPunct="1">
                  <a:buClrTx/>
                  <a:buSzPct val="100000"/>
                  <a:buFont typeface="Arial" pitchFamily="34" charset="0"/>
                  <a:buChar char="•"/>
                </a:pPr>
                <a:r>
                  <a:rPr lang="en-US" dirty="0" smtClean="0"/>
                  <a:t>Gene studied here:    CDKN2A</a:t>
                </a:r>
              </a:p>
              <a:p>
                <a:pPr algn="l" eaLnBrk="1" hangingPunct="1">
                  <a:buClrTx/>
                  <a:buSzPct val="100000"/>
                  <a:buFont typeface="Arial" pitchFamily="34" charset="0"/>
                  <a:buChar char="•"/>
                </a:pPr>
                <a:r>
                  <a:rPr lang="en-US" dirty="0" smtClean="0"/>
                  <a:t>Goal:  </a:t>
                </a:r>
                <a:r>
                  <a:rPr lang="en-US" i="1" dirty="0" smtClean="0"/>
                  <a:t>Study Alternate Splicing</a:t>
                </a:r>
              </a:p>
              <a:p>
                <a:pPr algn="l" eaLnBrk="1" hangingPunct="1">
                  <a:buClrTx/>
                  <a:buSzPct val="100000"/>
                  <a:buFont typeface="Arial" pitchFamily="34" charset="0"/>
                  <a:buChar char="•"/>
                </a:pPr>
                <a:r>
                  <a:rPr lang="en-US" dirty="0" smtClean="0"/>
                  <a:t>Sample Size, 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=180</m:t>
                    </m:r>
                  </m:oMath>
                </a14:m>
                <a:endParaRPr lang="en-US" dirty="0" smtClean="0"/>
              </a:p>
              <a:p>
                <a:pPr algn="l" eaLnBrk="1" hangingPunct="1">
                  <a:buClrTx/>
                  <a:buSzPct val="100000"/>
                  <a:buFont typeface="Arial" pitchFamily="34" charset="0"/>
                  <a:buChar char="•"/>
                </a:pPr>
                <a:r>
                  <a:rPr lang="en-US" dirty="0" smtClean="0"/>
                  <a:t>Dimension,  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=~1700</m:t>
                    </m:r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81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1479550"/>
                <a:ext cx="8269288" cy="5226050"/>
              </a:xfrm>
              <a:blipFill>
                <a:blip r:embed="rId3"/>
                <a:stretch>
                  <a:fillRect l="-1842" t="-1517" b="-1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576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 Data Analysis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250950"/>
            <a:ext cx="8269288" cy="522605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Simple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endParaRPr lang="en-US" dirty="0" smtClean="0"/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View: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Curve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Overlay</a:t>
            </a:r>
          </a:p>
          <a:p>
            <a:pPr algn="l" eaLnBrk="1" hangingPunct="1">
              <a:buFont typeface="Wingdings" pitchFamily="2" charset="2"/>
              <a:buNone/>
            </a:pPr>
            <a:endParaRPr lang="en-US" sz="1800" dirty="0"/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(log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/>
              <a:t> </a:t>
            </a:r>
            <a:r>
              <a:rPr lang="en-US" dirty="0" smtClean="0"/>
              <a:t>scale)</a:t>
            </a:r>
          </a:p>
          <a:p>
            <a:pPr algn="l" eaLnBrk="1" hangingPunct="1">
              <a:buFont typeface="Wingdings" pitchFamily="2" charset="2"/>
              <a:buNone/>
            </a:pPr>
            <a:endParaRPr lang="en-US" sz="1400" dirty="0"/>
          </a:p>
          <a:p>
            <a:pPr algn="l" eaLnBrk="1" hangingPunct="1">
              <a:buFont typeface="Wingdings" pitchFamily="2" charset="2"/>
              <a:buNone/>
            </a:pPr>
            <a:r>
              <a:rPr lang="en-US" sz="1400" dirty="0" smtClean="0"/>
              <a:t>Thanks to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sz="1400" dirty="0" smtClean="0"/>
              <a:t>Matt Wilkerson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8546" t="6052" r="8546" b="6052"/>
          <a:stretch>
            <a:fillRect/>
          </a:stretch>
        </p:blipFill>
        <p:spPr bwMode="auto">
          <a:xfrm>
            <a:off x="2047875" y="1295400"/>
            <a:ext cx="7096125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312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8546" t="6052" r="8546" b="6052"/>
          <a:stretch>
            <a:fillRect/>
          </a:stretch>
        </p:blipFill>
        <p:spPr bwMode="auto">
          <a:xfrm>
            <a:off x="2047875" y="1219200"/>
            <a:ext cx="7096125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 Data Analysis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479550"/>
            <a:ext cx="8269288" cy="522605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Often 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Useful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Population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View:</a:t>
            </a:r>
          </a:p>
          <a:p>
            <a:pPr algn="l" eaLnBrk="1" hangingPunct="1"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PCA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Scores</a:t>
            </a:r>
          </a:p>
        </p:txBody>
      </p:sp>
    </p:spTree>
    <p:extLst>
      <p:ext uri="{BB962C8B-B14F-4D97-AF65-F5344CB8AC3E}">
        <p14:creationId xmlns:p14="http://schemas.microsoft.com/office/powerpoint/2010/main" val="101613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8546" t="6052" r="8546" b="6052"/>
          <a:stretch>
            <a:fillRect/>
          </a:stretch>
        </p:blipFill>
        <p:spPr bwMode="auto">
          <a:xfrm>
            <a:off x="2047875" y="1219200"/>
            <a:ext cx="7096125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 Data Analysis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479550"/>
            <a:ext cx="8269288" cy="522605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Suggestion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Of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Clusters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292304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Currently Popular Terminology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838200"/>
            <a:ext cx="8458200" cy="5181600"/>
          </a:xfrm>
        </p:spPr>
        <p:txBody>
          <a:bodyPr/>
          <a:lstStyle/>
          <a:p>
            <a:pPr marL="609600" indent="-609600" algn="l" eaLnBrk="1" hangingPunct="1">
              <a:lnSpc>
                <a:spcPct val="140000"/>
              </a:lnSpc>
              <a:buFont typeface="Wingdings" pitchFamily="2" charset="2"/>
              <a:buNone/>
            </a:pPr>
            <a:endParaRPr lang="en-US" sz="1000" dirty="0" smtClean="0"/>
          </a:p>
          <a:p>
            <a:pPr marL="609600" indent="-609600" eaLnBrk="1" hangingPunct="1">
              <a:lnSpc>
                <a:spcPct val="14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sz="6600" dirty="0" smtClean="0"/>
              <a:t>Big Data</a:t>
            </a:r>
          </a:p>
          <a:p>
            <a:pPr algn="l" eaLnBrk="1" hangingPunct="1">
              <a:lnSpc>
                <a:spcPct val="140000"/>
              </a:lnSpc>
              <a:buClrTx/>
              <a:buSzPct val="100000"/>
              <a:buFont typeface="Arial" pitchFamily="34" charset="0"/>
              <a:buChar char="•"/>
            </a:pPr>
            <a:r>
              <a:rPr lang="en-US" dirty="0" smtClean="0"/>
              <a:t>Isn’t It Just Statistics?</a:t>
            </a:r>
          </a:p>
          <a:p>
            <a:pPr algn="l" eaLnBrk="1" hangingPunct="1">
              <a:lnSpc>
                <a:spcPct val="140000"/>
              </a:lnSpc>
              <a:buClrTx/>
              <a:buSzPct val="100000"/>
              <a:buFont typeface="Arial" pitchFamily="34" charset="0"/>
              <a:buChar char="•"/>
            </a:pPr>
            <a:r>
              <a:rPr lang="en-US" dirty="0" smtClean="0"/>
              <a:t>Yes, But </a:t>
            </a:r>
            <a:r>
              <a:rPr lang="en-US" dirty="0" smtClean="0"/>
              <a:t>More Needed Too</a:t>
            </a:r>
            <a:endParaRPr lang="en-US" dirty="0" smtClean="0"/>
          </a:p>
          <a:p>
            <a:pPr algn="l" eaLnBrk="1" hangingPunct="1">
              <a:lnSpc>
                <a:spcPct val="140000"/>
              </a:lnSpc>
              <a:buClrTx/>
              <a:buSzPct val="100000"/>
              <a:buFont typeface="Arial" pitchFamily="34" charset="0"/>
              <a:buChar char="•"/>
            </a:pPr>
            <a:r>
              <a:rPr lang="en-US" dirty="0" smtClean="0"/>
              <a:t>Maybe </a:t>
            </a:r>
            <a:r>
              <a:rPr lang="en-US" u="sng" dirty="0" smtClean="0"/>
              <a:t>Bigger</a:t>
            </a:r>
            <a:r>
              <a:rPr lang="en-US" dirty="0" smtClean="0"/>
              <a:t> Challenge:</a:t>
            </a:r>
          </a:p>
          <a:p>
            <a:pPr marL="0" indent="0" eaLnBrk="1" hangingPunct="1">
              <a:lnSpc>
                <a:spcPct val="140000"/>
              </a:lnSpc>
              <a:buClrTx/>
              <a:buSzPct val="100000"/>
              <a:buNone/>
            </a:pPr>
            <a:r>
              <a:rPr lang="en-US" sz="6600" dirty="0" smtClean="0">
                <a:latin typeface="Edwardian Script ITC" pitchFamily="66" charset="0"/>
              </a:rPr>
              <a:t>Complex Data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19800" y="3276600"/>
            <a:ext cx="2569934" cy="83099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Optimization: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Machine Learning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52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8546" t="6052" r="8546" b="6052"/>
          <a:stretch>
            <a:fillRect/>
          </a:stretch>
        </p:blipFill>
        <p:spPr bwMode="auto">
          <a:xfrm>
            <a:off x="2047875" y="1219200"/>
            <a:ext cx="7096125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 Data Analysis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479550"/>
            <a:ext cx="8269288" cy="522605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Suggestion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Of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Clusters</a:t>
            </a:r>
          </a:p>
          <a:p>
            <a:pPr algn="l" eaLnBrk="1" hangingPunct="1"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Which 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Are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These?</a:t>
            </a:r>
          </a:p>
        </p:txBody>
      </p:sp>
      <p:sp>
        <p:nvSpPr>
          <p:cNvPr id="6" name="Oval 5"/>
          <p:cNvSpPr/>
          <p:nvPr/>
        </p:nvSpPr>
        <p:spPr>
          <a:xfrm>
            <a:off x="4038600" y="1905000"/>
            <a:ext cx="6858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191000" y="1371600"/>
            <a:ext cx="6858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48200" y="1752600"/>
            <a:ext cx="6858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73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8546" t="6052" r="8546" b="6052"/>
          <a:stretch>
            <a:fillRect/>
          </a:stretch>
        </p:blipFill>
        <p:spPr bwMode="auto">
          <a:xfrm>
            <a:off x="2047875" y="1219200"/>
            <a:ext cx="7096125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 Data Analysis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479550"/>
            <a:ext cx="8269288" cy="522605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Manually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Brush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Clusters</a:t>
            </a:r>
          </a:p>
        </p:txBody>
      </p:sp>
    </p:spTree>
    <p:extLst>
      <p:ext uri="{BB962C8B-B14F-4D97-AF65-F5344CB8AC3E}">
        <p14:creationId xmlns:p14="http://schemas.microsoft.com/office/powerpoint/2010/main" val="244808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8546" t="6052" r="8546"/>
          <a:stretch>
            <a:fillRect/>
          </a:stretch>
        </p:blipFill>
        <p:spPr bwMode="auto">
          <a:xfrm>
            <a:off x="2047875" y="1179513"/>
            <a:ext cx="7096125" cy="567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 Data Analysis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479550"/>
            <a:ext cx="8269288" cy="522605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Manually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Brush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Clusters</a:t>
            </a:r>
          </a:p>
          <a:p>
            <a:pPr algn="l" eaLnBrk="1" hangingPunct="1"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Clear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Alternate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Splicing</a:t>
            </a:r>
          </a:p>
        </p:txBody>
      </p:sp>
    </p:spTree>
    <p:extLst>
      <p:ext uri="{BB962C8B-B14F-4D97-AF65-F5344CB8AC3E}">
        <p14:creationId xmlns:p14="http://schemas.microsoft.com/office/powerpoint/2010/main" val="179134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 Data Analysis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479550"/>
            <a:ext cx="8269288" cy="522605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Consequences of this Visualization:</a:t>
            </a:r>
          </a:p>
          <a:p>
            <a:pPr algn="l" eaLnBrk="1" hangingPunct="1">
              <a:buClrTx/>
              <a:buSzPct val="100000"/>
              <a:buFont typeface="Wingdings" panose="05000000000000000000" pitchFamily="2" charset="2"/>
              <a:buChar char="ü"/>
            </a:pPr>
            <a:r>
              <a:rPr lang="en-US" dirty="0" smtClean="0"/>
              <a:t>  Lead to Full Genome Screening Method</a:t>
            </a:r>
          </a:p>
          <a:p>
            <a:pPr marL="0" indent="0" eaLnBrk="1" hangingPunct="1">
              <a:buClrTx/>
              <a:buSzPct val="100000"/>
              <a:buNone/>
            </a:pPr>
            <a:r>
              <a:rPr lang="en-US" dirty="0" err="1" smtClean="0"/>
              <a:t>SigFuge</a:t>
            </a:r>
            <a:endParaRPr lang="en-US" dirty="0" smtClean="0"/>
          </a:p>
          <a:p>
            <a:pPr algn="l" eaLnBrk="1" hangingPunct="1">
              <a:buClrTx/>
              <a:buSzPct val="100000"/>
              <a:buFont typeface="Wingdings" panose="05000000000000000000" pitchFamily="2" charset="2"/>
              <a:buChar char="ü"/>
            </a:pPr>
            <a:r>
              <a:rPr lang="en-US" dirty="0"/>
              <a:t> </a:t>
            </a:r>
            <a:r>
              <a:rPr lang="en-US" dirty="0" smtClean="0"/>
              <a:t> Important Component:  </a:t>
            </a:r>
            <a:r>
              <a:rPr lang="en-US" u="sng" dirty="0" err="1" smtClean="0"/>
              <a:t>SigClust</a:t>
            </a:r>
            <a:endParaRPr lang="en-US" u="sng" dirty="0" smtClean="0"/>
          </a:p>
          <a:p>
            <a:pPr marL="0" indent="0" eaLnBrk="1" hangingPunct="1">
              <a:buClrTx/>
              <a:buSzPct val="100000"/>
              <a:buNone/>
            </a:pPr>
            <a:r>
              <a:rPr lang="en-US" dirty="0" smtClean="0"/>
              <a:t>(Which Clusters are </a:t>
            </a:r>
            <a:r>
              <a:rPr lang="en-US" i="1" dirty="0" smtClean="0"/>
              <a:t>Really There</a:t>
            </a:r>
            <a:r>
              <a:rPr lang="en-US" dirty="0" smtClean="0"/>
              <a:t>?)</a:t>
            </a:r>
          </a:p>
          <a:p>
            <a:pPr algn="l" eaLnBrk="1" hangingPunct="1">
              <a:buClrTx/>
              <a:buSzPct val="100000"/>
              <a:buFont typeface="Wingdings" panose="05000000000000000000" pitchFamily="2" charset="2"/>
              <a:buChar char="ü"/>
            </a:pPr>
            <a:r>
              <a:rPr lang="en-US" dirty="0"/>
              <a:t> </a:t>
            </a:r>
            <a:r>
              <a:rPr lang="en-US" dirty="0" smtClean="0"/>
              <a:t>  Found New Splices</a:t>
            </a:r>
          </a:p>
          <a:p>
            <a:pPr marL="0" indent="0" eaLnBrk="1" hangingPunct="1">
              <a:buClrTx/>
              <a:buSzPct val="100000"/>
              <a:buNone/>
            </a:pPr>
            <a:r>
              <a:rPr lang="en-US" dirty="0" smtClean="0"/>
              <a:t>(Now Been Biologically Verified)</a:t>
            </a:r>
          </a:p>
          <a:p>
            <a:pPr algn="l" eaLnBrk="1" hangingPunct="1">
              <a:buFont typeface="Wingdings" pitchFamily="2" charset="2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8448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 Oriented Data Analysis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479550"/>
            <a:ext cx="8458200" cy="4387850"/>
          </a:xfrm>
        </p:spPr>
        <p:txBody>
          <a:bodyPr/>
          <a:lstStyle/>
          <a:p>
            <a:pPr marL="609600" indent="-609600" algn="l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smtClean="0"/>
              <a:t>What is the “atom” of a statistical analysis?</a:t>
            </a:r>
          </a:p>
          <a:p>
            <a:pPr marL="609600" indent="-609600" algn="l" eaLnBrk="1" hangingPunct="1">
              <a:lnSpc>
                <a:spcPct val="140000"/>
              </a:lnSpc>
              <a:buFont typeface="Wingdings" pitchFamily="2" charset="2"/>
              <a:buChar char="n"/>
            </a:pPr>
            <a:r>
              <a:rPr lang="en-US" smtClean="0"/>
              <a:t>1</a:t>
            </a:r>
            <a:r>
              <a:rPr lang="en-US" baseline="30000" smtClean="0"/>
              <a:t>st</a:t>
            </a:r>
            <a:r>
              <a:rPr lang="en-US" smtClean="0"/>
              <a:t> Course:    Numbers</a:t>
            </a:r>
          </a:p>
          <a:p>
            <a:pPr marL="609600" indent="-609600" algn="l" eaLnBrk="1" hangingPunct="1">
              <a:lnSpc>
                <a:spcPct val="140000"/>
              </a:lnSpc>
              <a:buFont typeface="Wingdings" pitchFamily="2" charset="2"/>
              <a:buChar char="n"/>
            </a:pPr>
            <a:r>
              <a:rPr lang="en-US" smtClean="0"/>
              <a:t>Multivariate Analysis Course :    Vectors</a:t>
            </a:r>
          </a:p>
          <a:p>
            <a:pPr marL="609600" indent="-609600" algn="l" eaLnBrk="1" hangingPunct="1">
              <a:lnSpc>
                <a:spcPct val="140000"/>
              </a:lnSpc>
              <a:buFont typeface="Wingdings" pitchFamily="2" charset="2"/>
              <a:buChar char="n"/>
            </a:pPr>
            <a:r>
              <a:rPr lang="en-US" smtClean="0"/>
              <a:t>Functional Data Analysis:    Curves</a:t>
            </a:r>
          </a:p>
          <a:p>
            <a:pPr marL="609600" indent="-609600" algn="l" eaLnBrk="1" hangingPunct="1">
              <a:lnSpc>
                <a:spcPct val="140000"/>
              </a:lnSpc>
              <a:buFont typeface="Wingdings" pitchFamily="2" charset="2"/>
              <a:buChar char="n"/>
            </a:pPr>
            <a:r>
              <a:rPr lang="en-US" smtClean="0"/>
              <a:t>More generally:   </a:t>
            </a:r>
            <a:r>
              <a:rPr lang="en-US" smtClean="0">
                <a:solidFill>
                  <a:srgbClr val="FF0000"/>
                </a:solidFill>
              </a:rPr>
              <a:t>Data Objects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Personal Motivating Contexts 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250950"/>
            <a:ext cx="8458200" cy="4997450"/>
          </a:xfrm>
        </p:spPr>
        <p:txBody>
          <a:bodyPr/>
          <a:lstStyle/>
          <a:p>
            <a:pPr marL="609600" indent="-609600" algn="l" eaLnBrk="1" hangingPunct="1">
              <a:lnSpc>
                <a:spcPct val="200000"/>
              </a:lnSpc>
              <a:buFont typeface="Wingdings" pitchFamily="2" charset="2"/>
              <a:buNone/>
            </a:pPr>
            <a:r>
              <a:rPr lang="en-US" dirty="0" smtClean="0"/>
              <a:t>Interdisciplinary Areas:</a:t>
            </a:r>
          </a:p>
          <a:p>
            <a:pPr marL="609600" indent="-609600" algn="l" eaLnBrk="1" hangingPunct="1">
              <a:lnSpc>
                <a:spcPct val="200000"/>
              </a:lnSpc>
              <a:buFont typeface="Wingdings" pitchFamily="2" charset="2"/>
              <a:buChar char="n"/>
            </a:pPr>
            <a:r>
              <a:rPr lang="en-US" dirty="0" smtClean="0"/>
              <a:t>Cancer Genetics</a:t>
            </a:r>
          </a:p>
          <a:p>
            <a:pPr marL="609600" indent="-609600" algn="l" eaLnBrk="1" hangingPunct="1">
              <a:lnSpc>
                <a:spcPct val="200000"/>
              </a:lnSpc>
              <a:buFont typeface="Wingdings" pitchFamily="2" charset="2"/>
              <a:buChar char="n"/>
            </a:pPr>
            <a:r>
              <a:rPr lang="en-US" dirty="0" smtClean="0"/>
              <a:t>Medical Image Analysis</a:t>
            </a:r>
          </a:p>
          <a:p>
            <a:pPr marL="609600" indent="-609600" algn="l" eaLnBrk="1" hangingPunct="1">
              <a:lnSpc>
                <a:spcPct val="200000"/>
              </a:lnSpc>
              <a:buFont typeface="Wingdings" pitchFamily="2" charset="2"/>
              <a:buChar char="n"/>
            </a:pPr>
            <a:r>
              <a:rPr lang="en-US" dirty="0" smtClean="0"/>
              <a:t>Evolutionary Biology</a:t>
            </a:r>
          </a:p>
          <a:p>
            <a:pPr marL="609600" indent="-609600" algn="l" eaLnBrk="1" hangingPunct="1">
              <a:lnSpc>
                <a:spcPct val="200000"/>
              </a:lnSpc>
              <a:buFont typeface="Wingdings" pitchFamily="2" charset="2"/>
              <a:buChar char="n"/>
            </a:pPr>
            <a:r>
              <a:rPr lang="en-US" dirty="0" smtClean="0"/>
              <a:t>Drug Discovery</a:t>
            </a:r>
          </a:p>
          <a:p>
            <a:pPr marL="609600" indent="-609600" algn="l" eaLnBrk="1" hangingPunct="1">
              <a:lnSpc>
                <a:spcPct val="200000"/>
              </a:lnSpc>
              <a:buFont typeface="Wingdings" pitchFamily="2" charset="2"/>
              <a:buChar char="n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1365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Special Cases of OODA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283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381000" y="1479550"/>
                <a:ext cx="8458200" cy="4997450"/>
              </a:xfrm>
            </p:spPr>
            <p:txBody>
              <a:bodyPr/>
              <a:lstStyle/>
              <a:p>
                <a:pPr marL="0" indent="0" algn="l" eaLnBrk="1" hangingPunct="1">
                  <a:buClrTx/>
                  <a:buSzPct val="100000"/>
                  <a:buNone/>
                </a:pPr>
                <a:r>
                  <a:rPr lang="en-US" dirty="0" smtClean="0"/>
                  <a:t>Data Object Types:</a:t>
                </a:r>
              </a:p>
              <a:p>
                <a:pPr algn="l" eaLnBrk="1" hangingPunct="1">
                  <a:buClrTx/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Curves (Functional Data Analysis)</a:t>
                </a:r>
              </a:p>
              <a:p>
                <a:pPr algn="l" eaLnBrk="1" hangingPunct="1">
                  <a:buClrTx/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Spectra (Non-Negative!)</a:t>
                </a:r>
              </a:p>
              <a:p>
                <a:pPr algn="l" eaLnBrk="1" hangingPunct="1">
                  <a:buClrTx/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Images</a:t>
                </a:r>
              </a:p>
              <a:p>
                <a:pPr algn="l" eaLnBrk="1" hangingPunct="1">
                  <a:buClrTx/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Shapes</a:t>
                </a:r>
              </a:p>
              <a:p>
                <a:pPr algn="l" eaLnBrk="1" hangingPunct="1">
                  <a:buClrTx/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Trees</a:t>
                </a:r>
              </a:p>
              <a:p>
                <a:pPr algn="l" eaLnBrk="1" hangingPunct="1">
                  <a:buClrTx/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Movies (Functional MRI)</a:t>
                </a:r>
              </a:p>
              <a:p>
                <a:pPr marL="0" indent="0" algn="l" eaLnBrk="1" hangingPunct="1">
                  <a:lnSpc>
                    <a:spcPct val="150000"/>
                  </a:lnSpc>
                  <a:buClrTx/>
                  <a:buSzPct val="100000"/>
                  <a:buNone/>
                </a:pPr>
                <a:r>
                  <a:rPr lang="en-US" dirty="0" smtClean="0"/>
                  <a:t>	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⋮</m:t>
                    </m:r>
                  </m:oMath>
                </a14:m>
                <a:endParaRPr lang="en-US" dirty="0" smtClean="0"/>
              </a:p>
              <a:p>
                <a:pPr algn="l" eaLnBrk="1" hangingPunct="1">
                  <a:lnSpc>
                    <a:spcPct val="150000"/>
                  </a:lnSpc>
                  <a:buClrTx/>
                  <a:buSzPct val="100000"/>
                  <a:buFont typeface="Wingdings" panose="05000000000000000000" pitchFamily="2" charset="2"/>
                  <a:buChar char="Ø"/>
                </a:pPr>
                <a:endParaRPr lang="en-US" dirty="0" smtClean="0"/>
              </a:p>
              <a:p>
                <a:pPr marL="609600" indent="-609600" algn="l" eaLnBrk="1" hangingPunct="1">
                  <a:lnSpc>
                    <a:spcPct val="200000"/>
                  </a:lnSpc>
                  <a:buFont typeface="Wingdings" pitchFamily="2" charset="2"/>
                  <a:buNone/>
                </a:pPr>
                <a:endParaRPr lang="en-US" dirty="0" smtClean="0"/>
              </a:p>
              <a:p>
                <a:pPr marL="609600" indent="-609600" algn="l" eaLnBrk="1" hangingPunct="1">
                  <a:lnSpc>
                    <a:spcPct val="200000"/>
                  </a:lnSpc>
                  <a:buFont typeface="Wingdings" pitchFamily="2" charset="2"/>
                  <a:buChar char="n"/>
                </a:pPr>
                <a:endParaRPr lang="en-US" dirty="0" smtClean="0"/>
              </a:p>
            </p:txBody>
          </p:sp>
        </mc:Choice>
        <mc:Fallback xmlns="">
          <p:sp>
            <p:nvSpPr>
              <p:cNvPr id="9728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381000" y="1479550"/>
                <a:ext cx="8458200" cy="4997450"/>
              </a:xfrm>
              <a:blipFill rotWithShape="0">
                <a:blip r:embed="rId3"/>
                <a:stretch>
                  <a:fillRect l="-1875" t="-1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287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Curves as Data Objects  (FDA)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479550"/>
            <a:ext cx="8458200" cy="4997450"/>
          </a:xfrm>
        </p:spPr>
        <p:txBody>
          <a:bodyPr/>
          <a:lstStyle/>
          <a:p>
            <a:pPr marL="0" indent="0" algn="l" eaLnBrk="1" hangingPunct="1">
              <a:lnSpc>
                <a:spcPct val="150000"/>
              </a:lnSpc>
              <a:buClrTx/>
              <a:buSzPct val="100000"/>
              <a:buNone/>
            </a:pPr>
            <a:r>
              <a:rPr lang="en-US" dirty="0" smtClean="0"/>
              <a:t>Generally Euclidean:    Use standard methods</a:t>
            </a:r>
          </a:p>
          <a:p>
            <a:pPr marL="0" indent="0" algn="l" eaLnBrk="1" hangingPunct="1">
              <a:lnSpc>
                <a:spcPct val="150000"/>
              </a:lnSpc>
              <a:buClrTx/>
              <a:buSzPct val="100000"/>
              <a:buNone/>
            </a:pPr>
            <a:endParaRPr lang="en-US" dirty="0" smtClean="0"/>
          </a:p>
          <a:p>
            <a:pPr marL="0" indent="0" algn="l" eaLnBrk="1" hangingPunct="1">
              <a:lnSpc>
                <a:spcPct val="150000"/>
              </a:lnSpc>
              <a:buClrTx/>
              <a:buSzPct val="100000"/>
              <a:buNone/>
            </a:pPr>
            <a:endParaRPr lang="en-US" dirty="0" smtClean="0"/>
          </a:p>
          <a:p>
            <a:pPr marL="609600" indent="-609600" algn="l" eaLnBrk="1" hangingPunct="1">
              <a:lnSpc>
                <a:spcPct val="200000"/>
              </a:lnSpc>
              <a:buFont typeface="Wingdings" pitchFamily="2" charset="2"/>
              <a:buNone/>
            </a:pPr>
            <a:endParaRPr lang="en-US" dirty="0" smtClean="0"/>
          </a:p>
          <a:p>
            <a:pPr marL="609600" indent="-609600" algn="l" eaLnBrk="1" hangingPunct="1">
              <a:lnSpc>
                <a:spcPct val="200000"/>
              </a:lnSpc>
              <a:buFont typeface="Wingdings" pitchFamily="2" charset="2"/>
              <a:buChar char="n"/>
            </a:pPr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72" y="3352800"/>
            <a:ext cx="4540127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8546" t="6052" r="8546" b="6052"/>
          <a:stretch>
            <a:fillRect/>
          </a:stretch>
        </p:blipFill>
        <p:spPr bwMode="auto">
          <a:xfrm>
            <a:off x="0" y="3048000"/>
            <a:ext cx="4580881" cy="342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575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Images as Data Objects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479550"/>
            <a:ext cx="8458200" cy="4997450"/>
          </a:xfrm>
        </p:spPr>
        <p:txBody>
          <a:bodyPr/>
          <a:lstStyle/>
          <a:p>
            <a:pPr marL="0" indent="0" algn="l" eaLnBrk="1" hangingPunct="1">
              <a:lnSpc>
                <a:spcPct val="150000"/>
              </a:lnSpc>
              <a:buClrTx/>
              <a:buSzPct val="100000"/>
              <a:buNone/>
            </a:pPr>
            <a:r>
              <a:rPr lang="en-US" dirty="0" smtClean="0"/>
              <a:t>Challenge:  High Dimension, Low Sample Size</a:t>
            </a:r>
          </a:p>
          <a:p>
            <a:pPr marL="0" indent="0" algn="l" eaLnBrk="1" hangingPunct="1">
              <a:lnSpc>
                <a:spcPct val="150000"/>
              </a:lnSpc>
              <a:buClrTx/>
              <a:buSzPct val="100000"/>
              <a:buNone/>
            </a:pPr>
            <a:endParaRPr lang="en-US" dirty="0" smtClean="0"/>
          </a:p>
          <a:p>
            <a:pPr algn="l" eaLnBrk="1" hangingPunct="1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609600" indent="-609600" algn="l" eaLnBrk="1" hangingPunct="1">
              <a:lnSpc>
                <a:spcPct val="200000"/>
              </a:lnSpc>
              <a:buFont typeface="Wingdings" pitchFamily="2" charset="2"/>
              <a:buNone/>
            </a:pPr>
            <a:endParaRPr lang="en-US" dirty="0" smtClean="0"/>
          </a:p>
          <a:p>
            <a:pPr marL="609600" indent="-609600" algn="l" eaLnBrk="1" hangingPunct="1">
              <a:lnSpc>
                <a:spcPct val="200000"/>
              </a:lnSpc>
              <a:buFont typeface="Wingdings" pitchFamily="2" charset="2"/>
              <a:buChar char="n"/>
            </a:pPr>
            <a:endParaRPr lang="en-US" dirty="0" smtClean="0"/>
          </a:p>
        </p:txBody>
      </p:sp>
      <p:pic>
        <p:nvPicPr>
          <p:cNvPr id="4" name="Picture 3" descr="BladderProstateRectumRawCT.JPG"/>
          <p:cNvPicPr>
            <a:picLocks noChangeAspect="1"/>
          </p:cNvPicPr>
          <p:nvPr/>
        </p:nvPicPr>
        <p:blipFill>
          <a:blip r:embed="rId3" cstate="print"/>
          <a:srcRect l="1566" t="17091" r="1566" b="17091"/>
          <a:stretch>
            <a:fillRect/>
          </a:stretch>
        </p:blipFill>
        <p:spPr bwMode="auto">
          <a:xfrm>
            <a:off x="5833537" y="3733800"/>
            <a:ext cx="3310464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0358" y="3789045"/>
            <a:ext cx="2291715" cy="23831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258" y="3425190"/>
            <a:ext cx="2260283" cy="303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50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Shapes as Data Objects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479550"/>
            <a:ext cx="8458200" cy="4997450"/>
          </a:xfrm>
        </p:spPr>
        <p:txBody>
          <a:bodyPr/>
          <a:lstStyle/>
          <a:p>
            <a:pPr marL="0" indent="0" algn="l" eaLnBrk="1" hangingPunct="1">
              <a:lnSpc>
                <a:spcPct val="150000"/>
              </a:lnSpc>
              <a:buClrTx/>
              <a:buSzPct val="100000"/>
              <a:buNone/>
            </a:pPr>
            <a:r>
              <a:rPr lang="en-US" dirty="0" smtClean="0"/>
              <a:t>Challenge:  Data Lie in (Curved) Manifold</a:t>
            </a:r>
          </a:p>
        </p:txBody>
      </p:sp>
      <p:pic>
        <p:nvPicPr>
          <p:cNvPr id="5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0" y="3352800"/>
            <a:ext cx="2746375" cy="3070225"/>
          </a:xfrm>
        </p:spPr>
      </p:pic>
      <p:pic>
        <p:nvPicPr>
          <p:cNvPr id="4" name="Picture 4" descr="BladderProstateRectumHandSegment.JPG"/>
          <p:cNvPicPr>
            <a:picLocks noChangeAspect="1"/>
          </p:cNvPicPr>
          <p:nvPr/>
        </p:nvPicPr>
        <p:blipFill>
          <a:blip r:embed="rId4" cstate="print"/>
          <a:srcRect l="34454" t="18517" r="1566" b="7121"/>
          <a:stretch>
            <a:fillRect/>
          </a:stretch>
        </p:blipFill>
        <p:spPr bwMode="auto">
          <a:xfrm>
            <a:off x="228600" y="3352800"/>
            <a:ext cx="238508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 l="10620" t="22137" r="8850" b="9488"/>
          <a:stretch>
            <a:fillRect/>
          </a:stretch>
        </p:blipFill>
        <p:spPr bwMode="auto">
          <a:xfrm>
            <a:off x="6172200" y="3505200"/>
            <a:ext cx="3004480" cy="285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770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Idea Worth Spreading?</a:t>
            </a:r>
            <a:endParaRPr lang="en-US" dirty="0"/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219200"/>
            <a:ext cx="8094663" cy="4768850"/>
          </a:xfrm>
        </p:spPr>
        <p:txBody>
          <a:bodyPr/>
          <a:lstStyle/>
          <a:p>
            <a:pPr algn="l"/>
            <a:r>
              <a:rPr lang="en-US" dirty="0" smtClean="0"/>
              <a:t>Well Understood Concept:</a:t>
            </a:r>
          </a:p>
          <a:p>
            <a:pPr algn="l"/>
            <a:endParaRPr lang="en-US" sz="1200" dirty="0" smtClean="0"/>
          </a:p>
          <a:p>
            <a:pPr algn="l"/>
            <a:r>
              <a:rPr lang="en-US" dirty="0" smtClean="0"/>
              <a:t>Great science now done by </a:t>
            </a:r>
            <a:r>
              <a:rPr lang="en-US" u="sng" dirty="0" smtClean="0"/>
              <a:t>teams</a:t>
            </a:r>
          </a:p>
          <a:p>
            <a:pPr algn="l"/>
            <a:r>
              <a:rPr lang="en-US" dirty="0" smtClean="0"/>
              <a:t>   with complementary skill sets</a:t>
            </a:r>
          </a:p>
          <a:p>
            <a:pPr algn="l"/>
            <a:endParaRPr lang="en-US" sz="1200" dirty="0" smtClean="0"/>
          </a:p>
          <a:p>
            <a:pPr algn="l"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dirty="0" smtClean="0"/>
              <a:t>Biology</a:t>
            </a:r>
          </a:p>
          <a:p>
            <a:pPr algn="l"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dirty="0" smtClean="0"/>
              <a:t>Chemistry</a:t>
            </a:r>
          </a:p>
          <a:p>
            <a:pPr algn="l"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dirty="0" smtClean="0"/>
              <a:t>Engineering</a:t>
            </a:r>
          </a:p>
          <a:p>
            <a:pPr algn="l"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dirty="0" smtClean="0"/>
              <a:t>Quantitative Work</a:t>
            </a:r>
          </a:p>
          <a:p>
            <a:pPr marL="0" indent="0" algn="l">
              <a:buClrTx/>
              <a:buSzPct val="100000"/>
            </a:pPr>
            <a:r>
              <a:rPr lang="en-US" dirty="0"/>
              <a:t>	</a:t>
            </a:r>
            <a:endParaRPr lang="en-US" dirty="0" smtClean="0"/>
          </a:p>
          <a:p>
            <a:pPr algn="l">
              <a:buClrTx/>
              <a:buSzPct val="100000"/>
              <a:buFont typeface="Wingdings" panose="05000000000000000000" pitchFamily="2" charset="2"/>
              <a:buChar char="§"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133600" y="5754469"/>
                <a:ext cx="609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⋮</m:t>
                      </m:r>
                    </m:oMath>
                  </m:oMathPara>
                </a14:m>
                <a:endParaRPr lang="en-US" sz="3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5754469"/>
                <a:ext cx="609600" cy="64633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/>
          <p:cNvSpPr/>
          <p:nvPr/>
        </p:nvSpPr>
        <p:spPr bwMode="auto">
          <a:xfrm>
            <a:off x="1066800" y="5216098"/>
            <a:ext cx="914400" cy="91440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5B5249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66800" y="5181600"/>
            <a:ext cx="7424039" cy="907197"/>
            <a:chOff x="1066800" y="5181600"/>
            <a:chExt cx="7424039" cy="907197"/>
          </a:xfrm>
        </p:grpSpPr>
        <p:sp>
          <p:nvSpPr>
            <p:cNvPr id="3" name="TextBox 2"/>
            <p:cNvSpPr txBox="1"/>
            <p:nvPr/>
          </p:nvSpPr>
          <p:spPr>
            <a:xfrm>
              <a:off x="5181600" y="5257800"/>
              <a:ext cx="33092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Common Current Idea:</a:t>
              </a:r>
            </a:p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1 Team member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 flipH="1">
              <a:off x="1066800" y="5181600"/>
              <a:ext cx="3459481" cy="649069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5B524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900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Shapes as Data Objects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479550"/>
            <a:ext cx="8458200" cy="4997450"/>
          </a:xfrm>
        </p:spPr>
        <p:txBody>
          <a:bodyPr/>
          <a:lstStyle/>
          <a:p>
            <a:pPr marL="0" indent="0" algn="l" eaLnBrk="1" hangingPunct="1">
              <a:lnSpc>
                <a:spcPct val="150000"/>
              </a:lnSpc>
              <a:buClrTx/>
              <a:buSzPct val="100000"/>
              <a:buNone/>
            </a:pPr>
            <a:r>
              <a:rPr lang="en-US" dirty="0" smtClean="0"/>
              <a:t>Challenge:  Data Lie in (Curved) Manifold</a:t>
            </a:r>
          </a:p>
          <a:p>
            <a:pPr marL="0" indent="0" eaLnBrk="1" hangingPunct="1">
              <a:lnSpc>
                <a:spcPct val="150000"/>
              </a:lnSpc>
              <a:buClrTx/>
              <a:buSzPct val="100000"/>
              <a:buNone/>
            </a:pPr>
            <a:r>
              <a:rPr lang="en-US" dirty="0" smtClean="0"/>
              <a:t>{Tackle With Differential Geometry}</a:t>
            </a:r>
          </a:p>
          <a:p>
            <a:pPr marL="0" indent="0" algn="l" eaLnBrk="1" hangingPunct="1">
              <a:lnSpc>
                <a:spcPct val="150000"/>
              </a:lnSpc>
              <a:buClrTx/>
              <a:buSzPct val="100000"/>
              <a:buNone/>
            </a:pPr>
            <a:endParaRPr lang="en-US" dirty="0"/>
          </a:p>
          <a:p>
            <a:pPr marL="0" indent="0" algn="l" eaLnBrk="1" hangingPunct="1">
              <a:lnSpc>
                <a:spcPct val="150000"/>
              </a:lnSpc>
              <a:buClrTx/>
              <a:buSzPct val="100000"/>
              <a:buNone/>
            </a:pPr>
            <a:r>
              <a:rPr lang="en-US" dirty="0" smtClean="0"/>
              <a:t>Important General Development:</a:t>
            </a:r>
          </a:p>
          <a:p>
            <a:pPr marL="0" indent="0" eaLnBrk="1" hangingPunct="1">
              <a:lnSpc>
                <a:spcPct val="150000"/>
              </a:lnSpc>
              <a:buClrTx/>
              <a:buSzPct val="100000"/>
              <a:buNone/>
            </a:pPr>
            <a:r>
              <a:rPr lang="en-US" dirty="0" smtClean="0"/>
              <a:t>Backwards PCA</a:t>
            </a:r>
            <a:endParaRPr lang="en-US" dirty="0"/>
          </a:p>
          <a:p>
            <a:pPr marL="0" indent="0" algn="l" eaLnBrk="1" hangingPunct="1">
              <a:lnSpc>
                <a:spcPct val="150000"/>
              </a:lnSpc>
              <a:buClrTx/>
              <a:buSzPct val="100000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4484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Trees as Data Objects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479550"/>
            <a:ext cx="8458200" cy="4997450"/>
          </a:xfrm>
        </p:spPr>
        <p:txBody>
          <a:bodyPr/>
          <a:lstStyle/>
          <a:p>
            <a:pPr marL="0" indent="0" algn="l" eaLnBrk="1" hangingPunct="1">
              <a:lnSpc>
                <a:spcPct val="150000"/>
              </a:lnSpc>
              <a:buClrTx/>
              <a:buSzPct val="100000"/>
              <a:buNone/>
            </a:pPr>
            <a:r>
              <a:rPr lang="en-US" dirty="0" smtClean="0"/>
              <a:t>Challenge:    More Complicated Data Space</a:t>
            </a:r>
          </a:p>
          <a:p>
            <a:pPr marL="0" indent="0" eaLnBrk="1" hangingPunct="1">
              <a:lnSpc>
                <a:spcPct val="150000"/>
              </a:lnSpc>
              <a:buClrTx/>
              <a:buSzPct val="100000"/>
              <a:buNone/>
            </a:pPr>
            <a:r>
              <a:rPr lang="en-US" i="1" dirty="0" smtClean="0"/>
              <a:t>Manifold Stratified Space</a:t>
            </a:r>
          </a:p>
          <a:p>
            <a:pPr algn="l" eaLnBrk="1" hangingPunct="1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609600" indent="-609600" algn="l" eaLnBrk="1" hangingPunct="1">
              <a:lnSpc>
                <a:spcPct val="200000"/>
              </a:lnSpc>
              <a:buFont typeface="Wingdings" pitchFamily="2" charset="2"/>
              <a:buNone/>
            </a:pPr>
            <a:endParaRPr lang="en-US" dirty="0" smtClean="0"/>
          </a:p>
          <a:p>
            <a:pPr marL="609600" indent="-609600" algn="l" eaLnBrk="1" hangingPunct="1">
              <a:lnSpc>
                <a:spcPct val="200000"/>
              </a:lnSpc>
              <a:buFont typeface="Wingdings" pitchFamily="2" charset="2"/>
              <a:buChar char="n"/>
            </a:pPr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1677" t="17647" r="56175" b="41176"/>
          <a:stretch>
            <a:fillRect/>
          </a:stretch>
        </p:blipFill>
        <p:spPr bwMode="auto">
          <a:xfrm>
            <a:off x="741362" y="3581400"/>
            <a:ext cx="3906838" cy="2720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21968" t="19302" r="21968" b="12869"/>
          <a:stretch>
            <a:fillRect/>
          </a:stretch>
        </p:blipFill>
        <p:spPr bwMode="auto">
          <a:xfrm>
            <a:off x="5562600" y="3567404"/>
            <a:ext cx="2762250" cy="285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008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Trees as Data Objects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479550"/>
            <a:ext cx="8458200" cy="4997450"/>
          </a:xfrm>
        </p:spPr>
        <p:txBody>
          <a:bodyPr/>
          <a:lstStyle/>
          <a:p>
            <a:pPr marL="0" indent="0" algn="l" eaLnBrk="1" hangingPunct="1">
              <a:lnSpc>
                <a:spcPct val="150000"/>
              </a:lnSpc>
              <a:buClrTx/>
              <a:buSzPct val="100000"/>
              <a:buNone/>
            </a:pPr>
            <a:r>
              <a:rPr lang="en-US" dirty="0" smtClean="0"/>
              <a:t>Challenge:    More Complicated Data Space</a:t>
            </a:r>
          </a:p>
          <a:p>
            <a:pPr marL="0" indent="0" eaLnBrk="1" hangingPunct="1">
              <a:lnSpc>
                <a:spcPct val="150000"/>
              </a:lnSpc>
              <a:buClrTx/>
              <a:buSzPct val="100000"/>
              <a:buNone/>
            </a:pPr>
            <a:r>
              <a:rPr lang="en-US" i="1" dirty="0" smtClean="0"/>
              <a:t>Manifold Stratified Space</a:t>
            </a:r>
          </a:p>
          <a:p>
            <a:pPr marL="609600" indent="-609600" algn="l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dirty="0" smtClean="0"/>
              <a:t>Surprisingly (?!?) Useful Approach:</a:t>
            </a:r>
          </a:p>
          <a:p>
            <a:pPr marL="609600" indent="-609600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dirty="0" smtClean="0"/>
              <a:t>Topological Data Analysis</a:t>
            </a:r>
          </a:p>
          <a:p>
            <a:pPr marL="609600" indent="-609600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dirty="0" smtClean="0"/>
              <a:t>Persistent Homology</a:t>
            </a:r>
          </a:p>
        </p:txBody>
      </p:sp>
    </p:spTree>
    <p:extLst>
      <p:ext uri="{BB962C8B-B14F-4D97-AF65-F5344CB8AC3E}">
        <p14:creationId xmlns:p14="http://schemas.microsoft.com/office/powerpoint/2010/main" val="334327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Advertisement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479550"/>
            <a:ext cx="8359775" cy="4768850"/>
          </a:xfrm>
        </p:spPr>
        <p:txBody>
          <a:bodyPr/>
          <a:lstStyle/>
          <a:p>
            <a:r>
              <a:rPr lang="en-US" dirty="0" smtClean="0"/>
              <a:t>Short Course on OODA &amp; TDA</a:t>
            </a:r>
          </a:p>
          <a:p>
            <a:endParaRPr lang="en-US" dirty="0" smtClean="0"/>
          </a:p>
          <a:p>
            <a:r>
              <a:rPr lang="en-US" dirty="0" smtClean="0"/>
              <a:t>International Biometrics Conference</a:t>
            </a:r>
          </a:p>
          <a:p>
            <a:r>
              <a:rPr lang="en-US" dirty="0" smtClean="0"/>
              <a:t>Seoul July 2020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6019800"/>
            <a:ext cx="3389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Moo K. Chung, U. Wisc.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6974" y="6019800"/>
            <a:ext cx="293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Yuan Wang, U. S. C.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114800"/>
            <a:ext cx="1905000" cy="190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6" t="20000" r="21874" b="24000"/>
          <a:stretch/>
        </p:blipFill>
        <p:spPr>
          <a:xfrm>
            <a:off x="5486400" y="4106916"/>
            <a:ext cx="1981200" cy="191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3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</a:p>
        </p:txBody>
      </p:sp>
      <p:pic>
        <p:nvPicPr>
          <p:cNvPr id="4" name="Picture 3"/>
          <p:cNvPicPr preferRelativeResize="0">
            <a:picLocks noChangeAspect="1"/>
          </p:cNvPicPr>
          <p:nvPr/>
        </p:nvPicPr>
        <p:blipFill rotWithShape="1">
          <a:blip r:embed="rId3"/>
          <a:srcRect l="2114" t="24781" r="3769" b="5519"/>
          <a:stretch/>
        </p:blipFill>
        <p:spPr>
          <a:xfrm>
            <a:off x="72470" y="1371600"/>
            <a:ext cx="8995330" cy="33453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5048071"/>
            <a:ext cx="64170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Thanks to: 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Iain Carmichael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(Deep Learning, AJIVE)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                 Melissa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Troester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(Head, CBCS)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                 Joseph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Geradts, Benjamin Calhoun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(Pathology)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                 Katie Hoadley, Chuck Perou   (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Genomics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2" t="13333" r="21716" b="42223"/>
          <a:stretch/>
        </p:blipFill>
        <p:spPr>
          <a:xfrm>
            <a:off x="7162800" y="4876800"/>
            <a:ext cx="13716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6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86868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Clinical Diagnosis of Cancer: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Pathologist Views Tissue Under Microscope,</a:t>
            </a:r>
            <a:endParaRPr lang="en-US" altLang="ko-KR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Tissue Stained with </a:t>
            </a:r>
            <a:r>
              <a:rPr lang="en-US" altLang="ko-KR" dirty="0">
                <a:solidFill>
                  <a:srgbClr val="7030A0"/>
                </a:solidFill>
                <a:ea typeface="굴림" pitchFamily="50" charset="-127"/>
              </a:rPr>
              <a:t>Hematoxylin</a:t>
            </a:r>
            <a:r>
              <a:rPr lang="en-US" altLang="ko-KR" dirty="0">
                <a:ea typeface="굴림" pitchFamily="50" charset="-127"/>
              </a:rPr>
              <a:t> </a:t>
            </a:r>
            <a:r>
              <a:rPr lang="en-US" altLang="ko-KR" dirty="0" smtClean="0">
                <a:ea typeface="굴림" pitchFamily="50" charset="-127"/>
              </a:rPr>
              <a:t>&amp; </a:t>
            </a:r>
            <a:r>
              <a:rPr lang="en-US" altLang="ko-KR" dirty="0" smtClean="0">
                <a:solidFill>
                  <a:srgbClr val="FF99CC"/>
                </a:solidFill>
                <a:ea typeface="굴림" pitchFamily="50" charset="-127"/>
              </a:rPr>
              <a:t>Eosin</a:t>
            </a:r>
            <a:r>
              <a:rPr lang="en-US" altLang="ko-KR" dirty="0" smtClean="0">
                <a:solidFill>
                  <a:srgbClr val="7030A0"/>
                </a:solidFill>
                <a:ea typeface="굴림" pitchFamily="50" charset="-127"/>
              </a:rPr>
              <a:t> </a:t>
            </a:r>
            <a:r>
              <a:rPr lang="en-US" altLang="ko-KR" dirty="0" smtClean="0">
                <a:ea typeface="굴림" pitchFamily="50" charset="-127"/>
              </a:rPr>
              <a:t>(H&amp;E)</a:t>
            </a:r>
          </a:p>
          <a:p>
            <a:pPr algn="l">
              <a:lnSpc>
                <a:spcPct val="150000"/>
              </a:lnSpc>
            </a:pPr>
            <a:endParaRPr lang="en-US" altLang="ko-KR" sz="1200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                             </a:t>
            </a:r>
            <a:r>
              <a:rPr lang="en-US" altLang="ko-KR" sz="1200" dirty="0" smtClean="0">
                <a:ea typeface="굴림" pitchFamily="50" charset="-127"/>
              </a:rPr>
              <a:t>Thanks to BBC.CO.UK</a:t>
            </a:r>
          </a:p>
          <a:p>
            <a:pPr algn="l">
              <a:lnSpc>
                <a:spcPct val="150000"/>
              </a:lnSpc>
            </a:pPr>
            <a:r>
              <a:rPr lang="en-US" altLang="ko-KR" sz="1200" dirty="0">
                <a:ea typeface="굴림" pitchFamily="50" charset="-127"/>
              </a:rPr>
              <a:t> </a:t>
            </a:r>
            <a:r>
              <a:rPr lang="en-US" altLang="ko-KR" sz="1200" dirty="0" smtClean="0">
                <a:ea typeface="굴림" pitchFamily="50" charset="-127"/>
              </a:rPr>
              <a:t>                                                                             and  Reseachgate.net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3485"/>
            <a:ext cx="3886200" cy="21845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2" t="62167" r="1059" b="2852"/>
          <a:stretch/>
        </p:blipFill>
        <p:spPr>
          <a:xfrm>
            <a:off x="6009697" y="4673485"/>
            <a:ext cx="3134304" cy="218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2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>
                <a:ea typeface="굴림" pitchFamily="50" charset="-127"/>
              </a:rPr>
              <a:t>Analysis Goal: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>
                <a:ea typeface="굴림" pitchFamily="50" charset="-127"/>
              </a:rPr>
              <a:t>Understand How Images &amp; Genomics</a:t>
            </a:r>
          </a:p>
          <a:p>
            <a:pPr marL="571500" indent="-571500"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Ø"/>
            </a:pPr>
            <a:r>
              <a:rPr lang="en-US" altLang="ko-KR" sz="3600" dirty="0">
                <a:ea typeface="굴림" pitchFamily="50" charset="-127"/>
              </a:rPr>
              <a:t>Work Together</a:t>
            </a:r>
          </a:p>
          <a:p>
            <a:pPr marL="571500" indent="-571500"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Ø"/>
            </a:pPr>
            <a:r>
              <a:rPr lang="en-US" altLang="ko-KR" sz="3600" dirty="0">
                <a:ea typeface="굴림" pitchFamily="50" charset="-127"/>
              </a:rPr>
              <a:t>Work Separately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>
                <a:ea typeface="굴림" pitchFamily="50" charset="-127"/>
              </a:rPr>
              <a:t>Approach:    </a:t>
            </a:r>
            <a:r>
              <a:rPr lang="en-US" altLang="ko-KR" sz="3600" dirty="0" smtClean="0">
                <a:ea typeface="굴림" pitchFamily="50" charset="-127"/>
              </a:rPr>
              <a:t>JIVE</a:t>
            </a: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316929" y="1367135"/>
            <a:ext cx="3936142" cy="1071265"/>
            <a:chOff x="4316929" y="1367135"/>
            <a:chExt cx="3936142" cy="1071265"/>
          </a:xfrm>
        </p:grpSpPr>
        <p:sp>
          <p:nvSpPr>
            <p:cNvPr id="2" name="TextBox 1"/>
            <p:cNvSpPr txBox="1"/>
            <p:nvPr/>
          </p:nvSpPr>
          <p:spPr>
            <a:xfrm>
              <a:off x="4316929" y="1367135"/>
              <a:ext cx="3936142" cy="46166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Clinical Diagnostic Standard</a:t>
              </a:r>
            </a:p>
          </p:txBody>
        </p:sp>
        <p:cxnSp>
          <p:nvCxnSpPr>
            <p:cNvPr id="4" name="Straight Connector 3"/>
            <p:cNvCxnSpPr>
              <a:stCxn id="2" idx="2"/>
            </p:cNvCxnSpPr>
            <p:nvPr/>
          </p:nvCxnSpPr>
          <p:spPr bwMode="auto">
            <a:xfrm flipH="1">
              <a:off x="4800605" y="1828800"/>
              <a:ext cx="1484395" cy="60960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7"/>
          <p:cNvGrpSpPr/>
          <p:nvPr/>
        </p:nvGrpSpPr>
        <p:grpSpPr>
          <a:xfrm>
            <a:off x="5688529" y="2971800"/>
            <a:ext cx="2395656" cy="1737254"/>
            <a:chOff x="4316929" y="594554"/>
            <a:chExt cx="2395656" cy="1481004"/>
          </a:xfrm>
        </p:grpSpPr>
        <p:sp>
          <p:nvSpPr>
            <p:cNvPr id="9" name="TextBox 8"/>
            <p:cNvSpPr txBox="1"/>
            <p:nvPr/>
          </p:nvSpPr>
          <p:spPr>
            <a:xfrm>
              <a:off x="4316929" y="1367135"/>
              <a:ext cx="2395656" cy="70842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Deep Insight &amp;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New Treatments</a:t>
              </a:r>
            </a:p>
          </p:txBody>
        </p:sp>
        <p:cxnSp>
          <p:nvCxnSpPr>
            <p:cNvPr id="10" name="Straight Connector 9"/>
            <p:cNvCxnSpPr>
              <a:stCxn id="9" idx="0"/>
            </p:cNvCxnSpPr>
            <p:nvPr/>
          </p:nvCxnSpPr>
          <p:spPr bwMode="auto">
            <a:xfrm flipV="1">
              <a:off x="5514757" y="594554"/>
              <a:ext cx="47843" cy="772581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" name="TextBox 2"/>
          <p:cNvSpPr txBox="1"/>
          <p:nvPr/>
        </p:nvSpPr>
        <p:spPr>
          <a:xfrm>
            <a:off x="5763593" y="5029200"/>
            <a:ext cx="22374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As of Jan. 2020:  ~70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Drugs Approved for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Breast Cancer Therapy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4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6553200" cy="4921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</a:t>
            </a:r>
            <a:endParaRPr lang="en-U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79550"/>
            <a:ext cx="8094663" cy="4768850"/>
          </a:xfrm>
        </p:spPr>
        <p:txBody>
          <a:bodyPr/>
          <a:lstStyle/>
          <a:p>
            <a:pPr marL="0" indent="0" algn="l">
              <a:buClrTx/>
              <a:buSzPct val="100000"/>
            </a:pPr>
            <a:endParaRPr lang="en-US" dirty="0" smtClean="0"/>
          </a:p>
          <a:p>
            <a:pPr marL="0" indent="0" algn="l">
              <a:buClrTx/>
              <a:buSzPct val="100000"/>
            </a:pPr>
            <a:endParaRPr lang="en-US" dirty="0"/>
          </a:p>
          <a:p>
            <a:pPr marL="274320" indent="-274320">
              <a:lnSpc>
                <a:spcPct val="150000"/>
              </a:lnSpc>
              <a:spcBef>
                <a:spcPts val="0"/>
              </a:spcBef>
            </a:pPr>
            <a:r>
              <a:rPr lang="en-US" altLang="ko-KR" sz="3600" dirty="0" smtClean="0">
                <a:ea typeface="굴림" pitchFamily="50" charset="-127"/>
              </a:rPr>
              <a:t>Joint &amp; Individual Variation Explained</a:t>
            </a:r>
          </a:p>
          <a:p>
            <a:pPr marL="274320" indent="-274320">
              <a:lnSpc>
                <a:spcPct val="150000"/>
              </a:lnSpc>
              <a:spcBef>
                <a:spcPts val="0"/>
              </a:spcBef>
            </a:pPr>
            <a:endParaRPr lang="en-US" altLang="ko-KR" sz="3600" dirty="0">
              <a:ea typeface="굴림" pitchFamily="50" charset="-127"/>
            </a:endParaRPr>
          </a:p>
          <a:p>
            <a:pPr marL="274320" indent="-274320">
              <a:lnSpc>
                <a:spcPct val="150000"/>
              </a:lnSpc>
              <a:spcBef>
                <a:spcPts val="0"/>
              </a:spcBef>
            </a:pPr>
            <a:r>
              <a:rPr lang="en-US" altLang="ko-KR" sz="3600" dirty="0" smtClean="0">
                <a:ea typeface="굴림" pitchFamily="50" charset="-127"/>
              </a:rPr>
              <a:t>(Angle Based)</a:t>
            </a:r>
            <a:endParaRPr lang="en-US" altLang="ko-KR" sz="3600" dirty="0">
              <a:ea typeface="굴림" pitchFamily="50" charset="-127"/>
            </a:endParaRPr>
          </a:p>
          <a:p>
            <a:pPr marL="0" indent="0" algn="l">
              <a:buClrTx/>
              <a:buSzPct val="100000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5248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Collaborators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2743201" y="1447800"/>
            <a:ext cx="3505200" cy="4768850"/>
          </a:xfrm>
        </p:spPr>
        <p:txBody>
          <a:bodyPr/>
          <a:lstStyle/>
          <a:p>
            <a:pPr algn="l">
              <a:lnSpc>
                <a:spcPct val="200000"/>
              </a:lnSpc>
            </a:pPr>
            <a:r>
              <a:rPr lang="en-US" altLang="en-US" dirty="0" smtClean="0"/>
              <a:t>Eric Lock</a:t>
            </a:r>
          </a:p>
          <a:p>
            <a:pPr algn="r">
              <a:lnSpc>
                <a:spcPct val="200000"/>
              </a:lnSpc>
            </a:pPr>
            <a:r>
              <a:rPr lang="en-US" altLang="en-US" dirty="0" smtClean="0"/>
              <a:t>Qing Feng</a:t>
            </a:r>
          </a:p>
          <a:p>
            <a:pPr algn="l">
              <a:lnSpc>
                <a:spcPct val="200000"/>
              </a:lnSpc>
            </a:pPr>
            <a:r>
              <a:rPr lang="en-US" altLang="en-US" dirty="0" smtClean="0"/>
              <a:t>Andrew Nobel</a:t>
            </a:r>
          </a:p>
          <a:p>
            <a:pPr algn="r">
              <a:lnSpc>
                <a:spcPct val="200000"/>
              </a:lnSpc>
            </a:pPr>
            <a:r>
              <a:rPr lang="en-US" altLang="en-US" dirty="0" smtClean="0"/>
              <a:t>Jan </a:t>
            </a:r>
            <a:r>
              <a:rPr lang="en-US" altLang="en-US" dirty="0" err="1" smtClean="0"/>
              <a:t>Hannig</a:t>
            </a:r>
            <a:endParaRPr lang="en-US" altLang="en-US" dirty="0"/>
          </a:p>
        </p:txBody>
      </p:sp>
      <p:pic>
        <p:nvPicPr>
          <p:cNvPr id="417794" name="Picture 2" descr="http://www.tc.umn.edu/%7Eelock/LockPhot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r="11685" b="24839"/>
          <a:stretch/>
        </p:blipFill>
        <p:spPr bwMode="auto">
          <a:xfrm>
            <a:off x="577292" y="1371600"/>
            <a:ext cx="1784908" cy="213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7796" name="Picture 4" descr="http://sph.unc.edu/files/2015/05/nobel_andrew_200x200we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 r="12005" b="6930"/>
          <a:stretch/>
        </p:blipFill>
        <p:spPr bwMode="auto">
          <a:xfrm>
            <a:off x="533400" y="3733800"/>
            <a:ext cx="1809000" cy="207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7798" name="Picture 6" descr="photo o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9" r="12592"/>
          <a:stretch/>
        </p:blipFill>
        <p:spPr bwMode="auto">
          <a:xfrm>
            <a:off x="6692468" y="2350676"/>
            <a:ext cx="1841932" cy="184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data:image/jpeg;base64,/9j/4AAQSkZJRgABAQAAAQABAAD/2wCEAAkGBxMTDxUTExIWFRUVGRcVEhgYExcVGRUYFRcWGBgXFRUYHSggGB0lGxcYITEhJSkrLi8wFx8zODMsNyotLisBCgoKDg0OGhAQGyslHx0vNzIrKzcrLS0rLSstLS0tKys1Ly0tLS0tLS01LS0rLS0rKy0rOC0tKysrLSstMS0rLf/AABEIAGMAYwMBIgACEQEDEQH/xAAcAAAABwEBAAAAAAAAAAAAAAAAAQIDBAUGBwj/xAA/EAACAQIDBAgCBgcJAAAAAAABAgADEQQhMQUSQVEGBxMiYXGBkUKhIzIzUrHwFGJzs8HR8RU1Q1Nyg7LS4v/EABoBAAIDAQEAAAAAAAAAAAAAAAIDAAEEBQb/xAAjEQADAAEDBQADAQAAAAAAAAAAAQIDESExBBITQVEUI2Ei/9oADAMBAAIRAxEAPwDl94AYmHeEFPId4LxBgvK0Gq2g7xSITCp6yRTPD19BKZTsQGIEaeoeZ95Mq07jTORKpzlLQF0/oErsONxH0rA5yIYiDcJjceVrZl1haT1G3aaPUY5hURnNh+qoJkTFEqxVgQQbEEEEEagg6GMdjUXO5HleNNRaIUr6anb+D3awSMaBgk0X0rvfwchiJiqa3NprfBglbhHSFL3BbFqVgFutzYgkkmwyI3QLk2/CRNubFfClBUIO+Cy2+sALC7Kc1vfLyPKInPLrt13NWTBUpV6IdIZSZQwDtvEKTlfPjztEPgalNFYgWa5Avna18+WU0ez6rooZkUAgEEvy4WIEmS2lsJmE6fcVeGwbCqA9wLC9+R5/P2i8VswMO0UWXRfEnSbDZW2KLt2bruk6XzB4G0sNp7CSqm6GA4iw0J424zHXUua/0tDXPTzU6pnLKuzmCljpnf8APpeQCmek6TjdghStj3RkQePE+8yXSGmDUO6RkbWHhH4uoVvRCcuDsWpqsBQWthabEDe3QG8xkZV4vZgvpHeiLfQOD982vysuXvf5yyrsCb6HTmJyatxlqf6dyJnJimmuUUa7JFtPxglqjZf+oJflorxQc9gBhQT0B5pPcdGIcaOwP+oiJqVCxJYlidSSST5kxMK0FShrps3WKpdoMOlv8N+H3wg9gBLL9DK/aLfgCt2BBGfdGY8s/WV3RCo1UBn+BRTXyBOf4ewmxXcQHe9py82Rw+0344V7mT2ige1BMiTk2d6Yve/MHkLjWKShiCrKa5YoxAO7YsLCxaxyz/Jlvh6Ies7kgWBKjkP5wtmYBzvupGuatmDkLEHVfY+Up5dtw1g9oqxj6y5Ormw7wvvmwyJ0B8eOVpktpbvaMUYHeN9fq3GYm+x++qljTswBA7wK6ak62mIxVJFoGqxJY1dynzZV+sT63PtG4Gm20hOWHxqWWzHanTC88z5mLq46/CVrYt1ALDI6Hgbcj+dRzkZsZ3gfPj5RDxN1q0bpzTMqU+CzONHj7wTOvtQXyEOH+NXwD8qfpF3Tyg3Tyj4SLWnOxojz/cMCmYfZGSNIe7JoieRmr6DVgEKcQfxM0+2s2Dp5EcwOXjK/o5sFjstqyqd8N2mWZKjeB+WfpJWzsOa9PcYgc/TjOR1ErydyOj02TVaMl02p9ndhunTMga+drxWyqxDWUFhe2htykWnsxqDkM5ZPukXAy4EyWu1UVDmABexJAsBrM+TfZG5WpWpE6VYlUpksbLo3kdbeNv4TlW2to9tVuBu00G5SXPJRxPiePoOE0fS/bS1701uVUE7wzuw0y5ePjMjhUBcBtOPD+k6HSYvHGtcmHqczy0pRPrmvUC3XJECrZQo3Vubnmc9TnDx1fcTsjqOGRsb8x6ybhVQ03+kCBQQO6W3iTYLcaeZlLja+/WZ+BOXgLZQ4Xc9/Q3Lc450XLId4JL3Tz+UE0d5zdCxIgtFWhkRggbjloAloN2Qh6M6BYEJgaa2uCi3vxDLcj5zN7f6Ofo9Xu33GuUPL9U25fO3nNz0bS2Eofsqf/BZi+sHpq1Nnw1PDglWQVHqmwAYBgaaggtlfMkC40OcxVh8kvTkfjvs5M9jKVU93eZr5AAZm/AWEo+nOzjhcEiP9pWcM9/gVRcKPHS/oJu+rfpPh69RqTUjTxFiy7xDh1Gu4wA3SOItnfU8Mf1yVC+Ipn4bVAp4Eg07+wYe8XhxVFpUNy5u5bHOKRimoiJFMgyROgzKno9hs1SKW4BkSSxve5/hoJVsTy4y1aQMYO8PGApS4G1kdchCsRlCje4OcEvYrcvIqEsOGIAoyigISyx2AoONwykXDYigpHg1VAfkTIyI9M4Sh2aKgzCqFHOyi05j1xYNEq0K6fbVb0XXd3g9MW7/IMpYAc98csuqzgfTzaa4ra1W7t2NG1IgGx7m9crlp2hN8uBgwtGMvguup/YS9viK7qS9L6BMxdS1+0YrqDkFHk3KQeuQbtTC0jqqVXP8AuOv/AEkfqo2zUTagos5tXDh7W77AM6sTwI7+n3o/13ZbQpAf5Cn3q1v5Rbj9mpXo52REGOmNgRpQzWMhYod75e0mOc5CqHOCxkrUa3fCCLvBK1YztRciKggjTKGk0HQBA21cKCLjtQfVVZh8wD6QQSiI9ImeYNj4hnDVGN3qoGqk/GTvsSRprnBBJHIWTgtOr6mP7aweXxN+5qS567/7xp/sE/eVYIIHsL0c8Y5QjpBBCBIjfV9ZDeHBBY2RBggglFn/2Q=="/>
          <p:cNvSpPr>
            <a:spLocks noChangeAspect="1" noChangeArrowheads="1"/>
          </p:cNvSpPr>
          <p:nvPr/>
        </p:nvSpPr>
        <p:spPr bwMode="auto">
          <a:xfrm>
            <a:off x="155575" y="-563563"/>
            <a:ext cx="118110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10" descr="data:image/jpeg;base64,/9j/4AAQSkZJRgABAQAAAQABAAD/2wCEAAkGBxMTDxUTExIWFRUVGRcVEhgYExcVGRUYFRcWGBgXFRUYHSggGB0lGxcYITEhJSkrLi8wFx8zODMsNyotLisBCgoKDg0OGhAQGyslHx0vNzIrKzcrLS0rLSstLS0tKys1Ly0tLS0tLS01LS0rLS0rKy0rOC0tKysrLSstMS0rLf/AABEIAGMAYwMBIgACEQEDEQH/xAAcAAAABwEBAAAAAAAAAAAAAAAAAQIDBAUGBwj/xAA/EAACAQIDBAgCBgcJAAAAAAABAgADEQQhMQUSQVEGBxMiYXGBkUKhIzIzUrHwFGJzs8HR8RU1Q1Nyg7LS4v/EABoBAAIDAQEAAAAAAAAAAAAAAAIDAAEEBQb/xAAjEQADAAEDBQADAQAAAAAAAAAAAQIDESExBBITQVEUI2Ei/9oADAMBAAIRAxEAPwDl94AYmHeEFPId4LxBgvK0Gq2g7xSITCp6yRTPD19BKZTsQGIEaeoeZ95Mq07jTORKpzlLQF0/oErsONxH0rA5yIYiDcJjceVrZl1haT1G3aaPUY5hURnNh+qoJkTFEqxVgQQbEEEEEagg6GMdjUXO5HleNNRaIUr6anb+D3awSMaBgk0X0rvfwchiJiqa3NprfBglbhHSFL3BbFqVgFutzYgkkmwyI3QLk2/CRNubFfClBUIO+Cy2+sALC7Kc1vfLyPKInPLrt13NWTBUpV6IdIZSZQwDtvEKTlfPjztEPgalNFYgWa5Avna18+WU0ez6rooZkUAgEEvy4WIEmS2lsJmE6fcVeGwbCqA9wLC9+R5/P2i8VswMO0UWXRfEnSbDZW2KLt2bruk6XzB4G0sNp7CSqm6GA4iw0J424zHXUua/0tDXPTzU6pnLKuzmCljpnf8APpeQCmek6TjdghStj3RkQePE+8yXSGmDUO6RkbWHhH4uoVvRCcuDsWpqsBQWthabEDe3QG8xkZV4vZgvpHeiLfQOD982vysuXvf5yyrsCb6HTmJyatxlqf6dyJnJimmuUUa7JFtPxglqjZf+oJflorxQc9gBhQT0B5pPcdGIcaOwP+oiJqVCxJYlidSSST5kxMK0FShrps3WKpdoMOlv8N+H3wg9gBLL9DK/aLfgCt2BBGfdGY8s/WV3RCo1UBn+BRTXyBOf4ewmxXcQHe9py82Rw+0344V7mT2ige1BMiTk2d6Yve/MHkLjWKShiCrKa5YoxAO7YsLCxaxyz/Jlvh6Ies7kgWBKjkP5wtmYBzvupGuatmDkLEHVfY+Up5dtw1g9oqxj6y5Ormw7wvvmwyJ0B8eOVpktpbvaMUYHeN9fq3GYm+x++qljTswBA7wK6ak62mIxVJFoGqxJY1dynzZV+sT63PtG4Gm20hOWHxqWWzHanTC88z5mLq46/CVrYt1ALDI6Hgbcj+dRzkZsZ3gfPj5RDxN1q0bpzTMqU+CzONHj7wTOvtQXyEOH+NXwD8qfpF3Tyg3Tyj4SLWnOxojz/cMCmYfZGSNIe7JoieRmr6DVgEKcQfxM0+2s2Dp5EcwOXjK/o5sFjstqyqd8N2mWZKjeB+WfpJWzsOa9PcYgc/TjOR1ErydyOj02TVaMl02p9ndhunTMga+drxWyqxDWUFhe2htykWnsxqDkM5ZPukXAy4EyWu1UVDmABexJAsBrM+TfZG5WpWpE6VYlUpksbLo3kdbeNv4TlW2to9tVuBu00G5SXPJRxPiePoOE0fS/bS1701uVUE7wzuw0y5ePjMjhUBcBtOPD+k6HSYvHGtcmHqczy0pRPrmvUC3XJECrZQo3Vubnmc9TnDx1fcTsjqOGRsb8x6ybhVQ03+kCBQQO6W3iTYLcaeZlLja+/WZ+BOXgLZQ4Xc9/Q3Lc450XLId4JL3Tz+UE0d5zdCxIgtFWhkRggbjloAloN2Qh6M6BYEJgaa2uCi3vxDLcj5zN7f6Ofo9Xu33GuUPL9U25fO3nNz0bS2Eofsqf/BZi+sHpq1Nnw1PDglWQVHqmwAYBgaaggtlfMkC40OcxVh8kvTkfjvs5M9jKVU93eZr5AAZm/AWEo+nOzjhcEiP9pWcM9/gVRcKPHS/oJu+rfpPh69RqTUjTxFiy7xDh1Gu4wA3SOItnfU8Mf1yVC+Ipn4bVAp4Eg07+wYe8XhxVFpUNy5u5bHOKRimoiJFMgyROgzKno9hs1SKW4BkSSxve5/hoJVsTy4y1aQMYO8PGApS4G1kdchCsRlCje4OcEvYrcvIqEsOGIAoyigISyx2AoONwykXDYigpHg1VAfkTIyI9M4Sh2aKgzCqFHOyi05j1xYNEq0K6fbVb0XXd3g9MW7/IMpYAc98csuqzgfTzaa4ra1W7t2NG1IgGx7m9crlp2hN8uBgwtGMvguup/YS9viK7qS9L6BMxdS1+0YrqDkFHk3KQeuQbtTC0jqqVXP8AuOv/AEkfqo2zUTagos5tXDh7W77AM6sTwI7+n3o/13ZbQpAf5Cn3q1v5Rbj9mpXo52REGOmNgRpQzWMhYod75e0mOc5CqHOCxkrUa3fCCLvBK1YztRciKggjTKGk0HQBA21cKCLjtQfVVZh8wD6QQSiI9ImeYNj4hnDVGN3qoGqk/GTvsSRprnBBJHIWTgtOr6mP7aweXxN+5qS567/7xp/sE/eVYIIHsL0c8Y5QjpBBCBIjfV9ZDeHBBY2RBggglFn/2Q=="/>
          <p:cNvSpPr>
            <a:spLocks noChangeAspect="1" noChangeArrowheads="1"/>
          </p:cNvSpPr>
          <p:nvPr/>
        </p:nvSpPr>
        <p:spPr bwMode="auto">
          <a:xfrm>
            <a:off x="307975" y="-411163"/>
            <a:ext cx="118110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2" descr="data:image/jpeg;base64,/9j/4AAQSkZJRgABAQAAAQABAAD/2wCEAAkGBxMTDxUTExIWFRUVGRcVEhgYExcVGRUYFRcWGBgXFRUYHSggGB0lGxcYITEhJSkrLi8wFx8zODMsNyotLisBCgoKDg0OGhAQGyslHx0vNzIrKzcrLS0rLSstLS0tKys1Ly0tLS0tLS01LS0rLS0rKy0rOC0tKysrLSstMS0rLf/AABEIAGMAYwMBIgACEQEDEQH/xAAcAAAABwEBAAAAAAAAAAAAAAAAAQIDBAUGBwj/xAA/EAACAQIDBAgCBgcJAAAAAAABAgADEQQhMQUSQVEGBxMiYXGBkUKhIzIzUrHwFGJzs8HR8RU1Q1Nyg7LS4v/EABoBAAIDAQEAAAAAAAAAAAAAAAIDAAEEBQb/xAAjEQADAAEDBQADAQAAAAAAAAAAAQIDESExBBITQVEUI2Ei/9oADAMBAAIRAxEAPwDl94AYmHeEFPId4LxBgvK0Gq2g7xSITCp6yRTPD19BKZTsQGIEaeoeZ95Mq07jTORKpzlLQF0/oErsONxH0rA5yIYiDcJjceVrZl1haT1G3aaPUY5hURnNh+qoJkTFEqxVgQQbEEEEEagg6GMdjUXO5HleNNRaIUr6anb+D3awSMaBgk0X0rvfwchiJiqa3NprfBglbhHSFL3BbFqVgFutzYgkkmwyI3QLk2/CRNubFfClBUIO+Cy2+sALC7Kc1vfLyPKInPLrt13NWTBUpV6IdIZSZQwDtvEKTlfPjztEPgalNFYgWa5Avna18+WU0ez6rooZkUAgEEvy4WIEmS2lsJmE6fcVeGwbCqA9wLC9+R5/P2i8VswMO0UWXRfEnSbDZW2KLt2bruk6XzB4G0sNp7CSqm6GA4iw0J424zHXUua/0tDXPTzU6pnLKuzmCljpnf8APpeQCmek6TjdghStj3RkQePE+8yXSGmDUO6RkbWHhH4uoVvRCcuDsWpqsBQWthabEDe3QG8xkZV4vZgvpHeiLfQOD982vysuXvf5yyrsCb6HTmJyatxlqf6dyJnJimmuUUa7JFtPxglqjZf+oJflorxQc9gBhQT0B5pPcdGIcaOwP+oiJqVCxJYlidSSST5kxMK0FShrps3WKpdoMOlv8N+H3wg9gBLL9DK/aLfgCt2BBGfdGY8s/WV3RCo1UBn+BRTXyBOf4ewmxXcQHe9py82Rw+0344V7mT2ige1BMiTk2d6Yve/MHkLjWKShiCrKa5YoxAO7YsLCxaxyz/Jlvh6Ies7kgWBKjkP5wtmYBzvupGuatmDkLEHVfY+Up5dtw1g9oqxj6y5Ormw7wvvmwyJ0B8eOVpktpbvaMUYHeN9fq3GYm+x++qljTswBA7wK6ak62mIxVJFoGqxJY1dynzZV+sT63PtG4Gm20hOWHxqWWzHanTC88z5mLq46/CVrYt1ALDI6Hgbcj+dRzkZsZ3gfPj5RDxN1q0bpzTMqU+CzONHj7wTOvtQXyEOH+NXwD8qfpF3Tyg3Tyj4SLWnOxojz/cMCmYfZGSNIe7JoieRmr6DVgEKcQfxM0+2s2Dp5EcwOXjK/o5sFjstqyqd8N2mWZKjeB+WfpJWzsOa9PcYgc/TjOR1ErydyOj02TVaMl02p9ndhunTMga+drxWyqxDWUFhe2htykWnsxqDkM5ZPukXAy4EyWu1UVDmABexJAsBrM+TfZG5WpWpE6VYlUpksbLo3kdbeNv4TlW2to9tVuBu00G5SXPJRxPiePoOE0fS/bS1701uVUE7wzuw0y5ePjMjhUBcBtOPD+k6HSYvHGtcmHqczy0pRPrmvUC3XJECrZQo3Vubnmc9TnDx1fcTsjqOGRsb8x6ybhVQ03+kCBQQO6W3iTYLcaeZlLja+/WZ+BOXgLZQ4Xc9/Q3Lc450XLId4JL3Tz+UE0d5zdCxIgtFWhkRggbjloAloN2Qh6M6BYEJgaa2uCi3vxDLcj5zN7f6Ofo9Xu33GuUPL9U25fO3nNz0bS2Eofsqf/BZi+sHpq1Nnw1PDglWQVHqmwAYBgaaggtlfMkC40OcxVh8kvTkfjvs5M9jKVU93eZr5AAZm/AWEo+nOzjhcEiP9pWcM9/gVRcKPHS/oJu+rfpPh69RqTUjTxFiy7xDh1Gu4wA3SOItnfU8Mf1yVC+Ipn4bVAp4Eg07+wYe8XhxVFpUNy5u5bHOKRimoiJFMgyROgzKno9hs1SKW4BkSSxve5/hoJVsTy4y1aQMYO8PGApS4G1kdchCsRlCje4OcEvYrcvIqEsOGIAoyigISyx2AoONwykXDYigpHg1VAfkTIyI9M4Sh2aKgzCqFHOyi05j1xYNEq0K6fbVb0XXd3g9MW7/IMpYAc98csuqzgfTzaa4ra1W7t2NG1IgGx7m9crlp2hN8uBgwtGMvguup/YS9viK7qS9L6BMxdS1+0YrqDkFHk3KQeuQbtTC0jqqVXP8AuOv/AEkfqo2zUTagos5tXDh7W77AM6sTwI7+n3o/13ZbQpAf5Cn3q1v5Rbj9mpXo52REGOmNgRpQzWMhYod75e0mOc5CqHOCxkrUa3fCCLvBK1YztRciKggjTKGk0HQBA21cKCLjtQfVVZh8wD6QQSiI9ImeYNj4hnDVGN3qoGqk/GTvsSRprnBBJHIWTgtOr6mP7aweXxN+5qS567/7xp/sE/eVYIIHsL0c8Y5QjpBBCBIjfV9ZDeHBBY2RBggglFn/2Q=="/>
          <p:cNvSpPr>
            <a:spLocks noChangeAspect="1" noChangeArrowheads="1"/>
          </p:cNvSpPr>
          <p:nvPr/>
        </p:nvSpPr>
        <p:spPr bwMode="auto">
          <a:xfrm>
            <a:off x="460375" y="-258763"/>
            <a:ext cx="118110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4" descr="Image result for jan hanni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11"/>
          <a:stretch/>
        </p:blipFill>
        <p:spPr>
          <a:xfrm>
            <a:off x="6675901" y="4419600"/>
            <a:ext cx="1858499" cy="192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6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Data Structure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JIVE Organizational Model:</a:t>
            </a:r>
          </a:p>
          <a:p>
            <a:pPr marL="0" indent="0" algn="l"/>
            <a:r>
              <a:rPr lang="en-US" altLang="en-US" dirty="0" smtClean="0"/>
              <a:t> </a:t>
            </a:r>
            <a:r>
              <a:rPr lang="en-US" altLang="en-US" dirty="0"/>
              <a:t>	</a:t>
            </a:r>
            <a:r>
              <a:rPr lang="en-US" altLang="en-US" dirty="0" smtClean="0"/>
              <a:t>Multiple Matrices</a:t>
            </a:r>
          </a:p>
          <a:p>
            <a:pPr marL="0" indent="0" algn="l"/>
            <a:endParaRPr lang="en-US" altLang="en-US" dirty="0" smtClean="0"/>
          </a:p>
          <a:p>
            <a:pPr marL="0" indent="0" algn="l"/>
            <a:r>
              <a:rPr lang="en-US" altLang="en-US" dirty="0" smtClean="0"/>
              <a:t>	(Data Types, i.e. “Blocks”)</a:t>
            </a:r>
          </a:p>
          <a:p>
            <a:pPr marL="0" indent="0" algn="l"/>
            <a:endParaRPr lang="en-US" altLang="en-US" dirty="0" smtClean="0"/>
          </a:p>
          <a:p>
            <a:pPr marL="0" indent="0" algn="l"/>
            <a:r>
              <a:rPr lang="en-US" altLang="en-US" dirty="0"/>
              <a:t>W</a:t>
            </a:r>
            <a:r>
              <a:rPr lang="en-US" altLang="en-US" dirty="0" smtClean="0"/>
              <a:t>ith </a:t>
            </a:r>
            <a:r>
              <a:rPr lang="en-US" altLang="en-US" u="sng" dirty="0" smtClean="0"/>
              <a:t>common</a:t>
            </a:r>
          </a:p>
          <a:p>
            <a:pPr marL="0" indent="0" algn="l"/>
            <a:r>
              <a:rPr lang="en-US" altLang="en-US" dirty="0" smtClean="0"/>
              <a:t>        </a:t>
            </a:r>
            <a:r>
              <a:rPr lang="en-US" altLang="en-US" dirty="0" smtClean="0">
                <a:solidFill>
                  <a:srgbClr val="3333FF"/>
                </a:solidFill>
              </a:rPr>
              <a:t>Columns</a:t>
            </a:r>
            <a:r>
              <a:rPr lang="en-US" altLang="en-US" dirty="0" smtClean="0"/>
              <a:t> as Data Objects</a:t>
            </a:r>
          </a:p>
          <a:p>
            <a:pPr marL="0" indent="0" algn="l"/>
            <a:endParaRPr lang="en-US" altLang="en-US" dirty="0" smtClean="0"/>
          </a:p>
        </p:txBody>
      </p:sp>
      <p:sp>
        <p:nvSpPr>
          <p:cNvPr id="2" name="Rectangle 1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086600" y="4190999"/>
            <a:ext cx="1752600" cy="1499175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086600" y="6108412"/>
            <a:ext cx="1752600" cy="444788"/>
          </a:xfrm>
          <a:prstGeom prst="rect">
            <a:avLst/>
          </a:prstGeom>
          <a:solidFill>
            <a:srgbClr val="FFC000">
              <a:alpha val="88000"/>
            </a:srgbClr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467600" y="1524000"/>
            <a:ext cx="152400" cy="5029200"/>
            <a:chOff x="7467600" y="1524000"/>
            <a:chExt cx="152400" cy="5029200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7467600" y="1524000"/>
              <a:ext cx="152400" cy="2286000"/>
            </a:xfrm>
            <a:prstGeom prst="roundRect">
              <a:avLst/>
            </a:prstGeom>
            <a:noFill/>
            <a:ln w="381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7467600" y="6108412"/>
              <a:ext cx="152400" cy="444788"/>
            </a:xfrm>
            <a:prstGeom prst="roundRect">
              <a:avLst/>
            </a:prstGeom>
            <a:noFill/>
            <a:ln w="381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7467600" y="4191000"/>
              <a:ext cx="152400" cy="1499175"/>
            </a:xfrm>
            <a:prstGeom prst="roundRect">
              <a:avLst/>
            </a:prstGeom>
            <a:noFill/>
            <a:ln w="381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836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Idea Worth Spreading?</a:t>
            </a: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327150"/>
            <a:ext cx="8094663" cy="4768850"/>
          </a:xfrm>
        </p:spPr>
        <p:txBody>
          <a:bodyPr/>
          <a:lstStyle/>
          <a:p>
            <a:pPr algn="l"/>
            <a:r>
              <a:rPr lang="en-US" dirty="0" smtClean="0"/>
              <a:t>Extension of this:</a:t>
            </a:r>
          </a:p>
          <a:p>
            <a:pPr algn="l"/>
            <a:endParaRPr lang="en-US" sz="1200" dirty="0" smtClean="0"/>
          </a:p>
          <a:p>
            <a:pPr algn="l"/>
            <a:r>
              <a:rPr lang="en-US" dirty="0" smtClean="0"/>
              <a:t>Great </a:t>
            </a:r>
            <a:r>
              <a:rPr lang="en-US" i="1" dirty="0" smtClean="0"/>
              <a:t>Quantitative Work</a:t>
            </a:r>
            <a:r>
              <a:rPr lang="en-US" dirty="0" smtClean="0"/>
              <a:t> needs </a:t>
            </a:r>
            <a:r>
              <a:rPr lang="en-US" u="sng" dirty="0" smtClean="0"/>
              <a:t>teams</a:t>
            </a:r>
          </a:p>
          <a:p>
            <a:pPr algn="l"/>
            <a:r>
              <a:rPr lang="en-US" dirty="0" smtClean="0"/>
              <a:t>   with complementary skill sets</a:t>
            </a:r>
          </a:p>
          <a:p>
            <a:pPr algn="l"/>
            <a:endParaRPr lang="en-US" sz="1200" dirty="0" smtClean="0"/>
          </a:p>
          <a:p>
            <a:pPr algn="l"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dirty="0" smtClean="0"/>
              <a:t>Statistics</a:t>
            </a:r>
          </a:p>
          <a:p>
            <a:pPr algn="l"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dirty="0" smtClean="0"/>
              <a:t>Imaging</a:t>
            </a:r>
          </a:p>
          <a:p>
            <a:pPr algn="l"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dirty="0" smtClean="0"/>
              <a:t>Optimization</a:t>
            </a:r>
          </a:p>
          <a:p>
            <a:pPr algn="l"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dirty="0" smtClean="0"/>
              <a:t>Data Base </a:t>
            </a:r>
          </a:p>
          <a:p>
            <a:pPr algn="l"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dirty="0" smtClean="0"/>
              <a:t>…</a:t>
            </a:r>
          </a:p>
          <a:p>
            <a:pPr algn="l">
              <a:buClrTx/>
              <a:buSzPct val="100000"/>
              <a:buFont typeface="Wingdings" panose="05000000000000000000" pitchFamily="2" charset="2"/>
              <a:buChar char="§"/>
            </a:pP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733800" y="3863876"/>
            <a:ext cx="4527433" cy="2308324"/>
            <a:chOff x="3733800" y="3863876"/>
            <a:chExt cx="4527433" cy="2308324"/>
          </a:xfrm>
        </p:grpSpPr>
        <p:sp>
          <p:nvSpPr>
            <p:cNvPr id="2" name="TextBox 1"/>
            <p:cNvSpPr txBox="1"/>
            <p:nvPr/>
          </p:nvSpPr>
          <p:spPr>
            <a:xfrm>
              <a:off x="6172200" y="3863876"/>
              <a:ext cx="2089033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 smtClean="0">
                  <a:solidFill>
                    <a:srgbClr val="5B5249">
                      <a:lumMod val="50000"/>
                    </a:srgbClr>
                  </a:solidFill>
                </a:rPr>
                <a:t>Big</a:t>
              </a:r>
            </a:p>
            <a:p>
              <a:r>
                <a:rPr lang="en-US" sz="7200" dirty="0" smtClean="0">
                  <a:solidFill>
                    <a:srgbClr val="5B5249">
                      <a:lumMod val="50000"/>
                    </a:srgbClr>
                  </a:solidFill>
                </a:rPr>
                <a:t>Data</a:t>
              </a:r>
              <a:endParaRPr lang="en-US" sz="7200" dirty="0">
                <a:solidFill>
                  <a:srgbClr val="5B5249">
                    <a:lumMod val="50000"/>
                  </a:srgbClr>
                </a:solidFill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 bwMode="auto">
            <a:xfrm>
              <a:off x="3733800" y="4038600"/>
              <a:ext cx="2133600" cy="45720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Arrow Connector 7"/>
            <p:cNvCxnSpPr/>
            <p:nvPr/>
          </p:nvCxnSpPr>
          <p:spPr bwMode="auto">
            <a:xfrm>
              <a:off x="3810000" y="4724400"/>
              <a:ext cx="2057400" cy="19050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Arrow Connector 12"/>
            <p:cNvCxnSpPr/>
            <p:nvPr/>
          </p:nvCxnSpPr>
          <p:spPr bwMode="auto">
            <a:xfrm>
              <a:off x="3810000" y="5295900"/>
              <a:ext cx="2057400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V="1">
              <a:off x="3810000" y="5715000"/>
              <a:ext cx="2057400" cy="15240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18089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Analytic Goals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Explore &amp; Quantify </a:t>
            </a:r>
            <a:r>
              <a:rPr lang="en-US" altLang="en-US" u="sng" dirty="0" smtClean="0"/>
              <a:t>Variation</a:t>
            </a:r>
          </a:p>
          <a:p>
            <a:pPr marL="0" indent="0" algn="l"/>
            <a:endParaRPr lang="en-US" altLang="en-US" dirty="0"/>
          </a:p>
          <a:p>
            <a:pPr marL="0" indent="0" algn="l"/>
            <a:endParaRPr lang="en-US" altLang="en-US" dirty="0" smtClean="0"/>
          </a:p>
          <a:p>
            <a:pPr marL="0" indent="0" algn="l"/>
            <a:r>
              <a:rPr lang="en-US" altLang="en-US" dirty="0" smtClean="0"/>
              <a:t>In spirit of PCA</a:t>
            </a:r>
          </a:p>
          <a:p>
            <a:pPr marL="0" indent="0" algn="l"/>
            <a:r>
              <a:rPr lang="en-US" altLang="en-US" dirty="0"/>
              <a:t>	</a:t>
            </a:r>
            <a:r>
              <a:rPr lang="en-US" altLang="en-US" dirty="0" smtClean="0"/>
              <a:t>(Principal Component Analysis)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7467600" y="1524000"/>
            <a:ext cx="152400" cy="2286000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086600" y="4190999"/>
            <a:ext cx="1752600" cy="1499175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7467600" y="4191000"/>
            <a:ext cx="152400" cy="1499175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086600" y="6108412"/>
            <a:ext cx="1752600" cy="444788"/>
          </a:xfrm>
          <a:prstGeom prst="rect">
            <a:avLst/>
          </a:prstGeom>
          <a:solidFill>
            <a:srgbClr val="FFC000">
              <a:alpha val="88000"/>
            </a:srgbClr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7600" y="1524000"/>
            <a:ext cx="152400" cy="5029200"/>
            <a:chOff x="7467600" y="1524000"/>
            <a:chExt cx="152400" cy="5029200"/>
          </a:xfrm>
        </p:grpSpPr>
        <p:sp>
          <p:nvSpPr>
            <p:cNvPr id="10" name="Rounded Rectangle 9"/>
            <p:cNvSpPr/>
            <p:nvPr/>
          </p:nvSpPr>
          <p:spPr bwMode="auto">
            <a:xfrm>
              <a:off x="7467600" y="1524000"/>
              <a:ext cx="152400" cy="2286000"/>
            </a:xfrm>
            <a:prstGeom prst="roundRect">
              <a:avLst/>
            </a:prstGeom>
            <a:noFill/>
            <a:ln w="381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7467600" y="6108412"/>
              <a:ext cx="152400" cy="444788"/>
            </a:xfrm>
            <a:prstGeom prst="roundRect">
              <a:avLst/>
            </a:prstGeom>
            <a:noFill/>
            <a:ln w="381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7467600" y="4191000"/>
              <a:ext cx="152400" cy="1499175"/>
            </a:xfrm>
            <a:prstGeom prst="roundRect">
              <a:avLst/>
            </a:prstGeom>
            <a:noFill/>
            <a:ln w="381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90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Tissue Micro Array Data: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Extract Small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(1mm diam.)</a:t>
            </a:r>
            <a:endParaRPr lang="en-US" altLang="ko-KR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“Cores”</a:t>
            </a:r>
          </a:p>
          <a:p>
            <a:pPr algn="l">
              <a:lnSpc>
                <a:spcPct val="150000"/>
              </a:lnSpc>
            </a:pPr>
            <a:endParaRPr lang="en-US" altLang="ko-KR" sz="1600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1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1600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1600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1200" dirty="0" smtClean="0">
                <a:ea typeface="굴림" pitchFamily="50" charset="-127"/>
              </a:rPr>
              <a:t>                    Thanks to SPIE.ORG</a:t>
            </a:r>
            <a:endParaRPr lang="en-US" altLang="ko-KR" sz="1200" dirty="0">
              <a:ea typeface="굴림" pitchFamily="50" charset="-12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856992"/>
            <a:ext cx="6019800" cy="37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9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93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81000" y="1219200"/>
                <a:ext cx="8610600" cy="4648200"/>
              </a:xfrm>
            </p:spPr>
            <p:txBody>
              <a:bodyPr/>
              <a:lstStyle/>
              <a:p>
                <a:pPr algn="l">
                  <a:lnSpc>
                    <a:spcPct val="150000"/>
                  </a:lnSpc>
                </a:pPr>
                <a:r>
                  <a:rPr lang="en-US" altLang="ko-KR" sz="3600" dirty="0">
                    <a:ea typeface="굴림" pitchFamily="50" charset="-127"/>
                  </a:rPr>
                  <a:t>Experimental Design:    </a:t>
                </a:r>
                <a14:m>
                  <m:oMath xmlns:m="http://schemas.openxmlformats.org/officeDocument/2006/math">
                    <m:r>
                      <a:rPr lang="en-US" altLang="ko-KR" sz="3600" b="0" i="1" smtClean="0">
                        <a:latin typeface="Cambria Math" panose="02040503050406030204" pitchFamily="18" charset="0"/>
                        <a:ea typeface="굴림" pitchFamily="50" charset="-127"/>
                      </a:rPr>
                      <m:t>𝑛</m:t>
                    </m:r>
                    <m:r>
                      <a:rPr lang="en-US" altLang="ko-KR" sz="3600" b="0" i="1" smtClean="0">
                        <a:latin typeface="Cambria Math" panose="02040503050406030204" pitchFamily="18" charset="0"/>
                        <a:ea typeface="굴림" pitchFamily="50" charset="-127"/>
                      </a:rPr>
                      <m:t>=1191</m:t>
                    </m:r>
                  </m:oMath>
                </a14:m>
                <a:r>
                  <a:rPr lang="en-US" altLang="ko-KR" sz="3600" dirty="0">
                    <a:ea typeface="굴림" pitchFamily="50" charset="-127"/>
                  </a:rPr>
                  <a:t> people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en-US" altLang="ko-KR" sz="3600" dirty="0">
                    <a:ea typeface="굴림" pitchFamily="50" charset="-127"/>
                  </a:rPr>
                  <a:t>For Each</a:t>
                </a:r>
                <a:r>
                  <a:rPr lang="en-US" altLang="ko-KR" sz="3600" dirty="0" smtClean="0">
                    <a:ea typeface="굴림" pitchFamily="50" charset="-127"/>
                  </a:rPr>
                  <a:t>:</a:t>
                </a:r>
                <a:endParaRPr lang="en-US" altLang="ko-KR" sz="3600" dirty="0">
                  <a:ea typeface="굴림" pitchFamily="50" charset="-127"/>
                </a:endParaRPr>
              </a:p>
              <a:p>
                <a:pPr algn="l">
                  <a:lnSpc>
                    <a:spcPct val="150000"/>
                  </a:lnSpc>
                </a:pPr>
                <a:endParaRPr lang="en-US" altLang="ko-KR" sz="3600" dirty="0">
                  <a:ea typeface="굴림" pitchFamily="50" charset="-127"/>
                </a:endParaRPr>
              </a:p>
              <a:p>
                <a:pPr algn="l">
                  <a:lnSpc>
                    <a:spcPct val="150000"/>
                  </a:lnSpc>
                </a:pPr>
                <a:endParaRPr lang="en-US" altLang="ko-KR" sz="3600" dirty="0">
                  <a:ea typeface="굴림" pitchFamily="50" charset="-127"/>
                </a:endParaRPr>
              </a:p>
              <a:p>
                <a:pPr algn="l">
                  <a:lnSpc>
                    <a:spcPct val="150000"/>
                  </a:lnSpc>
                </a:pPr>
                <a:endParaRPr lang="en-US" altLang="ko-KR" dirty="0">
                  <a:ea typeface="굴림" pitchFamily="50" charset="-127"/>
                </a:endParaRPr>
              </a:p>
            </p:txBody>
          </p:sp>
        </mc:Choice>
        <mc:Fallback xmlns="">
          <p:sp>
            <p:nvSpPr>
              <p:cNvPr id="16793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1219200"/>
                <a:ext cx="8610600" cy="4648200"/>
              </a:xfrm>
              <a:blipFill>
                <a:blip r:embed="rId3"/>
                <a:stretch>
                  <a:fillRect l="-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863801" y="2325469"/>
            <a:ext cx="7213399" cy="2485482"/>
            <a:chOff x="863801" y="2325469"/>
            <a:chExt cx="7213399" cy="248548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8888"/>
            <a:stretch/>
          </p:blipFill>
          <p:spPr>
            <a:xfrm>
              <a:off x="863801" y="2971800"/>
              <a:ext cx="7213399" cy="183915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743200" y="2325469"/>
              <a:ext cx="37058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굴림" pitchFamily="50" charset="-127"/>
                  <a:cs typeface="+mn-cs"/>
                </a:rPr>
                <a:t> </a:t>
              </a:r>
              <a:r>
                <a:rPr kumimoji="0" lang="en-US" altLang="ko-K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굴림" pitchFamily="50" charset="-127"/>
                  <a:cs typeface="+mn-cs"/>
                </a:rPr>
                <a:t>1 – 4 TMA </a:t>
              </a:r>
              <a:r>
                <a:rPr kumimoji="0" lang="en-US" altLang="ko-KR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굴림" pitchFamily="50" charset="-127"/>
                  <a:cs typeface="+mn-cs"/>
                </a:rPr>
                <a:t>Cores</a:t>
              </a:r>
              <a:endPara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굴림" pitchFamily="50" charset="-127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57200" y="5135562"/>
            <a:ext cx="8001000" cy="1493838"/>
            <a:chOff x="457200" y="5135562"/>
            <a:chExt cx="8001000" cy="149383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74213" t="2081" r="3404" b="92255"/>
            <a:stretch>
              <a:fillRect/>
            </a:stretch>
          </p:blipFill>
          <p:spPr bwMode="auto">
            <a:xfrm>
              <a:off x="5451475" y="5135562"/>
              <a:ext cx="3006725" cy="149383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457200" y="5181600"/>
              <a:ext cx="48155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굴림" pitchFamily="50" charset="-127"/>
                  <a:cs typeface="+mn-cs"/>
                </a:rPr>
                <a:t>PAM 50 Gene Expression</a:t>
              </a:r>
              <a:r>
                <a:rPr kumimoji="0" lang="en-US" altLang="ko-KR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굴림" pitchFamily="50" charset="-127"/>
                  <a:cs typeface="+mn-cs"/>
                </a:rPr>
                <a:t>:</a:t>
              </a:r>
              <a:endPara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굴림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636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/>
            <a:r>
              <a:rPr lang="en-US" altLang="ko-KR" dirty="0">
                <a:ea typeface="굴림" pitchFamily="50" charset="-127"/>
              </a:rPr>
              <a:t>PAM 50 Gene Expression:</a:t>
            </a:r>
          </a:p>
          <a:p>
            <a:pPr algn="l"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ko-KR" dirty="0">
                <a:ea typeface="굴림" pitchFamily="50" charset="-127"/>
              </a:rPr>
              <a:t>  Set of 50 Genes</a:t>
            </a:r>
          </a:p>
          <a:p>
            <a:pPr algn="l"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ko-KR" dirty="0">
                <a:ea typeface="굴림" pitchFamily="50" charset="-127"/>
              </a:rPr>
              <a:t>  Measured mRNA Expression Level</a:t>
            </a:r>
          </a:p>
          <a:p>
            <a:pPr algn="l"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ko-KR" dirty="0">
                <a:ea typeface="굴림" pitchFamily="50" charset="-127"/>
              </a:rPr>
              <a:t>  Good at Separating </a:t>
            </a:r>
            <a:r>
              <a:rPr lang="en-US" altLang="ko-KR" dirty="0" err="1">
                <a:ea typeface="굴림" pitchFamily="50" charset="-127"/>
              </a:rPr>
              <a:t>SubTypes</a:t>
            </a:r>
            <a:endParaRPr lang="en-US" altLang="ko-KR" dirty="0">
              <a:ea typeface="굴림" pitchFamily="50" charset="-127"/>
            </a:endParaRPr>
          </a:p>
          <a:p>
            <a:pPr lvl="1" algn="l"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ko-KR" dirty="0">
                <a:ea typeface="굴림" pitchFamily="50" charset="-127"/>
              </a:rPr>
              <a:t>  Basal</a:t>
            </a:r>
          </a:p>
          <a:p>
            <a:pPr lvl="1" algn="l"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ko-KR" dirty="0">
                <a:ea typeface="굴림" pitchFamily="50" charset="-127"/>
              </a:rPr>
              <a:t>  Her2</a:t>
            </a:r>
          </a:p>
          <a:p>
            <a:pPr lvl="1" algn="l"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ko-KR" dirty="0">
                <a:ea typeface="굴림" pitchFamily="50" charset="-127"/>
              </a:rPr>
              <a:t>  Luminal A</a:t>
            </a:r>
          </a:p>
          <a:p>
            <a:pPr lvl="1" algn="l"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ko-KR" dirty="0">
                <a:ea typeface="굴림" pitchFamily="50" charset="-127"/>
              </a:rPr>
              <a:t>  Luminal B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10200" y="1524000"/>
            <a:ext cx="3368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Early Technology, More Recent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RNAseq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  <a:sym typeface="Wingdings" panose="05000000000000000000" pitchFamily="2" charset="2"/>
              </a:rPr>
              <a:t> 10,000s Genes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581400" y="4286071"/>
            <a:ext cx="4445401" cy="2267910"/>
            <a:chOff x="3581400" y="4286071"/>
            <a:chExt cx="4445401" cy="2267910"/>
          </a:xfrm>
        </p:grpSpPr>
        <p:grpSp>
          <p:nvGrpSpPr>
            <p:cNvPr id="8" name="Group 7"/>
            <p:cNvGrpSpPr/>
            <p:nvPr/>
          </p:nvGrpSpPr>
          <p:grpSpPr>
            <a:xfrm>
              <a:off x="3581400" y="4286071"/>
              <a:ext cx="4445401" cy="1200329"/>
              <a:chOff x="3581400" y="4286071"/>
              <a:chExt cx="4445401" cy="1200329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5562600" y="4286071"/>
                <a:ext cx="246420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Perou Discovery: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No Benefit From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Chemo-Therapy</a:t>
                </a:r>
              </a:p>
            </p:txBody>
          </p:sp>
          <p:cxnSp>
            <p:nvCxnSpPr>
              <p:cNvPr id="6" name="Straight Connector 5"/>
              <p:cNvCxnSpPr/>
              <p:nvPr/>
            </p:nvCxnSpPr>
            <p:spPr bwMode="auto">
              <a:xfrm flipH="1" flipV="1">
                <a:off x="3581400" y="4867364"/>
                <a:ext cx="1981200" cy="9436"/>
              </a:xfrm>
              <a:prstGeom prst="line">
                <a:avLst/>
              </a:prstGeom>
              <a:noFill/>
              <a:ln w="2540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20975" y="5105400"/>
              <a:ext cx="1089225" cy="14485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50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93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228600" y="1219200"/>
                <a:ext cx="8610600" cy="4648200"/>
              </a:xfrm>
            </p:spPr>
            <p:txBody>
              <a:bodyPr/>
              <a:lstStyle/>
              <a:p>
                <a:pPr algn="l">
                  <a:lnSpc>
                    <a:spcPct val="150000"/>
                  </a:lnSpc>
                </a:pPr>
                <a:r>
                  <a:rPr lang="en-US" altLang="ko-KR" sz="3600" dirty="0" smtClean="0">
                    <a:ea typeface="굴림" pitchFamily="50" charset="-127"/>
                  </a:rPr>
                  <a:t>Deep Learning Image Representation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en-US" altLang="ko-KR" dirty="0" smtClean="0">
                    <a:ea typeface="굴림" pitchFamily="50" charset="-127"/>
                  </a:rPr>
                  <a:t>Each Core: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en-US" altLang="ko-KR" dirty="0" smtClean="0">
                    <a:ea typeface="굴림" pitchFamily="50" charset="-127"/>
                  </a:rPr>
                  <a:t>Randomly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en-US" altLang="ko-KR" dirty="0" smtClean="0">
                    <a:ea typeface="굴림" pitchFamily="50" charset="-127"/>
                  </a:rPr>
                  <a:t>Select 100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en-US" altLang="ko-KR" b="0" dirty="0" smtClean="0">
                    <a:ea typeface="굴림" pitchFamily="50" charset="-127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  <a:ea typeface="굴림" pitchFamily="50" charset="-127"/>
                      </a:rPr>
                      <m:t>224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×224</m:t>
                    </m:r>
                  </m:oMath>
                </a14:m>
                <a:endParaRPr lang="en-US" altLang="ko-KR" dirty="0" smtClean="0">
                  <a:ea typeface="굴림" pitchFamily="50" charset="-127"/>
                </a:endParaRPr>
              </a:p>
              <a:p>
                <a:pPr algn="l">
                  <a:lnSpc>
                    <a:spcPct val="150000"/>
                  </a:lnSpc>
                </a:pPr>
                <a:r>
                  <a:rPr lang="en-US" altLang="ko-KR" dirty="0" smtClean="0">
                    <a:ea typeface="굴림" pitchFamily="50" charset="-127"/>
                  </a:rPr>
                  <a:t>Patches</a:t>
                </a:r>
              </a:p>
              <a:p>
                <a:pPr algn="l">
                  <a:lnSpc>
                    <a:spcPct val="150000"/>
                  </a:lnSpc>
                </a:pPr>
                <a:endParaRPr lang="en-US" altLang="ko-KR" sz="3600" dirty="0">
                  <a:ea typeface="굴림" pitchFamily="50" charset="-127"/>
                </a:endParaRPr>
              </a:p>
              <a:p>
                <a:pPr algn="l">
                  <a:lnSpc>
                    <a:spcPct val="150000"/>
                  </a:lnSpc>
                </a:pPr>
                <a:endParaRPr lang="en-US" altLang="ko-KR" sz="3600" dirty="0" smtClean="0">
                  <a:ea typeface="굴림" pitchFamily="50" charset="-127"/>
                </a:endParaRPr>
              </a:p>
              <a:p>
                <a:pPr algn="l">
                  <a:lnSpc>
                    <a:spcPct val="150000"/>
                  </a:lnSpc>
                </a:pPr>
                <a:endParaRPr lang="en-US" altLang="ko-KR" dirty="0">
                  <a:ea typeface="굴림" pitchFamily="50" charset="-127"/>
                </a:endParaRPr>
              </a:p>
            </p:txBody>
          </p:sp>
        </mc:Choice>
        <mc:Fallback xmlns="">
          <p:sp>
            <p:nvSpPr>
              <p:cNvPr id="16793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1219200"/>
                <a:ext cx="8610600" cy="4648200"/>
              </a:xfrm>
              <a:blipFill>
                <a:blip r:embed="rId3"/>
                <a:stretch>
                  <a:fillRect l="-2195" b="-110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00"/>
          <a:stretch/>
        </p:blipFill>
        <p:spPr>
          <a:xfrm>
            <a:off x="2519123" y="2057400"/>
            <a:ext cx="6624877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7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Deep Learning Image Representation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Reduce Each Patch to 512 Features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Using </a:t>
            </a:r>
            <a:r>
              <a:rPr lang="en-US" altLang="ko-KR" u="sng" dirty="0" smtClean="0">
                <a:ea typeface="굴림" pitchFamily="50" charset="-127"/>
              </a:rPr>
              <a:t>Transfer Learning</a:t>
            </a:r>
            <a:r>
              <a:rPr lang="en-US" altLang="ko-KR" dirty="0" smtClean="0">
                <a:ea typeface="굴림" pitchFamily="50" charset="-127"/>
              </a:rPr>
              <a:t>  From VGG16: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(Trained on Many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  </a:t>
            </a:r>
            <a:r>
              <a:rPr lang="en-US" altLang="ko-KR" i="1" dirty="0" smtClean="0">
                <a:ea typeface="굴림" pitchFamily="50" charset="-127"/>
              </a:rPr>
              <a:t>Natural</a:t>
            </a:r>
            <a:r>
              <a:rPr lang="en-US" altLang="ko-KR" dirty="0" smtClean="0">
                <a:ea typeface="굴림" pitchFamily="50" charset="-127"/>
              </a:rPr>
              <a:t> Images)</a:t>
            </a:r>
          </a:p>
          <a:p>
            <a:pPr algn="l">
              <a:lnSpc>
                <a:spcPct val="150000"/>
              </a:lnSpc>
            </a:pPr>
            <a:endParaRPr lang="en-US" altLang="ko-KR" sz="1200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12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1200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1200" dirty="0" smtClean="0">
                <a:ea typeface="굴림" pitchFamily="50" charset="-127"/>
              </a:rPr>
              <a:t>Thanks to pyimagesearch.com</a:t>
            </a:r>
            <a:endParaRPr lang="en-US" altLang="ko-KR" sz="12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3600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87" y="3962400"/>
            <a:ext cx="4930913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6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>
                <a:ea typeface="굴림" pitchFamily="50" charset="-127"/>
              </a:rPr>
              <a:t>Deep Learning Image Representation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For Each Core:</a:t>
            </a:r>
          </a:p>
          <a:p>
            <a:pPr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Aggregate Patches by Averaging</a:t>
            </a:r>
            <a:endParaRPr lang="en-US" altLang="ko-KR" sz="3600" dirty="0">
              <a:ea typeface="굴림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(Damps Out “Location” Information)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Then Average Cores For Each Person</a:t>
            </a: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3600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8858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JIVE:  Common Normalized Scores 1</a:t>
            </a: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Look at Extremes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Negative End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Top Person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Top 16 Patches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Fat Cells &amp; Stroma</a:t>
            </a:r>
            <a:endParaRPr lang="en-US" altLang="ko-KR" dirty="0">
              <a:ea typeface="굴림" pitchFamily="50" charset="-12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286" y="0"/>
            <a:ext cx="4746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30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JIVE:  Common Normalized Scores 1</a:t>
            </a: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Look at Extremes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Positive End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Top Person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Top 16 Patches</a:t>
            </a:r>
          </a:p>
          <a:p>
            <a:pPr algn="l"/>
            <a:r>
              <a:rPr lang="en-US" altLang="ko-KR" dirty="0" smtClean="0">
                <a:ea typeface="굴림" pitchFamily="50" charset="-127"/>
              </a:rPr>
              <a:t>Highly “Cellular”</a:t>
            </a:r>
          </a:p>
          <a:p>
            <a:pPr algn="l"/>
            <a:r>
              <a:rPr lang="en-US" altLang="ko-KR" dirty="0" smtClean="0">
                <a:ea typeface="굴림" pitchFamily="50" charset="-127"/>
              </a:rPr>
              <a:t>Markedly Atypical Cells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99" y="0"/>
            <a:ext cx="472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8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JIVE: </a:t>
            </a:r>
            <a:r>
              <a:rPr lang="en-US" altLang="ko-KR" dirty="0">
                <a:ea typeface="굴림" pitchFamily="50" charset="-127"/>
              </a:rPr>
              <a:t>Gene Expression</a:t>
            </a:r>
            <a:endParaRPr lang="en-US" altLang="ko-KR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Common Normalized 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Loadings 1</a:t>
            </a:r>
          </a:p>
          <a:p>
            <a:pPr algn="l">
              <a:lnSpc>
                <a:spcPct val="150000"/>
              </a:lnSpc>
            </a:pPr>
            <a:endParaRPr lang="en-US" altLang="ko-KR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Very Consistent w/ Image</a:t>
            </a:r>
            <a:endParaRPr lang="en-US" altLang="ko-KR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 smtClean="0">
              <a:ea typeface="굴림" pitchFamily="50" charset="-12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94" y="911224"/>
            <a:ext cx="3526906" cy="594677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99770" y="2057400"/>
            <a:ext cx="6906030" cy="2209800"/>
            <a:chOff x="1399770" y="2057400"/>
            <a:chExt cx="6906030" cy="2209800"/>
          </a:xfrm>
        </p:grpSpPr>
        <p:sp>
          <p:nvSpPr>
            <p:cNvPr id="4" name="TextBox 3"/>
            <p:cNvSpPr txBox="1"/>
            <p:nvPr/>
          </p:nvSpPr>
          <p:spPr>
            <a:xfrm>
              <a:off x="1399770" y="3805535"/>
              <a:ext cx="37056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굴림" pitchFamily="50" charset="-127"/>
                  <a:cs typeface="+mn-cs"/>
                </a:rPr>
                <a:t>“High Proliferation” </a:t>
              </a:r>
              <a:r>
                <a:rPr kumimoji="0" lang="en-US" altLang="ko-KR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굴림" pitchFamily="50" charset="-127"/>
                  <a:cs typeface="+mn-cs"/>
                </a:rPr>
                <a:t>Genes</a:t>
              </a:r>
              <a:endPara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굴림" pitchFamily="50" charset="-127"/>
                <a:cs typeface="+mn-cs"/>
              </a:endParaRPr>
            </a:p>
          </p:txBody>
        </p:sp>
        <p:cxnSp>
          <p:nvCxnSpPr>
            <p:cNvPr id="6" name="Straight Arrow Connector 5"/>
            <p:cNvCxnSpPr>
              <a:stCxn id="4" idx="3"/>
            </p:cNvCxnSpPr>
            <p:nvPr/>
          </p:nvCxnSpPr>
          <p:spPr bwMode="auto">
            <a:xfrm flipV="1">
              <a:off x="5105400" y="2057400"/>
              <a:ext cx="3200400" cy="1978968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" name="Group 11"/>
          <p:cNvGrpSpPr/>
          <p:nvPr/>
        </p:nvGrpSpPr>
        <p:grpSpPr>
          <a:xfrm>
            <a:off x="381000" y="2057400"/>
            <a:ext cx="6019800" cy="3048000"/>
            <a:chOff x="381000" y="2057400"/>
            <a:chExt cx="6019800" cy="3048000"/>
          </a:xfrm>
        </p:grpSpPr>
        <p:sp>
          <p:nvSpPr>
            <p:cNvPr id="9" name="TextBox 8"/>
            <p:cNvSpPr txBox="1"/>
            <p:nvPr/>
          </p:nvSpPr>
          <p:spPr>
            <a:xfrm>
              <a:off x="381000" y="4643735"/>
              <a:ext cx="39926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“Low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Prolif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.” –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Lum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A Genes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1" name="Straight Arrow Connector 10"/>
            <p:cNvCxnSpPr>
              <a:stCxn id="9" idx="3"/>
            </p:cNvCxnSpPr>
            <p:nvPr/>
          </p:nvCxnSpPr>
          <p:spPr bwMode="auto">
            <a:xfrm flipV="1">
              <a:off x="4373696" y="2057400"/>
              <a:ext cx="2027104" cy="2817168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09696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Idea Worth Spreading?</a:t>
            </a:r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8094663" cy="4768850"/>
          </a:xfrm>
        </p:spPr>
        <p:txBody>
          <a:bodyPr/>
          <a:lstStyle/>
          <a:p>
            <a:pPr algn="l"/>
            <a:r>
              <a:rPr lang="en-US" dirty="0" smtClean="0"/>
              <a:t>Proposed New Approach:</a:t>
            </a:r>
          </a:p>
          <a:p>
            <a:r>
              <a:rPr lang="en-US" sz="5400" dirty="0" smtClean="0">
                <a:latin typeface="Brush Script MT" panose="03060802040406070304" pitchFamily="66" charset="0"/>
              </a:rPr>
              <a:t>Team Data Science</a:t>
            </a:r>
          </a:p>
          <a:p>
            <a:pPr algn="l"/>
            <a:endParaRPr lang="en-US" sz="2400" dirty="0"/>
          </a:p>
          <a:p>
            <a:pPr algn="l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dirty="0" smtClean="0"/>
              <a:t>  Teams with Complimentary Skillsets</a:t>
            </a:r>
          </a:p>
          <a:p>
            <a:pPr algn="l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 </a:t>
            </a:r>
            <a:r>
              <a:rPr lang="en-US" dirty="0" smtClean="0"/>
              <a:t> Education of Team Members:</a:t>
            </a:r>
          </a:p>
          <a:p>
            <a:pPr lvl="1" algn="l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 </a:t>
            </a:r>
            <a:r>
              <a:rPr lang="en-US" dirty="0" smtClean="0"/>
              <a:t>Bring Valued (Deep) Skill</a:t>
            </a:r>
          </a:p>
          <a:p>
            <a:pPr lvl="1" algn="l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 </a:t>
            </a:r>
            <a:r>
              <a:rPr lang="en-US" dirty="0" smtClean="0"/>
              <a:t>Know Enough to Communicate</a:t>
            </a:r>
          </a:p>
          <a:p>
            <a:pPr lvl="1" algn="l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 </a:t>
            </a:r>
            <a:r>
              <a:rPr lang="en-US" dirty="0" smtClean="0"/>
              <a:t>Give Opportunities to Practice</a:t>
            </a:r>
            <a:endParaRPr lang="en-US" dirty="0"/>
          </a:p>
        </p:txBody>
      </p:sp>
      <p:sp>
        <p:nvSpPr>
          <p:cNvPr id="2" name="AutoShape 6" descr="Image result for fred wright"/>
          <p:cNvSpPr>
            <a:spLocks noChangeAspect="1" noChangeArrowheads="1"/>
          </p:cNvSpPr>
          <p:nvPr/>
        </p:nvSpPr>
        <p:spPr bwMode="auto">
          <a:xfrm>
            <a:off x="155575" y="-441325"/>
            <a:ext cx="619125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" name="AutoShape 8" descr="Image result for fred wrigh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" name="AutoShape 10" descr="Image result for fred wrigh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AutoShape 12" descr="Image result for fred wrigh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AutoShape 15" descr="Image result for steve piz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AutoShape 21" descr="Image result for scott prova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58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JIVE:  Common Normalized Scores 2</a:t>
            </a: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Look at Extremes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Negative, Top 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Top 16 Patches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High Nuclear Grade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Atypical Cells</a:t>
            </a:r>
            <a:endParaRPr lang="en-US" altLang="ko-KR" dirty="0">
              <a:ea typeface="굴림" pitchFamily="50" charset="-12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08" y="0"/>
            <a:ext cx="4758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01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JIVE:  Common Normalized Scores 1</a:t>
            </a: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Look at Extremes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Positive, Top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Top 16 Patches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Lower Nuclear Grade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Stroma, Sclerosis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31" y="0"/>
            <a:ext cx="4743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7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JIVE: </a:t>
            </a:r>
            <a:r>
              <a:rPr lang="en-US" altLang="ko-KR" dirty="0">
                <a:ea typeface="굴림" pitchFamily="50" charset="-127"/>
              </a:rPr>
              <a:t>Gene Expression</a:t>
            </a:r>
            <a:endParaRPr lang="en-US" altLang="ko-KR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Common Normalized 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Loadings 2</a:t>
            </a:r>
          </a:p>
          <a:p>
            <a:pPr algn="l">
              <a:lnSpc>
                <a:spcPct val="150000"/>
              </a:lnSpc>
            </a:pPr>
            <a:endParaRPr lang="en-US" altLang="ko-KR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Very Consistent w/ Image</a:t>
            </a:r>
            <a:endParaRPr lang="en-US" altLang="ko-KR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 smtClean="0">
              <a:ea typeface="굴림" pitchFamily="50" charset="-127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666" y="0"/>
            <a:ext cx="4067334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81000" y="1447800"/>
            <a:ext cx="5867400" cy="3657600"/>
            <a:chOff x="381000" y="1447800"/>
            <a:chExt cx="5867400" cy="3657600"/>
          </a:xfrm>
        </p:grpSpPr>
        <p:sp>
          <p:nvSpPr>
            <p:cNvPr id="9" name="TextBox 8"/>
            <p:cNvSpPr txBox="1"/>
            <p:nvPr/>
          </p:nvSpPr>
          <p:spPr>
            <a:xfrm>
              <a:off x="381000" y="4643735"/>
              <a:ext cx="30284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Basal Subtype Genes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1" name="Straight Arrow Connector 10"/>
            <p:cNvCxnSpPr>
              <a:stCxn id="9" idx="3"/>
            </p:cNvCxnSpPr>
            <p:nvPr/>
          </p:nvCxnSpPr>
          <p:spPr bwMode="auto">
            <a:xfrm flipV="1">
              <a:off x="3409458" y="1447800"/>
              <a:ext cx="2838942" cy="3426768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" name="Group 6"/>
          <p:cNvGrpSpPr/>
          <p:nvPr/>
        </p:nvGrpSpPr>
        <p:grpSpPr>
          <a:xfrm>
            <a:off x="1399770" y="1752600"/>
            <a:ext cx="6677430" cy="2514600"/>
            <a:chOff x="1399770" y="1752600"/>
            <a:chExt cx="6677430" cy="2514600"/>
          </a:xfrm>
        </p:grpSpPr>
        <p:sp>
          <p:nvSpPr>
            <p:cNvPr id="4" name="TextBox 3"/>
            <p:cNvSpPr txBox="1"/>
            <p:nvPr/>
          </p:nvSpPr>
          <p:spPr>
            <a:xfrm>
              <a:off x="1399770" y="3805535"/>
              <a:ext cx="33716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굴림" pitchFamily="50" charset="-127"/>
                  <a:cs typeface="+mn-cs"/>
                </a:rPr>
                <a:t>Luminal Subtype Genes</a:t>
              </a:r>
              <a:endPara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굴림" pitchFamily="50" charset="-127"/>
                <a:cs typeface="+mn-cs"/>
              </a:endParaRPr>
            </a:p>
          </p:txBody>
        </p:sp>
        <p:cxnSp>
          <p:nvCxnSpPr>
            <p:cNvPr id="6" name="Straight Arrow Connector 5"/>
            <p:cNvCxnSpPr>
              <a:stCxn id="4" idx="3"/>
            </p:cNvCxnSpPr>
            <p:nvPr/>
          </p:nvCxnSpPr>
          <p:spPr bwMode="auto">
            <a:xfrm flipV="1">
              <a:off x="4771399" y="1752600"/>
              <a:ext cx="3305801" cy="2283768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34662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JIVE, Genes, Individual 1</a:t>
            </a:r>
          </a:p>
          <a:p>
            <a:pPr algn="l">
              <a:lnSpc>
                <a:spcPct val="150000"/>
              </a:lnSpc>
            </a:pPr>
            <a:endParaRPr lang="en-US" altLang="ko-KR" sz="3600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Overall Up &amp; Down 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Together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Not Subtype Related!</a:t>
            </a: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3600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666" y="0"/>
            <a:ext cx="4067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49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JIVE, Genes, Individual 2</a:t>
            </a:r>
          </a:p>
          <a:p>
            <a:pPr algn="l">
              <a:lnSpc>
                <a:spcPct val="150000"/>
              </a:lnSpc>
            </a:pPr>
            <a:endParaRPr lang="en-US" altLang="ko-KR" sz="3600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Luminal vs. Basal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“Contrast”?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“Unbalanced Types”?</a:t>
            </a:r>
          </a:p>
          <a:p>
            <a:pPr algn="l">
              <a:lnSpc>
                <a:spcPct val="150000"/>
              </a:lnSpc>
            </a:pP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3600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666" y="0"/>
            <a:ext cx="4067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7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JIVE, Images, Individual 1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Negative</a:t>
            </a:r>
          </a:p>
          <a:p>
            <a:pPr algn="l">
              <a:lnSpc>
                <a:spcPct val="150000"/>
              </a:lnSpc>
            </a:pP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Mostly Fat Cells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Few Nuclei</a:t>
            </a: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99" y="0"/>
            <a:ext cx="472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2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JIVE, Images, Individual 1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Positive</a:t>
            </a: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Reactive Stroma, 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Few Nuclei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Little Gene Connected</a:t>
            </a:r>
          </a:p>
          <a:p>
            <a:pPr algn="l">
              <a:lnSpc>
                <a:spcPct val="150000"/>
              </a:lnSpc>
            </a:pP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3600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99" y="0"/>
            <a:ext cx="472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8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JIVE, Images, Individual 2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Negative</a:t>
            </a: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Mucinous &amp; Micro-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Papillary Carcinoma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Not PAM50 Related</a:t>
            </a:r>
          </a:p>
          <a:p>
            <a:pPr algn="l">
              <a:lnSpc>
                <a:spcPct val="150000"/>
              </a:lnSpc>
            </a:pPr>
            <a:endParaRPr lang="en-US" altLang="ko-KR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99" y="0"/>
            <a:ext cx="472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82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JIVE, Images, Individual 2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Positive</a:t>
            </a:r>
          </a:p>
          <a:p>
            <a:pPr algn="l">
              <a:lnSpc>
                <a:spcPct val="150000"/>
              </a:lnSpc>
            </a:pP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Fat Cells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Common Endpoint?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    “Center”?</a:t>
            </a:r>
          </a:p>
          <a:p>
            <a:pPr algn="l">
              <a:lnSpc>
                <a:spcPct val="150000"/>
              </a:lnSpc>
            </a:pPr>
            <a:endParaRPr lang="en-US" altLang="ko-KR" sz="3600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3600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619" y="0"/>
            <a:ext cx="4764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2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924800" cy="492125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 Generation Data Integration</a:t>
            </a:r>
            <a:endParaRPr lang="en-U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79550"/>
            <a:ext cx="8094663" cy="4768850"/>
          </a:xfrm>
        </p:spPr>
        <p:txBody>
          <a:bodyPr/>
          <a:lstStyle/>
          <a:p>
            <a:pPr marL="0" indent="0" algn="l">
              <a:buClrTx/>
              <a:buSzPct val="100000"/>
            </a:pPr>
            <a:endParaRPr lang="en-US" dirty="0" smtClean="0"/>
          </a:p>
          <a:p>
            <a:pPr marL="0" indent="0" algn="l">
              <a:buClrTx/>
              <a:buSzPct val="100000"/>
            </a:pPr>
            <a:endParaRPr lang="en-US" dirty="0"/>
          </a:p>
          <a:p>
            <a:pPr marL="274320" indent="-274320">
              <a:lnSpc>
                <a:spcPct val="150000"/>
              </a:lnSpc>
              <a:spcBef>
                <a:spcPts val="0"/>
              </a:spcBef>
            </a:pPr>
            <a:r>
              <a:rPr lang="en-US" altLang="ko-KR" dirty="0">
                <a:ea typeface="굴림" pitchFamily="50" charset="-127"/>
              </a:rPr>
              <a:t>Data Integration Via Subspace Analysis</a:t>
            </a:r>
          </a:p>
          <a:p>
            <a:pPr marL="274320" indent="-274320">
              <a:lnSpc>
                <a:spcPct val="150000"/>
              </a:lnSpc>
              <a:spcBef>
                <a:spcPts val="0"/>
              </a:spcBef>
            </a:pPr>
            <a:r>
              <a:rPr lang="en-US" altLang="ko-KR" dirty="0">
                <a:ea typeface="굴림" pitchFamily="50" charset="-127"/>
              </a:rPr>
              <a:t>(DIVAS)</a:t>
            </a:r>
          </a:p>
          <a:p>
            <a:pPr marL="0" indent="0" algn="l">
              <a:buClrTx/>
              <a:buSzPct val="100000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0868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 Oriented Data Analysis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479550"/>
            <a:ext cx="8458200" cy="4387850"/>
          </a:xfrm>
        </p:spPr>
        <p:txBody>
          <a:bodyPr/>
          <a:lstStyle/>
          <a:p>
            <a:pPr marL="609600" indent="-609600" algn="l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 smtClean="0"/>
              <a:t>What is the “atom” of a statistical analysis?</a:t>
            </a:r>
          </a:p>
          <a:p>
            <a:pPr marL="609600" indent="-609600" algn="l" eaLnBrk="1" hangingPunct="1">
              <a:lnSpc>
                <a:spcPct val="140000"/>
              </a:lnSpc>
              <a:buFont typeface="Wingdings" pitchFamily="2" charset="2"/>
              <a:buChar char="n"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Course:    Numbers</a:t>
            </a:r>
          </a:p>
          <a:p>
            <a:pPr marL="609600" indent="-609600" algn="l" eaLnBrk="1" hangingPunct="1">
              <a:lnSpc>
                <a:spcPct val="140000"/>
              </a:lnSpc>
              <a:buFont typeface="Wingdings" pitchFamily="2" charset="2"/>
              <a:buChar char="n"/>
            </a:pPr>
            <a:r>
              <a:rPr lang="en-US" dirty="0" smtClean="0"/>
              <a:t>Multivariate Analysis Course :    Vectors</a:t>
            </a:r>
          </a:p>
          <a:p>
            <a:pPr marL="609600" indent="-609600" algn="l" eaLnBrk="1" hangingPunct="1">
              <a:lnSpc>
                <a:spcPct val="140000"/>
              </a:lnSpc>
              <a:buFont typeface="Wingdings" pitchFamily="2" charset="2"/>
              <a:buChar char="n"/>
            </a:pPr>
            <a:r>
              <a:rPr lang="en-US" dirty="0" smtClean="0"/>
              <a:t>Functional Data Analysis:    Curves</a:t>
            </a:r>
          </a:p>
          <a:p>
            <a:pPr marL="609600" indent="-609600" algn="l" eaLnBrk="1" hangingPunct="1">
              <a:lnSpc>
                <a:spcPct val="140000"/>
              </a:lnSpc>
              <a:buFont typeface="Wingdings" pitchFamily="2" charset="2"/>
              <a:buChar char="n"/>
            </a:pPr>
            <a:r>
              <a:rPr lang="en-US" dirty="0" smtClean="0"/>
              <a:t>More generally:   </a:t>
            </a:r>
            <a:r>
              <a:rPr lang="en-US" dirty="0" smtClean="0">
                <a:solidFill>
                  <a:srgbClr val="FF0000"/>
                </a:solidFill>
              </a:rPr>
              <a:t>Data Objects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DIVAS / JIVE Collaborators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2743201" y="1447800"/>
            <a:ext cx="3505200" cy="4768850"/>
          </a:xfrm>
        </p:spPr>
        <p:txBody>
          <a:bodyPr/>
          <a:lstStyle/>
          <a:p>
            <a:pPr algn="r"/>
            <a:r>
              <a:rPr lang="en-US" altLang="en-US" dirty="0" smtClean="0"/>
              <a:t>Jan Hannig</a:t>
            </a:r>
          </a:p>
          <a:p>
            <a:pPr algn="l"/>
            <a:endParaRPr lang="en-US" altLang="en-US" sz="2800" dirty="0" smtClean="0"/>
          </a:p>
          <a:p>
            <a:pPr algn="l"/>
            <a:r>
              <a:rPr lang="en-US" altLang="en-US" dirty="0" smtClean="0"/>
              <a:t>Meilei Jiang</a:t>
            </a:r>
          </a:p>
          <a:p>
            <a:pPr algn="r"/>
            <a:endParaRPr lang="en-US" altLang="en-US" sz="2800" dirty="0" smtClean="0"/>
          </a:p>
          <a:p>
            <a:pPr algn="r"/>
            <a:r>
              <a:rPr lang="en-US" altLang="en-US" dirty="0" smtClean="0"/>
              <a:t>Xi Yang</a:t>
            </a:r>
          </a:p>
          <a:p>
            <a:pPr algn="r"/>
            <a:endParaRPr lang="en-US" altLang="en-US" sz="2800" dirty="0" smtClean="0"/>
          </a:p>
          <a:p>
            <a:pPr algn="l"/>
            <a:r>
              <a:rPr lang="en-US" altLang="en-US" dirty="0" smtClean="0"/>
              <a:t>Iain Carmichael</a:t>
            </a:r>
          </a:p>
          <a:p>
            <a:pPr algn="l"/>
            <a:endParaRPr lang="en-US" altLang="en-US" sz="2800" dirty="0" smtClean="0"/>
          </a:p>
          <a:p>
            <a:pPr algn="r"/>
            <a:r>
              <a:rPr lang="en-US" altLang="en-US" dirty="0" smtClean="0"/>
              <a:t>Jack Prothero</a:t>
            </a:r>
            <a:endParaRPr lang="en-US" altLang="en-US" dirty="0"/>
          </a:p>
        </p:txBody>
      </p:sp>
      <p:sp>
        <p:nvSpPr>
          <p:cNvPr id="2" name="AutoShape 8" descr="data:image/jpeg;base64,/9j/4AAQSkZJRgABAQAAAQABAAD/2wCEAAkGBxMTDxUTExIWFRUVGRcVEhgYExcVGRUYFRcWGBgXFRUYHSggGB0lGxcYITEhJSkrLi8wFx8zODMsNyotLisBCgoKDg0OGhAQGyslHx0vNzIrKzcrLS0rLSstLS0tKys1Ly0tLS0tLS01LS0rLS0rKy0rOC0tKysrLSstMS0rLf/AABEIAGMAYwMBIgACEQEDEQH/xAAcAAAABwEBAAAAAAAAAAAAAAAAAQIDBAUGBwj/xAA/EAACAQIDBAgCBgcJAAAAAAABAgADEQQhMQUSQVEGBxMiYXGBkUKhIzIzUrHwFGJzs8HR8RU1Q1Nyg7LS4v/EABoBAAIDAQEAAAAAAAAAAAAAAAIDAAEEBQb/xAAjEQADAAEDBQADAQAAAAAAAAAAAQIDESExBBITQVEUI2Ei/9oADAMBAAIRAxEAPwDl94AYmHeEFPId4LxBgvK0Gq2g7xSITCp6yRTPD19BKZTsQGIEaeoeZ95Mq07jTORKpzlLQF0/oErsONxH0rA5yIYiDcJjceVrZl1haT1G3aaPUY5hURnNh+qoJkTFEqxVgQQbEEEEEagg6GMdjUXO5HleNNRaIUr6anb+D3awSMaBgk0X0rvfwchiJiqa3NprfBglbhHSFL3BbFqVgFutzYgkkmwyI3QLk2/CRNubFfClBUIO+Cy2+sALC7Kc1vfLyPKInPLrt13NWTBUpV6IdIZSZQwDtvEKTlfPjztEPgalNFYgWa5Avna18+WU0ez6rooZkUAgEEvy4WIEmS2lsJmE6fcVeGwbCqA9wLC9+R5/P2i8VswMO0UWXRfEnSbDZW2KLt2bruk6XzB4G0sNp7CSqm6GA4iw0J424zHXUua/0tDXPTzU6pnLKuzmCljpnf8APpeQCmek6TjdghStj3RkQePE+8yXSGmDUO6RkbWHhH4uoVvRCcuDsWpqsBQWthabEDe3QG8xkZV4vZgvpHeiLfQOD982vysuXvf5yyrsCb6HTmJyatxlqf6dyJnJimmuUUa7JFtPxglqjZf+oJflorxQc9gBhQT0B5pPcdGIcaOwP+oiJqVCxJYlidSSST5kxMK0FShrps3WKpdoMOlv8N+H3wg9gBLL9DK/aLfgCt2BBGfdGY8s/WV3RCo1UBn+BRTXyBOf4ewmxXcQHe9py82Rw+0344V7mT2ige1BMiTk2d6Yve/MHkLjWKShiCrKa5YoxAO7YsLCxaxyz/Jlvh6Ies7kgWBKjkP5wtmYBzvupGuatmDkLEHVfY+Up5dtw1g9oqxj6y5Ormw7wvvmwyJ0B8eOVpktpbvaMUYHeN9fq3GYm+x++qljTswBA7wK6ak62mIxVJFoGqxJY1dynzZV+sT63PtG4Gm20hOWHxqWWzHanTC88z5mLq46/CVrYt1ALDI6Hgbcj+dRzkZsZ3gfPj5RDxN1q0bpzTMqU+CzONHj7wTOvtQXyEOH+NXwD8qfpF3Tyg3Tyj4SLWnOxojz/cMCmYfZGSNIe7JoieRmr6DVgEKcQfxM0+2s2Dp5EcwOXjK/o5sFjstqyqd8N2mWZKjeB+WfpJWzsOa9PcYgc/TjOR1ErydyOj02TVaMl02p9ndhunTMga+drxWyqxDWUFhe2htykWnsxqDkM5ZPukXAy4EyWu1UVDmABexJAsBrM+TfZG5WpWpE6VYlUpksbLo3kdbeNv4TlW2to9tVuBu00G5SXPJRxPiePoOE0fS/bS1701uVUE7wzuw0y5ePjMjhUBcBtOPD+k6HSYvHGtcmHqczy0pRPrmvUC3XJECrZQo3Vubnmc9TnDx1fcTsjqOGRsb8x6ybhVQ03+kCBQQO6W3iTYLcaeZlLja+/WZ+BOXgLZQ4Xc9/Q3Lc450XLId4JL3Tz+UE0d5zdCxIgtFWhkRggbjloAloN2Qh6M6BYEJgaa2uCi3vxDLcj5zN7f6Ofo9Xu33GuUPL9U25fO3nNz0bS2Eofsqf/BZi+sHpq1Nnw1PDglWQVHqmwAYBgaaggtlfMkC40OcxVh8kvTkfjvs5M9jKVU93eZr5AAZm/AWEo+nOzjhcEiP9pWcM9/gVRcKPHS/oJu+rfpPh69RqTUjTxFiy7xDh1Gu4wA3SOItnfU8Mf1yVC+Ipn4bVAp4Eg07+wYe8XhxVFpUNy5u5bHOKRimoiJFMgyROgzKno9hs1SKW4BkSSxve5/hoJVsTy4y1aQMYO8PGApS4G1kdchCsRlCje4OcEvYrcvIqEsOGIAoyigISyx2AoONwykXDYigpHg1VAfkTIyI9M4Sh2aKgzCqFHOyi05j1xYNEq0K6fbVb0XXd3g9MW7/IMpYAc98csuqzgfTzaa4ra1W7t2NG1IgGx7m9crlp2hN8uBgwtGMvguup/YS9viK7qS9L6BMxdS1+0YrqDkFHk3KQeuQbtTC0jqqVXP8AuOv/AEkfqo2zUTagos5tXDh7W77AM6sTwI7+n3o/13ZbQpAf5Cn3q1v5Rbj9mpXo52REGOmNgRpQzWMhYod75e0mOc5CqHOCxkrUa3fCCLvBK1YztRciKggjTKGk0HQBA21cKCLjtQfVVZh8wD6QQSiI9ImeYNj4hnDVGN3qoGqk/GTvsSRprnBBJHIWTgtOr6mP7aweXxN+5qS567/7xp/sE/eVYIIHsL0c8Y5QjpBBCBIjfV9ZDeHBBY2RBggglFn/2Q=="/>
          <p:cNvSpPr>
            <a:spLocks noChangeAspect="1" noChangeArrowheads="1"/>
          </p:cNvSpPr>
          <p:nvPr/>
        </p:nvSpPr>
        <p:spPr bwMode="auto">
          <a:xfrm>
            <a:off x="155575" y="-563563"/>
            <a:ext cx="118110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10" descr="data:image/jpeg;base64,/9j/4AAQSkZJRgABAQAAAQABAAD/2wCEAAkGBxMTDxUTExIWFRUVGRcVEhgYExcVGRUYFRcWGBgXFRUYHSggGB0lGxcYITEhJSkrLi8wFx8zODMsNyotLisBCgoKDg0OGhAQGyslHx0vNzIrKzcrLS0rLSstLS0tKys1Ly0tLS0tLS01LS0rLS0rKy0rOC0tKysrLSstMS0rLf/AABEIAGMAYwMBIgACEQEDEQH/xAAcAAAABwEBAAAAAAAAAAAAAAAAAQIDBAUGBwj/xAA/EAACAQIDBAgCBgcJAAAAAAABAgADEQQhMQUSQVEGBxMiYXGBkUKhIzIzUrHwFGJzs8HR8RU1Q1Nyg7LS4v/EABoBAAIDAQEAAAAAAAAAAAAAAAIDAAEEBQb/xAAjEQADAAEDBQADAQAAAAAAAAAAAQIDESExBBITQVEUI2Ei/9oADAMBAAIRAxEAPwDl94AYmHeEFPId4LxBgvK0Gq2g7xSITCp6yRTPD19BKZTsQGIEaeoeZ95Mq07jTORKpzlLQF0/oErsONxH0rA5yIYiDcJjceVrZl1haT1G3aaPUY5hURnNh+qoJkTFEqxVgQQbEEEEEagg6GMdjUXO5HleNNRaIUr6anb+D3awSMaBgk0X0rvfwchiJiqa3NprfBglbhHSFL3BbFqVgFutzYgkkmwyI3QLk2/CRNubFfClBUIO+Cy2+sALC7Kc1vfLyPKInPLrt13NWTBUpV6IdIZSZQwDtvEKTlfPjztEPgalNFYgWa5Avna18+WU0ez6rooZkUAgEEvy4WIEmS2lsJmE6fcVeGwbCqA9wLC9+R5/P2i8VswMO0UWXRfEnSbDZW2KLt2bruk6XzB4G0sNp7CSqm6GA4iw0J424zHXUua/0tDXPTzU6pnLKuzmCljpnf8APpeQCmek6TjdghStj3RkQePE+8yXSGmDUO6RkbWHhH4uoVvRCcuDsWpqsBQWthabEDe3QG8xkZV4vZgvpHeiLfQOD982vysuXvf5yyrsCb6HTmJyatxlqf6dyJnJimmuUUa7JFtPxglqjZf+oJflorxQc9gBhQT0B5pPcdGIcaOwP+oiJqVCxJYlidSSST5kxMK0FShrps3WKpdoMOlv8N+H3wg9gBLL9DK/aLfgCt2BBGfdGY8s/WV3RCo1UBn+BRTXyBOf4ewmxXcQHe9py82Rw+0344V7mT2ige1BMiTk2d6Yve/MHkLjWKShiCrKa5YoxAO7YsLCxaxyz/Jlvh6Ies7kgWBKjkP5wtmYBzvupGuatmDkLEHVfY+Up5dtw1g9oqxj6y5Ormw7wvvmwyJ0B8eOVpktpbvaMUYHeN9fq3GYm+x++qljTswBA7wK6ak62mIxVJFoGqxJY1dynzZV+sT63PtG4Gm20hOWHxqWWzHanTC88z5mLq46/CVrYt1ALDI6Hgbcj+dRzkZsZ3gfPj5RDxN1q0bpzTMqU+CzONHj7wTOvtQXyEOH+NXwD8qfpF3Tyg3Tyj4SLWnOxojz/cMCmYfZGSNIe7JoieRmr6DVgEKcQfxM0+2s2Dp5EcwOXjK/o5sFjstqyqd8N2mWZKjeB+WfpJWzsOa9PcYgc/TjOR1ErydyOj02TVaMl02p9ndhunTMga+drxWyqxDWUFhe2htykWnsxqDkM5ZPukXAy4EyWu1UVDmABexJAsBrM+TfZG5WpWpE6VYlUpksbLo3kdbeNv4TlW2to9tVuBu00G5SXPJRxPiePoOE0fS/bS1701uVUE7wzuw0y5ePjMjhUBcBtOPD+k6HSYvHGtcmHqczy0pRPrmvUC3XJECrZQo3Vubnmc9TnDx1fcTsjqOGRsb8x6ybhVQ03+kCBQQO6W3iTYLcaeZlLja+/WZ+BOXgLZQ4Xc9/Q3Lc450XLId4JL3Tz+UE0d5zdCxIgtFWhkRggbjloAloN2Qh6M6BYEJgaa2uCi3vxDLcj5zN7f6Ofo9Xu33GuUPL9U25fO3nNz0bS2Eofsqf/BZi+sHpq1Nnw1PDglWQVHqmwAYBgaaggtlfMkC40OcxVh8kvTkfjvs5M9jKVU93eZr5AAZm/AWEo+nOzjhcEiP9pWcM9/gVRcKPHS/oJu+rfpPh69RqTUjTxFiy7xDh1Gu4wA3SOItnfU8Mf1yVC+Ipn4bVAp4Eg07+wYe8XhxVFpUNy5u5bHOKRimoiJFMgyROgzKno9hs1SKW4BkSSxve5/hoJVsTy4y1aQMYO8PGApS4G1kdchCsRlCje4OcEvYrcvIqEsOGIAoyigISyx2AoONwykXDYigpHg1VAfkTIyI9M4Sh2aKgzCqFHOyi05j1xYNEq0K6fbVb0XXd3g9MW7/IMpYAc98csuqzgfTzaa4ra1W7t2NG1IgGx7m9crlp2hN8uBgwtGMvguup/YS9viK7qS9L6BMxdS1+0YrqDkFHk3KQeuQbtTC0jqqVXP8AuOv/AEkfqo2zUTagos5tXDh7W77AM6sTwI7+n3o/13ZbQpAf5Cn3q1v5Rbj9mpXo52REGOmNgRpQzWMhYod75e0mOc5CqHOCxkrUa3fCCLvBK1YztRciKggjTKGk0HQBA21cKCLjtQfVVZh8wD6QQSiI9ImeYNj4hnDVGN3qoGqk/GTvsSRprnBBJHIWTgtOr6mP7aweXxN+5qS567/7xp/sE/eVYIIHsL0c8Y5QjpBBCBIjfV9ZDeHBBY2RBggglFn/2Q=="/>
          <p:cNvSpPr>
            <a:spLocks noChangeAspect="1" noChangeArrowheads="1"/>
          </p:cNvSpPr>
          <p:nvPr/>
        </p:nvSpPr>
        <p:spPr bwMode="auto">
          <a:xfrm>
            <a:off x="307975" y="-411163"/>
            <a:ext cx="118110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2" descr="data:image/jpeg;base64,/9j/4AAQSkZJRgABAQAAAQABAAD/2wCEAAkGBxMTDxUTExIWFRUVGRcVEhgYExcVGRUYFRcWGBgXFRUYHSggGB0lGxcYITEhJSkrLi8wFx8zODMsNyotLisBCgoKDg0OGhAQGyslHx0vNzIrKzcrLS0rLSstLS0tKys1Ly0tLS0tLS01LS0rLS0rKy0rOC0tKysrLSstMS0rLf/AABEIAGMAYwMBIgACEQEDEQH/xAAcAAAABwEBAAAAAAAAAAAAAAAAAQIDBAUGBwj/xAA/EAACAQIDBAgCBgcJAAAAAAABAgADEQQhMQUSQVEGBxMiYXGBkUKhIzIzUrHwFGJzs8HR8RU1Q1Nyg7LS4v/EABoBAAIDAQEAAAAAAAAAAAAAAAIDAAEEBQb/xAAjEQADAAEDBQADAQAAAAAAAAAAAQIDESExBBITQVEUI2Ei/9oADAMBAAIRAxEAPwDl94AYmHeEFPId4LxBgvK0Gq2g7xSITCp6yRTPD19BKZTsQGIEaeoeZ95Mq07jTORKpzlLQF0/oErsONxH0rA5yIYiDcJjceVrZl1haT1G3aaPUY5hURnNh+qoJkTFEqxVgQQbEEEEEagg6GMdjUXO5HleNNRaIUr6anb+D3awSMaBgk0X0rvfwchiJiqa3NprfBglbhHSFL3BbFqVgFutzYgkkmwyI3QLk2/CRNubFfClBUIO+Cy2+sALC7Kc1vfLyPKInPLrt13NWTBUpV6IdIZSZQwDtvEKTlfPjztEPgalNFYgWa5Avna18+WU0ez6rooZkUAgEEvy4WIEmS2lsJmE6fcVeGwbCqA9wLC9+R5/P2i8VswMO0UWXRfEnSbDZW2KLt2bruk6XzB4G0sNp7CSqm6GA4iw0J424zHXUua/0tDXPTzU6pnLKuzmCljpnf8APpeQCmek6TjdghStj3RkQePE+8yXSGmDUO6RkbWHhH4uoVvRCcuDsWpqsBQWthabEDe3QG8xkZV4vZgvpHeiLfQOD982vysuXvf5yyrsCb6HTmJyatxlqf6dyJnJimmuUUa7JFtPxglqjZf+oJflorxQc9gBhQT0B5pPcdGIcaOwP+oiJqVCxJYlidSSST5kxMK0FShrps3WKpdoMOlv8N+H3wg9gBLL9DK/aLfgCt2BBGfdGY8s/WV3RCo1UBn+BRTXyBOf4ewmxXcQHe9py82Rw+0344V7mT2ige1BMiTk2d6Yve/MHkLjWKShiCrKa5YoxAO7YsLCxaxyz/Jlvh6Ies7kgWBKjkP5wtmYBzvupGuatmDkLEHVfY+Up5dtw1g9oqxj6y5Ormw7wvvmwyJ0B8eOVpktpbvaMUYHeN9fq3GYm+x++qljTswBA7wK6ak62mIxVJFoGqxJY1dynzZV+sT63PtG4Gm20hOWHxqWWzHanTC88z5mLq46/CVrYt1ALDI6Hgbcj+dRzkZsZ3gfPj5RDxN1q0bpzTMqU+CzONHj7wTOvtQXyEOH+NXwD8qfpF3Tyg3Tyj4SLWnOxojz/cMCmYfZGSNIe7JoieRmr6DVgEKcQfxM0+2s2Dp5EcwOXjK/o5sFjstqyqd8N2mWZKjeB+WfpJWzsOa9PcYgc/TjOR1ErydyOj02TVaMl02p9ndhunTMga+drxWyqxDWUFhe2htykWnsxqDkM5ZPukXAy4EyWu1UVDmABexJAsBrM+TfZG5WpWpE6VYlUpksbLo3kdbeNv4TlW2to9tVuBu00G5SXPJRxPiePoOE0fS/bS1701uVUE7wzuw0y5ePjMjhUBcBtOPD+k6HSYvHGtcmHqczy0pRPrmvUC3XJECrZQo3Vubnmc9TnDx1fcTsjqOGRsb8x6ybhVQ03+kCBQQO6W3iTYLcaeZlLja+/WZ+BOXgLZQ4Xc9/Q3Lc450XLId4JL3Tz+UE0d5zdCxIgtFWhkRggbjloAloN2Qh6M6BYEJgaa2uCi3vxDLcj5zN7f6Ofo9Xu33GuUPL9U25fO3nNz0bS2Eofsqf/BZi+sHpq1Nnw1PDglWQVHqmwAYBgaaggtlfMkC40OcxVh8kvTkfjvs5M9jKVU93eZr5AAZm/AWEo+nOzjhcEiP9pWcM9/gVRcKPHS/oJu+rfpPh69RqTUjTxFiy7xDh1Gu4wA3SOItnfU8Mf1yVC+Ipn4bVAp4Eg07+wYe8XhxVFpUNy5u5bHOKRimoiJFMgyROgzKno9hs1SKW4BkSSxve5/hoJVsTy4y1aQMYO8PGApS4G1kdchCsRlCje4OcEvYrcvIqEsOGIAoyigISyx2AoONwykXDYigpHg1VAfkTIyI9M4Sh2aKgzCqFHOyi05j1xYNEq0K6fbVb0XXd3g9MW7/IMpYAc98csuqzgfTzaa4ra1W7t2NG1IgGx7m9crlp2hN8uBgwtGMvguup/YS9viK7qS9L6BMxdS1+0YrqDkFHk3KQeuQbtTC0jqqVXP8AuOv/AEkfqo2zUTagos5tXDh7W77AM6sTwI7+n3o/13ZbQpAf5Cn3q1v5Rbj9mpXo52REGOmNgRpQzWMhYod75e0mOc5CqHOCxkrUa3fCCLvBK1YztRciKggjTKGk0HQBA21cKCLjtQfVVZh8wD6QQSiI9ImeYNj4hnDVGN3qoGqk/GTvsSRprnBBJHIWTgtOr6mP7aweXxN+5qS567/7xp/sE/eVYIIHsL0c8Y5QjpBBCBIjfV9ZDeHBBY2RBggglFn/2Q=="/>
          <p:cNvSpPr>
            <a:spLocks noChangeAspect="1" noChangeArrowheads="1"/>
          </p:cNvSpPr>
          <p:nvPr/>
        </p:nvSpPr>
        <p:spPr bwMode="auto">
          <a:xfrm>
            <a:off x="460375" y="-258763"/>
            <a:ext cx="118110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4" descr="Image result for jan hanni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46" y="2020964"/>
            <a:ext cx="1516706" cy="20176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4" y="4166391"/>
            <a:ext cx="1482727" cy="18534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849" y="3400425"/>
            <a:ext cx="1704975" cy="1704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5257800"/>
            <a:ext cx="1600200" cy="1600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0" y="1345531"/>
            <a:ext cx="1676400" cy="200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6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DIVAS  Improves JIVE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79550"/>
            <a:ext cx="8094663" cy="4768850"/>
          </a:xfrm>
        </p:spPr>
        <p:txBody>
          <a:bodyPr/>
          <a:lstStyle/>
          <a:p>
            <a:pPr marL="514350" indent="-514350" algn="l">
              <a:buClrTx/>
              <a:buSzPct val="100000"/>
              <a:buFont typeface="+mj-lt"/>
              <a:buAutoNum type="arabicPeriod"/>
            </a:pPr>
            <a:r>
              <a:rPr lang="en-US" dirty="0"/>
              <a:t>Partially Shared </a:t>
            </a:r>
            <a:r>
              <a:rPr lang="en-US" dirty="0" smtClean="0"/>
              <a:t>Blocks</a:t>
            </a:r>
          </a:p>
        </p:txBody>
      </p:sp>
    </p:spTree>
    <p:extLst>
      <p:ext uri="{BB962C8B-B14F-4D97-AF65-F5344CB8AC3E}">
        <p14:creationId xmlns:p14="http://schemas.microsoft.com/office/powerpoint/2010/main" val="329191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DIVAS  Improves JIVE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79550"/>
            <a:ext cx="8094663" cy="4768850"/>
          </a:xfrm>
        </p:spPr>
        <p:txBody>
          <a:bodyPr/>
          <a:lstStyle/>
          <a:p>
            <a:pPr marL="514350" indent="-514350" algn="l">
              <a:buClrTx/>
              <a:buSzPct val="100000"/>
              <a:buFont typeface="+mj-lt"/>
              <a:buAutoNum type="arabicPeriod"/>
            </a:pPr>
            <a:r>
              <a:rPr lang="en-US" dirty="0"/>
              <a:t>Partially Shared </a:t>
            </a:r>
            <a:r>
              <a:rPr lang="en-US" dirty="0" smtClean="0"/>
              <a:t>Blocks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600200" y="2667000"/>
            <a:ext cx="5334000" cy="3124200"/>
            <a:chOff x="1600200" y="3429000"/>
            <a:chExt cx="5334000" cy="3124200"/>
          </a:xfrm>
        </p:grpSpPr>
        <p:sp>
          <p:nvSpPr>
            <p:cNvPr id="18" name="Rectangle 17"/>
            <p:cNvSpPr/>
            <p:nvPr/>
          </p:nvSpPr>
          <p:spPr bwMode="auto">
            <a:xfrm>
              <a:off x="1600200" y="3429000"/>
              <a:ext cx="381000" cy="9144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1600200" y="4495800"/>
              <a:ext cx="381000" cy="14478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1600200" y="6096000"/>
              <a:ext cx="381000" cy="4572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2743200" y="3429000"/>
              <a:ext cx="381000" cy="31242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6553200" y="3429000"/>
              <a:ext cx="381000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6553200" y="4495800"/>
              <a:ext cx="381000" cy="14478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6553200" y="6096000"/>
              <a:ext cx="381000" cy="457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295400" y="5722203"/>
            <a:ext cx="9141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ea typeface="Cambria Math" panose="02040503050406030204" pitchFamily="18" charset="0"/>
              </a:rPr>
              <a:t>Input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ea typeface="Cambria Math" panose="02040503050406030204" pitchFamily="18" charset="0"/>
              </a:rPr>
              <a:t>Data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62200" y="5715000"/>
            <a:ext cx="10540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ea typeface="Cambria Math" panose="02040503050406030204" pitchFamily="18" charset="0"/>
              </a:rPr>
              <a:t>Joint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ea typeface="Cambria Math" panose="02040503050406030204" pitchFamily="18" charset="0"/>
              </a:rPr>
              <a:t>Comp.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61194" y="5715000"/>
            <a:ext cx="10540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0000"/>
                </a:solidFill>
                <a:ea typeface="Cambria Math" panose="02040503050406030204" pitchFamily="18" charset="0"/>
              </a:rPr>
              <a:t>Indiv</a:t>
            </a:r>
            <a:r>
              <a:rPr lang="en-US" dirty="0" smtClean="0">
                <a:solidFill>
                  <a:srgbClr val="000000"/>
                </a:solidFill>
                <a:ea typeface="Cambria Math" panose="02040503050406030204" pitchFamily="18" charset="0"/>
              </a:rPr>
              <a:t>.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ea typeface="Cambria Math" panose="02040503050406030204" pitchFamily="18" charset="0"/>
              </a:rPr>
              <a:t>Comp.</a:t>
            </a:r>
            <a:endParaRPr lang="en-US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083931" y="3886200"/>
                <a:ext cx="5068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931" y="3886200"/>
                <a:ext cx="506869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223724" y="3886200"/>
                <a:ext cx="5100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3724" y="3886200"/>
                <a:ext cx="510076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4326249" y="2020669"/>
            <a:ext cx="1083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00"/>
                </a:solidFill>
                <a:ea typeface="Cambria Math" panose="02040503050406030204" pitchFamily="18" charset="0"/>
              </a:rPr>
              <a:t>JIVE</a:t>
            </a:r>
            <a:endParaRPr lang="en-US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99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DIVAS  Improves JIVE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79550"/>
            <a:ext cx="8094663" cy="4768850"/>
          </a:xfrm>
        </p:spPr>
        <p:txBody>
          <a:bodyPr/>
          <a:lstStyle/>
          <a:p>
            <a:pPr marL="514350" indent="-514350" algn="l">
              <a:buClrTx/>
              <a:buSzPct val="100000"/>
              <a:buFont typeface="+mj-lt"/>
              <a:buAutoNum type="arabicPeriod"/>
            </a:pPr>
            <a:r>
              <a:rPr lang="en-US" dirty="0"/>
              <a:t>Partially Shared </a:t>
            </a:r>
            <a:r>
              <a:rPr lang="en-US" dirty="0" smtClean="0"/>
              <a:t>Blocks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600200" y="2667000"/>
            <a:ext cx="5334000" cy="3124200"/>
            <a:chOff x="1600200" y="3429000"/>
            <a:chExt cx="5334000" cy="3124200"/>
          </a:xfrm>
        </p:grpSpPr>
        <p:sp>
          <p:nvSpPr>
            <p:cNvPr id="18" name="Rectangle 17"/>
            <p:cNvSpPr/>
            <p:nvPr/>
          </p:nvSpPr>
          <p:spPr bwMode="auto">
            <a:xfrm>
              <a:off x="1600200" y="3429000"/>
              <a:ext cx="381000" cy="9144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1600200" y="4495800"/>
              <a:ext cx="381000" cy="14478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1600200" y="6096000"/>
              <a:ext cx="381000" cy="4572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2743200" y="3429000"/>
              <a:ext cx="381000" cy="31242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3810000" y="3429000"/>
              <a:ext cx="381000" cy="25146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5638800" y="3429000"/>
              <a:ext cx="381000" cy="9144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4724400" y="4495800"/>
              <a:ext cx="381000" cy="20574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5638800" y="6096000"/>
              <a:ext cx="381000" cy="4572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6553200" y="3429000"/>
              <a:ext cx="381000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6553200" y="4495800"/>
              <a:ext cx="381000" cy="14478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6553200" y="6096000"/>
              <a:ext cx="381000" cy="457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083931" y="3886200"/>
                <a:ext cx="5068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931" y="3886200"/>
                <a:ext cx="506869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223724" y="3886200"/>
                <a:ext cx="5100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3724" y="3886200"/>
                <a:ext cx="510076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214324" y="3886200"/>
                <a:ext cx="5100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4324" y="3886200"/>
                <a:ext cx="510076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105400" y="3886200"/>
                <a:ext cx="5100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3886200"/>
                <a:ext cx="510076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6043124" y="3886200"/>
                <a:ext cx="5100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3124" y="3886200"/>
                <a:ext cx="510076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1295400" y="5722203"/>
            <a:ext cx="9141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ea typeface="Cambria Math" panose="02040503050406030204" pitchFamily="18" charset="0"/>
              </a:rPr>
              <a:t>Input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ea typeface="Cambria Math" panose="02040503050406030204" pitchFamily="18" charset="0"/>
              </a:rPr>
              <a:t>Data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362200" y="5715000"/>
            <a:ext cx="10540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ea typeface="Cambria Math" panose="02040503050406030204" pitchFamily="18" charset="0"/>
              </a:rPr>
              <a:t>Joint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ea typeface="Cambria Math" panose="02040503050406030204" pitchFamily="18" charset="0"/>
              </a:rPr>
              <a:t>Comp.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261194" y="5715000"/>
            <a:ext cx="10540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0000"/>
                </a:solidFill>
                <a:ea typeface="Cambria Math" panose="02040503050406030204" pitchFamily="18" charset="0"/>
              </a:rPr>
              <a:t>Indiv</a:t>
            </a:r>
            <a:r>
              <a:rPr lang="en-US" dirty="0" smtClean="0">
                <a:solidFill>
                  <a:srgbClr val="000000"/>
                </a:solidFill>
                <a:ea typeface="Cambria Math" panose="02040503050406030204" pitchFamily="18" charset="0"/>
              </a:rPr>
              <a:t>.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ea typeface="Cambria Math" panose="02040503050406030204" pitchFamily="18" charset="0"/>
              </a:rPr>
              <a:t>Comp.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135715" y="2020669"/>
            <a:ext cx="1465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00"/>
                </a:solidFill>
              </a:rPr>
              <a:t>DIVAS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277102" y="5715000"/>
            <a:ext cx="1212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ea typeface="Cambria Math" panose="02040503050406030204" pitchFamily="18" charset="0"/>
              </a:rPr>
              <a:t>Partial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ea typeface="Cambria Math" panose="02040503050406030204" pitchFamily="18" charset="0"/>
              </a:rPr>
              <a:t>Sharing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28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200400" y="1356979"/>
            <a:ext cx="5867400" cy="5501021"/>
            <a:chOff x="457198" y="1352862"/>
            <a:chExt cx="5943601" cy="5032459"/>
          </a:xfrm>
        </p:grpSpPr>
        <p:pic>
          <p:nvPicPr>
            <p:cNvPr id="5" name="Picture 2" descr="Integrated data set for comparing and contrasting multiple tumor types.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98" y="1352862"/>
              <a:ext cx="5857876" cy="4314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57198" y="5667688"/>
              <a:ext cx="5943601" cy="7176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Figure : The Cancer Genome Atlas Research Network, Weinstein, J.N., </a:t>
              </a:r>
              <a:r>
                <a:rPr kumimoji="0" lang="en-US" altLang="zh-CN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Collisson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, E.A., Mills, G.B., Shaw, K.M., </a:t>
              </a:r>
              <a:r>
                <a:rPr kumimoji="0" lang="en-US" altLang="zh-CN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Ozenberger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, B.A., </a:t>
              </a:r>
              <a:r>
                <a:rPr kumimoji="0" lang="en-US" altLang="zh-CN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Ellrott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, K., </a:t>
              </a:r>
              <a:r>
                <a:rPr kumimoji="0" lang="en-US" altLang="zh-CN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Shmulevich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, I., Sander, C., and Stuart, J.M. (2013) 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The Cancer Genome Atlas Pan-Cancer analysis project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.</a:t>
              </a:r>
              <a:endPara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DIVAS Motivation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79550"/>
            <a:ext cx="8094663" cy="476885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The Cancer 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Genome 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Atlas</a:t>
            </a:r>
          </a:p>
          <a:p>
            <a:pPr algn="l" eaLnBrk="1" hangingPunct="1"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Multiple Blocks</a:t>
            </a:r>
          </a:p>
          <a:p>
            <a:pPr algn="l" eaLnBrk="1" hangingPunct="1">
              <a:buFont typeface="Wingdings" pitchFamily="2" charset="2"/>
              <a:buNone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People </a:t>
            </a:r>
            <a:r>
              <a:rPr lang="en-US" u="sng" dirty="0" smtClean="0"/>
              <a:t>Common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Across Blocks</a:t>
            </a:r>
            <a:endParaRPr lang="en-US" dirty="0"/>
          </a:p>
          <a:p>
            <a:pPr algn="l" eaLnBrk="1" hangingPunct="1">
              <a:buFont typeface="Wingdings" pitchFamily="2" charset="2"/>
              <a:buNone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buFont typeface="Wingdings" pitchFamily="2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41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DIVAS on TCGA Data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79550"/>
            <a:ext cx="8094663" cy="4768850"/>
          </a:xfrm>
        </p:spPr>
        <p:txBody>
          <a:bodyPr/>
          <a:lstStyle/>
          <a:p>
            <a:pPr marL="0" indent="0" algn="l">
              <a:lnSpc>
                <a:spcPct val="150000"/>
              </a:lnSpc>
              <a:buClrTx/>
              <a:buSzPct val="100000"/>
            </a:pPr>
            <a:r>
              <a:rPr lang="en-US" dirty="0" smtClean="0"/>
              <a:t>Breast Cancer</a:t>
            </a:r>
          </a:p>
          <a:p>
            <a:pPr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dirty="0" smtClean="0"/>
              <a:t>  Gene Expression (GE)   [16615 </a:t>
            </a:r>
            <a:r>
              <a:rPr lang="en-US" dirty="0"/>
              <a:t>x </a:t>
            </a:r>
            <a:r>
              <a:rPr lang="en-US" dirty="0" smtClean="0"/>
              <a:t>616]</a:t>
            </a:r>
          </a:p>
          <a:p>
            <a:pPr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dirty="0"/>
              <a:t> </a:t>
            </a:r>
            <a:r>
              <a:rPr lang="en-US" dirty="0" smtClean="0"/>
              <a:t> Copy Number (CN)       [</a:t>
            </a:r>
            <a:r>
              <a:rPr lang="en-US" dirty="0"/>
              <a:t>24174 x </a:t>
            </a:r>
            <a:r>
              <a:rPr lang="en-US" dirty="0" smtClean="0"/>
              <a:t>616]</a:t>
            </a:r>
          </a:p>
          <a:p>
            <a:pPr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dirty="0"/>
              <a:t> </a:t>
            </a:r>
            <a:r>
              <a:rPr lang="en-US" dirty="0" smtClean="0"/>
              <a:t> Protein Exp. (RPPA)      [</a:t>
            </a:r>
            <a:r>
              <a:rPr lang="en-US" dirty="0"/>
              <a:t>187 x 616</a:t>
            </a:r>
            <a:r>
              <a:rPr lang="en-US" dirty="0" smtClean="0"/>
              <a:t>]</a:t>
            </a:r>
          </a:p>
          <a:p>
            <a:pPr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dirty="0"/>
              <a:t> </a:t>
            </a:r>
            <a:r>
              <a:rPr lang="en-US" dirty="0" smtClean="0"/>
              <a:t> Mutation Status  (MU)   [</a:t>
            </a:r>
            <a:r>
              <a:rPr lang="en-US" dirty="0"/>
              <a:t>18256 x 616</a:t>
            </a:r>
            <a:r>
              <a:rPr lang="en-US" dirty="0" smtClean="0"/>
              <a:t>]</a:t>
            </a:r>
          </a:p>
          <a:p>
            <a:pPr marL="0" indent="0" algn="l">
              <a:lnSpc>
                <a:spcPct val="150000"/>
              </a:lnSpc>
              <a:buClrTx/>
              <a:buSzPct val="100000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1286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DIVAS on TCGA Data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79550"/>
            <a:ext cx="8094663" cy="4768850"/>
          </a:xfrm>
        </p:spPr>
        <p:txBody>
          <a:bodyPr/>
          <a:lstStyle/>
          <a:p>
            <a:pPr marL="0" indent="0" algn="l">
              <a:lnSpc>
                <a:spcPct val="150000"/>
              </a:lnSpc>
              <a:buClrTx/>
              <a:buSzPct val="100000"/>
            </a:pPr>
            <a:r>
              <a:rPr lang="en-US" dirty="0" smtClean="0"/>
              <a:t>Statistical Significance Summary</a:t>
            </a:r>
          </a:p>
          <a:p>
            <a:pPr marL="0" indent="0" algn="l">
              <a:lnSpc>
                <a:spcPct val="150000"/>
              </a:lnSpc>
              <a:buClrTx/>
              <a:buSzPct val="100000"/>
            </a:pPr>
            <a:endParaRPr lang="en-US" dirty="0" smtClean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CE5BC6D0-CC38-4DD8-AE4E-C238179D51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1" t="4478" r="6865" b="7463"/>
          <a:stretch/>
        </p:blipFill>
        <p:spPr bwMode="auto">
          <a:xfrm>
            <a:off x="0" y="2362200"/>
            <a:ext cx="91440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52400" y="1219200"/>
            <a:ext cx="4365426" cy="1782207"/>
            <a:chOff x="152400" y="1295400"/>
            <a:chExt cx="4365426" cy="1782207"/>
          </a:xfrm>
        </p:grpSpPr>
        <p:sp>
          <p:nvSpPr>
            <p:cNvPr id="12" name="TextBox 11"/>
            <p:cNvSpPr txBox="1"/>
            <p:nvPr/>
          </p:nvSpPr>
          <p:spPr>
            <a:xfrm>
              <a:off x="152400" y="1295400"/>
              <a:ext cx="43654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Single 4-way mode, as in AJIVE Analysis</a:t>
              </a:r>
            </a:p>
          </p:txBody>
        </p:sp>
        <p:cxnSp>
          <p:nvCxnSpPr>
            <p:cNvPr id="13" name="Straight Arrow Connector 12"/>
            <p:cNvCxnSpPr>
              <a:stCxn id="12" idx="2"/>
            </p:cNvCxnSpPr>
            <p:nvPr/>
          </p:nvCxnSpPr>
          <p:spPr>
            <a:xfrm flipH="1">
              <a:off x="1042244" y="1664732"/>
              <a:ext cx="1292869" cy="1412875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</p:grpSp>
      <p:grpSp>
        <p:nvGrpSpPr>
          <p:cNvPr id="17" name="Group 16"/>
          <p:cNvGrpSpPr/>
          <p:nvPr/>
        </p:nvGrpSpPr>
        <p:grpSpPr>
          <a:xfrm>
            <a:off x="1828800" y="1447800"/>
            <a:ext cx="4189885" cy="1981200"/>
            <a:chOff x="1828800" y="1154668"/>
            <a:chExt cx="4189885" cy="1981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3048000" y="1154668"/>
                  <a:ext cx="297068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CN</a:t>
                  </a:r>
                  <a14:m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GE</a:t>
                  </a:r>
                  <a14:m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Protein Common</a:t>
                  </a: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8000" y="1154668"/>
                  <a:ext cx="2970685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1643" t="-10000" r="-1643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Arrow Connector 18"/>
            <p:cNvCxnSpPr>
              <a:stCxn id="18" idx="2"/>
            </p:cNvCxnSpPr>
            <p:nvPr/>
          </p:nvCxnSpPr>
          <p:spPr>
            <a:xfrm flipH="1">
              <a:off x="1828800" y="1524000"/>
              <a:ext cx="2704543" cy="1611868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</p:grpSp>
      <p:grpSp>
        <p:nvGrpSpPr>
          <p:cNvPr id="25" name="Group 24"/>
          <p:cNvGrpSpPr/>
          <p:nvPr/>
        </p:nvGrpSpPr>
        <p:grpSpPr>
          <a:xfrm>
            <a:off x="2286000" y="2057400"/>
            <a:ext cx="5715000" cy="1949450"/>
            <a:chOff x="2286000" y="1535668"/>
            <a:chExt cx="5715000" cy="19494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5427860" y="1535668"/>
                  <a:ext cx="257314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Mut</a:t>
                  </a:r>
                  <a14:m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CN</a:t>
                  </a:r>
                  <a14:m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GE Sensible</a:t>
                  </a: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7860" y="1535668"/>
                  <a:ext cx="2573140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891" t="-10000" r="-1182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/>
            <p:cNvCxnSpPr>
              <a:stCxn id="26" idx="2"/>
            </p:cNvCxnSpPr>
            <p:nvPr/>
          </p:nvCxnSpPr>
          <p:spPr>
            <a:xfrm flipH="1">
              <a:off x="2286000" y="1905000"/>
              <a:ext cx="4428430" cy="1580118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2438400" y="5830669"/>
                <a:ext cx="185339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00"/>
                    </a:solidFill>
                    <a:latin typeface="Arial" charset="0"/>
                  </a:rPr>
                  <a:t>No </a:t>
                </a:r>
                <a:r>
                  <a:rPr lang="en-US" sz="1800" dirty="0" err="1" smtClean="0">
                    <a:solidFill>
                      <a:srgbClr val="000000"/>
                    </a:solidFill>
                    <a:latin typeface="Arial" charset="0"/>
                  </a:rPr>
                  <a:t>Mut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 smtClean="0">
                    <a:solidFill>
                      <a:srgbClr val="000000"/>
                    </a:solidFill>
                    <a:latin typeface="Arial" charset="0"/>
                  </a:rPr>
                  <a:t>Protein</a:t>
                </a:r>
              </a:p>
              <a:p>
                <a:r>
                  <a:rPr lang="en-US" sz="1800" dirty="0" smtClean="0">
                    <a:solidFill>
                      <a:srgbClr val="000000"/>
                    </a:solidFill>
                    <a:latin typeface="Arial" charset="0"/>
                  </a:rPr>
                  <a:t>Without CN&amp;GE</a:t>
                </a:r>
                <a:endParaRPr lang="en-US" sz="1800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5830669"/>
                <a:ext cx="1853392" cy="646331"/>
              </a:xfrm>
              <a:prstGeom prst="rect">
                <a:avLst/>
              </a:prstGeom>
              <a:blipFill>
                <a:blip r:embed="rId6"/>
                <a:stretch>
                  <a:fillRect l="-2632" t="-4673" r="-2303" b="-13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462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DIVAS on TCGA Data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79550"/>
            <a:ext cx="8094663" cy="4768850"/>
          </a:xfrm>
        </p:spPr>
        <p:txBody>
          <a:bodyPr/>
          <a:lstStyle/>
          <a:p>
            <a:pPr marL="0" indent="0" algn="l">
              <a:lnSpc>
                <a:spcPct val="150000"/>
              </a:lnSpc>
              <a:buClrTx/>
              <a:buSzPct val="100000"/>
            </a:pPr>
            <a:r>
              <a:rPr lang="en-US" dirty="0" smtClean="0"/>
              <a:t>Statistical Significance Summary</a:t>
            </a:r>
          </a:p>
          <a:p>
            <a:pPr marL="0" indent="0" algn="l">
              <a:lnSpc>
                <a:spcPct val="150000"/>
              </a:lnSpc>
              <a:buClrTx/>
              <a:buSzPct val="100000"/>
            </a:pPr>
            <a:endParaRPr lang="en-US" dirty="0" smtClean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CE5BC6D0-CC38-4DD8-AE4E-C238179D51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1" t="4478" r="6865" b="7463"/>
          <a:stretch/>
        </p:blipFill>
        <p:spPr bwMode="auto">
          <a:xfrm>
            <a:off x="0" y="2362200"/>
            <a:ext cx="91440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10715" y="1219200"/>
            <a:ext cx="3123085" cy="1752600"/>
            <a:chOff x="3048000" y="1154668"/>
            <a:chExt cx="3123085" cy="17526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3048000" y="1154668"/>
                  <a:ext cx="264418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Major CN</a:t>
                  </a:r>
                  <a14:m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GE Variation</a:t>
                  </a: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8000" y="1154668"/>
                  <a:ext cx="2644185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1843" t="-8197" r="-2535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/>
            <p:cNvCxnSpPr>
              <a:stCxn id="9" idx="2"/>
            </p:cNvCxnSpPr>
            <p:nvPr/>
          </p:nvCxnSpPr>
          <p:spPr>
            <a:xfrm>
              <a:off x="4370093" y="1524000"/>
              <a:ext cx="1800992" cy="1383268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</p:grpSp>
      <p:grpSp>
        <p:nvGrpSpPr>
          <p:cNvPr id="16" name="Group 15"/>
          <p:cNvGrpSpPr/>
          <p:nvPr/>
        </p:nvGrpSpPr>
        <p:grpSpPr>
          <a:xfrm>
            <a:off x="3886200" y="1219200"/>
            <a:ext cx="2289409" cy="3810000"/>
            <a:chOff x="3886200" y="1066800"/>
            <a:chExt cx="2289409" cy="38100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3886200" y="1066800"/>
                  <a:ext cx="228940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GE or CN</a:t>
                  </a:r>
                  <a14:m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 Proteins</a:t>
                  </a: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86200" y="1066800"/>
                  <a:ext cx="2289409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2400" t="-8197" r="-186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Arrow Connector 17"/>
            <p:cNvCxnSpPr>
              <a:stCxn id="17" idx="2"/>
            </p:cNvCxnSpPr>
            <p:nvPr/>
          </p:nvCxnSpPr>
          <p:spPr>
            <a:xfrm flipH="1">
              <a:off x="4267200" y="1436132"/>
              <a:ext cx="763705" cy="3440668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>
            <a:xfrm flipH="1">
              <a:off x="4649052" y="1436132"/>
              <a:ext cx="412274" cy="3440668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</p:grpSp>
      <p:grpSp>
        <p:nvGrpSpPr>
          <p:cNvPr id="27" name="Group 26"/>
          <p:cNvGrpSpPr/>
          <p:nvPr/>
        </p:nvGrpSpPr>
        <p:grpSpPr>
          <a:xfrm>
            <a:off x="5486400" y="2079917"/>
            <a:ext cx="3352800" cy="4016083"/>
            <a:chOff x="3151416" y="2144960"/>
            <a:chExt cx="3274227" cy="3496171"/>
          </a:xfrm>
        </p:grpSpPr>
        <p:sp>
          <p:nvSpPr>
            <p:cNvPr id="28" name="TextBox 27"/>
            <p:cNvSpPr txBox="1"/>
            <p:nvPr/>
          </p:nvSpPr>
          <p:spPr>
            <a:xfrm>
              <a:off x="3654820" y="2144960"/>
              <a:ext cx="2770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Lots of </a:t>
              </a: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Mut&amp;CN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 Variation</a:t>
              </a:r>
            </a:p>
          </p:txBody>
        </p:sp>
        <p:cxnSp>
          <p:nvCxnSpPr>
            <p:cNvPr id="29" name="Straight Arrow Connector 28"/>
            <p:cNvCxnSpPr>
              <a:stCxn id="28" idx="2"/>
            </p:cNvCxnSpPr>
            <p:nvPr/>
          </p:nvCxnSpPr>
          <p:spPr>
            <a:xfrm flipH="1">
              <a:off x="3151416" y="2514292"/>
              <a:ext cx="1888815" cy="3126839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690408" y="5830669"/>
                <a:ext cx="185339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00"/>
                    </a:solidFill>
                    <a:latin typeface="Arial" charset="0"/>
                  </a:rPr>
                  <a:t>No </a:t>
                </a:r>
                <a:r>
                  <a:rPr lang="en-US" sz="1800" dirty="0" err="1" smtClean="0">
                    <a:solidFill>
                      <a:srgbClr val="000000"/>
                    </a:solidFill>
                    <a:latin typeface="Arial" charset="0"/>
                  </a:rPr>
                  <a:t>Mut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 smtClean="0">
                    <a:solidFill>
                      <a:srgbClr val="000000"/>
                    </a:solidFill>
                    <a:latin typeface="Arial" charset="0"/>
                  </a:rPr>
                  <a:t>Protein</a:t>
                </a:r>
              </a:p>
              <a:p>
                <a:r>
                  <a:rPr lang="en-US" sz="1800" dirty="0" smtClean="0">
                    <a:solidFill>
                      <a:srgbClr val="000000"/>
                    </a:solidFill>
                    <a:latin typeface="Arial" charset="0"/>
                  </a:rPr>
                  <a:t>Without CN&amp;GE</a:t>
                </a:r>
                <a:endParaRPr lang="en-US" sz="1800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408" y="5830669"/>
                <a:ext cx="1853392" cy="646331"/>
              </a:xfrm>
              <a:prstGeom prst="rect">
                <a:avLst/>
              </a:prstGeom>
              <a:blipFill>
                <a:blip r:embed="rId6"/>
                <a:stretch>
                  <a:fillRect l="-2623" t="-4673" r="-2295" b="-13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580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Carry Away Concept</a:t>
            </a:r>
          </a:p>
        </p:txBody>
      </p:sp>
      <p:sp>
        <p:nvSpPr>
          <p:cNvPr id="268291" name="TextBox 5"/>
          <p:cNvSpPr txBox="1">
            <a:spLocks noChangeArrowheads="1"/>
          </p:cNvSpPr>
          <p:nvPr/>
        </p:nvSpPr>
        <p:spPr bwMode="auto">
          <a:xfrm>
            <a:off x="533400" y="1676400"/>
            <a:ext cx="81534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OODA is more than a “framework”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It Provides a </a:t>
            </a:r>
            <a:r>
              <a:rPr lang="en-US" sz="2800" u="sng" dirty="0" smtClean="0">
                <a:solidFill>
                  <a:srgbClr val="000000"/>
                </a:solidFill>
              </a:rPr>
              <a:t>Focal Point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Highlights Pivotal Choices: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pPr algn="ctr"/>
            <a:r>
              <a:rPr lang="en-US" sz="2800" i="1" dirty="0" smtClean="0">
                <a:solidFill>
                  <a:srgbClr val="000000"/>
                </a:solidFill>
              </a:rPr>
              <a:t>What should be the Data Objects?</a:t>
            </a:r>
          </a:p>
          <a:p>
            <a:pPr algn="ctr"/>
            <a:endParaRPr lang="en-US" sz="2800" i="1" dirty="0">
              <a:solidFill>
                <a:srgbClr val="000000"/>
              </a:solidFill>
            </a:endParaRPr>
          </a:p>
          <a:p>
            <a:pPr algn="ctr"/>
            <a:r>
              <a:rPr lang="en-US" sz="2800" i="1" dirty="0" smtClean="0">
                <a:solidFill>
                  <a:srgbClr val="000000"/>
                </a:solidFill>
              </a:rPr>
              <a:t>How should they be Represented?</a:t>
            </a:r>
          </a:p>
          <a:p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24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 Oriented Data Analysis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479550"/>
            <a:ext cx="8094663" cy="522605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Original Thought: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OODA = Mathematical Framework</a:t>
            </a:r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  <a:p>
            <a:pPr eaLnBrk="1" hangingPunct="1">
              <a:buFont typeface="Wingdings" pitchFamily="2" charset="2"/>
              <a:buNone/>
            </a:pPr>
            <a:endParaRPr lang="en-US" dirty="0"/>
          </a:p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(containing wide variety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/>
              <a:t>o</a:t>
            </a:r>
            <a:r>
              <a:rPr lang="en-US" dirty="0" smtClean="0"/>
              <a:t>f interesting cases)</a:t>
            </a:r>
          </a:p>
          <a:p>
            <a:pPr eaLnBrk="1" hangingPunct="1"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buFont typeface="Wingdings" pitchFamily="2" charset="2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985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 Oriented Data Analysis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479550"/>
            <a:ext cx="8094663" cy="522605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Original Thought: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OODA = Mathematical Framework</a:t>
            </a:r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Current View:</a:t>
            </a:r>
            <a:endParaRPr lang="en-US" dirty="0"/>
          </a:p>
          <a:p>
            <a:pPr eaLnBrk="1" hangingPunct="1">
              <a:buFont typeface="Wingdings" pitchFamily="2" charset="2"/>
              <a:buNone/>
            </a:pPr>
            <a:r>
              <a:rPr lang="en-US" sz="4000" dirty="0" smtClean="0"/>
              <a:t>OODA = Focal Point</a:t>
            </a:r>
          </a:p>
          <a:p>
            <a:pPr eaLnBrk="1" hangingPunct="1">
              <a:buFont typeface="Wingdings" pitchFamily="2" charset="2"/>
              <a:buNone/>
            </a:pPr>
            <a:endParaRPr lang="en-US" dirty="0"/>
          </a:p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{For discussions (interdisciplinary)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about tackling serious analyses}</a:t>
            </a:r>
            <a:endParaRPr lang="en-US" dirty="0"/>
          </a:p>
          <a:p>
            <a:pPr algn="l" eaLnBrk="1" hangingPunct="1">
              <a:buFont typeface="Wingdings" pitchFamily="2" charset="2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0246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Nature">
  <a:themeElements>
    <a:clrScheme name="1_Nature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1_Natur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Nature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ature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ature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ature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ature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Nature">
  <a:themeElements>
    <a:clrScheme name="Nature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Natur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Nature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Nature">
  <a:themeElements>
    <a:clrScheme name="1_Nature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1_Natur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Nature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ature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ature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ature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ature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Nature">
  <a:themeElements>
    <a:clrScheme name="Nature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Natur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Nature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Designs\Nature.pot</Template>
  <TotalTime>24975</TotalTime>
  <Words>1890</Words>
  <Application>Microsoft Office PowerPoint</Application>
  <PresentationFormat>On-screen Show (4:3)</PresentationFormat>
  <Paragraphs>594</Paragraphs>
  <Slides>78</Slides>
  <Notes>59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92" baseType="lpstr">
      <vt:lpstr>Arial Unicode MS</vt:lpstr>
      <vt:lpstr>Arial</vt:lpstr>
      <vt:lpstr>Brush Script MT</vt:lpstr>
      <vt:lpstr>Cambria Math</vt:lpstr>
      <vt:lpstr>Edwardian Script ITC</vt:lpstr>
      <vt:lpstr>굴림</vt:lpstr>
      <vt:lpstr>Tahoma</vt:lpstr>
      <vt:lpstr>Times New Roman</vt:lpstr>
      <vt:lpstr>Wingdings</vt:lpstr>
      <vt:lpstr>1_Nature</vt:lpstr>
      <vt:lpstr>Nature</vt:lpstr>
      <vt:lpstr>2_Nature</vt:lpstr>
      <vt:lpstr>3_Nature</vt:lpstr>
      <vt:lpstr>Image File</vt:lpstr>
      <vt:lpstr>S. C. Big Data Health Sciences Conference</vt:lpstr>
      <vt:lpstr>How does Statistics relate to Data Science? </vt:lpstr>
      <vt:lpstr>More Currently Popular Terminology</vt:lpstr>
      <vt:lpstr>An Idea Worth Spreading?</vt:lpstr>
      <vt:lpstr>An Idea Worth Spreading?</vt:lpstr>
      <vt:lpstr>An Idea Worth Spreading?</vt:lpstr>
      <vt:lpstr>Object Oriented Data Analysis</vt:lpstr>
      <vt:lpstr>Object Oriented Data Analysis</vt:lpstr>
      <vt:lpstr>Object Oriented Data Analysis</vt:lpstr>
      <vt:lpstr>Object Oriented Data Analysis</vt:lpstr>
      <vt:lpstr>Principal Component Analysis</vt:lpstr>
      <vt:lpstr>Demo PCA in R^3</vt:lpstr>
      <vt:lpstr>Demo PCA in R^3</vt:lpstr>
      <vt:lpstr>Demo PCA in R^3</vt:lpstr>
      <vt:lpstr>Demo PCA in R^3</vt:lpstr>
      <vt:lpstr>Demo PCA in R^3</vt:lpstr>
      <vt:lpstr>Demo PCA in R^3</vt:lpstr>
      <vt:lpstr>Demo PCA in R^3</vt:lpstr>
      <vt:lpstr>Demo PCA in R^3</vt:lpstr>
      <vt:lpstr>Demo PCA in R^3</vt:lpstr>
      <vt:lpstr>Demo PCA in R^3</vt:lpstr>
      <vt:lpstr>Demo PCA in R^3</vt:lpstr>
      <vt:lpstr>Demo PCA in R^3</vt:lpstr>
      <vt:lpstr>Functional Data Analysis</vt:lpstr>
      <vt:lpstr>Functional Data Analysis</vt:lpstr>
      <vt:lpstr>Functional Data Analysis</vt:lpstr>
      <vt:lpstr>Functional Data Analysis</vt:lpstr>
      <vt:lpstr>Functional Data Analysis</vt:lpstr>
      <vt:lpstr>Functional Data Analysis</vt:lpstr>
      <vt:lpstr>Functional Data Analysis</vt:lpstr>
      <vt:lpstr>Functional Data Analysis</vt:lpstr>
      <vt:lpstr>Functional Data Analysis</vt:lpstr>
      <vt:lpstr>Functional Data Analysis</vt:lpstr>
      <vt:lpstr>Object Oriented Data Analysis</vt:lpstr>
      <vt:lpstr>Personal Motivating Contexts </vt:lpstr>
      <vt:lpstr>Some Special Cases of OODA</vt:lpstr>
      <vt:lpstr>Curves as Data Objects  (FDA)</vt:lpstr>
      <vt:lpstr>Images as Data Objects</vt:lpstr>
      <vt:lpstr>Shapes as Data Objects</vt:lpstr>
      <vt:lpstr>Shapes as Data Objects</vt:lpstr>
      <vt:lpstr>Trees as Data Objects</vt:lpstr>
      <vt:lpstr>Trees as Data Objects</vt:lpstr>
      <vt:lpstr>Advertisement</vt:lpstr>
      <vt:lpstr>Carolina Breast Cancer Study</vt:lpstr>
      <vt:lpstr>Carolina Breast Cancer Study</vt:lpstr>
      <vt:lpstr>Carolina Breast Cancer Study</vt:lpstr>
      <vt:lpstr>JIVE</vt:lpstr>
      <vt:lpstr>JIVE Collaborators</vt:lpstr>
      <vt:lpstr>JIVE Data Structure</vt:lpstr>
      <vt:lpstr>JIVE Analytic Goals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Next Generation Data Integration</vt:lpstr>
      <vt:lpstr>DIVAS / JIVE Collaborators</vt:lpstr>
      <vt:lpstr>DIVAS  Improves JIVE</vt:lpstr>
      <vt:lpstr>DIVAS  Improves JIVE</vt:lpstr>
      <vt:lpstr>DIVAS  Improves JIVE</vt:lpstr>
      <vt:lpstr>DIVAS Motivation</vt:lpstr>
      <vt:lpstr>DIVAS on TCGA Data</vt:lpstr>
      <vt:lpstr>DIVAS on TCGA Data</vt:lpstr>
      <vt:lpstr>DIVAS on TCGA Data</vt:lpstr>
      <vt:lpstr>Carry Away Concept</vt:lpstr>
    </vt:vector>
  </TitlesOfParts>
  <Company>UNC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Joint Distribution of Internet Flow Sizes and Durations</dc:title>
  <dc:creator>cwpark</dc:creator>
  <cp:lastModifiedBy>JS Marron</cp:lastModifiedBy>
  <cp:revision>1252</cp:revision>
  <dcterms:created xsi:type="dcterms:W3CDTF">2003-03-05T17:06:40Z</dcterms:created>
  <dcterms:modified xsi:type="dcterms:W3CDTF">2020-02-08T21:21:00Z</dcterms:modified>
</cp:coreProperties>
</file>