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32" r:id="rId2"/>
  </p:sldMasterIdLst>
  <p:notesMasterIdLst>
    <p:notesMasterId r:id="rId51"/>
  </p:notesMasterIdLst>
  <p:handoutMasterIdLst>
    <p:handoutMasterId r:id="rId52"/>
  </p:handoutMasterIdLst>
  <p:sldIdLst>
    <p:sldId id="286" r:id="rId3"/>
    <p:sldId id="287" r:id="rId4"/>
    <p:sldId id="288" r:id="rId5"/>
    <p:sldId id="291" r:id="rId6"/>
    <p:sldId id="289" r:id="rId7"/>
    <p:sldId id="297" r:id="rId8"/>
    <p:sldId id="292" r:id="rId9"/>
    <p:sldId id="293" r:id="rId10"/>
    <p:sldId id="294" r:id="rId11"/>
    <p:sldId id="295" r:id="rId12"/>
    <p:sldId id="290" r:id="rId13"/>
    <p:sldId id="301" r:id="rId14"/>
    <p:sldId id="298" r:id="rId15"/>
    <p:sldId id="299" r:id="rId16"/>
    <p:sldId id="296" r:id="rId17"/>
    <p:sldId id="300" r:id="rId18"/>
    <p:sldId id="303" r:id="rId19"/>
    <p:sldId id="302" r:id="rId20"/>
    <p:sldId id="304" r:id="rId21"/>
    <p:sldId id="305" r:id="rId22"/>
    <p:sldId id="306" r:id="rId23"/>
    <p:sldId id="307" r:id="rId24"/>
    <p:sldId id="309" r:id="rId25"/>
    <p:sldId id="308" r:id="rId26"/>
    <p:sldId id="311" r:id="rId27"/>
    <p:sldId id="331" r:id="rId28"/>
    <p:sldId id="332" r:id="rId29"/>
    <p:sldId id="333" r:id="rId30"/>
    <p:sldId id="310" r:id="rId31"/>
    <p:sldId id="313" r:id="rId32"/>
    <p:sldId id="314" r:id="rId33"/>
    <p:sldId id="312" r:id="rId34"/>
    <p:sldId id="316" r:id="rId35"/>
    <p:sldId id="315" r:id="rId36"/>
    <p:sldId id="317" r:id="rId37"/>
    <p:sldId id="319" r:id="rId38"/>
    <p:sldId id="322" r:id="rId39"/>
    <p:sldId id="320" r:id="rId40"/>
    <p:sldId id="321" r:id="rId41"/>
    <p:sldId id="323" r:id="rId42"/>
    <p:sldId id="324" r:id="rId43"/>
    <p:sldId id="326" r:id="rId44"/>
    <p:sldId id="325" r:id="rId45"/>
    <p:sldId id="318" r:id="rId46"/>
    <p:sldId id="327" r:id="rId47"/>
    <p:sldId id="328" r:id="rId48"/>
    <p:sldId id="329" r:id="rId49"/>
    <p:sldId id="330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FF"/>
    <a:srgbClr val="3333FF"/>
    <a:srgbClr val="00FF00"/>
    <a:srgbClr val="00007F"/>
    <a:srgbClr val="800080"/>
    <a:srgbClr val="0000FF"/>
    <a:srgbClr val="B1A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5" autoAdjust="0"/>
    <p:restoredTop sz="94683" autoAdjust="0"/>
  </p:normalViewPr>
  <p:slideViewPr>
    <p:cSldViewPr>
      <p:cViewPr varScale="1">
        <p:scale>
          <a:sx n="66" d="100"/>
          <a:sy n="66" d="100"/>
        </p:scale>
        <p:origin x="-1251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113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114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114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fld id="{F65B0496-079D-4A38-A9EA-117EEBF1ECCD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34973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fld id="{06DA02BC-8455-411E-9058-114D0B7D5F9E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51229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F313A-B28B-4621-B9FD-AFA6344437B1}" type="slidenum">
              <a:rPr lang="ko-KR" altLang="en-US"/>
              <a:pPr/>
              <a:t>1</a:t>
            </a:fld>
            <a:endParaRPr lang="en-US" altLang="ko-KR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0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0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038" y="457200"/>
            <a:ext cx="204787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57200"/>
            <a:ext cx="599281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15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15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69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38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73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50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05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74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9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85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3303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6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1000" y="422275"/>
            <a:ext cx="2032000" cy="5826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22275"/>
            <a:ext cx="5946775" cy="5826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5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851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7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21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8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023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41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939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01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14851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University of North Carolina, Chapel Hill</a:t>
            </a:r>
          </a:p>
        </p:txBody>
      </p:sp>
      <p:sp>
        <p:nvSpPr>
          <p:cNvPr id="89102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Title</a:t>
            </a:r>
          </a:p>
          <a:p>
            <a:pPr lvl="0"/>
            <a:r>
              <a:rPr lang="en-US" altLang="ko-KR" smtClean="0"/>
              <a:t>J. S. Marron</a:t>
            </a:r>
          </a:p>
          <a:p>
            <a:pPr lvl="1"/>
            <a:r>
              <a:rPr lang="en-US" altLang="ko-KR" smtClean="0"/>
              <a:t>Dept. of Statistics and Operations Research</a:t>
            </a:r>
          </a:p>
          <a:p>
            <a:pPr lvl="1"/>
            <a:endParaRPr lang="en-US" altLang="ko-KR" smtClean="0"/>
          </a:p>
          <a:p>
            <a:pPr lvl="1"/>
            <a:endParaRPr lang="en-US" altLang="ko-KR" smtClean="0"/>
          </a:p>
        </p:txBody>
      </p:sp>
      <p:sp>
        <p:nvSpPr>
          <p:cNvPr id="89103" name="Line 15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4" name="Text Box 16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fld id="{FBC3618B-0976-49FC-BB03-CB1CC49DB60B}" type="slidenum">
              <a:rPr lang="ko-KR" altLang="en-US" sz="1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pPr eaLnBrk="0" hangingPunct="0">
                <a:lnSpc>
                  <a:spcPct val="90000"/>
                </a:lnSpc>
              </a:pPr>
              <a:t>‹#›</a:t>
            </a:fld>
            <a:endParaRPr lang="en-US" altLang="ko-KR" sz="1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pitchFamily="50" charset="-127"/>
            </a:endParaRPr>
          </a:p>
        </p:txBody>
      </p:sp>
      <p:graphicFrame>
        <p:nvGraphicFramePr>
          <p:cNvPr id="89107" name="Object 19"/>
          <p:cNvGraphicFramePr>
            <a:graphicFrameLocks noChangeAspect="1"/>
          </p:cNvGraphicFramePr>
          <p:nvPr userDrawn="1"/>
        </p:nvGraphicFramePr>
        <p:xfrm>
          <a:off x="228600" y="228600"/>
          <a:ext cx="762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31" name="Image File" r:id="rId14" imgW="246600" imgH="324360" progId="DellImageExpertImage">
                  <p:embed/>
                </p:oleObj>
              </mc:Choice>
              <mc:Fallback>
                <p:oleObj name="Image File" r:id="rId14" imgW="246600" imgH="324360" progId="DellImageExpertImage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762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08" name="Text Box 20"/>
          <p:cNvSpPr txBox="1">
            <a:spLocks noChangeArrowheads="1"/>
          </p:cNvSpPr>
          <p:nvPr userDrawn="1"/>
        </p:nvSpPr>
        <p:spPr bwMode="auto">
          <a:xfrm>
            <a:off x="0" y="114300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1200"/>
              <a:t>UNC, Stat &amp; 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9pPr>
    </p:titleStyle>
    <p:bodyStyle>
      <a:lvl1pPr marL="457200" indent="-457200" algn="ctr" rtl="0" fontAlgn="base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1027113" indent="-455613" algn="ctr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defRPr sz="2800">
          <a:solidFill>
            <a:srgbClr val="000000"/>
          </a:solidFill>
          <a:latin typeface="+mn-lt"/>
        </a:defRPr>
      </a:lvl2pPr>
      <a:lvl3pPr marL="1370013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accent1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14488" y="422275"/>
            <a:ext cx="714851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416772" name="Line 4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773" name="Text Box 5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fld id="{C35D6311-2C1C-4037-958A-1CA82E432626}" type="slidenum">
              <a:rPr lang="ko-KR" altLang="en-US" sz="1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pPr eaLnBrk="0" hangingPunct="0">
                <a:lnSpc>
                  <a:spcPct val="90000"/>
                </a:lnSpc>
              </a:pPr>
              <a:t>‹#›</a:t>
            </a:fld>
            <a:endParaRPr lang="en-US" altLang="ko-KR" sz="1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pitchFamily="50" charset="-127"/>
            </a:endParaRPr>
          </a:p>
        </p:txBody>
      </p:sp>
      <p:graphicFrame>
        <p:nvGraphicFramePr>
          <p:cNvPr id="416774" name="Object 6"/>
          <p:cNvGraphicFramePr>
            <a:graphicFrameLocks noChangeAspect="1"/>
          </p:cNvGraphicFramePr>
          <p:nvPr userDrawn="1"/>
        </p:nvGraphicFramePr>
        <p:xfrm>
          <a:off x="228600" y="228600"/>
          <a:ext cx="762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98" name="Image File" r:id="rId14" imgW="246600" imgH="324360" progId="DellImageExpertImage">
                  <p:embed/>
                </p:oleObj>
              </mc:Choice>
              <mc:Fallback>
                <p:oleObj name="Image File" r:id="rId14" imgW="246600" imgH="324360" progId="DellImageExpertImag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762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6775" name="Text Box 7"/>
          <p:cNvSpPr txBox="1">
            <a:spLocks noChangeArrowheads="1"/>
          </p:cNvSpPr>
          <p:nvPr userDrawn="1"/>
        </p:nvSpPr>
        <p:spPr bwMode="auto">
          <a:xfrm>
            <a:off x="0" y="114300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1200"/>
              <a:t>UNC, Stat &amp; 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wmv"/><Relationship Id="rId1" Type="http://schemas.microsoft.com/office/2007/relationships/media" Target="../media/media13.wmv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wmv"/><Relationship Id="rId1" Type="http://schemas.microsoft.com/office/2007/relationships/media" Target="../media/media15.wmv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wmv"/><Relationship Id="rId1" Type="http://schemas.microsoft.com/office/2007/relationships/media" Target="../media/media16.wmv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457200"/>
            <a:ext cx="7467600" cy="454025"/>
          </a:xfrm>
        </p:spPr>
        <p:txBody>
          <a:bodyPr/>
          <a:lstStyle/>
          <a:p>
            <a:r>
              <a:rPr lang="en-US" altLang="ko-KR" sz="2000" b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Place Name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4648200"/>
          </a:xfrm>
        </p:spPr>
        <p:txBody>
          <a:bodyPr/>
          <a:lstStyle/>
          <a:p>
            <a:r>
              <a:rPr lang="en-US" altLang="ko-KR" sz="3600" dirty="0" smtClean="0">
                <a:ea typeface="굴림" pitchFamily="50" charset="-127"/>
              </a:rPr>
              <a:t>Significance in Scale Space</a:t>
            </a:r>
            <a:endParaRPr lang="en-US" altLang="ko-KR" sz="3600" dirty="0">
              <a:ea typeface="굴림" pitchFamily="50" charset="-127"/>
            </a:endParaRPr>
          </a:p>
          <a:p>
            <a:pPr>
              <a:lnSpc>
                <a:spcPct val="240000"/>
              </a:lnSpc>
            </a:pPr>
            <a:r>
              <a:rPr lang="en-US" altLang="ko-KR" dirty="0">
                <a:ea typeface="굴림" pitchFamily="50" charset="-127"/>
              </a:rPr>
              <a:t>J. S. </a:t>
            </a:r>
            <a:r>
              <a:rPr lang="en-US" altLang="ko-KR" dirty="0" err="1">
                <a:ea typeface="굴림" pitchFamily="50" charset="-127"/>
              </a:rPr>
              <a:t>Marron</a:t>
            </a:r>
            <a:endParaRPr lang="en-US" altLang="ko-KR" dirty="0">
              <a:ea typeface="굴림" pitchFamily="50" charset="-127"/>
            </a:endParaRPr>
          </a:p>
          <a:p>
            <a:pPr>
              <a:lnSpc>
                <a:spcPct val="240000"/>
              </a:lnSpc>
            </a:pPr>
            <a:r>
              <a:rPr lang="en-US" altLang="ko-KR" dirty="0">
                <a:ea typeface="굴림" pitchFamily="50" charset="-127"/>
              </a:rPr>
              <a:t>Dept. of Statistics and Operations Research</a:t>
            </a:r>
          </a:p>
          <a:p>
            <a:pPr>
              <a:lnSpc>
                <a:spcPct val="240000"/>
              </a:lnSpc>
            </a:pPr>
            <a:fld id="{1A27926D-C095-4A26-9BA8-8F0FEC49AB50}" type="datetime4">
              <a:rPr lang="en-US" altLang="en-US">
                <a:ea typeface="굴림" pitchFamily="50" charset="-127"/>
              </a:rPr>
              <a:pPr>
                <a:lnSpc>
                  <a:spcPct val="240000"/>
                </a:lnSpc>
              </a:pPr>
              <a:t>February 8, 2015</a:t>
            </a:fld>
            <a:endParaRPr lang="en-US" altLang="ko-KR" dirty="0"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Histograms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4768850"/>
          </a:xfrm>
        </p:spPr>
        <p:txBody>
          <a:bodyPr/>
          <a:lstStyle/>
          <a:p>
            <a:pPr algn="l"/>
            <a:r>
              <a:rPr lang="en-US" altLang="en-US" dirty="0" smtClean="0"/>
              <a:t>Challenge 2:</a:t>
            </a:r>
          </a:p>
          <a:p>
            <a:pPr algn="l"/>
            <a:r>
              <a:rPr lang="en-US" altLang="en-US" dirty="0" smtClean="0"/>
              <a:t>Bin Location</a:t>
            </a:r>
          </a:p>
          <a:p>
            <a:pPr algn="l"/>
            <a:endParaRPr lang="en-US" altLang="en-US" dirty="0"/>
          </a:p>
          <a:p>
            <a:pPr algn="l"/>
            <a:r>
              <a:rPr lang="en-US" altLang="en-US" dirty="0" smtClean="0"/>
              <a:t>Diagnostic</a:t>
            </a:r>
          </a:p>
          <a:p>
            <a:pPr algn="l"/>
            <a:endParaRPr lang="en-US" altLang="en-US" dirty="0">
              <a:solidFill>
                <a:srgbClr val="00FF00"/>
              </a:solidFill>
            </a:endParaRPr>
          </a:p>
          <a:p>
            <a:pPr algn="l"/>
            <a:r>
              <a:rPr lang="en-US" altLang="en-US" dirty="0" smtClean="0">
                <a:solidFill>
                  <a:srgbClr val="00FF00"/>
                </a:solidFill>
              </a:rPr>
              <a:t>Use This For</a:t>
            </a:r>
          </a:p>
          <a:p>
            <a:pPr algn="l"/>
            <a:r>
              <a:rPr lang="en-US" altLang="en-US" dirty="0" smtClean="0">
                <a:solidFill>
                  <a:srgbClr val="00FF00"/>
                </a:solidFill>
              </a:rPr>
              <a:t>Estimation???</a:t>
            </a:r>
            <a:endParaRPr lang="en-US" altLang="en-US" dirty="0">
              <a:solidFill>
                <a:srgbClr val="00FF00"/>
              </a:solidFill>
            </a:endParaRPr>
          </a:p>
        </p:txBody>
      </p:sp>
      <p:pic>
        <p:nvPicPr>
          <p:cNvPr id="3" name="IncomesHistLocKD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5714" y="2286001"/>
            <a:ext cx="5878286" cy="4572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1905000" y="3733800"/>
            <a:ext cx="1905000" cy="762000"/>
          </a:xfrm>
          <a:prstGeom prst="straightConnector1">
            <a:avLst/>
          </a:prstGeom>
          <a:noFill/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7008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Kernel Density Estimation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4768850"/>
              </a:xfrm>
            </p:spPr>
            <p:txBody>
              <a:bodyPr/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altLang="en-US" i="1">
                              <a:latin typeface="Cambria Math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en-US" i="1">
                              <a:latin typeface="Cambria Math"/>
                            </a:rPr>
                            <m:t>𝑛h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i="1">
                              <a:latin typeface="Cambria Math"/>
                            </a:rPr>
                            <m:t>𝑖</m:t>
                          </m:r>
                          <m:r>
                            <a:rPr lang="en-US" alt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en-US" i="1">
                              <a:latin typeface="Cambria Math"/>
                            </a:rPr>
                            <m:t>𝑛</m:t>
                          </m:r>
                        </m:sup>
                        <m:e>
                          <m:r>
                            <a:rPr lang="en-US" altLang="en-US" i="1">
                              <a:latin typeface="Cambria Math"/>
                            </a:rPr>
                            <m:t>𝐾</m:t>
                          </m:r>
                          <m:d>
                            <m:dPr>
                              <m:ctrlPr>
                                <a:rPr lang="en-US" altLang="en-US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altLang="en-US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en-US" i="1">
                                          <a:solidFill>
                                            <a:srgbClr val="00007F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i="1">
                                          <a:solidFill>
                                            <a:srgbClr val="00007F"/>
                                          </a:solidFill>
                                          <a:latin typeface="Cambria Math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altLang="en-US" i="1">
                                          <a:solidFill>
                                            <a:srgbClr val="00007F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en-US" i="1">
                                      <a:latin typeface="Cambria Math"/>
                                    </a:rPr>
                                    <m:t>h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dirty="0" smtClean="0"/>
              </a:p>
              <a:p>
                <a:pPr algn="l"/>
                <a:endParaRPr lang="en-US" altLang="en-US" dirty="0" smtClean="0"/>
              </a:p>
              <a:p>
                <a:pPr algn="l"/>
                <a:r>
                  <a:rPr lang="en-US" altLang="en-US" dirty="0" smtClean="0"/>
                  <a:t>Bandwidth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h</m:t>
                    </m:r>
                  </m:oMath>
                </a14:m>
                <a:endParaRPr lang="en-US" altLang="en-US" b="0" dirty="0" smtClean="0"/>
              </a:p>
              <a:p>
                <a:pPr algn="l"/>
                <a:endParaRPr lang="en-US" altLang="en-US" dirty="0" smtClean="0"/>
              </a:p>
              <a:p>
                <a:pPr algn="l"/>
                <a:r>
                  <a:rPr lang="en-US" altLang="en-US" dirty="0" smtClean="0"/>
                  <a:t>Kernel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𝐾</m:t>
                    </m:r>
                  </m:oMath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4768850"/>
              </a:xfrm>
              <a:blipFill rotWithShape="1">
                <a:blip r:embed="rId2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590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11" y="2585645"/>
            <a:ext cx="5533789" cy="427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Kernel Density Estimation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4768850"/>
              </a:xfrm>
            </p:spPr>
            <p:txBody>
              <a:bodyPr/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altLang="en-US" i="1">
                              <a:latin typeface="Cambria Math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en-US" i="1">
                              <a:latin typeface="Cambria Math"/>
                            </a:rPr>
                            <m:t>𝑛h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i="1">
                              <a:latin typeface="Cambria Math"/>
                            </a:rPr>
                            <m:t>𝑖</m:t>
                          </m:r>
                          <m:r>
                            <a:rPr lang="en-US" alt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en-US" i="1">
                              <a:latin typeface="Cambria Math"/>
                            </a:rPr>
                            <m:t>𝑛</m:t>
                          </m:r>
                        </m:sup>
                        <m:e>
                          <m:r>
                            <a:rPr lang="en-US" altLang="en-US" i="1">
                              <a:latin typeface="Cambria Math"/>
                            </a:rPr>
                            <m:t>𝐾</m:t>
                          </m:r>
                          <m:d>
                            <m:dPr>
                              <m:ctrlPr>
                                <a:rPr lang="en-US" altLang="en-US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altLang="en-US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altLang="en-US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en-US" i="1">
                                      <a:latin typeface="Cambria Math"/>
                                    </a:rPr>
                                    <m:t>h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dirty="0" smtClean="0"/>
              </a:p>
              <a:p>
                <a:pPr algn="l"/>
                <a:endParaRPr lang="en-US" altLang="en-US" dirty="0"/>
              </a:p>
              <a:p>
                <a:pPr algn="l"/>
                <a:r>
                  <a:rPr lang="en-US" altLang="en-US" dirty="0" smtClean="0"/>
                  <a:t>Bandwidth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h</m:t>
                    </m:r>
                  </m:oMath>
                </a14:m>
                <a:endParaRPr lang="en-US" altLang="en-US" b="0" dirty="0" smtClean="0"/>
              </a:p>
              <a:p>
                <a:pPr algn="l"/>
                <a:endParaRPr lang="en-US" altLang="en-US" dirty="0" smtClean="0"/>
              </a:p>
              <a:p>
                <a:pPr algn="l"/>
                <a:r>
                  <a:rPr lang="en-US" altLang="en-US" dirty="0" smtClean="0"/>
                  <a:t>Kernel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𝐾</m:t>
                    </m:r>
                  </m:oMath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4768850"/>
              </a:xfrm>
              <a:blipFill rotWithShape="1">
                <a:blip r:embed="rId3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882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11" y="2585645"/>
            <a:ext cx="5533789" cy="427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Kernel Density Estimation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4768850"/>
              </a:xfrm>
            </p:spPr>
            <p:txBody>
              <a:bodyPr/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altLang="en-US" i="1">
                              <a:latin typeface="Cambria Math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en-US" i="1" smtClean="0">
                              <a:solidFill>
                                <a:srgbClr val="00FF00"/>
                              </a:solidFill>
                              <a:latin typeface="Cambria Math"/>
                            </a:rPr>
                            <m:t>𝑛h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i="1">
                              <a:latin typeface="Cambria Math"/>
                            </a:rPr>
                            <m:t>𝑖</m:t>
                          </m:r>
                          <m:r>
                            <a:rPr lang="en-US" alt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en-US" i="1">
                              <a:latin typeface="Cambria Math"/>
                            </a:rPr>
                            <m:t>𝑛</m:t>
                          </m:r>
                        </m:sup>
                        <m:e>
                          <m:r>
                            <a:rPr lang="en-US" altLang="en-US" i="1" smtClean="0">
                              <a:solidFill>
                                <a:srgbClr val="00FF00"/>
                              </a:solidFill>
                              <a:latin typeface="Cambria Math"/>
                            </a:rPr>
                            <m:t>𝐾</m:t>
                          </m:r>
                          <m:d>
                            <m:dPr>
                              <m:ctrlPr>
                                <a:rPr lang="en-US" altLang="en-US" i="1">
                                  <a:solidFill>
                                    <a:srgbClr val="00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en-US" i="1">
                                      <a:solidFill>
                                        <a:srgbClr val="00FF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i="1">
                                      <a:solidFill>
                                        <a:srgbClr val="00FF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altLang="en-US" i="1">
                                      <a:solidFill>
                                        <a:srgbClr val="00FF00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altLang="en-US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en-US" i="1">
                                      <a:solidFill>
                                        <a:srgbClr val="00FF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dirty="0" smtClean="0"/>
              </a:p>
              <a:p>
                <a:pPr algn="l"/>
                <a:endParaRPr lang="en-US" altLang="en-US" dirty="0" smtClean="0"/>
              </a:p>
              <a:p>
                <a:pPr algn="l"/>
                <a:r>
                  <a:rPr lang="en-US" altLang="en-US" dirty="0" smtClean="0"/>
                  <a:t>Bandwidth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h</m:t>
                    </m:r>
                  </m:oMath>
                </a14:m>
                <a:endParaRPr lang="en-US" altLang="en-US" b="0" dirty="0" smtClean="0"/>
              </a:p>
              <a:p>
                <a:pPr algn="l"/>
                <a:endParaRPr lang="en-US" altLang="en-US" dirty="0" smtClean="0"/>
              </a:p>
              <a:p>
                <a:pPr algn="l"/>
                <a:r>
                  <a:rPr lang="en-US" altLang="en-US" dirty="0" smtClean="0"/>
                  <a:t>Kernel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𝐾</m:t>
                    </m:r>
                  </m:oMath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4768850"/>
              </a:xfrm>
              <a:blipFill rotWithShape="1">
                <a:blip r:embed="rId3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456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11" y="2585645"/>
            <a:ext cx="5533789" cy="427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Kernel Density Estimation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4768850"/>
              </a:xfrm>
            </p:spPr>
            <p:txBody>
              <a:bodyPr/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altLang="en-US" i="1">
                              <a:latin typeface="Cambria Math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en-US" i="1" smtClean="0">
                              <a:solidFill>
                                <a:srgbClr val="00FF00"/>
                              </a:solidFill>
                              <a:latin typeface="Cambria Math"/>
                            </a:rPr>
                            <m:t>𝑛h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en-US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altLang="en-US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en-US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𝑛</m:t>
                          </m:r>
                        </m:sup>
                        <m:e>
                          <m:r>
                            <a:rPr lang="en-US" altLang="en-US" i="1" smtClean="0">
                              <a:solidFill>
                                <a:srgbClr val="00FF00"/>
                              </a:solidFill>
                              <a:latin typeface="Cambria Math"/>
                            </a:rPr>
                            <m:t>𝐾</m:t>
                          </m:r>
                          <m:d>
                            <m:dPr>
                              <m:ctrlPr>
                                <a:rPr lang="en-US" altLang="en-US" i="1">
                                  <a:solidFill>
                                    <a:srgbClr val="00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en-US" i="1">
                                      <a:solidFill>
                                        <a:srgbClr val="00FF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i="1">
                                      <a:solidFill>
                                        <a:srgbClr val="00FF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altLang="en-US" i="1">
                                      <a:solidFill>
                                        <a:srgbClr val="00FF00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altLang="en-US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en-US" i="1">
                                      <a:solidFill>
                                        <a:srgbClr val="00FF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dirty="0" smtClean="0"/>
              </a:p>
              <a:p>
                <a:pPr algn="l"/>
                <a:endParaRPr lang="en-US" altLang="en-US" dirty="0" smtClean="0"/>
              </a:p>
              <a:p>
                <a:pPr algn="l"/>
                <a:r>
                  <a:rPr lang="en-US" altLang="en-US" dirty="0" smtClean="0"/>
                  <a:t>Bandwidth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h</m:t>
                    </m:r>
                  </m:oMath>
                </a14:m>
                <a:endParaRPr lang="en-US" altLang="en-US" b="0" dirty="0" smtClean="0"/>
              </a:p>
              <a:p>
                <a:pPr algn="l"/>
                <a:endParaRPr lang="en-US" altLang="en-US" dirty="0" smtClean="0"/>
              </a:p>
              <a:p>
                <a:pPr algn="l"/>
                <a:r>
                  <a:rPr lang="en-US" altLang="en-US" dirty="0" smtClean="0"/>
                  <a:t>Kernel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𝐾</m:t>
                    </m:r>
                  </m:oMath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4768850"/>
              </a:xfrm>
              <a:blipFill rotWithShape="1">
                <a:blip r:embed="rId3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223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Nonparametric Regression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4768850"/>
              </a:xfrm>
            </p:spPr>
            <p:txBody>
              <a:bodyPr/>
              <a:lstStyle/>
              <a:p>
                <a:pPr algn="l"/>
                <a:r>
                  <a:rPr lang="en-US" altLang="en-US" dirty="0" smtClean="0"/>
                  <a:t>Mathematical Formulation:</a:t>
                </a:r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/>
                  <a:t>Estimate Regression Curve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alt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en-US" altLang="en-US" b="0" dirty="0" smtClean="0"/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/>
                  <a:t>Using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en-US" b="0" i="1" smtClean="0">
                        <a:latin typeface="Cambria Math"/>
                      </a:rPr>
                      <m:t>,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⋯,(</m:t>
                    </m:r>
                    <m:sSub>
                      <m:sSubPr>
                        <m:ctrlPr>
                          <a:rPr lang="en-US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alt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𝑌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alt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en-US" dirty="0" smtClean="0"/>
                  <a:t>    </a:t>
                </a:r>
                <a:r>
                  <a:rPr lang="en-US" altLang="en-US" dirty="0" err="1" smtClean="0"/>
                  <a:t>i.i.d</a:t>
                </a:r>
                <a:r>
                  <a:rPr lang="en-US" altLang="en-US" dirty="0" smtClean="0"/>
                  <a:t>.</a:t>
                </a:r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/>
                  <a:t>With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𝐸</m:t>
                    </m:r>
                    <m:d>
                      <m:dPr>
                        <m:ctrlPr>
                          <a:rPr lang="en-US" altLang="en-US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altLang="en-US" b="0" i="1" smtClean="0">
                            <a:latin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en-US" alt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altLang="en-US" b="0" i="1" smtClean="0">
                            <a:latin typeface="Cambria Math"/>
                          </a:rPr>
                          <m:t>=</m:t>
                        </m:r>
                        <m:r>
                          <a:rPr lang="en-US" alt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altLang="en-US" b="0" i="1" smtClean="0">
                        <a:latin typeface="Cambria Math"/>
                      </a:rPr>
                      <m:t>=</m:t>
                    </m:r>
                    <m:r>
                      <a:rPr lang="en-US" altLang="en-US" b="0" i="1" smtClean="0">
                        <a:latin typeface="Cambria Math"/>
                      </a:rPr>
                      <m:t>𝑓</m:t>
                    </m:r>
                    <m:r>
                      <a:rPr lang="en-US" altLang="en-US" b="0" i="1" smtClean="0">
                        <a:latin typeface="Cambria Math"/>
                      </a:rPr>
                      <m:t>(</m:t>
                    </m:r>
                    <m:r>
                      <a:rPr lang="en-US" altLang="en-US" b="0" i="1" smtClean="0">
                        <a:latin typeface="Cambria Math"/>
                      </a:rPr>
                      <m:t>𝑥</m:t>
                    </m:r>
                    <m:r>
                      <a:rPr lang="en-US" alt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altLang="en-US" dirty="0" smtClean="0"/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/>
                  <a:t>Useful View: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𝑌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/>
                      </a:rPr>
                      <m:t>=</m:t>
                    </m:r>
                    <m:r>
                      <a:rPr lang="en-US" altLang="en-US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altLang="en-US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en-US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alt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  <a:ea typeface="Cambria Math"/>
                          </a:rPr>
                          <m:t>𝜖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altLang="en-US" dirty="0" smtClean="0"/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§"/>
                </a:pPr>
                <a:endParaRPr lang="en-US" altLang="en-US" dirty="0"/>
              </a:p>
              <a:p>
                <a:pPr marL="0" indent="0" algn="l">
                  <a:buClrTx/>
                  <a:buSzPct val="100000"/>
                </a:pPr>
                <a:r>
                  <a:rPr lang="en-US" altLang="en-US" dirty="0" smtClean="0"/>
                  <a:t>Common Methods:  Kernels, Splines,</a:t>
                </a:r>
              </a:p>
              <a:p>
                <a:pPr marL="0" indent="0">
                  <a:buClrTx/>
                  <a:buSzPct val="100000"/>
                </a:pPr>
                <a:r>
                  <a:rPr lang="en-US" altLang="en-US" dirty="0" smtClean="0"/>
                  <a:t>Orthogonal Series, Local Polynomial</a:t>
                </a:r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4768850"/>
              </a:xfrm>
              <a:blipFill rotWithShape="1">
                <a:blip r:embed="rId2"/>
                <a:stretch>
                  <a:fillRect l="-1842" t="-1662" b="-2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49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Nonparametric Regression Example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476885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421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t="4377" r="6436" b="52637"/>
          <a:stretch/>
        </p:blipFill>
        <p:spPr bwMode="auto">
          <a:xfrm>
            <a:off x="228502" y="1443250"/>
            <a:ext cx="8624409" cy="52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66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Nonparametric Regression Example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476885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421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t="50000" r="6435" b="7070"/>
          <a:stretch/>
        </p:blipFill>
        <p:spPr bwMode="auto">
          <a:xfrm>
            <a:off x="228600" y="1444823"/>
            <a:ext cx="8628388" cy="533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15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Central Question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4768850"/>
          </a:xfrm>
        </p:spPr>
        <p:txBody>
          <a:bodyPr/>
          <a:lstStyle/>
          <a:p>
            <a:pPr algn="l"/>
            <a:r>
              <a:rPr lang="en-US" altLang="en-US" dirty="0" smtClean="0"/>
              <a:t>Which “features” are “really there”?</a:t>
            </a:r>
          </a:p>
          <a:p>
            <a:pPr algn="l"/>
            <a:endParaRPr lang="en-US" altLang="en-US" dirty="0"/>
          </a:p>
          <a:p>
            <a:pPr algn="l"/>
            <a:r>
              <a:rPr lang="en-US" altLang="en-US" dirty="0" smtClean="0"/>
              <a:t>Early Answer:  </a:t>
            </a:r>
          </a:p>
          <a:p>
            <a:r>
              <a:rPr lang="en-US" altLang="en-US" dirty="0" smtClean="0"/>
              <a:t>Data based bandwidth selection</a:t>
            </a:r>
          </a:p>
          <a:p>
            <a:pPr algn="l"/>
            <a:endParaRPr lang="en-US" altLang="en-US" dirty="0"/>
          </a:p>
          <a:p>
            <a:pPr algn="l"/>
            <a:r>
              <a:rPr lang="en-US" altLang="en-US" dirty="0" smtClean="0"/>
              <a:t>Better Answer:    Scale Space &amp; </a:t>
            </a:r>
            <a:r>
              <a:rPr lang="en-US" altLang="en-US" dirty="0" err="1" smtClean="0">
                <a:solidFill>
                  <a:srgbClr val="3333FF"/>
                </a:solidFill>
              </a:rPr>
              <a:t>Si</a:t>
            </a:r>
            <a:r>
              <a:rPr lang="en-US" altLang="en-US" dirty="0" err="1" smtClean="0">
                <a:solidFill>
                  <a:srgbClr val="FF00FF"/>
                </a:solidFill>
              </a:rPr>
              <a:t>Z</a:t>
            </a:r>
            <a:r>
              <a:rPr lang="en-US" altLang="en-US" dirty="0" err="1" smtClean="0">
                <a:solidFill>
                  <a:srgbClr val="FF0000"/>
                </a:solidFill>
              </a:rPr>
              <a:t>er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75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Scale Space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479550"/>
                <a:ext cx="8534399" cy="4768850"/>
              </a:xfrm>
            </p:spPr>
            <p:txBody>
              <a:bodyPr/>
              <a:lstStyle/>
              <a:p>
                <a:pPr algn="l"/>
                <a:r>
                  <a:rPr lang="en-US" altLang="en-US" dirty="0" smtClean="0"/>
                  <a:t>Model for </a:t>
                </a:r>
                <a:r>
                  <a:rPr lang="en-US" altLang="en-US" i="1" dirty="0" smtClean="0"/>
                  <a:t>Computer Vision</a:t>
                </a:r>
              </a:p>
              <a:p>
                <a:pPr algn="l"/>
                <a:r>
                  <a:rPr lang="en-US" altLang="en-US" i="1" dirty="0"/>
                  <a:t> </a:t>
                </a:r>
                <a:r>
                  <a:rPr lang="en-US" altLang="en-US" i="1" dirty="0" smtClean="0"/>
                  <a:t>  - </a:t>
                </a:r>
                <a:r>
                  <a:rPr lang="en-US" altLang="en-US" dirty="0" smtClean="0"/>
                  <a:t>“Zoom Out” ~ Macroscopic ~ Large Scale</a:t>
                </a:r>
              </a:p>
              <a:p>
                <a:pPr algn="l"/>
                <a:r>
                  <a:rPr lang="en-US" altLang="en-US" i="1" dirty="0"/>
                  <a:t> </a:t>
                </a:r>
                <a:r>
                  <a:rPr lang="en-US" altLang="en-US" i="1" dirty="0" smtClean="0"/>
                  <a:t>  - </a:t>
                </a:r>
                <a:r>
                  <a:rPr lang="en-US" altLang="en-US" dirty="0" smtClean="0"/>
                  <a:t>“Zoom In” ~ Microscopic ~ Small Scale</a:t>
                </a:r>
              </a:p>
              <a:p>
                <a:pPr algn="l"/>
                <a:endParaRPr lang="en-US" altLang="en-US" dirty="0"/>
              </a:p>
              <a:p>
                <a:pPr algn="l"/>
                <a:r>
                  <a:rPr lang="en-US" altLang="en-US" dirty="0" smtClean="0"/>
                  <a:t>Family of Gaussian Window </a:t>
                </a:r>
                <a:r>
                  <a:rPr lang="en-US" altLang="en-US" dirty="0" err="1" smtClean="0"/>
                  <a:t>Smooths</a:t>
                </a:r>
                <a:r>
                  <a:rPr lang="en-US" altLang="en-US" dirty="0" smtClean="0"/>
                  <a:t>:</a:t>
                </a:r>
              </a:p>
              <a:p>
                <a:pPr algn="l"/>
                <a:r>
                  <a:rPr lang="en-US" altLang="en-US" dirty="0" smtClean="0"/>
                  <a:t>   -  Variation Diminishing</a:t>
                </a:r>
              </a:p>
              <a:p>
                <a:pPr algn="l"/>
                <a:r>
                  <a:rPr lang="en-US" altLang="en-US" dirty="0"/>
                  <a:t> </a:t>
                </a:r>
                <a:r>
                  <a:rPr lang="en-US" altLang="en-US" dirty="0" smtClean="0"/>
                  <a:t>  -  # Modes 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latin typeface="Cambria Math"/>
                        <a:ea typeface="Cambria Math"/>
                      </a:rPr>
                      <m:t>↓</m:t>
                    </m:r>
                  </m:oMath>
                </a14:m>
                <a:r>
                  <a:rPr lang="en-US" altLang="en-US" dirty="0" smtClean="0"/>
                  <a:t>  with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h</m:t>
                    </m:r>
                  </m:oMath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479550"/>
                <a:ext cx="8534399" cy="4768850"/>
              </a:xfrm>
              <a:blipFill rotWithShape="1">
                <a:blip r:embed="rId2"/>
                <a:stretch>
                  <a:fillRect l="-1786" t="-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90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Joint Work With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en-US" dirty="0" smtClean="0"/>
          </a:p>
          <a:p>
            <a:pPr algn="l"/>
            <a:r>
              <a:rPr lang="it-IT" dirty="0" smtClean="0"/>
              <a:t>Probal Chaudhuri</a:t>
            </a:r>
          </a:p>
          <a:p>
            <a:pPr algn="l"/>
            <a:r>
              <a:rPr lang="it-IT" dirty="0" smtClean="0"/>
              <a:t>Indian </a:t>
            </a:r>
            <a:r>
              <a:rPr lang="it-IT" dirty="0"/>
              <a:t>Statistical </a:t>
            </a:r>
            <a:r>
              <a:rPr lang="it-IT" dirty="0" smtClean="0"/>
              <a:t>Institute,</a:t>
            </a:r>
          </a:p>
          <a:p>
            <a:pPr algn="l"/>
            <a:r>
              <a:rPr lang="it-IT" dirty="0" smtClean="0"/>
              <a:t>Kolkata</a:t>
            </a:r>
            <a:endParaRPr lang="it-IT" altLang="en-US" dirty="0" smtClean="0"/>
          </a:p>
          <a:p>
            <a:pPr algn="l"/>
            <a:endParaRPr lang="it-IT" altLang="en-US" dirty="0"/>
          </a:p>
          <a:p>
            <a:pPr algn="l"/>
            <a:r>
              <a:rPr lang="en-US" dirty="0" smtClean="0"/>
              <a:t>Fred </a:t>
            </a:r>
            <a:r>
              <a:rPr lang="en-US" dirty="0" err="1" smtClean="0"/>
              <a:t>Godtliebsen</a:t>
            </a:r>
            <a:endParaRPr lang="en-US" dirty="0"/>
          </a:p>
          <a:p>
            <a:pPr algn="l"/>
            <a:r>
              <a:rPr lang="en-US" dirty="0" smtClean="0"/>
              <a:t>University </a:t>
            </a:r>
            <a:r>
              <a:rPr lang="en-US" dirty="0"/>
              <a:t>of </a:t>
            </a:r>
            <a:r>
              <a:rPr lang="en-US" dirty="0" err="1" smtClean="0"/>
              <a:t>Tromsø</a:t>
            </a:r>
            <a:r>
              <a:rPr lang="en-US" dirty="0" smtClean="0"/>
              <a:t>,</a:t>
            </a:r>
          </a:p>
          <a:p>
            <a:pPr algn="l"/>
            <a:r>
              <a:rPr lang="en-US" altLang="en-US" dirty="0" smtClean="0"/>
              <a:t>Norway</a:t>
            </a:r>
            <a:endParaRPr lang="en-US" altLang="en-US" dirty="0"/>
          </a:p>
        </p:txBody>
      </p:sp>
      <p:pic>
        <p:nvPicPr>
          <p:cNvPr id="417794" name="Picture 2" descr="http://pubcouncil.kuniv.edu.kw/kjs/DRIMGS/0403YYYY301511Eng_Choud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01614"/>
            <a:ext cx="2286000" cy="239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796" name="Picture 4" descr="http://uit.no/Content/328166/attr=D3DD4A8292556089E040F28156A46487/F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25783"/>
            <a:ext cx="2286000" cy="281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Scale Space 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28600" y="1479550"/>
                <a:ext cx="8762999" cy="4768850"/>
              </a:xfrm>
            </p:spPr>
            <p:txBody>
              <a:bodyPr/>
              <a:lstStyle/>
              <a:p>
                <a:pPr algn="l">
                  <a:lnSpc>
                    <a:spcPct val="150000"/>
                  </a:lnSpc>
                </a:pPr>
                <a:r>
                  <a:rPr lang="en-US" altLang="en-US" dirty="0" smtClean="0"/>
                  <a:t>Consequences:</a:t>
                </a: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ü"/>
                </a:pPr>
                <a:r>
                  <a:rPr lang="en-US" altLang="en-US" dirty="0" smtClean="0"/>
                  <a:t>Consider </a:t>
                </a:r>
                <a:r>
                  <a:rPr lang="en-US" altLang="en-US" u="sng" dirty="0" smtClean="0"/>
                  <a:t>Whole Family</a:t>
                </a:r>
                <a:r>
                  <a:rPr lang="en-US" altLang="en-US" dirty="0" smtClean="0"/>
                  <a:t>, Don’t “Choose Best”</a:t>
                </a: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ü"/>
                </a:pPr>
                <a:r>
                  <a:rPr lang="en-US" altLang="en-US" dirty="0" smtClean="0"/>
                  <a:t>Target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h</m:t>
                        </m:r>
                      </m:sub>
                    </m:sSub>
                    <m:r>
                      <a:rPr lang="en-US" altLang="en-US" i="1" smtClean="0">
                        <a:latin typeface="Cambria Math"/>
                        <a:ea typeface="Cambria Math"/>
                      </a:rPr>
                      <m:t>∗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𝑓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𝐸</m:t>
                    </m:r>
                    <m:acc>
                      <m:accPr>
                        <m:chr m:val="̂"/>
                        <m:ctrlPr>
                          <a:rPr lang="en-US" altLang="en-US" b="0" i="1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en-US" b="0" i="1" smtClean="0">
                            <a:latin typeface="Cambria Math"/>
                            <a:ea typeface="Cambria Math"/>
                          </a:rPr>
                          <m:t>𝑓</m:t>
                        </m:r>
                      </m:e>
                    </m:acc>
                    <m:r>
                      <a:rPr lang="en-US" altLang="en-US" b="0" i="1" smtClean="0">
                        <a:latin typeface="Cambria Math"/>
                      </a:rPr>
                      <m:t>(</m:t>
                    </m:r>
                    <m:r>
                      <a:rPr lang="en-US" altLang="en-US" b="0" i="1" smtClean="0">
                        <a:latin typeface="Cambria Math"/>
                      </a:rPr>
                      <m:t>𝑥</m:t>
                    </m:r>
                    <m:r>
                      <a:rPr lang="en-US" alt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en-US" dirty="0" smtClean="0"/>
                  <a:t>      (so </a:t>
                </a:r>
                <a:r>
                  <a:rPr lang="en-US" altLang="en-US" i="1" dirty="0" smtClean="0"/>
                  <a:t>unbiased</a:t>
                </a:r>
                <a:r>
                  <a:rPr lang="en-US" altLang="en-US" dirty="0" smtClean="0"/>
                  <a:t>)</a:t>
                </a: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ü"/>
                </a:pPr>
                <a:r>
                  <a:rPr lang="en-US" altLang="en-US" dirty="0" smtClean="0"/>
                  <a:t>Philosophy: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h</m:t>
                        </m:r>
                      </m:sub>
                    </m:sSub>
                    <m:r>
                      <a:rPr lang="en-US" altLang="en-US" i="1">
                        <a:latin typeface="Cambria Math"/>
                        <a:ea typeface="Cambria Math"/>
                      </a:rPr>
                      <m:t>∗</m:t>
                    </m:r>
                    <m:r>
                      <a:rPr lang="en-US" altLang="en-US" i="1">
                        <a:latin typeface="Cambria Math"/>
                        <a:ea typeface="Cambria Math"/>
                      </a:rPr>
                      <m:t>𝑓</m:t>
                    </m:r>
                  </m:oMath>
                </a14:m>
                <a:r>
                  <a:rPr lang="en-US" altLang="en-US" dirty="0" smtClean="0"/>
                  <a:t>    is</a:t>
                </a:r>
              </a:p>
              <a:p>
                <a:pPr marL="0" indent="0">
                  <a:lnSpc>
                    <a:spcPct val="150000"/>
                  </a:lnSpc>
                  <a:buClrTx/>
                  <a:buSzPct val="100000"/>
                </a:pP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US" altLang="en-US" dirty="0" smtClean="0"/>
                  <a:t> at </a:t>
                </a:r>
                <a:r>
                  <a:rPr lang="en-US" altLang="en-US" u="sng" dirty="0" smtClean="0"/>
                  <a:t>level of resolution</a:t>
                </a:r>
                <a:r>
                  <a:rPr lang="en-US" altLang="en-US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h</m:t>
                        </m:r>
                      </m:sub>
                    </m:sSub>
                  </m:oMath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8600" y="1479550"/>
                <a:ext cx="8762999" cy="4768850"/>
              </a:xfrm>
              <a:blipFill rotWithShape="1">
                <a:blip r:embed="rId2"/>
                <a:stretch>
                  <a:fillRect l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482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SIginficant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ZERo</a:t>
            </a:r>
            <a:r>
              <a:rPr lang="en-US" altLang="en-US" dirty="0" smtClean="0"/>
              <a:t> crossings of the derivative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479550"/>
                <a:ext cx="8534399" cy="4768850"/>
              </a:xfrm>
            </p:spPr>
            <p:txBody>
              <a:bodyPr/>
              <a:lstStyle/>
              <a:p>
                <a:pPr algn="l"/>
                <a:r>
                  <a:rPr lang="en-US" altLang="en-US" dirty="0" smtClean="0"/>
                  <a:t>Use Scale Space Ideas for Statistical Inference</a:t>
                </a:r>
              </a:p>
              <a:p>
                <a:pPr algn="l"/>
                <a:endParaRPr lang="en-US" altLang="en-US" dirty="0"/>
              </a:p>
              <a:p>
                <a:pPr algn="l"/>
                <a:r>
                  <a:rPr lang="en-US" altLang="en-US" dirty="0" smtClean="0"/>
                  <a:t>Idea:   at a  </a:t>
                </a:r>
                <a:r>
                  <a:rPr lang="en-US" altLang="en-US" i="1" dirty="0" smtClean="0"/>
                  <a:t>bump</a:t>
                </a:r>
                <a:r>
                  <a:rPr lang="en-US" altLang="en-US" dirty="0" smtClean="0"/>
                  <a:t>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𝑓</m:t>
                        </m:r>
                      </m:e>
                    </m:acc>
                    <m:r>
                      <a:rPr lang="en-US" alt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en-US" dirty="0" smtClean="0"/>
                  <a:t>  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3333FF"/>
                        </a:solidFill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altLang="en-US" dirty="0" smtClean="0"/>
                  <a:t>   then  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↓</m:t>
                    </m:r>
                  </m:oMath>
                </a14:m>
                <a:r>
                  <a:rPr lang="en-US" altLang="en-US" dirty="0" smtClean="0"/>
                  <a:t>,  so color</a:t>
                </a:r>
              </a:p>
              <a:p>
                <a:pPr algn="l"/>
                <a:r>
                  <a:rPr lang="en-US" altLang="en-US" dirty="0"/>
                  <a:t>	</a:t>
                </a:r>
                <a:r>
                  <a:rPr lang="en-US" altLang="en-US" dirty="0" smtClean="0"/>
                  <a:t>	</a:t>
                </a:r>
                <a:r>
                  <a:rPr lang="en-US" altLang="en-US" dirty="0" smtClean="0">
                    <a:solidFill>
                      <a:srgbClr val="3333FF"/>
                    </a:solidFill>
                  </a:rPr>
                  <a:t>Blue when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b="0" i="1" smtClean="0">
                            <a:solidFill>
                              <a:srgbClr val="3333FF"/>
                            </a:solidFill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en-US" i="1" smtClean="0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altLang="en-US" b="0" i="1" smtClean="0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</m:acc>
                      </m:e>
                      <m:sup>
                        <m:r>
                          <a:rPr lang="en-US" altLang="en-US" b="0" i="1" smtClean="0">
                            <a:solidFill>
                              <a:srgbClr val="3333FF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altLang="en-US" b="0" i="1" smtClean="0">
                        <a:solidFill>
                          <a:srgbClr val="3333FF"/>
                        </a:solidFill>
                        <a:latin typeface="Cambria Math"/>
                      </a:rPr>
                      <m:t>&gt;0</m:t>
                    </m:r>
                  </m:oMath>
                </a14:m>
                <a:r>
                  <a:rPr lang="en-US" altLang="en-US" dirty="0" smtClean="0">
                    <a:solidFill>
                      <a:srgbClr val="3333FF"/>
                    </a:solidFill>
                  </a:rPr>
                  <a:t>   (</a:t>
                </a:r>
                <a:r>
                  <a:rPr lang="en-US" altLang="en-US" dirty="0" err="1" smtClean="0">
                    <a:solidFill>
                      <a:srgbClr val="3333FF"/>
                    </a:solidFill>
                  </a:rPr>
                  <a:t>sign’ly</a:t>
                </a:r>
                <a:r>
                  <a:rPr lang="en-US" altLang="en-US" dirty="0">
                    <a:solidFill>
                      <a:srgbClr val="3333FF"/>
                    </a:solidFill>
                  </a:rPr>
                  <a:t>)</a:t>
                </a:r>
                <a:endParaRPr lang="en-US" altLang="en-US" dirty="0" smtClean="0">
                  <a:solidFill>
                    <a:srgbClr val="3333FF"/>
                  </a:solidFill>
                </a:endParaRPr>
              </a:p>
              <a:p>
                <a:pPr algn="l"/>
                <a:r>
                  <a:rPr lang="en-US" altLang="en-US" dirty="0"/>
                  <a:t>		</a:t>
                </a:r>
                <a:r>
                  <a:rPr lang="en-US" altLang="en-US" dirty="0" smtClean="0">
                    <a:solidFill>
                      <a:srgbClr val="FF00FF"/>
                    </a:solidFill>
                  </a:rPr>
                  <a:t>Purple when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>
                            <a:solidFill>
                              <a:srgbClr val="FF00FF"/>
                            </a:solidFill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en-US" i="1">
                                <a:solidFill>
                                  <a:srgbClr val="FF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altLang="en-US" i="1">
                                <a:solidFill>
                                  <a:srgbClr val="FF00FF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</m:acc>
                      </m:e>
                      <m:sup>
                        <m:r>
                          <a:rPr lang="en-US" altLang="en-US" i="1">
                            <a:solidFill>
                              <a:srgbClr val="FF00FF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en-US" dirty="0" smtClean="0">
                    <a:solidFill>
                      <a:srgbClr val="FF00FF"/>
                    </a:solidFill>
                  </a:rPr>
                  <a:t>    not </a:t>
                </a:r>
                <a:r>
                  <a:rPr lang="en-US" altLang="en-US" dirty="0" err="1" smtClean="0">
                    <a:solidFill>
                      <a:srgbClr val="FF00FF"/>
                    </a:solidFill>
                  </a:rPr>
                  <a:t>sign’t</a:t>
                </a:r>
                <a:endParaRPr lang="en-US" altLang="en-US" dirty="0" smtClean="0">
                  <a:solidFill>
                    <a:srgbClr val="FF00FF"/>
                  </a:solidFill>
                </a:endParaRPr>
              </a:p>
              <a:p>
                <a:pPr algn="l"/>
                <a:r>
                  <a:rPr lang="en-US" altLang="en-US" dirty="0"/>
                  <a:t>	</a:t>
                </a:r>
                <a:r>
                  <a:rPr lang="en-US" altLang="en-US" dirty="0" smtClean="0"/>
                  <a:t>	</a:t>
                </a:r>
                <a:r>
                  <a:rPr lang="en-US" altLang="en-US" dirty="0" smtClean="0">
                    <a:solidFill>
                      <a:srgbClr val="FF0000"/>
                    </a:solidFill>
                  </a:rPr>
                  <a:t>Red when </a:t>
                </a:r>
                <a:r>
                  <a:rPr lang="en-US" alt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alt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</m:acc>
                      </m:e>
                      <m:sup>
                        <m:r>
                          <a:rPr lang="en-US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alt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&lt;</m:t>
                    </m:r>
                    <m:r>
                      <a:rPr lang="en-US" altLang="en-US" i="1">
                        <a:solidFill>
                          <a:srgbClr val="FF0000"/>
                        </a:solidFill>
                        <a:latin typeface="Cambria Math"/>
                      </a:rPr>
                      <m:t>0</m:t>
                    </m:r>
                  </m:oMath>
                </a14:m>
                <a:r>
                  <a:rPr lang="en-US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en-US" dirty="0" smtClean="0">
                    <a:solidFill>
                      <a:srgbClr val="FF0000"/>
                    </a:solidFill>
                  </a:rPr>
                  <a:t>   (</a:t>
                </a:r>
                <a:r>
                  <a:rPr lang="en-US" altLang="en-US" dirty="0" err="1">
                    <a:solidFill>
                      <a:srgbClr val="FF0000"/>
                    </a:solidFill>
                  </a:rPr>
                  <a:t>sign’ly</a:t>
                </a:r>
                <a:r>
                  <a:rPr lang="en-US" altLang="en-US" dirty="0">
                    <a:solidFill>
                      <a:srgbClr val="FF0000"/>
                    </a:solidFill>
                  </a:rPr>
                  <a:t>)</a:t>
                </a:r>
                <a:endParaRPr lang="en-US" altLang="en-US" dirty="0" smtClean="0">
                  <a:solidFill>
                    <a:srgbClr val="FF0000"/>
                  </a:solidFill>
                </a:endParaRPr>
              </a:p>
              <a:p>
                <a:pPr algn="l"/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479550"/>
                <a:ext cx="8534399" cy="4768850"/>
              </a:xfrm>
              <a:blipFill rotWithShape="1">
                <a:blip r:embed="rId2"/>
                <a:stretch>
                  <a:fillRect l="-1786" t="-1662" r="-1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316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SIginficant</a:t>
            </a:r>
            <a:r>
              <a:rPr lang="en-US" altLang="en-US" dirty="0"/>
              <a:t> </a:t>
            </a:r>
            <a:r>
              <a:rPr lang="en-US" altLang="en-US" dirty="0" err="1"/>
              <a:t>ZERo</a:t>
            </a:r>
            <a:r>
              <a:rPr lang="en-US" altLang="en-US" dirty="0"/>
              <a:t> crossings of the derivative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Incomes</a:t>
            </a:r>
          </a:p>
          <a:p>
            <a:pPr algn="l"/>
            <a:r>
              <a:rPr lang="en-US" altLang="en-US" dirty="0" smtClean="0"/>
              <a:t>Data</a:t>
            </a:r>
          </a:p>
          <a:p>
            <a:pPr algn="l"/>
            <a:endParaRPr lang="en-US" altLang="en-US" dirty="0"/>
          </a:p>
          <a:p>
            <a:pPr algn="l"/>
            <a:r>
              <a:rPr lang="en-US" altLang="en-US" dirty="0" smtClean="0"/>
              <a:t>2 Modes</a:t>
            </a:r>
          </a:p>
          <a:p>
            <a:pPr algn="l"/>
            <a:r>
              <a:rPr lang="en-US" altLang="en-US" dirty="0" smtClean="0"/>
              <a:t>Are </a:t>
            </a:r>
          </a:p>
          <a:p>
            <a:pPr algn="l"/>
            <a:r>
              <a:rPr lang="en-US" altLang="en-US" dirty="0" smtClean="0"/>
              <a:t>Really</a:t>
            </a:r>
          </a:p>
          <a:p>
            <a:pPr algn="l"/>
            <a:r>
              <a:rPr lang="en-US" altLang="en-US" dirty="0" smtClean="0"/>
              <a:t>There!</a:t>
            </a:r>
            <a:endParaRPr lang="en-US" altLang="en-US" dirty="0"/>
          </a:p>
        </p:txBody>
      </p:sp>
      <p:pic>
        <p:nvPicPr>
          <p:cNvPr id="2" name="Sizer2Eg_Income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3923" y="1295400"/>
            <a:ext cx="677007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5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SIginficant</a:t>
            </a:r>
            <a:r>
              <a:rPr lang="en-US" altLang="en-US" dirty="0"/>
              <a:t> </a:t>
            </a:r>
            <a:r>
              <a:rPr lang="en-US" altLang="en-US" dirty="0" err="1"/>
              <a:t>ZERo</a:t>
            </a:r>
            <a:r>
              <a:rPr lang="en-US" altLang="en-US" dirty="0"/>
              <a:t> crossings of the derivative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Fossils</a:t>
            </a:r>
          </a:p>
          <a:p>
            <a:pPr algn="l"/>
            <a:r>
              <a:rPr lang="en-US" altLang="en-US" dirty="0" smtClean="0"/>
              <a:t>Data</a:t>
            </a:r>
          </a:p>
          <a:p>
            <a:pPr algn="l"/>
            <a:endParaRPr lang="en-US" altLang="en-US" dirty="0"/>
          </a:p>
        </p:txBody>
      </p:sp>
      <p:pic>
        <p:nvPicPr>
          <p:cNvPr id="2" name="Sizer2Eg_Fossi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2732" y="1676400"/>
            <a:ext cx="6931268" cy="51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SiZer</a:t>
            </a:r>
            <a:r>
              <a:rPr lang="en-US" altLang="en-US" dirty="0" smtClean="0"/>
              <a:t> Challenge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Simultaneous Inference</a:t>
            </a:r>
          </a:p>
          <a:p>
            <a:pPr algn="l"/>
            <a:endParaRPr lang="en-US" altLang="en-US" dirty="0" smtClean="0"/>
          </a:p>
          <a:p>
            <a:pPr algn="l"/>
            <a:endParaRPr lang="en-US" altLang="en-US" dirty="0"/>
          </a:p>
          <a:p>
            <a:pPr algn="l"/>
            <a:r>
              <a:rPr lang="en-US" altLang="en-US" dirty="0" smtClean="0"/>
              <a:t>Idea:   </a:t>
            </a:r>
          </a:p>
          <a:p>
            <a:r>
              <a:rPr lang="en-US" altLang="en-US" dirty="0" smtClean="0"/>
              <a:t>5%  of Usual  CI’s “don’t cover true value”</a:t>
            </a:r>
          </a:p>
          <a:p>
            <a:pPr algn="l"/>
            <a:endParaRPr lang="en-US" altLang="en-US" dirty="0"/>
          </a:p>
          <a:p>
            <a:pPr algn="l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72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SiZer</a:t>
            </a:r>
            <a:r>
              <a:rPr lang="en-US" altLang="en-US" dirty="0" smtClean="0"/>
              <a:t> Challenge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Simultaneous Inference</a:t>
            </a:r>
          </a:p>
          <a:p>
            <a:pPr algn="l"/>
            <a:endParaRPr lang="en-US" altLang="en-US" dirty="0" smtClean="0"/>
          </a:p>
          <a:p>
            <a:pPr algn="l"/>
            <a:r>
              <a:rPr lang="en-US" altLang="en-US" dirty="0" smtClean="0"/>
              <a:t>Original (Crude) Approximation:</a:t>
            </a:r>
          </a:p>
          <a:p>
            <a:r>
              <a:rPr lang="en-US" altLang="en-US" i="1" dirty="0" smtClean="0"/>
              <a:t>Independent Blocks</a:t>
            </a:r>
            <a:endParaRPr lang="en-US" altLang="en-US" i="1" dirty="0"/>
          </a:p>
          <a:p>
            <a:pPr algn="l"/>
            <a:endParaRPr lang="en-US" altLang="en-US" dirty="0" smtClean="0"/>
          </a:p>
          <a:p>
            <a:pPr algn="l"/>
            <a:r>
              <a:rPr lang="en-US" altLang="en-US" dirty="0" smtClean="0"/>
              <a:t>Better Version:    </a:t>
            </a:r>
            <a:r>
              <a:rPr lang="en-US" altLang="en-US" u="sng" dirty="0" smtClean="0"/>
              <a:t>Large Deviation Theory</a:t>
            </a:r>
            <a:endParaRPr lang="en-US" altLang="en-US" u="sng" dirty="0"/>
          </a:p>
          <a:p>
            <a:pPr algn="l"/>
            <a:r>
              <a:rPr lang="en-US" altLang="en-US" dirty="0" smtClean="0"/>
              <a:t>	</a:t>
            </a:r>
            <a:r>
              <a:rPr lang="en-US" altLang="en-US" dirty="0" err="1" smtClean="0"/>
              <a:t>Hannig</a:t>
            </a:r>
            <a:r>
              <a:rPr lang="en-US" altLang="en-US" dirty="0" smtClean="0"/>
              <a:t> &amp; </a:t>
            </a:r>
            <a:r>
              <a:rPr lang="en-US" altLang="en-US" dirty="0" err="1" smtClean="0"/>
              <a:t>Marron</a:t>
            </a:r>
            <a:r>
              <a:rPr lang="en-US" altLang="en-US" dirty="0" smtClean="0"/>
              <a:t> (2006) </a:t>
            </a:r>
            <a:r>
              <a:rPr lang="en-US" altLang="en-US" u="sng" dirty="0" smtClean="0"/>
              <a:t>JASA</a:t>
            </a:r>
            <a:endParaRPr lang="en-US" altLang="en-US" u="sng" dirty="0"/>
          </a:p>
        </p:txBody>
      </p:sp>
    </p:spTree>
    <p:extLst>
      <p:ext uri="{BB962C8B-B14F-4D97-AF65-F5344CB8AC3E}">
        <p14:creationId xmlns:p14="http://schemas.microsoft.com/office/powerpoint/2010/main" val="354390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SiZer</a:t>
            </a:r>
            <a:r>
              <a:rPr lang="en-US" altLang="en-US" dirty="0" smtClean="0"/>
              <a:t> Simulation – Normal Mixture 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479550"/>
                <a:ext cx="8534399" cy="4768850"/>
              </a:xfrm>
            </p:spPr>
            <p:txBody>
              <a:bodyPr/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/>
                        </a:rPr>
                        <m:t>𝑛</m:t>
                      </m:r>
                      <m:r>
                        <a:rPr lang="en-US" altLang="en-US" b="0" i="1" smtClean="0">
                          <a:latin typeface="Cambria Math"/>
                        </a:rPr>
                        <m:t>=100</m:t>
                      </m:r>
                    </m:oMath>
                  </m:oMathPara>
                </a14:m>
                <a:endParaRPr lang="en-US" altLang="en-US" dirty="0"/>
              </a:p>
              <a:p>
                <a:pPr algn="l"/>
                <a:endParaRPr lang="en-US" altLang="en-US" dirty="0" smtClean="0"/>
              </a:p>
              <a:p>
                <a:pPr algn="l"/>
                <a:r>
                  <a:rPr lang="en-US" altLang="en-US" dirty="0" smtClean="0"/>
                  <a:t>3 Bumps?</a:t>
                </a:r>
                <a:endParaRPr lang="en-US" altLang="en-US" dirty="0"/>
              </a:p>
              <a:p>
                <a:pPr algn="l"/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479550"/>
                <a:ext cx="8534399" cy="4768850"/>
              </a:xfrm>
              <a:blipFill rotWithShape="1">
                <a:blip r:embed="rId4"/>
                <a:stretch>
                  <a:fillRect l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iZer2Eg_NM15n100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400" y="1295400"/>
            <a:ext cx="4343400" cy="513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3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SiZer</a:t>
            </a:r>
            <a:r>
              <a:rPr lang="en-US" altLang="en-US" dirty="0" smtClean="0"/>
              <a:t> Simulation – Normal Mixture 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479550"/>
                <a:ext cx="8534399" cy="4768850"/>
              </a:xfrm>
            </p:spPr>
            <p:txBody>
              <a:bodyPr/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/>
                        </a:rPr>
                        <m:t>𝑛</m:t>
                      </m:r>
                      <m:r>
                        <a:rPr lang="en-US" altLang="en-US" b="0" i="1" smtClean="0">
                          <a:latin typeface="Cambria Math"/>
                        </a:rPr>
                        <m:t>=1000</m:t>
                      </m:r>
                    </m:oMath>
                  </m:oMathPara>
                </a14:m>
                <a:endParaRPr lang="en-US" altLang="en-US" dirty="0"/>
              </a:p>
              <a:p>
                <a:pPr algn="l"/>
                <a:endParaRPr lang="en-US" altLang="en-US" dirty="0" smtClean="0"/>
              </a:p>
              <a:p>
                <a:pPr algn="l"/>
                <a:endParaRPr lang="en-US" altLang="en-US" dirty="0" smtClean="0"/>
              </a:p>
              <a:p>
                <a:pPr algn="l"/>
                <a:r>
                  <a:rPr lang="en-US" altLang="en-US" dirty="0"/>
                  <a:t>6</a:t>
                </a:r>
                <a:r>
                  <a:rPr lang="en-US" altLang="en-US" dirty="0" smtClean="0"/>
                  <a:t> Bumps</a:t>
                </a:r>
              </a:p>
              <a:p>
                <a:pPr algn="l"/>
                <a:endParaRPr lang="en-US" altLang="en-US" dirty="0"/>
              </a:p>
              <a:p>
                <a:pPr algn="l"/>
                <a:r>
                  <a:rPr lang="en-US" altLang="en-US" dirty="0" smtClean="0"/>
                  <a:t>Need</a:t>
                </a:r>
              </a:p>
              <a:p>
                <a:pPr algn="l"/>
                <a:r>
                  <a:rPr lang="en-US" altLang="en-US" dirty="0" smtClean="0"/>
                  <a:t>Different </a:t>
                </a:r>
              </a:p>
              <a:p>
                <a:pPr algn="l"/>
                <a:r>
                  <a:rPr lang="en-US" altLang="en-US" dirty="0" smtClean="0"/>
                  <a:t>Scales</a:t>
                </a:r>
                <a:endParaRPr lang="en-US" altLang="en-US" dirty="0"/>
              </a:p>
              <a:p>
                <a:pPr algn="l"/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479550"/>
                <a:ext cx="8534399" cy="4768850"/>
              </a:xfrm>
              <a:blipFill rotWithShape="1">
                <a:blip r:embed="rId4"/>
                <a:stretch>
                  <a:fillRect l="-1786" b="-2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SiZer2Eg_NM15n1000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1295400"/>
            <a:ext cx="4267200" cy="504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6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SiZer</a:t>
            </a:r>
            <a:r>
              <a:rPr lang="en-US" altLang="en-US" dirty="0" smtClean="0"/>
              <a:t> &amp; Persistent Homology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Max </a:t>
            </a:r>
            <a:r>
              <a:rPr lang="en-US" altLang="en-US" dirty="0" err="1" smtClean="0"/>
              <a:t>Sommerfeld</a:t>
            </a:r>
            <a:r>
              <a:rPr lang="en-US" altLang="en-US" dirty="0" smtClean="0"/>
              <a:t> Graphics</a:t>
            </a:r>
          </a:p>
          <a:p>
            <a:pPr algn="l"/>
            <a:endParaRPr lang="en-US" altLang="en-US" dirty="0"/>
          </a:p>
          <a:p>
            <a:pPr algn="l"/>
            <a:endParaRPr lang="en-US" altLang="en-US" dirty="0"/>
          </a:p>
        </p:txBody>
      </p:sp>
      <p:pic>
        <p:nvPicPr>
          <p:cNvPr id="2" name="ani_track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057400"/>
            <a:ext cx="7620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6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Significance in Scale Space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Goal:   Extend </a:t>
            </a:r>
            <a:r>
              <a:rPr lang="en-US" altLang="en-US" dirty="0" err="1" smtClean="0"/>
              <a:t>SiZer</a:t>
            </a:r>
            <a:r>
              <a:rPr lang="en-US" altLang="en-US" dirty="0" smtClean="0"/>
              <a:t> to 2-d</a:t>
            </a:r>
          </a:p>
          <a:p>
            <a:pPr algn="l"/>
            <a:endParaRPr lang="en-US" altLang="en-US" dirty="0"/>
          </a:p>
          <a:p>
            <a:pPr algn="l"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 smtClean="0"/>
              <a:t>  Bivariate Densities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algn="l"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 smtClean="0"/>
              <a:t>  Noisy Images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477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Context:   Statistical Smoothing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-    Find Unexpected Structure in Data</a:t>
            </a:r>
          </a:p>
          <a:p>
            <a:pPr marL="0" indent="0" algn="l"/>
            <a:r>
              <a:rPr lang="en-US" altLang="en-US" dirty="0" smtClean="0"/>
              <a:t> 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Setting 1:    Density Estimation (Histograms)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Setting 2:    Regression (Scatterplots)</a:t>
            </a:r>
          </a:p>
        </p:txBody>
      </p:sp>
    </p:spTree>
    <p:extLst>
      <p:ext uri="{BB962C8B-B14F-4D97-AF65-F5344CB8AC3E}">
        <p14:creationId xmlns:p14="http://schemas.microsoft.com/office/powerpoint/2010/main" val="3616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Significance in Scale Space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err="1" smtClean="0"/>
              <a:t>Visuali</a:t>
            </a:r>
            <a:r>
              <a:rPr lang="en-US" altLang="en-US" dirty="0" smtClean="0"/>
              <a:t>-</a:t>
            </a:r>
          </a:p>
          <a:p>
            <a:pPr algn="l"/>
            <a:r>
              <a:rPr lang="en-US" altLang="en-US" dirty="0" err="1" smtClean="0"/>
              <a:t>zations</a:t>
            </a:r>
            <a:endParaRPr lang="en-US" altLang="en-US" dirty="0"/>
          </a:p>
        </p:txBody>
      </p:sp>
      <p:pic>
        <p:nvPicPr>
          <p:cNvPr id="417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27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4" y="1438274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Significance in Scale Space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err="1" smtClean="0"/>
              <a:t>Visuali</a:t>
            </a:r>
            <a:r>
              <a:rPr lang="en-US" altLang="en-US" dirty="0" smtClean="0"/>
              <a:t>-</a:t>
            </a:r>
          </a:p>
          <a:p>
            <a:pPr algn="l"/>
            <a:r>
              <a:rPr lang="en-US" altLang="en-US" dirty="0" err="1" smtClean="0"/>
              <a:t>zations</a:t>
            </a:r>
            <a:endParaRPr lang="en-US" altLang="en-US" dirty="0" smtClean="0"/>
          </a:p>
          <a:p>
            <a:pPr algn="l"/>
            <a:endParaRPr lang="en-US" altLang="en-US" dirty="0"/>
          </a:p>
          <a:p>
            <a:pPr algn="l"/>
            <a:endParaRPr lang="en-US" altLang="en-US" dirty="0" smtClean="0"/>
          </a:p>
          <a:p>
            <a:pPr algn="l"/>
            <a:r>
              <a:rPr lang="en-US" altLang="en-US" dirty="0" smtClean="0">
                <a:solidFill>
                  <a:srgbClr val="00B0F0"/>
                </a:solidFill>
              </a:rPr>
              <a:t>Use</a:t>
            </a:r>
          </a:p>
          <a:p>
            <a:pPr algn="l"/>
            <a:r>
              <a:rPr lang="en-US" altLang="en-US" dirty="0" smtClean="0">
                <a:solidFill>
                  <a:srgbClr val="00B0F0"/>
                </a:solidFill>
              </a:rPr>
              <a:t>Gray</a:t>
            </a:r>
          </a:p>
          <a:p>
            <a:pPr algn="l"/>
            <a:r>
              <a:rPr lang="en-US" altLang="en-US" dirty="0" smtClean="0">
                <a:solidFill>
                  <a:srgbClr val="00B0F0"/>
                </a:solidFill>
              </a:rPr>
              <a:t>Levels</a:t>
            </a:r>
          </a:p>
          <a:p>
            <a:pPr algn="l"/>
            <a:endParaRPr lang="en-US" alt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5943600" y="3886200"/>
            <a:ext cx="2667000" cy="25146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5867400" y="4038600"/>
            <a:ext cx="2743200" cy="2514600"/>
          </a:xfrm>
          <a:prstGeom prst="roundRect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62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Significance in Scale Space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Signal </a:t>
            </a:r>
          </a:p>
          <a:p>
            <a:pPr algn="l"/>
            <a:r>
              <a:rPr lang="en-US" altLang="en-US" dirty="0" smtClean="0"/>
              <a:t>   +</a:t>
            </a:r>
          </a:p>
          <a:p>
            <a:pPr algn="l"/>
            <a:r>
              <a:rPr lang="en-US" altLang="en-US" dirty="0" smtClean="0"/>
              <a:t>Noise</a:t>
            </a:r>
            <a:endParaRPr lang="en-US" altLang="en-US" dirty="0"/>
          </a:p>
        </p:txBody>
      </p:sp>
      <p:pic>
        <p:nvPicPr>
          <p:cNvPr id="418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t="6093" r="7276" b="53780"/>
          <a:stretch/>
        </p:blipFill>
        <p:spPr bwMode="auto">
          <a:xfrm>
            <a:off x="2168012" y="1642172"/>
            <a:ext cx="6823587" cy="40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12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Significance in Scale Space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Signal </a:t>
            </a:r>
          </a:p>
          <a:p>
            <a:pPr algn="l"/>
            <a:r>
              <a:rPr lang="en-US" altLang="en-US" dirty="0" smtClean="0"/>
              <a:t>   +</a:t>
            </a:r>
          </a:p>
          <a:p>
            <a:pPr algn="l"/>
            <a:r>
              <a:rPr lang="en-US" altLang="en-US" dirty="0" smtClean="0"/>
              <a:t>Noise</a:t>
            </a:r>
            <a:endParaRPr lang="en-US" altLang="en-US" dirty="0"/>
          </a:p>
        </p:txBody>
      </p:sp>
      <p:pic>
        <p:nvPicPr>
          <p:cNvPr id="418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9" t="50000" r="17617" b="7979"/>
          <a:stretch/>
        </p:blipFill>
        <p:spPr bwMode="auto">
          <a:xfrm>
            <a:off x="2971800" y="1322104"/>
            <a:ext cx="6172200" cy="553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37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Significance in Scale Space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479550"/>
                <a:ext cx="8534399" cy="4768850"/>
              </a:xfrm>
            </p:spPr>
            <p:txBody>
              <a:bodyPr/>
              <a:lstStyle/>
              <a:p>
                <a:pPr algn="l"/>
                <a:r>
                  <a:rPr lang="en-US" altLang="en-US" dirty="0" smtClean="0"/>
                  <a:t>Goal:   Extend </a:t>
                </a:r>
                <a:r>
                  <a:rPr lang="en-US" altLang="en-US" dirty="0" err="1"/>
                  <a:t>SiZer</a:t>
                </a:r>
                <a:r>
                  <a:rPr lang="en-US" altLang="en-US" dirty="0"/>
                  <a:t> to </a:t>
                </a:r>
                <a:r>
                  <a:rPr lang="en-US" altLang="en-US" dirty="0" smtClean="0"/>
                  <a:t>2-d</a:t>
                </a:r>
              </a:p>
              <a:p>
                <a:pPr algn="l"/>
                <a:endParaRPr lang="en-US" altLang="en-US" dirty="0"/>
              </a:p>
              <a:p>
                <a:pPr algn="l"/>
                <a:r>
                  <a:rPr lang="en-US" altLang="en-US" dirty="0" smtClean="0"/>
                  <a:t>Challenges:</a:t>
                </a:r>
              </a:p>
              <a:p>
                <a:pPr algn="l"/>
                <a:endParaRPr lang="en-US" altLang="en-US" dirty="0"/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 smtClean="0"/>
                  <a:t>  Can’t Overlay </a:t>
                </a:r>
                <a:r>
                  <a:rPr lang="en-US" altLang="en-US" dirty="0" err="1" smtClean="0"/>
                  <a:t>Smooths</a:t>
                </a:r>
                <a:r>
                  <a:rPr lang="en-US" altLang="en-US" dirty="0" smtClean="0"/>
                  <a:t>   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altLang="en-US" dirty="0" smtClean="0"/>
                  <a:t>    Movies</a:t>
                </a:r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v"/>
                </a:pPr>
                <a:endParaRPr lang="en-US" altLang="en-US" dirty="0"/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 smtClean="0"/>
                  <a:t>  What is “derivative”  and “slopes up”?</a:t>
                </a:r>
              </a:p>
              <a:p>
                <a:pPr algn="l"/>
                <a:endParaRPr lang="en-US" altLang="en-US" dirty="0"/>
              </a:p>
              <a:p>
                <a:pPr algn="l"/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479550"/>
                <a:ext cx="8534399" cy="4768850"/>
              </a:xfrm>
              <a:blipFill rotWithShape="1">
                <a:blip r:embed="rId2"/>
                <a:stretch>
                  <a:fillRect l="-1786" t="-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344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SSS Example:   Gamma Camera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endParaRPr lang="en-US" altLang="en-US" dirty="0"/>
          </a:p>
        </p:txBody>
      </p:sp>
      <p:pic>
        <p:nvPicPr>
          <p:cNvPr id="4198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13399" r="5228" b="9606"/>
          <a:stretch/>
        </p:blipFill>
        <p:spPr bwMode="auto">
          <a:xfrm>
            <a:off x="609600" y="1442883"/>
            <a:ext cx="7905135" cy="533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49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SSS Example:   Gamma Camera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Phantom</a:t>
            </a:r>
          </a:p>
          <a:p>
            <a:pPr algn="l"/>
            <a:r>
              <a:rPr lang="en-US" altLang="en-US" dirty="0" smtClean="0"/>
              <a:t>(Radiation</a:t>
            </a:r>
          </a:p>
          <a:p>
            <a:pPr algn="l"/>
            <a:r>
              <a:rPr lang="en-US" altLang="en-US" dirty="0" smtClean="0"/>
              <a:t>  from</a:t>
            </a:r>
          </a:p>
          <a:p>
            <a:pPr algn="l"/>
            <a:r>
              <a:rPr lang="en-US" altLang="en-US" dirty="0"/>
              <a:t> </a:t>
            </a:r>
            <a:r>
              <a:rPr lang="en-US" altLang="en-US" dirty="0" smtClean="0"/>
              <a:t> artificial</a:t>
            </a:r>
          </a:p>
          <a:p>
            <a:pPr algn="l"/>
            <a:r>
              <a:rPr lang="en-US" altLang="en-US" dirty="0"/>
              <a:t> </a:t>
            </a:r>
            <a:r>
              <a:rPr lang="en-US" altLang="en-US" dirty="0" smtClean="0"/>
              <a:t> structure)</a:t>
            </a:r>
          </a:p>
          <a:p>
            <a:pPr algn="l"/>
            <a:r>
              <a:rPr lang="en-US" altLang="en-US" dirty="0"/>
              <a:t> </a:t>
            </a:r>
            <a:r>
              <a:rPr lang="en-US" altLang="en-US" dirty="0" smtClean="0"/>
              <a:t> 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75790"/>
            <a:ext cx="6248400" cy="55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3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SSS Example:   Gamma Camera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Phantom</a:t>
            </a:r>
          </a:p>
          <a:p>
            <a:pPr algn="l"/>
            <a:endParaRPr lang="en-US" altLang="en-US" dirty="0"/>
          </a:p>
          <a:p>
            <a:pPr algn="l"/>
            <a:endParaRPr lang="en-US" altLang="en-US" dirty="0" smtClean="0"/>
          </a:p>
          <a:p>
            <a:pPr algn="l"/>
            <a:r>
              <a:rPr lang="en-US" altLang="en-US" dirty="0" smtClean="0"/>
              <a:t>Zoom in</a:t>
            </a:r>
          </a:p>
          <a:p>
            <a:pPr algn="l"/>
            <a:r>
              <a:rPr lang="en-US" altLang="en-US" dirty="0" smtClean="0"/>
              <a:t>For Better</a:t>
            </a:r>
          </a:p>
          <a:p>
            <a:pPr algn="l"/>
            <a:r>
              <a:rPr lang="en-US" altLang="en-US" dirty="0" smtClean="0"/>
              <a:t>Contrast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75790"/>
            <a:ext cx="6248400" cy="558221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 flipH="1">
            <a:off x="2133600" y="2819400"/>
            <a:ext cx="3276600" cy="685800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9350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SSS Example:   Gamma Camera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Family</a:t>
            </a:r>
          </a:p>
          <a:p>
            <a:pPr algn="l"/>
            <a:r>
              <a:rPr lang="en-US" altLang="en-US" dirty="0" smtClean="0"/>
              <a:t>   Of </a:t>
            </a:r>
          </a:p>
          <a:p>
            <a:pPr algn="l"/>
            <a:r>
              <a:rPr lang="en-US" altLang="en-US" dirty="0" err="1" smtClean="0"/>
              <a:t>Smooths</a:t>
            </a:r>
            <a:endParaRPr lang="en-US" altLang="en-US" dirty="0" smtClean="0"/>
          </a:p>
          <a:p>
            <a:pPr algn="l"/>
            <a:endParaRPr lang="en-US" altLang="en-US" dirty="0"/>
          </a:p>
          <a:p>
            <a:pPr algn="l"/>
            <a:r>
              <a:rPr lang="en-US" altLang="en-US" dirty="0" smtClean="0"/>
              <a:t>(Scale</a:t>
            </a:r>
          </a:p>
          <a:p>
            <a:pPr algn="l"/>
            <a:r>
              <a:rPr lang="en-US" altLang="en-US" dirty="0"/>
              <a:t> </a:t>
            </a:r>
            <a:r>
              <a:rPr lang="en-US" altLang="en-US" dirty="0" smtClean="0"/>
              <a:t>Space)</a:t>
            </a:r>
          </a:p>
          <a:p>
            <a:pPr algn="l"/>
            <a:endParaRPr lang="en-US" altLang="en-US" dirty="0"/>
          </a:p>
          <a:p>
            <a:pPr algn="l"/>
            <a:endParaRPr lang="en-US" altLang="en-US" dirty="0"/>
          </a:p>
        </p:txBody>
      </p:sp>
      <p:pic>
        <p:nvPicPr>
          <p:cNvPr id="2" name="SSS1FIG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1295400"/>
            <a:ext cx="5105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4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SSS Example:   Gamma Camera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Statistically</a:t>
            </a:r>
          </a:p>
          <a:p>
            <a:pPr algn="l"/>
            <a:r>
              <a:rPr lang="en-US" altLang="en-US" dirty="0" smtClean="0"/>
              <a:t>Significant</a:t>
            </a:r>
          </a:p>
          <a:p>
            <a:pPr algn="l"/>
            <a:r>
              <a:rPr lang="en-US" altLang="en-US" dirty="0" smtClean="0"/>
              <a:t>Gradient</a:t>
            </a:r>
          </a:p>
          <a:p>
            <a:pPr algn="l"/>
            <a:endParaRPr lang="en-US" altLang="en-US" dirty="0"/>
          </a:p>
          <a:p>
            <a:pPr algn="l"/>
            <a:r>
              <a:rPr lang="en-US" altLang="en-US" dirty="0" smtClean="0"/>
              <a:t>(Matrix </a:t>
            </a:r>
          </a:p>
          <a:p>
            <a:pPr algn="l"/>
            <a:r>
              <a:rPr lang="en-US" altLang="en-US" dirty="0"/>
              <a:t> </a:t>
            </a:r>
            <a:r>
              <a:rPr lang="en-US" altLang="en-US" dirty="0" smtClean="0"/>
              <a:t>   of</a:t>
            </a:r>
          </a:p>
          <a:p>
            <a:pPr algn="l"/>
            <a:r>
              <a:rPr lang="en-US" altLang="en-US" dirty="0"/>
              <a:t> </a:t>
            </a:r>
            <a:r>
              <a:rPr lang="en-US" altLang="en-US" dirty="0" smtClean="0"/>
              <a:t>Arrows)</a:t>
            </a:r>
            <a:endParaRPr lang="en-US" altLang="en-US" dirty="0"/>
          </a:p>
        </p:txBody>
      </p:sp>
      <p:pic>
        <p:nvPicPr>
          <p:cNvPr id="2" name="sss1fig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295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7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Density Estimation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4768850"/>
              </a:xfrm>
            </p:spPr>
            <p:txBody>
              <a:bodyPr/>
              <a:lstStyle/>
              <a:p>
                <a:pPr algn="l"/>
                <a:r>
                  <a:rPr lang="en-US" altLang="en-US" dirty="0" smtClean="0"/>
                  <a:t>a.   Mathematical Formulation</a:t>
                </a:r>
              </a:p>
              <a:p>
                <a:pPr algn="l"/>
                <a:endParaRPr lang="en-US" altLang="en-US" dirty="0" smtClean="0"/>
              </a:p>
              <a:p>
                <a:pPr algn="l"/>
                <a:r>
                  <a:rPr lang="en-US" altLang="en-US" dirty="0" smtClean="0"/>
                  <a:t>   -  Estimate Density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alt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en-US" dirty="0" smtClean="0"/>
                  <a:t>  using </a:t>
                </a:r>
              </a:p>
              <a:p>
                <a:pPr algn="l"/>
                <a:r>
                  <a:rPr lang="en-US" altLang="en-US" dirty="0"/>
                  <a:t> </a:t>
                </a:r>
                <a:r>
                  <a:rPr lang="en-US" altLang="en-US" dirty="0" smtClean="0"/>
                  <a:t>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en-US" b="0" i="1" smtClean="0">
                        <a:latin typeface="Cambria Math"/>
                      </a:rPr>
                      <m:t>,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⋯,</m:t>
                    </m:r>
                    <m:sSub>
                      <m:sSubPr>
                        <m:ctrlPr>
                          <a:rPr lang="en-US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en-US" dirty="0" smtClean="0"/>
                  <a:t>  </a:t>
                </a:r>
                <a:r>
                  <a:rPr lang="en-US" altLang="en-US" dirty="0" err="1" smtClean="0"/>
                  <a:t>i.i.d</a:t>
                </a:r>
                <a:r>
                  <a:rPr lang="en-US" altLang="en-US" dirty="0" smtClean="0"/>
                  <a:t>  from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alt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en-US" altLang="en-US" b="0" dirty="0" smtClean="0"/>
              </a:p>
              <a:p>
                <a:pPr algn="l"/>
                <a:endParaRPr lang="en-US" altLang="en-US" dirty="0" smtClean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4768850"/>
              </a:xfrm>
              <a:blipFill rotWithShape="1">
                <a:blip r:embed="rId2"/>
                <a:stretch>
                  <a:fillRect l="-1842" t="-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095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SSS Example:   Gamma Camera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Statistically</a:t>
            </a:r>
          </a:p>
          <a:p>
            <a:pPr algn="l"/>
            <a:r>
              <a:rPr lang="en-US" altLang="en-US" dirty="0" smtClean="0"/>
              <a:t>Significant</a:t>
            </a:r>
          </a:p>
          <a:p>
            <a:pPr algn="l"/>
            <a:r>
              <a:rPr lang="en-US" altLang="en-US" dirty="0" smtClean="0"/>
              <a:t>Gradient</a:t>
            </a:r>
          </a:p>
          <a:p>
            <a:pPr algn="l"/>
            <a:endParaRPr lang="en-US" altLang="en-US" dirty="0"/>
          </a:p>
          <a:p>
            <a:pPr algn="l"/>
            <a:endParaRPr lang="en-US" altLang="en-US" dirty="0" smtClean="0"/>
          </a:p>
          <a:p>
            <a:pPr algn="l"/>
            <a:r>
              <a:rPr lang="en-US" altLang="en-US" dirty="0" smtClean="0"/>
              <a:t>Streamlines</a:t>
            </a:r>
          </a:p>
          <a:p>
            <a:pPr algn="l"/>
            <a:endParaRPr lang="en-US" altLang="en-US" dirty="0" smtClean="0"/>
          </a:p>
        </p:txBody>
      </p:sp>
      <p:pic>
        <p:nvPicPr>
          <p:cNvPr id="4" name="sss1fig4a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2800" y="1295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4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SSS Example:   Gamma Camera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Statistically</a:t>
            </a:r>
          </a:p>
          <a:p>
            <a:pPr algn="l"/>
            <a:r>
              <a:rPr lang="en-US" altLang="en-US" dirty="0" smtClean="0"/>
              <a:t>Significant</a:t>
            </a:r>
          </a:p>
          <a:p>
            <a:pPr algn="l"/>
            <a:endParaRPr lang="en-US" altLang="en-US" dirty="0" smtClean="0"/>
          </a:p>
          <a:p>
            <a:pPr algn="l"/>
            <a:r>
              <a:rPr lang="en-US" altLang="en-US" dirty="0" smtClean="0"/>
              <a:t>Hessian</a:t>
            </a:r>
          </a:p>
          <a:p>
            <a:pPr algn="l"/>
            <a:r>
              <a:rPr lang="en-US" altLang="en-US" dirty="0" smtClean="0"/>
              <a:t>Eigenvalues</a:t>
            </a:r>
          </a:p>
          <a:p>
            <a:pPr algn="l"/>
            <a:r>
              <a:rPr lang="en-US" altLang="en-US" dirty="0" smtClean="0"/>
              <a:t>(Colored Dots)</a:t>
            </a:r>
          </a:p>
          <a:p>
            <a:pPr algn="l"/>
            <a:endParaRPr lang="en-US" altLang="en-US" dirty="0"/>
          </a:p>
          <a:p>
            <a:pPr algn="l"/>
            <a:endParaRPr lang="en-US" altLang="en-US" dirty="0" smtClean="0"/>
          </a:p>
        </p:txBody>
      </p:sp>
      <p:pic>
        <p:nvPicPr>
          <p:cNvPr id="420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8614" r="14624" b="30459"/>
          <a:stretch/>
        </p:blipFill>
        <p:spPr bwMode="auto">
          <a:xfrm>
            <a:off x="3237187" y="457200"/>
            <a:ext cx="5906814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99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SSS Example:   Gamma Camera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Statistically</a:t>
            </a:r>
          </a:p>
          <a:p>
            <a:pPr algn="l"/>
            <a:r>
              <a:rPr lang="en-US" altLang="en-US" dirty="0" smtClean="0"/>
              <a:t>Significant</a:t>
            </a:r>
          </a:p>
          <a:p>
            <a:pPr algn="l"/>
            <a:endParaRPr lang="en-US" altLang="en-US" dirty="0" smtClean="0"/>
          </a:p>
          <a:p>
            <a:pPr algn="l"/>
            <a:r>
              <a:rPr lang="en-US" altLang="en-US" dirty="0" smtClean="0"/>
              <a:t>Hessian</a:t>
            </a:r>
          </a:p>
          <a:p>
            <a:pPr algn="l"/>
            <a:r>
              <a:rPr lang="en-US" altLang="en-US" dirty="0" smtClean="0"/>
              <a:t>Eigenvalues</a:t>
            </a:r>
          </a:p>
          <a:p>
            <a:pPr algn="l"/>
            <a:r>
              <a:rPr lang="en-US" altLang="en-US" dirty="0" smtClean="0"/>
              <a:t>(Colored Dots)</a:t>
            </a:r>
          </a:p>
          <a:p>
            <a:pPr algn="l"/>
            <a:endParaRPr lang="en-US" altLang="en-US" dirty="0"/>
          </a:p>
          <a:p>
            <a:pPr algn="l"/>
            <a:endParaRPr lang="en-US" altLang="en-US" dirty="0" smtClean="0"/>
          </a:p>
        </p:txBody>
      </p:sp>
      <p:pic>
        <p:nvPicPr>
          <p:cNvPr id="3" name="SSS1FIG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1400" y="1295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8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SSS Example:   Gamma Camera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Statistically</a:t>
            </a:r>
          </a:p>
          <a:p>
            <a:pPr algn="l"/>
            <a:r>
              <a:rPr lang="en-US" altLang="en-US" dirty="0" smtClean="0"/>
              <a:t>Significant</a:t>
            </a:r>
          </a:p>
          <a:p>
            <a:pPr algn="l"/>
            <a:endParaRPr lang="en-US" altLang="en-US" dirty="0" smtClean="0"/>
          </a:p>
          <a:p>
            <a:pPr algn="l"/>
            <a:r>
              <a:rPr lang="en-US" altLang="en-US" dirty="0" smtClean="0"/>
              <a:t>Hessian</a:t>
            </a:r>
          </a:p>
          <a:p>
            <a:pPr algn="l"/>
            <a:r>
              <a:rPr lang="en-US" altLang="en-US" dirty="0" smtClean="0"/>
              <a:t>Eigenvalues</a:t>
            </a:r>
          </a:p>
          <a:p>
            <a:pPr algn="l"/>
            <a:endParaRPr lang="en-US" altLang="en-US" dirty="0" smtClean="0"/>
          </a:p>
          <a:p>
            <a:pPr algn="l"/>
            <a:r>
              <a:rPr lang="en-US" altLang="en-US" dirty="0" smtClean="0"/>
              <a:t>Dots</a:t>
            </a:r>
            <a:r>
              <a:rPr lang="en-US" altLang="en-US" dirty="0"/>
              <a:t> </a:t>
            </a:r>
            <a:r>
              <a:rPr lang="en-US" altLang="en-US" dirty="0" smtClean="0"/>
              <a:t>&amp; Arrows</a:t>
            </a:r>
          </a:p>
          <a:p>
            <a:pPr algn="l"/>
            <a:endParaRPr lang="en-US" altLang="en-US" dirty="0"/>
          </a:p>
          <a:p>
            <a:pPr algn="l"/>
            <a:endParaRPr lang="en-US" altLang="en-US" dirty="0" smtClean="0"/>
          </a:p>
        </p:txBody>
      </p:sp>
      <p:pic>
        <p:nvPicPr>
          <p:cNvPr id="4" name="sss1fig6a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1295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SSS Example:   Melbourne Temperatures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Daily</a:t>
            </a:r>
          </a:p>
          <a:p>
            <a:pPr algn="l"/>
            <a:r>
              <a:rPr lang="en-US" altLang="en-US" dirty="0" smtClean="0"/>
              <a:t>Maxima</a:t>
            </a:r>
          </a:p>
          <a:p>
            <a:pPr algn="l"/>
            <a:endParaRPr lang="en-US" altLang="en-US" dirty="0"/>
          </a:p>
        </p:txBody>
      </p:sp>
      <p:pic>
        <p:nvPicPr>
          <p:cNvPr id="421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4" t="32565" r="47823" b="43065"/>
          <a:stretch/>
        </p:blipFill>
        <p:spPr bwMode="auto">
          <a:xfrm>
            <a:off x="3623186" y="1447800"/>
            <a:ext cx="5520814" cy="516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70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SSS Example:   Melbourne Temperatures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Daily</a:t>
            </a:r>
          </a:p>
          <a:p>
            <a:pPr algn="l"/>
            <a:r>
              <a:rPr lang="en-US" altLang="en-US" dirty="0" smtClean="0"/>
              <a:t>Maxima</a:t>
            </a:r>
          </a:p>
          <a:p>
            <a:pPr algn="l"/>
            <a:endParaRPr lang="en-US" altLang="en-US" dirty="0"/>
          </a:p>
          <a:p>
            <a:pPr algn="l"/>
            <a:r>
              <a:rPr lang="en-US" altLang="en-US" dirty="0" smtClean="0">
                <a:solidFill>
                  <a:srgbClr val="FFC000"/>
                </a:solidFill>
              </a:rPr>
              <a:t>Significant </a:t>
            </a:r>
          </a:p>
          <a:p>
            <a:pPr algn="l"/>
            <a:r>
              <a:rPr lang="en-US" altLang="en-US" dirty="0" smtClean="0">
                <a:solidFill>
                  <a:srgbClr val="FFC000"/>
                </a:solidFill>
              </a:rPr>
              <a:t>Arm???</a:t>
            </a:r>
            <a:endParaRPr lang="en-US" altLang="en-US" dirty="0">
              <a:solidFill>
                <a:srgbClr val="FFC000"/>
              </a:solidFill>
            </a:endParaRPr>
          </a:p>
        </p:txBody>
      </p:sp>
      <p:pic>
        <p:nvPicPr>
          <p:cNvPr id="421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4" t="32565" r="47823" b="43065"/>
          <a:stretch/>
        </p:blipFill>
        <p:spPr bwMode="auto">
          <a:xfrm>
            <a:off x="3623186" y="1447800"/>
            <a:ext cx="5520814" cy="516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1981200" y="4030117"/>
            <a:ext cx="5486400" cy="160883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4360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SSS Example:   Melbourne Temperatures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Scale</a:t>
            </a:r>
          </a:p>
          <a:p>
            <a:pPr algn="l"/>
            <a:r>
              <a:rPr lang="en-US" altLang="en-US" dirty="0" smtClean="0"/>
              <a:t>Space</a:t>
            </a:r>
            <a:endParaRPr lang="en-US" altLang="en-US" dirty="0"/>
          </a:p>
        </p:txBody>
      </p:sp>
      <p:pic>
        <p:nvPicPr>
          <p:cNvPr id="2" name="MelbTempSmoo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1371600"/>
            <a:ext cx="4953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8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SSS Example:   Melbourne Temperatures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Streamlines</a:t>
            </a:r>
            <a:endParaRPr lang="en-US" altLang="en-US" dirty="0"/>
          </a:p>
        </p:txBody>
      </p:sp>
      <p:pic>
        <p:nvPicPr>
          <p:cNvPr id="2" name="MelbTempStr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0" y="1371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4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SSS Example:   Melbourne Temperatures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9550"/>
            <a:ext cx="8534399" cy="4768850"/>
          </a:xfrm>
        </p:spPr>
        <p:txBody>
          <a:bodyPr/>
          <a:lstStyle/>
          <a:p>
            <a:pPr algn="l"/>
            <a:r>
              <a:rPr lang="en-US" altLang="en-US" dirty="0" smtClean="0"/>
              <a:t>Streamlines</a:t>
            </a:r>
          </a:p>
          <a:p>
            <a:pPr algn="l"/>
            <a:r>
              <a:rPr lang="en-US" altLang="en-US" dirty="0"/>
              <a:t> </a:t>
            </a:r>
            <a:r>
              <a:rPr lang="en-US" altLang="en-US" dirty="0" smtClean="0"/>
              <a:t>    &amp;</a:t>
            </a:r>
          </a:p>
          <a:p>
            <a:pPr algn="l"/>
            <a:r>
              <a:rPr lang="en-US" altLang="en-US" dirty="0" smtClean="0"/>
              <a:t>Contours</a:t>
            </a:r>
            <a:endParaRPr lang="en-US" altLang="en-US" dirty="0"/>
          </a:p>
        </p:txBody>
      </p:sp>
      <p:pic>
        <p:nvPicPr>
          <p:cNvPr id="2" name="SSScntr1Fig4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276350"/>
            <a:ext cx="66294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7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Density Estimation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4768850"/>
              </a:xfrm>
            </p:spPr>
            <p:txBody>
              <a:bodyPr/>
              <a:lstStyle/>
              <a:p>
                <a:pPr algn="l"/>
                <a:r>
                  <a:rPr lang="en-US" altLang="en-US" dirty="0" smtClean="0"/>
                  <a:t>a.   Mathematical Formulation</a:t>
                </a:r>
              </a:p>
              <a:p>
                <a:pPr algn="l"/>
                <a:endParaRPr lang="en-US" altLang="en-US" dirty="0" smtClean="0"/>
              </a:p>
              <a:p>
                <a:pPr algn="l"/>
                <a:r>
                  <a:rPr lang="en-US" altLang="en-US" dirty="0" smtClean="0"/>
                  <a:t>   -  Estimate Density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alt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en-US" dirty="0" smtClean="0"/>
                  <a:t>  using </a:t>
                </a:r>
              </a:p>
              <a:p>
                <a:pPr algn="l"/>
                <a:r>
                  <a:rPr lang="en-US" altLang="en-US" dirty="0"/>
                  <a:t> </a:t>
                </a:r>
                <a:r>
                  <a:rPr lang="en-US" altLang="en-US" dirty="0" smtClean="0"/>
                  <a:t>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en-US" b="0" i="1" smtClean="0">
                        <a:latin typeface="Cambria Math"/>
                      </a:rPr>
                      <m:t>,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⋯,</m:t>
                    </m:r>
                    <m:sSub>
                      <m:sSubPr>
                        <m:ctrlPr>
                          <a:rPr lang="en-US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en-US" dirty="0" smtClean="0"/>
                  <a:t>  </a:t>
                </a:r>
                <a:r>
                  <a:rPr lang="en-US" altLang="en-US" dirty="0" err="1" smtClean="0"/>
                  <a:t>i.i.d</a:t>
                </a:r>
                <a:r>
                  <a:rPr lang="en-US" altLang="en-US" dirty="0" smtClean="0"/>
                  <a:t>  from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alt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en-US" altLang="en-US" b="0" dirty="0" smtClean="0"/>
              </a:p>
              <a:p>
                <a:pPr algn="l"/>
                <a:endParaRPr lang="en-US" altLang="en-US" dirty="0" smtClean="0"/>
              </a:p>
              <a:p>
                <a:pPr algn="l"/>
                <a:endParaRPr lang="en-US" altLang="en-US" dirty="0" smtClean="0"/>
              </a:p>
              <a:p>
                <a:pPr algn="l"/>
                <a:r>
                  <a:rPr lang="en-US" altLang="en-US" dirty="0" smtClean="0"/>
                  <a:t>b.  Conventional Method:</a:t>
                </a:r>
              </a:p>
              <a:p>
                <a:r>
                  <a:rPr lang="en-US" altLang="en-US" dirty="0" smtClean="0"/>
                  <a:t>Histograms</a:t>
                </a:r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4768850"/>
              </a:xfrm>
              <a:blipFill rotWithShape="1">
                <a:blip r:embed="rId2"/>
                <a:stretch>
                  <a:fillRect l="-1842" t="-1662" b="-2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873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Density Estimation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4768850"/>
          </a:xfrm>
        </p:spPr>
        <p:txBody>
          <a:bodyPr/>
          <a:lstStyle/>
          <a:p>
            <a:pPr algn="l"/>
            <a:r>
              <a:rPr lang="en-US" altLang="en-US" dirty="0" smtClean="0"/>
              <a:t>Example:</a:t>
            </a:r>
          </a:p>
          <a:p>
            <a:pPr algn="l"/>
            <a:endParaRPr lang="en-US" altLang="en-US" dirty="0"/>
          </a:p>
          <a:p>
            <a:pPr algn="l"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 smtClean="0"/>
              <a:t>  British Family Incomes</a:t>
            </a:r>
          </a:p>
          <a:p>
            <a:pPr marL="0" indent="0" algn="l">
              <a:buClrTx/>
              <a:buSzPct val="100000"/>
            </a:pPr>
            <a:endParaRPr lang="en-US" altLang="en-US" dirty="0" smtClean="0"/>
          </a:p>
          <a:p>
            <a:pPr algn="l"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/>
              <a:t> </a:t>
            </a:r>
            <a:r>
              <a:rPr lang="en-US" altLang="en-US" dirty="0" smtClean="0"/>
              <a:t> 1985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algn="l"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 smtClean="0"/>
              <a:t>  From survey ~ 7000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848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Histograms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4768850"/>
          </a:xfrm>
        </p:spPr>
        <p:txBody>
          <a:bodyPr/>
          <a:lstStyle/>
          <a:p>
            <a:pPr algn="l"/>
            <a:r>
              <a:rPr lang="en-US" altLang="en-US" dirty="0" smtClean="0"/>
              <a:t>Challenge 1:</a:t>
            </a:r>
          </a:p>
          <a:p>
            <a:pPr algn="l"/>
            <a:r>
              <a:rPr lang="en-US" altLang="en-US" dirty="0" err="1" smtClean="0"/>
              <a:t>Binwidth</a:t>
            </a:r>
            <a:endParaRPr lang="en-US" altLang="en-US" dirty="0"/>
          </a:p>
        </p:txBody>
      </p:sp>
      <p:pic>
        <p:nvPicPr>
          <p:cNvPr id="2" name="IncomesHistBWidth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4477" y="1295400"/>
            <a:ext cx="5867400" cy="456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0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Histograms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4768850"/>
          </a:xfrm>
        </p:spPr>
        <p:txBody>
          <a:bodyPr/>
          <a:lstStyle/>
          <a:p>
            <a:pPr algn="l"/>
            <a:r>
              <a:rPr lang="en-US" altLang="en-US" dirty="0" smtClean="0"/>
              <a:t>Challenge 2:</a:t>
            </a:r>
          </a:p>
          <a:p>
            <a:pPr algn="l"/>
            <a:r>
              <a:rPr lang="en-US" altLang="en-US" dirty="0" smtClean="0"/>
              <a:t>Bin Location</a:t>
            </a:r>
            <a:endParaRPr lang="en-US" altLang="en-US" dirty="0"/>
          </a:p>
        </p:txBody>
      </p:sp>
      <p:pic>
        <p:nvPicPr>
          <p:cNvPr id="2" name="IncomesHistLo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5060" y="1828800"/>
            <a:ext cx="5823855" cy="452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7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Histograms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4768850"/>
          </a:xfrm>
        </p:spPr>
        <p:txBody>
          <a:bodyPr/>
          <a:lstStyle/>
          <a:p>
            <a:pPr algn="l"/>
            <a:r>
              <a:rPr lang="en-US" altLang="en-US" dirty="0" smtClean="0"/>
              <a:t>Challenge 2:</a:t>
            </a:r>
          </a:p>
          <a:p>
            <a:pPr algn="l"/>
            <a:r>
              <a:rPr lang="en-US" altLang="en-US" dirty="0" smtClean="0"/>
              <a:t>Bin Location</a:t>
            </a:r>
          </a:p>
          <a:p>
            <a:pPr algn="l"/>
            <a:endParaRPr lang="en-US" altLang="en-US" dirty="0"/>
          </a:p>
          <a:p>
            <a:pPr algn="l"/>
            <a:r>
              <a:rPr lang="en-US" altLang="en-US" dirty="0" smtClean="0"/>
              <a:t>Diagnostic</a:t>
            </a:r>
            <a:endParaRPr lang="en-US" altLang="en-US" dirty="0"/>
          </a:p>
        </p:txBody>
      </p:sp>
      <p:pic>
        <p:nvPicPr>
          <p:cNvPr id="3" name="IncomesHistLocKD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5714" y="2286001"/>
            <a:ext cx="587828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8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ature">
  <a:themeElements>
    <a:clrScheme name="1_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1_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Designs\Nature.pot</Template>
  <TotalTime>4892</TotalTime>
  <Words>863</Words>
  <Application>Microsoft Office PowerPoint</Application>
  <PresentationFormat>On-screen Show (4:3)</PresentationFormat>
  <Paragraphs>276</Paragraphs>
  <Slides>48</Slides>
  <Notes>1</Notes>
  <HiddenSlides>0</HiddenSlides>
  <MMClips>17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Nature</vt:lpstr>
      <vt:lpstr>1_Nature</vt:lpstr>
      <vt:lpstr>Image File</vt:lpstr>
      <vt:lpstr>Place Name</vt:lpstr>
      <vt:lpstr>Joint Work With</vt:lpstr>
      <vt:lpstr>Context:   Statistical Smoothing</vt:lpstr>
      <vt:lpstr>Density Estimation</vt:lpstr>
      <vt:lpstr>Density Estimation</vt:lpstr>
      <vt:lpstr>Density Estimation</vt:lpstr>
      <vt:lpstr>Histograms</vt:lpstr>
      <vt:lpstr>Histograms</vt:lpstr>
      <vt:lpstr>Histograms</vt:lpstr>
      <vt:lpstr>Histograms</vt:lpstr>
      <vt:lpstr>Kernel Density Estimation</vt:lpstr>
      <vt:lpstr>Kernel Density Estimation</vt:lpstr>
      <vt:lpstr>Kernel Density Estimation</vt:lpstr>
      <vt:lpstr>Kernel Density Estimation</vt:lpstr>
      <vt:lpstr>Nonparametric Regression</vt:lpstr>
      <vt:lpstr>Nonparametric Regression Example</vt:lpstr>
      <vt:lpstr>Nonparametric Regression Example</vt:lpstr>
      <vt:lpstr>Central Question</vt:lpstr>
      <vt:lpstr>Scale Space</vt:lpstr>
      <vt:lpstr>Scale Space </vt:lpstr>
      <vt:lpstr>SIginficant ZERo crossings of the derivative</vt:lpstr>
      <vt:lpstr>SIginficant ZERo crossings of the derivative</vt:lpstr>
      <vt:lpstr>SIginficant ZERo crossings of the derivative</vt:lpstr>
      <vt:lpstr>SiZer Challenge</vt:lpstr>
      <vt:lpstr>SiZer Challenge</vt:lpstr>
      <vt:lpstr>SiZer Simulation – Normal Mixture </vt:lpstr>
      <vt:lpstr>SiZer Simulation – Normal Mixture </vt:lpstr>
      <vt:lpstr>SiZer &amp; Persistent Homology</vt:lpstr>
      <vt:lpstr>Significance in Scale Space</vt:lpstr>
      <vt:lpstr>Significance in Scale Space</vt:lpstr>
      <vt:lpstr>Significance in Scale Space</vt:lpstr>
      <vt:lpstr>Significance in Scale Space</vt:lpstr>
      <vt:lpstr>Significance in Scale Space</vt:lpstr>
      <vt:lpstr>Significance in Scale Space</vt:lpstr>
      <vt:lpstr>SSS Example:   Gamma Camera</vt:lpstr>
      <vt:lpstr>SSS Example:   Gamma Camera</vt:lpstr>
      <vt:lpstr>SSS Example:   Gamma Camera</vt:lpstr>
      <vt:lpstr>SSS Example:   Gamma Camera</vt:lpstr>
      <vt:lpstr>SSS Example:   Gamma Camera</vt:lpstr>
      <vt:lpstr>SSS Example:   Gamma Camera</vt:lpstr>
      <vt:lpstr>SSS Example:   Gamma Camera</vt:lpstr>
      <vt:lpstr>SSS Example:   Gamma Camera</vt:lpstr>
      <vt:lpstr>SSS Example:   Gamma Camera</vt:lpstr>
      <vt:lpstr>SSS Example:   Melbourne Temperatures</vt:lpstr>
      <vt:lpstr>SSS Example:   Melbourne Temperatures</vt:lpstr>
      <vt:lpstr>SSS Example:   Melbourne Temperatures</vt:lpstr>
      <vt:lpstr>SSS Example:   Melbourne Temperatures</vt:lpstr>
      <vt:lpstr>SSS Example:   Melbourne Temperatures</vt:lpstr>
    </vt:vector>
  </TitlesOfParts>
  <Company>UNC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Distribution of Internet Flow Sizes and Durations</dc:title>
  <dc:creator>cwpark</dc:creator>
  <cp:lastModifiedBy>JS Marron</cp:lastModifiedBy>
  <cp:revision>583</cp:revision>
  <dcterms:created xsi:type="dcterms:W3CDTF">2003-03-05T17:06:40Z</dcterms:created>
  <dcterms:modified xsi:type="dcterms:W3CDTF">2015-02-08T08:29:05Z</dcterms:modified>
</cp:coreProperties>
</file>