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42"/>
  </p:notesMasterIdLst>
  <p:sldIdLst>
    <p:sldId id="262" r:id="rId3"/>
    <p:sldId id="263" r:id="rId4"/>
    <p:sldId id="520" r:id="rId5"/>
    <p:sldId id="264" r:id="rId6"/>
    <p:sldId id="452" r:id="rId7"/>
    <p:sldId id="372" r:id="rId8"/>
    <p:sldId id="564" r:id="rId9"/>
    <p:sldId id="567" r:id="rId10"/>
    <p:sldId id="566" r:id="rId11"/>
    <p:sldId id="265" r:id="rId12"/>
    <p:sldId id="272" r:id="rId13"/>
    <p:sldId id="374" r:id="rId14"/>
    <p:sldId id="514" r:id="rId15"/>
    <p:sldId id="268" r:id="rId16"/>
    <p:sldId id="375" r:id="rId17"/>
    <p:sldId id="453" r:id="rId18"/>
    <p:sldId id="521" r:id="rId19"/>
    <p:sldId id="368" r:id="rId20"/>
    <p:sldId id="522" r:id="rId21"/>
    <p:sldId id="524" r:id="rId22"/>
    <p:sldId id="523" r:id="rId23"/>
    <p:sldId id="559" r:id="rId24"/>
    <p:sldId id="555" r:id="rId25"/>
    <p:sldId id="525" r:id="rId26"/>
    <p:sldId id="568" r:id="rId27"/>
    <p:sldId id="526" r:id="rId28"/>
    <p:sldId id="569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70" r:id="rId39"/>
    <p:sldId id="542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3" r:id="rId49"/>
    <p:sldId id="554" r:id="rId50"/>
    <p:sldId id="571" r:id="rId51"/>
    <p:sldId id="572" r:id="rId52"/>
    <p:sldId id="573" r:id="rId53"/>
    <p:sldId id="574" r:id="rId54"/>
    <p:sldId id="578" r:id="rId55"/>
    <p:sldId id="579" r:id="rId56"/>
    <p:sldId id="580" r:id="rId57"/>
    <p:sldId id="583" r:id="rId58"/>
    <p:sldId id="584" r:id="rId59"/>
    <p:sldId id="585" r:id="rId60"/>
    <p:sldId id="594" r:id="rId61"/>
    <p:sldId id="587" r:id="rId62"/>
    <p:sldId id="596" r:id="rId63"/>
    <p:sldId id="598" r:id="rId64"/>
    <p:sldId id="588" r:id="rId65"/>
    <p:sldId id="600" r:id="rId66"/>
    <p:sldId id="601" r:id="rId67"/>
    <p:sldId id="589" r:id="rId68"/>
    <p:sldId id="590" r:id="rId69"/>
    <p:sldId id="591" r:id="rId70"/>
    <p:sldId id="592" r:id="rId71"/>
    <p:sldId id="593" r:id="rId72"/>
    <p:sldId id="582" r:id="rId73"/>
    <p:sldId id="581" r:id="rId74"/>
    <p:sldId id="463" r:id="rId75"/>
    <p:sldId id="271" r:id="rId76"/>
    <p:sldId id="273" r:id="rId77"/>
    <p:sldId id="464" r:id="rId78"/>
    <p:sldId id="274" r:id="rId79"/>
    <p:sldId id="275" r:id="rId80"/>
    <p:sldId id="276" r:id="rId81"/>
    <p:sldId id="277" r:id="rId82"/>
    <p:sldId id="278" r:id="rId83"/>
    <p:sldId id="279" r:id="rId84"/>
    <p:sldId id="280" r:id="rId85"/>
    <p:sldId id="376" r:id="rId86"/>
    <p:sldId id="377" r:id="rId87"/>
    <p:sldId id="378" r:id="rId88"/>
    <p:sldId id="281" r:id="rId89"/>
    <p:sldId id="282" r:id="rId90"/>
    <p:sldId id="283" r:id="rId91"/>
    <p:sldId id="284" r:id="rId92"/>
    <p:sldId id="285" r:id="rId93"/>
    <p:sldId id="286" r:id="rId94"/>
    <p:sldId id="287" r:id="rId95"/>
    <p:sldId id="288" r:id="rId96"/>
    <p:sldId id="289" r:id="rId97"/>
    <p:sldId id="290" r:id="rId98"/>
    <p:sldId id="291" r:id="rId99"/>
    <p:sldId id="292" r:id="rId100"/>
    <p:sldId id="293" r:id="rId101"/>
    <p:sldId id="294" r:id="rId102"/>
    <p:sldId id="465" r:id="rId103"/>
    <p:sldId id="466" r:id="rId104"/>
    <p:sldId id="467" r:id="rId105"/>
    <p:sldId id="468" r:id="rId106"/>
    <p:sldId id="469" r:id="rId107"/>
    <p:sldId id="602" r:id="rId108"/>
    <p:sldId id="318" r:id="rId109"/>
    <p:sldId id="370" r:id="rId110"/>
    <p:sldId id="371" r:id="rId111"/>
    <p:sldId id="459" r:id="rId112"/>
    <p:sldId id="319" r:id="rId113"/>
    <p:sldId id="320" r:id="rId114"/>
    <p:sldId id="321" r:id="rId115"/>
    <p:sldId id="379" r:id="rId116"/>
    <p:sldId id="322" r:id="rId117"/>
    <p:sldId id="323" r:id="rId118"/>
    <p:sldId id="324" r:id="rId119"/>
    <p:sldId id="325" r:id="rId120"/>
    <p:sldId id="326" r:id="rId121"/>
    <p:sldId id="327" r:id="rId122"/>
    <p:sldId id="328" r:id="rId123"/>
    <p:sldId id="329" r:id="rId124"/>
    <p:sldId id="330" r:id="rId125"/>
    <p:sldId id="331" r:id="rId126"/>
    <p:sldId id="332" r:id="rId127"/>
    <p:sldId id="333" r:id="rId128"/>
    <p:sldId id="334" r:id="rId129"/>
    <p:sldId id="335" r:id="rId130"/>
    <p:sldId id="336" r:id="rId131"/>
    <p:sldId id="337" r:id="rId132"/>
    <p:sldId id="338" r:id="rId133"/>
    <p:sldId id="339" r:id="rId134"/>
    <p:sldId id="380" r:id="rId135"/>
    <p:sldId id="340" r:id="rId136"/>
    <p:sldId id="341" r:id="rId137"/>
    <p:sldId id="381" r:id="rId138"/>
    <p:sldId id="455" r:id="rId139"/>
    <p:sldId id="342" r:id="rId140"/>
    <p:sldId id="454" r:id="rId1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FF"/>
    <a:srgbClr val="A700D5"/>
    <a:srgbClr val="D1CC00"/>
    <a:srgbClr val="D00000"/>
    <a:srgbClr val="B4A700"/>
    <a:srgbClr val="FFEB00"/>
    <a:srgbClr val="2E91FE"/>
    <a:srgbClr val="2DA5FF"/>
    <a:srgbClr val="2DC8FF"/>
    <a:srgbClr val="E9F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0570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100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101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102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103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104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99F36-F727-4B12-A584-52259D1AD453}" type="slidenum">
              <a:rPr lang="en-US" smtClean="0">
                <a:latin typeface="Times New Roman" pitchFamily="18" charset="0"/>
              </a:rPr>
              <a:pPr eaLnBrk="1" hangingPunct="1"/>
              <a:t>105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EgView1p39ScatPlot.ps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2648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1516B-85C8-4E11-A2AE-192053D77295}" type="slidenum">
              <a:rPr lang="en-US" smtClean="0">
                <a:latin typeface="Times New Roman" pitchFamily="18" charset="0"/>
              </a:rPr>
              <a:pPr eaLnBrk="1" hangingPunct="1"/>
              <a:t>107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6427388-DCA6-4EA6-BFD9-B18EC407E2C8}" type="slidenum">
              <a:rPr lang="en-US" sz="1200">
                <a:latin typeface="Times New Roman" pitchFamily="18" charset="0"/>
              </a:rPr>
              <a:pPr algn="r" eaLnBrk="1" hangingPunct="1"/>
              <a:t>108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109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769AD-DB01-4D11-9984-595137B8D5E0}" type="slidenum">
              <a:rPr lang="en-US" smtClean="0">
                <a:latin typeface="Times New Roman" pitchFamily="18" charset="0"/>
              </a:rPr>
              <a:pPr eaLnBrk="1" hangingPunct="1"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2972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6A946-4A15-4CFF-B1EC-34D642A91ED1}" type="slidenum">
              <a:rPr lang="en-US" sz="1200">
                <a:latin typeface="Times New Roman" pitchFamily="18" charset="0"/>
              </a:rPr>
              <a:pPr algn="r" eaLnBrk="1" hangingPunct="1"/>
              <a:t>110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AA331-B0C4-4251-8D7A-B36FA60DB532}" type="slidenum">
              <a:rPr lang="en-US" smtClean="0">
                <a:latin typeface="Times New Roman" pitchFamily="18" charset="0"/>
              </a:rPr>
              <a:pPr eaLnBrk="1" hangingPunct="1"/>
              <a:t>111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4B6CF6-2D20-4595-AC5B-E9FDDB259042}" type="slidenum">
              <a:rPr lang="en-US" smtClean="0">
                <a:latin typeface="Times New Roman" pitchFamily="18" charset="0"/>
              </a:rPr>
              <a:pPr eaLnBrk="1" hangingPunct="1"/>
              <a:t>112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113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65266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A23713-A080-46C9-A7EC-B02BEF149B9B}" type="slidenum">
              <a:rPr lang="en-US" smtClean="0">
                <a:latin typeface="Times New Roman" pitchFamily="18" charset="0"/>
              </a:rPr>
              <a:pPr eaLnBrk="1" hangingPunct="1"/>
              <a:t>114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EgView1p51proj3dPC1.ps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4D9F8-2D59-4348-8134-E468A52B5FE2}" type="slidenum">
              <a:rPr lang="en-US" smtClean="0">
                <a:latin typeface="Times New Roman" pitchFamily="18" charset="0"/>
              </a:rPr>
              <a:pPr eaLnBrk="1" hangingPunct="1"/>
              <a:t>115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EgView1p61Proj1dPC1.ps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23F0C-B49A-4701-A5B5-CBF87EBCDB2F}" type="slidenum">
              <a:rPr lang="en-US" smtClean="0">
                <a:latin typeface="Times New Roman" pitchFamily="18" charset="0"/>
              </a:rPr>
              <a:pPr eaLnBrk="1" hangingPunct="1"/>
              <a:t>116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EgView1p52proj3dPC2.ps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3187A0-08D6-4AA4-8F1C-47C8593C73AF}" type="slidenum">
              <a:rPr lang="en-US" smtClean="0">
                <a:latin typeface="Times New Roman" pitchFamily="18" charset="0"/>
              </a:rPr>
              <a:pPr eaLnBrk="1" hangingPunct="1"/>
              <a:t>117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EgView1p62Proj1dPC2.ps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BE49B-3071-47BE-BA45-2D037AA15430}" type="slidenum">
              <a:rPr lang="en-US" smtClean="0">
                <a:latin typeface="Times New Roman" pitchFamily="18" charset="0"/>
              </a:rPr>
              <a:pPr eaLnBrk="1" hangingPunct="1"/>
              <a:t>118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EgView1p53proj3dPC3.ps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50BAC-7838-494C-8DA0-A02A642C639C}" type="slidenum">
              <a:rPr lang="en-US" smtClean="0">
                <a:latin typeface="Times New Roman" pitchFamily="18" charset="0"/>
              </a:rPr>
              <a:pPr eaLnBrk="1" hangingPunct="1"/>
              <a:t>119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EgView1p63Proj1dPC3.ps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E767B-A039-4840-A4A3-24AD7B6EF0FF}" type="slidenum">
              <a:rPr lang="en-US" smtClean="0">
                <a:latin typeface="Times New Roman" pitchFamily="18" charset="0"/>
              </a:rPr>
              <a:pPr eaLnBrk="1" hangingPunct="1"/>
              <a:t>120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EgView1p54proj3dPC12.ps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3B3BB-103F-4F7C-8D53-26A35403E1A9}" type="slidenum">
              <a:rPr lang="en-US" smtClean="0">
                <a:latin typeface="Times New Roman" pitchFamily="18" charset="0"/>
              </a:rPr>
              <a:pPr eaLnBrk="1" hangingPunct="1"/>
              <a:t>121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EgView1p64proj2dPC12.ps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C8CDC3-F7A5-4DFD-A051-4882F5536D87}" type="slidenum">
              <a:rPr lang="en-US" smtClean="0">
                <a:latin typeface="Times New Roman" pitchFamily="18" charset="0"/>
              </a:rPr>
              <a:pPr eaLnBrk="1" hangingPunct="1"/>
              <a:t>122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EgView1p55proj3dPC13.ps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C674D-E430-425D-825D-8CFDF8927389}" type="slidenum">
              <a:rPr lang="en-US" smtClean="0">
                <a:latin typeface="Times New Roman" pitchFamily="18" charset="0"/>
              </a:rPr>
              <a:pPr eaLnBrk="1" hangingPunct="1"/>
              <a:t>123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EgView1p65proj2dPC13.ps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452E5C-874D-4546-B38A-C56DBC1693AE}" type="slidenum">
              <a:rPr lang="en-US" smtClean="0">
                <a:latin typeface="Times New Roman" pitchFamily="18" charset="0"/>
              </a:rPr>
              <a:pPr eaLnBrk="1" hangingPunct="1"/>
              <a:t>124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EgView1p56proj3dPC23.ps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53E2CB-7BF5-4B5D-9416-354D4F931793}" type="slidenum">
              <a:rPr lang="en-US" smtClean="0">
                <a:latin typeface="Times New Roman" pitchFamily="18" charset="0"/>
              </a:rPr>
              <a:pPr eaLnBrk="1" hangingPunct="1"/>
              <a:t>125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EgView1p66proj2dPC23.ps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172B35-6AA5-41BC-B5C3-7DE173E4F434}" type="slidenum">
              <a:rPr lang="en-US" smtClean="0">
                <a:latin typeface="Times New Roman" pitchFamily="18" charset="0"/>
              </a:rPr>
              <a:pPr eaLnBrk="1" hangingPunct="1"/>
              <a:t>126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EgView1p57proj3dPCall.ps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E4AE82-8107-4101-8B77-38D267B6B1E2}" type="slidenum">
              <a:rPr lang="en-US" smtClean="0">
                <a:latin typeface="Times New Roman" pitchFamily="18" charset="0"/>
              </a:rPr>
              <a:pPr eaLnBrk="1" hangingPunct="1"/>
              <a:t>127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EgView1p67proj1dPCAdiag.ps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4B9E65-9EBC-4EE1-8B34-38B6FD83238F}" type="slidenum">
              <a:rPr lang="en-US" smtClean="0">
                <a:latin typeface="Times New Roman" pitchFamily="18" charset="0"/>
              </a:rPr>
              <a:pPr eaLnBrk="1" hangingPunct="1"/>
              <a:t>128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EgView1p68proj1n2dPCAcolor.ps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2B51A-8C96-4918-ABFC-1DCD642DF638}" type="slidenum">
              <a:rPr lang="en-US" smtClean="0">
                <a:latin typeface="Times New Roman" pitchFamily="18" charset="0"/>
              </a:rPr>
              <a:pPr eaLnBrk="1" hangingPunct="1"/>
              <a:t>129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EgView1p69PCAScatPlot.ps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130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131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132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64343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133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134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135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136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EgView2p1dat1GeneView.ps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137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138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EgView2p2dat1PCAView.ps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139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4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5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68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51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>
                <a:solidFill>
                  <a:prstClr val="black"/>
                </a:solidFill>
              </a:rPr>
              <a:pPr algn="r"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40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60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52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27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9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15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29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8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304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93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7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0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55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07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52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30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3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39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1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5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09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34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5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24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994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49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5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76E0D-5F28-4949-A535-5FC074C78328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80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50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991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274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7477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664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50400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637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278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59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C8385-D053-41D0-9254-D9FB03A08F7C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412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063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4636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240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3565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017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509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4959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185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97957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768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EEB0AC-7195-4D55-8B11-44DB2FAB9E7B}" type="slidenum">
              <a:rPr lang="en-US" smtClean="0">
                <a:latin typeface="Times New Roman" pitchFamily="18" charset="0"/>
              </a:rPr>
              <a:pPr eaLnBrk="1" hangingPunct="1"/>
              <a:t>73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4E6175-D8A3-40CA-A7E6-74075F35C7FA}" type="slidenum">
              <a:rPr lang="en-US" smtClean="0">
                <a:latin typeface="Times New Roman" pitchFamily="18" charset="0"/>
              </a:rPr>
              <a:pPr eaLnBrk="1" hangingPunct="1"/>
              <a:t>74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75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792C10-F2D4-4132-A88A-F43CCBCB54ED}" type="slidenum">
              <a:rPr lang="en-US" smtClean="0">
                <a:latin typeface="Times New Roman" pitchFamily="18" charset="0"/>
              </a:rPr>
              <a:pPr eaLnBrk="1" hangingPunct="1"/>
              <a:t>76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14B402-68CA-4067-ADE9-4D3206CDA31D}" type="slidenum">
              <a:rPr lang="en-US" smtClean="0">
                <a:latin typeface="Times New Roman" pitchFamily="18" charset="0"/>
              </a:rPr>
              <a:pPr eaLnBrk="1" hangingPunct="1"/>
              <a:t>77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EgView1p1RawData.ps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046F6E-B6EB-4C8E-A956-3489A7488375}" type="slidenum">
              <a:rPr lang="en-US" smtClean="0">
                <a:latin typeface="Times New Roman" pitchFamily="18" charset="0"/>
              </a:rPr>
              <a:pPr eaLnBrk="1" hangingPunct="1"/>
              <a:t>78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EgView1p2RawDataHiLite1.ps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6565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6C63-FADA-4D2D-B124-9CA277E15E32}" type="slidenum">
              <a:rPr lang="en-US" smtClean="0">
                <a:latin typeface="Times New Roman" pitchFamily="18" charset="0"/>
              </a:rPr>
              <a:pPr eaLnBrk="1" hangingPunct="1"/>
              <a:t>79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5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3290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E0B9B8-C989-4BD2-A4D4-5FF48429C8D9}" type="slidenum">
              <a:rPr lang="en-US" smtClean="0">
                <a:latin typeface="Times New Roman" pitchFamily="18" charset="0"/>
              </a:rPr>
              <a:pPr eaLnBrk="1" hangingPunct="1"/>
              <a:t>80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3334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C4492-234E-48BC-8749-31E1E6ABCF57}" type="slidenum">
              <a:rPr lang="en-US" smtClean="0">
                <a:latin typeface="Times New Roman" pitchFamily="18" charset="0"/>
              </a:rPr>
              <a:pPr eaLnBrk="1" hangingPunct="1"/>
              <a:t>81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EgView1p3RawDataHL1CoordZ.ps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561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38D83C-E8A5-4A00-8EA7-05F0DE9BE541}" type="slidenum">
              <a:rPr lang="en-US" smtClean="0">
                <a:latin typeface="Times New Roman" pitchFamily="18" charset="0"/>
              </a:rPr>
              <a:pPr eaLnBrk="1" hangingPunct="1"/>
              <a:t>82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EgView1p21proj3DX.ps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652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83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39233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84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6800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85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89625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8EF59-5702-4C8C-B53E-0062D9C92A0C}" type="slidenum">
              <a:rPr lang="en-US" smtClean="0">
                <a:latin typeface="Times New Roman" pitchFamily="18" charset="0"/>
              </a:rPr>
              <a:pPr eaLnBrk="1" hangingPunct="1"/>
              <a:t>86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EgView1p31Proj1dX.ps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18876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EC06D-EDE6-482E-9E5C-3D2AEF27D247}" type="slidenum">
              <a:rPr lang="en-US" smtClean="0">
                <a:latin typeface="Times New Roman" pitchFamily="18" charset="0"/>
              </a:rPr>
              <a:pPr eaLnBrk="1" hangingPunct="1"/>
              <a:t>87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EgView1p22proj3DY.ps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5894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A7D88-5A06-44A8-B281-0ECD12F56A2E}" type="slidenum">
              <a:rPr lang="en-US" smtClean="0">
                <a:latin typeface="Times New Roman" pitchFamily="18" charset="0"/>
              </a:rPr>
              <a:pPr eaLnBrk="1" hangingPunct="1"/>
              <a:t>88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EgView1p32Proj1dY.ps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54497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D0F040-B2B6-41A7-810D-A6FBF8C86077}" type="slidenum">
              <a:rPr lang="en-US" smtClean="0">
                <a:latin typeface="Times New Roman" pitchFamily="18" charset="0"/>
              </a:rPr>
              <a:pPr eaLnBrk="1" hangingPunct="1"/>
              <a:t>89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EgView1p23proj3DZ.ps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3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55FBD-9A74-4B28-89D2-92A9B8CA337C}" type="slidenum">
              <a:rPr lang="en-US" smtClean="0">
                <a:latin typeface="Times New Roman" pitchFamily="18" charset="0"/>
              </a:rPr>
              <a:pPr eaLnBrk="1" hangingPunct="1"/>
              <a:t>90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EgView1p33Proj1dZ.ps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7489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DB585-2604-4097-863C-BC431DE91E69}" type="slidenum">
              <a:rPr lang="en-US" smtClean="0">
                <a:latin typeface="Times New Roman" pitchFamily="18" charset="0"/>
              </a:rPr>
              <a:pPr eaLnBrk="1" hangingPunct="1"/>
              <a:t>91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EgView1p24proj3DXY.ps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7166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6DE143-C49F-4413-B132-9CA0AD12A68C}" type="slidenum">
              <a:rPr lang="en-US" smtClean="0">
                <a:latin typeface="Times New Roman" pitchFamily="18" charset="0"/>
              </a:rPr>
              <a:pPr eaLnBrk="1" hangingPunct="1"/>
              <a:t>92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EgView1p34proj2DXY.ps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4914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AECAC-33BC-4004-A3F0-7814324A28A1}" type="slidenum">
              <a:rPr lang="en-US" smtClean="0">
                <a:latin typeface="Times New Roman" pitchFamily="18" charset="0"/>
              </a:rPr>
              <a:pPr eaLnBrk="1" hangingPunct="1"/>
              <a:t>93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EgView1p25proj3DXZ.ps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2103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2D0AE-4ECF-46E8-AF5C-35E4B61EE5BC}" type="slidenum">
              <a:rPr lang="en-US" smtClean="0">
                <a:latin typeface="Times New Roman" pitchFamily="18" charset="0"/>
              </a:rPr>
              <a:pPr eaLnBrk="1" hangingPunct="1"/>
              <a:t>94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EgView1p35proj2DXZ.ps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6909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3C846-ADFD-490F-B8A2-9BD40037683E}" type="slidenum">
              <a:rPr lang="en-US" smtClean="0">
                <a:latin typeface="Times New Roman" pitchFamily="18" charset="0"/>
              </a:rPr>
              <a:pPr eaLnBrk="1" hangingPunct="1"/>
              <a:t>95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EgView1p26proj3DYZ.ps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8637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3099FC-BF2A-44C7-9E84-DC201035944A}" type="slidenum">
              <a:rPr lang="en-US" smtClean="0">
                <a:latin typeface="Times New Roman" pitchFamily="18" charset="0"/>
              </a:rPr>
              <a:pPr eaLnBrk="1" hangingPunct="1"/>
              <a:t>96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EgView1p36proj2DYZ.ps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13620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DDB2D-3131-4E4A-BE76-35E548F5EB47}" type="slidenum">
              <a:rPr lang="en-US" smtClean="0">
                <a:latin typeface="Times New Roman" pitchFamily="18" charset="0"/>
              </a:rPr>
              <a:pPr eaLnBrk="1" hangingPunct="1"/>
              <a:t>97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EgView1p27proj3Dall.ps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45B3E-B211-4E4C-B239-0A8525980FED}" type="slidenum">
              <a:rPr lang="en-US" smtClean="0">
                <a:latin typeface="Times New Roman" pitchFamily="18" charset="0"/>
              </a:rPr>
              <a:pPr eaLnBrk="1" hangingPunct="1"/>
              <a:t>98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EgView1p37proj1Ddiag.ps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0555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EEBB4C-11A9-4D4A-BF70-104E2CCAF0A6}" type="slidenum">
              <a:rPr lang="en-US" smtClean="0">
                <a:latin typeface="Times New Roman" pitchFamily="18" charset="0"/>
              </a:rPr>
              <a:pPr eaLnBrk="1" hangingPunct="1"/>
              <a:t>99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EgView1p38proj1n2Dcolor.ps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73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stor-881-object-oriented-data-analysis-fall-2019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881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u="sng" dirty="0" smtClean="0"/>
              <a:t>Functional Data Analysis</a:t>
            </a:r>
            <a:r>
              <a:rPr lang="en-US" dirty="0" smtClean="0"/>
              <a:t>:    Curves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Linkage of Axes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Correspondence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of Points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1981200"/>
            <a:ext cx="10668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980000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Note Correspondence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of Points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3581400"/>
            <a:ext cx="685800" cy="457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2819400"/>
            <a:ext cx="76200" cy="12954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Important Point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 smtClean="0"/>
              <a:t>There are many “directions of interest” on which projection is useful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An important set of directions:</a:t>
            </a:r>
          </a:p>
          <a:p>
            <a:pPr algn="ctr"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Principal Components</a:t>
            </a:r>
          </a:p>
        </p:txBody>
      </p:sp>
    </p:spTree>
    <p:extLst>
      <p:ext uri="{BB962C8B-B14F-4D97-AF65-F5344CB8AC3E}">
        <p14:creationId xmlns:p14="http://schemas.microsoft.com/office/powerpoint/2010/main" val="987555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 smtClean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Will take careful look at mathematics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Functional Data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Currently </a:t>
            </a:r>
            <a:r>
              <a:rPr lang="en-US" u="sng" dirty="0" smtClean="0"/>
              <a:t>active</a:t>
            </a:r>
            <a:r>
              <a:rPr lang="en-US" dirty="0" smtClean="0"/>
              <a:t> field in statistics, see: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Ramsay &amp; Silverman (2005)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Ramsay &amp; Silverman (2002)  {Book}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dirty="0" smtClean="0"/>
              <a:t>	Ramsay, J. O. (2005)  {Website}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57400" y="4572000"/>
            <a:ext cx="5492151" cy="2286000"/>
            <a:chOff x="2057400" y="4572000"/>
            <a:chExt cx="5492151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4648200"/>
              <a:ext cx="1834551" cy="2209800"/>
            </a:xfrm>
            <a:prstGeom prst="rect">
              <a:avLst/>
            </a:prstGeom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6" t="8572" r="25714" b="27143"/>
            <a:stretch/>
          </p:blipFill>
          <p:spPr bwMode="auto">
            <a:xfrm>
              <a:off x="2057400" y="4572000"/>
              <a:ext cx="1600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Pearson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(1901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(1933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Founder of UNC Statistics Dept.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66667"/>
          <a:stretch/>
        </p:blipFill>
        <p:spPr>
          <a:xfrm>
            <a:off x="6839730" y="4419600"/>
            <a:ext cx="1999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Gene by Gene Views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Different Axis</a:t>
            </a:r>
          </a:p>
          <a:p>
            <a:r>
              <a:rPr lang="en-US" sz="2400" dirty="0" smtClean="0"/>
              <a:t>Chosen to </a:t>
            </a:r>
          </a:p>
          <a:p>
            <a:r>
              <a:rPr lang="en-US" sz="2400" i="1" dirty="0" smtClean="0"/>
              <a:t>Maximize Spread</a:t>
            </a:r>
            <a:endParaRPr lang="en-US" sz="2400" i="1" dirty="0"/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2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&amp; 3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Matrix with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Typical View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3581400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700D5"/>
                </a:solidFill>
              </a:rPr>
              <a:t>Useful “3-d” Interpretation</a:t>
            </a:r>
            <a:endParaRPr lang="en-US" sz="2400" dirty="0">
              <a:solidFill>
                <a:srgbClr val="A700D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155" y="2590800"/>
            <a:ext cx="3555645" cy="2057400"/>
            <a:chOff x="559155" y="2590800"/>
            <a:chExt cx="3555645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559155" y="4186535"/>
              <a:ext cx="1650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700D5"/>
                  </a:solidFill>
                </a:rPr>
                <a:t>Front View</a:t>
              </a:r>
              <a:endParaRPr lang="en-US" sz="2400" dirty="0">
                <a:solidFill>
                  <a:srgbClr val="A700D5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 flipV="1">
              <a:off x="2209800" y="2590800"/>
              <a:ext cx="1905000" cy="1826568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3400" y="2667000"/>
            <a:ext cx="5410200" cy="2595265"/>
            <a:chOff x="533400" y="2667000"/>
            <a:chExt cx="5410200" cy="2595265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4800600"/>
              <a:ext cx="154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700D5"/>
                  </a:solidFill>
                </a:rPr>
                <a:t>Side View</a:t>
              </a:r>
              <a:endParaRPr lang="en-US" sz="2400" dirty="0">
                <a:solidFill>
                  <a:srgbClr val="A700D5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 flipV="1">
              <a:off x="2083055" y="2667000"/>
              <a:ext cx="3860545" cy="2364433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3400" y="4417368"/>
            <a:ext cx="5410200" cy="1450032"/>
            <a:chOff x="533400" y="4417368"/>
            <a:chExt cx="5410200" cy="1450032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405735"/>
              <a:ext cx="1428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A700D5"/>
                  </a:solidFill>
                </a:rPr>
                <a:t>Top View</a:t>
              </a:r>
              <a:endParaRPr lang="en-US" sz="2400" dirty="0">
                <a:solidFill>
                  <a:srgbClr val="A700D5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8" idx="3"/>
            </p:cNvCxnSpPr>
            <p:nvPr/>
          </p:nvCxnSpPr>
          <p:spPr>
            <a:xfrm flipV="1">
              <a:off x="1962381" y="4417368"/>
              <a:ext cx="3981219" cy="1219200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Colors Enhance</a:t>
            </a:r>
          </a:p>
          <a:p>
            <a:r>
              <a:rPr lang="en-US" sz="2800" dirty="0" smtClean="0"/>
              <a:t>Impressions of Clusters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3890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Clusters are “more distinct”</a:t>
            </a:r>
          </a:p>
          <a:p>
            <a:r>
              <a:rPr lang="en-US" sz="2400" dirty="0" smtClean="0"/>
              <a:t>Since more “air space” </a:t>
            </a:r>
          </a:p>
          <a:p>
            <a:r>
              <a:rPr lang="en-US" sz="2400" dirty="0" smtClean="0"/>
              <a:t>In between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600" y="2743200"/>
            <a:ext cx="1905000" cy="32671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Gene by Gene View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 smtClean="0">
                    <a:ea typeface="Gulim" pitchFamily="34" charset="-127"/>
                  </a:rPr>
                  <a:t>Simulation: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𝑛</m:t>
                    </m:r>
                    <m:r>
                      <a:rPr lang="en-US" altLang="ko-K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 smtClean="0">
                    <a:solidFill>
                      <a:srgbClr val="0000FF"/>
                    </a:solidFill>
                    <a:ea typeface="Gulim" pitchFamily="34" charset="-127"/>
                  </a:rPr>
                  <a:t>  N(0.1,1)     (</a:t>
                </a:r>
                <a:r>
                  <a:rPr lang="en-US" altLang="ko-KR" sz="2800" dirty="0" err="1" smtClean="0">
                    <a:solidFill>
                      <a:srgbClr val="0000FF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 smtClean="0">
                    <a:solidFill>
                      <a:srgbClr val="0000FF"/>
                    </a:solidFill>
                    <a:ea typeface="Gulim" pitchFamily="34" charset="-127"/>
                  </a:rPr>
                  <a:t>)   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𝑛</m:t>
                    </m:r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 smtClean="0">
                    <a:solidFill>
                      <a:srgbClr val="FF0000"/>
                    </a:solidFill>
                    <a:ea typeface="Gulim" pitchFamily="34" charset="-127"/>
                  </a:rPr>
                  <a:t>  N(-0.1,1</a:t>
                </a: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)     (</a:t>
                </a:r>
                <a:r>
                  <a:rPr lang="en-US" altLang="ko-KR" sz="2800" dirty="0" err="1">
                    <a:solidFill>
                      <a:srgbClr val="FF0000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) </a:t>
                </a:r>
                <a:endParaRPr lang="en-US" altLang="ko-KR" sz="2800" dirty="0" smtClean="0">
                  <a:solidFill>
                    <a:srgbClr val="FF0000"/>
                  </a:solidFill>
                  <a:ea typeface="Gulim" pitchFamily="34" charset="-127"/>
                </a:endParaRP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</a:t>
                </a:r>
                <a:r>
                  <a:rPr lang="en-US" altLang="ko-KR" sz="2800" dirty="0" smtClean="0">
                    <a:ea typeface="Gulim" pitchFamily="34" charset="-127"/>
                  </a:rPr>
                  <a:t>   - Independent Entries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</a:t>
                </a:r>
                <a:r>
                  <a:rPr lang="en-US" altLang="ko-KR" sz="2800" dirty="0" smtClean="0">
                    <a:ea typeface="Gulim" pitchFamily="34" charset="-127"/>
                  </a:rPr>
                  <a:t>   </a:t>
                </a:r>
                <a:endParaRPr lang="en-US" altLang="ko-KR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 smtClean="0">
                  <a:ea typeface="Gulim" pitchFamily="34" charset="-127"/>
                </a:endParaRP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48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Another Comparison: Gene by Gene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Small Differences</a:t>
            </a:r>
          </a:p>
          <a:p>
            <a:r>
              <a:rPr lang="en-US" sz="2400" dirty="0" smtClean="0"/>
              <a:t>Between Means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Gene by Gene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Very slight difference in means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 smtClean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Gene by Gene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Very slight difference in means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 smtClean="0">
                    <a:ea typeface="Gulim" pitchFamily="34" charset="-127"/>
                  </a:rPr>
                  <a:t>PCA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solidFill>
                      <a:srgbClr val="FF0000"/>
                    </a:solidFill>
                    <a:ea typeface="Gulim" pitchFamily="34" charset="-127"/>
                  </a:rPr>
                  <a:t>Huge</a:t>
                </a:r>
                <a:r>
                  <a:rPr lang="en-US" altLang="ko-KR" dirty="0" smtClean="0">
                    <a:ea typeface="Gulim" pitchFamily="34" charset="-127"/>
                  </a:rPr>
                  <a:t> difference in 1</a:t>
                </a:r>
                <a:r>
                  <a:rPr lang="en-US" altLang="ko-KR" baseline="30000" dirty="0" smtClean="0">
                    <a:ea typeface="Gulim" pitchFamily="34" charset="-127"/>
                  </a:rPr>
                  <a:t>st</a:t>
                </a:r>
                <a:r>
                  <a:rPr lang="en-US" altLang="ko-KR" dirty="0" smtClean="0">
                    <a:ea typeface="Gulim" pitchFamily="34" charset="-127"/>
                  </a:rPr>
                  <a:t> PC Direction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Magnification of clustering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Lesson:  Alternate views can show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Gulim" pitchFamily="34" charset="-127"/>
                  </a:rPr>
                  <a:t>much more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(especially in high dimensions, i.e. for many genes)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 smtClean="0">
                    <a:ea typeface="Gulim" pitchFamily="34" charset="-127"/>
                  </a:rPr>
                  <a:t>Shows PC view is very useful`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 smtClean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Key to Focusing Needed Analyses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Reviewer for </a:t>
            </a:r>
            <a:r>
              <a:rPr lang="en-US" i="1" dirty="0" smtClean="0"/>
              <a:t>Annals of Applied Statistics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Why not just say: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“Experimental Units”?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Useful for some situations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But misses </a:t>
            </a:r>
            <a:r>
              <a:rPr lang="en-US" u="sng" dirty="0" smtClean="0"/>
              <a:t>different representations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/>
              <a:t>E.g. log transformations …</a:t>
            </a:r>
          </a:p>
        </p:txBody>
      </p:sp>
    </p:spTree>
    <p:extLst>
      <p:ext uri="{BB962C8B-B14F-4D97-AF65-F5344CB8AC3E}">
        <p14:creationId xmlns:p14="http://schemas.microsoft.com/office/powerpoint/2010/main" val="82204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endParaRPr lang="en-US" sz="1200" dirty="0" smtClean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/>
              <a:t>Currently Published References: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/>
              <a:t>Wang and </a:t>
            </a:r>
            <a:r>
              <a:rPr lang="en-US" dirty="0" err="1" smtClean="0"/>
              <a:t>Marron</a:t>
            </a:r>
            <a:r>
              <a:rPr lang="en-US" dirty="0" smtClean="0"/>
              <a:t> (2007)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err="1" smtClean="0"/>
              <a:t>Marron</a:t>
            </a:r>
            <a:r>
              <a:rPr lang="en-US" dirty="0" smtClean="0"/>
              <a:t> and Alonso (2014)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914400"/>
            <a:ext cx="1828800" cy="27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57700"/>
            <a:ext cx="1828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03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Publication in Progress: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i="1" dirty="0" smtClean="0"/>
              <a:t>Object Oriented Data Analysis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Book with Ian Dryden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Latest Draft Available on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Course Web Page</a:t>
            </a:r>
            <a:endParaRPr lang="en-US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Comments Welcome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(Email Preferred)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76750"/>
            <a:ext cx="190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What is Actually </a:t>
            </a:r>
            <a:r>
              <a:rPr lang="en-US" dirty="0"/>
              <a:t>D</a:t>
            </a:r>
            <a:r>
              <a:rPr lang="en-US" dirty="0" smtClean="0"/>
              <a:t>one?</a:t>
            </a:r>
          </a:p>
          <a:p>
            <a:pPr eaLnBrk="1" hangingPunct="1">
              <a:lnSpc>
                <a:spcPct val="190000"/>
              </a:lnSpc>
              <a:buFontTx/>
              <a:buNone/>
            </a:pPr>
            <a:r>
              <a:rPr lang="en-US" dirty="0" smtClean="0"/>
              <a:t>Major </a:t>
            </a:r>
            <a:r>
              <a:rPr lang="en-US" dirty="0"/>
              <a:t>S</a:t>
            </a:r>
            <a:r>
              <a:rPr lang="en-US" dirty="0" smtClean="0"/>
              <a:t>tatistical Tasks:</a:t>
            </a:r>
          </a:p>
          <a:p>
            <a:pPr eaLnBrk="1" hangingPunct="1"/>
            <a:r>
              <a:rPr lang="en-US" dirty="0" smtClean="0"/>
              <a:t>Understanding Population </a:t>
            </a:r>
            <a:r>
              <a:rPr lang="en-US" dirty="0"/>
              <a:t>S</a:t>
            </a:r>
            <a:r>
              <a:rPr lang="en-US" dirty="0" smtClean="0"/>
              <a:t>tructure</a:t>
            </a:r>
          </a:p>
          <a:p>
            <a:pPr eaLnBrk="1" hangingPunct="1"/>
            <a:r>
              <a:rPr lang="en-US" dirty="0" smtClean="0"/>
              <a:t>Classification (</a:t>
            </a:r>
            <a:r>
              <a:rPr lang="en-US" dirty="0" err="1" smtClean="0"/>
              <a:t>i</a:t>
            </a:r>
            <a:r>
              <a:rPr lang="en-US" dirty="0" smtClean="0"/>
              <a:t>. e. Discrimination)</a:t>
            </a:r>
          </a:p>
          <a:p>
            <a:pPr eaLnBrk="1" hangingPunct="1"/>
            <a:r>
              <a:rPr lang="en-US" dirty="0" smtClean="0"/>
              <a:t>Time Series of Data Objects</a:t>
            </a:r>
          </a:p>
          <a:p>
            <a:pPr eaLnBrk="1" hangingPunct="1"/>
            <a:r>
              <a:rPr lang="en-US" dirty="0" smtClean="0"/>
              <a:t>“Vertical Integration” of </a:t>
            </a:r>
            <a:r>
              <a:rPr lang="en-US" dirty="0" err="1" smtClean="0"/>
              <a:t>Datatypes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    For </a:t>
            </a:r>
            <a:r>
              <a:rPr lang="en-US" dirty="0" smtClean="0"/>
              <a:t>Each </a:t>
            </a:r>
            <a:r>
              <a:rPr lang="en-US" dirty="0" smtClean="0"/>
              <a:t>Year/Age      =  </a:t>
            </a:r>
            <a:r>
              <a:rPr lang="en-US" dirty="0" smtClean="0"/>
              <a:t># Died / Total #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/>
              <a:t>		≈  </a:t>
            </a:r>
            <a:r>
              <a:rPr lang="en-US" dirty="0" smtClean="0"/>
              <a:t>Prob. Of Dying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4" t="77785" r="21181" b="-130"/>
          <a:stretch/>
        </p:blipFill>
        <p:spPr>
          <a:xfrm>
            <a:off x="506852" y="3505200"/>
            <a:ext cx="8078250" cy="3352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914400" y="2895600"/>
            <a:ext cx="41910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2514600"/>
            <a:ext cx="1371600" cy="41148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08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1800" dirty="0"/>
              <a:t>https://marron.web.unc.edu/stor-881-object-oriented-data-analysis-fall-2019/</a:t>
            </a:r>
            <a:endParaRPr lang="en-US" sz="1800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Challenge:  Very Small For Young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Solution:  Log Scale (Object Choice)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94" t="77785" r="21181" b="-130"/>
          <a:stretch/>
        </p:blipFill>
        <p:spPr>
          <a:xfrm>
            <a:off x="506852" y="3505200"/>
            <a:ext cx="8078250" cy="3352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676401" y="2514600"/>
            <a:ext cx="2226559" cy="3505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3124200"/>
            <a:ext cx="202577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58687" y="838200"/>
            <a:ext cx="1704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May Hide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Important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Structure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11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Enhancement:     Color by Year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2E91FE"/>
                </a:solidFill>
              </a:rPr>
              <a:t>1931</a:t>
            </a:r>
            <a:endParaRPr lang="en-US" dirty="0">
              <a:solidFill>
                <a:srgbClr val="2E91FE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B4A700"/>
                </a:solidFill>
              </a:rPr>
              <a:t>1987</a:t>
            </a:r>
            <a:endParaRPr lang="en-US" dirty="0">
              <a:solidFill>
                <a:srgbClr val="B4A7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(Years)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18461" r="7153" b="2417"/>
          <a:stretch/>
        </p:blipFill>
        <p:spPr bwMode="auto">
          <a:xfrm>
            <a:off x="2590800" y="990600"/>
            <a:ext cx="62179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kern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  <a:endParaRPr 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423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Enhancement:     Color by Year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(Highlights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Time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Structure)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600" y="5092005"/>
            <a:ext cx="2284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Note: Big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Improvement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Over Time!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3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62" t="76341" r="59068" b="1614"/>
          <a:stretch/>
        </p:blipFill>
        <p:spPr>
          <a:xfrm>
            <a:off x="762000" y="3580930"/>
            <a:ext cx="3810000" cy="32770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133600" y="2514600"/>
            <a:ext cx="990600" cy="25908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4419600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Older People Die Off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4953000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Age Blips???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5486400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Periodic?      Decadal!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6019800"/>
            <a:ext cx="3003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Age </a:t>
            </a:r>
            <a:r>
              <a:rPr lang="en-US" sz="2400" u="sng" dirty="0" smtClean="0"/>
              <a:t>Rounding</a:t>
            </a:r>
            <a:r>
              <a:rPr lang="en-US" sz="2400" dirty="0" smtClean="0"/>
              <a:t> Effect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52600" y="2814935"/>
            <a:ext cx="6858000" cy="2214265"/>
            <a:chOff x="1752600" y="2814935"/>
            <a:chExt cx="6858000" cy="2214265"/>
          </a:xfrm>
        </p:grpSpPr>
        <p:sp>
          <p:nvSpPr>
            <p:cNvPr id="3" name="TextBox 2"/>
            <p:cNvSpPr txBox="1"/>
            <p:nvPr/>
          </p:nvSpPr>
          <p:spPr>
            <a:xfrm>
              <a:off x="5412289" y="2814935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Dangerous to be Born</a:t>
              </a:r>
              <a:endParaRPr lang="en-US" sz="2400" dirty="0"/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1752600" y="3045768"/>
              <a:ext cx="3659689" cy="19834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981200" y="3352800"/>
            <a:ext cx="6662578" cy="2819400"/>
            <a:chOff x="1981200" y="3352800"/>
            <a:chExt cx="6662578" cy="2819400"/>
          </a:xfrm>
        </p:grpSpPr>
        <p:sp>
          <p:nvSpPr>
            <p:cNvPr id="8" name="TextBox 7"/>
            <p:cNvSpPr txBox="1"/>
            <p:nvPr/>
          </p:nvSpPr>
          <p:spPr>
            <a:xfrm>
              <a:off x="5410200" y="3352800"/>
              <a:ext cx="32335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Childhood Fairly Safe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1981200" y="3579168"/>
              <a:ext cx="3431090" cy="259303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09800" y="3886200"/>
            <a:ext cx="6174291" cy="1985665"/>
            <a:chOff x="2209800" y="3886200"/>
            <a:chExt cx="6174291" cy="1985665"/>
          </a:xfrm>
        </p:grpSpPr>
        <p:sp>
          <p:nvSpPr>
            <p:cNvPr id="10" name="TextBox 9"/>
            <p:cNvSpPr txBox="1"/>
            <p:nvPr/>
          </p:nvSpPr>
          <p:spPr>
            <a:xfrm>
              <a:off x="5410200" y="3886200"/>
              <a:ext cx="2973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Start Risky Behavior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09800" y="4112568"/>
              <a:ext cx="3202490" cy="17592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 flipV="1">
            <a:off x="4058269" y="4230217"/>
            <a:ext cx="1354021" cy="4157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Mean   (Contains Many Age Parts)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Residuals About Mean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62" t="76341" r="22797" b="1614"/>
          <a:stretch/>
        </p:blipFill>
        <p:spPr>
          <a:xfrm>
            <a:off x="762000" y="3580930"/>
            <a:ext cx="7620000" cy="32770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257800" y="3124200"/>
            <a:ext cx="685800" cy="1600200"/>
          </a:xfrm>
          <a:prstGeom prst="straightConnector1">
            <a:avLst/>
          </a:prstGeom>
          <a:ln w="508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0078" y="335280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Overall Improvement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31" y="4277380"/>
            <a:ext cx="4221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Better for Young than Old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9205" y="4267200"/>
            <a:ext cx="4009595" cy="1447800"/>
            <a:chOff x="1629205" y="4267200"/>
            <a:chExt cx="4009595" cy="1447800"/>
          </a:xfrm>
        </p:grpSpPr>
        <p:sp>
          <p:nvSpPr>
            <p:cNvPr id="10" name="TextBox 9"/>
            <p:cNvSpPr txBox="1"/>
            <p:nvPr/>
          </p:nvSpPr>
          <p:spPr>
            <a:xfrm>
              <a:off x="1629205" y="5191780"/>
              <a:ext cx="33237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 Very bad year???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flipV="1">
              <a:off x="3291103" y="4267200"/>
              <a:ext cx="2347697" cy="924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3875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  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i="1" dirty="0" smtClean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    Finds “Overall Improvement”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506" r="22420" b="1424"/>
          <a:stretch/>
        </p:blipFill>
        <p:spPr>
          <a:xfrm>
            <a:off x="762000" y="3581400"/>
            <a:ext cx="7715865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/>
              <a:t> Rank </a:t>
            </a:r>
            <a:r>
              <a:rPr lang="en-US" sz="3200" dirty="0"/>
              <a:t>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5486400"/>
            <a:ext cx="1896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Multiples of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Same</a:t>
            </a:r>
            <a:r>
              <a:rPr lang="en-US" sz="2400" dirty="0" smtClean="0">
                <a:solidFill>
                  <a:srgbClr val="FF0000"/>
                </a:solidFill>
              </a:rPr>
              <a:t> Curve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257800"/>
            <a:ext cx="2207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Corresponding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Coefficients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32555" y="3352800"/>
            <a:ext cx="5511445" cy="1295400"/>
            <a:chOff x="3632555" y="3352800"/>
            <a:chExt cx="5511445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3817203"/>
              <a:ext cx="20617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Smooth Histogram =</a:t>
              </a:r>
            </a:p>
            <a:p>
              <a:r>
                <a:rPr lang="en-US" sz="1600" dirty="0" smtClean="0"/>
                <a:t>Kernel Density Est.</a:t>
              </a:r>
            </a:p>
            <a:p>
              <a:r>
                <a:rPr lang="en-US" sz="1600" dirty="0" smtClean="0"/>
                <a:t>Will Study Later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2555" y="3352800"/>
              <a:ext cx="551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Most Change Fairly Rapid (1945-1965)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701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  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i="1" dirty="0" smtClean="0"/>
              <a:t>Mode 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506" r="22420" b="1424"/>
          <a:stretch/>
        </p:blipFill>
        <p:spPr>
          <a:xfrm>
            <a:off x="762000" y="3581400"/>
            <a:ext cx="7715865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4876801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/>
              <a:t> Rank </a:t>
            </a:r>
            <a:r>
              <a:rPr lang="en-US" sz="3200" dirty="0"/>
              <a:t>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9794" y="2667000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Age Rounding Blips Go Up and Down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3210580"/>
            <a:ext cx="5033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Records Improved 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Contrast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00400" y="3190220"/>
            <a:ext cx="1295400" cy="160020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00400" y="3200400"/>
            <a:ext cx="1295400" cy="211324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81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1918 Flu Pandemic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Spanish Civil War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506" r="22420" b="1424"/>
          <a:stretch/>
        </p:blipFill>
        <p:spPr>
          <a:xfrm>
            <a:off x="762000" y="3581400"/>
            <a:ext cx="7715865" cy="327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81600" y="2286000"/>
            <a:ext cx="2743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2933700"/>
            <a:ext cx="2753033" cy="17907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4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</a:t>
            </a:r>
            <a:r>
              <a:rPr lang="en-US" dirty="0"/>
              <a:t>Curves</a:t>
            </a:r>
          </a:p>
          <a:p>
            <a:pPr marL="0" indent="0" eaLnBrk="1" hangingPunct="1">
              <a:buNone/>
            </a:pPr>
            <a:r>
              <a:rPr lang="en-US" dirty="0"/>
              <a:t>  </a:t>
            </a:r>
            <a:r>
              <a:rPr lang="en-US" dirty="0" smtClean="0"/>
              <a:t> 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i="1" dirty="0" smtClean="0"/>
              <a:t>Mode </a:t>
            </a:r>
            <a:r>
              <a:rPr lang="en-US" i="1" dirty="0"/>
              <a:t>of Variation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342" r="22420" b="875"/>
          <a:stretch/>
        </p:blipFill>
        <p:spPr>
          <a:xfrm>
            <a:off x="990600" y="3784948"/>
            <a:ext cx="7010400" cy="3073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5029200" y="2006025"/>
            <a:ext cx="3733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 smtClean="0"/>
              <a:t> Rank </a:t>
            </a:r>
            <a:r>
              <a:rPr lang="en-US" sz="3200" dirty="0"/>
              <a:t>1 </a:t>
            </a:r>
            <a:r>
              <a:rPr lang="en-US" sz="3200" dirty="0" err="1"/>
              <a:t>Approx’n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77588" y="2768025"/>
            <a:ext cx="6561412" cy="2108775"/>
            <a:chOff x="677588" y="2768025"/>
            <a:chExt cx="6561412" cy="2108775"/>
          </a:xfrm>
        </p:grpSpPr>
        <p:sp>
          <p:nvSpPr>
            <p:cNvPr id="3" name="TextBox 2"/>
            <p:cNvSpPr txBox="1"/>
            <p:nvPr/>
          </p:nvSpPr>
          <p:spPr>
            <a:xfrm>
              <a:off x="677588" y="2768025"/>
              <a:ext cx="6561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Contrast Between 20-45s and R</a:t>
              </a:r>
              <a:r>
                <a:rPr lang="en-US" sz="3200" dirty="0" smtClean="0"/>
                <a:t>est</a:t>
              </a:r>
              <a:endParaRPr lang="en-US" sz="32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85998" y="3352800"/>
              <a:ext cx="914401" cy="1524000"/>
              <a:chOff x="3123213" y="3194050"/>
              <a:chExt cx="734519" cy="15367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3123213" y="3194050"/>
                <a:ext cx="612097" cy="14668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735311" y="3194050"/>
                <a:ext cx="122421" cy="15367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6356227" y="3893403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Big Changes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Over Time!!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9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en-US" dirty="0" smtClean="0"/>
              <a:t>Available on </a:t>
            </a:r>
            <a:r>
              <a:rPr lang="en-US" dirty="0"/>
              <a:t>t</a:t>
            </a:r>
            <a:r>
              <a:rPr lang="en-US" dirty="0" smtClean="0"/>
              <a:t>hat Web </a:t>
            </a:r>
            <a:r>
              <a:rPr lang="en-US" dirty="0" smtClean="0"/>
              <a:t>Page: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Will Post Daily Power Points</a:t>
            </a:r>
          </a:p>
          <a:p>
            <a:pPr eaLnBrk="1" hangingPunct="1">
              <a:lnSpc>
                <a:spcPct val="250000"/>
              </a:lnSpc>
            </a:pPr>
            <a:r>
              <a:rPr lang="en-US" dirty="0" smtClean="0"/>
              <a:t>Also Keep Running List of References</a:t>
            </a:r>
          </a:p>
        </p:txBody>
      </p:sp>
    </p:spTree>
    <p:extLst>
      <p:ext uri="{BB962C8B-B14F-4D97-AF65-F5344CB8AC3E}">
        <p14:creationId xmlns:p14="http://schemas.microsoft.com/office/powerpoint/2010/main" val="3423877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 smtClean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 smtClean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31" t="76342" r="22420" b="875"/>
          <a:stretch/>
        </p:blipFill>
        <p:spPr>
          <a:xfrm>
            <a:off x="990601" y="3784948"/>
            <a:ext cx="7010400" cy="30730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1336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2860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10256" cy="19050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Improved Safety</a:t>
            </a:r>
          </a:p>
        </p:txBody>
      </p:sp>
    </p:spTree>
    <p:extLst>
      <p:ext uri="{BB962C8B-B14F-4D97-AF65-F5344CB8AC3E}">
        <p14:creationId xmlns:p14="http://schemas.microsoft.com/office/powerpoint/2010/main" val="96494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 smtClean="0"/>
              <a:t>Phase and Amplitude Curves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Raw </a:t>
            </a:r>
          </a:p>
          <a:p>
            <a:pPr marL="0" indent="0" eaLnBrk="1" hangingPunct="1">
              <a:buNone/>
            </a:pPr>
            <a:r>
              <a:rPr lang="en-US" dirty="0" smtClean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86" t="80613" r="66496" b="3012"/>
          <a:stretch/>
        </p:blipFill>
        <p:spPr>
          <a:xfrm>
            <a:off x="1699263" y="2133600"/>
            <a:ext cx="2872737" cy="22784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8575" y="4480655"/>
            <a:ext cx="4127656" cy="2377345"/>
            <a:chOff x="398575" y="4480655"/>
            <a:chExt cx="4127656" cy="23773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4813" t="80778" r="66977" b="2136"/>
            <a:stretch/>
          </p:blipFill>
          <p:spPr>
            <a:xfrm>
              <a:off x="1752600" y="4480655"/>
              <a:ext cx="2773631" cy="23773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Warps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2133600"/>
            <a:ext cx="4409041" cy="2377484"/>
            <a:chOff x="4495800" y="2133600"/>
            <a:chExt cx="4409041" cy="23774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4030" t="80613" r="65744" b="2300"/>
            <a:stretch/>
          </p:blipFill>
          <p:spPr>
            <a:xfrm>
              <a:off x="4495800" y="2133600"/>
              <a:ext cx="2971846" cy="237748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Ampl’de</a:t>
              </a:r>
              <a:endParaRPr lang="en-US" sz="3200" dirty="0" smtClean="0"/>
            </a:p>
            <a:p>
              <a:r>
                <a:rPr lang="en-US" sz="3200" dirty="0" err="1" smtClean="0"/>
                <a:t>Varia’n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554" y="4404316"/>
            <a:ext cx="4249646" cy="2377484"/>
            <a:chOff x="4419554" y="4404316"/>
            <a:chExt cx="4249646" cy="23774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3278" t="80351" r="66496" b="2562"/>
            <a:stretch/>
          </p:blipFill>
          <p:spPr>
            <a:xfrm>
              <a:off x="4419554" y="4404316"/>
              <a:ext cx="2971846" cy="23774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Phase</a:t>
              </a:r>
            </a:p>
            <a:p>
              <a:r>
                <a:rPr lang="en-US" sz="3200" dirty="0" err="1" smtClean="0"/>
                <a:t>Varia’n</a:t>
              </a:r>
              <a:endParaRPr lang="en-US" sz="3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Interesting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Modes of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Variation!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Manual Segmentation  (Male Bladder)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1"/>
            <a:ext cx="75838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2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Skeletal Shape Representation</a:t>
            </a:r>
          </a:p>
          <a:p>
            <a:pPr marL="0" indent="0" eaLnBrk="1" hangingPunct="1">
              <a:buNone/>
            </a:pPr>
            <a:r>
              <a:rPr lang="en-US" dirty="0" smtClean="0"/>
              <a:t>Challenge:   Data Objects Lie on Manifold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96" y="3429000"/>
            <a:ext cx="59841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38200" y="3124200"/>
            <a:ext cx="8168640" cy="3621102"/>
            <a:chOff x="3810000" y="0"/>
            <a:chExt cx="5105400" cy="2263189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1" t="6715" r="15164" b="14460"/>
            <a:stretch/>
          </p:blipFill>
          <p:spPr>
            <a:xfrm>
              <a:off x="7322896" y="0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0122" t="6713" r="17882" b="14460"/>
            <a:stretch/>
          </p:blipFill>
          <p:spPr>
            <a:xfrm>
              <a:off x="5562600" y="0"/>
              <a:ext cx="1592529" cy="2263189"/>
            </a:xfrm>
            <a:prstGeom prst="rect">
              <a:avLst/>
            </a:prstGeom>
            <a:noFill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5" r="15164" b="14460"/>
            <a:stretch/>
          </p:blipFill>
          <p:spPr bwMode="auto">
            <a:xfrm>
              <a:off x="3810000" y="0"/>
              <a:ext cx="1592504" cy="2263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352401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96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197906" cy="3628339"/>
            <a:chOff x="3810000" y="2304288"/>
            <a:chExt cx="5123691" cy="22677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3810000" y="2304288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5562600" y="2308840"/>
              <a:ext cx="1592504" cy="2263160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842" t="6715" r="15163" b="14459"/>
            <a:stretch/>
          </p:blipFill>
          <p:spPr>
            <a:xfrm>
              <a:off x="7341187" y="2308840"/>
              <a:ext cx="1592504" cy="226316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324600"/>
                <a:ext cx="533400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880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0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 smtClean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 smtClean="0"/>
              <a:t>Analysis of Variation (</a:t>
            </a:r>
            <a:r>
              <a:rPr lang="en-US" dirty="0" err="1" smtClean="0"/>
              <a:t>Princ</a:t>
            </a:r>
            <a:r>
              <a:rPr lang="en-US" dirty="0" smtClean="0"/>
              <a:t>. </a:t>
            </a:r>
            <a:r>
              <a:rPr lang="en-US" dirty="0" err="1" smtClean="0"/>
              <a:t>Geod</a:t>
            </a:r>
            <a:r>
              <a:rPr lang="en-US" dirty="0" smtClean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Mode 1: Rectum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Mode 2: Twisting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Mode 3: Bladder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Note: Different Display of Modes of Variation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855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85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Who are we?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dirty="0" smtClean="0"/>
              <a:t>Varying Levels of Expertise</a:t>
            </a:r>
          </a:p>
          <a:p>
            <a:pPr lvl="1"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Graduate (MS &amp; PhD) Students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r>
              <a:rPr lang="en-US" dirty="0" smtClean="0"/>
              <a:t>Faculty Level Researchers</a:t>
            </a:r>
          </a:p>
          <a:p>
            <a:pPr eaLnBrk="1" hangingPunct="1"/>
            <a:r>
              <a:rPr lang="en-US" dirty="0" smtClean="0"/>
              <a:t>Various Backgrounds</a:t>
            </a:r>
          </a:p>
          <a:p>
            <a:pPr lvl="1" eaLnBrk="1" hangingPunct="1"/>
            <a:r>
              <a:rPr lang="en-US" dirty="0" smtClean="0"/>
              <a:t>Statistics / </a:t>
            </a:r>
            <a:r>
              <a:rPr lang="en-US" dirty="0" err="1" smtClean="0"/>
              <a:t>Biostat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Computer Science – Imaging</a:t>
            </a:r>
          </a:p>
          <a:p>
            <a:pPr lvl="1" eaLnBrk="1" hangingPunct="1"/>
            <a:r>
              <a:rPr lang="en-US" dirty="0" smtClean="0"/>
              <a:t>Bioinformatics – Genetics </a:t>
            </a:r>
          </a:p>
          <a:p>
            <a:pPr lvl="1" eaLnBrk="1" hangingPunct="1"/>
            <a:r>
              <a:rPr lang="en-US" dirty="0" smtClean="0"/>
              <a:t>Pharmacy</a:t>
            </a:r>
          </a:p>
          <a:p>
            <a:pPr lvl="1" eaLnBrk="1" hangingPunct="1"/>
            <a:r>
              <a:rPr lang="en-US" dirty="0" smtClean="0"/>
              <a:t>Others…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81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35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865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Marron’s</a:t>
            </a:r>
          </a:p>
          <a:p>
            <a:pPr marL="0" indent="0" eaLnBrk="1" hangingPunct="1">
              <a:buNone/>
            </a:pPr>
            <a:r>
              <a:rPr lang="en-US" dirty="0" smtClean="0"/>
              <a:t>Brain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17647" r="56175" b="41176"/>
          <a:stretch>
            <a:fillRect/>
          </a:stretch>
        </p:blipFill>
        <p:spPr bwMode="auto">
          <a:xfrm>
            <a:off x="3627943" y="3017471"/>
            <a:ext cx="5516057" cy="3840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7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 smtClean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 smtClean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Analyze Sample of n=100</a:t>
            </a:r>
          </a:p>
          <a:p>
            <a:pPr marL="0" indent="0" eaLnBrk="1" hangingPunct="1">
              <a:buNone/>
            </a:pPr>
            <a:r>
              <a:rPr lang="en-US" dirty="0" smtClean="0"/>
              <a:t>Average?       Variation About Average???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Modes of Variation???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Sonogram</a:t>
            </a:r>
          </a:p>
          <a:p>
            <a:pPr marL="0" indent="0" eaLnBrk="1" hangingPunct="1">
              <a:buNone/>
            </a:pPr>
            <a:r>
              <a:rPr lang="en-US" sz="2000" dirty="0" err="1" smtClean="0"/>
              <a:t>Pigoli</a:t>
            </a:r>
            <a:r>
              <a:rPr lang="en-US" sz="2000" dirty="0" smtClean="0"/>
              <a:t> et al. (2015)</a:t>
            </a:r>
            <a:endParaRPr lang="en-US" sz="2000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5791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0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Raw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sz="2400" dirty="0" smtClean="0"/>
              <a:t>Benito et al. (2017)</a:t>
            </a:r>
            <a:endParaRPr lang="en-US" sz="2400" dirty="0"/>
          </a:p>
        </p:txBody>
      </p:sp>
      <p:pic>
        <p:nvPicPr>
          <p:cNvPr id="2" name="SampleR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1905000"/>
            <a:ext cx="3429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 smtClean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 smtClean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0" y="1752600"/>
            <a:ext cx="6477000" cy="1143000"/>
            <a:chOff x="304800" y="1752600"/>
            <a:chExt cx="6477000" cy="11430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752600"/>
              <a:ext cx="19470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3-d Maps of</a:t>
              </a:r>
            </a:p>
            <a:p>
              <a:r>
                <a:rPr lang="en-US" sz="2400" dirty="0" smtClean="0"/>
                <a:t>Brain Activity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stCxn id="3" idx="3"/>
            </p:cNvCxnSpPr>
            <p:nvPr/>
          </p:nvCxnSpPr>
          <p:spPr>
            <a:xfrm>
              <a:off x="2251808" y="2168099"/>
              <a:ext cx="4529992" cy="7275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04800" y="2743200"/>
            <a:ext cx="5638800" cy="3581400"/>
            <a:chOff x="304800" y="2743200"/>
            <a:chExt cx="5638800" cy="35814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2743200"/>
              <a:ext cx="16039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Collected</a:t>
              </a:r>
            </a:p>
            <a:p>
              <a:r>
                <a:rPr lang="en-US" sz="2400" dirty="0" smtClean="0"/>
                <a:t>Over Time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>
              <a:off x="1908765" y="3158699"/>
              <a:ext cx="4034835" cy="31659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1133" y="4743271"/>
            <a:ext cx="191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Often While</a:t>
            </a:r>
          </a:p>
          <a:p>
            <a:r>
              <a:rPr lang="en-US" sz="2400" dirty="0" smtClean="0"/>
              <a:t>Performing</a:t>
            </a:r>
          </a:p>
          <a:p>
            <a:r>
              <a:rPr lang="en-US" sz="2400" dirty="0" smtClean="0"/>
              <a:t>Some “Task”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8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Expectations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Grading Based on: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 smtClean="0"/>
              <a:t>“Participant Presentations”</a:t>
            </a: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5 – 10 minute talks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By Enrolled Students</a:t>
            </a:r>
          </a:p>
          <a:p>
            <a:pPr eaLnBrk="1" hangingPunct="1"/>
            <a:r>
              <a:rPr lang="en-US" dirty="0" smtClean="0"/>
              <a:t>Hopefully Others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6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smtClean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3-d Maps of</a:t>
            </a:r>
          </a:p>
          <a:p>
            <a:r>
              <a:rPr lang="en-US" sz="2400" dirty="0" smtClean="0"/>
              <a:t>Brain Activity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Collected</a:t>
            </a:r>
          </a:p>
          <a:p>
            <a:r>
              <a:rPr lang="en-US" sz="2400" dirty="0" smtClean="0"/>
              <a:t>Over Time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Objects?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Heat Map at</a:t>
              </a:r>
            </a:p>
            <a:p>
              <a:r>
                <a:rPr lang="en-US" sz="2400" dirty="0" smtClean="0"/>
                <a:t>One Time?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 Series at</a:t>
              </a:r>
            </a:p>
            <a:p>
              <a:r>
                <a:rPr lang="en-US" sz="2400" dirty="0" smtClean="0"/>
                <a:t>One Location?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A </a:t>
            </a:r>
            <a:r>
              <a:rPr lang="en-US" i="1" dirty="0" smtClean="0"/>
              <a:t>Sound-Bite</a:t>
            </a:r>
            <a:r>
              <a:rPr lang="en-US" dirty="0" smtClean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More generally:   </a:t>
            </a:r>
            <a:r>
              <a:rPr lang="en-US" dirty="0" smtClean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197326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Generally Not Widely </a:t>
            </a:r>
            <a:r>
              <a:rPr lang="en-US" dirty="0" smtClean="0">
                <a:solidFill>
                  <a:schemeClr val="tx2"/>
                </a:solidFill>
              </a:rPr>
              <a:t>Appreciated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But Highlighted in OODA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0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Understood by Some in Statistics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tx2"/>
                </a:solidFill>
              </a:rPr>
              <a:t>Classical Reference:  Tukey (1977)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Better Understood in Machine Learning</a:t>
            </a:r>
          </a:p>
          <a:p>
            <a:pPr marL="0" indent="0" algn="ctr" eaLnBrk="1" hangingPunct="1">
              <a:buNone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marL="0" indent="0" eaLnBrk="1" hangingPunct="1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Primary </a:t>
            </a:r>
            <a:r>
              <a:rPr lang="en-US" u="sng" dirty="0">
                <a:solidFill>
                  <a:schemeClr val="tx2"/>
                </a:solidFill>
              </a:rPr>
              <a:t>Focus</a:t>
            </a:r>
            <a:r>
              <a:rPr lang="en-US" dirty="0">
                <a:solidFill>
                  <a:schemeClr val="tx2"/>
                </a:solidFill>
              </a:rPr>
              <a:t> of Modern “Statistics”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E.g. STOR &amp; </a:t>
            </a:r>
            <a:r>
              <a:rPr lang="en-US" dirty="0" err="1">
                <a:solidFill>
                  <a:schemeClr val="tx2"/>
                </a:solidFill>
              </a:rPr>
              <a:t>Biostat</a:t>
            </a:r>
            <a:r>
              <a:rPr lang="en-US" dirty="0">
                <a:solidFill>
                  <a:schemeClr val="tx2"/>
                </a:solidFill>
              </a:rPr>
              <a:t> PhD Curriculum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i="1" dirty="0">
                <a:solidFill>
                  <a:schemeClr val="tx2"/>
                </a:solidFill>
              </a:rPr>
              <a:t>Less </a:t>
            </a:r>
            <a:r>
              <a:rPr lang="en-US" i="1" dirty="0" smtClean="0">
                <a:solidFill>
                  <a:schemeClr val="tx2"/>
                </a:solidFill>
              </a:rPr>
              <a:t>Considered </a:t>
            </a:r>
            <a:r>
              <a:rPr lang="en-US" dirty="0">
                <a:solidFill>
                  <a:schemeClr val="tx2"/>
                </a:solidFill>
              </a:rPr>
              <a:t>In Machine Learning</a:t>
            </a:r>
          </a:p>
          <a:p>
            <a:pPr marL="0" indent="0" algn="ctr" eaLnBrk="1" hangingPunct="1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8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algn="ctr" eaLnBrk="1" hangingPunct="1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>Background Notation, etc.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Data Object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hich curves???)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968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966" r="28842" b="2300"/>
          <a:stretch/>
        </p:blipFill>
        <p:spPr>
          <a:xfrm>
            <a:off x="3559144" y="2667000"/>
            <a:ext cx="5584856" cy="41910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Data Object Definition</a:t>
            </a:r>
            <a:endParaRPr lang="en-US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Studied Mortality vs. Age (over years)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could have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hosen: vs. Year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(over ages)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{tried both,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more </a:t>
            </a:r>
            <a:r>
              <a:rPr lang="en-US" sz="3200" dirty="0" smtClean="0">
                <a:solidFill>
                  <a:srgbClr val="000000"/>
                </a:solidFill>
              </a:rPr>
              <a:t>fun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}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4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Choice of Data Objects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Two Main Parts: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Data Object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(e.g. Mortality Data,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hich curves???)</a:t>
            </a:r>
          </a:p>
          <a:p>
            <a:pPr marL="457200" lvl="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Data Object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Representation</a:t>
            </a:r>
          </a:p>
          <a:p>
            <a:pPr lvl="0"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(e.g. Mortality Data)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56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Class Meeting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When you don’t understand something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Many others probably join you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So please </a:t>
            </a:r>
            <a:r>
              <a:rPr lang="en-US" dirty="0" smtClean="0">
                <a:solidFill>
                  <a:srgbClr val="FF0000"/>
                </a:solidFill>
              </a:rPr>
              <a:t>fire away </a:t>
            </a:r>
            <a:r>
              <a:rPr lang="en-US" dirty="0" smtClean="0"/>
              <a:t>with questions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Discussion usually enlightening for others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If needed, I’ll tell you to shut up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(essentially never happens)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Data Object </a:t>
            </a:r>
            <a:r>
              <a:rPr lang="en-US" i="1" dirty="0" smtClean="0">
                <a:solidFill>
                  <a:srgbClr val="000000"/>
                </a:solidFill>
                <a:sym typeface="Wingdings" pitchFamily="2" charset="2"/>
              </a:rPr>
              <a:t>Representation</a:t>
            </a:r>
            <a:endParaRPr lang="en-US" i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.g. Mortality Data,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 scale more informative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(for this data set)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94" t="77785" r="21181" b="-130"/>
          <a:stretch/>
        </p:blipFill>
        <p:spPr>
          <a:xfrm>
            <a:off x="608550" y="3276600"/>
            <a:ext cx="80782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Statistical Standard: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for sample size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Other Fields:   Other choices found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Terrible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choice: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and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?!?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24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Notation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M</a:t>
                </a:r>
                <a:r>
                  <a:rPr lang="en-US" dirty="0" smtClean="0"/>
                  <a:t>any statisticians prefer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”, not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(perhaps for “parameters”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or “predictors”)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I will use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” for “dimension”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(with idea that it is more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broadly understandable)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24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Mortality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9966" r="28842" b="2300"/>
          <a:stretch/>
        </p:blipFill>
        <p:spPr>
          <a:xfrm>
            <a:off x="5894630" y="4419600"/>
            <a:ext cx="3249370" cy="24383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86200" y="1600200"/>
            <a:ext cx="4876800" cy="3877270"/>
            <a:chOff x="3886200" y="1600200"/>
            <a:chExt cx="4876800" cy="3877270"/>
          </a:xfrm>
        </p:grpSpPr>
        <p:sp>
          <p:nvSpPr>
            <p:cNvPr id="2" name="TextBox 1"/>
            <p:cNvSpPr txBox="1"/>
            <p:nvPr/>
          </p:nvSpPr>
          <p:spPr>
            <a:xfrm>
              <a:off x="7193340" y="16002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Each Column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Contains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One Curve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86200" y="2057400"/>
              <a:ext cx="3276600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2"/>
            </p:cNvCxnSpPr>
            <p:nvPr/>
          </p:nvCxnSpPr>
          <p:spPr>
            <a:xfrm flipH="1">
              <a:off x="7315199" y="2523530"/>
              <a:ext cx="662971" cy="29539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828800" y="3024982"/>
            <a:ext cx="5638800" cy="3710781"/>
            <a:chOff x="1828800" y="3024982"/>
            <a:chExt cx="5638800" cy="3710781"/>
          </a:xfrm>
        </p:grpSpPr>
        <p:sp>
          <p:nvSpPr>
            <p:cNvPr id="13" name="TextBox 12"/>
            <p:cNvSpPr txBox="1"/>
            <p:nvPr/>
          </p:nvSpPr>
          <p:spPr>
            <a:xfrm>
              <a:off x="1828800" y="3200400"/>
              <a:ext cx="10695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As a 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Function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of Age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334970" y="4114800"/>
              <a:ext cx="5132630" cy="262096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050723" y="3024982"/>
              <a:ext cx="1" cy="1265236"/>
            </a:xfrm>
            <a:prstGeom prst="straightConnector1">
              <a:avLst/>
            </a:prstGeom>
            <a:ln w="762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57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19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“Features”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899975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xmlns="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xmlns="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xmlns="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 smtClean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Features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Variables,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49296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1899975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Biological </a:t>
                          </a:r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Samples,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 smtClean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4"/>
                              </a:solidFill>
                            </a:rPr>
                            <a:t>Features</a:t>
                          </a:r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Variables,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  <a:endParaRPr lang="en-US" sz="32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Return to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Caution:   Not Always Done!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212453"/>
              </a:xfrm>
              <a:prstGeom prst="rect">
                <a:avLst/>
              </a:prstGeom>
              <a:blipFill>
                <a:blip r:embed="rId3"/>
                <a:stretch>
                  <a:fillRect l="-3377" t="-1520" b="-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133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402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Areas: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Linear Algebra (column vectors)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Bioinformatics (from Excel restrictions)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Statistical Data Bases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Linear Models</a:t>
            </a:r>
          </a:p>
        </p:txBody>
      </p:sp>
    </p:spTree>
    <p:extLst>
      <p:ext uri="{BB962C8B-B14F-4D97-AF65-F5344CB8AC3E}">
        <p14:creationId xmlns:p14="http://schemas.microsoft.com/office/powerpoint/2010/main" val="23840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 Science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2057400"/>
            <a:ext cx="31242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9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Row vs. Column Choice by Software: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Columns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Matlab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Rows as Data Objects: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 &amp; Python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SAS &amp; others</a:t>
            </a:r>
          </a:p>
        </p:txBody>
      </p:sp>
    </p:spTree>
    <p:extLst>
      <p:ext uri="{BB962C8B-B14F-4D97-AF65-F5344CB8AC3E}">
        <p14:creationId xmlns:p14="http://schemas.microsoft.com/office/powerpoint/2010/main" val="345785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2699749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</a:pPr>
            <a:endParaRPr lang="en-US" dirty="0" smtClean="0"/>
          </a:p>
          <a:p>
            <a:pPr marL="0" indent="0" algn="ctr" eaLnBrk="1" hangingPunct="1">
              <a:buNone/>
            </a:pPr>
            <a:r>
              <a:rPr lang="en-US" dirty="0" smtClean="0"/>
              <a:t>Important Aspect: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Data Visualization</a:t>
            </a:r>
          </a:p>
          <a:p>
            <a:pPr marL="0" indent="0" algn="ctr" eaLnBrk="1" hangingPunct="1">
              <a:buNone/>
            </a:pPr>
            <a:r>
              <a:rPr lang="en-US" dirty="0" smtClean="0"/>
              <a:t>(Look at Simple Examples)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0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Start with data objects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 smtClean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>
                <a:blip r:embed="rId3"/>
                <a:stretch>
                  <a:fillRect l="-17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54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 smtClean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 smtClean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 smtClean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 smtClean="0"/>
                  <a:t>General Definition </a:t>
                </a:r>
                <a:r>
                  <a:rPr lang="en-US" dirty="0" smtClean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 smtClean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 </a:t>
                </a:r>
                <a:r>
                  <a:rPr lang="en-US" u="sng" dirty="0" smtClean="0"/>
                  <a:t>closest</a:t>
                </a:r>
                <a:r>
                  <a:rPr lang="en-US" dirty="0" smtClean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17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1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 Science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133600"/>
            <a:ext cx="2286000" cy="914400"/>
          </a:xfrm>
          <a:prstGeom prst="rect">
            <a:avLst/>
          </a:prstGeom>
          <a:gradFill>
            <a:gsLst>
              <a:gs pos="0">
                <a:srgbClr val="E9F5D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2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2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Illustration of Multivariate View: Gene 3 Express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Coordinates</a:t>
            </a:r>
          </a:p>
          <a:p>
            <a:r>
              <a:rPr lang="en-US" sz="2400" dirty="0" smtClean="0"/>
              <a:t>Are Projections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Coordinates Show</a:t>
            </a:r>
          </a:p>
          <a:p>
            <a:r>
              <a:rPr lang="en-US" sz="2400" dirty="0" smtClean="0"/>
              <a:t>Order in Data Set</a:t>
            </a:r>
          </a:p>
          <a:p>
            <a:r>
              <a:rPr lang="en-US" sz="2400" dirty="0" smtClean="0"/>
              <a:t>(or Random)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374904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Smooth histogram = </a:t>
            </a:r>
          </a:p>
          <a:p>
            <a:r>
              <a:rPr lang="en-US" sz="2400" dirty="0" smtClean="0"/>
              <a:t>Kernel Density Estimate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400" y="6015335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Will Study in Detail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</a:t>
            </a:r>
            <a:r>
              <a:rPr lang="en-US" sz="9600" dirty="0" smtClean="0">
                <a:solidFill>
                  <a:srgbClr val="000000"/>
                </a:solidFill>
                <a:latin typeface="Edwardian Script ITC" pitchFamily="66" charset="0"/>
              </a:rPr>
              <a:t>Data</a:t>
            </a:r>
            <a:endParaRPr lang="en-US" sz="9600" dirty="0">
              <a:solidFill>
                <a:srgbClr val="000000"/>
              </a:solidFill>
              <a:latin typeface="Edwardian Script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  <a:endParaRPr lang="en-US" sz="6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XY-Proj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XZ-Proj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2-d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YZ-Proj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err="1" smtClean="0">
                <a:ea typeface="Gulim" pitchFamily="34" charset="-127"/>
              </a:rPr>
              <a:t>Illust</a:t>
            </a:r>
            <a:r>
              <a:rPr lang="en-US" altLang="ko-KR" sz="3200" dirty="0" err="1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dirty="0" err="1" smtClean="0">
                <a:ea typeface="Gulim" pitchFamily="34" charset="-127"/>
              </a:rPr>
              <a:t>n</a:t>
            </a:r>
            <a:r>
              <a:rPr lang="en-US" altLang="ko-KR" sz="3200" dirty="0" smtClean="0">
                <a:ea typeface="Gulim" pitchFamily="34" charset="-127"/>
              </a:rPr>
              <a:t> of </a:t>
            </a:r>
            <a:r>
              <a:rPr lang="en-US" altLang="ko-KR" sz="3200" dirty="0" err="1" smtClean="0">
                <a:ea typeface="Gulim" pitchFamily="34" charset="-127"/>
              </a:rPr>
              <a:t>Multivar</a:t>
            </a:r>
            <a:r>
              <a:rPr lang="en-US" altLang="ko-KR" sz="3200" dirty="0" smtClean="0">
                <a:ea typeface="Gulim" pitchFamily="34" charset="-127"/>
              </a:rPr>
              <a:t>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Side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Views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Diagonal 1-d proj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ns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Multivar.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</TotalTime>
  <Words>2869</Words>
  <Application>Microsoft Office PowerPoint</Application>
  <PresentationFormat>On-screen Show (4:3)</PresentationFormat>
  <Paragraphs>938</Paragraphs>
  <Slides>139</Slides>
  <Notes>139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139</vt:i4>
      </vt:variant>
    </vt:vector>
  </HeadingPairs>
  <TitlesOfParts>
    <vt:vector size="149" baseType="lpstr">
      <vt:lpstr>Arial Unicode MS</vt:lpstr>
      <vt:lpstr>Gulim</vt:lpstr>
      <vt:lpstr>Arial</vt:lpstr>
      <vt:lpstr>Cambria Math</vt:lpstr>
      <vt:lpstr>Edwardian Script ITC</vt:lpstr>
      <vt:lpstr>Tahoma</vt:lpstr>
      <vt:lpstr>Times New Roman</vt:lpstr>
      <vt:lpstr>Wingdings</vt:lpstr>
      <vt:lpstr>1_Default Design</vt:lpstr>
      <vt:lpstr>2_Default Design</vt:lpstr>
      <vt:lpstr>Statistics – O. R. 881 Object Oriented Data Analysis</vt:lpstr>
      <vt:lpstr>Administrative Info</vt:lpstr>
      <vt:lpstr>Administrative Info</vt:lpstr>
      <vt:lpstr>Who are we?</vt:lpstr>
      <vt:lpstr>Course Expectations</vt:lpstr>
      <vt:lpstr>Class Meeting Style</vt:lpstr>
      <vt:lpstr>Course Context</vt:lpstr>
      <vt:lpstr>Course Context</vt:lpstr>
      <vt:lpstr>Course Context</vt:lpstr>
      <vt:lpstr>Object Oriented Data Analysis</vt:lpstr>
      <vt:lpstr>Functional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A Taste of OODA Examples</vt:lpstr>
      <vt:lpstr>A Taste of OODA Examples</vt:lpstr>
      <vt:lpstr>A Taste of OODA Examples</vt:lpstr>
      <vt:lpstr>PowerPoint Presentation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Choice of Data Objects</vt:lpstr>
      <vt:lpstr>Data Object Definition</vt:lpstr>
      <vt:lpstr>Choice of Data Objects</vt:lpstr>
      <vt:lpstr>Data Object Representation</vt:lpstr>
      <vt:lpstr>Basics of OODA</vt:lpstr>
      <vt:lpstr>Notation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Object Oriented Data Analysis</vt:lpstr>
      <vt:lpstr>Object Oriented Data Analysis</vt:lpstr>
      <vt:lpstr>Visualization</vt:lpstr>
      <vt:lpstr>Visualization</vt:lpstr>
      <vt:lpstr>Visualization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Gene by Gene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Illust’n of PCA View: Typical View</vt:lpstr>
      <vt:lpstr>Comparison of Views</vt:lpstr>
      <vt:lpstr>Illust’n of PCA View: Gene by Gene View</vt:lpstr>
      <vt:lpstr>Illust’n of PCA View: PCA View</vt:lpstr>
      <vt:lpstr>Illust’n of PCA View: PCA View</vt:lpstr>
      <vt:lpstr>Another Comparison of Views</vt:lpstr>
      <vt:lpstr>Another Comparison: Gene by Gene View</vt:lpstr>
      <vt:lpstr>Another Comparison: Gene by Gene View</vt:lpstr>
      <vt:lpstr>Another Comparison of Views</vt:lpstr>
      <vt:lpstr>Another Comparison: PCA View</vt:lpstr>
      <vt:lpstr>Another Comparison of Views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236</cp:revision>
  <dcterms:created xsi:type="dcterms:W3CDTF">2001-06-08T01:38:43Z</dcterms:created>
  <dcterms:modified xsi:type="dcterms:W3CDTF">2019-08-20T13:26:50Z</dcterms:modified>
</cp:coreProperties>
</file>