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3689" r:id="rId3"/>
    <p:sldMasterId id="2147483703" r:id="rId4"/>
  </p:sldMasterIdLst>
  <p:notesMasterIdLst>
    <p:notesMasterId r:id="rId91"/>
  </p:notesMasterIdLst>
  <p:sldIdLst>
    <p:sldId id="262" r:id="rId5"/>
    <p:sldId id="263" r:id="rId6"/>
    <p:sldId id="742" r:id="rId7"/>
    <p:sldId id="566" r:id="rId8"/>
    <p:sldId id="337" r:id="rId9"/>
    <p:sldId id="338" r:id="rId10"/>
    <p:sldId id="380" r:id="rId11"/>
    <p:sldId id="674" r:id="rId12"/>
    <p:sldId id="605" r:id="rId13"/>
    <p:sldId id="608" r:id="rId14"/>
    <p:sldId id="610" r:id="rId15"/>
    <p:sldId id="615" r:id="rId16"/>
    <p:sldId id="676" r:id="rId17"/>
    <p:sldId id="678" r:id="rId18"/>
    <p:sldId id="685" r:id="rId19"/>
    <p:sldId id="689" r:id="rId20"/>
    <p:sldId id="687" r:id="rId21"/>
    <p:sldId id="690" r:id="rId22"/>
    <p:sldId id="702" r:id="rId23"/>
    <p:sldId id="618" r:id="rId24"/>
    <p:sldId id="677" r:id="rId25"/>
    <p:sldId id="617" r:id="rId26"/>
    <p:sldId id="622" r:id="rId27"/>
    <p:sldId id="623" r:id="rId28"/>
    <p:sldId id="692" r:id="rId29"/>
    <p:sldId id="693" r:id="rId30"/>
    <p:sldId id="625" r:id="rId31"/>
    <p:sldId id="626" r:id="rId32"/>
    <p:sldId id="627" r:id="rId33"/>
    <p:sldId id="628" r:id="rId34"/>
    <p:sldId id="629" r:id="rId35"/>
    <p:sldId id="630" r:id="rId36"/>
    <p:sldId id="631" r:id="rId37"/>
    <p:sldId id="632" r:id="rId38"/>
    <p:sldId id="633" r:id="rId39"/>
    <p:sldId id="634" r:id="rId40"/>
    <p:sldId id="636" r:id="rId41"/>
    <p:sldId id="691" r:id="rId42"/>
    <p:sldId id="637" r:id="rId43"/>
    <p:sldId id="638" r:id="rId44"/>
    <p:sldId id="639" r:id="rId45"/>
    <p:sldId id="640" r:id="rId46"/>
    <p:sldId id="641" r:id="rId47"/>
    <p:sldId id="642" r:id="rId48"/>
    <p:sldId id="643" r:id="rId49"/>
    <p:sldId id="644" r:id="rId50"/>
    <p:sldId id="695" r:id="rId51"/>
    <p:sldId id="696" r:id="rId52"/>
    <p:sldId id="697" r:id="rId53"/>
    <p:sldId id="698" r:id="rId54"/>
    <p:sldId id="699" r:id="rId55"/>
    <p:sldId id="780" r:id="rId56"/>
    <p:sldId id="881" r:id="rId57"/>
    <p:sldId id="882" r:id="rId58"/>
    <p:sldId id="883" r:id="rId59"/>
    <p:sldId id="884" r:id="rId60"/>
    <p:sldId id="885" r:id="rId61"/>
    <p:sldId id="886" r:id="rId62"/>
    <p:sldId id="887" r:id="rId63"/>
    <p:sldId id="888" r:id="rId64"/>
    <p:sldId id="889" r:id="rId65"/>
    <p:sldId id="890" r:id="rId66"/>
    <p:sldId id="891" r:id="rId67"/>
    <p:sldId id="892" r:id="rId68"/>
    <p:sldId id="893" r:id="rId69"/>
    <p:sldId id="894" r:id="rId70"/>
    <p:sldId id="895" r:id="rId71"/>
    <p:sldId id="896" r:id="rId72"/>
    <p:sldId id="897" r:id="rId73"/>
    <p:sldId id="898" r:id="rId74"/>
    <p:sldId id="899" r:id="rId75"/>
    <p:sldId id="900" r:id="rId76"/>
    <p:sldId id="901" r:id="rId77"/>
    <p:sldId id="902" r:id="rId78"/>
    <p:sldId id="903" r:id="rId79"/>
    <p:sldId id="904" r:id="rId80"/>
    <p:sldId id="905" r:id="rId81"/>
    <p:sldId id="906" r:id="rId82"/>
    <p:sldId id="703" r:id="rId83"/>
    <p:sldId id="841" r:id="rId84"/>
    <p:sldId id="843" r:id="rId85"/>
    <p:sldId id="844" r:id="rId86"/>
    <p:sldId id="845" r:id="rId87"/>
    <p:sldId id="846" r:id="rId88"/>
    <p:sldId id="847" r:id="rId89"/>
    <p:sldId id="848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00003C"/>
    <a:srgbClr val="000078"/>
    <a:srgbClr val="0000B4"/>
    <a:srgbClr val="0000C8"/>
    <a:srgbClr val="0000FF"/>
    <a:srgbClr val="FFEB00"/>
    <a:srgbClr val="00FFFF"/>
    <a:srgbClr val="A700D5"/>
    <a:srgbClr val="D1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92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033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0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67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83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59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77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459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72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CE9114-65D8-4A28-A4CA-656038CD5D21}" type="slidenum">
              <a:rPr lang="en-US" smtClean="0">
                <a:latin typeface="Times New Roman" pitchFamily="18" charset="0"/>
              </a:rPr>
              <a:pPr eaLnBrk="1" hangingPunct="1"/>
              <a:t>2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858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08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292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01AB9-1534-4877-B9D9-79601ECC6A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58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2426436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694173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279F4C-DB23-44A1-936A-1195D8A6E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EGCD1Parabs.ps</a:t>
            </a:r>
          </a:p>
        </p:txBody>
      </p:sp>
    </p:spTree>
    <p:extLst>
      <p:ext uri="{BB962C8B-B14F-4D97-AF65-F5344CB8AC3E}">
        <p14:creationId xmlns:p14="http://schemas.microsoft.com/office/powerpoint/2010/main" val="3199178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4654B-EE26-410F-BA03-A6D27CBF55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875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124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FF4CB5-C640-4F52-89B3-BC8AB06B0E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EGCD1Clust2.ps</a:t>
            </a:r>
          </a:p>
        </p:txBody>
      </p:sp>
    </p:spTree>
    <p:extLst>
      <p:ext uri="{BB962C8B-B14F-4D97-AF65-F5344CB8AC3E}">
        <p14:creationId xmlns:p14="http://schemas.microsoft.com/office/powerpoint/2010/main" val="2583033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928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696E64-5102-4D93-B31F-A310431716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6015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13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7BC42-C68E-4F96-9D07-5E4C2F1EE5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EGCD1Clust4a.ps</a:t>
            </a:r>
          </a:p>
        </p:txBody>
      </p:sp>
    </p:spTree>
    <p:extLst>
      <p:ext uri="{BB962C8B-B14F-4D97-AF65-F5344CB8AC3E}">
        <p14:creationId xmlns:p14="http://schemas.microsoft.com/office/powerpoint/2010/main" val="2962754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D9DACD-E97C-44D1-9BA0-9CDAE6781B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EGCD1Clust4aDP2d.ps</a:t>
            </a:r>
          </a:p>
        </p:txBody>
      </p:sp>
    </p:spTree>
    <p:extLst>
      <p:ext uri="{BB962C8B-B14F-4D97-AF65-F5344CB8AC3E}">
        <p14:creationId xmlns:p14="http://schemas.microsoft.com/office/powerpoint/2010/main" val="27347059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CDE84-047E-4D9A-96AD-B4063757CD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90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30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020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15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497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4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83A2FD-40BD-42AB-BBF5-9D19F45DB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2724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85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534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70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3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6077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2262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2135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692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263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86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4A1648-1897-42AC-800E-AD648732ED8A}" type="slidenum">
              <a:rPr lang="en-US" smtClean="0">
                <a:latin typeface="Times New Roman" pitchFamily="18" charset="0"/>
              </a:rPr>
              <a:pPr eaLnBrk="1" hangingPunct="1"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774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811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620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7708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598D6-F604-490D-AA01-E856A7D26E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161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1DE32-C44C-4708-A992-C96059539B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1492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A6C729-55AA-4084-B29C-0E114D2539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588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90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C9CBA-E599-4EC3-95BE-1B7053CCA9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251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32526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283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3E70BE-6B90-4E09-B919-07A52FA05821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EgView1p71GeneViewClustColor.ps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3077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ABF03-309D-4FC3-AADB-113BEEA3F5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77212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5725F-6A1C-4665-974A-F142D0323C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4713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053807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31B01-D31B-4AE7-AB48-50E37AFA9C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9351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6EE46-7A67-4576-BFDC-144BBBD8CA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0938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2D828-9F51-4B9C-8219-9391851372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74350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D57A6-1520-4809-9910-152C9A62A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9956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71376-885A-46C1-B4CA-CD2186B13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4723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08ADC-7998-4F16-8194-B5725E4C1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2532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6DD920-810C-420F-B02D-E5B7DD478D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045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D381B9-131F-4157-AF3D-E5B8E7CF786A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EgView1p72PCAViewClustColor.ps</a:t>
            </a:r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488051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8D15ED-4B83-41CB-95C1-3CF4DECC47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19459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5B4B5B-FD43-4027-955A-A6A664B4A0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40277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133375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92982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54432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07354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14015-ACD1-4BB6-829C-2C7668ABEB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849176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CA7E05-32A0-48B3-97D9-439A2470CD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3906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31486-75CB-49D4-A4CD-39441116FC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8599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03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054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2696151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621275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5079616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2312381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50893014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725565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05705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80E33-BA3C-498D-94BC-516CC200E7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18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9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63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96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99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795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966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373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781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6019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939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126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0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6510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92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6069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545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2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87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76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07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197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63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36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37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48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506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46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35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99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628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2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266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06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02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58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36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3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03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81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4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16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3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5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6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77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95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6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634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53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2650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84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5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70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88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 smtClean="0"/>
              <a:t>Statistics – O. R. 881</a:t>
            </a:r>
            <a:br>
              <a:rPr lang="en-US" dirty="0" smtClean="0"/>
            </a:br>
            <a:r>
              <a:rPr lang="en-US" dirty="0" smtClean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hlinkClick r:id="rId3"/>
              </a:rPr>
              <a:t>Steve Marron</a:t>
            </a: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 smtClean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University of North Carolina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910" t="72724" r="21587"/>
          <a:stretch/>
        </p:blipFill>
        <p:spPr>
          <a:xfrm>
            <a:off x="789099" y="3200400"/>
            <a:ext cx="7516701" cy="3657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Each Curve is a Point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1323439"/>
              </a:xfrm>
              <a:prstGeom prst="rect">
                <a:avLst/>
              </a:prstGeom>
              <a:blipFill>
                <a:blip r:embed="rId4"/>
                <a:stretch>
                  <a:fillRect l="-1909" t="-5991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2438400" y="2286000"/>
            <a:ext cx="9906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9600" y="2286000"/>
            <a:ext cx="2057400" cy="1524000"/>
          </a:xfrm>
          <a:prstGeom prst="straightConnector1">
            <a:avLst/>
          </a:prstGeom>
          <a:ln w="508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80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C00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Best Rank 1 Approximation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357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(PC 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3"/>
                <a:stretch>
                  <a:fillRect l="-1909" t="-38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883" t="72727" r="22549"/>
          <a:stretch/>
        </p:blipFill>
        <p:spPr>
          <a:xfrm>
            <a:off x="837301" y="3174884"/>
            <a:ext cx="7468499" cy="368318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2514600"/>
            <a:ext cx="2076209" cy="1447800"/>
            <a:chOff x="990600" y="2514600"/>
            <a:chExt cx="2076209" cy="1447800"/>
          </a:xfrm>
        </p:grpSpPr>
        <p:sp>
          <p:nvSpPr>
            <p:cNvPr id="4" name="TextBox 3"/>
            <p:cNvSpPr txBox="1"/>
            <p:nvPr/>
          </p:nvSpPr>
          <p:spPr>
            <a:xfrm>
              <a:off x="990600" y="2514600"/>
              <a:ext cx="20762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Curves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2028705" y="3099375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190282" y="2514600"/>
            <a:ext cx="2667718" cy="1472625"/>
            <a:chOff x="4190282" y="2514600"/>
            <a:chExt cx="2667718" cy="1472625"/>
          </a:xfrm>
        </p:grpSpPr>
        <p:sp>
          <p:nvSpPr>
            <p:cNvPr id="5" name="TextBox 4"/>
            <p:cNvSpPr txBox="1"/>
            <p:nvPr/>
          </p:nvSpPr>
          <p:spPr>
            <a:xfrm>
              <a:off x="4190282" y="2514600"/>
              <a:ext cx="26677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sym typeface="Wingdings" pitchFamily="2" charset="2"/>
                </a:rPr>
                <a:t>and as </a:t>
              </a:r>
              <a:r>
                <a:rPr lang="en-US" sz="3200" dirty="0">
                  <a:solidFill>
                    <a:srgbClr val="DC00FF"/>
                  </a:solidFill>
                  <a:sym typeface="Wingdings" pitchFamily="2" charset="2"/>
                </a:rPr>
                <a:t>Points</a:t>
              </a:r>
              <a:endParaRPr lang="en-US" sz="3200" dirty="0">
                <a:solidFill>
                  <a:srgbClr val="DC00FF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838705" y="3124200"/>
              <a:ext cx="790695" cy="863025"/>
            </a:xfrm>
            <a:prstGeom prst="straightConnector1">
              <a:avLst/>
            </a:prstGeom>
            <a:ln w="38100">
              <a:solidFill>
                <a:srgbClr val="DC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8578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675" t="73323" r="25030"/>
          <a:stretch/>
        </p:blipFill>
        <p:spPr>
          <a:xfrm>
            <a:off x="914400" y="3174883"/>
            <a:ext cx="7286166" cy="3683117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Simple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𝑑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Wingdings" pitchFamily="2" charset="2"/>
                      </a:rPr>
                      <m:t>=2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 Toy Example: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Interpretation: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2</a:t>
                </a:r>
                <a:r>
                  <a:rPr kumimoji="0" lang="en-US" sz="32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nd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Mode of Variation</a:t>
                </a: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013590"/>
                <a:ext cx="8305800" cy="2062103"/>
              </a:xfrm>
              <a:prstGeom prst="rect">
                <a:avLst/>
              </a:prstGeom>
              <a:blipFill>
                <a:blip r:embed="rId4"/>
                <a:stretch>
                  <a:fillRect l="-1909" t="-3835" b="-85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667000" y="2971800"/>
            <a:ext cx="2362200" cy="1295400"/>
          </a:xfrm>
          <a:prstGeom prst="straightConnector1">
            <a:avLst/>
          </a:prstGeom>
          <a:ln w="50800">
            <a:solidFill>
              <a:srgbClr val="00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25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533400" y="101359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Decomposition into Modes of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023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839" y="4034135"/>
            <a:ext cx="791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Usual Quantification:  Variance of Each, Expressed as %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76800" y="1447800"/>
            <a:ext cx="3896365" cy="2667000"/>
            <a:chOff x="4876800" y="1447800"/>
            <a:chExt cx="3896365" cy="2667000"/>
          </a:xfrm>
        </p:grpSpPr>
        <p:sp>
          <p:nvSpPr>
            <p:cNvPr id="5" name="TextBox 4"/>
            <p:cNvSpPr txBox="1"/>
            <p:nvPr/>
          </p:nvSpPr>
          <p:spPr>
            <a:xfrm>
              <a:off x="6934200" y="1447800"/>
              <a:ext cx="183896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 of Squares</a:t>
              </a:r>
            </a:p>
            <a:p>
              <a:r>
                <a:rPr lang="en-US" dirty="0" smtClean="0"/>
                <a:t>After Mean</a:t>
              </a:r>
            </a:p>
            <a:p>
              <a:r>
                <a:rPr lang="en-US" dirty="0" smtClean="0"/>
                <a:t>Centering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876800" y="2286000"/>
              <a:ext cx="2133600" cy="18288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938922" y="2706469"/>
            <a:ext cx="2052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Variance (not </a:t>
            </a:r>
            <a:r>
              <a:rPr lang="en-US" dirty="0" err="1" smtClean="0"/>
              <a:t>s.d.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 Reflect </a:t>
            </a:r>
            <a:r>
              <a:rPr lang="en-US" u="sng" dirty="0" smtClean="0"/>
              <a:t>Energy</a:t>
            </a:r>
          </a:p>
          <a:p>
            <a:r>
              <a:rPr lang="en-US" dirty="0" smtClean="0"/>
              <a:t>Just as in ANOVA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887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98.3% of</a:t>
            </a:r>
          </a:p>
          <a:p>
            <a:r>
              <a:rPr lang="en-US" sz="3200" dirty="0" smtClean="0"/>
              <a:t>Variation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08504" y="4876800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1.7% of</a:t>
            </a:r>
          </a:p>
          <a:p>
            <a:r>
              <a:rPr lang="en-US" sz="3200" dirty="0" smtClean="0"/>
              <a:t>Variation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512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Idea:   Visually Summarize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Dist’n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Variance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8704" y="4267200"/>
            <a:ext cx="7821896" cy="2590799"/>
            <a:chOff x="788704" y="4267200"/>
            <a:chExt cx="7821896" cy="25907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4903" t="68444" r="21569" b="3030"/>
            <a:stretch/>
          </p:blipFill>
          <p:spPr>
            <a:xfrm>
              <a:off x="2002355" y="4267200"/>
              <a:ext cx="5160445" cy="259079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87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98.3% of</a:t>
              </a:r>
            </a:p>
            <a:p>
              <a:r>
                <a:rPr lang="en-US" sz="3200" dirty="0" smtClean="0"/>
                <a:t>Variation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08504" y="4876800"/>
              <a:ext cx="180209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</a:t>
              </a:r>
              <a:r>
                <a:rPr lang="en-US" sz="3200" dirty="0" smtClean="0"/>
                <a:t>1.7% of</a:t>
              </a:r>
            </a:p>
            <a:p>
              <a:r>
                <a:rPr lang="en-US" sz="3200" dirty="0" smtClean="0"/>
                <a:t>Variation</a:t>
              </a:r>
              <a:endParaRPr lang="en-US" sz="3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19200" y="1704109"/>
            <a:ext cx="6019800" cy="3248891"/>
            <a:chOff x="1219200" y="1704109"/>
            <a:chExt cx="6019800" cy="324889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2941" t="56818" r="57285" b="21457"/>
            <a:stretch/>
          </p:blipFill>
          <p:spPr>
            <a:xfrm>
              <a:off x="1219200" y="1704109"/>
              <a:ext cx="3276600" cy="2316113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V="1">
              <a:off x="1689752" y="2209800"/>
              <a:ext cx="824848" cy="2667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3728251" y="3429000"/>
              <a:ext cx="3510749" cy="1524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962400" y="2184975"/>
            <a:ext cx="4876800" cy="1167825"/>
            <a:chOff x="3962400" y="2184975"/>
            <a:chExt cx="4876800" cy="1167825"/>
          </a:xfrm>
        </p:grpSpPr>
        <p:sp>
          <p:nvSpPr>
            <p:cNvPr id="18" name="TextBox 17"/>
            <p:cNvSpPr txBox="1"/>
            <p:nvPr/>
          </p:nvSpPr>
          <p:spPr>
            <a:xfrm>
              <a:off x="5487962" y="2521803"/>
              <a:ext cx="33512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</a:rPr>
                <a:t>Sometimes Also Useful</a:t>
              </a:r>
            </a:p>
            <a:p>
              <a:r>
                <a:rPr lang="en-US" sz="2400" dirty="0" smtClean="0">
                  <a:solidFill>
                    <a:srgbClr val="0000FF"/>
                  </a:solidFill>
                </a:rPr>
                <a:t>To Display Cumulative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8" idx="1"/>
            </p:cNvCxnSpPr>
            <p:nvPr/>
          </p:nvCxnSpPr>
          <p:spPr>
            <a:xfrm flipH="1" flipV="1">
              <a:off x="3962400" y="2184975"/>
              <a:ext cx="1525562" cy="752327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8740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10-d Toy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Genetic Data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2316540"/>
            <a:ext cx="6858000" cy="2560260"/>
            <a:chOff x="1447800" y="2316540"/>
            <a:chExt cx="6858000" cy="2560260"/>
          </a:xfrm>
        </p:grpSpPr>
        <p:sp>
          <p:nvSpPr>
            <p:cNvPr id="2" name="TextBox 1"/>
            <p:cNvSpPr txBox="1"/>
            <p:nvPr/>
          </p:nvSpPr>
          <p:spPr>
            <a:xfrm>
              <a:off x="1447800" y="2316540"/>
              <a:ext cx="6858000" cy="1077218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Illustrates Common Use of Scree:</a:t>
              </a:r>
            </a:p>
            <a:p>
              <a:r>
                <a:rPr lang="en-US" sz="3200" dirty="0" smtClean="0"/>
                <a:t>Separate “Signal” From “Noise”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514600" y="3393758"/>
              <a:ext cx="0" cy="1483042"/>
            </a:xfrm>
            <a:prstGeom prst="straightConnector1">
              <a:avLst/>
            </a:prstGeom>
            <a:ln w="127000">
              <a:solidFill>
                <a:srgbClr val="00FF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514600" y="3758625"/>
            <a:ext cx="5718577" cy="2184975"/>
            <a:chOff x="2667000" y="3758625"/>
            <a:chExt cx="5566177" cy="2489775"/>
          </a:xfrm>
        </p:grpSpPr>
        <p:sp>
          <p:nvSpPr>
            <p:cNvPr id="4" name="TextBox 3"/>
            <p:cNvSpPr txBox="1"/>
            <p:nvPr/>
          </p:nvSpPr>
          <p:spPr>
            <a:xfrm>
              <a:off x="2971800" y="3758625"/>
              <a:ext cx="5261377" cy="584775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Look for “Elbow” (or “Knee</a:t>
              </a:r>
              <a:r>
                <a:rPr lang="en-US" sz="3200" dirty="0" smtClean="0"/>
                <a:t>”)</a:t>
              </a:r>
              <a:endParaRPr lang="en-US" sz="3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2667000" y="4267200"/>
              <a:ext cx="3124200" cy="1981200"/>
            </a:xfrm>
            <a:prstGeom prst="straightConnector1">
              <a:avLst/>
            </a:prstGeom>
            <a:ln w="1270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249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89"/>
            <a:ext cx="8686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Definition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of </a:t>
            </a:r>
            <a:r>
              <a:rPr kumimoji="0" lang="en-US" sz="3200" b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Mode of Variation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(of a sample of data objects)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200" i="1" dirty="0" smtClean="0">
                <a:solidFill>
                  <a:srgbClr val="000000"/>
                </a:solidFill>
                <a:sym typeface="Wingdings" pitchFamily="2" charset="2"/>
              </a:rPr>
              <a:t>Set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 of Members of the Object Space That: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Summarize One Component of Variation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Is in Some Sense “One Dimensional”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(e.g. Indexed by a Single Real Parameter)</a:t>
            </a:r>
            <a:endParaRPr lang="en-US" sz="3200" dirty="0">
              <a:solidFill>
                <a:srgbClr val="000000"/>
              </a:solidFill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07984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Decomposition into Modes of Variation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0152" r="21569" b="3030"/>
          <a:stretch/>
        </p:blipFill>
        <p:spPr>
          <a:xfrm>
            <a:off x="2078555" y="1697554"/>
            <a:ext cx="5160445" cy="5160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9718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Multiples Of A Single Curve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1333500" y="3802797"/>
            <a:ext cx="2019300" cy="11502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1333500" y="3802797"/>
            <a:ext cx="4076700" cy="13788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4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031" t="76506" r="56746" b="1424"/>
          <a:stretch/>
        </p:blipFill>
        <p:spPr>
          <a:xfrm>
            <a:off x="0" y="3581400"/>
            <a:ext cx="41148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031" t="76342" r="56796" b="875"/>
          <a:stretch/>
        </p:blipFill>
        <p:spPr>
          <a:xfrm>
            <a:off x="5162887" y="3581400"/>
            <a:ext cx="3981113" cy="3276600"/>
          </a:xfrm>
          <a:prstGeom prst="rect">
            <a:avLst/>
          </a:prstGeom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Spanish Male Mortality Data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4339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Multiples Of A Single Curve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2438400" y="2895600"/>
            <a:ext cx="2209800" cy="1905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2"/>
          </p:cNvCxnSpPr>
          <p:nvPr/>
        </p:nvCxnSpPr>
        <p:spPr>
          <a:xfrm>
            <a:off x="4648200" y="2895600"/>
            <a:ext cx="17526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76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152400" y="101359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Recall Faces a Data Objects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1-d Set of </a:t>
            </a:r>
          </a:p>
          <a:p>
            <a:r>
              <a:rPr lang="en-US" sz="2400" dirty="0" smtClean="0"/>
              <a:t>Members of </a:t>
            </a:r>
          </a:p>
          <a:p>
            <a:r>
              <a:rPr lang="en-US" sz="2400" dirty="0" smtClean="0"/>
              <a:t>Object Space,</a:t>
            </a:r>
          </a:p>
          <a:p>
            <a:r>
              <a:rPr lang="en-US" sz="2400" dirty="0" smtClean="0"/>
              <a:t>So Also a “Mode Of</a:t>
            </a:r>
          </a:p>
          <a:p>
            <a:r>
              <a:rPr lang="en-US" sz="2400" dirty="0" smtClean="0"/>
              <a:t>    Variation”</a:t>
            </a:r>
          </a:p>
        </p:txBody>
      </p:sp>
      <p:pic>
        <p:nvPicPr>
          <p:cNvPr id="8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2133600"/>
            <a:ext cx="5486400" cy="4114800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3" idx="3"/>
          </p:cNvCxnSpPr>
          <p:nvPr/>
        </p:nvCxnSpPr>
        <p:spPr>
          <a:xfrm flipV="1">
            <a:off x="2514600" y="4038600"/>
            <a:ext cx="1066800" cy="1116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62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bg1"/>
            </a:gs>
            <a:gs pos="100000">
              <a:schemeClr val="accent2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Administrative Info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Details on Course Web Page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1800" dirty="0"/>
              <a:t>https://marron.web.unc.edu/stor-881-object-oriented-data-analysis-fall-2019/</a:t>
            </a:r>
            <a:endParaRPr lang="en-US" sz="1800" dirty="0" smtClean="0"/>
          </a:p>
          <a:p>
            <a:pPr eaLnBrk="1" hangingPunct="1">
              <a:lnSpc>
                <a:spcPct val="150000"/>
              </a:lnSpc>
            </a:pPr>
            <a:r>
              <a:rPr lang="en-US" dirty="0" smtClean="0"/>
              <a:t>Or: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Google:   “Marrons teaching material”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smtClean="0"/>
              <a:t>Choose This Course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Representing Vectors as Curves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Aside on Visualization: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FF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Called </a:t>
                </a:r>
                <a:r>
                  <a:rPr kumimoji="0" lang="en-US" sz="3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Parallel Coordinate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	by Inselberg (1985, 2005)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835315"/>
              </a:xfrm>
              <a:prstGeom prst="rect">
                <a:avLst/>
              </a:prstGeom>
              <a:blipFill rotWithShape="1">
                <a:blip r:embed="rId3"/>
                <a:stretch>
                  <a:fillRect l="-1945" b="-13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86200" y="2057400"/>
            <a:ext cx="0" cy="312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733800" y="50292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054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2209800"/>
            <a:ext cx="0" cy="28194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419600" y="2819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029200" y="31242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81800" y="3657600"/>
            <a:ext cx="152400" cy="1524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467600" y="3505200"/>
            <a:ext cx="152400" cy="1524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>
            <a:stCxn id="11" idx="6"/>
            <a:endCxn id="18" idx="1"/>
          </p:cNvCxnSpPr>
          <p:nvPr/>
        </p:nvCxnSpPr>
        <p:spPr>
          <a:xfrm>
            <a:off x="4572000" y="2895600"/>
            <a:ext cx="479518" cy="250918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3200400"/>
            <a:ext cx="609600" cy="1524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72200" y="3657600"/>
            <a:ext cx="685800" cy="76200"/>
          </a:xfrm>
          <a:prstGeom prst="line">
            <a:avLst/>
          </a:prstGeom>
          <a:ln w="508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2"/>
          </p:cNvCxnSpPr>
          <p:nvPr/>
        </p:nvCxnSpPr>
        <p:spPr>
          <a:xfrm flipV="1">
            <a:off x="6781800" y="3581400"/>
            <a:ext cx="762000" cy="1524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850" y="52768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4290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 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Text Box 4"/>
              <p:cNvSpPr txBox="1">
                <a:spLocks noChangeArrowheads="1"/>
              </p:cNvSpPr>
              <p:nvPr/>
            </p:nvSpPr>
            <p:spPr bwMode="auto">
              <a:xfrm>
                <a:off x="533400" y="1182688"/>
                <a:ext cx="8153400" cy="5213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Deeper example   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10-d family of (digitized)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Object space:  bundles of curves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</a:t>
                </a:r>
                <a:r>
                  <a:rPr lang="en-US" sz="3200" dirty="0" smtClean="0">
                    <a:solidFill>
                      <a:srgbClr val="000000"/>
                    </a:solidFill>
                  </a:rPr>
                  <a:t>Feature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space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10</m:t>
                        </m:r>
                      </m:sup>
                    </m:sSup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(harder to visualize as point cloud,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ut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keep point cloud in mind)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PCA:  reveals “population structure”</a:t>
                </a:r>
              </a:p>
            </p:txBody>
          </p:sp>
        </mc:Choice>
        <mc:Fallback xmlns="">
          <p:sp>
            <p:nvSpPr>
              <p:cNvPr id="512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182688"/>
                <a:ext cx="8153400" cy="5213735"/>
              </a:xfrm>
              <a:prstGeom prst="rect">
                <a:avLst/>
              </a:prstGeom>
              <a:blipFill>
                <a:blip r:embed="rId3"/>
                <a:stretch>
                  <a:fillRect l="-1945" b="-16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572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1752600" y="1143000"/>
            <a:ext cx="6248400" cy="4876800"/>
            <a:chOff x="1752600" y="1143000"/>
            <a:chExt cx="6248400" cy="4876800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1143000"/>
              <a:ext cx="6248400" cy="83099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Terminology: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Loadings Plots”                       “Scores Plots”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6781800" y="1981200"/>
              <a:ext cx="838200" cy="2133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781800" y="1973997"/>
              <a:ext cx="838200" cy="404580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209800" y="1905000"/>
              <a:ext cx="1066800" cy="2209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590800" y="1905000"/>
              <a:ext cx="685800" cy="411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6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530025"/>
            <a:ext cx="1369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4068633"/>
            <a:ext cx="1595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Views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0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1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304800" y="1460500"/>
            <a:ext cx="8675688" cy="10696575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1905000" y="76200"/>
            <a:ext cx="5719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OODA Conceptual Framework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8042" y="4236582"/>
            <a:ext cx="7384970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Note Scree Plot, Already Shown Above,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To Illustrate Distribution of Variation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34000" y="3048000"/>
            <a:ext cx="1600200" cy="1371600"/>
          </a:xfrm>
          <a:prstGeom prst="straightConnector1">
            <a:avLst/>
          </a:prstGeom>
          <a:ln w="1270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Spanish Male</a:t>
            </a:r>
          </a:p>
          <a:p>
            <a:r>
              <a:rPr lang="en-US" sz="2400" dirty="0" smtClean="0"/>
              <a:t>Mortality Data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2-d Toy Data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10-d Toy Data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Genetic Data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2192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45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Mean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Parabolic Structure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PC1      Vertical Shift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PC2      Tilt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higher PCs      Gaussian (spherical)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Decomposition into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 variation</a:t>
            </a:r>
          </a:p>
        </p:txBody>
      </p:sp>
    </p:spTree>
    <p:extLst>
      <p:ext uri="{BB962C8B-B14F-4D97-AF65-F5344CB8AC3E}">
        <p14:creationId xmlns:p14="http://schemas.microsoft.com/office/powerpoint/2010/main" val="37880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again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2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99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685800"/>
          </a:xfrm>
        </p:spPr>
        <p:txBody>
          <a:bodyPr/>
          <a:lstStyle/>
          <a:p>
            <a:pPr eaLnBrk="1" hangingPunct="1"/>
            <a:r>
              <a:rPr lang="en-US" sz="3600" smtClean="0"/>
              <a:t>Functional Data Analysis, 10-d Toy EG 2</a:t>
            </a:r>
          </a:p>
        </p:txBody>
      </p:sp>
      <p:pic>
        <p:nvPicPr>
          <p:cNvPr id="901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1"/>
          <a:stretch>
            <a:fillRect/>
          </a:stretch>
        </p:blipFill>
        <p:spPr bwMode="auto">
          <a:xfrm>
            <a:off x="838200" y="762000"/>
            <a:ext cx="7337425" cy="90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Prepare to Sign Up (on Thursday):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/>
              <a:t> Dept. &amp; Advisor (Lab?)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(“????”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algn="ctr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2127704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Two Cluster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10-d curves again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Two big clusters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Revealed by 1-d </a:t>
            </a:r>
            <a:r>
              <a:rPr lang="en-US" sz="3200" dirty="0" smtClean="0">
                <a:solidFill>
                  <a:srgbClr val="000000"/>
                </a:solidFill>
              </a:rPr>
              <a:t>scores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plot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(right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side)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Note: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Cluster Difference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 orthogonal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Vertical Shift</a:t>
            </a: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148730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Complicated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50-d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curves </a:t>
            </a:r>
          </a:p>
        </p:txBody>
      </p:sp>
    </p:spTree>
    <p:extLst>
      <p:ext uri="{BB962C8B-B14F-4D97-AF65-F5344CB8AC3E}">
        <p14:creationId xmlns:p14="http://schemas.microsoft.com/office/powerpoint/2010/main" val="268839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21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6"/>
          <a:stretch>
            <a:fillRect/>
          </a:stretch>
        </p:blipFill>
        <p:spPr>
          <a:xfrm>
            <a:off x="228600" y="1371600"/>
            <a:ext cx="8675688" cy="10696575"/>
          </a:xfrm>
          <a:noFill/>
        </p:spPr>
      </p:pic>
    </p:spTree>
    <p:extLst>
      <p:ext uri="{BB962C8B-B14F-4D97-AF65-F5344CB8AC3E}">
        <p14:creationId xmlns:p14="http://schemas.microsoft.com/office/powerpoint/2010/main" val="29711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bg1"/>
            </a:gs>
            <a:gs pos="100000">
              <a:schemeClr val="accent2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Functional Data Analysis, 50-d Toy EG 3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6316"/>
          <a:stretch>
            <a:fillRect/>
          </a:stretch>
        </p:blipFill>
        <p:spPr>
          <a:xfrm>
            <a:off x="304800" y="1447800"/>
            <a:ext cx="11080750" cy="8128000"/>
          </a:xfrm>
          <a:noFill/>
        </p:spPr>
      </p:pic>
    </p:spTree>
    <p:extLst>
      <p:ext uri="{BB962C8B-B14F-4D97-AF65-F5344CB8AC3E}">
        <p14:creationId xmlns:p14="http://schemas.microsoft.com/office/powerpoint/2010/main" val="447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279"/>
            </a:gs>
            <a:gs pos="50000">
              <a:schemeClr val="bg1"/>
            </a:gs>
            <a:gs pos="100000">
              <a:srgbClr val="FFB27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E.g. Curves As Data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33400" y="1182688"/>
            <a:ext cx="8305800" cy="52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More Complicated Example    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50-d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curves 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structure hard to see in 1-d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2-d projections make structure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clear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Joint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Dist’ns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More than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Marginals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PCA:  reveals “population structure”</a:t>
            </a:r>
          </a:p>
        </p:txBody>
      </p:sp>
    </p:spTree>
    <p:extLst>
      <p:ext uri="{BB962C8B-B14F-4D97-AF65-F5344CB8AC3E}">
        <p14:creationId xmlns:p14="http://schemas.microsoft.com/office/powerpoint/2010/main" val="2306136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Real Data Example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Genetics (Cancer Research)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(Next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Gener’n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Sequen’g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eaLnBrk="1" hangingPunct="1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Deep look at “gene components”</a:t>
            </a:r>
          </a:p>
          <a:p>
            <a:pPr marL="0" indent="0" algn="l" eaLnBrk="1" hangingPunct="1">
              <a:buClrTx/>
              <a:buSzPct val="10000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Microarrays:    Single number (per gene)</a:t>
            </a:r>
          </a:p>
          <a:p>
            <a:pPr marL="0" indent="0" algn="l" eaLnBrk="1" hangingPunct="1">
              <a:buClrTx/>
              <a:buSzPct val="100000"/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RNAseq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   Thousands of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40386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Definition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81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</p:spPr>
            <p:txBody>
              <a:bodyPr/>
              <a:lstStyle/>
              <a:p>
                <a:pPr algn="l" eaLnBrk="1" hangingPunct="1">
                  <a:buFont typeface="Wingdings" pitchFamily="2" charset="2"/>
                  <a:buNone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Interesting Real Data Example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Genetics (Cancer Research)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RNAseq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(Next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Gener’n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 err="1" smtClean="0">
                    <a:latin typeface="Arial" pitchFamily="34" charset="0"/>
                    <a:cs typeface="Arial" pitchFamily="34" charset="0"/>
                  </a:rPr>
                  <a:t>Sequen’g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)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Deep look at “gene components”</a:t>
                </a:r>
              </a:p>
              <a:p>
                <a:pPr marL="0" indent="0" algn="l" eaLnBrk="1" hangingPunct="1">
                  <a:buClrTx/>
                  <a:buSzPct val="100000"/>
                  <a:buNone/>
                </a:pPr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Gene studied here:    CDKN2A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Goal:  </a:t>
                </a:r>
                <a:r>
                  <a:rPr lang="en-US" i="1" dirty="0" smtClean="0">
                    <a:latin typeface="Arial" pitchFamily="34" charset="0"/>
                    <a:cs typeface="Arial" pitchFamily="34" charset="0"/>
                  </a:rPr>
                  <a:t>Study Alternate Splicing</a:t>
                </a: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Sample Size,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180</m:t>
                    </m:r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  <a:p>
                <a:pPr algn="l" eaLnBrk="1" hangingPunct="1">
                  <a:buClrTx/>
                  <a:buSzPct val="100000"/>
                  <a:buFont typeface="Arial" pitchFamily="34" charset="0"/>
                  <a:buChar char="•"/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Dimension,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 = ~1700</m:t>
                    </m:r>
                  </m:oMath>
                </a14:m>
                <a:endParaRPr lang="en-US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1" y="1479550"/>
                <a:ext cx="8269288" cy="5226050"/>
              </a:xfrm>
              <a:blipFill>
                <a:blip r:embed="rId3"/>
                <a:stretch>
                  <a:fillRect l="-1842" t="-1517" b="-4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(counts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339" t="5888" r="9854" b="7850"/>
          <a:stretch/>
        </p:blipFill>
        <p:spPr>
          <a:xfrm>
            <a:off x="2057400" y="1083732"/>
            <a:ext cx="7086600" cy="57742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2286000"/>
            <a:ext cx="3273941" cy="4038600"/>
            <a:chOff x="4876800" y="2286000"/>
            <a:chExt cx="3273941" cy="4038600"/>
          </a:xfrm>
        </p:grpSpPr>
        <p:sp>
          <p:nvSpPr>
            <p:cNvPr id="3" name="TextBox 2"/>
            <p:cNvSpPr txBox="1"/>
            <p:nvPr/>
          </p:nvSpPr>
          <p:spPr>
            <a:xfrm>
              <a:off x="6324600" y="2286000"/>
              <a:ext cx="182614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Note:  Data Set 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Structure May 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Be Hidden In</a:t>
              </a:r>
            </a:p>
            <a:p>
              <a:r>
                <a:rPr lang="en-US" dirty="0" smtClean="0">
                  <a:solidFill>
                    <a:srgbClr val="C00000"/>
                  </a:solidFill>
                </a:rPr>
                <a:t>Low Areas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934200" y="3505200"/>
              <a:ext cx="304800" cy="2438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4876800" y="3505200"/>
              <a:ext cx="2362200" cy="281940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922" y="6324600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I. Object Representation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5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1154668"/>
            <a:ext cx="3296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Feature Space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5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Course Context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/>
              <a:t>Currently Fashionable Topic:</a:t>
            </a:r>
          </a:p>
          <a:p>
            <a:pPr marL="0" indent="0" algn="ctr" eaLnBrk="1" hangingPunct="1">
              <a:buNone/>
            </a:pP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</a:t>
            </a:r>
            <a:r>
              <a:rPr lang="en-US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 Science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Important Issues.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More Challenging (&amp; Important?):</a:t>
            </a:r>
          </a:p>
          <a:p>
            <a:pPr marL="0" lvl="0" indent="0" algn="ctr" eaLnBrk="1" hangingPunct="1">
              <a:buSzPct val="100000"/>
              <a:buNone/>
            </a:pPr>
            <a:r>
              <a:rPr lang="en-US" sz="9600" dirty="0">
                <a:solidFill>
                  <a:srgbClr val="000000"/>
                </a:solidFill>
                <a:latin typeface="Edwardian Script ITC" pitchFamily="66" charset="0"/>
              </a:rPr>
              <a:t>Complex </a:t>
            </a:r>
            <a:r>
              <a:rPr lang="en-US" sz="9600" dirty="0" smtClean="0">
                <a:solidFill>
                  <a:srgbClr val="000000"/>
                </a:solidFill>
                <a:latin typeface="Edwardian Script ITC" pitchFamily="66" charset="0"/>
              </a:rPr>
              <a:t>Data</a:t>
            </a:r>
            <a:endParaRPr lang="en-US" sz="9600" dirty="0">
              <a:solidFill>
                <a:srgbClr val="000000"/>
              </a:solidFill>
              <a:latin typeface="Edwardian Script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5184" y="1905000"/>
            <a:ext cx="274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     )</a:t>
            </a:r>
            <a:endParaRPr lang="en-US" sz="6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292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8906" y="990600"/>
            <a:ext cx="615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Feature Space, Next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Look in Object Space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FF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17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9436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90783" y="838200"/>
            <a:ext cx="3168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Visualization in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Object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9537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Points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PCA found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Important Structure</a:t>
            </a:r>
          </a:p>
          <a:p>
            <a:pPr algn="l" eaLnBrk="1" hangingPunct="1">
              <a:lnSpc>
                <a:spcPct val="15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en-U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High Dimensional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Data Analysis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 ~ 1700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Come Back To This Point)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Consequences: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Led to 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SigFuge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Whole Genome Scan Found Interesting Genes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Wet Lab Experiment Verified Discoveries</a:t>
            </a:r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Published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Kimes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et al (2014)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7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Interesting Question: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When are clusters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really there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lnSpc>
                <a:spcPct val="150000"/>
              </a:lnSpc>
              <a:buClrTx/>
              <a:buSzPct val="10000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(will study later)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Data Curve Objects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4191000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69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 Confirmatory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969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3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kern="12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Caution About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PCA</a:t>
            </a:r>
            <a:endParaRPr lang="en-US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4201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  <a:sym typeface="Wingdings" pitchFamily="2" charset="2"/>
              </a:rPr>
              <a:t>Often Shows Useful Directions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But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Not Always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noProof="0" dirty="0" smtClean="0">
                <a:solidFill>
                  <a:srgbClr val="000000"/>
                </a:solidFill>
                <a:sym typeface="Wingdings" pitchFamily="2" charset="2"/>
              </a:rPr>
              <a:t>Since</a:t>
            </a:r>
            <a:r>
              <a:rPr lang="en-US" sz="3200" noProof="0" dirty="0" smtClean="0">
                <a:solidFill>
                  <a:srgbClr val="000000"/>
                </a:solidFill>
                <a:sym typeface="Wingdings" pitchFamily="2" charset="2"/>
              </a:rPr>
              <a:t> It Only Maximizes Variation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Other Criteria</a:t>
            </a:r>
            <a:r>
              <a:rPr kumimoji="0" lang="en-US" sz="3200" b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Can Be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More Important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1159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kern="12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Caution About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PCA</a:t>
            </a:r>
            <a:endParaRPr lang="en-US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4201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  <a:sym typeface="Wingdings" pitchFamily="2" charset="2"/>
              </a:rPr>
              <a:t>Example:   Gene Expression Data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Multiple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Cancer Types: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Bladder Cancer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70C0"/>
                </a:solidFill>
                <a:sym typeface="Wingdings" pitchFamily="2" charset="2"/>
              </a:rPr>
              <a:t>Kidney Renal Cancer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Ovarian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Cancer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rgbClr val="00B050"/>
                </a:solidFill>
                <a:sym typeface="Wingdings" pitchFamily="2" charset="2"/>
              </a:rPr>
              <a:t>Head</a:t>
            </a:r>
            <a:r>
              <a:rPr lang="en-US" sz="3200" dirty="0" smtClean="0">
                <a:solidFill>
                  <a:srgbClr val="00B050"/>
                </a:solidFill>
                <a:sym typeface="Wingdings" pitchFamily="2" charset="2"/>
              </a:rPr>
              <a:t> and Neck Squamous Cells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EB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Colon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EB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Adenocarcinoma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rgbClr val="FF0000"/>
                </a:solidFill>
                <a:sym typeface="Wingdings" pitchFamily="2" charset="2"/>
              </a:rPr>
              <a:t>Breast</a:t>
            </a:r>
            <a:r>
              <a:rPr lang="en-US" sz="3200" dirty="0" smtClean="0">
                <a:solidFill>
                  <a:srgbClr val="FF0000"/>
                </a:solidFill>
                <a:sym typeface="Wingdings" pitchFamily="2" charset="2"/>
              </a:rPr>
              <a:t> Cancer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38751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kern="1200" dirty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Caution About </a:t>
            </a:r>
            <a:r>
              <a:rPr lang="en-US" kern="1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PCA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Text Box 4"/>
              <p:cNvSpPr txBox="1">
                <a:spLocks noChangeArrowheads="1"/>
              </p:cNvSpPr>
              <p:nvPr/>
            </p:nvSpPr>
            <p:spPr bwMode="auto">
              <a:xfrm>
                <a:off x="457200" y="914400"/>
                <a:ext cx="8420100" cy="4708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 smtClean="0">
                    <a:solidFill>
                      <a:srgbClr val="000000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=12478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srgbClr val="00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sym typeface="Wingdings" pitchFamily="2" charset="2"/>
                  </a:rPr>
                  <a:t>   genes</a:t>
                </a:r>
                <a:endParaRPr lang="en-US" sz="2400" dirty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3200" noProof="0" dirty="0" smtClean="0">
                  <a:solidFill>
                    <a:srgbClr val="000000"/>
                  </a:solidFill>
                  <a:sym typeface="Wingdings" pitchFamily="2" charset="2"/>
                </a:endParaRPr>
              </a:p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 smtClean="0">
                    <a:solidFill>
                      <a:srgbClr val="000000"/>
                    </a:solidFill>
                    <a:sym typeface="Wingdings" pitchFamily="2" charset="2"/>
                  </a:rPr>
                  <a:t>Substantial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itchFamily="2" charset="2"/>
                  </a:rPr>
                  <a:t>Overlap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noProof="0" dirty="0" smtClean="0">
                    <a:solidFill>
                      <a:srgbClr val="000000"/>
                    </a:solidFill>
                    <a:sym typeface="Wingdings" pitchFamily="2" charset="2"/>
                  </a:rPr>
                  <a:t>Of Cancer</a:t>
                </a:r>
              </a:p>
              <a:p>
                <a:pPr marL="0" marR="0" lvl="0" indent="0" algn="l" defTabSz="914400" rtl="0" eaLnBrk="1" fontAlgn="base" latinLnBrk="0" hangingPunct="1"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Wingdings" pitchFamily="2" charset="2"/>
                  </a:rPr>
                  <a:t>Types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2054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914400"/>
                <a:ext cx="8420100" cy="4708981"/>
              </a:xfrm>
              <a:prstGeom prst="rect">
                <a:avLst/>
              </a:prstGeom>
              <a:blipFill>
                <a:blip r:embed="rId3"/>
                <a:stretch>
                  <a:fillRect l="-1810" b="-33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864" t="40908" r="24510" b="4547"/>
          <a:stretch/>
        </p:blipFill>
        <p:spPr>
          <a:xfrm>
            <a:off x="3276600" y="822960"/>
            <a:ext cx="58674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7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71FF"/>
            </a:gs>
            <a:gs pos="50000">
              <a:schemeClr val="bg1"/>
            </a:gs>
            <a:gs pos="100000">
              <a:srgbClr val="DA71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467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Gulim" pitchFamily="34" charset="-127"/>
              </a:rPr>
              <a:t>Comparison of Views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Highlight 3 clusters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Gene by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Clusters appear in all 3 scatterplots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But never very separated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PCA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shows three distinct clusters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Better separated than in gene view</a:t>
            </a:r>
          </a:p>
          <a:p>
            <a:pPr marL="1027113" lvl="1" indent="-455613" eaLnBrk="1" hangingPunct="1"/>
            <a:r>
              <a:rPr lang="en-US" altLang="ko-KR" smtClean="0">
                <a:ea typeface="Gulim" pitchFamily="34" charset="-127"/>
              </a:rPr>
              <a:t>Clustering concentrated in 1</a:t>
            </a:r>
            <a:r>
              <a:rPr lang="en-US" altLang="ko-KR" baseline="30000" smtClean="0">
                <a:ea typeface="Gulim" pitchFamily="34" charset="-127"/>
              </a:rPr>
              <a:t>st</a:t>
            </a:r>
            <a:r>
              <a:rPr lang="en-US" altLang="ko-KR" smtClean="0">
                <a:ea typeface="Gulim" pitchFamily="34" charset="-127"/>
              </a:rPr>
              <a:t> scatterplot</a:t>
            </a:r>
          </a:p>
          <a:p>
            <a:pPr marL="457200" indent="-457200" eaLnBrk="1" hangingPunct="1"/>
            <a:r>
              <a:rPr lang="en-US" altLang="ko-KR" sz="2800" smtClean="0">
                <a:ea typeface="Gulim" pitchFamily="34" charset="-127"/>
              </a:rPr>
              <a:t>Effect is small, since only 3-d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Improved Projection Directions</a:t>
            </a:r>
            <a:endParaRPr lang="en-US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4201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DWD Trained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On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 Pairs</a:t>
            </a: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Much Better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solidFill>
                  <a:srgbClr val="000000"/>
                </a:solidFill>
                <a:sym typeface="Wingdings" pitchFamily="2" charset="2"/>
              </a:rPr>
              <a:t>Of Cancer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Types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64" t="40909" r="23529" b="3789"/>
          <a:stretch/>
        </p:blipFill>
        <p:spPr>
          <a:xfrm>
            <a:off x="3352800" y="903666"/>
            <a:ext cx="5791200" cy="595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88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kern="1200" dirty="0" smtClean="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Improved Projection Directions</a:t>
            </a:r>
            <a:endParaRPr lang="en-US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4201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Drivers of DWD Differences?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Seen </a:t>
            </a: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In 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Loadings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Plots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(Entries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000000"/>
                </a:solidFill>
                <a:sym typeface="Wingdings" pitchFamily="2" charset="2"/>
              </a:rPr>
              <a:t>Of Direction</a:t>
            </a:r>
          </a:p>
          <a:p>
            <a:pPr marL="0" marR="0" lvl="0" indent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itchFamily="2" charset="2"/>
              </a:rPr>
              <a:t>Vectors)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Wingdings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903" t="41668" r="25490" b="5303"/>
          <a:stretch/>
        </p:blipFill>
        <p:spPr>
          <a:xfrm>
            <a:off x="3352800" y="1524000"/>
            <a:ext cx="54102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199286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DWD Loadings, KIRC vs. HNSC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7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C00"/>
            </a:gs>
            <a:gs pos="50000">
              <a:schemeClr val="bg1"/>
            </a:gs>
            <a:gs pos="100000">
              <a:srgbClr val="D1CC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Scree Plot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19100" y="9906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More Examples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41" t="56818" r="21569" b="758"/>
          <a:stretch/>
        </p:blipFill>
        <p:spPr>
          <a:xfrm>
            <a:off x="914400" y="1704109"/>
            <a:ext cx="7086600" cy="515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Spanish Male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Mortality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586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2-d Toy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10-d Toy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Genetic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4191000"/>
            <a:ext cx="3276600" cy="2438400"/>
          </a:xfrm>
          <a:prstGeom prst="rect">
            <a:avLst/>
          </a:prstGeom>
          <a:noFill/>
          <a:ln w="1270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62600" y="4001869"/>
            <a:ext cx="3084557" cy="1865531"/>
            <a:chOff x="5562600" y="4001869"/>
            <a:chExt cx="3084557" cy="1865531"/>
          </a:xfrm>
        </p:grpSpPr>
        <p:sp>
          <p:nvSpPr>
            <p:cNvPr id="4" name="TextBox 3"/>
            <p:cNvSpPr txBox="1"/>
            <p:nvPr/>
          </p:nvSpPr>
          <p:spPr>
            <a:xfrm>
              <a:off x="6705600" y="4001869"/>
              <a:ext cx="19415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Really Not Much </a:t>
              </a:r>
            </a:p>
            <a:p>
              <a:r>
                <a:rPr lang="en-US" dirty="0" smtClean="0"/>
                <a:t>Elbow or Knee!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562600" y="4648200"/>
              <a:ext cx="1143000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235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PCA can provide useful projection directions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can’t “see everything”…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Reason: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PCA finds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dir’ns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of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maximal variation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Which may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obscure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interesting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2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Apple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Obscured by “noisy dimensions”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3 PC directions only show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Study some rotations, to find structure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555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Toy E.g.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" name="ToyEGAppleBananaPearV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952500"/>
            <a:ext cx="64008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78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Rotation shows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Apple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Banana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–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Pear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Example constructed 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make these in 3-d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Add 3 dimensions of high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s.d.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noise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Carefully watch axis labels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7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4763" cy="4114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Point: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May be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Important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Data Structure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Not Visible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in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Few PCs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38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PCA,   E.g.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Data Set:    NCI-60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= National Cancer Institute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60 Cell Lines (cancer treatment targets)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Different Cancer Types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Measured “Gene Expression”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=   “Gene Activity”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Several Thousand Genes (Simultaneously)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Objects = Vectors of Gene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Exp’n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Lots of Preprocessing (study later)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219200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from: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Liu et al (2009)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7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762000"/>
            <a:ext cx="8610600" cy="5715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Aspect:     8 Cancer Types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Renal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Small Cell Lung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Central Nervous System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Ovarian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Leukemia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 Cancer</a:t>
            </a:r>
          </a:p>
          <a:p>
            <a:pPr marL="457200" indent="-457200" eaLnBrk="1" hangingPunct="1">
              <a:buFontTx/>
              <a:buNone/>
            </a:pP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 Cancer</a:t>
            </a:r>
            <a:endParaRPr lang="en-US" altLang="ko-KR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(Skin)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1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Gene by Gene View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3942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Note Colors Enhance</a:t>
            </a:r>
          </a:p>
          <a:p>
            <a:r>
              <a:rPr lang="en-US" sz="2800" dirty="0" smtClean="0"/>
              <a:t>Impressions of Clusters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classes: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try “unsupervised view”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switch off class colors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turn on colors, to identify clusters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look at “supervised view”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335280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II. Exploratory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Analysis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14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0108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059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Maybe need to look at more PCs?</a:t>
            </a:r>
          </a:p>
          <a:p>
            <a:pPr marL="457200" indent="-457200" eaLnBrk="1" hangingPunct="1">
              <a:buFontTx/>
              <a:buNone/>
            </a:pPr>
            <a:endParaRPr lang="en-US" altLang="ko-KR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array of such PCA projections: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066800" y="3657600"/>
          <a:ext cx="711993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2552400" imgH="672840" progId="Equation.3">
                  <p:embed/>
                </p:oleObj>
              </mc:Choice>
              <mc:Fallback>
                <p:oleObj name="Equation" r:id="rId4" imgW="2552400" imgH="672840" progId="Equation.3">
                  <p:embed/>
                  <p:pic>
                    <p:nvPicPr>
                      <p:cNvPr id="2375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711993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34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3961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3962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396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97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5-8?</a:t>
            </a:r>
          </a:p>
        </p:txBody>
      </p:sp>
      <p:pic>
        <p:nvPicPr>
          <p:cNvPr id="24166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16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9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37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3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7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9-12?</a:t>
            </a:r>
          </a:p>
        </p:txBody>
      </p:sp>
      <p:pic>
        <p:nvPicPr>
          <p:cNvPr id="24576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5764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57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9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78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7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8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5-8?</a:t>
            </a:r>
          </a:p>
        </p:txBody>
      </p:sp>
      <p:pic>
        <p:nvPicPr>
          <p:cNvPr id="24985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498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2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75000"/>
              </a:schemeClr>
            </a:gs>
            <a:gs pos="50000">
              <a:schemeClr val="bg1"/>
            </a:gs>
            <a:gs pos="100000">
              <a:schemeClr val="accent1">
                <a:lumMod val="75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200" smtClean="0">
                <a:ea typeface="Gulim" pitchFamily="34" charset="-127"/>
              </a:rPr>
              <a:t>Illust</a:t>
            </a:r>
            <a:r>
              <a:rPr lang="en-US" altLang="ko-KR" sz="3200" smtClean="0">
                <a:latin typeface="Tahoma" pitchFamily="34" charset="0"/>
                <a:ea typeface="Gulim" pitchFamily="34" charset="-127"/>
              </a:rPr>
              <a:t>’</a:t>
            </a:r>
            <a:r>
              <a:rPr lang="en-US" altLang="ko-KR" sz="3200" smtClean="0">
                <a:ea typeface="Gulim" pitchFamily="34" charset="-127"/>
              </a:rPr>
              <a:t>n of PCA View: PCA View</a:t>
            </a:r>
          </a:p>
        </p:txBody>
      </p:sp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2" name="Group 1"/>
          <p:cNvGrpSpPr/>
          <p:nvPr/>
        </p:nvGrpSpPr>
        <p:grpSpPr>
          <a:xfrm>
            <a:off x="304800" y="2743200"/>
            <a:ext cx="4114800" cy="3867329"/>
            <a:chOff x="304800" y="2743200"/>
            <a:chExt cx="4114800" cy="386732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5410200"/>
              <a:ext cx="38907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Clusters are “more distinct”</a:t>
              </a:r>
            </a:p>
            <a:p>
              <a:r>
                <a:rPr lang="en-US" sz="2400" dirty="0" smtClean="0"/>
                <a:t>Since more “air space” </a:t>
              </a:r>
            </a:p>
            <a:p>
              <a:r>
                <a:rPr lang="en-US" sz="2400" dirty="0" smtClean="0"/>
                <a:t>In between</a:t>
              </a:r>
              <a:endParaRPr lang="en-US" sz="2400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2514600" y="2743200"/>
              <a:ext cx="1905000" cy="3267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638800" y="2133600"/>
            <a:ext cx="3085301" cy="3352800"/>
            <a:chOff x="5638800" y="2133600"/>
            <a:chExt cx="3085301" cy="3352800"/>
          </a:xfrm>
        </p:grpSpPr>
        <p:sp>
          <p:nvSpPr>
            <p:cNvPr id="3" name="TextBox 2"/>
            <p:cNvSpPr txBox="1"/>
            <p:nvPr/>
          </p:nvSpPr>
          <p:spPr>
            <a:xfrm>
              <a:off x="6705600" y="2133600"/>
              <a:ext cx="201850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 Clusters in 3</a:t>
              </a:r>
              <a:r>
                <a:rPr lang="en-US" baseline="30000" dirty="0" smtClean="0"/>
                <a:t>rd</a:t>
              </a:r>
              <a:endParaRPr lang="en-US" dirty="0" smtClean="0"/>
            </a:p>
            <a:p>
              <a:r>
                <a:rPr lang="en-US" dirty="0" smtClean="0"/>
                <a:t>Direction is Good,</a:t>
              </a:r>
            </a:p>
            <a:p>
              <a:r>
                <a:rPr lang="en-US" dirty="0" smtClean="0"/>
                <a:t>Since Important</a:t>
              </a:r>
            </a:p>
            <a:p>
              <a:r>
                <a:rPr lang="en-US" dirty="0" smtClean="0"/>
                <a:t>Aspects Appear </a:t>
              </a:r>
            </a:p>
            <a:p>
              <a:r>
                <a:rPr lang="en-US" dirty="0" smtClean="0"/>
                <a:t>In Earlier </a:t>
              </a:r>
              <a:r>
                <a:rPr lang="en-US" dirty="0" err="1" smtClean="0"/>
                <a:t>Comp’ts</a:t>
              </a:r>
              <a:endParaRPr lang="en-US" dirty="0"/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6134100" y="4533900"/>
              <a:ext cx="457200" cy="1447800"/>
            </a:xfrm>
            <a:prstGeom prst="rightBrace">
              <a:avLst>
                <a:gd name="adj1" fmla="val 49462"/>
                <a:gd name="adj2" fmla="val 5000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3" idx="2"/>
              <a:endCxn id="6" idx="1"/>
            </p:cNvCxnSpPr>
            <p:nvPr/>
          </p:nvCxnSpPr>
          <p:spPr>
            <a:xfrm flipH="1">
              <a:off x="6362700" y="3610928"/>
              <a:ext cx="1352151" cy="14182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05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1-4 vs. 9-12?</a:t>
            </a:r>
          </a:p>
        </p:txBody>
      </p:sp>
      <p:pic>
        <p:nvPicPr>
          <p:cNvPr id="2519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1908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19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6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5-8 vs. 9-12?</a:t>
            </a: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aphicFrame>
        <p:nvGraphicFramePr>
          <p:cNvPr id="253956" name="Object 4"/>
          <p:cNvGraphicFramePr>
            <a:graphicFrameLocks noChangeAspect="1"/>
          </p:cNvGraphicFramePr>
          <p:nvPr/>
        </p:nvGraphicFramePr>
        <p:xfrm>
          <a:off x="7648575" y="5410200"/>
          <a:ext cx="12398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812520" imgH="672840" progId="Equation.3">
                  <p:embed/>
                </p:oleObj>
              </mc:Choice>
              <mc:Fallback>
                <p:oleObj name="Equation" r:id="rId5" imgW="812520" imgH="672840" progId="Equation.3">
                  <p:embed/>
                  <p:pic>
                    <p:nvPicPr>
                      <p:cNvPr id="253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5410200"/>
                        <a:ext cx="12398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6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- six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have other drivers</a:t>
            </a:r>
          </a:p>
          <a:p>
            <a:pPr marL="457200" indent="-457200" eaLnBrk="1" hangingPunct="1">
              <a:buFontTx/>
              <a:buNone/>
            </a:pPr>
            <a:endParaRPr lang="en-US" altLang="ko-KR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There Better Directions?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only “feels” maximal variation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</p:txBody>
      </p:sp>
    </p:spTree>
    <p:extLst>
      <p:ext uri="{BB962C8B-B14F-4D97-AF65-F5344CB8AC3E}">
        <p14:creationId xmlns:p14="http://schemas.microsoft.com/office/powerpoint/2010/main" val="42801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Can We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Labels?</a:t>
            </a:r>
          </a:p>
          <a:p>
            <a:pPr marL="457200" indent="-457200" eaLnBrk="1" hangingPunct="1">
              <a:buFontTx/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   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Directions to “Best Separate” Classes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Disjoint Pairs  (thus 4 Directions)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DWD: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Discrimination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(&amp; Motivated) Later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All Data on These 4 Directions</a:t>
            </a:r>
          </a:p>
        </p:txBody>
      </p:sp>
    </p:spTree>
    <p:extLst>
      <p:ext uri="{BB962C8B-B14F-4D97-AF65-F5344CB8AC3E}">
        <p14:creationId xmlns:p14="http://schemas.microsoft.com/office/powerpoint/2010/main" val="10862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41355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</p:txBody>
      </p:sp>
    </p:spTree>
    <p:extLst>
      <p:ext uri="{BB962C8B-B14F-4D97-AF65-F5344CB8AC3E}">
        <p14:creationId xmlns:p14="http://schemas.microsoft.com/office/powerpoint/2010/main" val="350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DWD Directions </a:t>
            </a:r>
            <a:r>
              <a:rPr lang="en-US" altLang="ko-KR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 Orthogonal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(PCA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may be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 a constraint)</a:t>
            </a:r>
          </a:p>
        </p:txBody>
      </p:sp>
    </p:spTree>
    <p:extLst>
      <p:ext uri="{BB962C8B-B14F-4D97-AF65-F5344CB8AC3E}">
        <p14:creationId xmlns:p14="http://schemas.microsoft.com/office/powerpoint/2010/main" val="17794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4504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10600" cy="510540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find classes using PC directions??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some, but not others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 distinct as in DWD view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Nothing after 1</a:t>
            </a:r>
            <a:r>
              <a:rPr lang="en-US" altLang="ko-KR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five PCs 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 seem to be noise driven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Orthogonality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strong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constraint???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nearly orthogonal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why later)</a:t>
            </a:r>
          </a:p>
        </p:txBody>
      </p:sp>
    </p:spTree>
    <p:extLst>
      <p:ext uri="{BB962C8B-B14F-4D97-AF65-F5344CB8AC3E}">
        <p14:creationId xmlns:p14="http://schemas.microsoft.com/office/powerpoint/2010/main" val="40937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5029200"/>
            <a:ext cx="7924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90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Phases of OODA: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7543800" cy="1600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86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17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Not in 1</a:t>
            </a:r>
            <a:r>
              <a:rPr lang="en-US" baseline="30000" dirty="0" smtClean="0">
                <a:solidFill>
                  <a:srgbClr val="000000"/>
                </a:solidFill>
                <a:latin typeface="Tahoma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4 PCs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Since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Smaller Scale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2590800"/>
            <a:ext cx="15240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71600" y="4953000"/>
            <a:ext cx="6477000" cy="1524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60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6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3181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2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bg1"/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Basics of OODA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724400"/>
            <a:ext cx="4038600" cy="4525963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38200" y="1013590"/>
            <a:ext cx="8305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Useful Conceptual Framework: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Object Space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       </a:t>
            </a:r>
            <a:r>
              <a:rPr lang="en-US" sz="3200" u="sng" dirty="0" smtClean="0">
                <a:solidFill>
                  <a:srgbClr val="000000"/>
                </a:solidFill>
                <a:sym typeface="Wingdings" pitchFamily="2" charset="2"/>
              </a:rPr>
              <a:t>Feature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Space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352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(Where 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bjects live)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352800"/>
            <a:ext cx="27350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(How they 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represented)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58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5106</TotalTime>
  <Words>2200</Words>
  <Application>Microsoft Office PowerPoint</Application>
  <PresentationFormat>On-screen Show (4:3)</PresentationFormat>
  <Paragraphs>668</Paragraphs>
  <Slides>86</Slides>
  <Notes>86</Notes>
  <HiddenSlides>0</HiddenSlides>
  <MMClips>2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102" baseType="lpstr">
      <vt:lpstr>Arial Unicode MS</vt:lpstr>
      <vt:lpstr>Gulim</vt:lpstr>
      <vt:lpstr>Gulim</vt:lpstr>
      <vt:lpstr>맑은 고딕</vt:lpstr>
      <vt:lpstr>Arial</vt:lpstr>
      <vt:lpstr>Cambria Math</vt:lpstr>
      <vt:lpstr>Courier New</vt:lpstr>
      <vt:lpstr>Edwardian Script ITC</vt:lpstr>
      <vt:lpstr>Tahoma</vt:lpstr>
      <vt:lpstr>Times New Roman</vt:lpstr>
      <vt:lpstr>Wingdings</vt:lpstr>
      <vt:lpstr>1_Default Design</vt:lpstr>
      <vt:lpstr>2_Default Design</vt:lpstr>
      <vt:lpstr>Default Design</vt:lpstr>
      <vt:lpstr>12_Default Design</vt:lpstr>
      <vt:lpstr>Equation</vt:lpstr>
      <vt:lpstr>Statistics – O. R. 881 Object Oriented Data Analysis</vt:lpstr>
      <vt:lpstr>Administrative Info</vt:lpstr>
      <vt:lpstr>Participant Presentations</vt:lpstr>
      <vt:lpstr>Course Context</vt:lpstr>
      <vt:lpstr>Comparison of Views</vt:lpstr>
      <vt:lpstr>Illust’n of PCA View: Gene by Gene View</vt:lpstr>
      <vt:lpstr>Illust’n of PCA View: PCA View</vt:lpstr>
      <vt:lpstr>Object Oriented Data Analysis</vt:lpstr>
      <vt:lpstr>Basics of OODA</vt:lpstr>
      <vt:lpstr>Basics of OODA</vt:lpstr>
      <vt:lpstr>Basics of OODA</vt:lpstr>
      <vt:lpstr>Basics of OODA</vt:lpstr>
      <vt:lpstr>Basics of OODA</vt:lpstr>
      <vt:lpstr>Scree Plot</vt:lpstr>
      <vt:lpstr>Scree Plot</vt:lpstr>
      <vt:lpstr>Basics of OODA</vt:lpstr>
      <vt:lpstr>Basics of OODA</vt:lpstr>
      <vt:lpstr>Basics of OODA</vt:lpstr>
      <vt:lpstr>Basics of OODA</vt:lpstr>
      <vt:lpstr>Representing Vectors as Curves</vt:lpstr>
      <vt:lpstr>Object Oriented Data Analysis</vt:lpstr>
      <vt:lpstr>E.g. Curves As Data Objects</vt:lpstr>
      <vt:lpstr>Functional Data Analysis, 10-d Toy EG 1</vt:lpstr>
      <vt:lpstr>Functional Data Analysis, 10-d Toy EG 1</vt:lpstr>
      <vt:lpstr>Functional Data Analysis, 10-d Toy EG 1</vt:lpstr>
      <vt:lpstr>Scree Plot</vt:lpstr>
      <vt:lpstr>E.g. Curves As Data</vt:lpstr>
      <vt:lpstr>E.g. Curves As Data</vt:lpstr>
      <vt:lpstr>Functional Data Analysis, 10-d Toy EG 2</vt:lpstr>
      <vt:lpstr>E.g. Curves As Data</vt:lpstr>
      <vt:lpstr>E.g. Curves As Data</vt:lpstr>
      <vt:lpstr>Functional Data Analysis, 50-d Toy EG 3</vt:lpstr>
      <vt:lpstr>Functional Data Analysis, 50-d Toy EG 3</vt:lpstr>
      <vt:lpstr>E.g. Curves As Data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Real Data Curve Objects</vt:lpstr>
      <vt:lpstr>Caution About PCA</vt:lpstr>
      <vt:lpstr>Caution About PCA</vt:lpstr>
      <vt:lpstr>Caution About PCA</vt:lpstr>
      <vt:lpstr>Improved Projection Directions</vt:lpstr>
      <vt:lpstr>Improved Projection Directions</vt:lpstr>
      <vt:lpstr>Scree Plot</vt:lpstr>
      <vt:lpstr>Limitation of PCA</vt:lpstr>
      <vt:lpstr>Limitation of PCA</vt:lpstr>
      <vt:lpstr>Limitation of PCA, Toy E.g.</vt:lpstr>
      <vt:lpstr>Limitation of PCA</vt:lpstr>
      <vt:lpstr>Limitation of PCA</vt:lpstr>
      <vt:lpstr>Limitation of PCA,   E.g.</vt:lpstr>
      <vt:lpstr>NCI 60 Data</vt:lpstr>
      <vt:lpstr>PCA Visualization of NCI 60 Data</vt:lpstr>
      <vt:lpstr>NCI 60:  Can we find classes Using PCA view?</vt:lpstr>
      <vt:lpstr>NCI 60:  Can we find classes Using PCA view?</vt:lpstr>
      <vt:lpstr>PCA Visualization of NCI 60 Data</vt:lpstr>
      <vt:lpstr>NCI 60:  Can we find classes Using PCA 5-8?</vt:lpstr>
      <vt:lpstr>NCI 60:  Can we find classes Using PCA 5-8?</vt:lpstr>
      <vt:lpstr>NCI 60:  Can we find classes Using PCA 9-12?</vt:lpstr>
      <vt:lpstr>NCI 60:  Can we find classes Using PCA 9-12?</vt:lpstr>
      <vt:lpstr>NCI 60:  Can we find classes Using PCA 1-4 vs. 5-8?</vt:lpstr>
      <vt:lpstr>NCI 60:  Can we find classes Using PCA 1-4 vs. 5-8?</vt:lpstr>
      <vt:lpstr>NCI 60:  Can we find classes Using PCA 1-4 vs. 9-12?</vt:lpstr>
      <vt:lpstr>NCI 60:  Can we find classes Using PCA 5-8 vs. 9-12?</vt:lpstr>
      <vt:lpstr>PCA Visualization of NCI 60 Data</vt:lpstr>
      <vt:lpstr>Visualization of NCI 60 Data</vt:lpstr>
      <vt:lpstr>NCI 60:  Views using DWD Dir’ns (focus on biology)</vt:lpstr>
      <vt:lpstr>DWD Visualization of NCI 60 Data</vt:lpstr>
      <vt:lpstr>DWD Visualization</vt:lpstr>
      <vt:lpstr>NCI 60:  Views using DWD Dir’ns (focus on biology)</vt:lpstr>
      <vt:lpstr>PCA Visualization of NCI 60 Data</vt:lpstr>
      <vt:lpstr>Object Oriented Data Analysis</vt:lpstr>
      <vt:lpstr>Caution</vt:lpstr>
      <vt:lpstr>Caution</vt:lpstr>
      <vt:lpstr>Caution</vt:lpstr>
      <vt:lpstr>Caution</vt:lpstr>
      <vt:lpstr>Caution</vt:lpstr>
      <vt:lpstr>Caution</vt:lpstr>
      <vt:lpstr>Caution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338</cp:revision>
  <dcterms:created xsi:type="dcterms:W3CDTF">2001-06-08T01:38:43Z</dcterms:created>
  <dcterms:modified xsi:type="dcterms:W3CDTF">2019-08-27T18:01:53Z</dcterms:modified>
</cp:coreProperties>
</file>