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 id="2147483703" r:id="rId2"/>
    <p:sldMasterId id="2147483717" r:id="rId3"/>
  </p:sldMasterIdLst>
  <p:notesMasterIdLst>
    <p:notesMasterId r:id="rId105"/>
  </p:notesMasterIdLst>
  <p:sldIdLst>
    <p:sldId id="1186" r:id="rId4"/>
    <p:sldId id="1207" r:id="rId5"/>
    <p:sldId id="1213" r:id="rId6"/>
    <p:sldId id="1231" r:id="rId7"/>
    <p:sldId id="1234" r:id="rId8"/>
    <p:sldId id="1258" r:id="rId9"/>
    <p:sldId id="1268" r:id="rId10"/>
    <p:sldId id="1280" r:id="rId11"/>
    <p:sldId id="1281" r:id="rId12"/>
    <p:sldId id="1282" r:id="rId13"/>
    <p:sldId id="1284" r:id="rId14"/>
    <p:sldId id="1285" r:id="rId15"/>
    <p:sldId id="1286" r:id="rId16"/>
    <p:sldId id="1287" r:id="rId17"/>
    <p:sldId id="1288" r:id="rId18"/>
    <p:sldId id="1289" r:id="rId19"/>
    <p:sldId id="1290" r:id="rId20"/>
    <p:sldId id="1291" r:id="rId21"/>
    <p:sldId id="1149" r:id="rId22"/>
    <p:sldId id="1150" r:id="rId23"/>
    <p:sldId id="1151" r:id="rId24"/>
    <p:sldId id="1152" r:id="rId25"/>
    <p:sldId id="1153" r:id="rId26"/>
    <p:sldId id="1154" r:id="rId27"/>
    <p:sldId id="1155" r:id="rId28"/>
    <p:sldId id="1156" r:id="rId29"/>
    <p:sldId id="1157" r:id="rId30"/>
    <p:sldId id="1158" r:id="rId31"/>
    <p:sldId id="1159" r:id="rId32"/>
    <p:sldId id="1160" r:id="rId33"/>
    <p:sldId id="1161" r:id="rId34"/>
    <p:sldId id="1162" r:id="rId35"/>
    <p:sldId id="1163" r:id="rId36"/>
    <p:sldId id="1164" r:id="rId37"/>
    <p:sldId id="1165" r:id="rId38"/>
    <p:sldId id="1166" r:id="rId39"/>
    <p:sldId id="1167" r:id="rId40"/>
    <p:sldId id="1168" r:id="rId41"/>
    <p:sldId id="1169" r:id="rId42"/>
    <p:sldId id="1170" r:id="rId43"/>
    <p:sldId id="1171" r:id="rId44"/>
    <p:sldId id="1172" r:id="rId45"/>
    <p:sldId id="1173" r:id="rId46"/>
    <p:sldId id="1174" r:id="rId47"/>
    <p:sldId id="1175" r:id="rId48"/>
    <p:sldId id="1176" r:id="rId49"/>
    <p:sldId id="1177" r:id="rId50"/>
    <p:sldId id="1178" r:id="rId51"/>
    <p:sldId id="1179" r:id="rId52"/>
    <p:sldId id="1180" r:id="rId53"/>
    <p:sldId id="1181" r:id="rId54"/>
    <p:sldId id="1182" r:id="rId55"/>
    <p:sldId id="1183" r:id="rId56"/>
    <p:sldId id="1184" r:id="rId57"/>
    <p:sldId id="1185" r:id="rId58"/>
    <p:sldId id="1040" r:id="rId59"/>
    <p:sldId id="1041" r:id="rId60"/>
    <p:sldId id="1042" r:id="rId61"/>
    <p:sldId id="1044" r:id="rId62"/>
    <p:sldId id="1058" r:id="rId63"/>
    <p:sldId id="1046" r:id="rId64"/>
    <p:sldId id="1060" r:id="rId65"/>
    <p:sldId id="1059" r:id="rId66"/>
    <p:sldId id="1047" r:id="rId67"/>
    <p:sldId id="1049" r:id="rId68"/>
    <p:sldId id="1050" r:id="rId69"/>
    <p:sldId id="1051" r:id="rId70"/>
    <p:sldId id="1052" r:id="rId71"/>
    <p:sldId id="1053" r:id="rId72"/>
    <p:sldId id="1054" r:id="rId73"/>
    <p:sldId id="1055" r:id="rId74"/>
    <p:sldId id="1056" r:id="rId75"/>
    <p:sldId id="1061" r:id="rId76"/>
    <p:sldId id="1064" r:id="rId77"/>
    <p:sldId id="1065" r:id="rId78"/>
    <p:sldId id="1066" r:id="rId79"/>
    <p:sldId id="1067" r:id="rId80"/>
    <p:sldId id="1062" r:id="rId81"/>
    <p:sldId id="1068" r:id="rId82"/>
    <p:sldId id="1069" r:id="rId83"/>
    <p:sldId id="1070" r:id="rId84"/>
    <p:sldId id="1071" r:id="rId85"/>
    <p:sldId id="1072" r:id="rId86"/>
    <p:sldId id="1073" r:id="rId87"/>
    <p:sldId id="1074" r:id="rId88"/>
    <p:sldId id="1075" r:id="rId89"/>
    <p:sldId id="1076" r:id="rId90"/>
    <p:sldId id="1077" r:id="rId91"/>
    <p:sldId id="1078" r:id="rId92"/>
    <p:sldId id="1079" r:id="rId93"/>
    <p:sldId id="1080" r:id="rId94"/>
    <p:sldId id="1081" r:id="rId95"/>
    <p:sldId id="1082" r:id="rId96"/>
    <p:sldId id="1083" r:id="rId97"/>
    <p:sldId id="1084" r:id="rId98"/>
    <p:sldId id="1085" r:id="rId99"/>
    <p:sldId id="1086" r:id="rId100"/>
    <p:sldId id="1087" r:id="rId101"/>
    <p:sldId id="1088" r:id="rId102"/>
    <p:sldId id="1089" r:id="rId103"/>
    <p:sldId id="1090" r:id="rId10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B4A700"/>
    <a:srgbClr val="D1CC00"/>
    <a:srgbClr val="2DC8FF"/>
    <a:srgbClr val="DC00FF"/>
    <a:srgbClr val="00FFFF"/>
    <a:srgbClr val="00FF00"/>
    <a:srgbClr val="A700D5"/>
    <a:srgbClr val="FFEB00"/>
    <a:srgbClr val="D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6" autoAdjust="0"/>
    <p:restoredTop sz="93945" autoAdjust="0"/>
  </p:normalViewPr>
  <p:slideViewPr>
    <p:cSldViewPr>
      <p:cViewPr varScale="1">
        <p:scale>
          <a:sx n="104" d="100"/>
          <a:sy n="104" d="100"/>
        </p:scale>
        <p:origin x="1368" y="138"/>
      </p:cViewPr>
      <p:guideLst>
        <p:guide orient="horz" pos="2160"/>
        <p:guide pos="2880"/>
      </p:guideLst>
    </p:cSldViewPr>
  </p:slideViewPr>
  <p:outlineViewPr>
    <p:cViewPr>
      <p:scale>
        <a:sx n="33" d="100"/>
        <a:sy n="33" d="100"/>
      </p:scale>
      <p:origin x="0" y="-3249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07" Type="http://schemas.openxmlformats.org/officeDocument/2006/relationships/viewProps" Target="viewProps.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slide" Target="slides/slide99.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presProps" Target="pres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tableStyles" Target="tableStyles.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3789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952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789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3789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A4C0FB1F-073C-49F3-B714-73CBCAB95ADE}" type="slidenum">
              <a:rPr lang="en-US"/>
              <a:pPr>
                <a:defRPr/>
              </a:pPr>
              <a:t>‹#›</a:t>
            </a:fld>
            <a:endParaRPr lang="en-US"/>
          </a:p>
        </p:txBody>
      </p:sp>
    </p:spTree>
    <p:extLst>
      <p:ext uri="{BB962C8B-B14F-4D97-AF65-F5344CB8AC3E}">
        <p14:creationId xmlns:p14="http://schemas.microsoft.com/office/powerpoint/2010/main" val="40130987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DB8D27CA-2D5D-489C-9D1E-0057729DA34A}" type="slidenum">
              <a:rPr lang="en-US" smtClean="0">
                <a:solidFill>
                  <a:prstClr val="black"/>
                </a:solidFill>
                <a:latin typeface="Times New Roman" pitchFamily="18" charset="0"/>
              </a:rPr>
              <a:pPr eaLnBrk="1" hangingPunct="1">
                <a:defRPr/>
              </a:pPr>
              <a:t>1</a:t>
            </a:fld>
            <a:endParaRPr lang="en-US" smtClean="0">
              <a:solidFill>
                <a:prstClr val="black"/>
              </a:solidFill>
              <a:latin typeface="Times New Roman" pitchFamily="18" charset="0"/>
            </a:endParaRPr>
          </a:p>
        </p:txBody>
      </p:sp>
    </p:spTree>
    <p:extLst>
      <p:ext uri="{BB962C8B-B14F-4D97-AF65-F5344CB8AC3E}">
        <p14:creationId xmlns:p14="http://schemas.microsoft.com/office/powerpoint/2010/main" val="23495976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fld id="{117E3675-66D7-4A49-AA1A-9798B4712922}" type="slidenum">
              <a:rPr lang="en-US" sz="1200">
                <a:solidFill>
                  <a:prstClr val="black"/>
                </a:solidFill>
                <a:latin typeface="Times New Roman" pitchFamily="18" charset="0"/>
              </a:rPr>
              <a:pPr eaLnBrk="1" hangingPunct="1">
                <a:defRPr/>
              </a:pPr>
              <a:t>10</a:t>
            </a:fld>
            <a:endParaRPr lang="en-US" sz="1200">
              <a:solidFill>
                <a:prstClr val="black"/>
              </a:solidFill>
              <a:latin typeface="Times New Roman" pitchFamily="18" charset="0"/>
            </a:endParaRPr>
          </a:p>
        </p:txBody>
      </p:sp>
    </p:spTree>
    <p:extLst>
      <p:ext uri="{BB962C8B-B14F-4D97-AF65-F5344CB8AC3E}">
        <p14:creationId xmlns:p14="http://schemas.microsoft.com/office/powerpoint/2010/main" val="15895879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fld id="{117E3675-66D7-4A49-AA1A-9798B4712922}" type="slidenum">
              <a:rPr lang="en-US" sz="1200">
                <a:solidFill>
                  <a:prstClr val="black"/>
                </a:solidFill>
                <a:latin typeface="Times New Roman" pitchFamily="18" charset="0"/>
              </a:rPr>
              <a:pPr eaLnBrk="1" hangingPunct="1">
                <a:defRPr/>
              </a:pPr>
              <a:t>11</a:t>
            </a:fld>
            <a:endParaRPr lang="en-US" sz="1200">
              <a:solidFill>
                <a:prstClr val="black"/>
              </a:solidFill>
              <a:latin typeface="Times New Roman" pitchFamily="18" charset="0"/>
            </a:endParaRPr>
          </a:p>
        </p:txBody>
      </p:sp>
    </p:spTree>
    <p:extLst>
      <p:ext uri="{BB962C8B-B14F-4D97-AF65-F5344CB8AC3E}">
        <p14:creationId xmlns:p14="http://schemas.microsoft.com/office/powerpoint/2010/main" val="1877131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fld id="{348891DD-CD20-4941-8E48-0913D483AE11}" type="slidenum">
              <a:rPr lang="en-US" sz="1200">
                <a:solidFill>
                  <a:prstClr val="black"/>
                </a:solidFill>
                <a:latin typeface="Times New Roman" pitchFamily="18" charset="0"/>
              </a:rPr>
              <a:pPr eaLnBrk="1" hangingPunct="1">
                <a:defRPr/>
              </a:pPr>
              <a:t>12</a:t>
            </a:fld>
            <a:endParaRPr lang="en-US" sz="1200">
              <a:solidFill>
                <a:prstClr val="black"/>
              </a:solidFill>
              <a:latin typeface="Times New Roman" pitchFamily="18" charset="0"/>
            </a:endParaRPr>
          </a:p>
        </p:txBody>
      </p:sp>
    </p:spTree>
    <p:extLst>
      <p:ext uri="{BB962C8B-B14F-4D97-AF65-F5344CB8AC3E}">
        <p14:creationId xmlns:p14="http://schemas.microsoft.com/office/powerpoint/2010/main" val="41358244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fld id="{348891DD-CD20-4941-8E48-0913D483AE11}" type="slidenum">
              <a:rPr lang="en-US" sz="1200">
                <a:solidFill>
                  <a:prstClr val="black"/>
                </a:solidFill>
                <a:latin typeface="Times New Roman" pitchFamily="18" charset="0"/>
              </a:rPr>
              <a:pPr eaLnBrk="1" hangingPunct="1">
                <a:defRPr/>
              </a:pPr>
              <a:t>13</a:t>
            </a:fld>
            <a:endParaRPr lang="en-US" sz="1200">
              <a:solidFill>
                <a:prstClr val="black"/>
              </a:solidFill>
              <a:latin typeface="Times New Roman" pitchFamily="18" charset="0"/>
            </a:endParaRPr>
          </a:p>
        </p:txBody>
      </p:sp>
    </p:spTree>
    <p:extLst>
      <p:ext uri="{BB962C8B-B14F-4D97-AF65-F5344CB8AC3E}">
        <p14:creationId xmlns:p14="http://schemas.microsoft.com/office/powerpoint/2010/main" val="28454483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fld id="{348891DD-CD20-4941-8E48-0913D483AE11}" type="slidenum">
              <a:rPr lang="en-US" sz="1200">
                <a:solidFill>
                  <a:prstClr val="black"/>
                </a:solidFill>
                <a:latin typeface="Times New Roman" pitchFamily="18" charset="0"/>
              </a:rPr>
              <a:pPr eaLnBrk="1" hangingPunct="1">
                <a:defRPr/>
              </a:pPr>
              <a:t>14</a:t>
            </a:fld>
            <a:endParaRPr lang="en-US" sz="1200">
              <a:solidFill>
                <a:prstClr val="black"/>
              </a:solidFill>
              <a:latin typeface="Times New Roman" pitchFamily="18" charset="0"/>
            </a:endParaRPr>
          </a:p>
        </p:txBody>
      </p:sp>
    </p:spTree>
    <p:extLst>
      <p:ext uri="{BB962C8B-B14F-4D97-AF65-F5344CB8AC3E}">
        <p14:creationId xmlns:p14="http://schemas.microsoft.com/office/powerpoint/2010/main" val="29156015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fld id="{348891DD-CD20-4941-8E48-0913D483AE11}" type="slidenum">
              <a:rPr lang="en-US" sz="1200">
                <a:solidFill>
                  <a:prstClr val="black"/>
                </a:solidFill>
                <a:latin typeface="Times New Roman" pitchFamily="18" charset="0"/>
              </a:rPr>
              <a:pPr eaLnBrk="1" hangingPunct="1">
                <a:defRPr/>
              </a:pPr>
              <a:t>15</a:t>
            </a:fld>
            <a:endParaRPr lang="en-US" sz="1200">
              <a:solidFill>
                <a:prstClr val="black"/>
              </a:solidFill>
              <a:latin typeface="Times New Roman" pitchFamily="18" charset="0"/>
            </a:endParaRPr>
          </a:p>
        </p:txBody>
      </p:sp>
    </p:spTree>
    <p:extLst>
      <p:ext uri="{BB962C8B-B14F-4D97-AF65-F5344CB8AC3E}">
        <p14:creationId xmlns:p14="http://schemas.microsoft.com/office/powerpoint/2010/main" val="36879869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fld id="{348891DD-CD20-4941-8E48-0913D483AE11}" type="slidenum">
              <a:rPr lang="en-US" sz="1200">
                <a:solidFill>
                  <a:prstClr val="black"/>
                </a:solidFill>
                <a:latin typeface="Times New Roman" pitchFamily="18" charset="0"/>
              </a:rPr>
              <a:pPr eaLnBrk="1" hangingPunct="1">
                <a:defRPr/>
              </a:pPr>
              <a:t>16</a:t>
            </a:fld>
            <a:endParaRPr lang="en-US" sz="1200">
              <a:solidFill>
                <a:prstClr val="black"/>
              </a:solidFill>
              <a:latin typeface="Times New Roman" pitchFamily="18" charset="0"/>
            </a:endParaRPr>
          </a:p>
        </p:txBody>
      </p:sp>
    </p:spTree>
    <p:extLst>
      <p:ext uri="{BB962C8B-B14F-4D97-AF65-F5344CB8AC3E}">
        <p14:creationId xmlns:p14="http://schemas.microsoft.com/office/powerpoint/2010/main" val="19446551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fld id="{348891DD-CD20-4941-8E48-0913D483AE11}" type="slidenum">
              <a:rPr lang="en-US" sz="1200">
                <a:solidFill>
                  <a:prstClr val="black"/>
                </a:solidFill>
                <a:latin typeface="Times New Roman" pitchFamily="18" charset="0"/>
              </a:rPr>
              <a:pPr eaLnBrk="1" hangingPunct="1">
                <a:defRPr/>
              </a:pPr>
              <a:t>17</a:t>
            </a:fld>
            <a:endParaRPr lang="en-US" sz="1200">
              <a:solidFill>
                <a:prstClr val="black"/>
              </a:solidFill>
              <a:latin typeface="Times New Roman" pitchFamily="18" charset="0"/>
            </a:endParaRPr>
          </a:p>
        </p:txBody>
      </p:sp>
    </p:spTree>
    <p:extLst>
      <p:ext uri="{BB962C8B-B14F-4D97-AF65-F5344CB8AC3E}">
        <p14:creationId xmlns:p14="http://schemas.microsoft.com/office/powerpoint/2010/main" val="7248096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fld id="{348891DD-CD20-4941-8E48-0913D483AE11}" type="slidenum">
              <a:rPr lang="en-US" sz="1200">
                <a:solidFill>
                  <a:prstClr val="black"/>
                </a:solidFill>
                <a:latin typeface="Times New Roman" pitchFamily="18" charset="0"/>
              </a:rPr>
              <a:pPr eaLnBrk="1" hangingPunct="1">
                <a:defRPr/>
              </a:pPr>
              <a:t>18</a:t>
            </a:fld>
            <a:endParaRPr lang="en-US" sz="1200">
              <a:solidFill>
                <a:prstClr val="black"/>
              </a:solidFill>
              <a:latin typeface="Times New Roman" pitchFamily="18" charset="0"/>
            </a:endParaRPr>
          </a:p>
        </p:txBody>
      </p:sp>
    </p:spTree>
    <p:extLst>
      <p:ext uri="{BB962C8B-B14F-4D97-AF65-F5344CB8AC3E}">
        <p14:creationId xmlns:p14="http://schemas.microsoft.com/office/powerpoint/2010/main" val="28283313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fld id="{348891DD-CD20-4941-8E48-0913D483AE11}" type="slidenum">
              <a:rPr lang="en-US" sz="1200">
                <a:solidFill>
                  <a:prstClr val="black"/>
                </a:solidFill>
                <a:latin typeface="Times New Roman" pitchFamily="18" charset="0"/>
              </a:rPr>
              <a:pPr eaLnBrk="1" hangingPunct="1">
                <a:defRPr/>
              </a:pPr>
              <a:t>19</a:t>
            </a:fld>
            <a:endParaRPr lang="en-US" sz="1200">
              <a:solidFill>
                <a:prstClr val="black"/>
              </a:solidFill>
              <a:latin typeface="Times New Roman" pitchFamily="18" charset="0"/>
            </a:endParaRPr>
          </a:p>
        </p:txBody>
      </p:sp>
    </p:spTree>
    <p:extLst>
      <p:ext uri="{BB962C8B-B14F-4D97-AF65-F5344CB8AC3E}">
        <p14:creationId xmlns:p14="http://schemas.microsoft.com/office/powerpoint/2010/main" val="3400618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fld id="{45558936-8F94-4271-9ABD-46D9C538077B}" type="slidenum">
              <a:rPr lang="en-US" sz="1200">
                <a:solidFill>
                  <a:prstClr val="black"/>
                </a:solidFill>
                <a:latin typeface="Times New Roman" pitchFamily="18" charset="0"/>
              </a:rPr>
              <a:pPr eaLnBrk="1" hangingPunct="1">
                <a:defRPr/>
              </a:pPr>
              <a:t>2</a:t>
            </a:fld>
            <a:endParaRPr lang="en-US" sz="1200">
              <a:solidFill>
                <a:prstClr val="black"/>
              </a:solidFill>
              <a:latin typeface="Times New Roman" pitchFamily="18" charset="0"/>
            </a:endParaRPr>
          </a:p>
        </p:txBody>
      </p:sp>
      <p:sp>
        <p:nvSpPr>
          <p:cNvPr id="202755" name="Rectangle 2"/>
          <p:cNvSpPr>
            <a:spLocks noGrp="1" noRot="1" noChangeAspect="1" noChangeArrowheads="1" noTextEdit="1"/>
          </p:cNvSpPr>
          <p:nvPr>
            <p:ph type="sldImg"/>
          </p:nvPr>
        </p:nvSpPr>
        <p:spPr>
          <a:xfrm>
            <a:off x="1144588" y="685800"/>
            <a:ext cx="4572000" cy="3429000"/>
          </a:xfrm>
          <a:ln/>
        </p:spPr>
      </p:sp>
      <p:sp>
        <p:nvSpPr>
          <p:cNvPr id="2027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smtClean="0">
              <a:ea typeface="Gulim" pitchFamily="34" charset="-127"/>
            </a:endParaRPr>
          </a:p>
        </p:txBody>
      </p:sp>
    </p:spTree>
    <p:extLst>
      <p:ext uri="{BB962C8B-B14F-4D97-AF65-F5344CB8AC3E}">
        <p14:creationId xmlns:p14="http://schemas.microsoft.com/office/powerpoint/2010/main" val="26850694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fld id="{348891DD-CD20-4941-8E48-0913D483AE11}" type="slidenum">
              <a:rPr lang="en-US" sz="1200">
                <a:solidFill>
                  <a:prstClr val="black"/>
                </a:solidFill>
                <a:latin typeface="Times New Roman" pitchFamily="18" charset="0"/>
              </a:rPr>
              <a:pPr eaLnBrk="1" hangingPunct="1">
                <a:defRPr/>
              </a:pPr>
              <a:t>20</a:t>
            </a:fld>
            <a:endParaRPr lang="en-US" sz="1200">
              <a:solidFill>
                <a:prstClr val="black"/>
              </a:solidFill>
              <a:latin typeface="Times New Roman" pitchFamily="18" charset="0"/>
            </a:endParaRPr>
          </a:p>
        </p:txBody>
      </p:sp>
    </p:spTree>
    <p:extLst>
      <p:ext uri="{BB962C8B-B14F-4D97-AF65-F5344CB8AC3E}">
        <p14:creationId xmlns:p14="http://schemas.microsoft.com/office/powerpoint/2010/main" val="19397730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fld id="{348891DD-CD20-4941-8E48-0913D483AE11}" type="slidenum">
              <a:rPr lang="en-US" sz="1200">
                <a:solidFill>
                  <a:prstClr val="black"/>
                </a:solidFill>
                <a:latin typeface="Times New Roman" pitchFamily="18" charset="0"/>
              </a:rPr>
              <a:pPr eaLnBrk="1" hangingPunct="1">
                <a:defRPr/>
              </a:pPr>
              <a:t>21</a:t>
            </a:fld>
            <a:endParaRPr lang="en-US" sz="1200">
              <a:solidFill>
                <a:prstClr val="black"/>
              </a:solidFill>
              <a:latin typeface="Times New Roman" pitchFamily="18" charset="0"/>
            </a:endParaRPr>
          </a:p>
        </p:txBody>
      </p:sp>
    </p:spTree>
    <p:extLst>
      <p:ext uri="{BB962C8B-B14F-4D97-AF65-F5344CB8AC3E}">
        <p14:creationId xmlns:p14="http://schemas.microsoft.com/office/powerpoint/2010/main" val="17152966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fld id="{348891DD-CD20-4941-8E48-0913D483AE11}" type="slidenum">
              <a:rPr lang="en-US" sz="1200">
                <a:solidFill>
                  <a:prstClr val="black"/>
                </a:solidFill>
                <a:latin typeface="Times New Roman" pitchFamily="18" charset="0"/>
              </a:rPr>
              <a:pPr eaLnBrk="1" hangingPunct="1">
                <a:defRPr/>
              </a:pPr>
              <a:t>22</a:t>
            </a:fld>
            <a:endParaRPr lang="en-US" sz="1200">
              <a:solidFill>
                <a:prstClr val="black"/>
              </a:solidFill>
              <a:latin typeface="Times New Roman" pitchFamily="18" charset="0"/>
            </a:endParaRPr>
          </a:p>
        </p:txBody>
      </p:sp>
    </p:spTree>
    <p:extLst>
      <p:ext uri="{BB962C8B-B14F-4D97-AF65-F5344CB8AC3E}">
        <p14:creationId xmlns:p14="http://schemas.microsoft.com/office/powerpoint/2010/main" val="16637156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fld id="{348891DD-CD20-4941-8E48-0913D483AE11}" type="slidenum">
              <a:rPr lang="en-US" sz="1200">
                <a:solidFill>
                  <a:prstClr val="black"/>
                </a:solidFill>
                <a:latin typeface="Times New Roman" pitchFamily="18" charset="0"/>
              </a:rPr>
              <a:pPr eaLnBrk="1" hangingPunct="1">
                <a:defRPr/>
              </a:pPr>
              <a:t>23</a:t>
            </a:fld>
            <a:endParaRPr lang="en-US" sz="1200">
              <a:solidFill>
                <a:prstClr val="black"/>
              </a:solidFill>
              <a:latin typeface="Times New Roman" pitchFamily="18" charset="0"/>
            </a:endParaRPr>
          </a:p>
        </p:txBody>
      </p:sp>
    </p:spTree>
    <p:extLst>
      <p:ext uri="{BB962C8B-B14F-4D97-AF65-F5344CB8AC3E}">
        <p14:creationId xmlns:p14="http://schemas.microsoft.com/office/powerpoint/2010/main" val="24682661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fld id="{348891DD-CD20-4941-8E48-0913D483AE11}" type="slidenum">
              <a:rPr lang="en-US" sz="1200">
                <a:solidFill>
                  <a:prstClr val="black"/>
                </a:solidFill>
                <a:latin typeface="Times New Roman" pitchFamily="18" charset="0"/>
              </a:rPr>
              <a:pPr eaLnBrk="1" hangingPunct="1">
                <a:defRPr/>
              </a:pPr>
              <a:t>24</a:t>
            </a:fld>
            <a:endParaRPr lang="en-US" sz="1200">
              <a:solidFill>
                <a:prstClr val="black"/>
              </a:solidFill>
              <a:latin typeface="Times New Roman" pitchFamily="18" charset="0"/>
            </a:endParaRPr>
          </a:p>
        </p:txBody>
      </p:sp>
    </p:spTree>
    <p:extLst>
      <p:ext uri="{BB962C8B-B14F-4D97-AF65-F5344CB8AC3E}">
        <p14:creationId xmlns:p14="http://schemas.microsoft.com/office/powerpoint/2010/main" val="15496009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fld id="{348891DD-CD20-4941-8E48-0913D483AE11}" type="slidenum">
              <a:rPr lang="en-US" sz="1200">
                <a:solidFill>
                  <a:prstClr val="black"/>
                </a:solidFill>
                <a:latin typeface="Times New Roman" pitchFamily="18" charset="0"/>
              </a:rPr>
              <a:pPr eaLnBrk="1" hangingPunct="1">
                <a:defRPr/>
              </a:pPr>
              <a:t>25</a:t>
            </a:fld>
            <a:endParaRPr lang="en-US" sz="1200">
              <a:solidFill>
                <a:prstClr val="black"/>
              </a:solidFill>
              <a:latin typeface="Times New Roman" pitchFamily="18" charset="0"/>
            </a:endParaRPr>
          </a:p>
        </p:txBody>
      </p:sp>
    </p:spTree>
    <p:extLst>
      <p:ext uri="{BB962C8B-B14F-4D97-AF65-F5344CB8AC3E}">
        <p14:creationId xmlns:p14="http://schemas.microsoft.com/office/powerpoint/2010/main" val="31471505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fld id="{348891DD-CD20-4941-8E48-0913D483AE11}" type="slidenum">
              <a:rPr lang="en-US" sz="1200">
                <a:solidFill>
                  <a:prstClr val="black"/>
                </a:solidFill>
                <a:latin typeface="Times New Roman" pitchFamily="18" charset="0"/>
              </a:rPr>
              <a:pPr eaLnBrk="1" hangingPunct="1">
                <a:defRPr/>
              </a:pPr>
              <a:t>26</a:t>
            </a:fld>
            <a:endParaRPr lang="en-US" sz="1200">
              <a:solidFill>
                <a:prstClr val="black"/>
              </a:solidFill>
              <a:latin typeface="Times New Roman" pitchFamily="18" charset="0"/>
            </a:endParaRPr>
          </a:p>
        </p:txBody>
      </p:sp>
    </p:spTree>
    <p:extLst>
      <p:ext uri="{BB962C8B-B14F-4D97-AF65-F5344CB8AC3E}">
        <p14:creationId xmlns:p14="http://schemas.microsoft.com/office/powerpoint/2010/main" val="40407949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fld id="{348891DD-CD20-4941-8E48-0913D483AE11}" type="slidenum">
              <a:rPr lang="en-US" sz="1200">
                <a:solidFill>
                  <a:prstClr val="black"/>
                </a:solidFill>
                <a:latin typeface="Times New Roman" pitchFamily="18" charset="0"/>
              </a:rPr>
              <a:pPr eaLnBrk="1" hangingPunct="1">
                <a:defRPr/>
              </a:pPr>
              <a:t>27</a:t>
            </a:fld>
            <a:endParaRPr lang="en-US" sz="1200">
              <a:solidFill>
                <a:prstClr val="black"/>
              </a:solidFill>
              <a:latin typeface="Times New Roman" pitchFamily="18" charset="0"/>
            </a:endParaRPr>
          </a:p>
        </p:txBody>
      </p:sp>
    </p:spTree>
    <p:extLst>
      <p:ext uri="{BB962C8B-B14F-4D97-AF65-F5344CB8AC3E}">
        <p14:creationId xmlns:p14="http://schemas.microsoft.com/office/powerpoint/2010/main" val="2685203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fld id="{348891DD-CD20-4941-8E48-0913D483AE11}" type="slidenum">
              <a:rPr lang="en-US" sz="1200">
                <a:solidFill>
                  <a:prstClr val="black"/>
                </a:solidFill>
                <a:latin typeface="Times New Roman" pitchFamily="18" charset="0"/>
              </a:rPr>
              <a:pPr eaLnBrk="1" hangingPunct="1">
                <a:defRPr/>
              </a:pPr>
              <a:t>28</a:t>
            </a:fld>
            <a:endParaRPr lang="en-US" sz="1200">
              <a:solidFill>
                <a:prstClr val="black"/>
              </a:solidFill>
              <a:latin typeface="Times New Roman" pitchFamily="18" charset="0"/>
            </a:endParaRPr>
          </a:p>
        </p:txBody>
      </p:sp>
    </p:spTree>
    <p:extLst>
      <p:ext uri="{BB962C8B-B14F-4D97-AF65-F5344CB8AC3E}">
        <p14:creationId xmlns:p14="http://schemas.microsoft.com/office/powerpoint/2010/main" val="15716219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fld id="{348891DD-CD20-4941-8E48-0913D483AE11}" type="slidenum">
              <a:rPr lang="en-US" sz="1200">
                <a:solidFill>
                  <a:prstClr val="black"/>
                </a:solidFill>
                <a:latin typeface="Times New Roman" pitchFamily="18" charset="0"/>
              </a:rPr>
              <a:pPr eaLnBrk="1" hangingPunct="1">
                <a:defRPr/>
              </a:pPr>
              <a:t>29</a:t>
            </a:fld>
            <a:endParaRPr lang="en-US" sz="1200">
              <a:solidFill>
                <a:prstClr val="black"/>
              </a:solidFill>
              <a:latin typeface="Times New Roman" pitchFamily="18" charset="0"/>
            </a:endParaRPr>
          </a:p>
        </p:txBody>
      </p:sp>
    </p:spTree>
    <p:extLst>
      <p:ext uri="{BB962C8B-B14F-4D97-AF65-F5344CB8AC3E}">
        <p14:creationId xmlns:p14="http://schemas.microsoft.com/office/powerpoint/2010/main" val="3917154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fld id="{45558936-8F94-4271-9ABD-46D9C538077B}" type="slidenum">
              <a:rPr lang="en-US" sz="1200">
                <a:solidFill>
                  <a:prstClr val="black"/>
                </a:solidFill>
                <a:latin typeface="Times New Roman" pitchFamily="18" charset="0"/>
              </a:rPr>
              <a:pPr eaLnBrk="1" hangingPunct="1">
                <a:defRPr/>
              </a:pPr>
              <a:t>3</a:t>
            </a:fld>
            <a:endParaRPr lang="en-US" sz="1200">
              <a:solidFill>
                <a:prstClr val="black"/>
              </a:solidFill>
              <a:latin typeface="Times New Roman" pitchFamily="18" charset="0"/>
            </a:endParaRPr>
          </a:p>
        </p:txBody>
      </p:sp>
      <p:sp>
        <p:nvSpPr>
          <p:cNvPr id="202755" name="Rectangle 2"/>
          <p:cNvSpPr>
            <a:spLocks noGrp="1" noRot="1" noChangeAspect="1" noChangeArrowheads="1" noTextEdit="1"/>
          </p:cNvSpPr>
          <p:nvPr>
            <p:ph type="sldImg"/>
          </p:nvPr>
        </p:nvSpPr>
        <p:spPr>
          <a:xfrm>
            <a:off x="1144588" y="685800"/>
            <a:ext cx="4572000" cy="3429000"/>
          </a:xfrm>
          <a:ln/>
        </p:spPr>
      </p:sp>
      <p:sp>
        <p:nvSpPr>
          <p:cNvPr id="2027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smtClean="0">
              <a:ea typeface="Gulim" pitchFamily="34" charset="-127"/>
            </a:endParaRPr>
          </a:p>
        </p:txBody>
      </p:sp>
    </p:spTree>
    <p:extLst>
      <p:ext uri="{BB962C8B-B14F-4D97-AF65-F5344CB8AC3E}">
        <p14:creationId xmlns:p14="http://schemas.microsoft.com/office/powerpoint/2010/main" val="30622968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fld id="{348891DD-CD20-4941-8E48-0913D483AE11}" type="slidenum">
              <a:rPr lang="en-US" sz="1200">
                <a:solidFill>
                  <a:prstClr val="black"/>
                </a:solidFill>
                <a:latin typeface="Times New Roman" pitchFamily="18" charset="0"/>
              </a:rPr>
              <a:pPr eaLnBrk="1" hangingPunct="1">
                <a:defRPr/>
              </a:pPr>
              <a:t>30</a:t>
            </a:fld>
            <a:endParaRPr lang="en-US" sz="1200">
              <a:solidFill>
                <a:prstClr val="black"/>
              </a:solidFill>
              <a:latin typeface="Times New Roman" pitchFamily="18" charset="0"/>
            </a:endParaRPr>
          </a:p>
        </p:txBody>
      </p:sp>
    </p:spTree>
    <p:extLst>
      <p:ext uri="{BB962C8B-B14F-4D97-AF65-F5344CB8AC3E}">
        <p14:creationId xmlns:p14="http://schemas.microsoft.com/office/powerpoint/2010/main" val="11344891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fld id="{348891DD-CD20-4941-8E48-0913D483AE11}" type="slidenum">
              <a:rPr lang="en-US" sz="1200">
                <a:solidFill>
                  <a:prstClr val="black"/>
                </a:solidFill>
                <a:latin typeface="Times New Roman" pitchFamily="18" charset="0"/>
              </a:rPr>
              <a:pPr eaLnBrk="1" hangingPunct="1">
                <a:defRPr/>
              </a:pPr>
              <a:t>31</a:t>
            </a:fld>
            <a:endParaRPr lang="en-US" sz="1200">
              <a:solidFill>
                <a:prstClr val="black"/>
              </a:solidFill>
              <a:latin typeface="Times New Roman" pitchFamily="18" charset="0"/>
            </a:endParaRPr>
          </a:p>
        </p:txBody>
      </p:sp>
    </p:spTree>
    <p:extLst>
      <p:ext uri="{BB962C8B-B14F-4D97-AF65-F5344CB8AC3E}">
        <p14:creationId xmlns:p14="http://schemas.microsoft.com/office/powerpoint/2010/main" val="4576346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fld id="{348891DD-CD20-4941-8E48-0913D483AE11}" type="slidenum">
              <a:rPr lang="en-US" sz="1200">
                <a:solidFill>
                  <a:prstClr val="black"/>
                </a:solidFill>
                <a:latin typeface="Times New Roman" pitchFamily="18" charset="0"/>
              </a:rPr>
              <a:pPr eaLnBrk="1" hangingPunct="1">
                <a:defRPr/>
              </a:pPr>
              <a:t>32</a:t>
            </a:fld>
            <a:endParaRPr lang="en-US" sz="1200">
              <a:solidFill>
                <a:prstClr val="black"/>
              </a:solidFill>
              <a:latin typeface="Times New Roman" pitchFamily="18" charset="0"/>
            </a:endParaRPr>
          </a:p>
        </p:txBody>
      </p:sp>
    </p:spTree>
    <p:extLst>
      <p:ext uri="{BB962C8B-B14F-4D97-AF65-F5344CB8AC3E}">
        <p14:creationId xmlns:p14="http://schemas.microsoft.com/office/powerpoint/2010/main" val="41468680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fld id="{348891DD-CD20-4941-8E48-0913D483AE11}" type="slidenum">
              <a:rPr lang="en-US" sz="1200">
                <a:solidFill>
                  <a:prstClr val="black"/>
                </a:solidFill>
                <a:latin typeface="Times New Roman" pitchFamily="18" charset="0"/>
              </a:rPr>
              <a:pPr eaLnBrk="1" hangingPunct="1">
                <a:defRPr/>
              </a:pPr>
              <a:t>33</a:t>
            </a:fld>
            <a:endParaRPr lang="en-US" sz="1200">
              <a:solidFill>
                <a:prstClr val="black"/>
              </a:solidFill>
              <a:latin typeface="Times New Roman" pitchFamily="18" charset="0"/>
            </a:endParaRPr>
          </a:p>
        </p:txBody>
      </p:sp>
    </p:spTree>
    <p:extLst>
      <p:ext uri="{BB962C8B-B14F-4D97-AF65-F5344CB8AC3E}">
        <p14:creationId xmlns:p14="http://schemas.microsoft.com/office/powerpoint/2010/main" val="9746053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fld id="{348891DD-CD20-4941-8E48-0913D483AE11}" type="slidenum">
              <a:rPr lang="en-US" sz="1200">
                <a:solidFill>
                  <a:prstClr val="black"/>
                </a:solidFill>
                <a:latin typeface="Times New Roman" pitchFamily="18" charset="0"/>
              </a:rPr>
              <a:pPr eaLnBrk="1" hangingPunct="1">
                <a:defRPr/>
              </a:pPr>
              <a:t>34</a:t>
            </a:fld>
            <a:endParaRPr lang="en-US" sz="1200">
              <a:solidFill>
                <a:prstClr val="black"/>
              </a:solidFill>
              <a:latin typeface="Times New Roman" pitchFamily="18" charset="0"/>
            </a:endParaRPr>
          </a:p>
        </p:txBody>
      </p:sp>
    </p:spTree>
    <p:extLst>
      <p:ext uri="{BB962C8B-B14F-4D97-AF65-F5344CB8AC3E}">
        <p14:creationId xmlns:p14="http://schemas.microsoft.com/office/powerpoint/2010/main" val="26701522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p>
            <a:pPr defTabSz="457200">
              <a:lnSpc>
                <a:spcPct val="76000"/>
              </a:lnSpc>
              <a:buClr>
                <a:srgbClr val="000000"/>
              </a:buClr>
              <a:buSzPct val="100000"/>
              <a:buFont typeface="Times New Roman" pitchFamily="18" charset="0"/>
              <a:buNone/>
              <a:defRPr/>
            </a:pPr>
            <a:endParaRPr lang="en-US" sz="2400" smtClean="0">
              <a:solidFill>
                <a:prstClr val="white"/>
              </a:solidFill>
              <a:latin typeface="Arial" pitchFamily="34" charset="0"/>
            </a:endParaRPr>
          </a:p>
        </p:txBody>
      </p:sp>
      <p:sp>
        <p:nvSpPr>
          <p:cNvPr id="64515" name="Rectangle 2"/>
          <p:cNvSpPr>
            <a:spLocks noGrp="1" noChangeArrowheads="1"/>
          </p:cNvSpPr>
          <p:nvPr>
            <p:ph type="body"/>
          </p:nvPr>
        </p:nvSpPr>
        <p:spPr>
          <a:xfrm>
            <a:off x="685800" y="4343400"/>
            <a:ext cx="5465763" cy="4095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latin typeface="Times New Roman" pitchFamily="18" charset="0"/>
            </a:endParaRPr>
          </a:p>
        </p:txBody>
      </p:sp>
    </p:spTree>
    <p:extLst>
      <p:ext uri="{BB962C8B-B14F-4D97-AF65-F5344CB8AC3E}">
        <p14:creationId xmlns:p14="http://schemas.microsoft.com/office/powerpoint/2010/main" val="20031433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p>
            <a:pPr defTabSz="457200">
              <a:lnSpc>
                <a:spcPct val="76000"/>
              </a:lnSpc>
              <a:buClr>
                <a:srgbClr val="000000"/>
              </a:buClr>
              <a:buSzPct val="100000"/>
              <a:buFont typeface="Times New Roman" pitchFamily="18" charset="0"/>
              <a:buNone/>
              <a:defRPr/>
            </a:pPr>
            <a:endParaRPr lang="en-US" sz="2400" smtClean="0">
              <a:solidFill>
                <a:prstClr val="white"/>
              </a:solidFill>
              <a:latin typeface="Arial" pitchFamily="34" charset="0"/>
            </a:endParaRPr>
          </a:p>
        </p:txBody>
      </p:sp>
      <p:sp>
        <p:nvSpPr>
          <p:cNvPr id="65539" name="Rectangle 2"/>
          <p:cNvSpPr>
            <a:spLocks noGrp="1" noChangeArrowheads="1"/>
          </p:cNvSpPr>
          <p:nvPr>
            <p:ph type="body"/>
          </p:nvPr>
        </p:nvSpPr>
        <p:spPr>
          <a:xfrm>
            <a:off x="685800" y="4343400"/>
            <a:ext cx="5465763" cy="4095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latin typeface="Times New Roman" pitchFamily="18" charset="0"/>
            </a:endParaRPr>
          </a:p>
        </p:txBody>
      </p:sp>
    </p:spTree>
    <p:extLst>
      <p:ext uri="{BB962C8B-B14F-4D97-AF65-F5344CB8AC3E}">
        <p14:creationId xmlns:p14="http://schemas.microsoft.com/office/powerpoint/2010/main" val="19651452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p>
            <a:pPr defTabSz="457200">
              <a:lnSpc>
                <a:spcPct val="76000"/>
              </a:lnSpc>
              <a:buClr>
                <a:srgbClr val="000000"/>
              </a:buClr>
              <a:buSzPct val="100000"/>
              <a:buFont typeface="Times New Roman" pitchFamily="18" charset="0"/>
              <a:buNone/>
              <a:defRPr/>
            </a:pPr>
            <a:endParaRPr lang="en-US" sz="2400" smtClean="0">
              <a:solidFill>
                <a:prstClr val="white"/>
              </a:solidFill>
              <a:latin typeface="Arial" pitchFamily="34" charset="0"/>
            </a:endParaRPr>
          </a:p>
        </p:txBody>
      </p:sp>
      <p:sp>
        <p:nvSpPr>
          <p:cNvPr id="70659" name="Rectangle 2"/>
          <p:cNvSpPr>
            <a:spLocks noGrp="1" noChangeArrowheads="1"/>
          </p:cNvSpPr>
          <p:nvPr>
            <p:ph type="body"/>
          </p:nvPr>
        </p:nvSpPr>
        <p:spPr>
          <a:xfrm>
            <a:off x="685800" y="4343400"/>
            <a:ext cx="5465763" cy="4095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latin typeface="Times New Roman" pitchFamily="18" charset="0"/>
            </a:endParaRPr>
          </a:p>
        </p:txBody>
      </p:sp>
    </p:spTree>
    <p:extLst>
      <p:ext uri="{BB962C8B-B14F-4D97-AF65-F5344CB8AC3E}">
        <p14:creationId xmlns:p14="http://schemas.microsoft.com/office/powerpoint/2010/main" val="8690694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p>
            <a:pPr defTabSz="457200">
              <a:lnSpc>
                <a:spcPct val="76000"/>
              </a:lnSpc>
              <a:buClr>
                <a:srgbClr val="000000"/>
              </a:buClr>
              <a:buSzPct val="100000"/>
              <a:buFont typeface="Times New Roman" pitchFamily="18" charset="0"/>
              <a:buNone/>
              <a:defRPr/>
            </a:pPr>
            <a:endParaRPr lang="en-US" sz="2400" smtClean="0">
              <a:solidFill>
                <a:prstClr val="white"/>
              </a:solidFill>
              <a:latin typeface="Arial" pitchFamily="34" charset="0"/>
            </a:endParaRPr>
          </a:p>
        </p:txBody>
      </p:sp>
      <p:sp>
        <p:nvSpPr>
          <p:cNvPr id="71683" name="Rectangle 2"/>
          <p:cNvSpPr>
            <a:spLocks noGrp="1" noChangeArrowheads="1"/>
          </p:cNvSpPr>
          <p:nvPr>
            <p:ph type="body"/>
          </p:nvPr>
        </p:nvSpPr>
        <p:spPr>
          <a:xfrm>
            <a:off x="685800" y="4343400"/>
            <a:ext cx="5465763" cy="4095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latin typeface="Times New Roman" pitchFamily="18" charset="0"/>
            </a:endParaRPr>
          </a:p>
        </p:txBody>
      </p:sp>
    </p:spTree>
    <p:extLst>
      <p:ext uri="{BB962C8B-B14F-4D97-AF65-F5344CB8AC3E}">
        <p14:creationId xmlns:p14="http://schemas.microsoft.com/office/powerpoint/2010/main" val="33945860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p>
            <a:pPr defTabSz="457200">
              <a:lnSpc>
                <a:spcPct val="76000"/>
              </a:lnSpc>
              <a:buClr>
                <a:srgbClr val="000000"/>
              </a:buClr>
              <a:buSzPct val="100000"/>
              <a:buFont typeface="Times New Roman" pitchFamily="18" charset="0"/>
              <a:buNone/>
              <a:defRPr/>
            </a:pPr>
            <a:endParaRPr lang="en-US" sz="2400" smtClean="0">
              <a:solidFill>
                <a:prstClr val="white"/>
              </a:solidFill>
              <a:latin typeface="Arial" pitchFamily="34" charset="0"/>
            </a:endParaRPr>
          </a:p>
        </p:txBody>
      </p:sp>
      <p:sp>
        <p:nvSpPr>
          <p:cNvPr id="72707" name="Rectangle 2"/>
          <p:cNvSpPr>
            <a:spLocks noGrp="1" noChangeArrowheads="1"/>
          </p:cNvSpPr>
          <p:nvPr>
            <p:ph type="body"/>
          </p:nvPr>
        </p:nvSpPr>
        <p:spPr>
          <a:xfrm>
            <a:off x="685800" y="4343400"/>
            <a:ext cx="5465763" cy="4095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latin typeface="Times New Roman" pitchFamily="18" charset="0"/>
            </a:endParaRPr>
          </a:p>
        </p:txBody>
      </p:sp>
    </p:spTree>
    <p:extLst>
      <p:ext uri="{BB962C8B-B14F-4D97-AF65-F5344CB8AC3E}">
        <p14:creationId xmlns:p14="http://schemas.microsoft.com/office/powerpoint/2010/main" val="1399649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fld id="{45558936-8F94-4271-9ABD-46D9C538077B}" type="slidenum">
              <a:rPr lang="en-US" sz="1200">
                <a:solidFill>
                  <a:prstClr val="black"/>
                </a:solidFill>
                <a:latin typeface="Times New Roman" pitchFamily="18" charset="0"/>
              </a:rPr>
              <a:pPr eaLnBrk="1" hangingPunct="1">
                <a:defRPr/>
              </a:pPr>
              <a:t>4</a:t>
            </a:fld>
            <a:endParaRPr lang="en-US" sz="1200">
              <a:solidFill>
                <a:prstClr val="black"/>
              </a:solidFill>
              <a:latin typeface="Times New Roman" pitchFamily="18" charset="0"/>
            </a:endParaRPr>
          </a:p>
        </p:txBody>
      </p:sp>
      <p:sp>
        <p:nvSpPr>
          <p:cNvPr id="202755" name="Rectangle 2"/>
          <p:cNvSpPr>
            <a:spLocks noGrp="1" noRot="1" noChangeAspect="1" noChangeArrowheads="1" noTextEdit="1"/>
          </p:cNvSpPr>
          <p:nvPr>
            <p:ph type="sldImg"/>
          </p:nvPr>
        </p:nvSpPr>
        <p:spPr>
          <a:xfrm>
            <a:off x="1144588" y="685800"/>
            <a:ext cx="4572000" cy="3429000"/>
          </a:xfrm>
          <a:ln/>
        </p:spPr>
      </p:sp>
      <p:sp>
        <p:nvSpPr>
          <p:cNvPr id="2027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smtClean="0">
              <a:ea typeface="Gulim" pitchFamily="34" charset="-127"/>
            </a:endParaRPr>
          </a:p>
        </p:txBody>
      </p:sp>
    </p:spTree>
    <p:extLst>
      <p:ext uri="{BB962C8B-B14F-4D97-AF65-F5344CB8AC3E}">
        <p14:creationId xmlns:p14="http://schemas.microsoft.com/office/powerpoint/2010/main" val="33748867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p>
            <a:pPr defTabSz="457200">
              <a:lnSpc>
                <a:spcPct val="76000"/>
              </a:lnSpc>
              <a:buClr>
                <a:srgbClr val="000000"/>
              </a:buClr>
              <a:buSzPct val="100000"/>
              <a:buFont typeface="Times New Roman" pitchFamily="18" charset="0"/>
              <a:buNone/>
              <a:defRPr/>
            </a:pPr>
            <a:endParaRPr lang="en-US" sz="2400" smtClean="0">
              <a:solidFill>
                <a:prstClr val="white"/>
              </a:solidFill>
              <a:latin typeface="Arial" pitchFamily="34" charset="0"/>
            </a:endParaRPr>
          </a:p>
        </p:txBody>
      </p:sp>
      <p:sp>
        <p:nvSpPr>
          <p:cNvPr id="73731" name="Rectangle 2"/>
          <p:cNvSpPr>
            <a:spLocks noGrp="1" noChangeArrowheads="1"/>
          </p:cNvSpPr>
          <p:nvPr>
            <p:ph type="body"/>
          </p:nvPr>
        </p:nvSpPr>
        <p:spPr>
          <a:xfrm>
            <a:off x="685800" y="4343400"/>
            <a:ext cx="5465763" cy="4095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latin typeface="Times New Roman" pitchFamily="18" charset="0"/>
            </a:endParaRPr>
          </a:p>
        </p:txBody>
      </p:sp>
    </p:spTree>
    <p:extLst>
      <p:ext uri="{BB962C8B-B14F-4D97-AF65-F5344CB8AC3E}">
        <p14:creationId xmlns:p14="http://schemas.microsoft.com/office/powerpoint/2010/main" val="18888290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p>
            <a:pPr defTabSz="457200">
              <a:lnSpc>
                <a:spcPct val="76000"/>
              </a:lnSpc>
              <a:buClr>
                <a:srgbClr val="000000"/>
              </a:buClr>
              <a:buSzPct val="100000"/>
              <a:buFont typeface="Times New Roman" pitchFamily="18" charset="0"/>
              <a:buNone/>
              <a:defRPr/>
            </a:pPr>
            <a:endParaRPr lang="en-US" sz="2400" smtClean="0">
              <a:solidFill>
                <a:prstClr val="white"/>
              </a:solidFill>
              <a:latin typeface="Arial" pitchFamily="34" charset="0"/>
            </a:endParaRPr>
          </a:p>
        </p:txBody>
      </p:sp>
      <p:sp>
        <p:nvSpPr>
          <p:cNvPr id="74755" name="Rectangle 2"/>
          <p:cNvSpPr>
            <a:spLocks noGrp="1" noChangeArrowheads="1"/>
          </p:cNvSpPr>
          <p:nvPr>
            <p:ph type="body"/>
          </p:nvPr>
        </p:nvSpPr>
        <p:spPr>
          <a:xfrm>
            <a:off x="685800" y="4343400"/>
            <a:ext cx="5465763" cy="4095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latin typeface="Times New Roman" pitchFamily="18" charset="0"/>
            </a:endParaRPr>
          </a:p>
        </p:txBody>
      </p:sp>
    </p:spTree>
    <p:extLst>
      <p:ext uri="{BB962C8B-B14F-4D97-AF65-F5344CB8AC3E}">
        <p14:creationId xmlns:p14="http://schemas.microsoft.com/office/powerpoint/2010/main" val="3701005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p>
            <a:pPr defTabSz="457200">
              <a:lnSpc>
                <a:spcPct val="76000"/>
              </a:lnSpc>
              <a:buClr>
                <a:srgbClr val="000000"/>
              </a:buClr>
              <a:buSzPct val="100000"/>
              <a:buFont typeface="Times New Roman" pitchFamily="18" charset="0"/>
              <a:buNone/>
              <a:defRPr/>
            </a:pPr>
            <a:endParaRPr lang="en-US" sz="2400" smtClean="0">
              <a:solidFill>
                <a:prstClr val="white"/>
              </a:solidFill>
              <a:latin typeface="Arial" pitchFamily="34" charset="0"/>
            </a:endParaRPr>
          </a:p>
        </p:txBody>
      </p:sp>
      <p:sp>
        <p:nvSpPr>
          <p:cNvPr id="75779" name="Rectangle 2"/>
          <p:cNvSpPr>
            <a:spLocks noGrp="1" noChangeArrowheads="1"/>
          </p:cNvSpPr>
          <p:nvPr>
            <p:ph type="body"/>
          </p:nvPr>
        </p:nvSpPr>
        <p:spPr>
          <a:xfrm>
            <a:off x="685800" y="4343400"/>
            <a:ext cx="5465763" cy="4095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latin typeface="Times New Roman" pitchFamily="18" charset="0"/>
            </a:endParaRPr>
          </a:p>
        </p:txBody>
      </p:sp>
    </p:spTree>
    <p:extLst>
      <p:ext uri="{BB962C8B-B14F-4D97-AF65-F5344CB8AC3E}">
        <p14:creationId xmlns:p14="http://schemas.microsoft.com/office/powerpoint/2010/main" val="15903107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p>
            <a:pPr defTabSz="457200">
              <a:lnSpc>
                <a:spcPct val="76000"/>
              </a:lnSpc>
              <a:buClr>
                <a:srgbClr val="000000"/>
              </a:buClr>
              <a:buSzPct val="100000"/>
              <a:buFont typeface="Times New Roman" pitchFamily="18" charset="0"/>
              <a:buNone/>
              <a:defRPr/>
            </a:pPr>
            <a:endParaRPr lang="en-US" sz="2400" smtClean="0">
              <a:solidFill>
                <a:prstClr val="white"/>
              </a:solidFill>
              <a:latin typeface="Arial" pitchFamily="34" charset="0"/>
            </a:endParaRPr>
          </a:p>
        </p:txBody>
      </p:sp>
      <p:sp>
        <p:nvSpPr>
          <p:cNvPr id="76803" name="Rectangle 2"/>
          <p:cNvSpPr>
            <a:spLocks noGrp="1" noChangeArrowheads="1"/>
          </p:cNvSpPr>
          <p:nvPr>
            <p:ph type="body"/>
          </p:nvPr>
        </p:nvSpPr>
        <p:spPr>
          <a:xfrm>
            <a:off x="685800" y="4343400"/>
            <a:ext cx="5465763" cy="4095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latin typeface="Times New Roman" pitchFamily="18" charset="0"/>
            </a:endParaRPr>
          </a:p>
        </p:txBody>
      </p:sp>
    </p:spTree>
    <p:extLst>
      <p:ext uri="{BB962C8B-B14F-4D97-AF65-F5344CB8AC3E}">
        <p14:creationId xmlns:p14="http://schemas.microsoft.com/office/powerpoint/2010/main" val="21332950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p>
            <a:pPr defTabSz="457200">
              <a:lnSpc>
                <a:spcPct val="76000"/>
              </a:lnSpc>
              <a:buClr>
                <a:srgbClr val="000000"/>
              </a:buClr>
              <a:buSzPct val="100000"/>
              <a:buFont typeface="Times New Roman" pitchFamily="18" charset="0"/>
              <a:buNone/>
              <a:defRPr/>
            </a:pPr>
            <a:endParaRPr lang="en-US" sz="2400" smtClean="0">
              <a:solidFill>
                <a:prstClr val="white"/>
              </a:solidFill>
              <a:latin typeface="Arial" pitchFamily="34" charset="0"/>
            </a:endParaRPr>
          </a:p>
        </p:txBody>
      </p:sp>
      <p:sp>
        <p:nvSpPr>
          <p:cNvPr id="77827" name="Rectangle 2"/>
          <p:cNvSpPr>
            <a:spLocks noGrp="1" noChangeArrowheads="1"/>
          </p:cNvSpPr>
          <p:nvPr>
            <p:ph type="body"/>
          </p:nvPr>
        </p:nvSpPr>
        <p:spPr>
          <a:xfrm>
            <a:off x="685800" y="4343400"/>
            <a:ext cx="5465763" cy="4095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latin typeface="Times New Roman" pitchFamily="18" charset="0"/>
            </a:endParaRPr>
          </a:p>
        </p:txBody>
      </p:sp>
    </p:spTree>
    <p:extLst>
      <p:ext uri="{BB962C8B-B14F-4D97-AF65-F5344CB8AC3E}">
        <p14:creationId xmlns:p14="http://schemas.microsoft.com/office/powerpoint/2010/main" val="23590616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p>
            <a:pPr defTabSz="457200">
              <a:lnSpc>
                <a:spcPct val="76000"/>
              </a:lnSpc>
              <a:buClr>
                <a:srgbClr val="000000"/>
              </a:buClr>
              <a:buSzPct val="100000"/>
              <a:buFont typeface="Times New Roman" pitchFamily="18" charset="0"/>
              <a:buNone/>
              <a:defRPr/>
            </a:pPr>
            <a:endParaRPr lang="en-US" sz="2400" smtClean="0">
              <a:solidFill>
                <a:prstClr val="white"/>
              </a:solidFill>
              <a:latin typeface="Arial" pitchFamily="34" charset="0"/>
            </a:endParaRPr>
          </a:p>
        </p:txBody>
      </p:sp>
      <p:sp>
        <p:nvSpPr>
          <p:cNvPr id="78851" name="Rectangle 2"/>
          <p:cNvSpPr>
            <a:spLocks noGrp="1" noChangeArrowheads="1"/>
          </p:cNvSpPr>
          <p:nvPr>
            <p:ph type="body"/>
          </p:nvPr>
        </p:nvSpPr>
        <p:spPr>
          <a:xfrm>
            <a:off x="685800" y="4343400"/>
            <a:ext cx="5465763" cy="4095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latin typeface="Times New Roman" pitchFamily="18" charset="0"/>
            </a:endParaRPr>
          </a:p>
        </p:txBody>
      </p:sp>
    </p:spTree>
    <p:extLst>
      <p:ext uri="{BB962C8B-B14F-4D97-AF65-F5344CB8AC3E}">
        <p14:creationId xmlns:p14="http://schemas.microsoft.com/office/powerpoint/2010/main" val="158002804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fld id="{348891DD-CD20-4941-8E48-0913D483AE11}" type="slidenum">
              <a:rPr lang="en-US" sz="1200">
                <a:solidFill>
                  <a:prstClr val="black"/>
                </a:solidFill>
                <a:latin typeface="Times New Roman" pitchFamily="18" charset="0"/>
              </a:rPr>
              <a:pPr eaLnBrk="1" hangingPunct="1">
                <a:defRPr/>
              </a:pPr>
              <a:t>46</a:t>
            </a:fld>
            <a:endParaRPr lang="en-US" sz="1200">
              <a:solidFill>
                <a:prstClr val="black"/>
              </a:solidFill>
              <a:latin typeface="Times New Roman" pitchFamily="18" charset="0"/>
            </a:endParaRPr>
          </a:p>
        </p:txBody>
      </p:sp>
    </p:spTree>
    <p:extLst>
      <p:ext uri="{BB962C8B-B14F-4D97-AF65-F5344CB8AC3E}">
        <p14:creationId xmlns:p14="http://schemas.microsoft.com/office/powerpoint/2010/main" val="235672759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fld id="{348891DD-CD20-4941-8E48-0913D483AE11}" type="slidenum">
              <a:rPr lang="en-US" sz="1200">
                <a:solidFill>
                  <a:prstClr val="black"/>
                </a:solidFill>
                <a:latin typeface="Times New Roman" pitchFamily="18" charset="0"/>
              </a:rPr>
              <a:pPr eaLnBrk="1" hangingPunct="1">
                <a:defRPr/>
              </a:pPr>
              <a:t>47</a:t>
            </a:fld>
            <a:endParaRPr lang="en-US" sz="1200">
              <a:solidFill>
                <a:prstClr val="black"/>
              </a:solidFill>
              <a:latin typeface="Times New Roman" pitchFamily="18" charset="0"/>
            </a:endParaRPr>
          </a:p>
        </p:txBody>
      </p:sp>
    </p:spTree>
    <p:extLst>
      <p:ext uri="{BB962C8B-B14F-4D97-AF65-F5344CB8AC3E}">
        <p14:creationId xmlns:p14="http://schemas.microsoft.com/office/powerpoint/2010/main" val="74204652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fld id="{348891DD-CD20-4941-8E48-0913D483AE11}" type="slidenum">
              <a:rPr lang="en-US" sz="1200">
                <a:solidFill>
                  <a:prstClr val="black"/>
                </a:solidFill>
                <a:latin typeface="Times New Roman" pitchFamily="18" charset="0"/>
              </a:rPr>
              <a:pPr eaLnBrk="1" hangingPunct="1">
                <a:defRPr/>
              </a:pPr>
              <a:t>48</a:t>
            </a:fld>
            <a:endParaRPr lang="en-US" sz="1200">
              <a:solidFill>
                <a:prstClr val="black"/>
              </a:solidFill>
              <a:latin typeface="Times New Roman" pitchFamily="18" charset="0"/>
            </a:endParaRPr>
          </a:p>
        </p:txBody>
      </p:sp>
    </p:spTree>
    <p:extLst>
      <p:ext uri="{BB962C8B-B14F-4D97-AF65-F5344CB8AC3E}">
        <p14:creationId xmlns:p14="http://schemas.microsoft.com/office/powerpoint/2010/main" val="140871694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fld id="{348891DD-CD20-4941-8E48-0913D483AE11}" type="slidenum">
              <a:rPr lang="en-US" sz="1200">
                <a:solidFill>
                  <a:prstClr val="black"/>
                </a:solidFill>
                <a:latin typeface="Times New Roman" pitchFamily="18" charset="0"/>
              </a:rPr>
              <a:pPr eaLnBrk="1" hangingPunct="1">
                <a:defRPr/>
              </a:pPr>
              <a:t>49</a:t>
            </a:fld>
            <a:endParaRPr lang="en-US" sz="1200">
              <a:solidFill>
                <a:prstClr val="black"/>
              </a:solidFill>
              <a:latin typeface="Times New Roman" pitchFamily="18" charset="0"/>
            </a:endParaRPr>
          </a:p>
        </p:txBody>
      </p:sp>
    </p:spTree>
    <p:extLst>
      <p:ext uri="{BB962C8B-B14F-4D97-AF65-F5344CB8AC3E}">
        <p14:creationId xmlns:p14="http://schemas.microsoft.com/office/powerpoint/2010/main" val="2301048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fld id="{45558936-8F94-4271-9ABD-46D9C538077B}" type="slidenum">
              <a:rPr lang="en-US" sz="1200">
                <a:solidFill>
                  <a:prstClr val="black"/>
                </a:solidFill>
                <a:latin typeface="Times New Roman" pitchFamily="18" charset="0"/>
              </a:rPr>
              <a:pPr eaLnBrk="1" hangingPunct="1">
                <a:defRPr/>
              </a:pPr>
              <a:t>5</a:t>
            </a:fld>
            <a:endParaRPr lang="en-US" sz="1200">
              <a:solidFill>
                <a:prstClr val="black"/>
              </a:solidFill>
              <a:latin typeface="Times New Roman" pitchFamily="18" charset="0"/>
            </a:endParaRPr>
          </a:p>
        </p:txBody>
      </p:sp>
      <p:sp>
        <p:nvSpPr>
          <p:cNvPr id="202755" name="Rectangle 2"/>
          <p:cNvSpPr>
            <a:spLocks noGrp="1" noRot="1" noChangeAspect="1" noChangeArrowheads="1" noTextEdit="1"/>
          </p:cNvSpPr>
          <p:nvPr>
            <p:ph type="sldImg"/>
          </p:nvPr>
        </p:nvSpPr>
        <p:spPr>
          <a:xfrm>
            <a:off x="1144588" y="685800"/>
            <a:ext cx="4572000" cy="3429000"/>
          </a:xfrm>
          <a:ln/>
        </p:spPr>
      </p:sp>
      <p:sp>
        <p:nvSpPr>
          <p:cNvPr id="2027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smtClean="0">
              <a:ea typeface="Gulim" pitchFamily="34" charset="-127"/>
            </a:endParaRPr>
          </a:p>
        </p:txBody>
      </p:sp>
    </p:spTree>
    <p:extLst>
      <p:ext uri="{BB962C8B-B14F-4D97-AF65-F5344CB8AC3E}">
        <p14:creationId xmlns:p14="http://schemas.microsoft.com/office/powerpoint/2010/main" val="27083517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fld id="{348891DD-CD20-4941-8E48-0913D483AE11}" type="slidenum">
              <a:rPr lang="en-US" sz="1200">
                <a:solidFill>
                  <a:prstClr val="black"/>
                </a:solidFill>
                <a:latin typeface="Times New Roman" pitchFamily="18" charset="0"/>
              </a:rPr>
              <a:pPr eaLnBrk="1" hangingPunct="1">
                <a:defRPr/>
              </a:pPr>
              <a:t>50</a:t>
            </a:fld>
            <a:endParaRPr lang="en-US" sz="1200">
              <a:solidFill>
                <a:prstClr val="black"/>
              </a:solidFill>
              <a:latin typeface="Times New Roman" pitchFamily="18" charset="0"/>
            </a:endParaRPr>
          </a:p>
        </p:txBody>
      </p:sp>
    </p:spTree>
    <p:extLst>
      <p:ext uri="{BB962C8B-B14F-4D97-AF65-F5344CB8AC3E}">
        <p14:creationId xmlns:p14="http://schemas.microsoft.com/office/powerpoint/2010/main" val="145480242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fld id="{348891DD-CD20-4941-8E48-0913D483AE11}" type="slidenum">
              <a:rPr lang="en-US" sz="1200">
                <a:solidFill>
                  <a:prstClr val="black"/>
                </a:solidFill>
                <a:latin typeface="Times New Roman" pitchFamily="18" charset="0"/>
              </a:rPr>
              <a:pPr eaLnBrk="1" hangingPunct="1">
                <a:defRPr/>
              </a:pPr>
              <a:t>51</a:t>
            </a:fld>
            <a:endParaRPr lang="en-US" sz="1200">
              <a:solidFill>
                <a:prstClr val="black"/>
              </a:solidFill>
              <a:latin typeface="Times New Roman" pitchFamily="18" charset="0"/>
            </a:endParaRPr>
          </a:p>
        </p:txBody>
      </p:sp>
    </p:spTree>
    <p:extLst>
      <p:ext uri="{BB962C8B-B14F-4D97-AF65-F5344CB8AC3E}">
        <p14:creationId xmlns:p14="http://schemas.microsoft.com/office/powerpoint/2010/main" val="320700957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fld id="{348891DD-CD20-4941-8E48-0913D483AE11}" type="slidenum">
              <a:rPr lang="en-US" sz="1200">
                <a:solidFill>
                  <a:prstClr val="black"/>
                </a:solidFill>
                <a:latin typeface="Times New Roman" pitchFamily="18" charset="0"/>
              </a:rPr>
              <a:pPr eaLnBrk="1" hangingPunct="1">
                <a:defRPr/>
              </a:pPr>
              <a:t>52</a:t>
            </a:fld>
            <a:endParaRPr lang="en-US" sz="1200">
              <a:solidFill>
                <a:prstClr val="black"/>
              </a:solidFill>
              <a:latin typeface="Times New Roman" pitchFamily="18" charset="0"/>
            </a:endParaRPr>
          </a:p>
        </p:txBody>
      </p:sp>
    </p:spTree>
    <p:extLst>
      <p:ext uri="{BB962C8B-B14F-4D97-AF65-F5344CB8AC3E}">
        <p14:creationId xmlns:p14="http://schemas.microsoft.com/office/powerpoint/2010/main" val="140015390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fld id="{348891DD-CD20-4941-8E48-0913D483AE11}" type="slidenum">
              <a:rPr lang="en-US" sz="1200">
                <a:solidFill>
                  <a:prstClr val="black"/>
                </a:solidFill>
                <a:latin typeface="Times New Roman" pitchFamily="18" charset="0"/>
              </a:rPr>
              <a:pPr eaLnBrk="1" hangingPunct="1">
                <a:defRPr/>
              </a:pPr>
              <a:t>53</a:t>
            </a:fld>
            <a:endParaRPr lang="en-US" sz="1200">
              <a:solidFill>
                <a:prstClr val="black"/>
              </a:solidFill>
              <a:latin typeface="Times New Roman" pitchFamily="18" charset="0"/>
            </a:endParaRPr>
          </a:p>
        </p:txBody>
      </p:sp>
    </p:spTree>
    <p:extLst>
      <p:ext uri="{BB962C8B-B14F-4D97-AF65-F5344CB8AC3E}">
        <p14:creationId xmlns:p14="http://schemas.microsoft.com/office/powerpoint/2010/main" val="26921559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fld id="{348891DD-CD20-4941-8E48-0913D483AE11}" type="slidenum">
              <a:rPr lang="en-US" sz="1200">
                <a:solidFill>
                  <a:prstClr val="black"/>
                </a:solidFill>
                <a:latin typeface="Times New Roman" pitchFamily="18" charset="0"/>
              </a:rPr>
              <a:pPr eaLnBrk="1" hangingPunct="1">
                <a:defRPr/>
              </a:pPr>
              <a:t>54</a:t>
            </a:fld>
            <a:endParaRPr lang="en-US" sz="1200">
              <a:solidFill>
                <a:prstClr val="black"/>
              </a:solidFill>
              <a:latin typeface="Times New Roman" pitchFamily="18" charset="0"/>
            </a:endParaRPr>
          </a:p>
        </p:txBody>
      </p:sp>
    </p:spTree>
    <p:extLst>
      <p:ext uri="{BB962C8B-B14F-4D97-AF65-F5344CB8AC3E}">
        <p14:creationId xmlns:p14="http://schemas.microsoft.com/office/powerpoint/2010/main" val="215141868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For a high dimensional</a:t>
            </a:r>
            <a:r>
              <a:rPr lang="en-US" altLang="zh-CN" baseline="0" dirty="0" smtClean="0"/>
              <a:t> data set, automation is important!</a:t>
            </a:r>
          </a:p>
          <a:p>
            <a:r>
              <a:rPr lang="en-US" altLang="zh-CN" baseline="0" dirty="0" smtClean="0"/>
              <a:t>The parameterizations of the shift parameter strongly depend on knowledge of the data e.g. data range, data distribution, so user intervention is usually required. However, modern high-output data sets usually have a very large number of variables, i.e. features, so there is a strong need to automate the selection of shift parameter</a:t>
            </a:r>
          </a:p>
          <a:p>
            <a:r>
              <a:rPr lang="en-US" altLang="zh-CN" baseline="0" dirty="0" smtClean="0"/>
              <a:t>What is the challenge here?</a:t>
            </a:r>
          </a:p>
          <a:p>
            <a:pPr marL="228600" indent="-228600">
              <a:buAutoNum type="arabicPeriod"/>
            </a:pPr>
            <a:r>
              <a:rPr lang="en-US" altLang="zh-CN" baseline="0" dirty="0" smtClean="0"/>
              <a:t>First challenge comes from tuning the shift parameter value </a:t>
            </a:r>
          </a:p>
          <a:p>
            <a:pPr marL="0" indent="0">
              <a:buNone/>
            </a:pPr>
            <a:r>
              <a:rPr lang="en-US" altLang="zh-CN" baseline="0" dirty="0" smtClean="0"/>
              <a:t>   variables may range from different magnitude </a:t>
            </a:r>
          </a:p>
          <a:p>
            <a:pPr marL="0" indent="0">
              <a:buNone/>
            </a:pPr>
            <a:r>
              <a:rPr lang="en-US" altLang="zh-CN" baseline="0" dirty="0" smtClean="0"/>
              <a:t>   It depends on the data magnitude (to make valid log function)</a:t>
            </a:r>
          </a:p>
          <a:p>
            <a:pPr marL="0" indent="0">
              <a:buNone/>
            </a:pPr>
            <a:r>
              <a:rPr lang="en-US" altLang="zh-CN" baseline="0" dirty="0" smtClean="0"/>
              <a:t>   You have different optimal shift parameter value for different variables given a target</a:t>
            </a:r>
          </a:p>
          <a:p>
            <a:pPr marL="0" indent="0">
              <a:buNone/>
            </a:pPr>
            <a:r>
              <a:rPr lang="en-US" altLang="zh-CN" baseline="0" dirty="0" smtClean="0"/>
              <a:t>   How to handle positive and negative skewness at same time </a:t>
            </a:r>
          </a:p>
          <a:p>
            <a:pPr marL="0" indent="0">
              <a:buNone/>
            </a:pPr>
            <a:r>
              <a:rPr lang="en-US" altLang="zh-CN" baseline="0" dirty="0" smtClean="0"/>
              <a:t>2. Address outliers which are also quite different from variable to variable  </a:t>
            </a:r>
          </a:p>
          <a:p>
            <a:pPr marL="0" indent="0">
              <a:buNone/>
            </a:pPr>
            <a:r>
              <a:rPr lang="en-US" altLang="zh-CN" baseline="0" dirty="0" smtClean="0"/>
              <a:t>   </a:t>
            </a:r>
            <a:endParaRPr lang="zh-CN" altLang="en-US" dirty="0"/>
          </a:p>
        </p:txBody>
      </p:sp>
      <p:sp>
        <p:nvSpPr>
          <p:cNvPr id="4" name="Slide Number Placeholder 3"/>
          <p:cNvSpPr>
            <a:spLocks noGrp="1"/>
          </p:cNvSpPr>
          <p:nvPr>
            <p:ph type="sldNum" sz="quarter" idx="10"/>
          </p:nvPr>
        </p:nvSpPr>
        <p:spPr/>
        <p:txBody>
          <a:bodyPr/>
          <a:lstStyle/>
          <a:p>
            <a:pPr>
              <a:defRPr/>
            </a:pPr>
            <a:fld id="{ED161DD9-4553-4CFF-8609-7C6FA60A40EE}" type="slidenum">
              <a:rPr lang="zh-CN" altLang="en-US" smtClean="0">
                <a:solidFill>
                  <a:srgbClr val="000000"/>
                </a:solidFill>
              </a:rPr>
              <a:pPr>
                <a:defRPr/>
              </a:pPr>
              <a:t>55</a:t>
            </a:fld>
            <a:endParaRPr lang="zh-CN" altLang="en-US">
              <a:solidFill>
                <a:srgbClr val="000000"/>
              </a:solidFill>
            </a:endParaRPr>
          </a:p>
        </p:txBody>
      </p:sp>
    </p:spTree>
    <p:extLst>
      <p:ext uri="{BB962C8B-B14F-4D97-AF65-F5344CB8AC3E}">
        <p14:creationId xmlns:p14="http://schemas.microsoft.com/office/powerpoint/2010/main" val="189181959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For a high dimensional</a:t>
            </a:r>
            <a:r>
              <a:rPr lang="en-US" altLang="zh-CN" baseline="0" dirty="0" smtClean="0"/>
              <a:t> data set, automation is important!</a:t>
            </a:r>
          </a:p>
          <a:p>
            <a:r>
              <a:rPr lang="en-US" altLang="zh-CN" baseline="0" dirty="0" smtClean="0"/>
              <a:t>The parameterizations of the shift parameter strongly depend on knowledge of the data e.g. data range, data distribution, so user intervention is usually required. However, modern high-output data sets usually have a very large number of variables, i.e. features, so there is a strong need to automate the selection of shift parameter</a:t>
            </a:r>
          </a:p>
          <a:p>
            <a:r>
              <a:rPr lang="en-US" altLang="zh-CN" baseline="0" dirty="0" smtClean="0"/>
              <a:t>What is the challenge here?</a:t>
            </a:r>
          </a:p>
          <a:p>
            <a:pPr marL="228600" indent="-228600">
              <a:buAutoNum type="arabicPeriod"/>
            </a:pPr>
            <a:r>
              <a:rPr lang="en-US" altLang="zh-CN" baseline="0" dirty="0" smtClean="0"/>
              <a:t>First challenge comes from tuning the shift parameter value </a:t>
            </a:r>
          </a:p>
          <a:p>
            <a:pPr marL="0" indent="0">
              <a:buNone/>
            </a:pPr>
            <a:r>
              <a:rPr lang="en-US" altLang="zh-CN" baseline="0" dirty="0" smtClean="0"/>
              <a:t>   variables may range from different magnitude </a:t>
            </a:r>
          </a:p>
          <a:p>
            <a:pPr marL="0" indent="0">
              <a:buNone/>
            </a:pPr>
            <a:r>
              <a:rPr lang="en-US" altLang="zh-CN" baseline="0" dirty="0" smtClean="0"/>
              <a:t>   It depends on the data magnitude (to make valid log function)</a:t>
            </a:r>
          </a:p>
          <a:p>
            <a:pPr marL="0" indent="0">
              <a:buNone/>
            </a:pPr>
            <a:r>
              <a:rPr lang="en-US" altLang="zh-CN" baseline="0" dirty="0" smtClean="0"/>
              <a:t>   You have different optimal shift parameter value for different variables given a target</a:t>
            </a:r>
          </a:p>
          <a:p>
            <a:pPr marL="0" indent="0">
              <a:buNone/>
            </a:pPr>
            <a:r>
              <a:rPr lang="en-US" altLang="zh-CN" baseline="0" dirty="0" smtClean="0"/>
              <a:t>   How to handle positive and negative skewness at same time </a:t>
            </a:r>
          </a:p>
          <a:p>
            <a:pPr marL="0" indent="0">
              <a:buNone/>
            </a:pPr>
            <a:r>
              <a:rPr lang="en-US" altLang="zh-CN" baseline="0" dirty="0" smtClean="0"/>
              <a:t>2. Address outliers which are also quite different from variable to variable  </a:t>
            </a:r>
          </a:p>
          <a:p>
            <a:pPr marL="0" indent="0">
              <a:buNone/>
            </a:pPr>
            <a:r>
              <a:rPr lang="en-US" altLang="zh-CN" baseline="0" dirty="0" smtClean="0"/>
              <a:t>   </a:t>
            </a:r>
            <a:endParaRPr lang="zh-CN" alt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D161DD9-4553-4CFF-8609-7C6FA60A40EE}" type="slidenum">
              <a:rPr kumimoji="0" lang="zh-CN" altLang="en-US" sz="1200" b="0" i="0" u="none" strike="noStrike" kern="1200" cap="none" spc="0" normalizeH="0" baseline="0" noProof="0" smtClean="0">
                <a:ln>
                  <a:noFill/>
                </a:ln>
                <a:solidFill>
                  <a:srgbClr val="000000"/>
                </a:solidFill>
                <a:effectLst/>
                <a:uLnTx/>
                <a:uFillTx/>
                <a:latin typeface="Times New Roman"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zh-CN" altLang="en-US" sz="1200" b="0" i="0" u="none" strike="noStrike" kern="1200" cap="none" spc="0" normalizeH="0" baseline="0" noProof="0">
              <a:ln>
                <a:noFill/>
              </a:ln>
              <a:solidFill>
                <a:srgbClr val="000000"/>
              </a:solidFill>
              <a:effectLst/>
              <a:uLnTx/>
              <a:uFillTx/>
              <a:latin typeface="Times New Roman" pitchFamily="18" charset="0"/>
              <a:ea typeface="宋体" panose="02010600030101010101" pitchFamily="2" charset="-122"/>
              <a:cs typeface="+mn-cs"/>
            </a:endParaRPr>
          </a:p>
        </p:txBody>
      </p:sp>
    </p:spTree>
    <p:extLst>
      <p:ext uri="{BB962C8B-B14F-4D97-AF65-F5344CB8AC3E}">
        <p14:creationId xmlns:p14="http://schemas.microsoft.com/office/powerpoint/2010/main" val="235683528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Based on the</a:t>
            </a:r>
            <a:r>
              <a:rPr lang="en-US" altLang="zh-CN" baseline="0" dirty="0" smtClean="0"/>
              <a:t>se challenges we propose an automatic transformation scheme</a:t>
            </a:r>
          </a:p>
          <a:p>
            <a:r>
              <a:rPr lang="en-US" altLang="zh-CN" baseline="0" dirty="0" smtClean="0"/>
              <a:t>The new scheme consists of three parts </a:t>
            </a:r>
          </a:p>
          <a:p>
            <a:r>
              <a:rPr lang="en-US" altLang="zh-CN" baseline="0" dirty="0" smtClean="0"/>
              <a:t>1. A new parametrized family of transformation functions </a:t>
            </a:r>
          </a:p>
          <a:p>
            <a:r>
              <a:rPr lang="en-US" altLang="zh-CN" baseline="0" dirty="0" smtClean="0"/>
              <a:t>This re-parametrization facilitate the automation by making  the selection of shift tuning parameter independent of data magnitude.</a:t>
            </a:r>
          </a:p>
          <a:p>
            <a:r>
              <a:rPr lang="en-US" altLang="zh-CN" baseline="0" dirty="0" smtClean="0"/>
              <a:t>Beside, it put transformation function for handling both positive and negative skewness in the same family</a:t>
            </a:r>
          </a:p>
          <a:p>
            <a:r>
              <a:rPr lang="en-US" altLang="zh-CN" baseline="0" dirty="0" smtClean="0"/>
              <a:t>2. A robust way for standardization and also an option for </a:t>
            </a:r>
            <a:r>
              <a:rPr lang="en-US" altLang="zh-CN" baseline="0" dirty="0" err="1" smtClean="0"/>
              <a:t>winsorizing</a:t>
            </a:r>
            <a:r>
              <a:rPr lang="en-US" altLang="zh-CN" baseline="0" dirty="0" smtClean="0"/>
              <a:t> the influential points (</a:t>
            </a:r>
            <a:r>
              <a:rPr lang="en-US" altLang="zh-CN" baseline="0" dirty="0" err="1" smtClean="0"/>
              <a:t>winsorization</a:t>
            </a:r>
            <a:r>
              <a:rPr lang="en-US" altLang="zh-CN" baseline="0" dirty="0" smtClean="0"/>
              <a:t> means that given a vector of data values and a threshold, when the absolute data values are larger than the threshold, you will pull these values back to the threshold) </a:t>
            </a:r>
          </a:p>
          <a:p>
            <a:r>
              <a:rPr lang="en-US" altLang="zh-CN" baseline="0" dirty="0" smtClean="0"/>
              <a:t>3. The parameter value selection </a:t>
            </a:r>
          </a:p>
          <a:p>
            <a:r>
              <a:rPr lang="en-US" altLang="zh-CN" baseline="0" dirty="0" smtClean="0"/>
              <a:t>How to use an algorithm for optimal value  </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D161DD9-4553-4CFF-8609-7C6FA60A40EE}" type="slidenum">
              <a:rPr kumimoji="0" lang="zh-CN" altLang="en-US" sz="1200" b="0" i="0" u="none" strike="noStrike" kern="1200" cap="none" spc="0" normalizeH="0" baseline="0" noProof="0" smtClean="0">
                <a:ln>
                  <a:noFill/>
                </a:ln>
                <a:solidFill>
                  <a:srgbClr val="000000"/>
                </a:solidFill>
                <a:effectLst/>
                <a:uLnTx/>
                <a:uFillTx/>
                <a:latin typeface="Times New Roman"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zh-CN" altLang="en-US" sz="1200" b="0" i="0" u="none" strike="noStrike" kern="1200" cap="none" spc="0" normalizeH="0" baseline="0" noProof="0">
              <a:ln>
                <a:noFill/>
              </a:ln>
              <a:solidFill>
                <a:srgbClr val="000000"/>
              </a:solidFill>
              <a:effectLst/>
              <a:uLnTx/>
              <a:uFillTx/>
              <a:latin typeface="Times New Roman" pitchFamily="18" charset="0"/>
              <a:ea typeface="宋体" panose="02010600030101010101" pitchFamily="2" charset="-122"/>
              <a:cs typeface="+mn-cs"/>
            </a:endParaRPr>
          </a:p>
        </p:txBody>
      </p:sp>
    </p:spTree>
    <p:extLst>
      <p:ext uri="{BB962C8B-B14F-4D97-AF65-F5344CB8AC3E}">
        <p14:creationId xmlns:p14="http://schemas.microsoft.com/office/powerpoint/2010/main" val="211805010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We start with the new re-parametrized</a:t>
            </a:r>
            <a:r>
              <a:rPr lang="en-US" altLang="zh-CN" baseline="0" dirty="0" smtClean="0"/>
              <a:t> function and we will start from the very basic </a:t>
            </a:r>
            <a:endParaRPr lang="en-US" altLang="zh-CN" dirty="0" smtClean="0"/>
          </a:p>
          <a:p>
            <a:r>
              <a:rPr lang="en-US" altLang="zh-CN" dirty="0" smtClean="0"/>
              <a:t>Deal both</a:t>
            </a:r>
            <a:r>
              <a:rPr lang="en-US" altLang="zh-CN" baseline="0" dirty="0" smtClean="0"/>
              <a:t> positive and negative skewness + maintain the order of data values</a:t>
            </a:r>
          </a:p>
          <a:p>
            <a:r>
              <a:rPr lang="en-US" altLang="zh-CN" baseline="0" dirty="0" smtClean="0"/>
              <a:t>Given a feature vector in the data set, we need to first calculate its skewness  </a:t>
            </a:r>
          </a:p>
          <a:p>
            <a:r>
              <a:rPr lang="en-US" altLang="zh-CN" baseline="0" dirty="0" smtClean="0"/>
              <a:t>Based on the sign of the skewness we will have different log transformation (applying convex transformation function will increase the skewness and concave will decrease)</a:t>
            </a:r>
          </a:p>
          <a:p>
            <a:r>
              <a:rPr lang="en-US" altLang="zh-CN" baseline="0" dirty="0" smtClean="0"/>
              <a:t>For negative one, we add negative sign to keep the same order of the data values</a:t>
            </a:r>
            <a:endParaRPr lang="zh-CN" alt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D161DD9-4553-4CFF-8609-7C6FA60A40EE}" type="slidenum">
              <a:rPr kumimoji="0" lang="zh-CN" altLang="en-US" sz="1200" b="0" i="0" u="none" strike="noStrike" kern="1200" cap="none" spc="0" normalizeH="0" baseline="0" noProof="0" smtClean="0">
                <a:ln>
                  <a:noFill/>
                </a:ln>
                <a:solidFill>
                  <a:srgbClr val="000000"/>
                </a:solidFill>
                <a:effectLst/>
                <a:uLnTx/>
                <a:uFillTx/>
                <a:latin typeface="Times New Roman"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zh-CN" altLang="en-US" sz="1200" b="0" i="0" u="none" strike="noStrike" kern="1200" cap="none" spc="0" normalizeH="0" baseline="0" noProof="0">
              <a:ln>
                <a:noFill/>
              </a:ln>
              <a:solidFill>
                <a:srgbClr val="000000"/>
              </a:solidFill>
              <a:effectLst/>
              <a:uLnTx/>
              <a:uFillTx/>
              <a:latin typeface="Times New Roman" pitchFamily="18" charset="0"/>
              <a:ea typeface="宋体" panose="02010600030101010101" pitchFamily="2" charset="-122"/>
              <a:cs typeface="+mn-cs"/>
            </a:endParaRPr>
          </a:p>
        </p:txBody>
      </p:sp>
    </p:spTree>
    <p:extLst>
      <p:ext uri="{BB962C8B-B14F-4D97-AF65-F5344CB8AC3E}">
        <p14:creationId xmlns:p14="http://schemas.microsoft.com/office/powerpoint/2010/main" val="39819681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One big</a:t>
            </a:r>
            <a:r>
              <a:rPr lang="en-US" altLang="zh-CN" baseline="0" dirty="0" smtClean="0"/>
              <a:t> concern is that logarithm functions require positive inputs </a:t>
            </a:r>
          </a:p>
          <a:p>
            <a:r>
              <a:rPr lang="en-US" altLang="zh-CN" dirty="0" smtClean="0"/>
              <a:t>Therefore</a:t>
            </a:r>
            <a:r>
              <a:rPr lang="en-US" altLang="zh-CN" baseline="0" dirty="0" smtClean="0"/>
              <a:t> </a:t>
            </a:r>
            <a:r>
              <a:rPr lang="en-US" altLang="zh-CN" dirty="0" smtClean="0"/>
              <a:t>it is important to modify the functions for both</a:t>
            </a:r>
            <a:r>
              <a:rPr lang="en-US" altLang="zh-CN" baseline="0" dirty="0" smtClean="0"/>
              <a:t> positive and negative cases</a:t>
            </a:r>
            <a:r>
              <a:rPr lang="en-US" altLang="zh-CN" dirty="0" smtClean="0"/>
              <a:t> to be valid for any element value.</a:t>
            </a:r>
          </a:p>
          <a:p>
            <a:pPr marL="228600" indent="-228600">
              <a:buAutoNum type="arabicPeriod"/>
            </a:pPr>
            <a:r>
              <a:rPr lang="en-US" altLang="zh-CN" dirty="0" err="1" smtClean="0"/>
              <a:t>Substract</a:t>
            </a:r>
            <a:r>
              <a:rPr lang="en-US" altLang="zh-CN" baseline="0" dirty="0" smtClean="0"/>
              <a:t> the minimal value and add a positive shift parameter </a:t>
            </a:r>
          </a:p>
          <a:p>
            <a:pPr marL="228600" indent="-228600">
              <a:buAutoNum type="arabicPeriod"/>
            </a:pPr>
            <a:r>
              <a:rPr lang="en-US" altLang="zh-CN" baseline="0" dirty="0" smtClean="0"/>
              <a:t>use max value to minus each data value and add with a positive shift parameter</a:t>
            </a:r>
            <a:endParaRPr lang="zh-CN" alt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D161DD9-4553-4CFF-8609-7C6FA60A40EE}" type="slidenum">
              <a:rPr kumimoji="0" lang="zh-CN" altLang="en-US" sz="1200" b="0" i="0" u="none" strike="noStrike" kern="1200" cap="none" spc="0" normalizeH="0" baseline="0" noProof="0" smtClean="0">
                <a:ln>
                  <a:noFill/>
                </a:ln>
                <a:solidFill>
                  <a:srgbClr val="000000"/>
                </a:solidFill>
                <a:effectLst/>
                <a:uLnTx/>
                <a:uFillTx/>
                <a:latin typeface="Times New Roman"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zh-CN" altLang="en-US" sz="1200" b="0" i="0" u="none" strike="noStrike" kern="1200" cap="none" spc="0" normalizeH="0" baseline="0" noProof="0">
              <a:ln>
                <a:noFill/>
              </a:ln>
              <a:solidFill>
                <a:srgbClr val="000000"/>
              </a:solidFill>
              <a:effectLst/>
              <a:uLnTx/>
              <a:uFillTx/>
              <a:latin typeface="Times New Roman" pitchFamily="18" charset="0"/>
              <a:ea typeface="宋体" panose="02010600030101010101" pitchFamily="2" charset="-122"/>
              <a:cs typeface="+mn-cs"/>
            </a:endParaRPr>
          </a:p>
        </p:txBody>
      </p:sp>
    </p:spTree>
    <p:extLst>
      <p:ext uri="{BB962C8B-B14F-4D97-AF65-F5344CB8AC3E}">
        <p14:creationId xmlns:p14="http://schemas.microsoft.com/office/powerpoint/2010/main" val="1070813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fld id="{45558936-8F94-4271-9ABD-46D9C538077B}" type="slidenum">
              <a:rPr lang="en-US" sz="1200">
                <a:solidFill>
                  <a:prstClr val="black"/>
                </a:solidFill>
                <a:latin typeface="Times New Roman" pitchFamily="18" charset="0"/>
              </a:rPr>
              <a:pPr eaLnBrk="1" hangingPunct="1">
                <a:defRPr/>
              </a:pPr>
              <a:t>6</a:t>
            </a:fld>
            <a:endParaRPr lang="en-US" sz="1200">
              <a:solidFill>
                <a:prstClr val="black"/>
              </a:solidFill>
              <a:latin typeface="Times New Roman" pitchFamily="18" charset="0"/>
            </a:endParaRPr>
          </a:p>
        </p:txBody>
      </p:sp>
      <p:sp>
        <p:nvSpPr>
          <p:cNvPr id="202755" name="Rectangle 2"/>
          <p:cNvSpPr>
            <a:spLocks noGrp="1" noRot="1" noChangeAspect="1" noChangeArrowheads="1" noTextEdit="1"/>
          </p:cNvSpPr>
          <p:nvPr>
            <p:ph type="sldImg"/>
          </p:nvPr>
        </p:nvSpPr>
        <p:spPr>
          <a:xfrm>
            <a:off x="1144588" y="685800"/>
            <a:ext cx="4572000" cy="3429000"/>
          </a:xfrm>
          <a:ln/>
        </p:spPr>
      </p:sp>
      <p:sp>
        <p:nvSpPr>
          <p:cNvPr id="2027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smtClean="0">
              <a:ea typeface="Gulim" pitchFamily="34" charset="-127"/>
            </a:endParaRPr>
          </a:p>
        </p:txBody>
      </p:sp>
    </p:spTree>
    <p:extLst>
      <p:ext uri="{BB962C8B-B14F-4D97-AF65-F5344CB8AC3E}">
        <p14:creationId xmlns:p14="http://schemas.microsoft.com/office/powerpoint/2010/main" val="233163385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One big</a:t>
            </a:r>
            <a:r>
              <a:rPr lang="en-US" altLang="zh-CN" baseline="0" dirty="0" smtClean="0"/>
              <a:t> concern is that logarithm functions require positive inputs </a:t>
            </a:r>
          </a:p>
          <a:p>
            <a:r>
              <a:rPr lang="en-US" altLang="zh-CN" dirty="0" smtClean="0"/>
              <a:t>Therefore</a:t>
            </a:r>
            <a:r>
              <a:rPr lang="en-US" altLang="zh-CN" baseline="0" dirty="0" smtClean="0"/>
              <a:t> </a:t>
            </a:r>
            <a:r>
              <a:rPr lang="en-US" altLang="zh-CN" dirty="0" smtClean="0"/>
              <a:t>it is important to modify the functions for both</a:t>
            </a:r>
            <a:r>
              <a:rPr lang="en-US" altLang="zh-CN" baseline="0" dirty="0" smtClean="0"/>
              <a:t> positive and negative cases</a:t>
            </a:r>
            <a:r>
              <a:rPr lang="en-US" altLang="zh-CN" dirty="0" smtClean="0"/>
              <a:t> to be valid for any element value.</a:t>
            </a:r>
          </a:p>
          <a:p>
            <a:pPr marL="228600" indent="-228600">
              <a:buAutoNum type="arabicPeriod"/>
            </a:pPr>
            <a:r>
              <a:rPr lang="en-US" altLang="zh-CN" dirty="0" err="1" smtClean="0"/>
              <a:t>Substract</a:t>
            </a:r>
            <a:r>
              <a:rPr lang="en-US" altLang="zh-CN" baseline="0" dirty="0" smtClean="0"/>
              <a:t> the minimal value and add a positive shift parameter </a:t>
            </a:r>
          </a:p>
          <a:p>
            <a:pPr marL="228600" indent="-228600">
              <a:buAutoNum type="arabicPeriod"/>
            </a:pPr>
            <a:r>
              <a:rPr lang="en-US" altLang="zh-CN" baseline="0" dirty="0" smtClean="0"/>
              <a:t>use max value to minus each data value and add with a positive shift parameter</a:t>
            </a:r>
            <a:endParaRPr lang="zh-CN" alt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D161DD9-4553-4CFF-8609-7C6FA60A40EE}" type="slidenum">
              <a:rPr kumimoji="0" lang="zh-CN" altLang="en-US" sz="1200" b="0" i="0" u="none" strike="noStrike" kern="1200" cap="none" spc="0" normalizeH="0" baseline="0" noProof="0" smtClean="0">
                <a:ln>
                  <a:noFill/>
                </a:ln>
                <a:solidFill>
                  <a:srgbClr val="000000"/>
                </a:solidFill>
                <a:effectLst/>
                <a:uLnTx/>
                <a:uFillTx/>
                <a:latin typeface="Times New Roman"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zh-CN" altLang="en-US" sz="1200" b="0" i="0" u="none" strike="noStrike" kern="1200" cap="none" spc="0" normalizeH="0" baseline="0" noProof="0">
              <a:ln>
                <a:noFill/>
              </a:ln>
              <a:solidFill>
                <a:srgbClr val="000000"/>
              </a:solidFill>
              <a:effectLst/>
              <a:uLnTx/>
              <a:uFillTx/>
              <a:latin typeface="Times New Roman" pitchFamily="18" charset="0"/>
              <a:ea typeface="宋体" panose="02010600030101010101" pitchFamily="2" charset="-122"/>
              <a:cs typeface="+mn-cs"/>
            </a:endParaRPr>
          </a:p>
        </p:txBody>
      </p:sp>
    </p:spTree>
    <p:extLst>
      <p:ext uri="{BB962C8B-B14F-4D97-AF65-F5344CB8AC3E}">
        <p14:creationId xmlns:p14="http://schemas.microsoft.com/office/powerpoint/2010/main" val="73891619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Thus,</a:t>
            </a:r>
            <a:r>
              <a:rPr lang="en-US" altLang="zh-CN" baseline="0" dirty="0" smtClean="0"/>
              <a:t> we further parametrize the parameter eta in terms of the multiples of the range</a:t>
            </a:r>
          </a:p>
          <a:p>
            <a:r>
              <a:rPr lang="en-US" altLang="zh-CN" baseline="0" dirty="0" smtClean="0"/>
              <a:t>of the feature vectors </a:t>
            </a:r>
          </a:p>
          <a:p>
            <a:r>
              <a:rPr lang="en-US" altLang="zh-CN" baseline="0" dirty="0" smtClean="0"/>
              <a:t>This makes the selection of parameter values beta independent of the data magnitude </a:t>
            </a:r>
          </a:p>
          <a:p>
            <a:r>
              <a:rPr lang="en-US" altLang="zh-CN" baseline="0" dirty="0" smtClean="0"/>
              <a:t>The beta ranges from negative </a:t>
            </a:r>
            <a:r>
              <a:rPr lang="en-US" altLang="zh-CN" baseline="0" dirty="0" err="1" smtClean="0"/>
              <a:t>inf</a:t>
            </a:r>
            <a:r>
              <a:rPr lang="en-US" altLang="zh-CN" baseline="0" dirty="0" smtClean="0"/>
              <a:t> to positive </a:t>
            </a:r>
            <a:r>
              <a:rPr lang="en-US" altLang="zh-CN" baseline="0" dirty="0" err="1" smtClean="0"/>
              <a:t>inf</a:t>
            </a:r>
            <a:r>
              <a:rPr lang="en-US" altLang="zh-CN" baseline="0" dirty="0" smtClean="0"/>
              <a:t> </a:t>
            </a:r>
          </a:p>
          <a:p>
            <a:r>
              <a:rPr lang="en-US" altLang="zh-CN" baseline="0" dirty="0" smtClean="0"/>
              <a:t>Now we note that the functions for </a:t>
            </a:r>
            <a:r>
              <a:rPr lang="en-US" altLang="zh-CN" baseline="0" dirty="0" err="1" smtClean="0"/>
              <a:t>pos</a:t>
            </a:r>
            <a:r>
              <a:rPr lang="en-US" altLang="zh-CN" baseline="0" dirty="0" smtClean="0"/>
              <a:t> and negative are both symmetric around zero </a:t>
            </a:r>
          </a:p>
          <a:p>
            <a:r>
              <a:rPr lang="en-US" altLang="zh-CN" baseline="0" dirty="0" smtClean="0"/>
              <a:t>Thus we can take advantage of it and combine them into one family of functions. </a:t>
            </a:r>
            <a:endParaRPr lang="zh-CN" alt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D161DD9-4553-4CFF-8609-7C6FA60A40EE}" type="slidenum">
              <a:rPr kumimoji="0" lang="zh-CN" altLang="en-US" sz="1200" b="0" i="0" u="none" strike="noStrike" kern="1200" cap="none" spc="0" normalizeH="0" baseline="0" noProof="0" smtClean="0">
                <a:ln>
                  <a:noFill/>
                </a:ln>
                <a:solidFill>
                  <a:srgbClr val="000000"/>
                </a:solidFill>
                <a:effectLst/>
                <a:uLnTx/>
                <a:uFillTx/>
                <a:latin typeface="Times New Roman"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zh-CN" altLang="en-US" sz="1200" b="0" i="0" u="none" strike="noStrike" kern="1200" cap="none" spc="0" normalizeH="0" baseline="0" noProof="0">
              <a:ln>
                <a:noFill/>
              </a:ln>
              <a:solidFill>
                <a:srgbClr val="000000"/>
              </a:solidFill>
              <a:effectLst/>
              <a:uLnTx/>
              <a:uFillTx/>
              <a:latin typeface="Times New Roman" pitchFamily="18" charset="0"/>
              <a:ea typeface="宋体" panose="02010600030101010101" pitchFamily="2" charset="-122"/>
              <a:cs typeface="+mn-cs"/>
            </a:endParaRPr>
          </a:p>
        </p:txBody>
      </p:sp>
    </p:spTree>
    <p:extLst>
      <p:ext uri="{BB962C8B-B14F-4D97-AF65-F5344CB8AC3E}">
        <p14:creationId xmlns:p14="http://schemas.microsoft.com/office/powerpoint/2010/main" val="271563170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Thus,</a:t>
            </a:r>
            <a:r>
              <a:rPr lang="en-US" altLang="zh-CN" baseline="0" dirty="0" smtClean="0"/>
              <a:t> we further parametrize the parameter eta in terms of the multiples of the range</a:t>
            </a:r>
          </a:p>
          <a:p>
            <a:r>
              <a:rPr lang="en-US" altLang="zh-CN" baseline="0" dirty="0" smtClean="0"/>
              <a:t>of the feature vectors </a:t>
            </a:r>
          </a:p>
          <a:p>
            <a:r>
              <a:rPr lang="en-US" altLang="zh-CN" baseline="0" dirty="0" smtClean="0"/>
              <a:t>This makes the selection of parameter values beta independent of the data magnitude </a:t>
            </a:r>
          </a:p>
          <a:p>
            <a:r>
              <a:rPr lang="en-US" altLang="zh-CN" baseline="0" dirty="0" smtClean="0"/>
              <a:t>The beta ranges from negative </a:t>
            </a:r>
            <a:r>
              <a:rPr lang="en-US" altLang="zh-CN" baseline="0" dirty="0" err="1" smtClean="0"/>
              <a:t>inf</a:t>
            </a:r>
            <a:r>
              <a:rPr lang="en-US" altLang="zh-CN" baseline="0" dirty="0" smtClean="0"/>
              <a:t> to positive </a:t>
            </a:r>
            <a:r>
              <a:rPr lang="en-US" altLang="zh-CN" baseline="0" dirty="0" err="1" smtClean="0"/>
              <a:t>inf</a:t>
            </a:r>
            <a:r>
              <a:rPr lang="en-US" altLang="zh-CN" baseline="0" dirty="0" smtClean="0"/>
              <a:t> </a:t>
            </a:r>
          </a:p>
          <a:p>
            <a:r>
              <a:rPr lang="en-US" altLang="zh-CN" baseline="0" dirty="0" smtClean="0"/>
              <a:t>Now we note that the functions for </a:t>
            </a:r>
            <a:r>
              <a:rPr lang="en-US" altLang="zh-CN" baseline="0" dirty="0" err="1" smtClean="0"/>
              <a:t>pos</a:t>
            </a:r>
            <a:r>
              <a:rPr lang="en-US" altLang="zh-CN" baseline="0" dirty="0" smtClean="0"/>
              <a:t> and negative are both symmetric around zero </a:t>
            </a:r>
          </a:p>
          <a:p>
            <a:r>
              <a:rPr lang="en-US" altLang="zh-CN" baseline="0" dirty="0" smtClean="0"/>
              <a:t>Thus we can take advantage of it and combine them into one family of functions. </a:t>
            </a:r>
            <a:endParaRPr lang="zh-CN" alt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D161DD9-4553-4CFF-8609-7C6FA60A40EE}" type="slidenum">
              <a:rPr kumimoji="0" lang="zh-CN" altLang="en-US" sz="1200" b="0" i="0" u="none" strike="noStrike" kern="1200" cap="none" spc="0" normalizeH="0" baseline="0" noProof="0" smtClean="0">
                <a:ln>
                  <a:noFill/>
                </a:ln>
                <a:solidFill>
                  <a:srgbClr val="000000"/>
                </a:solidFill>
                <a:effectLst/>
                <a:uLnTx/>
                <a:uFillTx/>
                <a:latin typeface="Times New Roman"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zh-CN" altLang="en-US" sz="1200" b="0" i="0" u="none" strike="noStrike" kern="1200" cap="none" spc="0" normalizeH="0" baseline="0" noProof="0">
              <a:ln>
                <a:noFill/>
              </a:ln>
              <a:solidFill>
                <a:srgbClr val="000000"/>
              </a:solidFill>
              <a:effectLst/>
              <a:uLnTx/>
              <a:uFillTx/>
              <a:latin typeface="Times New Roman" pitchFamily="18" charset="0"/>
              <a:ea typeface="宋体" panose="02010600030101010101" pitchFamily="2" charset="-122"/>
              <a:cs typeface="+mn-cs"/>
            </a:endParaRPr>
          </a:p>
        </p:txBody>
      </p:sp>
    </p:spTree>
    <p:extLst>
      <p:ext uri="{BB962C8B-B14F-4D97-AF65-F5344CB8AC3E}">
        <p14:creationId xmlns:p14="http://schemas.microsoft.com/office/powerpoint/2010/main" val="2573314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Thus,</a:t>
            </a:r>
            <a:r>
              <a:rPr lang="en-US" altLang="zh-CN" baseline="0" dirty="0" smtClean="0"/>
              <a:t> we further parametrize the parameter eta in terms of the multiples of the range</a:t>
            </a:r>
          </a:p>
          <a:p>
            <a:r>
              <a:rPr lang="en-US" altLang="zh-CN" baseline="0" dirty="0" smtClean="0"/>
              <a:t>of the feature vectors </a:t>
            </a:r>
          </a:p>
          <a:p>
            <a:r>
              <a:rPr lang="en-US" altLang="zh-CN" baseline="0" dirty="0" smtClean="0"/>
              <a:t>This makes the selection of parameter values beta independent of the data magnitude </a:t>
            </a:r>
          </a:p>
          <a:p>
            <a:r>
              <a:rPr lang="en-US" altLang="zh-CN" baseline="0" dirty="0" smtClean="0"/>
              <a:t>The beta ranges from negative </a:t>
            </a:r>
            <a:r>
              <a:rPr lang="en-US" altLang="zh-CN" baseline="0" dirty="0" err="1" smtClean="0"/>
              <a:t>inf</a:t>
            </a:r>
            <a:r>
              <a:rPr lang="en-US" altLang="zh-CN" baseline="0" dirty="0" smtClean="0"/>
              <a:t> to positive </a:t>
            </a:r>
            <a:r>
              <a:rPr lang="en-US" altLang="zh-CN" baseline="0" dirty="0" err="1" smtClean="0"/>
              <a:t>inf</a:t>
            </a:r>
            <a:r>
              <a:rPr lang="en-US" altLang="zh-CN" baseline="0" dirty="0" smtClean="0"/>
              <a:t> </a:t>
            </a:r>
          </a:p>
          <a:p>
            <a:r>
              <a:rPr lang="en-US" altLang="zh-CN" baseline="0" dirty="0" smtClean="0"/>
              <a:t>Now we note that the functions for </a:t>
            </a:r>
            <a:r>
              <a:rPr lang="en-US" altLang="zh-CN" baseline="0" dirty="0" err="1" smtClean="0"/>
              <a:t>pos</a:t>
            </a:r>
            <a:r>
              <a:rPr lang="en-US" altLang="zh-CN" baseline="0" dirty="0" smtClean="0"/>
              <a:t> and negative are both symmetric around zero </a:t>
            </a:r>
          </a:p>
          <a:p>
            <a:r>
              <a:rPr lang="en-US" altLang="zh-CN" baseline="0" dirty="0" smtClean="0"/>
              <a:t>Thus we can take advantage of it and combine them into one family of functions. </a:t>
            </a:r>
            <a:endParaRPr lang="zh-CN" alt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D161DD9-4553-4CFF-8609-7C6FA60A40EE}" type="slidenum">
              <a:rPr kumimoji="0" lang="zh-CN" altLang="en-US" sz="1200" b="0" i="0" u="none" strike="noStrike" kern="1200" cap="none" spc="0" normalizeH="0" baseline="0" noProof="0" smtClean="0">
                <a:ln>
                  <a:noFill/>
                </a:ln>
                <a:solidFill>
                  <a:srgbClr val="000000"/>
                </a:solidFill>
                <a:effectLst/>
                <a:uLnTx/>
                <a:uFillTx/>
                <a:latin typeface="Times New Roman"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zh-CN" altLang="en-US" sz="1200" b="0" i="0" u="none" strike="noStrike" kern="1200" cap="none" spc="0" normalizeH="0" baseline="0" noProof="0">
              <a:ln>
                <a:noFill/>
              </a:ln>
              <a:solidFill>
                <a:srgbClr val="000000"/>
              </a:solidFill>
              <a:effectLst/>
              <a:uLnTx/>
              <a:uFillTx/>
              <a:latin typeface="Times New Roman" pitchFamily="18" charset="0"/>
              <a:ea typeface="宋体" panose="02010600030101010101" pitchFamily="2" charset="-122"/>
              <a:cs typeface="+mn-cs"/>
            </a:endParaRPr>
          </a:p>
        </p:txBody>
      </p:sp>
    </p:spTree>
    <p:extLst>
      <p:ext uri="{BB962C8B-B14F-4D97-AF65-F5344CB8AC3E}">
        <p14:creationId xmlns:p14="http://schemas.microsoft.com/office/powerpoint/2010/main" val="283733919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Finally</a:t>
            </a:r>
            <a:r>
              <a:rPr lang="en-US" altLang="zh-CN" baseline="0" dirty="0" smtClean="0"/>
              <a:t> incorporating all the elements we have discussed the new parameterized family of transformation functions </a:t>
            </a:r>
          </a:p>
          <a:p>
            <a:r>
              <a:rPr lang="en-US" altLang="zh-CN" dirty="0" smtClean="0"/>
              <a:t>For beta is positive, transformation for positive skewness</a:t>
            </a:r>
          </a:p>
          <a:p>
            <a:r>
              <a:rPr lang="en-US" altLang="zh-CN" dirty="0" smtClean="0"/>
              <a:t>For</a:t>
            </a:r>
            <a:r>
              <a:rPr lang="en-US" altLang="zh-CN" baseline="0" dirty="0" smtClean="0"/>
              <a:t> beta is negative, transformation for negative skewness</a:t>
            </a:r>
            <a:endParaRPr lang="zh-CN" altLang="en-US" dirty="0" smtClean="0"/>
          </a:p>
          <a:p>
            <a:r>
              <a:rPr lang="en-US" altLang="zh-CN" dirty="0" smtClean="0"/>
              <a:t>And the parameter value selection is independent of data</a:t>
            </a:r>
            <a:r>
              <a:rPr lang="en-US" altLang="zh-CN" baseline="0" dirty="0" smtClean="0"/>
              <a:t> magnitude</a:t>
            </a:r>
            <a:endParaRPr lang="zh-CN" alt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D161DD9-4553-4CFF-8609-7C6FA60A40EE}" type="slidenum">
              <a:rPr kumimoji="0" lang="zh-CN" altLang="en-US" sz="1200" b="0" i="0" u="none" strike="noStrike" kern="1200" cap="none" spc="0" normalizeH="0" baseline="0" noProof="0" smtClean="0">
                <a:ln>
                  <a:noFill/>
                </a:ln>
                <a:solidFill>
                  <a:srgbClr val="000000"/>
                </a:solidFill>
                <a:effectLst/>
                <a:uLnTx/>
                <a:uFillTx/>
                <a:latin typeface="Times New Roman"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zh-CN" altLang="en-US" sz="1200" b="0" i="0" u="none" strike="noStrike" kern="1200" cap="none" spc="0" normalizeH="0" baseline="0" noProof="0">
              <a:ln>
                <a:noFill/>
              </a:ln>
              <a:solidFill>
                <a:srgbClr val="000000"/>
              </a:solidFill>
              <a:effectLst/>
              <a:uLnTx/>
              <a:uFillTx/>
              <a:latin typeface="Times New Roman" pitchFamily="18" charset="0"/>
              <a:ea typeface="宋体" panose="02010600030101010101" pitchFamily="2" charset="-122"/>
              <a:cs typeface="+mn-cs"/>
            </a:endParaRPr>
          </a:p>
        </p:txBody>
      </p:sp>
    </p:spTree>
    <p:extLst>
      <p:ext uri="{BB962C8B-B14F-4D97-AF65-F5344CB8AC3E}">
        <p14:creationId xmlns:p14="http://schemas.microsoft.com/office/powerpoint/2010/main" val="355351053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After</a:t>
            </a:r>
            <a:r>
              <a:rPr lang="en-US" altLang="zh-CN" baseline="0" dirty="0" smtClean="0"/>
              <a:t> the shift log transformation, we need to deal with potential influential values by </a:t>
            </a:r>
            <a:r>
              <a:rPr lang="en-US" altLang="zh-CN" baseline="0" dirty="0" err="1" smtClean="0"/>
              <a:t>winsorization</a:t>
            </a:r>
            <a:r>
              <a:rPr lang="en-US" altLang="zh-CN" baseline="0" dirty="0" smtClean="0"/>
              <a:t>, </a:t>
            </a:r>
          </a:p>
          <a:p>
            <a:r>
              <a:rPr lang="en-US" altLang="zh-CN" baseline="0" dirty="0" smtClean="0"/>
              <a:t>Before that we need a robust standardization ( and I will talk about it later)</a:t>
            </a:r>
          </a:p>
          <a:p>
            <a:endParaRPr lang="en-US" altLang="zh-CN" baseline="0" dirty="0" smtClean="0"/>
          </a:p>
          <a:p>
            <a:r>
              <a:rPr lang="en-US" altLang="zh-CN" baseline="0" dirty="0" smtClean="0"/>
              <a:t>To make standardization robust, we will use some robust statistics that is subtracting the median and divide based on the mean absolute deviation from median (not MAD which might be 0)</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D161DD9-4553-4CFF-8609-7C6FA60A40EE}" type="slidenum">
              <a:rPr kumimoji="0" lang="zh-CN" altLang="en-US" sz="1200" b="0" i="0" u="none" strike="noStrike" kern="1200" cap="none" spc="0" normalizeH="0" baseline="0" noProof="0" smtClean="0">
                <a:ln>
                  <a:noFill/>
                </a:ln>
                <a:solidFill>
                  <a:srgbClr val="000000"/>
                </a:solidFill>
                <a:effectLst/>
                <a:uLnTx/>
                <a:uFillTx/>
                <a:latin typeface="Times New Roman"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zh-CN" altLang="en-US" sz="1200" b="0" i="0" u="none" strike="noStrike" kern="1200" cap="none" spc="0" normalizeH="0" baseline="0" noProof="0">
              <a:ln>
                <a:noFill/>
              </a:ln>
              <a:solidFill>
                <a:srgbClr val="000000"/>
              </a:solidFill>
              <a:effectLst/>
              <a:uLnTx/>
              <a:uFillTx/>
              <a:latin typeface="Times New Roman" pitchFamily="18" charset="0"/>
              <a:ea typeface="宋体" panose="02010600030101010101" pitchFamily="2" charset="-122"/>
              <a:cs typeface="+mn-cs"/>
            </a:endParaRPr>
          </a:p>
        </p:txBody>
      </p:sp>
    </p:spTree>
    <p:extLst>
      <p:ext uri="{BB962C8B-B14F-4D97-AF65-F5344CB8AC3E}">
        <p14:creationId xmlns:p14="http://schemas.microsoft.com/office/powerpoint/2010/main" val="242047404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Here we a process for transformation which is</a:t>
            </a:r>
            <a:r>
              <a:rPr lang="en-US" altLang="zh-CN" baseline="0" dirty="0" smtClean="0"/>
              <a:t> controlled by the parameter beta</a:t>
            </a:r>
          </a:p>
          <a:p>
            <a:r>
              <a:rPr lang="en-US" altLang="zh-CN" dirty="0" smtClean="0"/>
              <a:t>The last step is to</a:t>
            </a:r>
            <a:r>
              <a:rPr lang="en-US" altLang="zh-CN" baseline="0" dirty="0" smtClean="0"/>
              <a:t> deicide the optimal value of beta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To do that, we first need a criteria </a:t>
            </a:r>
            <a:endParaRPr lang="zh-CN" altLang="en-US" dirty="0" smtClean="0"/>
          </a:p>
          <a:p>
            <a:r>
              <a:rPr lang="en-US" altLang="zh-CN" baseline="0" dirty="0" smtClean="0"/>
              <a:t>A-D test stat is used which measures the distance between the empirical distribution function (EDF) of the transformed data and the cumulative distribution function (CDF) of the standard normal. </a:t>
            </a:r>
          </a:p>
          <a:p>
            <a:r>
              <a:rPr lang="en-US" altLang="zh-CN" dirty="0" smtClean="0"/>
              <a:t>It</a:t>
            </a:r>
            <a:r>
              <a:rPr lang="en-US" altLang="zh-CN" baseline="0" dirty="0" smtClean="0"/>
              <a:t> </a:t>
            </a:r>
            <a:r>
              <a:rPr lang="en-US" altLang="zh-CN" dirty="0" smtClean="0"/>
              <a:t>give appropriate weight to the tails using a</a:t>
            </a:r>
            <a:r>
              <a:rPr lang="en-US" altLang="zh-CN" baseline="0" dirty="0" smtClean="0"/>
              <a:t> </a:t>
            </a:r>
            <a:r>
              <a:rPr lang="en-US" altLang="zh-CN" dirty="0" smtClean="0"/>
              <a:t>weighted L2 metric. It is more powerfu</a:t>
            </a:r>
            <a:r>
              <a:rPr lang="en-US" altLang="zh-CN" baseline="0" dirty="0" smtClean="0"/>
              <a:t>l for detecting </a:t>
            </a:r>
          </a:p>
          <a:p>
            <a:endParaRPr lang="en-US" altLang="zh-CN" baseline="0" dirty="0" smtClean="0"/>
          </a:p>
          <a:p>
            <a:r>
              <a:rPr lang="en-US" altLang="zh-CN" baseline="0" dirty="0" smtClean="0"/>
              <a:t>Given the evaluation, we adopt the grid search algorithm for minimizing the A-D test stat. </a:t>
            </a:r>
          </a:p>
          <a:p>
            <a:r>
              <a:rPr lang="en-US" altLang="zh-CN" dirty="0" smtClean="0"/>
              <a:t>One major</a:t>
            </a:r>
            <a:r>
              <a:rPr lang="en-US" altLang="zh-CN" baseline="0" dirty="0" smtClean="0"/>
              <a:t> reason for using it is due to the simplicity of computing the stat and complexity of optimizing it. Besides, grid search is useful if the number of parameter to optimize is not large. Another advantage is that the computation of A-D test stat is independent with each other and thus is easy to be computed in parallel.</a:t>
            </a:r>
            <a:endParaRPr lang="zh-CN" alt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D161DD9-4553-4CFF-8609-7C6FA60A40EE}" type="slidenum">
              <a:rPr kumimoji="0" lang="zh-CN" altLang="en-US" sz="1200" b="0" i="0" u="none" strike="noStrike" kern="1200" cap="none" spc="0" normalizeH="0" baseline="0" noProof="0" smtClean="0">
                <a:ln>
                  <a:noFill/>
                </a:ln>
                <a:solidFill>
                  <a:srgbClr val="000000"/>
                </a:solidFill>
                <a:effectLst/>
                <a:uLnTx/>
                <a:uFillTx/>
                <a:latin typeface="Times New Roman"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zh-CN" altLang="en-US" sz="1200" b="0" i="0" u="none" strike="noStrike" kern="1200" cap="none" spc="0" normalizeH="0" baseline="0" noProof="0">
              <a:ln>
                <a:noFill/>
              </a:ln>
              <a:solidFill>
                <a:srgbClr val="000000"/>
              </a:solidFill>
              <a:effectLst/>
              <a:uLnTx/>
              <a:uFillTx/>
              <a:latin typeface="Times New Roman" pitchFamily="18" charset="0"/>
              <a:ea typeface="宋体" panose="02010600030101010101" pitchFamily="2" charset="-122"/>
              <a:cs typeface="+mn-cs"/>
            </a:endParaRPr>
          </a:p>
        </p:txBody>
      </p:sp>
    </p:spTree>
    <p:extLst>
      <p:ext uri="{BB962C8B-B14F-4D97-AF65-F5344CB8AC3E}">
        <p14:creationId xmlns:p14="http://schemas.microsoft.com/office/powerpoint/2010/main" val="320665875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We</a:t>
            </a:r>
            <a:r>
              <a:rPr lang="en-US" baseline="0" dirty="0" smtClean="0"/>
              <a:t> ap</a:t>
            </a:r>
            <a:r>
              <a:rPr lang="en-US" dirty="0" smtClean="0"/>
              <a:t>plied our</a:t>
            </a:r>
            <a:r>
              <a:rPr lang="en-US" baseline="0" dirty="0" smtClean="0"/>
              <a:t> automatic transformation on the same melanoma data </a:t>
            </a:r>
            <a:endParaRPr lang="en-US" dirty="0" smtClean="0"/>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48891DD-CD20-4941-8E48-0913D483AE11}"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32536082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Use QQ</a:t>
            </a:r>
            <a:r>
              <a:rPr lang="zh-CN" altLang="en-US" baseline="0" dirty="0" smtClean="0"/>
              <a:t> </a:t>
            </a:r>
            <a:r>
              <a:rPr lang="en-US" altLang="zh-CN" baseline="0" dirty="0" smtClean="0"/>
              <a:t>Plot to compare normality</a:t>
            </a:r>
            <a:endParaRPr lang="en-US" dirty="0" smtClean="0"/>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48891DD-CD20-4941-8E48-0913D483AE11}"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40027289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Besides, although</a:t>
            </a:r>
            <a:r>
              <a:rPr lang="en-US" baseline="0" dirty="0" smtClean="0"/>
              <a:t> the transformation targets at marginal </a:t>
            </a:r>
            <a:r>
              <a:rPr lang="en-US" baseline="0" dirty="0" err="1" smtClean="0"/>
              <a:t>dist</a:t>
            </a:r>
            <a:r>
              <a:rPr lang="en-US" baseline="0" dirty="0" smtClean="0"/>
              <a:t> </a:t>
            </a:r>
          </a:p>
          <a:p>
            <a:pPr eaLnBrk="1" hangingPunct="1"/>
            <a:r>
              <a:rPr lang="en-US" baseline="0" dirty="0" smtClean="0"/>
              <a:t>We see improvement of bivariate normality in many real data sets for example here.  </a:t>
            </a:r>
            <a:endParaRPr lang="en-US" dirty="0" smtClean="0"/>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48891DD-CD20-4941-8E48-0913D483AE11}"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4445343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fld id="{45558936-8F94-4271-9ABD-46D9C538077B}" type="slidenum">
              <a:rPr lang="en-US" sz="1200">
                <a:solidFill>
                  <a:prstClr val="black"/>
                </a:solidFill>
                <a:latin typeface="Times New Roman" pitchFamily="18" charset="0"/>
              </a:rPr>
              <a:pPr eaLnBrk="1" hangingPunct="1">
                <a:defRPr/>
              </a:pPr>
              <a:t>7</a:t>
            </a:fld>
            <a:endParaRPr lang="en-US" sz="1200">
              <a:solidFill>
                <a:prstClr val="black"/>
              </a:solidFill>
              <a:latin typeface="Times New Roman" pitchFamily="18" charset="0"/>
            </a:endParaRPr>
          </a:p>
        </p:txBody>
      </p:sp>
      <p:sp>
        <p:nvSpPr>
          <p:cNvPr id="202755" name="Rectangle 2"/>
          <p:cNvSpPr>
            <a:spLocks noGrp="1" noRot="1" noChangeAspect="1" noChangeArrowheads="1" noTextEdit="1"/>
          </p:cNvSpPr>
          <p:nvPr>
            <p:ph type="sldImg"/>
          </p:nvPr>
        </p:nvSpPr>
        <p:spPr>
          <a:xfrm>
            <a:off x="1144588" y="685800"/>
            <a:ext cx="4572000" cy="3429000"/>
          </a:xfrm>
          <a:ln/>
        </p:spPr>
      </p:sp>
      <p:sp>
        <p:nvSpPr>
          <p:cNvPr id="2027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smtClean="0">
              <a:ea typeface="Gulim" pitchFamily="34" charset="-127"/>
            </a:endParaRPr>
          </a:p>
        </p:txBody>
      </p:sp>
    </p:spTree>
    <p:extLst>
      <p:ext uri="{BB962C8B-B14F-4D97-AF65-F5344CB8AC3E}">
        <p14:creationId xmlns:p14="http://schemas.microsoft.com/office/powerpoint/2010/main" val="145393317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No benefit for binary variables. </a:t>
            </a:r>
          </a:p>
          <a:p>
            <a:pPr eaLnBrk="1" hangingPunct="1"/>
            <a:r>
              <a:rPr lang="en-US" dirty="0" smtClean="0"/>
              <a:t>not useful in modifying a</a:t>
            </a:r>
            <a:r>
              <a:rPr lang="en-US" baseline="0" dirty="0" smtClean="0"/>
              <a:t> </a:t>
            </a:r>
            <a:r>
              <a:rPr lang="en-US" dirty="0" smtClean="0"/>
              <a:t>symmetric, but highly </a:t>
            </a:r>
            <a:r>
              <a:rPr lang="en-US" dirty="0" err="1" smtClean="0"/>
              <a:t>kurtotic</a:t>
            </a:r>
            <a:r>
              <a:rPr lang="en-US" dirty="0" smtClean="0"/>
              <a:t> distribution. </a:t>
            </a:r>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48891DD-CD20-4941-8E48-0913D483AE11}"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86774431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5558936-8F94-4271-9ABD-46D9C538077B}"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202755" name="Rectangle 2"/>
          <p:cNvSpPr>
            <a:spLocks noGrp="1" noRot="1" noChangeAspect="1" noChangeArrowheads="1" noTextEdit="1"/>
          </p:cNvSpPr>
          <p:nvPr>
            <p:ph type="sldImg"/>
          </p:nvPr>
        </p:nvSpPr>
        <p:spPr>
          <a:xfrm>
            <a:off x="1144588" y="685800"/>
            <a:ext cx="4572000" cy="3429000"/>
          </a:xfrm>
          <a:ln/>
        </p:spPr>
      </p:sp>
      <p:sp>
        <p:nvSpPr>
          <p:cNvPr id="2027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smtClean="0">
              <a:ea typeface="Gulim" pitchFamily="34" charset="-127"/>
            </a:endParaRPr>
          </a:p>
        </p:txBody>
      </p:sp>
    </p:spTree>
    <p:extLst>
      <p:ext uri="{BB962C8B-B14F-4D97-AF65-F5344CB8AC3E}">
        <p14:creationId xmlns:p14="http://schemas.microsoft.com/office/powerpoint/2010/main" val="331728405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5558936-8F94-4271-9ABD-46D9C538077B}"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202755" name="Rectangle 2"/>
          <p:cNvSpPr>
            <a:spLocks noGrp="1" noRot="1" noChangeAspect="1" noChangeArrowheads="1" noTextEdit="1"/>
          </p:cNvSpPr>
          <p:nvPr>
            <p:ph type="sldImg"/>
          </p:nvPr>
        </p:nvSpPr>
        <p:spPr>
          <a:xfrm>
            <a:off x="1144588" y="685800"/>
            <a:ext cx="4572000" cy="3429000"/>
          </a:xfrm>
          <a:ln/>
        </p:spPr>
      </p:sp>
      <p:sp>
        <p:nvSpPr>
          <p:cNvPr id="2027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smtClean="0">
              <a:ea typeface="Gulim" pitchFamily="34" charset="-127"/>
            </a:endParaRPr>
          </a:p>
        </p:txBody>
      </p:sp>
    </p:spTree>
    <p:extLst>
      <p:ext uri="{BB962C8B-B14F-4D97-AF65-F5344CB8AC3E}">
        <p14:creationId xmlns:p14="http://schemas.microsoft.com/office/powerpoint/2010/main" val="204027526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5558936-8F94-4271-9ABD-46D9C538077B}"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202755" name="Rectangle 2"/>
          <p:cNvSpPr>
            <a:spLocks noGrp="1" noRot="1" noChangeAspect="1" noChangeArrowheads="1" noTextEdit="1"/>
          </p:cNvSpPr>
          <p:nvPr>
            <p:ph type="sldImg"/>
          </p:nvPr>
        </p:nvSpPr>
        <p:spPr>
          <a:xfrm>
            <a:off x="1144588" y="685800"/>
            <a:ext cx="4572000" cy="3429000"/>
          </a:xfrm>
          <a:ln/>
        </p:spPr>
      </p:sp>
      <p:sp>
        <p:nvSpPr>
          <p:cNvPr id="2027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smtClean="0">
              <a:ea typeface="Gulim" pitchFamily="34" charset="-127"/>
            </a:endParaRPr>
          </a:p>
        </p:txBody>
      </p:sp>
    </p:spTree>
    <p:extLst>
      <p:ext uri="{BB962C8B-B14F-4D97-AF65-F5344CB8AC3E}">
        <p14:creationId xmlns:p14="http://schemas.microsoft.com/office/powerpoint/2010/main" val="197391939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5558936-8F94-4271-9ABD-46D9C538077B}"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202755" name="Rectangle 2"/>
          <p:cNvSpPr>
            <a:spLocks noGrp="1" noRot="1" noChangeAspect="1" noChangeArrowheads="1" noTextEdit="1"/>
          </p:cNvSpPr>
          <p:nvPr>
            <p:ph type="sldImg"/>
          </p:nvPr>
        </p:nvSpPr>
        <p:spPr>
          <a:xfrm>
            <a:off x="1144588" y="685800"/>
            <a:ext cx="4572000" cy="3429000"/>
          </a:xfrm>
          <a:ln/>
        </p:spPr>
      </p:sp>
      <p:sp>
        <p:nvSpPr>
          <p:cNvPr id="2027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smtClean="0">
              <a:ea typeface="Gulim" pitchFamily="34" charset="-127"/>
            </a:endParaRPr>
          </a:p>
        </p:txBody>
      </p:sp>
    </p:spTree>
    <p:extLst>
      <p:ext uri="{BB962C8B-B14F-4D97-AF65-F5344CB8AC3E}">
        <p14:creationId xmlns:p14="http://schemas.microsoft.com/office/powerpoint/2010/main" val="287413026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5558936-8F94-4271-9ABD-46D9C538077B}"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202755" name="Rectangle 2"/>
          <p:cNvSpPr>
            <a:spLocks noGrp="1" noRot="1" noChangeAspect="1" noChangeArrowheads="1" noTextEdit="1"/>
          </p:cNvSpPr>
          <p:nvPr>
            <p:ph type="sldImg"/>
          </p:nvPr>
        </p:nvSpPr>
        <p:spPr>
          <a:xfrm>
            <a:off x="1144588" y="685800"/>
            <a:ext cx="4572000" cy="3429000"/>
          </a:xfrm>
          <a:ln/>
        </p:spPr>
      </p:sp>
      <p:sp>
        <p:nvSpPr>
          <p:cNvPr id="2027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smtClean="0">
              <a:ea typeface="Gulim" pitchFamily="34" charset="-127"/>
            </a:endParaRPr>
          </a:p>
        </p:txBody>
      </p:sp>
    </p:spTree>
    <p:extLst>
      <p:ext uri="{BB962C8B-B14F-4D97-AF65-F5344CB8AC3E}">
        <p14:creationId xmlns:p14="http://schemas.microsoft.com/office/powerpoint/2010/main" val="332510763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5558936-8F94-4271-9ABD-46D9C538077B}"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202755" name="Rectangle 2"/>
          <p:cNvSpPr>
            <a:spLocks noGrp="1" noRot="1" noChangeAspect="1" noChangeArrowheads="1" noTextEdit="1"/>
          </p:cNvSpPr>
          <p:nvPr>
            <p:ph type="sldImg"/>
          </p:nvPr>
        </p:nvSpPr>
        <p:spPr>
          <a:xfrm>
            <a:off x="1144588" y="685800"/>
            <a:ext cx="4572000" cy="3429000"/>
          </a:xfrm>
          <a:ln/>
        </p:spPr>
      </p:sp>
      <p:sp>
        <p:nvSpPr>
          <p:cNvPr id="2027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smtClean="0">
              <a:ea typeface="Gulim" pitchFamily="34" charset="-127"/>
            </a:endParaRPr>
          </a:p>
        </p:txBody>
      </p:sp>
    </p:spTree>
    <p:extLst>
      <p:ext uri="{BB962C8B-B14F-4D97-AF65-F5344CB8AC3E}">
        <p14:creationId xmlns:p14="http://schemas.microsoft.com/office/powerpoint/2010/main" val="105994986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5558936-8F94-4271-9ABD-46D9C538077B}"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202755" name="Rectangle 2"/>
          <p:cNvSpPr>
            <a:spLocks noGrp="1" noRot="1" noChangeAspect="1" noChangeArrowheads="1" noTextEdit="1"/>
          </p:cNvSpPr>
          <p:nvPr>
            <p:ph type="sldImg"/>
          </p:nvPr>
        </p:nvSpPr>
        <p:spPr>
          <a:xfrm>
            <a:off x="1144588" y="685800"/>
            <a:ext cx="4572000" cy="3429000"/>
          </a:xfrm>
          <a:ln/>
        </p:spPr>
      </p:sp>
      <p:sp>
        <p:nvSpPr>
          <p:cNvPr id="2027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smtClean="0">
              <a:ea typeface="Gulim" pitchFamily="34" charset="-127"/>
            </a:endParaRPr>
          </a:p>
        </p:txBody>
      </p:sp>
    </p:spTree>
    <p:extLst>
      <p:ext uri="{BB962C8B-B14F-4D97-AF65-F5344CB8AC3E}">
        <p14:creationId xmlns:p14="http://schemas.microsoft.com/office/powerpoint/2010/main" val="8963416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5558936-8F94-4271-9ABD-46D9C538077B}"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202755" name="Rectangle 2"/>
          <p:cNvSpPr>
            <a:spLocks noGrp="1" noRot="1" noChangeAspect="1" noChangeArrowheads="1" noTextEdit="1"/>
          </p:cNvSpPr>
          <p:nvPr>
            <p:ph type="sldImg"/>
          </p:nvPr>
        </p:nvSpPr>
        <p:spPr>
          <a:xfrm>
            <a:off x="1144588" y="685800"/>
            <a:ext cx="4572000" cy="3429000"/>
          </a:xfrm>
          <a:ln/>
        </p:spPr>
      </p:sp>
      <p:sp>
        <p:nvSpPr>
          <p:cNvPr id="2027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smtClean="0">
              <a:ea typeface="Gulim" pitchFamily="34" charset="-127"/>
            </a:endParaRPr>
          </a:p>
        </p:txBody>
      </p:sp>
    </p:spTree>
    <p:extLst>
      <p:ext uri="{BB962C8B-B14F-4D97-AF65-F5344CB8AC3E}">
        <p14:creationId xmlns:p14="http://schemas.microsoft.com/office/powerpoint/2010/main" val="208940795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5558936-8F94-4271-9ABD-46D9C538077B}"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101</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202755" name="Rectangle 2"/>
          <p:cNvSpPr>
            <a:spLocks noGrp="1" noRot="1" noChangeAspect="1" noChangeArrowheads="1" noTextEdit="1"/>
          </p:cNvSpPr>
          <p:nvPr>
            <p:ph type="sldImg"/>
          </p:nvPr>
        </p:nvSpPr>
        <p:spPr>
          <a:xfrm>
            <a:off x="1144588" y="685800"/>
            <a:ext cx="4572000" cy="3429000"/>
          </a:xfrm>
          <a:ln/>
        </p:spPr>
      </p:sp>
      <p:sp>
        <p:nvSpPr>
          <p:cNvPr id="2027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dirty="0" smtClean="0">
              <a:ea typeface="Gulim" pitchFamily="34" charset="-127"/>
            </a:endParaRPr>
          </a:p>
        </p:txBody>
      </p:sp>
    </p:spTree>
    <p:extLst>
      <p:ext uri="{BB962C8B-B14F-4D97-AF65-F5344CB8AC3E}">
        <p14:creationId xmlns:p14="http://schemas.microsoft.com/office/powerpoint/2010/main" val="781087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fld id="{45558936-8F94-4271-9ABD-46D9C538077B}" type="slidenum">
              <a:rPr lang="en-US" sz="1200">
                <a:solidFill>
                  <a:prstClr val="black"/>
                </a:solidFill>
                <a:latin typeface="Times New Roman" pitchFamily="18" charset="0"/>
              </a:rPr>
              <a:pPr eaLnBrk="1" hangingPunct="1">
                <a:defRPr/>
              </a:pPr>
              <a:t>8</a:t>
            </a:fld>
            <a:endParaRPr lang="en-US" sz="1200">
              <a:solidFill>
                <a:prstClr val="black"/>
              </a:solidFill>
              <a:latin typeface="Times New Roman" pitchFamily="18" charset="0"/>
            </a:endParaRPr>
          </a:p>
        </p:txBody>
      </p:sp>
      <p:sp>
        <p:nvSpPr>
          <p:cNvPr id="202755" name="Rectangle 2"/>
          <p:cNvSpPr>
            <a:spLocks noGrp="1" noRot="1" noChangeAspect="1" noChangeArrowheads="1" noTextEdit="1"/>
          </p:cNvSpPr>
          <p:nvPr>
            <p:ph type="sldImg"/>
          </p:nvPr>
        </p:nvSpPr>
        <p:spPr>
          <a:xfrm>
            <a:off x="1144588" y="685800"/>
            <a:ext cx="4572000" cy="3429000"/>
          </a:xfrm>
          <a:ln/>
        </p:spPr>
      </p:sp>
      <p:sp>
        <p:nvSpPr>
          <p:cNvPr id="2027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smtClean="0">
              <a:ea typeface="Gulim" pitchFamily="34" charset="-127"/>
            </a:endParaRPr>
          </a:p>
        </p:txBody>
      </p:sp>
    </p:spTree>
    <p:extLst>
      <p:ext uri="{BB962C8B-B14F-4D97-AF65-F5344CB8AC3E}">
        <p14:creationId xmlns:p14="http://schemas.microsoft.com/office/powerpoint/2010/main" val="15519097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fld id="{45558936-8F94-4271-9ABD-46D9C538077B}" type="slidenum">
              <a:rPr lang="en-US" sz="1200">
                <a:solidFill>
                  <a:prstClr val="black"/>
                </a:solidFill>
                <a:latin typeface="Times New Roman" pitchFamily="18" charset="0"/>
              </a:rPr>
              <a:pPr eaLnBrk="1" hangingPunct="1">
                <a:defRPr/>
              </a:pPr>
              <a:t>9</a:t>
            </a:fld>
            <a:endParaRPr lang="en-US" sz="1200">
              <a:solidFill>
                <a:prstClr val="black"/>
              </a:solidFill>
              <a:latin typeface="Times New Roman" pitchFamily="18" charset="0"/>
            </a:endParaRPr>
          </a:p>
        </p:txBody>
      </p:sp>
      <p:sp>
        <p:nvSpPr>
          <p:cNvPr id="202755" name="Rectangle 2"/>
          <p:cNvSpPr>
            <a:spLocks noGrp="1" noRot="1" noChangeAspect="1" noChangeArrowheads="1" noTextEdit="1"/>
          </p:cNvSpPr>
          <p:nvPr>
            <p:ph type="sldImg"/>
          </p:nvPr>
        </p:nvSpPr>
        <p:spPr>
          <a:xfrm>
            <a:off x="1144588" y="685800"/>
            <a:ext cx="4572000" cy="3429000"/>
          </a:xfrm>
          <a:ln/>
        </p:spPr>
      </p:sp>
      <p:sp>
        <p:nvSpPr>
          <p:cNvPr id="2027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smtClean="0">
              <a:ea typeface="Gulim" pitchFamily="34" charset="-127"/>
            </a:endParaRPr>
          </a:p>
        </p:txBody>
      </p:sp>
    </p:spTree>
    <p:extLst>
      <p:ext uri="{BB962C8B-B14F-4D97-AF65-F5344CB8AC3E}">
        <p14:creationId xmlns:p14="http://schemas.microsoft.com/office/powerpoint/2010/main" val="549093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4F186F7-960F-4135-90B5-3F97C2F3433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134476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5218456-74D4-4D36-B995-1D08E5D0B31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607435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43C58D-F81C-4D04-924D-69930519BEF2}"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2456998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CB42C35-16AD-4D78-86E9-913C292B48C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0376283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981200"/>
            <a:ext cx="3810000" cy="4114800"/>
          </a:xfrm>
        </p:spPr>
        <p:txBody>
          <a:bodyPr/>
          <a:lstStyle/>
          <a:p>
            <a:pPr lvl="0"/>
            <a:endParaRPr lang="en-US" noProof="0" dirty="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FB2E4E8-4C69-404E-8CF9-D632E365F16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558234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6C204E-063C-4EE9-8940-A7589E04F2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3037964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660BAD0-2FA2-4CD5-B3B7-96138F8457A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5488867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3CDFD86-2316-4429-979D-65D2B0A678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6252435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08DA27-54EA-406E-8F3B-047F3EFFE6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59663009"/>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1393B65-3342-4BD7-938C-7072CF849C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70866336"/>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80782B4-4705-4118-A8E7-BBDC4645926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4245948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0FD2E03-395D-43B7-B781-CF5F8DE1CF44}"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0175070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5BFB4EA-E92A-474E-BDBF-C2E2AFD6F94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8527205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77D0C67-A3F0-4447-9F7B-7055110FD4F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85736785"/>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0CB2B04-B64A-4DBA-8E18-8D181EDE590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0107315"/>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98B6C2-0BE7-40B0-8C6E-D878A5C0BD4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69839245"/>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D7A010-AE76-4916-A07B-A7AF71F5F75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7214109"/>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78533EB-74C5-4C7C-A078-E2FDABED3A2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98160327"/>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600200"/>
            <a:ext cx="4038600" cy="4525963"/>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C1C331E-F313-4595-9770-5193DCA43F5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75005059"/>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2C8763F8-1AF8-4A50-94AB-C6DB3565596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5926355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717FD7DF-3C4B-4AB9-BD86-3CEB0F83254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344668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48C6B893-EDFC-48B3-AAC7-D85D94CFFE4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412005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1151814-6E9D-4ED3-B1A9-87061FD155A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3479742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C491235A-FA81-44C3-B16A-C18731E2A40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887495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fld id="{2A80E01D-495C-441E-9DBE-99433E53377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7078697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fld id="{601B80FE-7FC6-4986-8F8B-52FBBB045E5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6716037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fld id="{156BF5F9-363E-4B49-AA84-EBBFCD0CE29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2378518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13750FB0-9C15-48DA-BBC2-E55DF1DA6F5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1480958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7B984297-08A1-4B3D-92C1-A437EE787A8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4172374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0440FEB8-BFDB-456E-AD97-7FF23E54E49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9751768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716E7FA3-1C3A-42CC-95E3-8B1E64E95C0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6211809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B88033AF-A7F3-40D2-A18A-FBAB61AEF584}"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8711991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981200"/>
            <a:ext cx="38100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7DF5857A-263B-479B-BF83-230F437A480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198911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5891AE4-F641-4CFA-98AB-BE9EA5E14775}"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230639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457200"/>
            <a:ext cx="7148513" cy="4921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31825" y="1479550"/>
            <a:ext cx="3970338" cy="4768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54563" y="1479550"/>
            <a:ext cx="3971925" cy="2308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54563" y="3940175"/>
            <a:ext cx="3971925" cy="2308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13514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E482D6C-E386-42C8-9FF2-875C32CDF1E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221836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C8A4FD3-08B6-4B18-9685-B19F90A7D27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51237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05A624A-5666-4AF5-AF31-316774A39A9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87748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4D7E860-5585-421F-8ED6-C3DBE48BAC84}"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54150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7838342-7A8A-4DB8-8743-E9B75FE0F604}"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172646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theme" Target="../theme/theme3.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DCF5FF"/>
            </a:gs>
            <a:gs pos="50000">
              <a:schemeClr val="tx1"/>
            </a:gs>
            <a:gs pos="100000">
              <a:srgbClr val="DCF5FF"/>
            </a:gs>
          </a:gsLst>
          <a:lin ang="18900000" scaled="1"/>
        </a:gra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dirty="0">
              <a:solidFill>
                <a:srgbClr val="FFFFFF"/>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dirty="0">
              <a:solidFill>
                <a:srgbClr val="FFFFFF"/>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4707A0F7-4FFF-4748-A9B7-E82C91A1925E}"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709770130"/>
      </p:ext>
    </p:extLst>
  </p:cSld>
  <p:clrMap bg1="dk2" tx1="lt1" bg2="dk1"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C8C8FF"/>
            </a:gs>
            <a:gs pos="50000">
              <a:schemeClr val="bg1"/>
            </a:gs>
            <a:gs pos="100000">
              <a:srgbClr val="C8C8FF"/>
            </a:gs>
          </a:gsLst>
          <a:lin ang="18900000" scaled="1"/>
        </a:gra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4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84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84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B3DAB159-1BC5-4B00-8396-DFE35EB83A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36905870"/>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DCF5FF"/>
            </a:gs>
            <a:gs pos="50000">
              <a:schemeClr val="tx1"/>
            </a:gs>
            <a:gs pos="100000">
              <a:srgbClr val="DCF5FF"/>
            </a:gs>
          </a:gsLst>
          <a:lin ang="18900000" scaled="1"/>
        </a:gra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endParaRPr lang="en-US" smtClean="0">
              <a:solidFill>
                <a:srgbClr val="FFFFFF"/>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endParaRPr lang="en-US" smtClean="0">
              <a:solidFill>
                <a:srgbClr val="FFFFFF"/>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itchFamily="18" charset="0"/>
              </a:defRPr>
            </a:lvl1pPr>
          </a:lstStyle>
          <a:p>
            <a:fld id="{85D47981-B4EA-4968-94AA-A0E452280ED9}" type="slidenum">
              <a:rPr lang="en-US" smtClean="0">
                <a:solidFill>
                  <a:srgbClr val="FFFFFF"/>
                </a:solidFill>
              </a:rPr>
              <a:pPr/>
              <a:t>‹#›</a:t>
            </a:fld>
            <a:endParaRPr lang="en-US" smtClean="0">
              <a:solidFill>
                <a:srgbClr val="FFFFFF"/>
              </a:solidFill>
            </a:endParaRPr>
          </a:p>
        </p:txBody>
      </p:sp>
    </p:spTree>
    <p:extLst>
      <p:ext uri="{BB962C8B-B14F-4D97-AF65-F5344CB8AC3E}">
        <p14:creationId xmlns:p14="http://schemas.microsoft.com/office/powerpoint/2010/main" val="2451871164"/>
      </p:ext>
    </p:extLst>
  </p:cSld>
  <p:clrMap bg1="dk2" tx1="lt1" bg2="dk1" tx2="lt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70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90.png"/></Relationships>
</file>

<file path=ppt/slides/_rels/slide30.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50.png"/></Relationships>
</file>

<file path=ppt/slides/_rels/slide32.xml.rels><?xml version="1.0" encoding="UTF-8" standalone="yes"?>
<Relationships xmlns="http://schemas.openxmlformats.org/package/2006/relationships"><Relationship Id="rId3" Type="http://schemas.openxmlformats.org/officeDocument/2006/relationships/image" Target="../media/image261.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33.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1.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27.png"/><Relationship Id="rId4" Type="http://schemas.openxmlformats.org/officeDocument/2006/relationships/image" Target="../media/image31.png"/></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27.png"/><Relationship Id="rId4" Type="http://schemas.openxmlformats.org/officeDocument/2006/relationships/image" Target="../media/image33.png"/></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27.png"/><Relationship Id="rId4" Type="http://schemas.openxmlformats.org/officeDocument/2006/relationships/image" Target="../media/image35.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40.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350.png"/></Relationships>
</file>

<file path=ppt/slides/_rels/slide5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90.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00.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44.png"/></Relationships>
</file>

<file path=ppt/slides/_rels/slide59.xml.rels><?xml version="1.0" encoding="UTF-8" standalone="yes"?>
<Relationships xmlns="http://schemas.openxmlformats.org/package/2006/relationships"><Relationship Id="rId3" Type="http://schemas.openxmlformats.org/officeDocument/2006/relationships/image" Target="../media/image340.png"/><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image" Target="../media/image95.png"/><Relationship Id="rId4" Type="http://schemas.openxmlformats.org/officeDocument/2006/relationships/image" Target="../media/image9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40.png"/><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image" Target="../media/image97.png"/><Relationship Id="rId4" Type="http://schemas.openxmlformats.org/officeDocument/2006/relationships/image" Target="../media/image96.png"/></Relationships>
</file>

<file path=ppt/slides/_rels/slide61.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60.pn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140.png"/></Relationships>
</file>

<file path=ppt/slides/_rels/slide6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61.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68.xml.rels><?xml version="1.0" encoding="UTF-8" standalone="yes"?>
<Relationships xmlns="http://schemas.openxmlformats.org/package/2006/relationships"><Relationship Id="rId3" Type="http://schemas.openxmlformats.org/officeDocument/2006/relationships/image" Target="../media/image590.png"/><Relationship Id="rId2" Type="http://schemas.openxmlformats.org/officeDocument/2006/relationships/notesSlide" Target="../notesSlides/notesSlide68.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6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1.xml"/><Relationship Id="rId1" Type="http://schemas.openxmlformats.org/officeDocument/2006/relationships/slideLayout" Target="../slideLayouts/slideLayout28.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5.xml"/></Relationships>
</file>

<file path=ppt/slides/_rels/slide8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5.xml"/></Relationships>
</file>

<file path=ppt/slides/_rels/slide8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5.xml"/></Relationships>
</file>

<file path=ppt/slides/_rels/slide8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5.xml"/></Relationships>
</file>

<file path=ppt/slides/_rels/slide8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5.xml"/></Relationships>
</file>

<file path=ppt/slides/_rels/slide8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5.xml"/></Relationships>
</file>

<file path=ppt/slides/_rels/slide8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5.xml"/></Relationships>
</file>

<file path=ppt/slides/_rels/slide8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5.xml"/></Relationships>
</file>

<file path=ppt/slides/_rels/slide9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5.xml"/></Relationships>
</file>

<file path=ppt/slides/_rels/slide9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5.xml"/></Relationships>
</file>

<file path=ppt/slides/_rels/slide9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5.xml"/></Relationships>
</file>

<file path=ppt/slides/_rels/slide9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5.xml"/></Relationships>
</file>

<file path=ppt/slides/_rels/slide9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5.xml"/></Relationships>
</file>

<file path=ppt/slides/_rels/slide9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5.xml"/></Relationships>
</file>

<file path=ppt/slides/_rels/slide9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5.xml"/></Relationships>
</file>

<file path=ppt/slides/_rels/slide9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5.xml"/></Relationships>
</file>

<file path=ppt/slides/_rels/slide9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0000"/>
            </a:gs>
            <a:gs pos="50000">
              <a:schemeClr val="bg1"/>
            </a:gs>
            <a:gs pos="100000">
              <a:srgbClr val="FF0000"/>
            </a:gs>
          </a:gsLst>
          <a:lin ang="0" scaled="0"/>
        </a:gra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944562"/>
          </a:xfrm>
        </p:spPr>
        <p:txBody>
          <a:bodyPr/>
          <a:lstStyle/>
          <a:p>
            <a:pPr eaLnBrk="1" hangingPunct="1"/>
            <a:r>
              <a:rPr lang="en-US" dirty="0" smtClean="0"/>
              <a:t>Participant Presentations</a:t>
            </a:r>
          </a:p>
        </p:txBody>
      </p:sp>
      <p:sp>
        <p:nvSpPr>
          <p:cNvPr id="7171" name="Rectangle 3"/>
          <p:cNvSpPr>
            <a:spLocks noGrp="1" noChangeArrowheads="1"/>
          </p:cNvSpPr>
          <p:nvPr>
            <p:ph type="body" idx="1"/>
          </p:nvPr>
        </p:nvSpPr>
        <p:spPr>
          <a:xfrm>
            <a:off x="381000" y="1219200"/>
            <a:ext cx="8229600" cy="5257800"/>
          </a:xfrm>
        </p:spPr>
        <p:txBody>
          <a:bodyPr/>
          <a:lstStyle/>
          <a:p>
            <a:pPr eaLnBrk="1" hangingPunct="1">
              <a:buFontTx/>
              <a:buNone/>
            </a:pPr>
            <a:r>
              <a:rPr lang="en-US" dirty="0" smtClean="0"/>
              <a:t>Please Sign Up:</a:t>
            </a:r>
          </a:p>
          <a:p>
            <a:pPr eaLnBrk="1" hangingPunct="1">
              <a:buFont typeface="Arial" pitchFamily="34" charset="0"/>
              <a:buChar char="•"/>
            </a:pPr>
            <a:r>
              <a:rPr lang="en-US" dirty="0"/>
              <a:t> </a:t>
            </a:r>
            <a:r>
              <a:rPr lang="en-US" dirty="0" smtClean="0"/>
              <a:t>Name</a:t>
            </a:r>
          </a:p>
          <a:p>
            <a:pPr eaLnBrk="1" hangingPunct="1">
              <a:buFont typeface="Arial" pitchFamily="34" charset="0"/>
              <a:buChar char="•"/>
            </a:pPr>
            <a:r>
              <a:rPr lang="en-US" dirty="0"/>
              <a:t> </a:t>
            </a:r>
            <a:r>
              <a:rPr lang="en-US" dirty="0" smtClean="0"/>
              <a:t>Email  (</a:t>
            </a:r>
            <a:r>
              <a:rPr lang="en-US" dirty="0" err="1" smtClean="0"/>
              <a:t>Onyen</a:t>
            </a:r>
            <a:r>
              <a:rPr lang="en-US" dirty="0" smtClean="0"/>
              <a:t> is fine, or …)</a:t>
            </a:r>
          </a:p>
          <a:p>
            <a:pPr eaLnBrk="1" hangingPunct="1">
              <a:buFont typeface="Arial" pitchFamily="34" charset="0"/>
              <a:buChar char="•"/>
            </a:pPr>
            <a:r>
              <a:rPr lang="en-US" dirty="0"/>
              <a:t> </a:t>
            </a:r>
            <a:r>
              <a:rPr lang="en-US" dirty="0" smtClean="0"/>
              <a:t>Are You </a:t>
            </a:r>
            <a:r>
              <a:rPr lang="en-US" dirty="0" err="1" smtClean="0"/>
              <a:t>ENRolled</a:t>
            </a:r>
            <a:r>
              <a:rPr lang="en-US" dirty="0" smtClean="0"/>
              <a:t>?</a:t>
            </a:r>
          </a:p>
          <a:p>
            <a:pPr eaLnBrk="1" hangingPunct="1">
              <a:buFont typeface="Arial" pitchFamily="34" charset="0"/>
              <a:buChar char="•"/>
            </a:pPr>
            <a:r>
              <a:rPr lang="en-US" dirty="0" smtClean="0"/>
              <a:t> Dept. &amp; Advisor (Lab?)</a:t>
            </a:r>
          </a:p>
          <a:p>
            <a:pPr eaLnBrk="1" hangingPunct="1">
              <a:buFont typeface="Arial" pitchFamily="34" charset="0"/>
              <a:buChar char="•"/>
            </a:pPr>
            <a:r>
              <a:rPr lang="en-US" dirty="0"/>
              <a:t> </a:t>
            </a:r>
            <a:r>
              <a:rPr lang="en-US" dirty="0" smtClean="0"/>
              <a:t>Tentative Title    (“????” Is OK)</a:t>
            </a:r>
          </a:p>
          <a:p>
            <a:pPr eaLnBrk="1" hangingPunct="1">
              <a:buFont typeface="Arial" pitchFamily="34" charset="0"/>
              <a:buChar char="•"/>
            </a:pPr>
            <a:r>
              <a:rPr lang="en-US" dirty="0"/>
              <a:t> </a:t>
            </a:r>
            <a:r>
              <a:rPr lang="en-US" dirty="0" smtClean="0"/>
              <a:t>When:</a:t>
            </a:r>
          </a:p>
          <a:p>
            <a:pPr marL="457200" lvl="1" indent="0" algn="ctr" eaLnBrk="1" hangingPunct="1">
              <a:buNone/>
            </a:pPr>
            <a:r>
              <a:rPr lang="en-US" dirty="0" smtClean="0"/>
              <a:t>Next Week, Early, Oct., Nov., Late</a:t>
            </a:r>
          </a:p>
        </p:txBody>
      </p:sp>
    </p:spTree>
    <p:extLst>
      <p:ext uri="{BB962C8B-B14F-4D97-AF65-F5344CB8AC3E}">
        <p14:creationId xmlns:p14="http://schemas.microsoft.com/office/powerpoint/2010/main" val="2850158984"/>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50000">
              <a:schemeClr val="tx1"/>
            </a:gs>
            <a:gs pos="100000">
              <a:srgbClr val="00B0F0"/>
            </a:gs>
          </a:gsLst>
          <a:lin ang="18900000" scaled="1"/>
        </a:gra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09600" y="76200"/>
            <a:ext cx="7772400" cy="762000"/>
          </a:xfrm>
        </p:spPr>
        <p:txBody>
          <a:bodyPr/>
          <a:lstStyle/>
          <a:p>
            <a:pPr eaLnBrk="1" hangingPunct="1"/>
            <a:r>
              <a:rPr lang="en-US" dirty="0" smtClean="0">
                <a:solidFill>
                  <a:schemeClr val="bg2"/>
                </a:solidFill>
                <a:latin typeface="Arial Unicode MS" pitchFamily="34" charset="-128"/>
                <a:ea typeface="Arial Unicode MS" pitchFamily="34" charset="-128"/>
                <a:cs typeface="Arial Unicode MS" pitchFamily="34" charset="-128"/>
              </a:rPr>
              <a:t>Limitation of PCA</a:t>
            </a:r>
          </a:p>
        </p:txBody>
      </p:sp>
      <mc:AlternateContent xmlns:mc="http://schemas.openxmlformats.org/markup-compatibility/2006" xmlns:a14="http://schemas.microsoft.com/office/drawing/2010/main">
        <mc:Choice Requires="a14">
          <p:sp>
            <p:nvSpPr>
              <p:cNvPr id="37891" name="Rectangle 3"/>
              <p:cNvSpPr>
                <a:spLocks noGrp="1" noChangeArrowheads="1"/>
              </p:cNvSpPr>
              <p:nvPr>
                <p:ph type="body" idx="1"/>
              </p:nvPr>
            </p:nvSpPr>
            <p:spPr>
              <a:xfrm>
                <a:off x="457200" y="838200"/>
                <a:ext cx="8305800" cy="5867400"/>
              </a:xfrm>
            </p:spPr>
            <p:txBody>
              <a:bodyPr/>
              <a:lstStyle/>
              <a:p>
                <a:pPr marL="711200" indent="-711200" eaLnBrk="1" hangingPunct="1">
                  <a:buFontTx/>
                  <a:buNone/>
                </a:pPr>
                <a:r>
                  <a:rPr lang="en-US" dirty="0" smtClean="0">
                    <a:solidFill>
                      <a:schemeClr val="bg2"/>
                    </a:solidFill>
                    <a:latin typeface="Arial Unicode MS" pitchFamily="34" charset="-128"/>
                    <a:ea typeface="Arial Unicode MS" pitchFamily="34" charset="-128"/>
                    <a:cs typeface="Arial Unicode MS" pitchFamily="34" charset="-128"/>
                  </a:rPr>
                  <a:t>Strongly Feels </a:t>
                </a:r>
                <a:r>
                  <a:rPr lang="en-US" u="sng" dirty="0" smtClean="0">
                    <a:solidFill>
                      <a:schemeClr val="bg2"/>
                    </a:solidFill>
                    <a:latin typeface="Arial Unicode MS" pitchFamily="34" charset="-128"/>
                    <a:ea typeface="Arial Unicode MS" pitchFamily="34" charset="-128"/>
                    <a:cs typeface="Arial Unicode MS" pitchFamily="34" charset="-128"/>
                  </a:rPr>
                  <a:t>Scaling</a:t>
                </a:r>
                <a:r>
                  <a:rPr lang="en-US" dirty="0" smtClean="0">
                    <a:solidFill>
                      <a:schemeClr val="bg2"/>
                    </a:solidFill>
                    <a:latin typeface="Arial Unicode MS" pitchFamily="34" charset="-128"/>
                    <a:ea typeface="Arial Unicode MS" pitchFamily="34" charset="-128"/>
                    <a:cs typeface="Arial Unicode MS" pitchFamily="34" charset="-128"/>
                  </a:rPr>
                  <a:t> of Each Variable</a:t>
                </a:r>
              </a:p>
              <a:p>
                <a:pPr marL="711200" indent="-711200" eaLnBrk="1" hangingPunct="1">
                  <a:buFontTx/>
                  <a:buNone/>
                </a:pPr>
                <a:endParaRPr lang="en-US" dirty="0">
                  <a:solidFill>
                    <a:schemeClr val="bg2"/>
                  </a:solidFill>
                  <a:latin typeface="Arial Unicode MS" pitchFamily="34" charset="-128"/>
                  <a:ea typeface="Arial Unicode MS" pitchFamily="34" charset="-128"/>
                  <a:cs typeface="Arial Unicode MS" pitchFamily="34" charset="-128"/>
                </a:endParaRPr>
              </a:p>
              <a:p>
                <a:pPr marL="711200" indent="-711200" eaLnBrk="1" hangingPunct="1">
                  <a:buFontTx/>
                  <a:buNone/>
                </a:pPr>
                <a:r>
                  <a:rPr lang="en-US" dirty="0" smtClean="0">
                    <a:solidFill>
                      <a:schemeClr val="bg2"/>
                    </a:solidFill>
                    <a:latin typeface="Arial Unicode MS" pitchFamily="34" charset="-128"/>
                    <a:ea typeface="Arial Unicode MS" pitchFamily="34" charset="-128"/>
                    <a:cs typeface="Arial Unicode MS" pitchFamily="34" charset="-128"/>
                  </a:rPr>
                  <a:t>Consequence:</a:t>
                </a:r>
              </a:p>
              <a:p>
                <a:pPr marL="711200" indent="-711200" eaLnBrk="1" hangingPunct="1">
                  <a:buFontTx/>
                  <a:buNone/>
                </a:pPr>
                <a:r>
                  <a:rPr lang="en-US" dirty="0" smtClean="0">
                    <a:solidFill>
                      <a:schemeClr val="bg2"/>
                    </a:solidFill>
                    <a:latin typeface="Arial Unicode MS" pitchFamily="34" charset="-128"/>
                    <a:ea typeface="Arial Unicode MS" pitchFamily="34" charset="-128"/>
                    <a:cs typeface="Arial Unicode MS" pitchFamily="34" charset="-128"/>
                  </a:rPr>
                  <a:t>May want to </a:t>
                </a:r>
                <a:r>
                  <a:rPr lang="en-US" i="1" dirty="0" smtClean="0">
                    <a:solidFill>
                      <a:schemeClr val="bg2"/>
                    </a:solidFill>
                    <a:latin typeface="Arial Unicode MS" pitchFamily="34" charset="-128"/>
                    <a:ea typeface="Arial Unicode MS" pitchFamily="34" charset="-128"/>
                    <a:cs typeface="Arial Unicode MS" pitchFamily="34" charset="-128"/>
                  </a:rPr>
                  <a:t>standardize</a:t>
                </a:r>
                <a:r>
                  <a:rPr lang="en-US" dirty="0" smtClean="0">
                    <a:solidFill>
                      <a:schemeClr val="bg2"/>
                    </a:solidFill>
                    <a:latin typeface="Arial Unicode MS" pitchFamily="34" charset="-128"/>
                    <a:ea typeface="Arial Unicode MS" pitchFamily="34" charset="-128"/>
                    <a:cs typeface="Arial Unicode MS" pitchFamily="34" charset="-128"/>
                  </a:rPr>
                  <a:t> each variable</a:t>
                </a:r>
              </a:p>
              <a:p>
                <a:pPr marL="711200" indent="-711200" algn="ctr" eaLnBrk="1" hangingPunct="1">
                  <a:buFontTx/>
                  <a:buNone/>
                </a:pPr>
                <a:r>
                  <a:rPr lang="en-US" dirty="0" smtClean="0">
                    <a:solidFill>
                      <a:schemeClr val="bg2"/>
                    </a:solidFill>
                    <a:latin typeface="Arial Unicode MS" pitchFamily="34" charset="-128"/>
                    <a:ea typeface="Arial Unicode MS" pitchFamily="34" charset="-128"/>
                    <a:cs typeface="Arial Unicode MS" pitchFamily="34" charset="-128"/>
                  </a:rPr>
                  <a:t>(i.e. subtract  </a:t>
                </a:r>
                <a14:m>
                  <m:oMath xmlns:m="http://schemas.openxmlformats.org/officeDocument/2006/math">
                    <m:acc>
                      <m:accPr>
                        <m:chr m:val="̅"/>
                        <m:ctrlPr>
                          <a:rPr lang="en-US" i="1" smtClean="0">
                            <a:solidFill>
                              <a:schemeClr val="bg2"/>
                            </a:solidFill>
                            <a:latin typeface="Cambria Math" panose="02040503050406030204" pitchFamily="18" charset="0"/>
                            <a:ea typeface="Arial Unicode MS" pitchFamily="34" charset="-128"/>
                            <a:cs typeface="Arial Unicode MS" pitchFamily="34" charset="-128"/>
                          </a:rPr>
                        </m:ctrlPr>
                      </m:accPr>
                      <m:e>
                        <m:r>
                          <a:rPr lang="en-US" b="0" i="1" smtClean="0">
                            <a:solidFill>
                              <a:schemeClr val="bg2"/>
                            </a:solidFill>
                            <a:latin typeface="Cambria Math" panose="02040503050406030204" pitchFamily="18" charset="0"/>
                            <a:ea typeface="Arial Unicode MS" pitchFamily="34" charset="-128"/>
                            <a:cs typeface="Arial Unicode MS" pitchFamily="34" charset="-128"/>
                          </a:rPr>
                          <m:t>𝑋</m:t>
                        </m:r>
                      </m:e>
                    </m:acc>
                  </m:oMath>
                </a14:m>
                <a:r>
                  <a:rPr lang="en-US" dirty="0" smtClean="0">
                    <a:solidFill>
                      <a:schemeClr val="bg2"/>
                    </a:solidFill>
                    <a:latin typeface="Arial Unicode MS" pitchFamily="34" charset="-128"/>
                    <a:ea typeface="Arial Unicode MS" pitchFamily="34" charset="-128"/>
                    <a:cs typeface="Arial Unicode MS" pitchFamily="34" charset="-128"/>
                  </a:rPr>
                  <a:t>,  divide by  </a:t>
                </a:r>
                <a14:m>
                  <m:oMath xmlns:m="http://schemas.openxmlformats.org/officeDocument/2006/math">
                    <m:r>
                      <a:rPr lang="en-US" b="0" i="1" smtClean="0">
                        <a:solidFill>
                          <a:schemeClr val="bg2"/>
                        </a:solidFill>
                        <a:latin typeface="Cambria Math" panose="02040503050406030204" pitchFamily="18" charset="0"/>
                        <a:ea typeface="Arial Unicode MS" pitchFamily="34" charset="-128"/>
                        <a:cs typeface="Arial Unicode MS" pitchFamily="34" charset="-128"/>
                      </a:rPr>
                      <m:t>𝑠</m:t>
                    </m:r>
                  </m:oMath>
                </a14:m>
                <a:r>
                  <a:rPr lang="en-US" dirty="0" smtClean="0">
                    <a:solidFill>
                      <a:schemeClr val="bg2"/>
                    </a:solidFill>
                    <a:latin typeface="Arial Unicode MS" pitchFamily="34" charset="-128"/>
                    <a:ea typeface="Arial Unicode MS" pitchFamily="34" charset="-128"/>
                    <a:cs typeface="Arial Unicode MS" pitchFamily="34" charset="-128"/>
                  </a:rPr>
                  <a:t>)</a:t>
                </a:r>
              </a:p>
              <a:p>
                <a:pPr marL="711200" indent="-711200" algn="ctr" eaLnBrk="1" hangingPunct="1">
                  <a:buFontTx/>
                  <a:buNone/>
                </a:pPr>
                <a:r>
                  <a:rPr lang="en-US" dirty="0" smtClean="0">
                    <a:solidFill>
                      <a:schemeClr val="bg2"/>
                    </a:solidFill>
                    <a:latin typeface="Arial Unicode MS" pitchFamily="34" charset="-128"/>
                    <a:ea typeface="Arial Unicode MS" pitchFamily="34" charset="-128"/>
                    <a:cs typeface="Arial Unicode MS" pitchFamily="34" charset="-128"/>
                  </a:rPr>
                  <a:t>Also called </a:t>
                </a:r>
                <a:r>
                  <a:rPr lang="en-US" i="1" dirty="0" smtClean="0">
                    <a:solidFill>
                      <a:schemeClr val="bg2"/>
                    </a:solidFill>
                    <a:latin typeface="Arial Unicode MS" pitchFamily="34" charset="-128"/>
                    <a:ea typeface="Arial Unicode MS" pitchFamily="34" charset="-128"/>
                    <a:cs typeface="Arial Unicode MS" pitchFamily="34" charset="-128"/>
                  </a:rPr>
                  <a:t>Whitening</a:t>
                </a:r>
              </a:p>
              <a:p>
                <a:pPr marL="711200" indent="-711200" eaLnBrk="1" hangingPunct="1">
                  <a:buFontTx/>
                  <a:buNone/>
                </a:pPr>
                <a:endParaRPr lang="en-US" dirty="0">
                  <a:solidFill>
                    <a:schemeClr val="bg2"/>
                  </a:solidFill>
                  <a:latin typeface="Arial Unicode MS" pitchFamily="34" charset="-128"/>
                  <a:ea typeface="Arial Unicode MS" pitchFamily="34" charset="-128"/>
                  <a:cs typeface="Arial Unicode MS" pitchFamily="34" charset="-128"/>
                </a:endParaRPr>
              </a:p>
              <a:p>
                <a:pPr marL="711200" indent="-711200" eaLnBrk="1" hangingPunct="1">
                  <a:buFontTx/>
                  <a:buNone/>
                </a:pPr>
                <a:r>
                  <a:rPr lang="en-US" dirty="0" smtClean="0">
                    <a:solidFill>
                      <a:schemeClr val="bg2"/>
                    </a:solidFill>
                    <a:latin typeface="Arial Unicode MS" pitchFamily="34" charset="-128"/>
                    <a:ea typeface="Arial Unicode MS" pitchFamily="34" charset="-128"/>
                    <a:cs typeface="Arial Unicode MS" pitchFamily="34" charset="-128"/>
                  </a:rPr>
                  <a:t>Equivalent Approach:</a:t>
                </a:r>
              </a:p>
              <a:p>
                <a:pPr marL="711200" indent="-711200" algn="ctr" eaLnBrk="1" hangingPunct="1">
                  <a:buFontTx/>
                  <a:buNone/>
                </a:pPr>
                <a:r>
                  <a:rPr lang="en-US" dirty="0" smtClean="0">
                    <a:solidFill>
                      <a:schemeClr val="bg2"/>
                    </a:solidFill>
                    <a:latin typeface="Arial Unicode MS" pitchFamily="34" charset="-128"/>
                    <a:ea typeface="Arial Unicode MS" pitchFamily="34" charset="-128"/>
                    <a:cs typeface="Arial Unicode MS" pitchFamily="34" charset="-128"/>
                  </a:rPr>
                  <a:t>Base PCA on Correlation Matrix</a:t>
                </a:r>
              </a:p>
              <a:p>
                <a:pPr marL="711200" indent="-711200" algn="ctr" eaLnBrk="1" hangingPunct="1">
                  <a:buFontTx/>
                  <a:buNone/>
                </a:pPr>
                <a:r>
                  <a:rPr lang="en-US" dirty="0" smtClean="0">
                    <a:solidFill>
                      <a:schemeClr val="bg2"/>
                    </a:solidFill>
                    <a:latin typeface="Arial Unicode MS" pitchFamily="34" charset="-128"/>
                    <a:ea typeface="Arial Unicode MS" pitchFamily="34" charset="-128"/>
                    <a:cs typeface="Arial Unicode MS" pitchFamily="34" charset="-128"/>
                  </a:rPr>
                  <a:t>Called </a:t>
                </a:r>
                <a:r>
                  <a:rPr lang="en-US" i="1" dirty="0" smtClean="0">
                    <a:solidFill>
                      <a:schemeClr val="bg2"/>
                    </a:solidFill>
                    <a:latin typeface="Arial Unicode MS" pitchFamily="34" charset="-128"/>
                    <a:ea typeface="Arial Unicode MS" pitchFamily="34" charset="-128"/>
                    <a:cs typeface="Arial Unicode MS" pitchFamily="34" charset="-128"/>
                  </a:rPr>
                  <a:t>Correlation PCA</a:t>
                </a:r>
                <a:endParaRPr lang="en-US" i="1" dirty="0">
                  <a:solidFill>
                    <a:schemeClr val="bg2"/>
                  </a:solidFill>
                  <a:latin typeface="Arial Unicode MS" pitchFamily="34" charset="-128"/>
                  <a:ea typeface="Arial Unicode MS" pitchFamily="34" charset="-128"/>
                  <a:cs typeface="Arial Unicode MS" pitchFamily="34" charset="-128"/>
                </a:endParaRPr>
              </a:p>
            </p:txBody>
          </p:sp>
        </mc:Choice>
        <mc:Fallback xmlns="">
          <p:sp>
            <p:nvSpPr>
              <p:cNvPr id="37891" name="Rectangle 3"/>
              <p:cNvSpPr>
                <a:spLocks noGrp="1" noRot="1" noChangeAspect="1" noMove="1" noResize="1" noEditPoints="1" noAdjustHandles="1" noChangeArrowheads="1" noChangeShapeType="1" noTextEdit="1"/>
              </p:cNvSpPr>
              <p:nvPr>
                <p:ph type="body" idx="1"/>
              </p:nvPr>
            </p:nvSpPr>
            <p:spPr>
              <a:xfrm>
                <a:off x="457200" y="838200"/>
                <a:ext cx="8305800" cy="5867400"/>
              </a:xfrm>
              <a:blipFill>
                <a:blip r:embed="rId3"/>
                <a:stretch>
                  <a:fillRect l="-1834" t="-1351" b="-3015"/>
                </a:stretch>
              </a:blipFill>
            </p:spPr>
            <p:txBody>
              <a:bodyPr/>
              <a:lstStyle/>
              <a:p>
                <a:r>
                  <a:rPr lang="en-US">
                    <a:noFill/>
                  </a:rPr>
                  <a:t> </a:t>
                </a:r>
              </a:p>
            </p:txBody>
          </p:sp>
        </mc:Fallback>
      </mc:AlternateContent>
      <p:sp>
        <p:nvSpPr>
          <p:cNvPr id="37892" name="Rectangle 4"/>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37893" name="Rectangle 5"/>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37894" name="Rectangle 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37895" name="Rectangle 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37896" name="Rectangle 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37897" name="Rectangle 9"/>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37898" name="Rectangle 10"/>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37899" name="Rectangle 11"/>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37900" name="Rectangle 12"/>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37901" name="Rectangle 13"/>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37902" name="Rectangle 1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37903" name="Rectangle 15"/>
          <p:cNvSpPr>
            <a:spLocks noChangeArrowheads="1"/>
          </p:cNvSpPr>
          <p:nvPr/>
        </p:nvSpPr>
        <p:spPr bwMode="auto">
          <a:xfrm>
            <a:off x="0" y="302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37904" name="Rectangle 16"/>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37905" name="Rectangle 17"/>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37906" name="Rectangle 18"/>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37907" name="Rectangle 19"/>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37908" name="Rectangle 20"/>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37909" name="Rectangle 21"/>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37910" name="Rectangle 22"/>
          <p:cNvSpPr>
            <a:spLocks noChangeArrowheads="1"/>
          </p:cNvSpPr>
          <p:nvPr/>
        </p:nvSpPr>
        <p:spPr bwMode="auto">
          <a:xfrm>
            <a:off x="0"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37911" name="Rectangle 23"/>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37912" name="Rectangle 2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37913" name="Rectangle 25"/>
          <p:cNvSpPr>
            <a:spLocks noChangeArrowheads="1"/>
          </p:cNvSpPr>
          <p:nvPr/>
        </p:nvSpPr>
        <p:spPr bwMode="auto">
          <a:xfrm>
            <a:off x="0" y="3249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37914" name="Rectangle 2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37915" name="Rectangle 2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37916" name="Rectangle 2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37917" name="Rectangle 29"/>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37918" name="Rectangle 30"/>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37919" name="Rectangle 31"/>
          <p:cNvSpPr>
            <a:spLocks noChangeArrowheads="1"/>
          </p:cNvSpPr>
          <p:nvPr/>
        </p:nvSpPr>
        <p:spPr bwMode="auto">
          <a:xfrm>
            <a:off x="0" y="2525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37920" name="Rectangle 33"/>
          <p:cNvSpPr>
            <a:spLocks noChangeArrowheads="1"/>
          </p:cNvSpPr>
          <p:nvPr/>
        </p:nvSpPr>
        <p:spPr bwMode="auto">
          <a:xfrm>
            <a:off x="0" y="2982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Tree>
    <p:extLst>
      <p:ext uri="{BB962C8B-B14F-4D97-AF65-F5344CB8AC3E}">
        <p14:creationId xmlns:p14="http://schemas.microsoft.com/office/powerpoint/2010/main" val="194828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91">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891">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891">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789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50000">
              <a:schemeClr val="accent1">
                <a:tint val="44500"/>
                <a:satMod val="160000"/>
              </a:schemeClr>
            </a:gs>
            <a:gs pos="100000">
              <a:srgbClr val="7030A0"/>
            </a:gs>
          </a:gsLst>
          <a:lin ang="27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lstStyle/>
          <a:p>
            <a:r>
              <a:rPr lang="en-US" dirty="0" smtClean="0"/>
              <a:t>ROC Curve</a:t>
            </a:r>
            <a:endParaRPr lang="en-US" dirty="0"/>
          </a:p>
        </p:txBody>
      </p:sp>
      <p:sp>
        <p:nvSpPr>
          <p:cNvPr id="3" name="Content Placeholder 2"/>
          <p:cNvSpPr>
            <a:spLocks noGrp="1"/>
          </p:cNvSpPr>
          <p:nvPr>
            <p:ph idx="1"/>
          </p:nvPr>
        </p:nvSpPr>
        <p:spPr>
          <a:xfrm>
            <a:off x="152400" y="1027886"/>
            <a:ext cx="8534400" cy="5135563"/>
          </a:xfrm>
        </p:spPr>
        <p:txBody>
          <a:bodyPr/>
          <a:lstStyle/>
          <a:p>
            <a:pPr marL="0" indent="0">
              <a:lnSpc>
                <a:spcPct val="150000"/>
              </a:lnSpc>
              <a:buNone/>
            </a:pPr>
            <a:r>
              <a:rPr lang="en-US" dirty="0" smtClean="0"/>
              <a:t>Interpretation of AUC:</a:t>
            </a:r>
            <a:endParaRPr lang="en-US" dirty="0"/>
          </a:p>
          <a:p>
            <a:pPr>
              <a:lnSpc>
                <a:spcPct val="150000"/>
              </a:lnSpc>
              <a:buFont typeface="Wingdings" pitchFamily="2" charset="2"/>
              <a:buChar char="ü"/>
            </a:pPr>
            <a:r>
              <a:rPr lang="en-US" dirty="0" smtClean="0"/>
              <a:t>  Very Context Dependent</a:t>
            </a:r>
          </a:p>
          <a:p>
            <a:pPr>
              <a:lnSpc>
                <a:spcPct val="150000"/>
              </a:lnSpc>
              <a:buFont typeface="Wingdings" pitchFamily="2" charset="2"/>
              <a:buChar char="ü"/>
            </a:pPr>
            <a:r>
              <a:rPr lang="en-US" dirty="0"/>
              <a:t> </a:t>
            </a:r>
            <a:r>
              <a:rPr lang="en-US" dirty="0" smtClean="0"/>
              <a:t> Radiology:   </a:t>
            </a:r>
          </a:p>
          <a:p>
            <a:pPr marL="0" indent="0" algn="ctr">
              <a:lnSpc>
                <a:spcPct val="150000"/>
              </a:lnSpc>
              <a:buNone/>
            </a:pPr>
            <a:r>
              <a:rPr lang="en-US" dirty="0" smtClean="0"/>
              <a:t>“&gt; 70% has </a:t>
            </a:r>
            <a:r>
              <a:rPr lang="en-US" dirty="0"/>
              <a:t>P</a:t>
            </a:r>
            <a:r>
              <a:rPr lang="en-US" dirty="0" smtClean="0"/>
              <a:t>redictive Usefulness”</a:t>
            </a:r>
          </a:p>
          <a:p>
            <a:pPr>
              <a:lnSpc>
                <a:spcPct val="150000"/>
              </a:lnSpc>
              <a:buFont typeface="Wingdings" pitchFamily="2" charset="2"/>
              <a:buChar char="ü"/>
            </a:pPr>
            <a:r>
              <a:rPr lang="en-US" dirty="0"/>
              <a:t> </a:t>
            </a:r>
            <a:r>
              <a:rPr lang="en-US" dirty="0" smtClean="0"/>
              <a:t> Varies Field by Field</a:t>
            </a:r>
          </a:p>
          <a:p>
            <a:pPr>
              <a:lnSpc>
                <a:spcPct val="150000"/>
              </a:lnSpc>
              <a:buFont typeface="Wingdings" pitchFamily="2" charset="2"/>
              <a:buChar char="ü"/>
            </a:pPr>
            <a:r>
              <a:rPr lang="en-US" dirty="0" smtClean="0"/>
              <a:t>  Bigger is Better</a:t>
            </a:r>
          </a:p>
        </p:txBody>
      </p:sp>
    </p:spTree>
    <p:extLst>
      <p:ext uri="{BB962C8B-B14F-4D97-AF65-F5344CB8AC3E}">
        <p14:creationId xmlns:p14="http://schemas.microsoft.com/office/powerpoint/2010/main" val="25490737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50"/>
            </a:gs>
            <a:gs pos="50000">
              <a:schemeClr val="tx1"/>
            </a:gs>
            <a:gs pos="100000">
              <a:srgbClr val="00B050"/>
            </a:gs>
          </a:gsLst>
          <a:lin ang="8100000" scaled="0"/>
        </a:gra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762000" y="0"/>
            <a:ext cx="8001000" cy="762000"/>
          </a:xfrm>
        </p:spPr>
        <p:txBody>
          <a:bodyPr/>
          <a:lstStyle/>
          <a:p>
            <a:pPr eaLnBrk="1" hangingPunct="1"/>
            <a:r>
              <a:rPr lang="en-US" altLang="ko-KR" sz="4000" dirty="0" smtClean="0">
                <a:solidFill>
                  <a:schemeClr val="bg2"/>
                </a:solidFill>
                <a:latin typeface="Arial Unicode MS" pitchFamily="34" charset="-128"/>
                <a:ea typeface="Arial Unicode MS" pitchFamily="34" charset="-128"/>
                <a:cs typeface="Arial Unicode MS" pitchFamily="34" charset="-128"/>
              </a:rPr>
              <a:t>Revisit Gene Expression</a:t>
            </a:r>
          </a:p>
        </p:txBody>
      </p:sp>
      <p:sp>
        <p:nvSpPr>
          <p:cNvPr id="236547" name="Rectangle 3"/>
          <p:cNvSpPr>
            <a:spLocks noGrp="1" noChangeArrowheads="1"/>
          </p:cNvSpPr>
          <p:nvPr>
            <p:ph type="body" idx="1"/>
          </p:nvPr>
        </p:nvSpPr>
        <p:spPr>
          <a:xfrm>
            <a:off x="304800" y="838200"/>
            <a:ext cx="8610600" cy="5410200"/>
          </a:xfrm>
        </p:spPr>
        <p:txBody>
          <a:bodyPr/>
          <a:lstStyle/>
          <a:p>
            <a:pPr marL="0" indent="0" eaLnBrk="1" hangingPunct="1">
              <a:lnSpc>
                <a:spcPct val="150000"/>
              </a:lnSpc>
              <a:buNone/>
            </a:pPr>
            <a:r>
              <a:rPr lang="en-US" altLang="ko-KR" dirty="0" smtClean="0">
                <a:solidFill>
                  <a:schemeClr val="bg2"/>
                </a:solidFill>
                <a:latin typeface="Arial Unicode MS" pitchFamily="34" charset="-128"/>
                <a:ea typeface="Arial Unicode MS" pitchFamily="34" charset="-128"/>
                <a:cs typeface="Arial Unicode MS" pitchFamily="34" charset="-128"/>
              </a:rPr>
              <a:t>ROC Curve</a:t>
            </a:r>
          </a:p>
          <a:p>
            <a:pPr marL="0" indent="0" eaLnBrk="1" hangingPunct="1">
              <a:lnSpc>
                <a:spcPct val="150000"/>
              </a:lnSpc>
              <a:buNone/>
            </a:pPr>
            <a:r>
              <a:rPr lang="en-US" altLang="ko-KR" dirty="0" smtClean="0">
                <a:solidFill>
                  <a:schemeClr val="bg2"/>
                </a:solidFill>
                <a:latin typeface="Arial Unicode MS" pitchFamily="34" charset="-128"/>
                <a:ea typeface="Arial Unicode MS" pitchFamily="34" charset="-128"/>
                <a:cs typeface="Arial Unicode MS" pitchFamily="34" charset="-128"/>
              </a:rPr>
              <a:t>Much Better</a:t>
            </a:r>
          </a:p>
          <a:p>
            <a:pPr marL="0" indent="0" eaLnBrk="1" hangingPunct="1">
              <a:lnSpc>
                <a:spcPct val="150000"/>
              </a:lnSpc>
              <a:buNone/>
            </a:pPr>
            <a:r>
              <a:rPr lang="en-US" altLang="ko-KR" dirty="0" smtClean="0">
                <a:solidFill>
                  <a:schemeClr val="bg2"/>
                </a:solidFill>
                <a:latin typeface="Arial Unicode MS" pitchFamily="34" charset="-128"/>
                <a:ea typeface="Arial Unicode MS" pitchFamily="34" charset="-128"/>
                <a:cs typeface="Arial Unicode MS" pitchFamily="34" charset="-128"/>
              </a:rPr>
              <a:t>For Log</a:t>
            </a:r>
          </a:p>
          <a:p>
            <a:pPr marL="0" indent="0" eaLnBrk="1" hangingPunct="1">
              <a:lnSpc>
                <a:spcPct val="150000"/>
              </a:lnSpc>
              <a:buNone/>
            </a:pPr>
            <a:r>
              <a:rPr lang="en-US" altLang="ko-KR" dirty="0" smtClean="0">
                <a:solidFill>
                  <a:schemeClr val="bg2"/>
                </a:solidFill>
                <a:latin typeface="Arial Unicode MS" pitchFamily="34" charset="-128"/>
                <a:ea typeface="Arial Unicode MS" pitchFamily="34" charset="-128"/>
                <a:cs typeface="Arial Unicode MS" pitchFamily="34" charset="-128"/>
              </a:rPr>
              <a:t>Transformations</a:t>
            </a:r>
          </a:p>
        </p:txBody>
      </p:sp>
      <p:pic>
        <p:nvPicPr>
          <p:cNvPr id="2" name="Picture 1"/>
          <p:cNvPicPr>
            <a:picLocks noChangeAspect="1"/>
          </p:cNvPicPr>
          <p:nvPr/>
        </p:nvPicPr>
        <p:blipFill rotWithShape="1">
          <a:blip r:embed="rId3"/>
          <a:srcRect l="7843" t="40152" r="24511" b="4546"/>
          <a:stretch/>
        </p:blipFill>
        <p:spPr>
          <a:xfrm>
            <a:off x="3454052" y="838200"/>
            <a:ext cx="5689948" cy="6019800"/>
          </a:xfrm>
          <a:prstGeom prst="rect">
            <a:avLst/>
          </a:prstGeom>
        </p:spPr>
      </p:pic>
      <p:cxnSp>
        <p:nvCxnSpPr>
          <p:cNvPr id="5" name="Straight Arrow Connector 4"/>
          <p:cNvCxnSpPr/>
          <p:nvPr/>
        </p:nvCxnSpPr>
        <p:spPr>
          <a:xfrm>
            <a:off x="2667000" y="2133600"/>
            <a:ext cx="5410200" cy="3429000"/>
          </a:xfrm>
          <a:prstGeom prst="straightConnector1">
            <a:avLst/>
          </a:prstGeom>
          <a:ln w="25400">
            <a:solidFill>
              <a:srgbClr val="0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24800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50000">
              <a:schemeClr val="tx1"/>
            </a:gs>
            <a:gs pos="100000">
              <a:srgbClr val="00B0F0"/>
            </a:gs>
          </a:gsLst>
          <a:lin ang="18900000" scaled="1"/>
        </a:gra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09600" y="76200"/>
            <a:ext cx="7772400" cy="762000"/>
          </a:xfrm>
        </p:spPr>
        <p:txBody>
          <a:bodyPr/>
          <a:lstStyle/>
          <a:p>
            <a:pPr eaLnBrk="1" hangingPunct="1"/>
            <a:r>
              <a:rPr lang="en-US" smtClean="0">
                <a:solidFill>
                  <a:schemeClr val="bg2"/>
                </a:solidFill>
                <a:latin typeface="Arial Unicode MS" pitchFamily="34" charset="-128"/>
                <a:ea typeface="Arial Unicode MS" pitchFamily="34" charset="-128"/>
                <a:cs typeface="Arial Unicode MS" pitchFamily="34" charset="-128"/>
              </a:rPr>
              <a:t>Correlation PCA</a:t>
            </a:r>
          </a:p>
        </p:txBody>
      </p:sp>
      <p:sp>
        <p:nvSpPr>
          <p:cNvPr id="37891" name="Rectangle 3"/>
          <p:cNvSpPr>
            <a:spLocks noGrp="1" noChangeArrowheads="1"/>
          </p:cNvSpPr>
          <p:nvPr>
            <p:ph type="body" idx="1"/>
          </p:nvPr>
        </p:nvSpPr>
        <p:spPr>
          <a:xfrm>
            <a:off x="457200" y="838200"/>
            <a:ext cx="8305800" cy="5867400"/>
          </a:xfrm>
        </p:spPr>
        <p:txBody>
          <a:bodyPr/>
          <a:lstStyle/>
          <a:p>
            <a:pPr marL="711200" indent="-711200" eaLnBrk="1" hangingPunct="1">
              <a:buFontTx/>
              <a:buNone/>
            </a:pPr>
            <a:r>
              <a:rPr lang="en-US" dirty="0" smtClean="0">
                <a:solidFill>
                  <a:schemeClr val="bg2"/>
                </a:solidFill>
                <a:latin typeface="Arial Unicode MS" pitchFamily="34" charset="-128"/>
                <a:ea typeface="Arial Unicode MS" pitchFamily="34" charset="-128"/>
                <a:cs typeface="Arial Unicode MS" pitchFamily="34" charset="-128"/>
              </a:rPr>
              <a:t>Why use correlation matrix?</a:t>
            </a:r>
          </a:p>
          <a:p>
            <a:pPr marL="711200" indent="-711200" eaLnBrk="1" hangingPunct="1">
              <a:buFontTx/>
              <a:buNone/>
            </a:pPr>
            <a:endParaRPr lang="en-US" dirty="0" smtClean="0">
              <a:solidFill>
                <a:schemeClr val="bg2"/>
              </a:solidFill>
              <a:latin typeface="Arial Unicode MS" pitchFamily="34" charset="-128"/>
              <a:ea typeface="Arial Unicode MS" pitchFamily="34" charset="-128"/>
              <a:cs typeface="Arial Unicode MS" pitchFamily="34" charset="-128"/>
            </a:endParaRPr>
          </a:p>
          <a:p>
            <a:pPr marL="711200" indent="-711200" eaLnBrk="1" hangingPunct="1">
              <a:buFontTx/>
              <a:buNone/>
            </a:pPr>
            <a:r>
              <a:rPr lang="en-US" dirty="0" smtClean="0">
                <a:solidFill>
                  <a:schemeClr val="bg2"/>
                </a:solidFill>
                <a:latin typeface="Arial Unicode MS" pitchFamily="34" charset="-128"/>
                <a:ea typeface="Arial Unicode MS" pitchFamily="34" charset="-128"/>
                <a:cs typeface="Arial Unicode MS" pitchFamily="34" charset="-128"/>
              </a:rPr>
              <a:t>Makes features </a:t>
            </a:r>
            <a:r>
              <a:rPr lang="en-US" dirty="0" smtClean="0">
                <a:solidFill>
                  <a:schemeClr val="bg2"/>
                </a:solidFill>
                <a:latin typeface="Arial" charset="0"/>
                <a:ea typeface="Arial Unicode MS" pitchFamily="34" charset="-128"/>
                <a:cs typeface="Arial Unicode MS" pitchFamily="34" charset="-128"/>
              </a:rPr>
              <a:t>“</a:t>
            </a:r>
            <a:r>
              <a:rPr lang="en-US" dirty="0" smtClean="0">
                <a:solidFill>
                  <a:schemeClr val="bg2"/>
                </a:solidFill>
                <a:latin typeface="Arial Unicode MS" pitchFamily="34" charset="-128"/>
                <a:ea typeface="Arial Unicode MS" pitchFamily="34" charset="-128"/>
                <a:cs typeface="Arial Unicode MS" pitchFamily="34" charset="-128"/>
              </a:rPr>
              <a:t>unit free</a:t>
            </a:r>
            <a:r>
              <a:rPr lang="en-US" dirty="0" smtClean="0">
                <a:solidFill>
                  <a:schemeClr val="bg2"/>
                </a:solidFill>
                <a:latin typeface="Arial" charset="0"/>
                <a:ea typeface="Arial Unicode MS" pitchFamily="34" charset="-128"/>
                <a:cs typeface="Arial Unicode MS" pitchFamily="34" charset="-128"/>
              </a:rPr>
              <a:t>”</a:t>
            </a:r>
            <a:endParaRPr lang="en-US" dirty="0" smtClean="0">
              <a:solidFill>
                <a:schemeClr val="bg2"/>
              </a:solidFill>
              <a:latin typeface="Arial Unicode MS" pitchFamily="34" charset="-128"/>
              <a:ea typeface="Arial Unicode MS" pitchFamily="34" charset="-128"/>
              <a:cs typeface="Arial Unicode MS" pitchFamily="34" charset="-128"/>
            </a:endParaRPr>
          </a:p>
          <a:p>
            <a:pPr marL="711200" indent="-711200" eaLnBrk="1" hangingPunct="1"/>
            <a:r>
              <a:rPr lang="en-US" dirty="0" smtClean="0">
                <a:solidFill>
                  <a:schemeClr val="bg2"/>
                </a:solidFill>
                <a:latin typeface="Arial Unicode MS" pitchFamily="34" charset="-128"/>
                <a:ea typeface="Arial Unicode MS" pitchFamily="34" charset="-128"/>
                <a:cs typeface="Arial Unicode MS" pitchFamily="34" charset="-128"/>
              </a:rPr>
              <a:t>e.g.  Height, Weight, Age, $, …</a:t>
            </a:r>
          </a:p>
          <a:p>
            <a:pPr marL="711200" indent="-711200" eaLnBrk="1" hangingPunct="1"/>
            <a:r>
              <a:rPr lang="en-US" dirty="0" smtClean="0">
                <a:solidFill>
                  <a:schemeClr val="bg2"/>
                </a:solidFill>
                <a:latin typeface="Arial Unicode MS" pitchFamily="34" charset="-128"/>
                <a:ea typeface="Arial Unicode MS" pitchFamily="34" charset="-128"/>
                <a:cs typeface="Arial Unicode MS" pitchFamily="34" charset="-128"/>
              </a:rPr>
              <a:t>Are </a:t>
            </a:r>
            <a:r>
              <a:rPr lang="en-US" dirty="0" smtClean="0">
                <a:solidFill>
                  <a:schemeClr val="bg2"/>
                </a:solidFill>
                <a:latin typeface="Arial" charset="0"/>
                <a:ea typeface="Arial Unicode MS" pitchFamily="34" charset="-128"/>
                <a:cs typeface="Arial Unicode MS" pitchFamily="34" charset="-128"/>
              </a:rPr>
              <a:t>“</a:t>
            </a:r>
            <a:r>
              <a:rPr lang="en-US" dirty="0" smtClean="0">
                <a:solidFill>
                  <a:schemeClr val="bg2"/>
                </a:solidFill>
                <a:latin typeface="Arial Unicode MS" pitchFamily="34" charset="-128"/>
                <a:ea typeface="Arial Unicode MS" pitchFamily="34" charset="-128"/>
                <a:cs typeface="Arial Unicode MS" pitchFamily="34" charset="-128"/>
              </a:rPr>
              <a:t>directions in point cloud</a:t>
            </a:r>
            <a:r>
              <a:rPr lang="en-US" dirty="0" smtClean="0">
                <a:solidFill>
                  <a:schemeClr val="bg2"/>
                </a:solidFill>
                <a:latin typeface="Arial" charset="0"/>
                <a:ea typeface="Arial Unicode MS" pitchFamily="34" charset="-128"/>
                <a:cs typeface="Arial Unicode MS" pitchFamily="34" charset="-128"/>
              </a:rPr>
              <a:t>”</a:t>
            </a:r>
            <a:r>
              <a:rPr lang="en-US" dirty="0" smtClean="0">
                <a:solidFill>
                  <a:schemeClr val="bg2"/>
                </a:solidFill>
                <a:latin typeface="Arial Unicode MS" pitchFamily="34" charset="-128"/>
                <a:ea typeface="Arial Unicode MS" pitchFamily="34" charset="-128"/>
                <a:cs typeface="Arial Unicode MS" pitchFamily="34" charset="-128"/>
              </a:rPr>
              <a:t> meaningful or useful?</a:t>
            </a:r>
          </a:p>
          <a:p>
            <a:pPr marL="711200" indent="-711200" eaLnBrk="1" hangingPunct="1"/>
            <a:r>
              <a:rPr lang="en-US" dirty="0" smtClean="0">
                <a:solidFill>
                  <a:schemeClr val="bg2"/>
                </a:solidFill>
                <a:latin typeface="Arial Unicode MS" pitchFamily="34" charset="-128"/>
                <a:ea typeface="Arial Unicode MS" pitchFamily="34" charset="-128"/>
                <a:cs typeface="Arial Unicode MS" pitchFamily="34" charset="-128"/>
              </a:rPr>
              <a:t>Will unimportant directions dominate? </a:t>
            </a:r>
          </a:p>
        </p:txBody>
      </p:sp>
      <p:sp>
        <p:nvSpPr>
          <p:cNvPr id="37892" name="Rectangle 4"/>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37893" name="Rectangle 5"/>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37894" name="Rectangle 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37895" name="Rectangle 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37896" name="Rectangle 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37897" name="Rectangle 9"/>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37898" name="Rectangle 10"/>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37899" name="Rectangle 11"/>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37900" name="Rectangle 12"/>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37901" name="Rectangle 13"/>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37902" name="Rectangle 1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37903" name="Rectangle 15"/>
          <p:cNvSpPr>
            <a:spLocks noChangeArrowheads="1"/>
          </p:cNvSpPr>
          <p:nvPr/>
        </p:nvSpPr>
        <p:spPr bwMode="auto">
          <a:xfrm>
            <a:off x="0" y="302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37904" name="Rectangle 16"/>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37905" name="Rectangle 17"/>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37906" name="Rectangle 18"/>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37907" name="Rectangle 19"/>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37908" name="Rectangle 20"/>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37909" name="Rectangle 21"/>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37910" name="Rectangle 22"/>
          <p:cNvSpPr>
            <a:spLocks noChangeArrowheads="1"/>
          </p:cNvSpPr>
          <p:nvPr/>
        </p:nvSpPr>
        <p:spPr bwMode="auto">
          <a:xfrm>
            <a:off x="0"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37911" name="Rectangle 23"/>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37912" name="Rectangle 2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37913" name="Rectangle 25"/>
          <p:cNvSpPr>
            <a:spLocks noChangeArrowheads="1"/>
          </p:cNvSpPr>
          <p:nvPr/>
        </p:nvSpPr>
        <p:spPr bwMode="auto">
          <a:xfrm>
            <a:off x="0" y="3249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37914" name="Rectangle 2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37915" name="Rectangle 2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37916" name="Rectangle 2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37917" name="Rectangle 29"/>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37918" name="Rectangle 30"/>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37919" name="Rectangle 31"/>
          <p:cNvSpPr>
            <a:spLocks noChangeArrowheads="1"/>
          </p:cNvSpPr>
          <p:nvPr/>
        </p:nvSpPr>
        <p:spPr bwMode="auto">
          <a:xfrm>
            <a:off x="0" y="2525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37920" name="Rectangle 33"/>
          <p:cNvSpPr>
            <a:spLocks noChangeArrowheads="1"/>
          </p:cNvSpPr>
          <p:nvPr/>
        </p:nvSpPr>
        <p:spPr bwMode="auto">
          <a:xfrm>
            <a:off x="0" y="2982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Tree>
    <p:extLst>
      <p:ext uri="{BB962C8B-B14F-4D97-AF65-F5344CB8AC3E}">
        <p14:creationId xmlns:p14="http://schemas.microsoft.com/office/powerpoint/2010/main" val="28212087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50000">
              <a:schemeClr val="tx1"/>
            </a:gs>
            <a:gs pos="100000">
              <a:srgbClr val="00B0F0"/>
            </a:gs>
          </a:gsLst>
          <a:lin ang="18900000" scaled="1"/>
        </a:gra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09600" y="76200"/>
            <a:ext cx="7772400" cy="762000"/>
          </a:xfrm>
        </p:spPr>
        <p:txBody>
          <a:bodyPr/>
          <a:lstStyle/>
          <a:p>
            <a:pPr eaLnBrk="1" hangingPunct="1"/>
            <a:r>
              <a:rPr lang="en-US" smtClean="0">
                <a:solidFill>
                  <a:schemeClr val="bg2"/>
                </a:solidFill>
                <a:latin typeface="Arial Unicode MS" pitchFamily="34" charset="-128"/>
                <a:ea typeface="Arial Unicode MS" pitchFamily="34" charset="-128"/>
                <a:cs typeface="Arial Unicode MS" pitchFamily="34" charset="-128"/>
              </a:rPr>
              <a:t>Correlation PCA</a:t>
            </a:r>
          </a:p>
        </p:txBody>
      </p:sp>
      <p:sp>
        <p:nvSpPr>
          <p:cNvPr id="41987" name="Rectangle 3"/>
          <p:cNvSpPr>
            <a:spLocks noGrp="1" noChangeArrowheads="1"/>
          </p:cNvSpPr>
          <p:nvPr>
            <p:ph type="body" idx="1"/>
          </p:nvPr>
        </p:nvSpPr>
        <p:spPr>
          <a:xfrm>
            <a:off x="457200" y="838200"/>
            <a:ext cx="8305800" cy="5867400"/>
          </a:xfrm>
        </p:spPr>
        <p:txBody>
          <a:bodyPr/>
          <a:lstStyle/>
          <a:p>
            <a:pPr marL="711200" indent="-711200" eaLnBrk="1" hangingPunct="1">
              <a:lnSpc>
                <a:spcPct val="110000"/>
              </a:lnSpc>
              <a:buFontTx/>
              <a:buNone/>
            </a:pPr>
            <a:r>
              <a:rPr lang="en-US" dirty="0" smtClean="0">
                <a:solidFill>
                  <a:schemeClr val="bg2"/>
                </a:solidFill>
                <a:latin typeface="Arial Unicode MS" pitchFamily="34" charset="-128"/>
                <a:ea typeface="Arial Unicode MS" pitchFamily="34" charset="-128"/>
                <a:cs typeface="Arial Unicode MS" pitchFamily="34" charset="-128"/>
              </a:rPr>
              <a:t>Personal Thoughts on Correlation PCA:</a:t>
            </a:r>
          </a:p>
          <a:p>
            <a:pPr marL="711200" indent="-711200" eaLnBrk="1" hangingPunct="1">
              <a:lnSpc>
                <a:spcPct val="110000"/>
              </a:lnSpc>
            </a:pPr>
            <a:r>
              <a:rPr lang="en-US" dirty="0" smtClean="0">
                <a:solidFill>
                  <a:schemeClr val="bg2"/>
                </a:solidFill>
                <a:latin typeface="Arial Unicode MS" pitchFamily="34" charset="-128"/>
                <a:ea typeface="Arial Unicode MS" pitchFamily="34" charset="-128"/>
                <a:cs typeface="Arial Unicode MS" pitchFamily="34" charset="-128"/>
              </a:rPr>
              <a:t>Can be very useful </a:t>
            </a:r>
          </a:p>
          <a:p>
            <a:pPr marL="711200" indent="-711200" algn="ctr" eaLnBrk="1" hangingPunct="1">
              <a:lnSpc>
                <a:spcPct val="110000"/>
              </a:lnSpc>
              <a:buFontTx/>
              <a:buNone/>
            </a:pPr>
            <a:r>
              <a:rPr lang="en-US" dirty="0" smtClean="0">
                <a:solidFill>
                  <a:schemeClr val="bg2"/>
                </a:solidFill>
                <a:latin typeface="Arial Unicode MS" pitchFamily="34" charset="-128"/>
                <a:ea typeface="Arial Unicode MS" pitchFamily="34" charset="-128"/>
                <a:cs typeface="Arial Unicode MS" pitchFamily="34" charset="-128"/>
              </a:rPr>
              <a:t>(especially with </a:t>
            </a:r>
            <a:r>
              <a:rPr lang="en-US" i="1" dirty="0" err="1" smtClean="0">
                <a:solidFill>
                  <a:schemeClr val="bg2"/>
                </a:solidFill>
                <a:latin typeface="Arial Unicode MS" pitchFamily="34" charset="-128"/>
                <a:ea typeface="Arial Unicode MS" pitchFamily="34" charset="-128"/>
                <a:cs typeface="Arial Unicode MS" pitchFamily="34" charset="-128"/>
              </a:rPr>
              <a:t>noncommensurate</a:t>
            </a:r>
            <a:r>
              <a:rPr lang="en-US" i="1" dirty="0" smtClean="0">
                <a:solidFill>
                  <a:schemeClr val="bg2"/>
                </a:solidFill>
                <a:latin typeface="Arial Unicode MS" pitchFamily="34" charset="-128"/>
                <a:ea typeface="Arial Unicode MS" pitchFamily="34" charset="-128"/>
                <a:cs typeface="Arial Unicode MS" pitchFamily="34" charset="-128"/>
              </a:rPr>
              <a:t> units</a:t>
            </a:r>
            <a:r>
              <a:rPr lang="en-US" dirty="0" smtClean="0">
                <a:solidFill>
                  <a:schemeClr val="bg2"/>
                </a:solidFill>
                <a:latin typeface="Arial Unicode MS" pitchFamily="34" charset="-128"/>
                <a:ea typeface="Arial Unicode MS" pitchFamily="34" charset="-128"/>
                <a:cs typeface="Arial Unicode MS" pitchFamily="34" charset="-128"/>
              </a:rPr>
              <a:t>)</a:t>
            </a:r>
          </a:p>
          <a:p>
            <a:pPr marL="711200" indent="-711200" eaLnBrk="1" hangingPunct="1">
              <a:lnSpc>
                <a:spcPct val="110000"/>
              </a:lnSpc>
            </a:pPr>
            <a:r>
              <a:rPr lang="en-US" dirty="0" smtClean="0">
                <a:solidFill>
                  <a:schemeClr val="bg2"/>
                </a:solidFill>
                <a:latin typeface="Arial Unicode MS" pitchFamily="34" charset="-128"/>
                <a:ea typeface="Arial Unicode MS" pitchFamily="34" charset="-128"/>
                <a:cs typeface="Arial Unicode MS" pitchFamily="34" charset="-128"/>
              </a:rPr>
              <a:t>Not always, </a:t>
            </a:r>
            <a:r>
              <a:rPr lang="en-US" u="sng" dirty="0" smtClean="0">
                <a:solidFill>
                  <a:schemeClr val="bg2"/>
                </a:solidFill>
                <a:latin typeface="Arial Unicode MS" pitchFamily="34" charset="-128"/>
                <a:ea typeface="Arial Unicode MS" pitchFamily="34" charset="-128"/>
                <a:cs typeface="Arial Unicode MS" pitchFamily="34" charset="-128"/>
              </a:rPr>
              <a:t>can hide important structure</a:t>
            </a:r>
          </a:p>
          <a:p>
            <a:pPr marL="711200" indent="-711200" eaLnBrk="1" hangingPunct="1">
              <a:lnSpc>
                <a:spcPct val="110000"/>
              </a:lnSpc>
            </a:pPr>
            <a:r>
              <a:rPr lang="en-US" dirty="0" smtClean="0">
                <a:solidFill>
                  <a:schemeClr val="bg2"/>
                </a:solidFill>
                <a:latin typeface="Arial Unicode MS" pitchFamily="34" charset="-128"/>
                <a:ea typeface="Arial Unicode MS" pitchFamily="34" charset="-128"/>
                <a:cs typeface="Arial Unicode MS" pitchFamily="34" charset="-128"/>
              </a:rPr>
              <a:t>Illustrate with example</a:t>
            </a:r>
          </a:p>
        </p:txBody>
      </p:sp>
      <p:sp>
        <p:nvSpPr>
          <p:cNvPr id="41988" name="Rectangle 4"/>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89" name="Rectangle 5"/>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0" name="Rectangle 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1" name="Rectangle 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2" name="Rectangle 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3" name="Rectangle 9"/>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4" name="Rectangle 10"/>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5" name="Rectangle 11"/>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6" name="Rectangle 12"/>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7" name="Rectangle 13"/>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8" name="Rectangle 1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9" name="Rectangle 15"/>
          <p:cNvSpPr>
            <a:spLocks noChangeArrowheads="1"/>
          </p:cNvSpPr>
          <p:nvPr/>
        </p:nvSpPr>
        <p:spPr bwMode="auto">
          <a:xfrm>
            <a:off x="0" y="302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0" name="Rectangle 16"/>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1" name="Rectangle 17"/>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2" name="Rectangle 18"/>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3" name="Rectangle 19"/>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4" name="Rectangle 20"/>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5" name="Rectangle 21"/>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6" name="Rectangle 22"/>
          <p:cNvSpPr>
            <a:spLocks noChangeArrowheads="1"/>
          </p:cNvSpPr>
          <p:nvPr/>
        </p:nvSpPr>
        <p:spPr bwMode="auto">
          <a:xfrm>
            <a:off x="0"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7" name="Rectangle 23"/>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8" name="Rectangle 2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9" name="Rectangle 25"/>
          <p:cNvSpPr>
            <a:spLocks noChangeArrowheads="1"/>
          </p:cNvSpPr>
          <p:nvPr/>
        </p:nvSpPr>
        <p:spPr bwMode="auto">
          <a:xfrm>
            <a:off x="0" y="3249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0" name="Rectangle 2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1" name="Rectangle 2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2" name="Rectangle 2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3" name="Rectangle 29"/>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4" name="Rectangle 30"/>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5" name="Rectangle 31"/>
          <p:cNvSpPr>
            <a:spLocks noChangeArrowheads="1"/>
          </p:cNvSpPr>
          <p:nvPr/>
        </p:nvSpPr>
        <p:spPr bwMode="auto">
          <a:xfrm>
            <a:off x="0" y="2525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6" name="Rectangle 32"/>
          <p:cNvSpPr>
            <a:spLocks noChangeArrowheads="1"/>
          </p:cNvSpPr>
          <p:nvPr/>
        </p:nvSpPr>
        <p:spPr bwMode="auto">
          <a:xfrm>
            <a:off x="0" y="2982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Tree>
    <p:extLst>
      <p:ext uri="{BB962C8B-B14F-4D97-AF65-F5344CB8AC3E}">
        <p14:creationId xmlns:p14="http://schemas.microsoft.com/office/powerpoint/2010/main" val="513393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9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50000">
              <a:schemeClr val="tx1"/>
            </a:gs>
            <a:gs pos="100000">
              <a:srgbClr val="00B0F0"/>
            </a:gs>
          </a:gsLst>
          <a:lin ang="18900000" scaled="1"/>
        </a:gra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09600" y="76200"/>
            <a:ext cx="7772400" cy="762000"/>
          </a:xfrm>
        </p:spPr>
        <p:txBody>
          <a:bodyPr/>
          <a:lstStyle/>
          <a:p>
            <a:pPr eaLnBrk="1" hangingPunct="1"/>
            <a:r>
              <a:rPr lang="en-US" smtClean="0">
                <a:solidFill>
                  <a:schemeClr val="bg2"/>
                </a:solidFill>
                <a:latin typeface="Arial Unicode MS" pitchFamily="34" charset="-128"/>
                <a:ea typeface="Arial Unicode MS" pitchFamily="34" charset="-128"/>
                <a:cs typeface="Arial Unicode MS" pitchFamily="34" charset="-128"/>
              </a:rPr>
              <a:t>Correlation PCA</a:t>
            </a:r>
          </a:p>
        </p:txBody>
      </p:sp>
      <p:sp>
        <p:nvSpPr>
          <p:cNvPr id="41987" name="Rectangle 3"/>
          <p:cNvSpPr>
            <a:spLocks noGrp="1" noChangeArrowheads="1"/>
          </p:cNvSpPr>
          <p:nvPr>
            <p:ph type="body" idx="1"/>
          </p:nvPr>
        </p:nvSpPr>
        <p:spPr>
          <a:xfrm>
            <a:off x="152400" y="838200"/>
            <a:ext cx="8610600" cy="5867400"/>
          </a:xfrm>
        </p:spPr>
        <p:txBody>
          <a:bodyPr/>
          <a:lstStyle/>
          <a:p>
            <a:pPr marL="711200" indent="-711200" eaLnBrk="1" hangingPunct="1">
              <a:lnSpc>
                <a:spcPct val="110000"/>
              </a:lnSpc>
              <a:buFontTx/>
              <a:buNone/>
            </a:pPr>
            <a:r>
              <a:rPr lang="en-US" dirty="0" smtClean="0">
                <a:solidFill>
                  <a:schemeClr val="bg2"/>
                </a:solidFill>
                <a:latin typeface="Arial Unicode MS" pitchFamily="34" charset="-128"/>
                <a:ea typeface="Arial Unicode MS" pitchFamily="34" charset="-128"/>
                <a:cs typeface="Arial Unicode MS" pitchFamily="34" charset="-128"/>
              </a:rPr>
              <a:t>Toy Example Contrasting </a:t>
            </a:r>
            <a:r>
              <a:rPr lang="en-US" dirty="0" err="1" smtClean="0">
                <a:solidFill>
                  <a:schemeClr val="bg2"/>
                </a:solidFill>
                <a:latin typeface="Arial Unicode MS" pitchFamily="34" charset="-128"/>
                <a:ea typeface="Arial Unicode MS" pitchFamily="34" charset="-128"/>
                <a:cs typeface="Arial Unicode MS" pitchFamily="34" charset="-128"/>
              </a:rPr>
              <a:t>Cov</a:t>
            </a:r>
            <a:r>
              <a:rPr lang="en-US" dirty="0" smtClean="0">
                <a:solidFill>
                  <a:schemeClr val="bg2"/>
                </a:solidFill>
                <a:latin typeface="Arial Unicode MS" pitchFamily="34" charset="-128"/>
                <a:ea typeface="Arial Unicode MS" pitchFamily="34" charset="-128"/>
                <a:cs typeface="Arial Unicode MS" pitchFamily="34" charset="-128"/>
              </a:rPr>
              <a:t>. vs. Corr.</a:t>
            </a:r>
          </a:p>
        </p:txBody>
      </p:sp>
      <p:sp>
        <p:nvSpPr>
          <p:cNvPr id="41988" name="Rectangle 4"/>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89" name="Rectangle 5"/>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0" name="Rectangle 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1" name="Rectangle 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2" name="Rectangle 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3" name="Rectangle 9"/>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4" name="Rectangle 10"/>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5" name="Rectangle 11"/>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6" name="Rectangle 12"/>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7" name="Rectangle 13"/>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8" name="Rectangle 1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9" name="Rectangle 15"/>
          <p:cNvSpPr>
            <a:spLocks noChangeArrowheads="1"/>
          </p:cNvSpPr>
          <p:nvPr/>
        </p:nvSpPr>
        <p:spPr bwMode="auto">
          <a:xfrm>
            <a:off x="0" y="302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0" name="Rectangle 16"/>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1" name="Rectangle 17"/>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2" name="Rectangle 18"/>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3" name="Rectangle 19"/>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4" name="Rectangle 20"/>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5" name="Rectangle 21"/>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6" name="Rectangle 22"/>
          <p:cNvSpPr>
            <a:spLocks noChangeArrowheads="1"/>
          </p:cNvSpPr>
          <p:nvPr/>
        </p:nvSpPr>
        <p:spPr bwMode="auto">
          <a:xfrm>
            <a:off x="0"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7" name="Rectangle 23"/>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8" name="Rectangle 2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9" name="Rectangle 25"/>
          <p:cNvSpPr>
            <a:spLocks noChangeArrowheads="1"/>
          </p:cNvSpPr>
          <p:nvPr/>
        </p:nvSpPr>
        <p:spPr bwMode="auto">
          <a:xfrm>
            <a:off x="0" y="3249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0" name="Rectangle 2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1" name="Rectangle 2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2" name="Rectangle 2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3" name="Rectangle 29"/>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4" name="Rectangle 30"/>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5" name="Rectangle 31"/>
          <p:cNvSpPr>
            <a:spLocks noChangeArrowheads="1"/>
          </p:cNvSpPr>
          <p:nvPr/>
        </p:nvSpPr>
        <p:spPr bwMode="auto">
          <a:xfrm>
            <a:off x="0" y="2525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6" name="Rectangle 32"/>
          <p:cNvSpPr>
            <a:spLocks noChangeArrowheads="1"/>
          </p:cNvSpPr>
          <p:nvPr/>
        </p:nvSpPr>
        <p:spPr bwMode="auto">
          <a:xfrm>
            <a:off x="0" y="2982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pic>
        <p:nvPicPr>
          <p:cNvPr id="2938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1850" y="1563802"/>
            <a:ext cx="7492150" cy="5294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88701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50000">
              <a:schemeClr val="tx1"/>
            </a:gs>
            <a:gs pos="100000">
              <a:srgbClr val="00B0F0"/>
            </a:gs>
          </a:gsLst>
          <a:lin ang="18900000" scaled="1"/>
        </a:gradFill>
        <a:effectLst/>
      </p:bgPr>
    </p:bg>
    <p:spTree>
      <p:nvGrpSpPr>
        <p:cNvPr id="1" name=""/>
        <p:cNvGrpSpPr/>
        <p:nvPr/>
      </p:nvGrpSpPr>
      <p:grpSpPr>
        <a:xfrm>
          <a:off x="0" y="0"/>
          <a:ext cx="0" cy="0"/>
          <a:chOff x="0" y="0"/>
          <a:chExt cx="0" cy="0"/>
        </a:xfrm>
      </p:grpSpPr>
      <p:pic>
        <p:nvPicPr>
          <p:cNvPr id="2938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1850" y="1563802"/>
            <a:ext cx="7492150" cy="5294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986" name="Rectangle 2"/>
          <p:cNvSpPr>
            <a:spLocks noGrp="1" noChangeArrowheads="1"/>
          </p:cNvSpPr>
          <p:nvPr>
            <p:ph type="title"/>
          </p:nvPr>
        </p:nvSpPr>
        <p:spPr>
          <a:xfrm>
            <a:off x="609600" y="76200"/>
            <a:ext cx="7772400" cy="762000"/>
          </a:xfrm>
        </p:spPr>
        <p:txBody>
          <a:bodyPr/>
          <a:lstStyle/>
          <a:p>
            <a:pPr eaLnBrk="1" hangingPunct="1"/>
            <a:r>
              <a:rPr lang="en-US" smtClean="0">
                <a:solidFill>
                  <a:schemeClr val="bg2"/>
                </a:solidFill>
                <a:latin typeface="Arial Unicode MS" pitchFamily="34" charset="-128"/>
                <a:ea typeface="Arial Unicode MS" pitchFamily="34" charset="-128"/>
                <a:cs typeface="Arial Unicode MS" pitchFamily="34" charset="-128"/>
              </a:rPr>
              <a:t>Correlation PCA</a:t>
            </a:r>
          </a:p>
        </p:txBody>
      </p:sp>
      <p:sp>
        <p:nvSpPr>
          <p:cNvPr id="41987" name="Rectangle 3"/>
          <p:cNvSpPr>
            <a:spLocks noGrp="1" noChangeArrowheads="1"/>
          </p:cNvSpPr>
          <p:nvPr>
            <p:ph type="body" idx="1"/>
          </p:nvPr>
        </p:nvSpPr>
        <p:spPr>
          <a:xfrm>
            <a:off x="152400" y="838200"/>
            <a:ext cx="8610600" cy="5867400"/>
          </a:xfrm>
        </p:spPr>
        <p:txBody>
          <a:bodyPr/>
          <a:lstStyle/>
          <a:p>
            <a:pPr marL="711200" indent="-711200" eaLnBrk="1" hangingPunct="1">
              <a:lnSpc>
                <a:spcPct val="110000"/>
              </a:lnSpc>
              <a:buFontTx/>
              <a:buNone/>
            </a:pPr>
            <a:r>
              <a:rPr lang="en-US" dirty="0" smtClean="0">
                <a:solidFill>
                  <a:schemeClr val="bg2"/>
                </a:solidFill>
                <a:latin typeface="Arial Unicode MS" pitchFamily="34" charset="-128"/>
                <a:ea typeface="Arial Unicode MS" pitchFamily="34" charset="-128"/>
                <a:cs typeface="Arial Unicode MS" pitchFamily="34" charset="-128"/>
              </a:rPr>
              <a:t>Toy Example Contrasting </a:t>
            </a:r>
            <a:r>
              <a:rPr lang="en-US" dirty="0" err="1" smtClean="0">
                <a:solidFill>
                  <a:schemeClr val="bg2"/>
                </a:solidFill>
                <a:latin typeface="Arial Unicode MS" pitchFamily="34" charset="-128"/>
                <a:ea typeface="Arial Unicode MS" pitchFamily="34" charset="-128"/>
                <a:cs typeface="Arial Unicode MS" pitchFamily="34" charset="-128"/>
              </a:rPr>
              <a:t>Cov</a:t>
            </a:r>
            <a:r>
              <a:rPr lang="en-US" dirty="0" smtClean="0">
                <a:solidFill>
                  <a:schemeClr val="bg2"/>
                </a:solidFill>
                <a:latin typeface="Arial Unicode MS" pitchFamily="34" charset="-128"/>
                <a:ea typeface="Arial Unicode MS" pitchFamily="34" charset="-128"/>
                <a:cs typeface="Arial Unicode MS" pitchFamily="34" charset="-128"/>
              </a:rPr>
              <a:t>. vs. Corr.</a:t>
            </a:r>
          </a:p>
          <a:p>
            <a:pPr marL="711200" indent="-711200" eaLnBrk="1" hangingPunct="1">
              <a:lnSpc>
                <a:spcPct val="110000"/>
              </a:lnSpc>
              <a:buFontTx/>
              <a:buNone/>
            </a:pPr>
            <a:endParaRPr lang="en-US" dirty="0" smtClean="0">
              <a:solidFill>
                <a:schemeClr val="bg2"/>
              </a:solidFill>
              <a:latin typeface="Arial Unicode MS" pitchFamily="34" charset="-128"/>
              <a:ea typeface="Arial Unicode MS" pitchFamily="34" charset="-128"/>
              <a:cs typeface="Arial Unicode MS" pitchFamily="34" charset="-128"/>
            </a:endParaRPr>
          </a:p>
          <a:p>
            <a:pPr marL="711200" indent="-711200" eaLnBrk="1" hangingPunct="1">
              <a:lnSpc>
                <a:spcPct val="110000"/>
              </a:lnSpc>
              <a:buFontTx/>
              <a:buNone/>
            </a:pPr>
            <a:r>
              <a:rPr lang="en-US" dirty="0" smtClean="0">
                <a:solidFill>
                  <a:schemeClr val="bg2"/>
                </a:solidFill>
                <a:latin typeface="Arial Unicode MS" pitchFamily="34" charset="-128"/>
                <a:ea typeface="Arial Unicode MS" pitchFamily="34" charset="-128"/>
                <a:cs typeface="Arial Unicode MS" pitchFamily="34" charset="-128"/>
              </a:rPr>
              <a:t>Big </a:t>
            </a:r>
            <a:r>
              <a:rPr lang="en-US" dirty="0" err="1" smtClean="0">
                <a:solidFill>
                  <a:schemeClr val="bg2"/>
                </a:solidFill>
                <a:latin typeface="Arial Unicode MS" pitchFamily="34" charset="-128"/>
                <a:ea typeface="Arial Unicode MS" pitchFamily="34" charset="-128"/>
                <a:cs typeface="Arial Unicode MS" pitchFamily="34" charset="-128"/>
              </a:rPr>
              <a:t>Var’n</a:t>
            </a:r>
            <a:endParaRPr lang="en-US" dirty="0" smtClean="0">
              <a:solidFill>
                <a:schemeClr val="bg2"/>
              </a:solidFill>
              <a:latin typeface="Arial Unicode MS" pitchFamily="34" charset="-128"/>
              <a:ea typeface="Arial Unicode MS" pitchFamily="34" charset="-128"/>
              <a:cs typeface="Arial Unicode MS" pitchFamily="34" charset="-128"/>
            </a:endParaRPr>
          </a:p>
          <a:p>
            <a:pPr marL="711200" indent="-711200" eaLnBrk="1" hangingPunct="1">
              <a:lnSpc>
                <a:spcPct val="110000"/>
              </a:lnSpc>
              <a:buFontTx/>
              <a:buNone/>
            </a:pPr>
            <a:r>
              <a:rPr lang="en-US" dirty="0" smtClean="0">
                <a:solidFill>
                  <a:schemeClr val="bg2"/>
                </a:solidFill>
                <a:latin typeface="Arial Unicode MS" pitchFamily="34" charset="-128"/>
                <a:ea typeface="Arial Unicode MS" pitchFamily="34" charset="-128"/>
                <a:cs typeface="Arial Unicode MS" pitchFamily="34" charset="-128"/>
              </a:rPr>
              <a:t>Part</a:t>
            </a:r>
          </a:p>
        </p:txBody>
      </p:sp>
      <p:sp>
        <p:nvSpPr>
          <p:cNvPr id="41988" name="Rectangle 4"/>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89" name="Rectangle 5"/>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0" name="Rectangle 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1" name="Rectangle 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2" name="Rectangle 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3" name="Rectangle 9"/>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4" name="Rectangle 10"/>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5" name="Rectangle 11"/>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6" name="Rectangle 12"/>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7" name="Rectangle 13"/>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8" name="Rectangle 1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9" name="Rectangle 15"/>
          <p:cNvSpPr>
            <a:spLocks noChangeArrowheads="1"/>
          </p:cNvSpPr>
          <p:nvPr/>
        </p:nvSpPr>
        <p:spPr bwMode="auto">
          <a:xfrm>
            <a:off x="0" y="302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0" name="Rectangle 16"/>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1" name="Rectangle 17"/>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2" name="Rectangle 18"/>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3" name="Rectangle 19"/>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4" name="Rectangle 20"/>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5" name="Rectangle 21"/>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6" name="Rectangle 22"/>
          <p:cNvSpPr>
            <a:spLocks noChangeArrowheads="1"/>
          </p:cNvSpPr>
          <p:nvPr/>
        </p:nvSpPr>
        <p:spPr bwMode="auto">
          <a:xfrm>
            <a:off x="0"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7" name="Rectangle 23"/>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8" name="Rectangle 2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9" name="Rectangle 25"/>
          <p:cNvSpPr>
            <a:spLocks noChangeArrowheads="1"/>
          </p:cNvSpPr>
          <p:nvPr/>
        </p:nvSpPr>
        <p:spPr bwMode="auto">
          <a:xfrm>
            <a:off x="0" y="3249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0" name="Rectangle 2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1" name="Rectangle 2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2" name="Rectangle 2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3" name="Rectangle 29"/>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4" name="Rectangle 30"/>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5" name="Rectangle 31"/>
          <p:cNvSpPr>
            <a:spLocks noChangeArrowheads="1"/>
          </p:cNvSpPr>
          <p:nvPr/>
        </p:nvSpPr>
        <p:spPr bwMode="auto">
          <a:xfrm>
            <a:off x="0" y="2525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6" name="Rectangle 32"/>
          <p:cNvSpPr>
            <a:spLocks noChangeArrowheads="1"/>
          </p:cNvSpPr>
          <p:nvPr/>
        </p:nvSpPr>
        <p:spPr bwMode="auto">
          <a:xfrm>
            <a:off x="0" y="2982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2" name="Left Brace 1"/>
          <p:cNvSpPr/>
          <p:nvPr/>
        </p:nvSpPr>
        <p:spPr>
          <a:xfrm rot="5400000">
            <a:off x="2933699" y="1409702"/>
            <a:ext cx="533402" cy="1066799"/>
          </a:xfrm>
          <a:prstGeom prst="leftBrace">
            <a:avLst/>
          </a:prstGeom>
          <a:ln w="3810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lang="en-US">
              <a:solidFill>
                <a:srgbClr val="FFFFFF"/>
              </a:solidFill>
            </a:endParaRPr>
          </a:p>
        </p:txBody>
      </p:sp>
      <p:cxnSp>
        <p:nvCxnSpPr>
          <p:cNvPr id="4" name="Straight Connector 3"/>
          <p:cNvCxnSpPr>
            <a:endCxn id="2" idx="1"/>
          </p:cNvCxnSpPr>
          <p:nvPr/>
        </p:nvCxnSpPr>
        <p:spPr>
          <a:xfrm flipV="1">
            <a:off x="1143000" y="1676401"/>
            <a:ext cx="2057400" cy="1371599"/>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41065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50000">
              <a:schemeClr val="tx1"/>
            </a:gs>
            <a:gs pos="100000">
              <a:srgbClr val="00B0F0"/>
            </a:gs>
          </a:gsLst>
          <a:lin ang="18900000" scaled="1"/>
        </a:gradFill>
        <a:effectLst/>
      </p:bgPr>
    </p:bg>
    <p:spTree>
      <p:nvGrpSpPr>
        <p:cNvPr id="1" name=""/>
        <p:cNvGrpSpPr/>
        <p:nvPr/>
      </p:nvGrpSpPr>
      <p:grpSpPr>
        <a:xfrm>
          <a:off x="0" y="0"/>
          <a:ext cx="0" cy="0"/>
          <a:chOff x="0" y="0"/>
          <a:chExt cx="0" cy="0"/>
        </a:xfrm>
      </p:grpSpPr>
      <p:pic>
        <p:nvPicPr>
          <p:cNvPr id="2938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1850" y="1563802"/>
            <a:ext cx="7492150" cy="5294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986" name="Rectangle 2"/>
          <p:cNvSpPr>
            <a:spLocks noGrp="1" noChangeArrowheads="1"/>
          </p:cNvSpPr>
          <p:nvPr>
            <p:ph type="title"/>
          </p:nvPr>
        </p:nvSpPr>
        <p:spPr>
          <a:xfrm>
            <a:off x="609600" y="76200"/>
            <a:ext cx="7772400" cy="762000"/>
          </a:xfrm>
        </p:spPr>
        <p:txBody>
          <a:bodyPr/>
          <a:lstStyle/>
          <a:p>
            <a:pPr eaLnBrk="1" hangingPunct="1"/>
            <a:r>
              <a:rPr lang="en-US" smtClean="0">
                <a:solidFill>
                  <a:schemeClr val="bg2"/>
                </a:solidFill>
                <a:latin typeface="Arial Unicode MS" pitchFamily="34" charset="-128"/>
                <a:ea typeface="Arial Unicode MS" pitchFamily="34" charset="-128"/>
                <a:cs typeface="Arial Unicode MS" pitchFamily="34" charset="-128"/>
              </a:rPr>
              <a:t>Correlation PCA</a:t>
            </a:r>
          </a:p>
        </p:txBody>
      </p:sp>
      <p:sp>
        <p:nvSpPr>
          <p:cNvPr id="41987" name="Rectangle 3"/>
          <p:cNvSpPr>
            <a:spLocks noGrp="1" noChangeArrowheads="1"/>
          </p:cNvSpPr>
          <p:nvPr>
            <p:ph type="body" idx="1"/>
          </p:nvPr>
        </p:nvSpPr>
        <p:spPr>
          <a:xfrm>
            <a:off x="152400" y="838200"/>
            <a:ext cx="8610600" cy="5867400"/>
          </a:xfrm>
        </p:spPr>
        <p:txBody>
          <a:bodyPr/>
          <a:lstStyle/>
          <a:p>
            <a:pPr marL="711200" indent="-711200" eaLnBrk="1" hangingPunct="1">
              <a:lnSpc>
                <a:spcPct val="110000"/>
              </a:lnSpc>
              <a:buFontTx/>
              <a:buNone/>
            </a:pPr>
            <a:r>
              <a:rPr lang="en-US" dirty="0" smtClean="0">
                <a:solidFill>
                  <a:schemeClr val="bg2"/>
                </a:solidFill>
                <a:latin typeface="Arial Unicode MS" pitchFamily="34" charset="-128"/>
                <a:ea typeface="Arial Unicode MS" pitchFamily="34" charset="-128"/>
                <a:cs typeface="Arial Unicode MS" pitchFamily="34" charset="-128"/>
              </a:rPr>
              <a:t>Toy Example Contrasting </a:t>
            </a:r>
            <a:r>
              <a:rPr lang="en-US" dirty="0" err="1" smtClean="0">
                <a:solidFill>
                  <a:schemeClr val="bg2"/>
                </a:solidFill>
                <a:latin typeface="Arial Unicode MS" pitchFamily="34" charset="-128"/>
                <a:ea typeface="Arial Unicode MS" pitchFamily="34" charset="-128"/>
                <a:cs typeface="Arial Unicode MS" pitchFamily="34" charset="-128"/>
              </a:rPr>
              <a:t>Cov</a:t>
            </a:r>
            <a:r>
              <a:rPr lang="en-US" dirty="0" smtClean="0">
                <a:solidFill>
                  <a:schemeClr val="bg2"/>
                </a:solidFill>
                <a:latin typeface="Arial Unicode MS" pitchFamily="34" charset="-128"/>
                <a:ea typeface="Arial Unicode MS" pitchFamily="34" charset="-128"/>
                <a:cs typeface="Arial Unicode MS" pitchFamily="34" charset="-128"/>
              </a:rPr>
              <a:t>. vs. Corr.</a:t>
            </a:r>
          </a:p>
          <a:p>
            <a:pPr marL="711200" indent="-711200" eaLnBrk="1" hangingPunct="1">
              <a:lnSpc>
                <a:spcPct val="110000"/>
              </a:lnSpc>
              <a:buFontTx/>
              <a:buNone/>
            </a:pPr>
            <a:endParaRPr lang="en-US" dirty="0" smtClean="0">
              <a:solidFill>
                <a:schemeClr val="bg2"/>
              </a:solidFill>
              <a:latin typeface="Arial Unicode MS" pitchFamily="34" charset="-128"/>
              <a:ea typeface="Arial Unicode MS" pitchFamily="34" charset="-128"/>
              <a:cs typeface="Arial Unicode MS" pitchFamily="34" charset="-128"/>
            </a:endParaRPr>
          </a:p>
          <a:p>
            <a:pPr marL="711200" indent="-711200" eaLnBrk="1" hangingPunct="1">
              <a:lnSpc>
                <a:spcPct val="110000"/>
              </a:lnSpc>
              <a:buFontTx/>
              <a:buNone/>
            </a:pPr>
            <a:r>
              <a:rPr lang="en-US" dirty="0" smtClean="0">
                <a:solidFill>
                  <a:schemeClr val="bg2"/>
                </a:solidFill>
                <a:latin typeface="Arial Unicode MS" pitchFamily="34" charset="-128"/>
                <a:ea typeface="Arial Unicode MS" pitchFamily="34" charset="-128"/>
                <a:cs typeface="Arial Unicode MS" pitchFamily="34" charset="-128"/>
              </a:rPr>
              <a:t>Big </a:t>
            </a:r>
            <a:r>
              <a:rPr lang="en-US" dirty="0" err="1" smtClean="0">
                <a:solidFill>
                  <a:schemeClr val="bg2"/>
                </a:solidFill>
                <a:latin typeface="Arial Unicode MS" pitchFamily="34" charset="-128"/>
                <a:ea typeface="Arial Unicode MS" pitchFamily="34" charset="-128"/>
                <a:cs typeface="Arial Unicode MS" pitchFamily="34" charset="-128"/>
              </a:rPr>
              <a:t>Var’n</a:t>
            </a:r>
            <a:endParaRPr lang="en-US" dirty="0" smtClean="0">
              <a:solidFill>
                <a:schemeClr val="bg2"/>
              </a:solidFill>
              <a:latin typeface="Arial Unicode MS" pitchFamily="34" charset="-128"/>
              <a:ea typeface="Arial Unicode MS" pitchFamily="34" charset="-128"/>
              <a:cs typeface="Arial Unicode MS" pitchFamily="34" charset="-128"/>
            </a:endParaRPr>
          </a:p>
          <a:p>
            <a:pPr marL="711200" indent="-711200" eaLnBrk="1" hangingPunct="1">
              <a:lnSpc>
                <a:spcPct val="110000"/>
              </a:lnSpc>
              <a:buFontTx/>
              <a:buNone/>
            </a:pPr>
            <a:r>
              <a:rPr lang="en-US" dirty="0" smtClean="0">
                <a:solidFill>
                  <a:schemeClr val="bg2"/>
                </a:solidFill>
                <a:latin typeface="Arial Unicode MS" pitchFamily="34" charset="-128"/>
                <a:ea typeface="Arial Unicode MS" pitchFamily="34" charset="-128"/>
                <a:cs typeface="Arial Unicode MS" pitchFamily="34" charset="-128"/>
              </a:rPr>
              <a:t>Part</a:t>
            </a:r>
          </a:p>
          <a:p>
            <a:pPr marL="711200" indent="-711200" eaLnBrk="1" hangingPunct="1">
              <a:lnSpc>
                <a:spcPct val="110000"/>
              </a:lnSpc>
              <a:buFontTx/>
              <a:buNone/>
            </a:pPr>
            <a:endParaRPr lang="en-US" dirty="0">
              <a:solidFill>
                <a:schemeClr val="bg2"/>
              </a:solidFill>
              <a:latin typeface="Arial Unicode MS" pitchFamily="34" charset="-128"/>
              <a:ea typeface="Arial Unicode MS" pitchFamily="34" charset="-128"/>
              <a:cs typeface="Arial Unicode MS" pitchFamily="34" charset="-128"/>
            </a:endParaRPr>
          </a:p>
          <a:p>
            <a:pPr marL="711200" indent="-711200" eaLnBrk="1" hangingPunct="1">
              <a:lnSpc>
                <a:spcPct val="110000"/>
              </a:lnSpc>
              <a:buFontTx/>
              <a:buNone/>
            </a:pPr>
            <a:r>
              <a:rPr lang="en-US" dirty="0" smtClean="0">
                <a:solidFill>
                  <a:schemeClr val="bg2"/>
                </a:solidFill>
                <a:latin typeface="Arial Unicode MS" pitchFamily="34" charset="-128"/>
                <a:ea typeface="Arial Unicode MS" pitchFamily="34" charset="-128"/>
                <a:cs typeface="Arial Unicode MS" pitchFamily="34" charset="-128"/>
              </a:rPr>
              <a:t>Small</a:t>
            </a:r>
          </a:p>
          <a:p>
            <a:pPr marL="711200" indent="-711200" eaLnBrk="1" hangingPunct="1">
              <a:lnSpc>
                <a:spcPct val="110000"/>
              </a:lnSpc>
              <a:buFontTx/>
              <a:buNone/>
            </a:pPr>
            <a:r>
              <a:rPr lang="en-US" dirty="0" err="1" smtClean="0">
                <a:solidFill>
                  <a:schemeClr val="bg2"/>
                </a:solidFill>
                <a:latin typeface="Arial Unicode MS" pitchFamily="34" charset="-128"/>
                <a:ea typeface="Arial Unicode MS" pitchFamily="34" charset="-128"/>
                <a:cs typeface="Arial Unicode MS" pitchFamily="34" charset="-128"/>
              </a:rPr>
              <a:t>Var’n</a:t>
            </a:r>
            <a:endParaRPr lang="en-US" dirty="0" smtClean="0">
              <a:solidFill>
                <a:schemeClr val="bg2"/>
              </a:solidFill>
              <a:latin typeface="Arial Unicode MS" pitchFamily="34" charset="-128"/>
              <a:ea typeface="Arial Unicode MS" pitchFamily="34" charset="-128"/>
              <a:cs typeface="Arial Unicode MS" pitchFamily="34" charset="-128"/>
            </a:endParaRPr>
          </a:p>
          <a:p>
            <a:pPr marL="711200" indent="-711200" eaLnBrk="1" hangingPunct="1">
              <a:lnSpc>
                <a:spcPct val="110000"/>
              </a:lnSpc>
              <a:buFontTx/>
              <a:buNone/>
            </a:pPr>
            <a:r>
              <a:rPr lang="en-US" dirty="0" smtClean="0">
                <a:solidFill>
                  <a:schemeClr val="bg2"/>
                </a:solidFill>
                <a:latin typeface="Arial Unicode MS" pitchFamily="34" charset="-128"/>
                <a:ea typeface="Arial Unicode MS" pitchFamily="34" charset="-128"/>
                <a:cs typeface="Arial Unicode MS" pitchFamily="34" charset="-128"/>
              </a:rPr>
              <a:t>Part</a:t>
            </a:r>
          </a:p>
        </p:txBody>
      </p:sp>
      <p:sp>
        <p:nvSpPr>
          <p:cNvPr id="41988" name="Rectangle 4"/>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89" name="Rectangle 5"/>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0" name="Rectangle 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1" name="Rectangle 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2" name="Rectangle 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3" name="Rectangle 9"/>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4" name="Rectangle 10"/>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5" name="Rectangle 11"/>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6" name="Rectangle 12"/>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7" name="Rectangle 13"/>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8" name="Rectangle 1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9" name="Rectangle 15"/>
          <p:cNvSpPr>
            <a:spLocks noChangeArrowheads="1"/>
          </p:cNvSpPr>
          <p:nvPr/>
        </p:nvSpPr>
        <p:spPr bwMode="auto">
          <a:xfrm>
            <a:off x="0" y="302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0" name="Rectangle 16"/>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1" name="Rectangle 17"/>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2" name="Rectangle 18"/>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3" name="Rectangle 19"/>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4" name="Rectangle 20"/>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5" name="Rectangle 21"/>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6" name="Rectangle 22"/>
          <p:cNvSpPr>
            <a:spLocks noChangeArrowheads="1"/>
          </p:cNvSpPr>
          <p:nvPr/>
        </p:nvSpPr>
        <p:spPr bwMode="auto">
          <a:xfrm>
            <a:off x="0"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7" name="Rectangle 23"/>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8" name="Rectangle 2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9" name="Rectangle 25"/>
          <p:cNvSpPr>
            <a:spLocks noChangeArrowheads="1"/>
          </p:cNvSpPr>
          <p:nvPr/>
        </p:nvSpPr>
        <p:spPr bwMode="auto">
          <a:xfrm>
            <a:off x="0" y="3249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0" name="Rectangle 2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1" name="Rectangle 2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2" name="Rectangle 2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3" name="Rectangle 29"/>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4" name="Rectangle 30"/>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5" name="Rectangle 31"/>
          <p:cNvSpPr>
            <a:spLocks noChangeArrowheads="1"/>
          </p:cNvSpPr>
          <p:nvPr/>
        </p:nvSpPr>
        <p:spPr bwMode="auto">
          <a:xfrm>
            <a:off x="0" y="2525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6" name="Rectangle 32"/>
          <p:cNvSpPr>
            <a:spLocks noChangeArrowheads="1"/>
          </p:cNvSpPr>
          <p:nvPr/>
        </p:nvSpPr>
        <p:spPr bwMode="auto">
          <a:xfrm>
            <a:off x="0" y="2982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2" name="Left Brace 1"/>
          <p:cNvSpPr/>
          <p:nvPr/>
        </p:nvSpPr>
        <p:spPr>
          <a:xfrm rot="16200000">
            <a:off x="5529618" y="2634018"/>
            <a:ext cx="533402" cy="4104566"/>
          </a:xfrm>
          <a:prstGeom prst="leftBrace">
            <a:avLst/>
          </a:prstGeom>
          <a:ln w="3810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lang="en-US">
              <a:solidFill>
                <a:srgbClr val="FFFFFF"/>
              </a:solidFill>
            </a:endParaRPr>
          </a:p>
        </p:txBody>
      </p:sp>
      <p:cxnSp>
        <p:nvCxnSpPr>
          <p:cNvPr id="4" name="Straight Connector 3"/>
          <p:cNvCxnSpPr>
            <a:endCxn id="2" idx="1"/>
          </p:cNvCxnSpPr>
          <p:nvPr/>
        </p:nvCxnSpPr>
        <p:spPr>
          <a:xfrm flipV="1">
            <a:off x="990600" y="4953002"/>
            <a:ext cx="4805719" cy="685798"/>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52522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50000">
              <a:schemeClr val="tx1"/>
            </a:gs>
            <a:gs pos="100000">
              <a:srgbClr val="00B0F0"/>
            </a:gs>
          </a:gsLst>
          <a:lin ang="18900000" scaled="1"/>
        </a:gra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09600" y="76200"/>
            <a:ext cx="7772400" cy="762000"/>
          </a:xfrm>
        </p:spPr>
        <p:txBody>
          <a:bodyPr/>
          <a:lstStyle/>
          <a:p>
            <a:pPr eaLnBrk="1" hangingPunct="1"/>
            <a:r>
              <a:rPr lang="en-US" smtClean="0">
                <a:solidFill>
                  <a:schemeClr val="bg2"/>
                </a:solidFill>
                <a:latin typeface="Arial Unicode MS" pitchFamily="34" charset="-128"/>
                <a:ea typeface="Arial Unicode MS" pitchFamily="34" charset="-128"/>
                <a:cs typeface="Arial Unicode MS" pitchFamily="34" charset="-128"/>
              </a:rPr>
              <a:t>Correlation PCA</a:t>
            </a:r>
          </a:p>
        </p:txBody>
      </p:sp>
      <p:sp>
        <p:nvSpPr>
          <p:cNvPr id="41987" name="Rectangle 3"/>
          <p:cNvSpPr>
            <a:spLocks noGrp="1" noChangeArrowheads="1"/>
          </p:cNvSpPr>
          <p:nvPr>
            <p:ph type="body" idx="1"/>
          </p:nvPr>
        </p:nvSpPr>
        <p:spPr>
          <a:xfrm>
            <a:off x="152400" y="838200"/>
            <a:ext cx="8610600" cy="5867400"/>
          </a:xfrm>
        </p:spPr>
        <p:txBody>
          <a:bodyPr/>
          <a:lstStyle/>
          <a:p>
            <a:pPr marL="711200" indent="-711200" eaLnBrk="1" hangingPunct="1">
              <a:lnSpc>
                <a:spcPct val="110000"/>
              </a:lnSpc>
              <a:buFontTx/>
              <a:buNone/>
            </a:pPr>
            <a:r>
              <a:rPr lang="en-US" dirty="0" smtClean="0">
                <a:solidFill>
                  <a:schemeClr val="bg2"/>
                </a:solidFill>
                <a:latin typeface="Arial Unicode MS" pitchFamily="34" charset="-128"/>
                <a:ea typeface="Arial Unicode MS" pitchFamily="34" charset="-128"/>
                <a:cs typeface="Arial Unicode MS" pitchFamily="34" charset="-128"/>
              </a:rPr>
              <a:t>Toy Example Contrasting </a:t>
            </a:r>
            <a:r>
              <a:rPr lang="en-US" dirty="0" err="1" smtClean="0">
                <a:solidFill>
                  <a:schemeClr val="bg2"/>
                </a:solidFill>
                <a:latin typeface="Arial Unicode MS" pitchFamily="34" charset="-128"/>
                <a:ea typeface="Arial Unicode MS" pitchFamily="34" charset="-128"/>
                <a:cs typeface="Arial Unicode MS" pitchFamily="34" charset="-128"/>
              </a:rPr>
              <a:t>Cov</a:t>
            </a:r>
            <a:r>
              <a:rPr lang="en-US" dirty="0" smtClean="0">
                <a:solidFill>
                  <a:schemeClr val="bg2"/>
                </a:solidFill>
                <a:latin typeface="Arial Unicode MS" pitchFamily="34" charset="-128"/>
                <a:ea typeface="Arial Unicode MS" pitchFamily="34" charset="-128"/>
                <a:cs typeface="Arial Unicode MS" pitchFamily="34" charset="-128"/>
              </a:rPr>
              <a:t>. vs. Corr.</a:t>
            </a:r>
          </a:p>
          <a:p>
            <a:pPr marL="711200" indent="-711200" eaLnBrk="1" hangingPunct="1">
              <a:lnSpc>
                <a:spcPct val="110000"/>
              </a:lnSpc>
              <a:buFontTx/>
              <a:buNone/>
            </a:pPr>
            <a:r>
              <a:rPr lang="en-US" dirty="0" smtClean="0">
                <a:solidFill>
                  <a:schemeClr val="bg2"/>
                </a:solidFill>
                <a:latin typeface="Arial Unicode MS" pitchFamily="34" charset="-128"/>
                <a:ea typeface="Arial Unicode MS" pitchFamily="34" charset="-128"/>
                <a:cs typeface="Arial Unicode MS" pitchFamily="34" charset="-128"/>
              </a:rPr>
              <a:t>1</a:t>
            </a:r>
            <a:r>
              <a:rPr lang="en-US" baseline="30000" dirty="0" smtClean="0">
                <a:solidFill>
                  <a:schemeClr val="bg2"/>
                </a:solidFill>
                <a:latin typeface="Arial Unicode MS" pitchFamily="34" charset="-128"/>
                <a:ea typeface="Arial Unicode MS" pitchFamily="34" charset="-128"/>
                <a:cs typeface="Arial Unicode MS" pitchFamily="34" charset="-128"/>
              </a:rPr>
              <a:t>st</a:t>
            </a:r>
            <a:r>
              <a:rPr lang="en-US" dirty="0" smtClean="0">
                <a:solidFill>
                  <a:schemeClr val="bg2"/>
                </a:solidFill>
                <a:latin typeface="Arial Unicode MS" pitchFamily="34" charset="-128"/>
                <a:ea typeface="Arial Unicode MS" pitchFamily="34" charset="-128"/>
                <a:cs typeface="Arial Unicode MS" pitchFamily="34" charset="-128"/>
              </a:rPr>
              <a:t> Comp:</a:t>
            </a:r>
          </a:p>
          <a:p>
            <a:pPr marL="711200" indent="-711200" eaLnBrk="1" hangingPunct="1">
              <a:lnSpc>
                <a:spcPct val="110000"/>
              </a:lnSpc>
              <a:buFontTx/>
              <a:buNone/>
            </a:pPr>
            <a:r>
              <a:rPr lang="en-US" dirty="0">
                <a:solidFill>
                  <a:schemeClr val="bg2"/>
                </a:solidFill>
                <a:latin typeface="Arial Unicode MS" pitchFamily="34" charset="-128"/>
                <a:ea typeface="Arial Unicode MS" pitchFamily="34" charset="-128"/>
                <a:cs typeface="Arial Unicode MS" pitchFamily="34" charset="-128"/>
              </a:rPr>
              <a:t> </a:t>
            </a:r>
            <a:r>
              <a:rPr lang="en-US" dirty="0" smtClean="0">
                <a:solidFill>
                  <a:schemeClr val="bg2"/>
                </a:solidFill>
                <a:latin typeface="Arial Unicode MS" pitchFamily="34" charset="-128"/>
                <a:ea typeface="Arial Unicode MS" pitchFamily="34" charset="-128"/>
                <a:cs typeface="Arial Unicode MS" pitchFamily="34" charset="-128"/>
              </a:rPr>
              <a:t>   Nearly Flat</a:t>
            </a:r>
          </a:p>
        </p:txBody>
      </p:sp>
      <p:sp>
        <p:nvSpPr>
          <p:cNvPr id="41988" name="Rectangle 4"/>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89" name="Rectangle 5"/>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0" name="Rectangle 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1" name="Rectangle 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2" name="Rectangle 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3" name="Rectangle 9"/>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4" name="Rectangle 10"/>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5" name="Rectangle 11"/>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6" name="Rectangle 12"/>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7" name="Rectangle 13"/>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8" name="Rectangle 1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9" name="Rectangle 15"/>
          <p:cNvSpPr>
            <a:spLocks noChangeArrowheads="1"/>
          </p:cNvSpPr>
          <p:nvPr/>
        </p:nvSpPr>
        <p:spPr bwMode="auto">
          <a:xfrm>
            <a:off x="0" y="302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0" name="Rectangle 16"/>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1" name="Rectangle 17"/>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2" name="Rectangle 18"/>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3" name="Rectangle 19"/>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4" name="Rectangle 20"/>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5" name="Rectangle 21"/>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6" name="Rectangle 22"/>
          <p:cNvSpPr>
            <a:spLocks noChangeArrowheads="1"/>
          </p:cNvSpPr>
          <p:nvPr/>
        </p:nvSpPr>
        <p:spPr bwMode="auto">
          <a:xfrm>
            <a:off x="0"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7" name="Rectangle 23"/>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8" name="Rectangle 2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9" name="Rectangle 25"/>
          <p:cNvSpPr>
            <a:spLocks noChangeArrowheads="1"/>
          </p:cNvSpPr>
          <p:nvPr/>
        </p:nvSpPr>
        <p:spPr bwMode="auto">
          <a:xfrm>
            <a:off x="0" y="3249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0" name="Rectangle 2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1" name="Rectangle 2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2" name="Rectangle 2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3" name="Rectangle 29"/>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4" name="Rectangle 30"/>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5" name="Rectangle 31"/>
          <p:cNvSpPr>
            <a:spLocks noChangeArrowheads="1"/>
          </p:cNvSpPr>
          <p:nvPr/>
        </p:nvSpPr>
        <p:spPr bwMode="auto">
          <a:xfrm>
            <a:off x="0" y="2525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6" name="Rectangle 32"/>
          <p:cNvSpPr>
            <a:spLocks noChangeArrowheads="1"/>
          </p:cNvSpPr>
          <p:nvPr/>
        </p:nvSpPr>
        <p:spPr bwMode="auto">
          <a:xfrm>
            <a:off x="0" y="2982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pic>
        <p:nvPicPr>
          <p:cNvPr id="29491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12066" b="12517"/>
          <a:stretch/>
        </p:blipFill>
        <p:spPr bwMode="auto">
          <a:xfrm>
            <a:off x="2722778" y="0"/>
            <a:ext cx="642122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Arrow Connector 2"/>
          <p:cNvCxnSpPr/>
          <p:nvPr/>
        </p:nvCxnSpPr>
        <p:spPr>
          <a:xfrm flipV="1">
            <a:off x="2722778" y="1981200"/>
            <a:ext cx="2382622" cy="457200"/>
          </a:xfrm>
          <a:prstGeom prst="straightConnector1">
            <a:avLst/>
          </a:prstGeom>
          <a:ln w="25400">
            <a:solidFill>
              <a:schemeClr val="bg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242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49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98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98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50000">
              <a:schemeClr val="tx1"/>
            </a:gs>
            <a:gs pos="100000">
              <a:srgbClr val="00B0F0"/>
            </a:gs>
          </a:gsLst>
          <a:lin ang="18900000" scaled="1"/>
        </a:gradFill>
        <a:effectLst/>
      </p:bgPr>
    </p:bg>
    <p:spTree>
      <p:nvGrpSpPr>
        <p:cNvPr id="1" name=""/>
        <p:cNvGrpSpPr/>
        <p:nvPr/>
      </p:nvGrpSpPr>
      <p:grpSpPr>
        <a:xfrm>
          <a:off x="0" y="0"/>
          <a:ext cx="0" cy="0"/>
          <a:chOff x="0" y="0"/>
          <a:chExt cx="0" cy="0"/>
        </a:xfrm>
      </p:grpSpPr>
      <p:pic>
        <p:nvPicPr>
          <p:cNvPr id="29491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12066" b="12517"/>
          <a:stretch/>
        </p:blipFill>
        <p:spPr bwMode="auto">
          <a:xfrm>
            <a:off x="2722778" y="0"/>
            <a:ext cx="642122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986" name="Rectangle 2"/>
          <p:cNvSpPr>
            <a:spLocks noGrp="1" noChangeArrowheads="1"/>
          </p:cNvSpPr>
          <p:nvPr>
            <p:ph type="title"/>
          </p:nvPr>
        </p:nvSpPr>
        <p:spPr>
          <a:xfrm>
            <a:off x="609600" y="76200"/>
            <a:ext cx="7772400" cy="762000"/>
          </a:xfrm>
        </p:spPr>
        <p:txBody>
          <a:bodyPr/>
          <a:lstStyle/>
          <a:p>
            <a:pPr eaLnBrk="1" hangingPunct="1"/>
            <a:r>
              <a:rPr lang="en-US" smtClean="0">
                <a:solidFill>
                  <a:schemeClr val="bg2"/>
                </a:solidFill>
                <a:latin typeface="Arial Unicode MS" pitchFamily="34" charset="-128"/>
                <a:ea typeface="Arial Unicode MS" pitchFamily="34" charset="-128"/>
                <a:cs typeface="Arial Unicode MS" pitchFamily="34" charset="-128"/>
              </a:rPr>
              <a:t>Correlation PCA</a:t>
            </a:r>
          </a:p>
        </p:txBody>
      </p:sp>
      <p:sp>
        <p:nvSpPr>
          <p:cNvPr id="41987" name="Rectangle 3"/>
          <p:cNvSpPr>
            <a:spLocks noGrp="1" noChangeArrowheads="1"/>
          </p:cNvSpPr>
          <p:nvPr>
            <p:ph type="body" idx="1"/>
          </p:nvPr>
        </p:nvSpPr>
        <p:spPr>
          <a:xfrm>
            <a:off x="152400" y="838200"/>
            <a:ext cx="8610600" cy="5867400"/>
          </a:xfrm>
        </p:spPr>
        <p:txBody>
          <a:bodyPr/>
          <a:lstStyle/>
          <a:p>
            <a:pPr marL="711200" indent="-711200" eaLnBrk="1" hangingPunct="1">
              <a:lnSpc>
                <a:spcPct val="110000"/>
              </a:lnSpc>
              <a:buFontTx/>
              <a:buNone/>
            </a:pPr>
            <a:r>
              <a:rPr lang="en-US" dirty="0" smtClean="0">
                <a:solidFill>
                  <a:schemeClr val="bg2"/>
                </a:solidFill>
                <a:latin typeface="Arial Unicode MS" pitchFamily="34" charset="-128"/>
                <a:ea typeface="Arial Unicode MS" pitchFamily="34" charset="-128"/>
                <a:cs typeface="Arial Unicode MS" pitchFamily="34" charset="-128"/>
              </a:rPr>
              <a:t>Toy Example Contrasting </a:t>
            </a:r>
            <a:r>
              <a:rPr lang="en-US" dirty="0" err="1" smtClean="0">
                <a:solidFill>
                  <a:schemeClr val="bg2"/>
                </a:solidFill>
                <a:latin typeface="Arial Unicode MS" pitchFamily="34" charset="-128"/>
                <a:ea typeface="Arial Unicode MS" pitchFamily="34" charset="-128"/>
                <a:cs typeface="Arial Unicode MS" pitchFamily="34" charset="-128"/>
              </a:rPr>
              <a:t>Cov</a:t>
            </a:r>
            <a:r>
              <a:rPr lang="en-US" dirty="0" smtClean="0">
                <a:solidFill>
                  <a:schemeClr val="bg2"/>
                </a:solidFill>
                <a:latin typeface="Arial Unicode MS" pitchFamily="34" charset="-128"/>
                <a:ea typeface="Arial Unicode MS" pitchFamily="34" charset="-128"/>
                <a:cs typeface="Arial Unicode MS" pitchFamily="34" charset="-128"/>
              </a:rPr>
              <a:t>. vs. Corr.</a:t>
            </a:r>
          </a:p>
          <a:p>
            <a:pPr marL="711200" indent="-711200" eaLnBrk="1" hangingPunct="1">
              <a:lnSpc>
                <a:spcPct val="110000"/>
              </a:lnSpc>
              <a:buFontTx/>
              <a:buNone/>
            </a:pPr>
            <a:r>
              <a:rPr lang="en-US" dirty="0" smtClean="0">
                <a:solidFill>
                  <a:schemeClr val="bg2"/>
                </a:solidFill>
                <a:latin typeface="Arial Unicode MS" pitchFamily="34" charset="-128"/>
                <a:ea typeface="Arial Unicode MS" pitchFamily="34" charset="-128"/>
                <a:cs typeface="Arial Unicode MS" pitchFamily="34" charset="-128"/>
              </a:rPr>
              <a:t>1</a:t>
            </a:r>
            <a:r>
              <a:rPr lang="en-US" baseline="30000" dirty="0" smtClean="0">
                <a:solidFill>
                  <a:schemeClr val="bg2"/>
                </a:solidFill>
                <a:latin typeface="Arial Unicode MS" pitchFamily="34" charset="-128"/>
                <a:ea typeface="Arial Unicode MS" pitchFamily="34" charset="-128"/>
                <a:cs typeface="Arial Unicode MS" pitchFamily="34" charset="-128"/>
              </a:rPr>
              <a:t>st</a:t>
            </a:r>
            <a:r>
              <a:rPr lang="en-US" dirty="0" smtClean="0">
                <a:solidFill>
                  <a:schemeClr val="bg2"/>
                </a:solidFill>
                <a:latin typeface="Arial Unicode MS" pitchFamily="34" charset="-128"/>
                <a:ea typeface="Arial Unicode MS" pitchFamily="34" charset="-128"/>
                <a:cs typeface="Arial Unicode MS" pitchFamily="34" charset="-128"/>
              </a:rPr>
              <a:t> Comp:</a:t>
            </a:r>
          </a:p>
          <a:p>
            <a:pPr marL="711200" indent="-711200" eaLnBrk="1" hangingPunct="1">
              <a:lnSpc>
                <a:spcPct val="110000"/>
              </a:lnSpc>
              <a:buFontTx/>
              <a:buNone/>
            </a:pPr>
            <a:r>
              <a:rPr lang="en-US" dirty="0">
                <a:solidFill>
                  <a:schemeClr val="bg2"/>
                </a:solidFill>
                <a:latin typeface="Arial Unicode MS" pitchFamily="34" charset="-128"/>
                <a:ea typeface="Arial Unicode MS" pitchFamily="34" charset="-128"/>
                <a:cs typeface="Arial Unicode MS" pitchFamily="34" charset="-128"/>
              </a:rPr>
              <a:t> </a:t>
            </a:r>
            <a:r>
              <a:rPr lang="en-US" dirty="0" smtClean="0">
                <a:solidFill>
                  <a:schemeClr val="bg2"/>
                </a:solidFill>
                <a:latin typeface="Arial Unicode MS" pitchFamily="34" charset="-128"/>
                <a:ea typeface="Arial Unicode MS" pitchFamily="34" charset="-128"/>
                <a:cs typeface="Arial Unicode MS" pitchFamily="34" charset="-128"/>
              </a:rPr>
              <a:t>   Nearly Flat</a:t>
            </a:r>
          </a:p>
          <a:p>
            <a:pPr marL="711200" indent="-711200" eaLnBrk="1" hangingPunct="1">
              <a:lnSpc>
                <a:spcPct val="110000"/>
              </a:lnSpc>
              <a:buFontTx/>
              <a:buNone/>
            </a:pPr>
            <a:r>
              <a:rPr lang="en-US" dirty="0" smtClean="0">
                <a:solidFill>
                  <a:schemeClr val="bg2"/>
                </a:solidFill>
                <a:latin typeface="Arial Unicode MS" pitchFamily="34" charset="-128"/>
                <a:ea typeface="Arial Unicode MS" pitchFamily="34" charset="-128"/>
                <a:cs typeface="Arial Unicode MS" pitchFamily="34" charset="-128"/>
              </a:rPr>
              <a:t>2</a:t>
            </a:r>
            <a:r>
              <a:rPr lang="en-US" baseline="30000" dirty="0" smtClean="0">
                <a:solidFill>
                  <a:schemeClr val="bg2"/>
                </a:solidFill>
                <a:latin typeface="Arial Unicode MS" pitchFamily="34" charset="-128"/>
                <a:ea typeface="Arial Unicode MS" pitchFamily="34" charset="-128"/>
                <a:cs typeface="Arial Unicode MS" pitchFamily="34" charset="-128"/>
              </a:rPr>
              <a:t>nd</a:t>
            </a:r>
            <a:r>
              <a:rPr lang="en-US" dirty="0" smtClean="0">
                <a:solidFill>
                  <a:schemeClr val="bg2"/>
                </a:solidFill>
                <a:latin typeface="Arial Unicode MS" pitchFamily="34" charset="-128"/>
                <a:ea typeface="Arial Unicode MS" pitchFamily="34" charset="-128"/>
                <a:cs typeface="Arial Unicode MS" pitchFamily="34" charset="-128"/>
              </a:rPr>
              <a:t> Comp:</a:t>
            </a:r>
          </a:p>
          <a:p>
            <a:pPr marL="711200" indent="-711200" eaLnBrk="1" hangingPunct="1">
              <a:lnSpc>
                <a:spcPct val="110000"/>
              </a:lnSpc>
              <a:buFontTx/>
              <a:buNone/>
            </a:pPr>
            <a:r>
              <a:rPr lang="en-US" dirty="0">
                <a:solidFill>
                  <a:schemeClr val="bg2"/>
                </a:solidFill>
                <a:latin typeface="Arial Unicode MS" pitchFamily="34" charset="-128"/>
                <a:ea typeface="Arial Unicode MS" pitchFamily="34" charset="-128"/>
                <a:cs typeface="Arial Unicode MS" pitchFamily="34" charset="-128"/>
              </a:rPr>
              <a:t> </a:t>
            </a:r>
            <a:r>
              <a:rPr lang="en-US" dirty="0" smtClean="0">
                <a:solidFill>
                  <a:schemeClr val="bg2"/>
                </a:solidFill>
                <a:latin typeface="Arial Unicode MS" pitchFamily="34" charset="-128"/>
                <a:ea typeface="Arial Unicode MS" pitchFamily="34" charset="-128"/>
                <a:cs typeface="Arial Unicode MS" pitchFamily="34" charset="-128"/>
              </a:rPr>
              <a:t>    Contrast</a:t>
            </a:r>
          </a:p>
        </p:txBody>
      </p:sp>
      <p:sp>
        <p:nvSpPr>
          <p:cNvPr id="41988" name="Rectangle 4"/>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89" name="Rectangle 5"/>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0" name="Rectangle 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1" name="Rectangle 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2" name="Rectangle 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3" name="Rectangle 9"/>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4" name="Rectangle 10"/>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5" name="Rectangle 11"/>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6" name="Rectangle 12"/>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7" name="Rectangle 13"/>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8" name="Rectangle 1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9" name="Rectangle 15"/>
          <p:cNvSpPr>
            <a:spLocks noChangeArrowheads="1"/>
          </p:cNvSpPr>
          <p:nvPr/>
        </p:nvSpPr>
        <p:spPr bwMode="auto">
          <a:xfrm>
            <a:off x="0" y="302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0" name="Rectangle 16"/>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1" name="Rectangle 17"/>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2" name="Rectangle 18"/>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3" name="Rectangle 19"/>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4" name="Rectangle 20"/>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5" name="Rectangle 21"/>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6" name="Rectangle 22"/>
          <p:cNvSpPr>
            <a:spLocks noChangeArrowheads="1"/>
          </p:cNvSpPr>
          <p:nvPr/>
        </p:nvSpPr>
        <p:spPr bwMode="auto">
          <a:xfrm>
            <a:off x="0"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7" name="Rectangle 23"/>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8" name="Rectangle 2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9" name="Rectangle 25"/>
          <p:cNvSpPr>
            <a:spLocks noChangeArrowheads="1"/>
          </p:cNvSpPr>
          <p:nvPr/>
        </p:nvSpPr>
        <p:spPr bwMode="auto">
          <a:xfrm>
            <a:off x="0" y="3249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0" name="Rectangle 2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1" name="Rectangle 2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2" name="Rectangle 2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3" name="Rectangle 29"/>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4" name="Rectangle 30"/>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5" name="Rectangle 31"/>
          <p:cNvSpPr>
            <a:spLocks noChangeArrowheads="1"/>
          </p:cNvSpPr>
          <p:nvPr/>
        </p:nvSpPr>
        <p:spPr bwMode="auto">
          <a:xfrm>
            <a:off x="0" y="2525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6" name="Rectangle 32"/>
          <p:cNvSpPr>
            <a:spLocks noChangeArrowheads="1"/>
          </p:cNvSpPr>
          <p:nvPr/>
        </p:nvSpPr>
        <p:spPr bwMode="auto">
          <a:xfrm>
            <a:off x="0" y="2982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cxnSp>
        <p:nvCxnSpPr>
          <p:cNvPr id="34" name="Straight Arrow Connector 33"/>
          <p:cNvCxnSpPr/>
          <p:nvPr/>
        </p:nvCxnSpPr>
        <p:spPr>
          <a:xfrm flipV="1">
            <a:off x="2438400" y="3581400"/>
            <a:ext cx="2667000" cy="76200"/>
          </a:xfrm>
          <a:prstGeom prst="straightConnector1">
            <a:avLst/>
          </a:prstGeom>
          <a:ln w="25400">
            <a:solidFill>
              <a:schemeClr val="bg2"/>
            </a:solidFill>
            <a:tailEnd type="arrow"/>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76200" y="2438400"/>
            <a:ext cx="5029200" cy="3779460"/>
            <a:chOff x="76200" y="2438400"/>
            <a:chExt cx="5029200" cy="3779460"/>
          </a:xfrm>
        </p:grpSpPr>
        <p:sp>
          <p:nvSpPr>
            <p:cNvPr id="2" name="TextBox 1"/>
            <p:cNvSpPr txBox="1"/>
            <p:nvPr/>
          </p:nvSpPr>
          <p:spPr>
            <a:xfrm>
              <a:off x="76200" y="4648200"/>
              <a:ext cx="2408673" cy="1569660"/>
            </a:xfrm>
            <a:prstGeom prst="rect">
              <a:avLst/>
            </a:prstGeom>
            <a:noFill/>
          </p:spPr>
          <p:txBody>
            <a:bodyPr wrap="none" rtlCol="0">
              <a:spAutoFit/>
            </a:bodyPr>
            <a:lstStyle/>
            <a:p>
              <a:r>
                <a:rPr lang="en-US" sz="2400" dirty="0" smtClean="0">
                  <a:solidFill>
                    <a:srgbClr val="000000"/>
                  </a:solidFill>
                </a:rPr>
                <a:t>Note:  Another</a:t>
              </a:r>
            </a:p>
            <a:p>
              <a:r>
                <a:rPr lang="en-US" sz="2400" dirty="0" smtClean="0">
                  <a:solidFill>
                    <a:srgbClr val="000000"/>
                  </a:solidFill>
                </a:rPr>
                <a:t>Case Where </a:t>
              </a:r>
            </a:p>
            <a:p>
              <a:r>
                <a:rPr lang="en-US" sz="2400" dirty="0" smtClean="0">
                  <a:solidFill>
                    <a:srgbClr val="000000"/>
                  </a:solidFill>
                </a:rPr>
                <a:t>This View Is</a:t>
              </a:r>
            </a:p>
            <a:p>
              <a:r>
                <a:rPr lang="en-US" sz="2400" dirty="0" smtClean="0">
                  <a:solidFill>
                    <a:srgbClr val="000000"/>
                  </a:solidFill>
                </a:rPr>
                <a:t>Very Informative</a:t>
              </a:r>
            </a:p>
          </p:txBody>
        </p:sp>
        <p:cxnSp>
          <p:nvCxnSpPr>
            <p:cNvPr id="36" name="Straight Arrow Connector 35"/>
            <p:cNvCxnSpPr>
              <a:stCxn id="2" idx="3"/>
            </p:cNvCxnSpPr>
            <p:nvPr/>
          </p:nvCxnSpPr>
          <p:spPr>
            <a:xfrm flipV="1">
              <a:off x="2484873" y="2438400"/>
              <a:ext cx="2620527" cy="2994630"/>
            </a:xfrm>
            <a:prstGeom prst="straightConnector1">
              <a:avLst/>
            </a:prstGeom>
            <a:ln w="25400">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2" idx="3"/>
            </p:cNvCxnSpPr>
            <p:nvPr/>
          </p:nvCxnSpPr>
          <p:spPr>
            <a:xfrm flipV="1">
              <a:off x="2484873" y="3810000"/>
              <a:ext cx="2620527" cy="1623030"/>
            </a:xfrm>
            <a:prstGeom prst="straightConnector1">
              <a:avLst/>
            </a:prstGeom>
            <a:ln w="25400">
              <a:solidFill>
                <a:schemeClr val="bg2"/>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63926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50000">
              <a:schemeClr val="tx1"/>
            </a:gs>
            <a:gs pos="100000">
              <a:srgbClr val="00B0F0"/>
            </a:gs>
          </a:gsLst>
          <a:lin ang="18900000" scaled="1"/>
        </a:gradFill>
        <a:effectLst/>
      </p:bgPr>
    </p:bg>
    <p:spTree>
      <p:nvGrpSpPr>
        <p:cNvPr id="1" name=""/>
        <p:cNvGrpSpPr/>
        <p:nvPr/>
      </p:nvGrpSpPr>
      <p:grpSpPr>
        <a:xfrm>
          <a:off x="0" y="0"/>
          <a:ext cx="0" cy="0"/>
          <a:chOff x="0" y="0"/>
          <a:chExt cx="0" cy="0"/>
        </a:xfrm>
      </p:grpSpPr>
      <p:pic>
        <p:nvPicPr>
          <p:cNvPr id="29491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12066" b="12517"/>
          <a:stretch/>
        </p:blipFill>
        <p:spPr bwMode="auto">
          <a:xfrm>
            <a:off x="2722778" y="0"/>
            <a:ext cx="642122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986" name="Rectangle 2"/>
          <p:cNvSpPr>
            <a:spLocks noGrp="1" noChangeArrowheads="1"/>
          </p:cNvSpPr>
          <p:nvPr>
            <p:ph type="title"/>
          </p:nvPr>
        </p:nvSpPr>
        <p:spPr>
          <a:xfrm>
            <a:off x="609600" y="76200"/>
            <a:ext cx="7772400" cy="762000"/>
          </a:xfrm>
        </p:spPr>
        <p:txBody>
          <a:bodyPr/>
          <a:lstStyle/>
          <a:p>
            <a:pPr eaLnBrk="1" hangingPunct="1"/>
            <a:r>
              <a:rPr lang="en-US" smtClean="0">
                <a:solidFill>
                  <a:schemeClr val="bg2"/>
                </a:solidFill>
                <a:latin typeface="Arial Unicode MS" pitchFamily="34" charset="-128"/>
                <a:ea typeface="Arial Unicode MS" pitchFamily="34" charset="-128"/>
                <a:cs typeface="Arial Unicode MS" pitchFamily="34" charset="-128"/>
              </a:rPr>
              <a:t>Correlation PCA</a:t>
            </a:r>
          </a:p>
        </p:txBody>
      </p:sp>
      <p:sp>
        <p:nvSpPr>
          <p:cNvPr id="41987" name="Rectangle 3"/>
          <p:cNvSpPr>
            <a:spLocks noGrp="1" noChangeArrowheads="1"/>
          </p:cNvSpPr>
          <p:nvPr>
            <p:ph type="body" idx="1"/>
          </p:nvPr>
        </p:nvSpPr>
        <p:spPr>
          <a:xfrm>
            <a:off x="152400" y="838200"/>
            <a:ext cx="8610600" cy="5867400"/>
          </a:xfrm>
        </p:spPr>
        <p:txBody>
          <a:bodyPr/>
          <a:lstStyle/>
          <a:p>
            <a:pPr marL="711200" indent="-711200" eaLnBrk="1" hangingPunct="1">
              <a:lnSpc>
                <a:spcPct val="110000"/>
              </a:lnSpc>
              <a:buFontTx/>
              <a:buNone/>
            </a:pPr>
            <a:r>
              <a:rPr lang="en-US" dirty="0" smtClean="0">
                <a:solidFill>
                  <a:schemeClr val="bg2"/>
                </a:solidFill>
                <a:latin typeface="Arial Unicode MS" pitchFamily="34" charset="-128"/>
                <a:ea typeface="Arial Unicode MS" pitchFamily="34" charset="-128"/>
                <a:cs typeface="Arial Unicode MS" pitchFamily="34" charset="-128"/>
              </a:rPr>
              <a:t>Toy Example Contrasting </a:t>
            </a:r>
            <a:r>
              <a:rPr lang="en-US" dirty="0" err="1" smtClean="0">
                <a:solidFill>
                  <a:schemeClr val="bg2"/>
                </a:solidFill>
                <a:latin typeface="Arial Unicode MS" pitchFamily="34" charset="-128"/>
                <a:ea typeface="Arial Unicode MS" pitchFamily="34" charset="-128"/>
                <a:cs typeface="Arial Unicode MS" pitchFamily="34" charset="-128"/>
              </a:rPr>
              <a:t>Cov</a:t>
            </a:r>
            <a:r>
              <a:rPr lang="en-US" dirty="0" smtClean="0">
                <a:solidFill>
                  <a:schemeClr val="bg2"/>
                </a:solidFill>
                <a:latin typeface="Arial Unicode MS" pitchFamily="34" charset="-128"/>
                <a:ea typeface="Arial Unicode MS" pitchFamily="34" charset="-128"/>
                <a:cs typeface="Arial Unicode MS" pitchFamily="34" charset="-128"/>
              </a:rPr>
              <a:t>. vs. Corr.</a:t>
            </a:r>
          </a:p>
          <a:p>
            <a:pPr marL="711200" indent="-711200" eaLnBrk="1" hangingPunct="1">
              <a:lnSpc>
                <a:spcPct val="110000"/>
              </a:lnSpc>
              <a:buFontTx/>
              <a:buNone/>
            </a:pPr>
            <a:r>
              <a:rPr lang="en-US" dirty="0" smtClean="0">
                <a:solidFill>
                  <a:schemeClr val="bg2"/>
                </a:solidFill>
                <a:latin typeface="Arial Unicode MS" pitchFamily="34" charset="-128"/>
                <a:ea typeface="Arial Unicode MS" pitchFamily="34" charset="-128"/>
                <a:cs typeface="Arial Unicode MS" pitchFamily="34" charset="-128"/>
              </a:rPr>
              <a:t>1</a:t>
            </a:r>
            <a:r>
              <a:rPr lang="en-US" baseline="30000" dirty="0" smtClean="0">
                <a:solidFill>
                  <a:schemeClr val="bg2"/>
                </a:solidFill>
                <a:latin typeface="Arial Unicode MS" pitchFamily="34" charset="-128"/>
                <a:ea typeface="Arial Unicode MS" pitchFamily="34" charset="-128"/>
                <a:cs typeface="Arial Unicode MS" pitchFamily="34" charset="-128"/>
              </a:rPr>
              <a:t>st</a:t>
            </a:r>
            <a:r>
              <a:rPr lang="en-US" dirty="0" smtClean="0">
                <a:solidFill>
                  <a:schemeClr val="bg2"/>
                </a:solidFill>
                <a:latin typeface="Arial Unicode MS" pitchFamily="34" charset="-128"/>
                <a:ea typeface="Arial Unicode MS" pitchFamily="34" charset="-128"/>
                <a:cs typeface="Arial Unicode MS" pitchFamily="34" charset="-128"/>
              </a:rPr>
              <a:t> Comp:</a:t>
            </a:r>
          </a:p>
          <a:p>
            <a:pPr marL="711200" indent="-711200" eaLnBrk="1" hangingPunct="1">
              <a:lnSpc>
                <a:spcPct val="110000"/>
              </a:lnSpc>
              <a:buFontTx/>
              <a:buNone/>
            </a:pPr>
            <a:r>
              <a:rPr lang="en-US" dirty="0">
                <a:solidFill>
                  <a:schemeClr val="bg2"/>
                </a:solidFill>
                <a:latin typeface="Arial Unicode MS" pitchFamily="34" charset="-128"/>
                <a:ea typeface="Arial Unicode MS" pitchFamily="34" charset="-128"/>
                <a:cs typeface="Arial Unicode MS" pitchFamily="34" charset="-128"/>
              </a:rPr>
              <a:t> </a:t>
            </a:r>
            <a:r>
              <a:rPr lang="en-US" dirty="0" smtClean="0">
                <a:solidFill>
                  <a:schemeClr val="bg2"/>
                </a:solidFill>
                <a:latin typeface="Arial Unicode MS" pitchFamily="34" charset="-128"/>
                <a:ea typeface="Arial Unicode MS" pitchFamily="34" charset="-128"/>
                <a:cs typeface="Arial Unicode MS" pitchFamily="34" charset="-128"/>
              </a:rPr>
              <a:t>   Nearly Flat</a:t>
            </a:r>
          </a:p>
          <a:p>
            <a:pPr marL="711200" indent="-711200" eaLnBrk="1" hangingPunct="1">
              <a:lnSpc>
                <a:spcPct val="110000"/>
              </a:lnSpc>
              <a:buFontTx/>
              <a:buNone/>
            </a:pPr>
            <a:r>
              <a:rPr lang="en-US" dirty="0" smtClean="0">
                <a:solidFill>
                  <a:schemeClr val="bg2"/>
                </a:solidFill>
                <a:latin typeface="Arial Unicode MS" pitchFamily="34" charset="-128"/>
                <a:ea typeface="Arial Unicode MS" pitchFamily="34" charset="-128"/>
                <a:cs typeface="Arial Unicode MS" pitchFamily="34" charset="-128"/>
              </a:rPr>
              <a:t>2</a:t>
            </a:r>
            <a:r>
              <a:rPr lang="en-US" baseline="30000" dirty="0" smtClean="0">
                <a:solidFill>
                  <a:schemeClr val="bg2"/>
                </a:solidFill>
                <a:latin typeface="Arial Unicode MS" pitchFamily="34" charset="-128"/>
                <a:ea typeface="Arial Unicode MS" pitchFamily="34" charset="-128"/>
                <a:cs typeface="Arial Unicode MS" pitchFamily="34" charset="-128"/>
              </a:rPr>
              <a:t>nd</a:t>
            </a:r>
            <a:r>
              <a:rPr lang="en-US" dirty="0" smtClean="0">
                <a:solidFill>
                  <a:schemeClr val="bg2"/>
                </a:solidFill>
                <a:latin typeface="Arial Unicode MS" pitchFamily="34" charset="-128"/>
                <a:ea typeface="Arial Unicode MS" pitchFamily="34" charset="-128"/>
                <a:cs typeface="Arial Unicode MS" pitchFamily="34" charset="-128"/>
              </a:rPr>
              <a:t> Comp:</a:t>
            </a:r>
          </a:p>
          <a:p>
            <a:pPr marL="711200" indent="-711200" eaLnBrk="1" hangingPunct="1">
              <a:lnSpc>
                <a:spcPct val="110000"/>
              </a:lnSpc>
              <a:buFontTx/>
              <a:buNone/>
            </a:pPr>
            <a:r>
              <a:rPr lang="en-US" dirty="0">
                <a:solidFill>
                  <a:schemeClr val="bg2"/>
                </a:solidFill>
                <a:latin typeface="Arial Unicode MS" pitchFamily="34" charset="-128"/>
                <a:ea typeface="Arial Unicode MS" pitchFamily="34" charset="-128"/>
                <a:cs typeface="Arial Unicode MS" pitchFamily="34" charset="-128"/>
              </a:rPr>
              <a:t> </a:t>
            </a:r>
            <a:r>
              <a:rPr lang="en-US" dirty="0" smtClean="0">
                <a:solidFill>
                  <a:schemeClr val="bg2"/>
                </a:solidFill>
                <a:latin typeface="Arial Unicode MS" pitchFamily="34" charset="-128"/>
                <a:ea typeface="Arial Unicode MS" pitchFamily="34" charset="-128"/>
                <a:cs typeface="Arial Unicode MS" pitchFamily="34" charset="-128"/>
              </a:rPr>
              <a:t>    Contrast</a:t>
            </a:r>
          </a:p>
          <a:p>
            <a:pPr marL="711200" indent="-711200" eaLnBrk="1" hangingPunct="1">
              <a:lnSpc>
                <a:spcPct val="110000"/>
              </a:lnSpc>
              <a:buFontTx/>
              <a:buNone/>
            </a:pPr>
            <a:r>
              <a:rPr lang="en-US" dirty="0" smtClean="0">
                <a:solidFill>
                  <a:schemeClr val="bg2"/>
                </a:solidFill>
                <a:latin typeface="Arial Unicode MS" pitchFamily="34" charset="-128"/>
                <a:ea typeface="Arial Unicode MS" pitchFamily="34" charset="-128"/>
                <a:cs typeface="Arial Unicode MS" pitchFamily="34" charset="-128"/>
              </a:rPr>
              <a:t>3</a:t>
            </a:r>
            <a:r>
              <a:rPr lang="en-US" baseline="30000" dirty="0" smtClean="0">
                <a:solidFill>
                  <a:schemeClr val="bg2"/>
                </a:solidFill>
                <a:latin typeface="Arial Unicode MS" pitchFamily="34" charset="-128"/>
                <a:ea typeface="Arial Unicode MS" pitchFamily="34" charset="-128"/>
                <a:cs typeface="Arial Unicode MS" pitchFamily="34" charset="-128"/>
              </a:rPr>
              <a:t>rd</a:t>
            </a:r>
            <a:r>
              <a:rPr lang="en-US" dirty="0" smtClean="0">
                <a:solidFill>
                  <a:schemeClr val="bg2"/>
                </a:solidFill>
                <a:latin typeface="Arial Unicode MS" pitchFamily="34" charset="-128"/>
                <a:ea typeface="Arial Unicode MS" pitchFamily="34" charset="-128"/>
                <a:cs typeface="Arial Unicode MS" pitchFamily="34" charset="-128"/>
              </a:rPr>
              <a:t> &amp; 4</a:t>
            </a:r>
            <a:r>
              <a:rPr lang="en-US" baseline="30000" dirty="0" smtClean="0">
                <a:solidFill>
                  <a:schemeClr val="bg2"/>
                </a:solidFill>
                <a:latin typeface="Arial Unicode MS" pitchFamily="34" charset="-128"/>
                <a:ea typeface="Arial Unicode MS" pitchFamily="34" charset="-128"/>
                <a:cs typeface="Arial Unicode MS" pitchFamily="34" charset="-128"/>
              </a:rPr>
              <a:t>th</a:t>
            </a:r>
            <a:r>
              <a:rPr lang="en-US" dirty="0" smtClean="0">
                <a:solidFill>
                  <a:schemeClr val="bg2"/>
                </a:solidFill>
                <a:latin typeface="Arial Unicode MS" pitchFamily="34" charset="-128"/>
                <a:ea typeface="Arial Unicode MS" pitchFamily="34" charset="-128"/>
                <a:cs typeface="Arial Unicode MS" pitchFamily="34" charset="-128"/>
              </a:rPr>
              <a:t>:</a:t>
            </a:r>
          </a:p>
          <a:p>
            <a:pPr marL="711200" indent="-711200" eaLnBrk="1" hangingPunct="1">
              <a:lnSpc>
                <a:spcPct val="110000"/>
              </a:lnSpc>
              <a:buFontTx/>
              <a:buNone/>
            </a:pPr>
            <a:r>
              <a:rPr lang="en-US" dirty="0" smtClean="0">
                <a:solidFill>
                  <a:schemeClr val="bg2"/>
                </a:solidFill>
                <a:latin typeface="Arial Unicode MS" pitchFamily="34" charset="-128"/>
                <a:ea typeface="Arial Unicode MS" pitchFamily="34" charset="-128"/>
                <a:cs typeface="Arial Unicode MS" pitchFamily="34" charset="-128"/>
              </a:rPr>
              <a:t>    Very Small</a:t>
            </a:r>
          </a:p>
        </p:txBody>
      </p:sp>
      <p:sp>
        <p:nvSpPr>
          <p:cNvPr id="41988" name="Rectangle 4"/>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89" name="Rectangle 5"/>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0" name="Rectangle 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1" name="Rectangle 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2" name="Rectangle 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3" name="Rectangle 9"/>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4" name="Rectangle 10"/>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5" name="Rectangle 11"/>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6" name="Rectangle 12"/>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7" name="Rectangle 13"/>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8" name="Rectangle 1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9" name="Rectangle 15"/>
          <p:cNvSpPr>
            <a:spLocks noChangeArrowheads="1"/>
          </p:cNvSpPr>
          <p:nvPr/>
        </p:nvSpPr>
        <p:spPr bwMode="auto">
          <a:xfrm>
            <a:off x="0" y="302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0" name="Rectangle 16"/>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1" name="Rectangle 17"/>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2" name="Rectangle 18"/>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3" name="Rectangle 19"/>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4" name="Rectangle 20"/>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5" name="Rectangle 21"/>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6" name="Rectangle 22"/>
          <p:cNvSpPr>
            <a:spLocks noChangeArrowheads="1"/>
          </p:cNvSpPr>
          <p:nvPr/>
        </p:nvSpPr>
        <p:spPr bwMode="auto">
          <a:xfrm>
            <a:off x="0"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7" name="Rectangle 23"/>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8" name="Rectangle 2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9" name="Rectangle 25"/>
          <p:cNvSpPr>
            <a:spLocks noChangeArrowheads="1"/>
          </p:cNvSpPr>
          <p:nvPr/>
        </p:nvSpPr>
        <p:spPr bwMode="auto">
          <a:xfrm>
            <a:off x="0" y="3249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0" name="Rectangle 2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1" name="Rectangle 2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2" name="Rectangle 2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3" name="Rectangle 29"/>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4" name="Rectangle 30"/>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5" name="Rectangle 31"/>
          <p:cNvSpPr>
            <a:spLocks noChangeArrowheads="1"/>
          </p:cNvSpPr>
          <p:nvPr/>
        </p:nvSpPr>
        <p:spPr bwMode="auto">
          <a:xfrm>
            <a:off x="0" y="2525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6" name="Rectangle 32"/>
          <p:cNvSpPr>
            <a:spLocks noChangeArrowheads="1"/>
          </p:cNvSpPr>
          <p:nvPr/>
        </p:nvSpPr>
        <p:spPr bwMode="auto">
          <a:xfrm>
            <a:off x="0" y="2982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cxnSp>
        <p:nvCxnSpPr>
          <p:cNvPr id="34" name="Straight Arrow Connector 33"/>
          <p:cNvCxnSpPr/>
          <p:nvPr/>
        </p:nvCxnSpPr>
        <p:spPr>
          <a:xfrm>
            <a:off x="2722778" y="4953000"/>
            <a:ext cx="1087222" cy="76200"/>
          </a:xfrm>
          <a:prstGeom prst="straightConnector1">
            <a:avLst/>
          </a:prstGeom>
          <a:ln w="25400">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2722778" y="4953000"/>
            <a:ext cx="1239622" cy="1371600"/>
          </a:xfrm>
          <a:prstGeom prst="straightConnector1">
            <a:avLst/>
          </a:prstGeom>
          <a:ln w="25400">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2722778" y="1295400"/>
            <a:ext cx="5506822" cy="3657600"/>
          </a:xfrm>
          <a:prstGeom prst="straightConnector1">
            <a:avLst/>
          </a:prstGeom>
          <a:ln w="25400">
            <a:solidFill>
              <a:schemeClr val="bg2"/>
            </a:solidFill>
            <a:prstDash val="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14125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50000">
              <a:schemeClr val="tx1"/>
            </a:gs>
            <a:gs pos="100000">
              <a:srgbClr val="00B0F0"/>
            </a:gs>
          </a:gsLst>
          <a:lin ang="18900000" scaled="1"/>
        </a:gradFill>
        <a:effectLst/>
      </p:bgPr>
    </p:bg>
    <p:spTree>
      <p:nvGrpSpPr>
        <p:cNvPr id="1" name=""/>
        <p:cNvGrpSpPr/>
        <p:nvPr/>
      </p:nvGrpSpPr>
      <p:grpSpPr>
        <a:xfrm>
          <a:off x="0" y="0"/>
          <a:ext cx="0" cy="0"/>
          <a:chOff x="0" y="0"/>
          <a:chExt cx="0" cy="0"/>
        </a:xfrm>
      </p:grpSpPr>
      <p:pic>
        <p:nvPicPr>
          <p:cNvPr id="29491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12066" b="12517"/>
          <a:stretch/>
        </p:blipFill>
        <p:spPr bwMode="auto">
          <a:xfrm>
            <a:off x="2722778" y="0"/>
            <a:ext cx="642122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986" name="Rectangle 2"/>
          <p:cNvSpPr>
            <a:spLocks noGrp="1" noChangeArrowheads="1"/>
          </p:cNvSpPr>
          <p:nvPr>
            <p:ph type="title"/>
          </p:nvPr>
        </p:nvSpPr>
        <p:spPr>
          <a:xfrm>
            <a:off x="609600" y="76200"/>
            <a:ext cx="7772400" cy="762000"/>
          </a:xfrm>
        </p:spPr>
        <p:txBody>
          <a:bodyPr/>
          <a:lstStyle/>
          <a:p>
            <a:pPr eaLnBrk="1" hangingPunct="1"/>
            <a:r>
              <a:rPr lang="en-US" smtClean="0">
                <a:solidFill>
                  <a:schemeClr val="bg2"/>
                </a:solidFill>
                <a:latin typeface="Arial Unicode MS" pitchFamily="34" charset="-128"/>
                <a:ea typeface="Arial Unicode MS" pitchFamily="34" charset="-128"/>
                <a:cs typeface="Arial Unicode MS" pitchFamily="34" charset="-128"/>
              </a:rPr>
              <a:t>Correlation PCA</a:t>
            </a:r>
          </a:p>
        </p:txBody>
      </p:sp>
      <p:sp>
        <p:nvSpPr>
          <p:cNvPr id="41987" name="Rectangle 3"/>
          <p:cNvSpPr>
            <a:spLocks noGrp="1" noChangeArrowheads="1"/>
          </p:cNvSpPr>
          <p:nvPr>
            <p:ph type="body" idx="1"/>
          </p:nvPr>
        </p:nvSpPr>
        <p:spPr>
          <a:xfrm>
            <a:off x="152400" y="838200"/>
            <a:ext cx="8610600" cy="5867400"/>
          </a:xfrm>
        </p:spPr>
        <p:txBody>
          <a:bodyPr/>
          <a:lstStyle/>
          <a:p>
            <a:pPr marL="711200" indent="-711200" eaLnBrk="1" hangingPunct="1">
              <a:lnSpc>
                <a:spcPct val="110000"/>
              </a:lnSpc>
              <a:buFontTx/>
              <a:buNone/>
            </a:pPr>
            <a:r>
              <a:rPr lang="en-US" dirty="0" smtClean="0">
                <a:solidFill>
                  <a:schemeClr val="bg2"/>
                </a:solidFill>
                <a:latin typeface="Arial Unicode MS" pitchFamily="34" charset="-128"/>
                <a:ea typeface="Arial Unicode MS" pitchFamily="34" charset="-128"/>
                <a:cs typeface="Arial Unicode MS" pitchFamily="34" charset="-128"/>
              </a:rPr>
              <a:t>Toy Example Contrasting </a:t>
            </a:r>
            <a:r>
              <a:rPr lang="en-US" dirty="0" err="1" smtClean="0">
                <a:solidFill>
                  <a:schemeClr val="bg2"/>
                </a:solidFill>
                <a:latin typeface="Arial Unicode MS" pitchFamily="34" charset="-128"/>
                <a:ea typeface="Arial Unicode MS" pitchFamily="34" charset="-128"/>
                <a:cs typeface="Arial Unicode MS" pitchFamily="34" charset="-128"/>
              </a:rPr>
              <a:t>Cov</a:t>
            </a:r>
            <a:r>
              <a:rPr lang="en-US" dirty="0" smtClean="0">
                <a:solidFill>
                  <a:schemeClr val="bg2"/>
                </a:solidFill>
                <a:latin typeface="Arial Unicode MS" pitchFamily="34" charset="-128"/>
                <a:ea typeface="Arial Unicode MS" pitchFamily="34" charset="-128"/>
                <a:cs typeface="Arial Unicode MS" pitchFamily="34" charset="-128"/>
              </a:rPr>
              <a:t>. vs. Corr.</a:t>
            </a:r>
          </a:p>
          <a:p>
            <a:pPr marL="711200" indent="-711200" eaLnBrk="1" hangingPunct="1">
              <a:lnSpc>
                <a:spcPct val="110000"/>
              </a:lnSpc>
              <a:buFontTx/>
              <a:buNone/>
            </a:pPr>
            <a:r>
              <a:rPr lang="en-US" dirty="0" smtClean="0">
                <a:solidFill>
                  <a:schemeClr val="bg2"/>
                </a:solidFill>
                <a:latin typeface="Arial Unicode MS" pitchFamily="34" charset="-128"/>
                <a:ea typeface="Arial Unicode MS" pitchFamily="34" charset="-128"/>
                <a:cs typeface="Arial Unicode MS" pitchFamily="34" charset="-128"/>
              </a:rPr>
              <a:t>1</a:t>
            </a:r>
            <a:r>
              <a:rPr lang="en-US" baseline="30000" dirty="0" smtClean="0">
                <a:solidFill>
                  <a:schemeClr val="bg2"/>
                </a:solidFill>
                <a:latin typeface="Arial Unicode MS" pitchFamily="34" charset="-128"/>
                <a:ea typeface="Arial Unicode MS" pitchFamily="34" charset="-128"/>
                <a:cs typeface="Arial Unicode MS" pitchFamily="34" charset="-128"/>
              </a:rPr>
              <a:t>st</a:t>
            </a:r>
            <a:r>
              <a:rPr lang="en-US" dirty="0" smtClean="0">
                <a:solidFill>
                  <a:schemeClr val="bg2"/>
                </a:solidFill>
                <a:latin typeface="Arial Unicode MS" pitchFamily="34" charset="-128"/>
                <a:ea typeface="Arial Unicode MS" pitchFamily="34" charset="-128"/>
                <a:cs typeface="Arial Unicode MS" pitchFamily="34" charset="-128"/>
              </a:rPr>
              <a:t> Comp:</a:t>
            </a:r>
          </a:p>
          <a:p>
            <a:pPr marL="711200" indent="-711200" eaLnBrk="1" hangingPunct="1">
              <a:lnSpc>
                <a:spcPct val="110000"/>
              </a:lnSpc>
              <a:buFontTx/>
              <a:buNone/>
            </a:pPr>
            <a:r>
              <a:rPr lang="en-US" dirty="0">
                <a:solidFill>
                  <a:schemeClr val="bg2"/>
                </a:solidFill>
                <a:latin typeface="Arial Unicode MS" pitchFamily="34" charset="-128"/>
                <a:ea typeface="Arial Unicode MS" pitchFamily="34" charset="-128"/>
                <a:cs typeface="Arial Unicode MS" pitchFamily="34" charset="-128"/>
              </a:rPr>
              <a:t> </a:t>
            </a:r>
            <a:r>
              <a:rPr lang="en-US" dirty="0" smtClean="0">
                <a:solidFill>
                  <a:schemeClr val="bg2"/>
                </a:solidFill>
                <a:latin typeface="Arial Unicode MS" pitchFamily="34" charset="-128"/>
                <a:ea typeface="Arial Unicode MS" pitchFamily="34" charset="-128"/>
                <a:cs typeface="Arial Unicode MS" pitchFamily="34" charset="-128"/>
              </a:rPr>
              <a:t>   Nearly Flat</a:t>
            </a:r>
          </a:p>
          <a:p>
            <a:pPr marL="711200" indent="-711200" eaLnBrk="1" hangingPunct="1">
              <a:lnSpc>
                <a:spcPct val="110000"/>
              </a:lnSpc>
              <a:buFontTx/>
              <a:buNone/>
            </a:pPr>
            <a:r>
              <a:rPr lang="en-US" dirty="0" smtClean="0">
                <a:solidFill>
                  <a:schemeClr val="bg2"/>
                </a:solidFill>
                <a:latin typeface="Arial Unicode MS" pitchFamily="34" charset="-128"/>
                <a:ea typeface="Arial Unicode MS" pitchFamily="34" charset="-128"/>
                <a:cs typeface="Arial Unicode MS" pitchFamily="34" charset="-128"/>
              </a:rPr>
              <a:t>2</a:t>
            </a:r>
            <a:r>
              <a:rPr lang="en-US" baseline="30000" dirty="0" smtClean="0">
                <a:solidFill>
                  <a:schemeClr val="bg2"/>
                </a:solidFill>
                <a:latin typeface="Arial Unicode MS" pitchFamily="34" charset="-128"/>
                <a:ea typeface="Arial Unicode MS" pitchFamily="34" charset="-128"/>
                <a:cs typeface="Arial Unicode MS" pitchFamily="34" charset="-128"/>
              </a:rPr>
              <a:t>nd</a:t>
            </a:r>
            <a:r>
              <a:rPr lang="en-US" dirty="0" smtClean="0">
                <a:solidFill>
                  <a:schemeClr val="bg2"/>
                </a:solidFill>
                <a:latin typeface="Arial Unicode MS" pitchFamily="34" charset="-128"/>
                <a:ea typeface="Arial Unicode MS" pitchFamily="34" charset="-128"/>
                <a:cs typeface="Arial Unicode MS" pitchFamily="34" charset="-128"/>
              </a:rPr>
              <a:t> Comp:</a:t>
            </a:r>
          </a:p>
          <a:p>
            <a:pPr marL="711200" indent="-711200" eaLnBrk="1" hangingPunct="1">
              <a:lnSpc>
                <a:spcPct val="110000"/>
              </a:lnSpc>
              <a:buFontTx/>
              <a:buNone/>
            </a:pPr>
            <a:r>
              <a:rPr lang="en-US" dirty="0">
                <a:solidFill>
                  <a:schemeClr val="bg2"/>
                </a:solidFill>
                <a:latin typeface="Arial Unicode MS" pitchFamily="34" charset="-128"/>
                <a:ea typeface="Arial Unicode MS" pitchFamily="34" charset="-128"/>
                <a:cs typeface="Arial Unicode MS" pitchFamily="34" charset="-128"/>
              </a:rPr>
              <a:t> </a:t>
            </a:r>
            <a:r>
              <a:rPr lang="en-US" dirty="0" smtClean="0">
                <a:solidFill>
                  <a:schemeClr val="bg2"/>
                </a:solidFill>
                <a:latin typeface="Arial Unicode MS" pitchFamily="34" charset="-128"/>
                <a:ea typeface="Arial Unicode MS" pitchFamily="34" charset="-128"/>
                <a:cs typeface="Arial Unicode MS" pitchFamily="34" charset="-128"/>
              </a:rPr>
              <a:t>    Contrast</a:t>
            </a:r>
          </a:p>
          <a:p>
            <a:pPr marL="711200" indent="-711200" eaLnBrk="1" hangingPunct="1">
              <a:lnSpc>
                <a:spcPct val="110000"/>
              </a:lnSpc>
              <a:buFontTx/>
              <a:buNone/>
            </a:pPr>
            <a:r>
              <a:rPr lang="en-US" dirty="0" smtClean="0">
                <a:solidFill>
                  <a:schemeClr val="bg2"/>
                </a:solidFill>
                <a:latin typeface="Arial Unicode MS" pitchFamily="34" charset="-128"/>
                <a:ea typeface="Arial Unicode MS" pitchFamily="34" charset="-128"/>
                <a:cs typeface="Arial Unicode MS" pitchFamily="34" charset="-128"/>
              </a:rPr>
              <a:t>3</a:t>
            </a:r>
            <a:r>
              <a:rPr lang="en-US" baseline="30000" dirty="0" smtClean="0">
                <a:solidFill>
                  <a:schemeClr val="bg2"/>
                </a:solidFill>
                <a:latin typeface="Arial Unicode MS" pitchFamily="34" charset="-128"/>
                <a:ea typeface="Arial Unicode MS" pitchFamily="34" charset="-128"/>
                <a:cs typeface="Arial Unicode MS" pitchFamily="34" charset="-128"/>
              </a:rPr>
              <a:t>rd</a:t>
            </a:r>
            <a:r>
              <a:rPr lang="en-US" dirty="0" smtClean="0">
                <a:solidFill>
                  <a:schemeClr val="bg2"/>
                </a:solidFill>
                <a:latin typeface="Arial Unicode MS" pitchFamily="34" charset="-128"/>
                <a:ea typeface="Arial Unicode MS" pitchFamily="34" charset="-128"/>
                <a:cs typeface="Arial Unicode MS" pitchFamily="34" charset="-128"/>
              </a:rPr>
              <a:t> &amp; 4</a:t>
            </a:r>
            <a:r>
              <a:rPr lang="en-US" baseline="30000" dirty="0" smtClean="0">
                <a:solidFill>
                  <a:schemeClr val="bg2"/>
                </a:solidFill>
                <a:latin typeface="Arial Unicode MS" pitchFamily="34" charset="-128"/>
                <a:ea typeface="Arial Unicode MS" pitchFamily="34" charset="-128"/>
                <a:cs typeface="Arial Unicode MS" pitchFamily="34" charset="-128"/>
              </a:rPr>
              <a:t>th</a:t>
            </a:r>
            <a:r>
              <a:rPr lang="en-US" dirty="0" smtClean="0">
                <a:solidFill>
                  <a:schemeClr val="bg2"/>
                </a:solidFill>
                <a:latin typeface="Arial Unicode MS" pitchFamily="34" charset="-128"/>
                <a:ea typeface="Arial Unicode MS" pitchFamily="34" charset="-128"/>
                <a:cs typeface="Arial Unicode MS" pitchFamily="34" charset="-128"/>
              </a:rPr>
              <a:t>:</a:t>
            </a:r>
          </a:p>
          <a:p>
            <a:pPr marL="711200" indent="-711200" eaLnBrk="1" hangingPunct="1">
              <a:lnSpc>
                <a:spcPct val="110000"/>
              </a:lnSpc>
              <a:buFontTx/>
              <a:buNone/>
            </a:pPr>
            <a:r>
              <a:rPr lang="en-US" dirty="0" smtClean="0">
                <a:solidFill>
                  <a:schemeClr val="bg2"/>
                </a:solidFill>
                <a:latin typeface="Arial Unicode MS" pitchFamily="34" charset="-128"/>
                <a:ea typeface="Arial Unicode MS" pitchFamily="34" charset="-128"/>
                <a:cs typeface="Arial Unicode MS" pitchFamily="34" charset="-128"/>
              </a:rPr>
              <a:t>    Look Very </a:t>
            </a:r>
          </a:p>
          <a:p>
            <a:pPr marL="711200" indent="-711200" eaLnBrk="1" hangingPunct="1">
              <a:lnSpc>
                <a:spcPct val="110000"/>
              </a:lnSpc>
              <a:buFontTx/>
              <a:buNone/>
            </a:pPr>
            <a:r>
              <a:rPr lang="en-US" dirty="0" smtClean="0">
                <a:solidFill>
                  <a:schemeClr val="bg2"/>
                </a:solidFill>
                <a:latin typeface="Arial Unicode MS" pitchFamily="34" charset="-128"/>
                <a:ea typeface="Arial Unicode MS" pitchFamily="34" charset="-128"/>
                <a:cs typeface="Arial Unicode MS" pitchFamily="34" charset="-128"/>
              </a:rPr>
              <a:t>Small</a:t>
            </a:r>
            <a:r>
              <a:rPr lang="en-US" dirty="0">
                <a:solidFill>
                  <a:schemeClr val="bg2"/>
                </a:solidFill>
                <a:latin typeface="Arial Unicode MS" pitchFamily="34" charset="-128"/>
                <a:ea typeface="Arial Unicode MS" pitchFamily="34" charset="-128"/>
                <a:cs typeface="Arial Unicode MS" pitchFamily="34" charset="-128"/>
              </a:rPr>
              <a:t> </a:t>
            </a:r>
            <a:r>
              <a:rPr lang="en-US" dirty="0" smtClean="0">
                <a:solidFill>
                  <a:schemeClr val="bg2"/>
                </a:solidFill>
                <a:latin typeface="Arial Unicode MS" pitchFamily="34" charset="-128"/>
                <a:ea typeface="Arial Unicode MS" pitchFamily="34" charset="-128"/>
                <a:cs typeface="Arial Unicode MS" pitchFamily="34" charset="-128"/>
              </a:rPr>
              <a:t>Since </a:t>
            </a:r>
          </a:p>
          <a:p>
            <a:pPr marL="711200" indent="-711200" eaLnBrk="1" hangingPunct="1">
              <a:lnSpc>
                <a:spcPct val="110000"/>
              </a:lnSpc>
              <a:buFontTx/>
              <a:buNone/>
            </a:pPr>
            <a:r>
              <a:rPr lang="en-US" u="sng" dirty="0" smtClean="0">
                <a:solidFill>
                  <a:schemeClr val="bg2"/>
                </a:solidFill>
                <a:latin typeface="Arial Unicode MS" pitchFamily="34" charset="-128"/>
                <a:ea typeface="Arial Unicode MS" pitchFamily="34" charset="-128"/>
                <a:cs typeface="Arial Unicode MS" pitchFamily="34" charset="-128"/>
              </a:rPr>
              <a:t>Common</a:t>
            </a:r>
            <a:r>
              <a:rPr lang="en-US" u="sng" dirty="0">
                <a:solidFill>
                  <a:schemeClr val="bg2"/>
                </a:solidFill>
                <a:latin typeface="Arial Unicode MS" pitchFamily="34" charset="-128"/>
                <a:ea typeface="Arial Unicode MS" pitchFamily="34" charset="-128"/>
                <a:cs typeface="Arial Unicode MS" pitchFamily="34" charset="-128"/>
              </a:rPr>
              <a:t> </a:t>
            </a:r>
            <a:r>
              <a:rPr lang="en-US" dirty="0" smtClean="0">
                <a:solidFill>
                  <a:schemeClr val="bg2"/>
                </a:solidFill>
                <a:latin typeface="Arial Unicode MS" pitchFamily="34" charset="-128"/>
                <a:ea typeface="Arial Unicode MS" pitchFamily="34" charset="-128"/>
                <a:cs typeface="Arial Unicode MS" pitchFamily="34" charset="-128"/>
              </a:rPr>
              <a:t>Axes</a:t>
            </a:r>
          </a:p>
        </p:txBody>
      </p:sp>
      <p:sp>
        <p:nvSpPr>
          <p:cNvPr id="41988" name="Rectangle 4"/>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89" name="Rectangle 5"/>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0" name="Rectangle 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1" name="Rectangle 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2" name="Rectangle 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3" name="Rectangle 9"/>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4" name="Rectangle 10"/>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5" name="Rectangle 11"/>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6" name="Rectangle 12"/>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7" name="Rectangle 13"/>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8" name="Rectangle 1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9" name="Rectangle 15"/>
          <p:cNvSpPr>
            <a:spLocks noChangeArrowheads="1"/>
          </p:cNvSpPr>
          <p:nvPr/>
        </p:nvSpPr>
        <p:spPr bwMode="auto">
          <a:xfrm>
            <a:off x="0" y="302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0" name="Rectangle 16"/>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1" name="Rectangle 17"/>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2" name="Rectangle 18"/>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3" name="Rectangle 19"/>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4" name="Rectangle 20"/>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5" name="Rectangle 21"/>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6" name="Rectangle 22"/>
          <p:cNvSpPr>
            <a:spLocks noChangeArrowheads="1"/>
          </p:cNvSpPr>
          <p:nvPr/>
        </p:nvSpPr>
        <p:spPr bwMode="auto">
          <a:xfrm>
            <a:off x="0"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7" name="Rectangle 23"/>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8" name="Rectangle 2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9" name="Rectangle 25"/>
          <p:cNvSpPr>
            <a:spLocks noChangeArrowheads="1"/>
          </p:cNvSpPr>
          <p:nvPr/>
        </p:nvSpPr>
        <p:spPr bwMode="auto">
          <a:xfrm>
            <a:off x="0" y="3249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0" name="Rectangle 2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1" name="Rectangle 2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2" name="Rectangle 2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3" name="Rectangle 29"/>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4" name="Rectangle 30"/>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5" name="Rectangle 31"/>
          <p:cNvSpPr>
            <a:spLocks noChangeArrowheads="1"/>
          </p:cNvSpPr>
          <p:nvPr/>
        </p:nvSpPr>
        <p:spPr bwMode="auto">
          <a:xfrm>
            <a:off x="0" y="2525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6" name="Rectangle 32"/>
          <p:cNvSpPr>
            <a:spLocks noChangeArrowheads="1"/>
          </p:cNvSpPr>
          <p:nvPr/>
        </p:nvSpPr>
        <p:spPr bwMode="auto">
          <a:xfrm>
            <a:off x="0" y="2982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Tree>
    <p:extLst>
      <p:ext uri="{BB962C8B-B14F-4D97-AF65-F5344CB8AC3E}">
        <p14:creationId xmlns:p14="http://schemas.microsoft.com/office/powerpoint/2010/main" val="1636202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50"/>
            </a:gs>
            <a:gs pos="50000">
              <a:schemeClr val="tx1"/>
            </a:gs>
            <a:gs pos="100000">
              <a:srgbClr val="00B050"/>
            </a:gs>
          </a:gsLst>
          <a:lin ang="3000000" scaled="0"/>
        </a:gra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762000" y="0"/>
            <a:ext cx="8001000" cy="762000"/>
          </a:xfrm>
        </p:spPr>
        <p:txBody>
          <a:bodyPr/>
          <a:lstStyle/>
          <a:p>
            <a:pPr eaLnBrk="1" hangingPunct="1"/>
            <a:r>
              <a:rPr lang="en-US" altLang="ko-KR" sz="4000" dirty="0" smtClean="0">
                <a:solidFill>
                  <a:schemeClr val="bg2"/>
                </a:solidFill>
                <a:latin typeface="Arial Unicode MS" pitchFamily="34" charset="-128"/>
                <a:ea typeface="Arial Unicode MS" pitchFamily="34" charset="-128"/>
                <a:cs typeface="Arial Unicode MS" pitchFamily="34" charset="-128"/>
              </a:rPr>
              <a:t>Big Picture Data Visualizatio</a:t>
            </a:r>
            <a:r>
              <a:rPr lang="en-US" altLang="ko-KR" sz="4000" dirty="0">
                <a:solidFill>
                  <a:schemeClr val="bg2"/>
                </a:solidFill>
                <a:latin typeface="Arial Unicode MS" pitchFamily="34" charset="-128"/>
                <a:ea typeface="Arial Unicode MS" pitchFamily="34" charset="-128"/>
                <a:cs typeface="Arial Unicode MS" pitchFamily="34" charset="-128"/>
              </a:rPr>
              <a:t>n</a:t>
            </a:r>
            <a:endParaRPr lang="en-US" altLang="ko-KR" sz="4000" dirty="0" smtClean="0">
              <a:solidFill>
                <a:schemeClr val="bg2"/>
              </a:solidFill>
              <a:latin typeface="Arial Unicode MS" pitchFamily="34" charset="-128"/>
              <a:ea typeface="Arial Unicode MS" pitchFamily="34" charset="-128"/>
              <a:cs typeface="Arial Unicode MS" pitchFamily="34" charset="-128"/>
            </a:endParaRPr>
          </a:p>
        </p:txBody>
      </p:sp>
      <mc:AlternateContent xmlns:mc="http://schemas.openxmlformats.org/markup-compatibility/2006" xmlns:a14="http://schemas.microsoft.com/office/drawing/2010/main">
        <mc:Choice Requires="a14">
          <p:sp>
            <p:nvSpPr>
              <p:cNvPr id="236547" name="Rectangle 3"/>
              <p:cNvSpPr>
                <a:spLocks noGrp="1" noChangeArrowheads="1"/>
              </p:cNvSpPr>
              <p:nvPr>
                <p:ph type="body" idx="1"/>
              </p:nvPr>
            </p:nvSpPr>
            <p:spPr>
              <a:xfrm>
                <a:off x="304800" y="838200"/>
                <a:ext cx="8610600" cy="5410200"/>
              </a:xfrm>
            </p:spPr>
            <p:txBody>
              <a:bodyPr/>
              <a:lstStyle/>
              <a:p>
                <a:pPr marL="0" indent="0" eaLnBrk="1" hangingPunct="1">
                  <a:lnSpc>
                    <a:spcPct val="150000"/>
                  </a:lnSpc>
                  <a:buNone/>
                </a:pPr>
                <a:r>
                  <a:rPr lang="en-US" altLang="ko-KR" dirty="0" smtClean="0">
                    <a:solidFill>
                      <a:schemeClr val="bg2"/>
                    </a:solidFill>
                    <a:latin typeface="Arial Unicode MS" pitchFamily="34" charset="-128"/>
                    <a:ea typeface="Arial Unicode MS" pitchFamily="34" charset="-128"/>
                    <a:cs typeface="Arial Unicode MS" pitchFamily="34" charset="-128"/>
                  </a:rPr>
                  <a:t>For a Matrix of Data:</a:t>
                </a:r>
              </a:p>
              <a:p>
                <a:pPr marL="0" indent="0" eaLnBrk="1" hangingPunct="1">
                  <a:buNone/>
                </a:pPr>
                <a14:m>
                  <m:oMathPara xmlns:m="http://schemas.openxmlformats.org/officeDocument/2006/math">
                    <m:oMathParaPr>
                      <m:jc m:val="centerGroup"/>
                    </m:oMathParaPr>
                    <m:oMath xmlns:m="http://schemas.openxmlformats.org/officeDocument/2006/math">
                      <m:sSub>
                        <m:sSubPr>
                          <m:ctrlPr>
                            <a:rPr lang="en-US" altLang="ko-KR" i="1">
                              <a:solidFill>
                                <a:schemeClr val="bg2"/>
                              </a:solidFill>
                              <a:latin typeface="Cambria Math" panose="02040503050406030204" pitchFamily="18" charset="0"/>
                              <a:ea typeface="Arial Unicode MS" pitchFamily="34" charset="-128"/>
                              <a:cs typeface="Arial Unicode MS" pitchFamily="34" charset="-128"/>
                            </a:rPr>
                          </m:ctrlPr>
                        </m:sSubPr>
                        <m:e>
                          <m:d>
                            <m:dPr>
                              <m:ctrlPr>
                                <a:rPr lang="en-US" altLang="ko-KR" i="1">
                                  <a:solidFill>
                                    <a:schemeClr val="bg2"/>
                                  </a:solidFill>
                                  <a:latin typeface="Cambria Math" panose="02040503050406030204" pitchFamily="18" charset="0"/>
                                  <a:ea typeface="Arial Unicode MS" pitchFamily="34" charset="-128"/>
                                  <a:cs typeface="Arial Unicode MS" pitchFamily="34" charset="-128"/>
                                </a:rPr>
                              </m:ctrlPr>
                            </m:dPr>
                            <m:e>
                              <m:m>
                                <m:mPr>
                                  <m:mcs>
                                    <m:mc>
                                      <m:mcPr>
                                        <m:count m:val="3"/>
                                        <m:mcJc m:val="center"/>
                                      </m:mcPr>
                                    </m:mc>
                                  </m:mcs>
                                  <m:ctrlPr>
                                    <a:rPr lang="en-US" altLang="ko-KR" i="1">
                                      <a:solidFill>
                                        <a:schemeClr val="bg2"/>
                                      </a:solidFill>
                                      <a:latin typeface="Cambria Math" panose="02040503050406030204" pitchFamily="18" charset="0"/>
                                      <a:ea typeface="Arial Unicode MS" pitchFamily="34" charset="-128"/>
                                      <a:cs typeface="Arial Unicode MS" pitchFamily="34" charset="-128"/>
                                    </a:rPr>
                                  </m:ctrlPr>
                                </m:mPr>
                                <m:mr>
                                  <m:e>
                                    <m:sSub>
                                      <m:sSubPr>
                                        <m:ctrlPr>
                                          <a:rPr lang="en-US" altLang="ko-KR" i="1">
                                            <a:solidFill>
                                              <a:schemeClr val="bg2"/>
                                            </a:solidFill>
                                            <a:latin typeface="Cambria Math" panose="02040503050406030204" pitchFamily="18" charset="0"/>
                                            <a:ea typeface="Arial Unicode MS" pitchFamily="34" charset="-128"/>
                                            <a:cs typeface="Arial Unicode MS" pitchFamily="34" charset="-128"/>
                                          </a:rPr>
                                        </m:ctrlPr>
                                      </m:sSubPr>
                                      <m:e>
                                        <m:r>
                                          <a:rPr lang="en-US" altLang="ko-KR" i="1">
                                            <a:solidFill>
                                              <a:schemeClr val="bg2"/>
                                            </a:solidFill>
                                            <a:latin typeface="Cambria Math"/>
                                            <a:ea typeface="Arial Unicode MS" pitchFamily="34" charset="-128"/>
                                            <a:cs typeface="Arial Unicode MS" pitchFamily="34" charset="-128"/>
                                          </a:rPr>
                                          <m:t>𝑥</m:t>
                                        </m:r>
                                      </m:e>
                                      <m:sub>
                                        <m:r>
                                          <a:rPr lang="en-US" altLang="ko-KR" i="1">
                                            <a:solidFill>
                                              <a:schemeClr val="bg2"/>
                                            </a:solidFill>
                                            <a:latin typeface="Cambria Math"/>
                                            <a:ea typeface="Arial Unicode MS" pitchFamily="34" charset="-128"/>
                                            <a:cs typeface="Arial Unicode MS" pitchFamily="34" charset="-128"/>
                                          </a:rPr>
                                          <m:t>11</m:t>
                                        </m:r>
                                      </m:sub>
                                    </m:sSub>
                                  </m:e>
                                  <m:e>
                                    <m:r>
                                      <a:rPr lang="en-US" altLang="ko-KR" i="1">
                                        <a:solidFill>
                                          <a:schemeClr val="bg2"/>
                                        </a:solidFill>
                                        <a:latin typeface="Cambria Math"/>
                                        <a:ea typeface="Cambria Math"/>
                                        <a:cs typeface="Arial Unicode MS" pitchFamily="34" charset="-128"/>
                                      </a:rPr>
                                      <m:t>⋯</m:t>
                                    </m:r>
                                  </m:e>
                                  <m:e>
                                    <m:sSub>
                                      <m:sSubPr>
                                        <m:ctrlPr>
                                          <a:rPr lang="en-US" altLang="ko-KR" i="1">
                                            <a:solidFill>
                                              <a:schemeClr val="bg2"/>
                                            </a:solidFill>
                                            <a:latin typeface="Cambria Math" panose="02040503050406030204" pitchFamily="18" charset="0"/>
                                            <a:ea typeface="Arial Unicode MS" pitchFamily="34" charset="-128"/>
                                            <a:cs typeface="Arial Unicode MS" pitchFamily="34" charset="-128"/>
                                          </a:rPr>
                                        </m:ctrlPr>
                                      </m:sSubPr>
                                      <m:e>
                                        <m:r>
                                          <a:rPr lang="en-US" altLang="ko-KR" i="1">
                                            <a:solidFill>
                                              <a:schemeClr val="bg2"/>
                                            </a:solidFill>
                                            <a:latin typeface="Cambria Math"/>
                                            <a:ea typeface="Arial Unicode MS" pitchFamily="34" charset="-128"/>
                                            <a:cs typeface="Arial Unicode MS" pitchFamily="34" charset="-128"/>
                                          </a:rPr>
                                          <m:t>𝑥</m:t>
                                        </m:r>
                                      </m:e>
                                      <m:sub>
                                        <m:r>
                                          <a:rPr lang="en-US" altLang="ko-KR" i="1">
                                            <a:solidFill>
                                              <a:schemeClr val="bg2"/>
                                            </a:solidFill>
                                            <a:latin typeface="Cambria Math"/>
                                            <a:ea typeface="Arial Unicode MS" pitchFamily="34" charset="-128"/>
                                            <a:cs typeface="Arial Unicode MS" pitchFamily="34" charset="-128"/>
                                          </a:rPr>
                                          <m:t>1</m:t>
                                        </m:r>
                                        <m:r>
                                          <a:rPr lang="en-US" altLang="ko-KR" i="1">
                                            <a:solidFill>
                                              <a:schemeClr val="bg2"/>
                                            </a:solidFill>
                                            <a:latin typeface="Cambria Math"/>
                                            <a:ea typeface="Arial Unicode MS" pitchFamily="34" charset="-128"/>
                                            <a:cs typeface="Arial Unicode MS" pitchFamily="34" charset="-128"/>
                                          </a:rPr>
                                          <m:t>𝑛</m:t>
                                        </m:r>
                                      </m:sub>
                                    </m:sSub>
                                  </m:e>
                                </m:mr>
                                <m:mr>
                                  <m:e>
                                    <m:r>
                                      <a:rPr lang="en-US" altLang="ko-KR" i="1">
                                        <a:solidFill>
                                          <a:schemeClr val="bg2"/>
                                        </a:solidFill>
                                        <a:latin typeface="Cambria Math"/>
                                        <a:ea typeface="Cambria Math"/>
                                        <a:cs typeface="Arial Unicode MS" pitchFamily="34" charset="-128"/>
                                      </a:rPr>
                                      <m:t>⋮</m:t>
                                    </m:r>
                                  </m:e>
                                  <m:e>
                                    <m:r>
                                      <a:rPr lang="en-US" altLang="ko-KR" i="1">
                                        <a:solidFill>
                                          <a:schemeClr val="bg2"/>
                                        </a:solidFill>
                                        <a:latin typeface="Cambria Math"/>
                                        <a:ea typeface="Cambria Math"/>
                                        <a:cs typeface="Arial Unicode MS" pitchFamily="34" charset="-128"/>
                                      </a:rPr>
                                      <m:t>⋱</m:t>
                                    </m:r>
                                  </m:e>
                                  <m:e>
                                    <m:r>
                                      <a:rPr lang="en-US" altLang="ko-KR" i="1">
                                        <a:solidFill>
                                          <a:schemeClr val="bg2"/>
                                        </a:solidFill>
                                        <a:latin typeface="Cambria Math"/>
                                        <a:ea typeface="Cambria Math"/>
                                        <a:cs typeface="Arial Unicode MS" pitchFamily="34" charset="-128"/>
                                      </a:rPr>
                                      <m:t>⋮</m:t>
                                    </m:r>
                                  </m:e>
                                </m:mr>
                                <m:mr>
                                  <m:e>
                                    <m:sSub>
                                      <m:sSubPr>
                                        <m:ctrlPr>
                                          <a:rPr lang="en-US" altLang="ko-KR" i="1">
                                            <a:solidFill>
                                              <a:schemeClr val="bg2"/>
                                            </a:solidFill>
                                            <a:latin typeface="Cambria Math" panose="02040503050406030204" pitchFamily="18" charset="0"/>
                                            <a:ea typeface="Arial Unicode MS" pitchFamily="34" charset="-128"/>
                                            <a:cs typeface="Arial Unicode MS" pitchFamily="34" charset="-128"/>
                                          </a:rPr>
                                        </m:ctrlPr>
                                      </m:sSubPr>
                                      <m:e>
                                        <m:r>
                                          <a:rPr lang="en-US" altLang="ko-KR" i="1">
                                            <a:solidFill>
                                              <a:schemeClr val="bg2"/>
                                            </a:solidFill>
                                            <a:latin typeface="Cambria Math"/>
                                            <a:ea typeface="Arial Unicode MS" pitchFamily="34" charset="-128"/>
                                            <a:cs typeface="Arial Unicode MS" pitchFamily="34" charset="-128"/>
                                          </a:rPr>
                                          <m:t>𝑥</m:t>
                                        </m:r>
                                      </m:e>
                                      <m:sub>
                                        <m:r>
                                          <a:rPr lang="en-US" altLang="ko-KR" i="1">
                                            <a:solidFill>
                                              <a:schemeClr val="bg2"/>
                                            </a:solidFill>
                                            <a:latin typeface="Cambria Math"/>
                                            <a:ea typeface="Arial Unicode MS" pitchFamily="34" charset="-128"/>
                                            <a:cs typeface="Arial Unicode MS" pitchFamily="34" charset="-128"/>
                                          </a:rPr>
                                          <m:t>𝑑</m:t>
                                        </m:r>
                                        <m:r>
                                          <a:rPr lang="en-US" altLang="ko-KR" i="1">
                                            <a:solidFill>
                                              <a:schemeClr val="bg2"/>
                                            </a:solidFill>
                                            <a:latin typeface="Cambria Math"/>
                                            <a:ea typeface="Arial Unicode MS" pitchFamily="34" charset="-128"/>
                                            <a:cs typeface="Arial Unicode MS" pitchFamily="34" charset="-128"/>
                                          </a:rPr>
                                          <m:t>1</m:t>
                                        </m:r>
                                      </m:sub>
                                    </m:sSub>
                                  </m:e>
                                  <m:e>
                                    <m:r>
                                      <a:rPr lang="en-US" altLang="ko-KR" i="1">
                                        <a:solidFill>
                                          <a:schemeClr val="bg2"/>
                                        </a:solidFill>
                                        <a:latin typeface="Cambria Math"/>
                                        <a:ea typeface="Cambria Math"/>
                                        <a:cs typeface="Arial Unicode MS" pitchFamily="34" charset="-128"/>
                                      </a:rPr>
                                      <m:t>⋯</m:t>
                                    </m:r>
                                  </m:e>
                                  <m:e>
                                    <m:sSub>
                                      <m:sSubPr>
                                        <m:ctrlPr>
                                          <a:rPr lang="en-US" altLang="ko-KR" i="1">
                                            <a:solidFill>
                                              <a:schemeClr val="bg2"/>
                                            </a:solidFill>
                                            <a:latin typeface="Cambria Math" panose="02040503050406030204" pitchFamily="18" charset="0"/>
                                            <a:ea typeface="Arial Unicode MS" pitchFamily="34" charset="-128"/>
                                            <a:cs typeface="Arial Unicode MS" pitchFamily="34" charset="-128"/>
                                          </a:rPr>
                                        </m:ctrlPr>
                                      </m:sSubPr>
                                      <m:e>
                                        <m:r>
                                          <a:rPr lang="en-US" altLang="ko-KR" i="1">
                                            <a:solidFill>
                                              <a:schemeClr val="bg2"/>
                                            </a:solidFill>
                                            <a:latin typeface="Cambria Math"/>
                                            <a:ea typeface="Arial Unicode MS" pitchFamily="34" charset="-128"/>
                                            <a:cs typeface="Arial Unicode MS" pitchFamily="34" charset="-128"/>
                                          </a:rPr>
                                          <m:t>𝑥</m:t>
                                        </m:r>
                                      </m:e>
                                      <m:sub>
                                        <m:r>
                                          <a:rPr lang="en-US" altLang="ko-KR" i="1">
                                            <a:solidFill>
                                              <a:schemeClr val="bg2"/>
                                            </a:solidFill>
                                            <a:latin typeface="Cambria Math"/>
                                            <a:ea typeface="Arial Unicode MS" pitchFamily="34" charset="-128"/>
                                            <a:cs typeface="Arial Unicode MS" pitchFamily="34" charset="-128"/>
                                          </a:rPr>
                                          <m:t>𝑑𝑛</m:t>
                                        </m:r>
                                      </m:sub>
                                    </m:sSub>
                                  </m:e>
                                </m:mr>
                              </m:m>
                            </m:e>
                          </m:d>
                        </m:e>
                        <m:sub>
                          <m:r>
                            <a:rPr lang="en-US" altLang="ko-KR" i="1">
                              <a:solidFill>
                                <a:schemeClr val="bg2"/>
                              </a:solidFill>
                              <a:latin typeface="Cambria Math"/>
                              <a:ea typeface="Arial Unicode MS" pitchFamily="34" charset="-128"/>
                              <a:cs typeface="Arial Unicode MS" pitchFamily="34" charset="-128"/>
                            </a:rPr>
                            <m:t>𝑑</m:t>
                          </m:r>
                          <m:r>
                            <a:rPr lang="en-US" altLang="ko-KR" i="1">
                              <a:solidFill>
                                <a:schemeClr val="bg2"/>
                              </a:solidFill>
                              <a:latin typeface="Cambria Math"/>
                              <a:ea typeface="Cambria Math"/>
                              <a:cs typeface="Arial Unicode MS" pitchFamily="34" charset="-128"/>
                            </a:rPr>
                            <m:t>×</m:t>
                          </m:r>
                          <m:r>
                            <a:rPr lang="en-US" altLang="ko-KR" i="1">
                              <a:solidFill>
                                <a:schemeClr val="bg2"/>
                              </a:solidFill>
                              <a:latin typeface="Cambria Math"/>
                              <a:ea typeface="Cambria Math"/>
                              <a:cs typeface="Arial Unicode MS" pitchFamily="34" charset="-128"/>
                            </a:rPr>
                            <m:t>𝑛</m:t>
                          </m:r>
                        </m:sub>
                      </m:sSub>
                    </m:oMath>
                  </m:oMathPara>
                </a14:m>
                <a:endParaRPr lang="en-US" altLang="ko-KR" dirty="0">
                  <a:solidFill>
                    <a:schemeClr val="bg2"/>
                  </a:solidFill>
                  <a:latin typeface="Arial Unicode MS" pitchFamily="34" charset="-128"/>
                  <a:ea typeface="Arial Unicode MS" pitchFamily="34" charset="-128"/>
                  <a:cs typeface="Arial Unicode MS" pitchFamily="34" charset="-128"/>
                </a:endParaRPr>
              </a:p>
              <a:p>
                <a:pPr marL="0" indent="0" eaLnBrk="1" hangingPunct="1">
                  <a:lnSpc>
                    <a:spcPct val="150000"/>
                  </a:lnSpc>
                  <a:buNone/>
                </a:pPr>
                <a:r>
                  <a:rPr lang="en-US" altLang="ko-KR" dirty="0" smtClean="0">
                    <a:solidFill>
                      <a:schemeClr val="bg2"/>
                    </a:solidFill>
                    <a:latin typeface="Arial Unicode MS" pitchFamily="34" charset="-128"/>
                    <a:ea typeface="Arial Unicode MS" pitchFamily="34" charset="-128"/>
                    <a:cs typeface="Arial Unicode MS" pitchFamily="34" charset="-128"/>
                  </a:rPr>
                  <a:t>Three Useful (&amp; Important) Visualizations</a:t>
                </a:r>
              </a:p>
              <a:p>
                <a:pPr marL="514350" indent="-514350" eaLnBrk="1" hangingPunct="1">
                  <a:lnSpc>
                    <a:spcPct val="150000"/>
                  </a:lnSpc>
                  <a:buFont typeface="+mj-lt"/>
                  <a:buAutoNum type="arabicPeriod"/>
                </a:pPr>
                <a:r>
                  <a:rPr lang="en-US" altLang="ko-KR" dirty="0" smtClean="0">
                    <a:solidFill>
                      <a:schemeClr val="bg2"/>
                    </a:solidFill>
                    <a:latin typeface="Arial Unicode MS" pitchFamily="34" charset="-128"/>
                    <a:ea typeface="Arial Unicode MS" pitchFamily="34" charset="-128"/>
                    <a:cs typeface="Arial Unicode MS" pitchFamily="34" charset="-128"/>
                  </a:rPr>
                  <a:t>Curve Objects </a:t>
                </a:r>
              </a:p>
              <a:p>
                <a:pPr marL="514350" indent="-514350" eaLnBrk="1" hangingPunct="1">
                  <a:lnSpc>
                    <a:spcPct val="150000"/>
                  </a:lnSpc>
                  <a:buFont typeface="+mj-lt"/>
                  <a:buAutoNum type="arabicPeriod"/>
                </a:pPr>
                <a:r>
                  <a:rPr lang="en-US" altLang="ko-KR" dirty="0">
                    <a:solidFill>
                      <a:schemeClr val="bg2"/>
                    </a:solidFill>
                    <a:latin typeface="Arial Unicode MS" pitchFamily="34" charset="-128"/>
                    <a:ea typeface="Arial Unicode MS" pitchFamily="34" charset="-128"/>
                    <a:cs typeface="Arial Unicode MS" pitchFamily="34" charset="-128"/>
                  </a:rPr>
                  <a:t>Relationships Between Objects</a:t>
                </a:r>
                <a:endParaRPr lang="en-US" altLang="ko-KR" dirty="0" smtClean="0">
                  <a:solidFill>
                    <a:schemeClr val="bg2"/>
                  </a:solidFill>
                  <a:latin typeface="Arial Unicode MS" pitchFamily="34" charset="-128"/>
                  <a:ea typeface="Arial Unicode MS" pitchFamily="34" charset="-128"/>
                  <a:cs typeface="Arial Unicode MS" pitchFamily="34" charset="-128"/>
                </a:endParaRPr>
              </a:p>
              <a:p>
                <a:pPr marL="514350" indent="-514350" eaLnBrk="1" hangingPunct="1">
                  <a:lnSpc>
                    <a:spcPct val="150000"/>
                  </a:lnSpc>
                  <a:buFont typeface="+mj-lt"/>
                  <a:buAutoNum type="arabicPeriod"/>
                </a:pPr>
                <a:r>
                  <a:rPr lang="en-US" altLang="ko-KR" dirty="0" smtClean="0">
                    <a:solidFill>
                      <a:schemeClr val="bg2"/>
                    </a:solidFill>
                    <a:latin typeface="Arial Unicode MS" pitchFamily="34" charset="-128"/>
                    <a:ea typeface="Arial Unicode MS" pitchFamily="34" charset="-128"/>
                    <a:cs typeface="Arial Unicode MS" pitchFamily="34" charset="-128"/>
                  </a:rPr>
                  <a:t>Marginal Distributions   (1-d each “variable”)</a:t>
                </a:r>
              </a:p>
            </p:txBody>
          </p:sp>
        </mc:Choice>
        <mc:Fallback xmlns="">
          <p:sp>
            <p:nvSpPr>
              <p:cNvPr id="236547" name="Rectangle 3"/>
              <p:cNvSpPr>
                <a:spLocks noGrp="1" noRot="1" noChangeAspect="1" noMove="1" noResize="1" noEditPoints="1" noAdjustHandles="1" noChangeArrowheads="1" noChangeShapeType="1" noTextEdit="1"/>
              </p:cNvSpPr>
              <p:nvPr>
                <p:ph type="body" idx="1"/>
              </p:nvPr>
            </p:nvSpPr>
            <p:spPr>
              <a:xfrm>
                <a:off x="304800" y="838200"/>
                <a:ext cx="8610600" cy="5410200"/>
              </a:xfrm>
              <a:blipFill rotWithShape="1">
                <a:blip r:embed="rId3"/>
                <a:stretch>
                  <a:fillRect l="-2123" r="-1486" b="-4510"/>
                </a:stretch>
              </a:blipFill>
            </p:spPr>
            <p:txBody>
              <a:bodyPr/>
              <a:lstStyle/>
              <a:p>
                <a:r>
                  <a:rPr lang="en-US">
                    <a:noFill/>
                  </a:rPr>
                  <a:t> </a:t>
                </a:r>
              </a:p>
            </p:txBody>
          </p:sp>
        </mc:Fallback>
      </mc:AlternateContent>
      <p:grpSp>
        <p:nvGrpSpPr>
          <p:cNvPr id="6" name="Group 5"/>
          <p:cNvGrpSpPr/>
          <p:nvPr/>
        </p:nvGrpSpPr>
        <p:grpSpPr>
          <a:xfrm>
            <a:off x="381000" y="1600200"/>
            <a:ext cx="8458200" cy="4572000"/>
            <a:chOff x="381000" y="1600200"/>
            <a:chExt cx="8458200" cy="4572000"/>
          </a:xfrm>
        </p:grpSpPr>
        <p:sp>
          <p:nvSpPr>
            <p:cNvPr id="4" name="Rounded Rectangle 3"/>
            <p:cNvSpPr/>
            <p:nvPr/>
          </p:nvSpPr>
          <p:spPr>
            <a:xfrm>
              <a:off x="3124200" y="1600200"/>
              <a:ext cx="2438400" cy="4572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endParaRPr>
            </a:p>
          </p:txBody>
        </p:sp>
        <p:cxnSp>
          <p:nvCxnSpPr>
            <p:cNvPr id="3" name="Straight Connector 2"/>
            <p:cNvCxnSpPr/>
            <p:nvPr/>
          </p:nvCxnSpPr>
          <p:spPr>
            <a:xfrm>
              <a:off x="381000" y="6172200"/>
              <a:ext cx="8458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438047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50000">
              <a:schemeClr val="tx1"/>
            </a:gs>
            <a:gs pos="100000">
              <a:srgbClr val="00B0F0"/>
            </a:gs>
          </a:gsLst>
          <a:lin ang="18900000" scaled="1"/>
        </a:gra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09600" y="76200"/>
            <a:ext cx="7772400" cy="762000"/>
          </a:xfrm>
        </p:spPr>
        <p:txBody>
          <a:bodyPr/>
          <a:lstStyle/>
          <a:p>
            <a:pPr eaLnBrk="1" hangingPunct="1"/>
            <a:r>
              <a:rPr lang="en-US" smtClean="0">
                <a:solidFill>
                  <a:schemeClr val="bg2"/>
                </a:solidFill>
                <a:latin typeface="Arial Unicode MS" pitchFamily="34" charset="-128"/>
                <a:ea typeface="Arial Unicode MS" pitchFamily="34" charset="-128"/>
                <a:cs typeface="Arial Unicode MS" pitchFamily="34" charset="-128"/>
              </a:rPr>
              <a:t>Correlation PCA</a:t>
            </a:r>
          </a:p>
        </p:txBody>
      </p:sp>
      <p:sp>
        <p:nvSpPr>
          <p:cNvPr id="41987" name="Rectangle 3"/>
          <p:cNvSpPr>
            <a:spLocks noGrp="1" noChangeArrowheads="1"/>
          </p:cNvSpPr>
          <p:nvPr>
            <p:ph type="body" idx="1"/>
          </p:nvPr>
        </p:nvSpPr>
        <p:spPr>
          <a:xfrm>
            <a:off x="152400" y="838200"/>
            <a:ext cx="8610600" cy="5867400"/>
          </a:xfrm>
        </p:spPr>
        <p:txBody>
          <a:bodyPr/>
          <a:lstStyle/>
          <a:p>
            <a:pPr marL="711200" indent="-711200" eaLnBrk="1" hangingPunct="1">
              <a:lnSpc>
                <a:spcPct val="110000"/>
              </a:lnSpc>
              <a:buFontTx/>
              <a:buNone/>
            </a:pPr>
            <a:r>
              <a:rPr lang="en-US" dirty="0" smtClean="0">
                <a:solidFill>
                  <a:schemeClr val="bg2"/>
                </a:solidFill>
                <a:latin typeface="Arial Unicode MS" pitchFamily="34" charset="-128"/>
                <a:ea typeface="Arial Unicode MS" pitchFamily="34" charset="-128"/>
                <a:cs typeface="Arial Unicode MS" pitchFamily="34" charset="-128"/>
              </a:rPr>
              <a:t>Toy Example Contrasting </a:t>
            </a:r>
            <a:r>
              <a:rPr lang="en-US" dirty="0" err="1" smtClean="0">
                <a:solidFill>
                  <a:schemeClr val="bg2"/>
                </a:solidFill>
                <a:latin typeface="Arial Unicode MS" pitchFamily="34" charset="-128"/>
                <a:ea typeface="Arial Unicode MS" pitchFamily="34" charset="-128"/>
                <a:cs typeface="Arial Unicode MS" pitchFamily="34" charset="-128"/>
              </a:rPr>
              <a:t>Cov</a:t>
            </a:r>
            <a:r>
              <a:rPr lang="en-US" dirty="0" smtClean="0">
                <a:solidFill>
                  <a:schemeClr val="bg2"/>
                </a:solidFill>
                <a:latin typeface="Arial Unicode MS" pitchFamily="34" charset="-128"/>
                <a:ea typeface="Arial Unicode MS" pitchFamily="34" charset="-128"/>
                <a:cs typeface="Arial Unicode MS" pitchFamily="34" charset="-128"/>
              </a:rPr>
              <a:t>. vs. Corr.</a:t>
            </a:r>
          </a:p>
          <a:p>
            <a:pPr marL="711200" indent="-711200" eaLnBrk="1" hangingPunct="1">
              <a:lnSpc>
                <a:spcPct val="110000"/>
              </a:lnSpc>
              <a:buFontTx/>
              <a:buNone/>
            </a:pPr>
            <a:r>
              <a:rPr lang="en-US" dirty="0" smtClean="0">
                <a:solidFill>
                  <a:schemeClr val="bg2"/>
                </a:solidFill>
                <a:latin typeface="Arial Unicode MS" pitchFamily="34" charset="-128"/>
                <a:ea typeface="Arial Unicode MS" pitchFamily="34" charset="-128"/>
                <a:cs typeface="Arial Unicode MS" pitchFamily="34" charset="-128"/>
              </a:rPr>
              <a:t>Use Rescaled</a:t>
            </a:r>
          </a:p>
          <a:p>
            <a:pPr marL="711200" indent="-711200" eaLnBrk="1" hangingPunct="1">
              <a:lnSpc>
                <a:spcPct val="110000"/>
              </a:lnSpc>
              <a:buFontTx/>
              <a:buNone/>
            </a:pPr>
            <a:r>
              <a:rPr lang="en-US" dirty="0" smtClean="0">
                <a:solidFill>
                  <a:schemeClr val="bg2"/>
                </a:solidFill>
                <a:latin typeface="Arial Unicode MS" pitchFamily="34" charset="-128"/>
                <a:ea typeface="Arial Unicode MS" pitchFamily="34" charset="-128"/>
                <a:cs typeface="Arial Unicode MS" pitchFamily="34" charset="-128"/>
              </a:rPr>
              <a:t>Axes (Typical</a:t>
            </a:r>
          </a:p>
          <a:p>
            <a:pPr marL="711200" indent="-711200" eaLnBrk="1" hangingPunct="1">
              <a:lnSpc>
                <a:spcPct val="110000"/>
              </a:lnSpc>
              <a:buFontTx/>
              <a:buNone/>
            </a:pPr>
            <a:r>
              <a:rPr lang="en-US" dirty="0" smtClean="0">
                <a:solidFill>
                  <a:schemeClr val="bg2"/>
                </a:solidFill>
                <a:latin typeface="Arial Unicode MS" pitchFamily="34" charset="-128"/>
                <a:ea typeface="Arial Unicode MS" pitchFamily="34" charset="-128"/>
                <a:cs typeface="Arial Unicode MS" pitchFamily="34" charset="-128"/>
              </a:rPr>
              <a:t>Default)</a:t>
            </a:r>
          </a:p>
          <a:p>
            <a:pPr marL="711200" indent="-711200" eaLnBrk="1" hangingPunct="1">
              <a:lnSpc>
                <a:spcPct val="110000"/>
              </a:lnSpc>
              <a:buFontTx/>
              <a:buNone/>
            </a:pPr>
            <a:endParaRPr lang="en-US" dirty="0">
              <a:solidFill>
                <a:schemeClr val="bg2"/>
              </a:solidFill>
              <a:latin typeface="Arial Unicode MS" pitchFamily="34" charset="-128"/>
              <a:ea typeface="Arial Unicode MS" pitchFamily="34" charset="-128"/>
              <a:cs typeface="Arial Unicode MS" pitchFamily="34" charset="-128"/>
            </a:endParaRPr>
          </a:p>
          <a:p>
            <a:pPr marL="711200" indent="-711200" eaLnBrk="1" hangingPunct="1">
              <a:lnSpc>
                <a:spcPct val="110000"/>
              </a:lnSpc>
              <a:buFontTx/>
              <a:buNone/>
            </a:pPr>
            <a:endParaRPr lang="en-US" dirty="0" smtClean="0">
              <a:solidFill>
                <a:schemeClr val="bg2"/>
              </a:solidFill>
              <a:latin typeface="Arial Unicode MS" pitchFamily="34" charset="-128"/>
              <a:ea typeface="Arial Unicode MS" pitchFamily="34" charset="-128"/>
              <a:cs typeface="Arial Unicode MS" pitchFamily="34" charset="-128"/>
            </a:endParaRPr>
          </a:p>
          <a:p>
            <a:pPr marL="711200" indent="-711200" eaLnBrk="1" hangingPunct="1">
              <a:lnSpc>
                <a:spcPct val="110000"/>
              </a:lnSpc>
              <a:buFontTx/>
              <a:buNone/>
            </a:pPr>
            <a:r>
              <a:rPr lang="en-US" dirty="0" smtClean="0">
                <a:solidFill>
                  <a:schemeClr val="bg2"/>
                </a:solidFill>
                <a:latin typeface="Arial Unicode MS" pitchFamily="34" charset="-128"/>
                <a:ea typeface="Arial Unicode MS" pitchFamily="34" charset="-128"/>
                <a:cs typeface="Arial Unicode MS" pitchFamily="34" charset="-128"/>
              </a:rPr>
              <a:t>Now Can</a:t>
            </a:r>
          </a:p>
          <a:p>
            <a:pPr marL="711200" indent="-711200" eaLnBrk="1" hangingPunct="1">
              <a:lnSpc>
                <a:spcPct val="110000"/>
              </a:lnSpc>
              <a:buFontTx/>
              <a:buNone/>
            </a:pPr>
            <a:r>
              <a:rPr lang="en-US" dirty="0" smtClean="0">
                <a:solidFill>
                  <a:schemeClr val="bg2"/>
                </a:solidFill>
                <a:latin typeface="Arial Unicode MS" pitchFamily="34" charset="-128"/>
                <a:ea typeface="Arial Unicode MS" pitchFamily="34" charset="-128"/>
                <a:cs typeface="Arial Unicode MS" pitchFamily="34" charset="-128"/>
              </a:rPr>
              <a:t>See Mean</a:t>
            </a:r>
          </a:p>
        </p:txBody>
      </p:sp>
      <p:sp>
        <p:nvSpPr>
          <p:cNvPr id="41988" name="Rectangle 4"/>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89" name="Rectangle 5"/>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0" name="Rectangle 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1" name="Rectangle 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2" name="Rectangle 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3" name="Rectangle 9"/>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4" name="Rectangle 10"/>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5" name="Rectangle 11"/>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6" name="Rectangle 12"/>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7" name="Rectangle 13"/>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8" name="Rectangle 1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9" name="Rectangle 15"/>
          <p:cNvSpPr>
            <a:spLocks noChangeArrowheads="1"/>
          </p:cNvSpPr>
          <p:nvPr/>
        </p:nvSpPr>
        <p:spPr bwMode="auto">
          <a:xfrm>
            <a:off x="0" y="302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0" name="Rectangle 16"/>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1" name="Rectangle 17"/>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2" name="Rectangle 18"/>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3" name="Rectangle 19"/>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4" name="Rectangle 20"/>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5" name="Rectangle 21"/>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6" name="Rectangle 22"/>
          <p:cNvSpPr>
            <a:spLocks noChangeArrowheads="1"/>
          </p:cNvSpPr>
          <p:nvPr/>
        </p:nvSpPr>
        <p:spPr bwMode="auto">
          <a:xfrm>
            <a:off x="0"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7" name="Rectangle 23"/>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8" name="Rectangle 2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9" name="Rectangle 25"/>
          <p:cNvSpPr>
            <a:spLocks noChangeArrowheads="1"/>
          </p:cNvSpPr>
          <p:nvPr/>
        </p:nvSpPr>
        <p:spPr bwMode="auto">
          <a:xfrm>
            <a:off x="0" y="3249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0" name="Rectangle 2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1" name="Rectangle 2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2" name="Rectangle 2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3" name="Rectangle 29"/>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4" name="Rectangle 30"/>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5" name="Rectangle 31"/>
          <p:cNvSpPr>
            <a:spLocks noChangeArrowheads="1"/>
          </p:cNvSpPr>
          <p:nvPr/>
        </p:nvSpPr>
        <p:spPr bwMode="auto">
          <a:xfrm>
            <a:off x="0" y="2525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6" name="Rectangle 32"/>
          <p:cNvSpPr>
            <a:spLocks noChangeArrowheads="1"/>
          </p:cNvSpPr>
          <p:nvPr/>
        </p:nvSpPr>
        <p:spPr bwMode="auto">
          <a:xfrm>
            <a:off x="0" y="2982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pic>
        <p:nvPicPr>
          <p:cNvPr id="29593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2825" b="11757"/>
          <a:stretch/>
        </p:blipFill>
        <p:spPr bwMode="auto">
          <a:xfrm>
            <a:off x="2722778" y="0"/>
            <a:ext cx="642122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5" name="Straight Arrow Connector 34"/>
          <p:cNvCxnSpPr/>
          <p:nvPr/>
        </p:nvCxnSpPr>
        <p:spPr>
          <a:xfrm flipV="1">
            <a:off x="2209800" y="1066800"/>
            <a:ext cx="3048000" cy="4572000"/>
          </a:xfrm>
          <a:prstGeom prst="straightConnector1">
            <a:avLst/>
          </a:prstGeom>
          <a:ln w="25400">
            <a:solidFill>
              <a:schemeClr val="bg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9077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59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987">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987">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50000">
              <a:schemeClr val="tx1"/>
            </a:gs>
            <a:gs pos="100000">
              <a:srgbClr val="00B0F0"/>
            </a:gs>
          </a:gsLst>
          <a:lin ang="18900000" scaled="1"/>
        </a:gradFill>
        <a:effectLst/>
      </p:bgPr>
    </p:bg>
    <p:spTree>
      <p:nvGrpSpPr>
        <p:cNvPr id="1" name=""/>
        <p:cNvGrpSpPr/>
        <p:nvPr/>
      </p:nvGrpSpPr>
      <p:grpSpPr>
        <a:xfrm>
          <a:off x="0" y="0"/>
          <a:ext cx="0" cy="0"/>
          <a:chOff x="0" y="0"/>
          <a:chExt cx="0" cy="0"/>
        </a:xfrm>
      </p:grpSpPr>
      <p:pic>
        <p:nvPicPr>
          <p:cNvPr id="29593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2825" b="11757"/>
          <a:stretch/>
        </p:blipFill>
        <p:spPr bwMode="auto">
          <a:xfrm>
            <a:off x="2722778" y="0"/>
            <a:ext cx="642122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986" name="Rectangle 2"/>
          <p:cNvSpPr>
            <a:spLocks noGrp="1" noChangeArrowheads="1"/>
          </p:cNvSpPr>
          <p:nvPr>
            <p:ph type="title"/>
          </p:nvPr>
        </p:nvSpPr>
        <p:spPr>
          <a:xfrm>
            <a:off x="609600" y="76200"/>
            <a:ext cx="7772400" cy="762000"/>
          </a:xfrm>
        </p:spPr>
        <p:txBody>
          <a:bodyPr/>
          <a:lstStyle/>
          <a:p>
            <a:pPr eaLnBrk="1" hangingPunct="1"/>
            <a:r>
              <a:rPr lang="en-US" smtClean="0">
                <a:solidFill>
                  <a:schemeClr val="bg2"/>
                </a:solidFill>
                <a:latin typeface="Arial Unicode MS" pitchFamily="34" charset="-128"/>
                <a:ea typeface="Arial Unicode MS" pitchFamily="34" charset="-128"/>
                <a:cs typeface="Arial Unicode MS" pitchFamily="34" charset="-128"/>
              </a:rPr>
              <a:t>Correlation PCA</a:t>
            </a:r>
          </a:p>
        </p:txBody>
      </p:sp>
      <p:sp>
        <p:nvSpPr>
          <p:cNvPr id="41987" name="Rectangle 3"/>
          <p:cNvSpPr>
            <a:spLocks noGrp="1" noChangeArrowheads="1"/>
          </p:cNvSpPr>
          <p:nvPr>
            <p:ph type="body" idx="1"/>
          </p:nvPr>
        </p:nvSpPr>
        <p:spPr>
          <a:xfrm>
            <a:off x="152400" y="838200"/>
            <a:ext cx="8610600" cy="5867400"/>
          </a:xfrm>
        </p:spPr>
        <p:txBody>
          <a:bodyPr/>
          <a:lstStyle/>
          <a:p>
            <a:pPr marL="711200" indent="-711200" eaLnBrk="1" hangingPunct="1">
              <a:lnSpc>
                <a:spcPct val="110000"/>
              </a:lnSpc>
              <a:buFontTx/>
              <a:buNone/>
            </a:pPr>
            <a:r>
              <a:rPr lang="en-US" dirty="0" smtClean="0">
                <a:solidFill>
                  <a:schemeClr val="bg2"/>
                </a:solidFill>
                <a:latin typeface="Arial Unicode MS" pitchFamily="34" charset="-128"/>
                <a:ea typeface="Arial Unicode MS" pitchFamily="34" charset="-128"/>
                <a:cs typeface="Arial Unicode MS" pitchFamily="34" charset="-128"/>
              </a:rPr>
              <a:t>Toy Example Contrasting </a:t>
            </a:r>
            <a:r>
              <a:rPr lang="en-US" dirty="0" err="1" smtClean="0">
                <a:solidFill>
                  <a:schemeClr val="bg2"/>
                </a:solidFill>
                <a:latin typeface="Arial Unicode MS" pitchFamily="34" charset="-128"/>
                <a:ea typeface="Arial Unicode MS" pitchFamily="34" charset="-128"/>
                <a:cs typeface="Arial Unicode MS" pitchFamily="34" charset="-128"/>
              </a:rPr>
              <a:t>Cov</a:t>
            </a:r>
            <a:r>
              <a:rPr lang="en-US" dirty="0" smtClean="0">
                <a:solidFill>
                  <a:schemeClr val="bg2"/>
                </a:solidFill>
                <a:latin typeface="Arial Unicode MS" pitchFamily="34" charset="-128"/>
                <a:ea typeface="Arial Unicode MS" pitchFamily="34" charset="-128"/>
                <a:cs typeface="Arial Unicode MS" pitchFamily="34" charset="-128"/>
              </a:rPr>
              <a:t>. vs. Corr.</a:t>
            </a:r>
          </a:p>
          <a:p>
            <a:pPr marL="711200" indent="-711200" eaLnBrk="1" hangingPunct="1">
              <a:lnSpc>
                <a:spcPct val="110000"/>
              </a:lnSpc>
              <a:buFontTx/>
              <a:buNone/>
            </a:pPr>
            <a:r>
              <a:rPr lang="en-US" dirty="0" smtClean="0">
                <a:solidFill>
                  <a:schemeClr val="bg2"/>
                </a:solidFill>
                <a:latin typeface="Arial Unicode MS" pitchFamily="34" charset="-128"/>
                <a:ea typeface="Arial Unicode MS" pitchFamily="34" charset="-128"/>
                <a:cs typeface="Arial Unicode MS" pitchFamily="34" charset="-128"/>
              </a:rPr>
              <a:t>Use Rescaled</a:t>
            </a:r>
          </a:p>
          <a:p>
            <a:pPr marL="711200" indent="-711200" eaLnBrk="1" hangingPunct="1">
              <a:lnSpc>
                <a:spcPct val="110000"/>
              </a:lnSpc>
              <a:buFontTx/>
              <a:buNone/>
            </a:pPr>
            <a:r>
              <a:rPr lang="en-US" dirty="0" smtClean="0">
                <a:solidFill>
                  <a:schemeClr val="bg2"/>
                </a:solidFill>
                <a:latin typeface="Arial Unicode MS" pitchFamily="34" charset="-128"/>
                <a:ea typeface="Arial Unicode MS" pitchFamily="34" charset="-128"/>
                <a:cs typeface="Arial Unicode MS" pitchFamily="34" charset="-128"/>
              </a:rPr>
              <a:t>Axes (Typical</a:t>
            </a:r>
          </a:p>
          <a:p>
            <a:pPr marL="711200" indent="-711200" eaLnBrk="1" hangingPunct="1">
              <a:lnSpc>
                <a:spcPct val="110000"/>
              </a:lnSpc>
              <a:buFontTx/>
              <a:buNone/>
            </a:pPr>
            <a:r>
              <a:rPr lang="en-US" dirty="0" smtClean="0">
                <a:solidFill>
                  <a:schemeClr val="bg2"/>
                </a:solidFill>
                <a:latin typeface="Arial Unicode MS" pitchFamily="34" charset="-128"/>
                <a:ea typeface="Arial Unicode MS" pitchFamily="34" charset="-128"/>
                <a:cs typeface="Arial Unicode MS" pitchFamily="34" charset="-128"/>
              </a:rPr>
              <a:t>Default)</a:t>
            </a:r>
          </a:p>
          <a:p>
            <a:pPr marL="711200" indent="-711200" eaLnBrk="1" hangingPunct="1">
              <a:lnSpc>
                <a:spcPct val="110000"/>
              </a:lnSpc>
              <a:buFontTx/>
              <a:buNone/>
            </a:pPr>
            <a:r>
              <a:rPr lang="en-US" dirty="0" smtClean="0">
                <a:solidFill>
                  <a:schemeClr val="bg2"/>
                </a:solidFill>
                <a:latin typeface="Arial Unicode MS" pitchFamily="34" charset="-128"/>
                <a:ea typeface="Arial Unicode MS" pitchFamily="34" charset="-128"/>
                <a:cs typeface="Arial Unicode MS" pitchFamily="34" charset="-128"/>
              </a:rPr>
              <a:t>All Comp’s</a:t>
            </a:r>
          </a:p>
          <a:p>
            <a:pPr marL="711200" indent="-711200" eaLnBrk="1" hangingPunct="1">
              <a:lnSpc>
                <a:spcPct val="110000"/>
              </a:lnSpc>
              <a:buFontTx/>
              <a:buNone/>
            </a:pPr>
            <a:r>
              <a:rPr lang="en-US" dirty="0" smtClean="0">
                <a:solidFill>
                  <a:schemeClr val="bg2"/>
                </a:solidFill>
                <a:latin typeface="Arial Unicode MS" pitchFamily="34" charset="-128"/>
                <a:ea typeface="Arial Unicode MS" pitchFamily="34" charset="-128"/>
                <a:cs typeface="Arial Unicode MS" pitchFamily="34" charset="-128"/>
              </a:rPr>
              <a:t>Visible</a:t>
            </a:r>
          </a:p>
          <a:p>
            <a:pPr marL="711200" indent="-711200" eaLnBrk="1" hangingPunct="1">
              <a:lnSpc>
                <a:spcPct val="110000"/>
              </a:lnSpc>
              <a:buFontTx/>
              <a:buNone/>
            </a:pPr>
            <a:endParaRPr lang="en-US" dirty="0">
              <a:solidFill>
                <a:schemeClr val="bg2"/>
              </a:solidFill>
              <a:latin typeface="Arial Unicode MS" pitchFamily="34" charset="-128"/>
              <a:ea typeface="Arial Unicode MS" pitchFamily="34" charset="-128"/>
              <a:cs typeface="Arial Unicode MS" pitchFamily="34" charset="-128"/>
            </a:endParaRPr>
          </a:p>
          <a:p>
            <a:pPr marL="711200" indent="-711200" eaLnBrk="1" hangingPunct="1">
              <a:lnSpc>
                <a:spcPct val="110000"/>
              </a:lnSpc>
              <a:buFontTx/>
              <a:buNone/>
            </a:pPr>
            <a:r>
              <a:rPr lang="en-US" dirty="0" smtClean="0">
                <a:solidFill>
                  <a:schemeClr val="bg2"/>
                </a:solidFill>
                <a:latin typeface="Arial Unicode MS" pitchFamily="34" charset="-128"/>
                <a:ea typeface="Arial Unicode MS" pitchFamily="34" charset="-128"/>
                <a:cs typeface="Arial Unicode MS" pitchFamily="34" charset="-128"/>
              </a:rPr>
              <a:t>(sin &amp; cos)</a:t>
            </a:r>
          </a:p>
        </p:txBody>
      </p:sp>
      <p:sp>
        <p:nvSpPr>
          <p:cNvPr id="41988" name="Rectangle 4"/>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89" name="Rectangle 5"/>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0" name="Rectangle 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1" name="Rectangle 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2" name="Rectangle 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3" name="Rectangle 9"/>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4" name="Rectangle 10"/>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5" name="Rectangle 11"/>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6" name="Rectangle 12"/>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7" name="Rectangle 13"/>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8" name="Rectangle 1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9" name="Rectangle 15"/>
          <p:cNvSpPr>
            <a:spLocks noChangeArrowheads="1"/>
          </p:cNvSpPr>
          <p:nvPr/>
        </p:nvSpPr>
        <p:spPr bwMode="auto">
          <a:xfrm>
            <a:off x="0" y="302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0" name="Rectangle 16"/>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1" name="Rectangle 17"/>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2" name="Rectangle 18"/>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3" name="Rectangle 19"/>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4" name="Rectangle 20"/>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5" name="Rectangle 21"/>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6" name="Rectangle 22"/>
          <p:cNvSpPr>
            <a:spLocks noChangeArrowheads="1"/>
          </p:cNvSpPr>
          <p:nvPr/>
        </p:nvSpPr>
        <p:spPr bwMode="auto">
          <a:xfrm>
            <a:off x="0"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7" name="Rectangle 23"/>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8" name="Rectangle 2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9" name="Rectangle 25"/>
          <p:cNvSpPr>
            <a:spLocks noChangeArrowheads="1"/>
          </p:cNvSpPr>
          <p:nvPr/>
        </p:nvSpPr>
        <p:spPr bwMode="auto">
          <a:xfrm>
            <a:off x="0" y="3249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0" name="Rectangle 2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1" name="Rectangle 2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2" name="Rectangle 2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3" name="Rectangle 29"/>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4" name="Rectangle 30"/>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5" name="Rectangle 31"/>
          <p:cNvSpPr>
            <a:spLocks noChangeArrowheads="1"/>
          </p:cNvSpPr>
          <p:nvPr/>
        </p:nvSpPr>
        <p:spPr bwMode="auto">
          <a:xfrm>
            <a:off x="0" y="2525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6" name="Rectangle 32"/>
          <p:cNvSpPr>
            <a:spLocks noChangeArrowheads="1"/>
          </p:cNvSpPr>
          <p:nvPr/>
        </p:nvSpPr>
        <p:spPr bwMode="auto">
          <a:xfrm>
            <a:off x="0" y="2982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cxnSp>
        <p:nvCxnSpPr>
          <p:cNvPr id="34" name="Straight Arrow Connector 33"/>
          <p:cNvCxnSpPr/>
          <p:nvPr/>
        </p:nvCxnSpPr>
        <p:spPr>
          <a:xfrm>
            <a:off x="1600200" y="4343400"/>
            <a:ext cx="2362200" cy="1981200"/>
          </a:xfrm>
          <a:prstGeom prst="straightConnector1">
            <a:avLst/>
          </a:prstGeom>
          <a:ln w="25400">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1600200" y="4343400"/>
            <a:ext cx="2362200" cy="457200"/>
          </a:xfrm>
          <a:prstGeom prst="straightConnector1">
            <a:avLst/>
          </a:prstGeom>
          <a:ln w="25400">
            <a:solidFill>
              <a:schemeClr val="bg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3339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50000">
              <a:schemeClr val="tx1"/>
            </a:gs>
            <a:gs pos="100000">
              <a:srgbClr val="00B0F0"/>
            </a:gs>
          </a:gsLst>
          <a:lin ang="18900000" scaled="1"/>
        </a:gradFill>
        <a:effectLst/>
      </p:bgPr>
    </p:bg>
    <p:spTree>
      <p:nvGrpSpPr>
        <p:cNvPr id="1" name=""/>
        <p:cNvGrpSpPr/>
        <p:nvPr/>
      </p:nvGrpSpPr>
      <p:grpSpPr>
        <a:xfrm>
          <a:off x="0" y="0"/>
          <a:ext cx="0" cy="0"/>
          <a:chOff x="0" y="0"/>
          <a:chExt cx="0" cy="0"/>
        </a:xfrm>
      </p:grpSpPr>
      <p:pic>
        <p:nvPicPr>
          <p:cNvPr id="29593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2825" b="11757"/>
          <a:stretch/>
        </p:blipFill>
        <p:spPr bwMode="auto">
          <a:xfrm>
            <a:off x="2722778" y="0"/>
            <a:ext cx="642122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986" name="Rectangle 2"/>
          <p:cNvSpPr>
            <a:spLocks noGrp="1" noChangeArrowheads="1"/>
          </p:cNvSpPr>
          <p:nvPr>
            <p:ph type="title"/>
          </p:nvPr>
        </p:nvSpPr>
        <p:spPr>
          <a:xfrm>
            <a:off x="609600" y="76200"/>
            <a:ext cx="7772400" cy="762000"/>
          </a:xfrm>
        </p:spPr>
        <p:txBody>
          <a:bodyPr/>
          <a:lstStyle/>
          <a:p>
            <a:pPr eaLnBrk="1" hangingPunct="1"/>
            <a:r>
              <a:rPr lang="en-US" smtClean="0">
                <a:solidFill>
                  <a:schemeClr val="bg2"/>
                </a:solidFill>
                <a:latin typeface="Arial Unicode MS" pitchFamily="34" charset="-128"/>
                <a:ea typeface="Arial Unicode MS" pitchFamily="34" charset="-128"/>
                <a:cs typeface="Arial Unicode MS" pitchFamily="34" charset="-128"/>
              </a:rPr>
              <a:t>Correlation PCA</a:t>
            </a:r>
          </a:p>
        </p:txBody>
      </p:sp>
      <p:sp>
        <p:nvSpPr>
          <p:cNvPr id="41987" name="Rectangle 3"/>
          <p:cNvSpPr>
            <a:spLocks noGrp="1" noChangeArrowheads="1"/>
          </p:cNvSpPr>
          <p:nvPr>
            <p:ph type="body" idx="1"/>
          </p:nvPr>
        </p:nvSpPr>
        <p:spPr>
          <a:xfrm>
            <a:off x="152400" y="838200"/>
            <a:ext cx="8610600" cy="5867400"/>
          </a:xfrm>
        </p:spPr>
        <p:txBody>
          <a:bodyPr/>
          <a:lstStyle/>
          <a:p>
            <a:pPr marL="711200" indent="-711200" eaLnBrk="1" hangingPunct="1">
              <a:lnSpc>
                <a:spcPct val="110000"/>
              </a:lnSpc>
              <a:buFontTx/>
              <a:buNone/>
            </a:pPr>
            <a:r>
              <a:rPr lang="en-US" dirty="0" smtClean="0">
                <a:solidFill>
                  <a:schemeClr val="bg2"/>
                </a:solidFill>
                <a:latin typeface="Arial Unicode MS" pitchFamily="34" charset="-128"/>
                <a:ea typeface="Arial Unicode MS" pitchFamily="34" charset="-128"/>
                <a:cs typeface="Arial Unicode MS" pitchFamily="34" charset="-128"/>
              </a:rPr>
              <a:t>Toy Example Contrasting </a:t>
            </a:r>
            <a:r>
              <a:rPr lang="en-US" dirty="0" err="1" smtClean="0">
                <a:solidFill>
                  <a:schemeClr val="bg2"/>
                </a:solidFill>
                <a:latin typeface="Arial Unicode MS" pitchFamily="34" charset="-128"/>
                <a:ea typeface="Arial Unicode MS" pitchFamily="34" charset="-128"/>
                <a:cs typeface="Arial Unicode MS" pitchFamily="34" charset="-128"/>
              </a:rPr>
              <a:t>Cov</a:t>
            </a:r>
            <a:r>
              <a:rPr lang="en-US" dirty="0" smtClean="0">
                <a:solidFill>
                  <a:schemeClr val="bg2"/>
                </a:solidFill>
                <a:latin typeface="Arial Unicode MS" pitchFamily="34" charset="-128"/>
                <a:ea typeface="Arial Unicode MS" pitchFamily="34" charset="-128"/>
                <a:cs typeface="Arial Unicode MS" pitchFamily="34" charset="-128"/>
              </a:rPr>
              <a:t>. vs. Corr.</a:t>
            </a:r>
          </a:p>
          <a:p>
            <a:pPr marL="711200" indent="-711200" eaLnBrk="1" hangingPunct="1">
              <a:lnSpc>
                <a:spcPct val="110000"/>
              </a:lnSpc>
              <a:buFontTx/>
              <a:buNone/>
            </a:pPr>
            <a:r>
              <a:rPr lang="en-US" dirty="0" smtClean="0">
                <a:solidFill>
                  <a:schemeClr val="bg2"/>
                </a:solidFill>
                <a:latin typeface="Arial Unicode MS" pitchFamily="34" charset="-128"/>
                <a:ea typeface="Arial Unicode MS" pitchFamily="34" charset="-128"/>
                <a:cs typeface="Arial Unicode MS" pitchFamily="34" charset="-128"/>
              </a:rPr>
              <a:t>Use Rescaled</a:t>
            </a:r>
          </a:p>
          <a:p>
            <a:pPr marL="711200" indent="-711200" eaLnBrk="1" hangingPunct="1">
              <a:lnSpc>
                <a:spcPct val="110000"/>
              </a:lnSpc>
              <a:buFontTx/>
              <a:buNone/>
            </a:pPr>
            <a:r>
              <a:rPr lang="en-US" dirty="0" smtClean="0">
                <a:solidFill>
                  <a:schemeClr val="bg2"/>
                </a:solidFill>
                <a:latin typeface="Arial Unicode MS" pitchFamily="34" charset="-128"/>
                <a:ea typeface="Arial Unicode MS" pitchFamily="34" charset="-128"/>
                <a:cs typeface="Arial Unicode MS" pitchFamily="34" charset="-128"/>
              </a:rPr>
              <a:t>Axes (Typical</a:t>
            </a:r>
          </a:p>
          <a:p>
            <a:pPr marL="711200" indent="-711200" eaLnBrk="1" hangingPunct="1">
              <a:lnSpc>
                <a:spcPct val="110000"/>
              </a:lnSpc>
              <a:buFontTx/>
              <a:buNone/>
            </a:pPr>
            <a:r>
              <a:rPr lang="en-US" dirty="0" smtClean="0">
                <a:solidFill>
                  <a:schemeClr val="bg2"/>
                </a:solidFill>
                <a:latin typeface="Arial Unicode MS" pitchFamily="34" charset="-128"/>
                <a:ea typeface="Arial Unicode MS" pitchFamily="34" charset="-128"/>
                <a:cs typeface="Arial Unicode MS" pitchFamily="34" charset="-128"/>
              </a:rPr>
              <a:t>Default)</a:t>
            </a:r>
          </a:p>
          <a:p>
            <a:pPr marL="711200" indent="-711200" eaLnBrk="1" hangingPunct="1">
              <a:lnSpc>
                <a:spcPct val="110000"/>
              </a:lnSpc>
              <a:buFontTx/>
              <a:buNone/>
            </a:pPr>
            <a:r>
              <a:rPr lang="en-US" dirty="0" smtClean="0">
                <a:solidFill>
                  <a:schemeClr val="bg2"/>
                </a:solidFill>
                <a:latin typeface="Arial Unicode MS" pitchFamily="34" charset="-128"/>
                <a:ea typeface="Arial Unicode MS" pitchFamily="34" charset="-128"/>
                <a:cs typeface="Arial Unicode MS" pitchFamily="34" charset="-128"/>
              </a:rPr>
              <a:t>All Comp’s</a:t>
            </a:r>
          </a:p>
          <a:p>
            <a:pPr marL="711200" indent="-711200" eaLnBrk="1" hangingPunct="1">
              <a:lnSpc>
                <a:spcPct val="110000"/>
              </a:lnSpc>
              <a:buFontTx/>
              <a:buNone/>
            </a:pPr>
            <a:r>
              <a:rPr lang="en-US" dirty="0" smtClean="0">
                <a:solidFill>
                  <a:schemeClr val="bg2"/>
                </a:solidFill>
                <a:latin typeface="Arial Unicode MS" pitchFamily="34" charset="-128"/>
                <a:ea typeface="Arial Unicode MS" pitchFamily="34" charset="-128"/>
                <a:cs typeface="Arial Unicode MS" pitchFamily="34" charset="-128"/>
              </a:rPr>
              <a:t>Visible</a:t>
            </a:r>
          </a:p>
          <a:p>
            <a:pPr marL="711200" indent="-711200" eaLnBrk="1" hangingPunct="1">
              <a:lnSpc>
                <a:spcPct val="110000"/>
              </a:lnSpc>
              <a:buFontTx/>
              <a:buNone/>
            </a:pPr>
            <a:endParaRPr lang="en-US" b="1" dirty="0">
              <a:solidFill>
                <a:srgbClr val="FF0000"/>
              </a:solidFill>
              <a:latin typeface="Arial Unicode MS" pitchFamily="34" charset="-128"/>
              <a:ea typeface="Arial Unicode MS" pitchFamily="34" charset="-128"/>
              <a:cs typeface="Arial Unicode MS" pitchFamily="34" charset="-128"/>
            </a:endParaRPr>
          </a:p>
          <a:p>
            <a:pPr marL="711200" indent="-711200" eaLnBrk="1" hangingPunct="1">
              <a:lnSpc>
                <a:spcPct val="110000"/>
              </a:lnSpc>
              <a:buFontTx/>
              <a:buNone/>
            </a:pPr>
            <a:r>
              <a:rPr lang="en-US" b="1" dirty="0" smtClean="0">
                <a:solidFill>
                  <a:srgbClr val="FF0000"/>
                </a:solidFill>
                <a:latin typeface="Arial Unicode MS" pitchFamily="34" charset="-128"/>
                <a:ea typeface="Arial Unicode MS" pitchFamily="34" charset="-128"/>
                <a:cs typeface="Arial Unicode MS" pitchFamily="34" charset="-128"/>
              </a:rPr>
              <a:t>Good or</a:t>
            </a:r>
          </a:p>
          <a:p>
            <a:pPr marL="711200" indent="-711200" eaLnBrk="1" hangingPunct="1">
              <a:lnSpc>
                <a:spcPct val="110000"/>
              </a:lnSpc>
              <a:buFontTx/>
              <a:buNone/>
            </a:pPr>
            <a:r>
              <a:rPr lang="en-US" b="1" dirty="0" smtClean="0">
                <a:solidFill>
                  <a:srgbClr val="FF0000"/>
                </a:solidFill>
                <a:latin typeface="Arial Unicode MS" pitchFamily="34" charset="-128"/>
                <a:ea typeface="Arial Unicode MS" pitchFamily="34" charset="-128"/>
                <a:cs typeface="Arial Unicode MS" pitchFamily="34" charset="-128"/>
              </a:rPr>
              <a:t>Bad ???</a:t>
            </a:r>
            <a:endParaRPr lang="en-US" b="1" dirty="0">
              <a:solidFill>
                <a:srgbClr val="FF0000"/>
              </a:solidFill>
              <a:latin typeface="Arial Unicode MS" pitchFamily="34" charset="-128"/>
              <a:ea typeface="Arial Unicode MS" pitchFamily="34" charset="-128"/>
              <a:cs typeface="Arial Unicode MS" pitchFamily="34" charset="-128"/>
            </a:endParaRPr>
          </a:p>
        </p:txBody>
      </p:sp>
      <p:sp>
        <p:nvSpPr>
          <p:cNvPr id="41988" name="Rectangle 4"/>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89" name="Rectangle 5"/>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0" name="Rectangle 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1" name="Rectangle 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2" name="Rectangle 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3" name="Rectangle 9"/>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4" name="Rectangle 10"/>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5" name="Rectangle 11"/>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6" name="Rectangle 12"/>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7" name="Rectangle 13"/>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8" name="Rectangle 1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9" name="Rectangle 15"/>
          <p:cNvSpPr>
            <a:spLocks noChangeArrowheads="1"/>
          </p:cNvSpPr>
          <p:nvPr/>
        </p:nvSpPr>
        <p:spPr bwMode="auto">
          <a:xfrm>
            <a:off x="0" y="302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0" name="Rectangle 16"/>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1" name="Rectangle 17"/>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2" name="Rectangle 18"/>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3" name="Rectangle 19"/>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4" name="Rectangle 20"/>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5" name="Rectangle 21"/>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6" name="Rectangle 22"/>
          <p:cNvSpPr>
            <a:spLocks noChangeArrowheads="1"/>
          </p:cNvSpPr>
          <p:nvPr/>
        </p:nvSpPr>
        <p:spPr bwMode="auto">
          <a:xfrm>
            <a:off x="0"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7" name="Rectangle 23"/>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8" name="Rectangle 2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9" name="Rectangle 25"/>
          <p:cNvSpPr>
            <a:spLocks noChangeArrowheads="1"/>
          </p:cNvSpPr>
          <p:nvPr/>
        </p:nvSpPr>
        <p:spPr bwMode="auto">
          <a:xfrm>
            <a:off x="0" y="3249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0" name="Rectangle 2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1" name="Rectangle 2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2" name="Rectangle 2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3" name="Rectangle 29"/>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4" name="Rectangle 30"/>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5" name="Rectangle 31"/>
          <p:cNvSpPr>
            <a:spLocks noChangeArrowheads="1"/>
          </p:cNvSpPr>
          <p:nvPr/>
        </p:nvSpPr>
        <p:spPr bwMode="auto">
          <a:xfrm>
            <a:off x="0" y="2525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6" name="Rectangle 32"/>
          <p:cNvSpPr>
            <a:spLocks noChangeArrowheads="1"/>
          </p:cNvSpPr>
          <p:nvPr/>
        </p:nvSpPr>
        <p:spPr bwMode="auto">
          <a:xfrm>
            <a:off x="0" y="2982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cxnSp>
        <p:nvCxnSpPr>
          <p:cNvPr id="34" name="Straight Arrow Connector 33"/>
          <p:cNvCxnSpPr/>
          <p:nvPr/>
        </p:nvCxnSpPr>
        <p:spPr>
          <a:xfrm>
            <a:off x="1600200" y="4343400"/>
            <a:ext cx="2362200" cy="1981200"/>
          </a:xfrm>
          <a:prstGeom prst="straightConnector1">
            <a:avLst/>
          </a:prstGeom>
          <a:ln w="25400">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1600200" y="4343400"/>
            <a:ext cx="2362200" cy="457200"/>
          </a:xfrm>
          <a:prstGeom prst="straightConnector1">
            <a:avLst/>
          </a:prstGeom>
          <a:ln w="25400">
            <a:solidFill>
              <a:schemeClr val="bg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38696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50000">
              <a:schemeClr val="tx1"/>
            </a:gs>
            <a:gs pos="100000">
              <a:srgbClr val="00B0F0"/>
            </a:gs>
          </a:gsLst>
          <a:lin ang="18900000" scaled="1"/>
        </a:gra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09600" y="76200"/>
            <a:ext cx="7772400" cy="762000"/>
          </a:xfrm>
        </p:spPr>
        <p:txBody>
          <a:bodyPr/>
          <a:lstStyle/>
          <a:p>
            <a:pPr eaLnBrk="1" hangingPunct="1"/>
            <a:r>
              <a:rPr lang="en-US" smtClean="0">
                <a:solidFill>
                  <a:schemeClr val="bg2"/>
                </a:solidFill>
                <a:latin typeface="Arial Unicode MS" pitchFamily="34" charset="-128"/>
                <a:ea typeface="Arial Unicode MS" pitchFamily="34" charset="-128"/>
                <a:cs typeface="Arial Unicode MS" pitchFamily="34" charset="-128"/>
              </a:rPr>
              <a:t>Correlation PCA</a:t>
            </a:r>
          </a:p>
        </p:txBody>
      </p:sp>
      <p:sp>
        <p:nvSpPr>
          <p:cNvPr id="41987" name="Rectangle 3"/>
          <p:cNvSpPr>
            <a:spLocks noGrp="1" noChangeArrowheads="1"/>
          </p:cNvSpPr>
          <p:nvPr>
            <p:ph type="body" idx="1"/>
          </p:nvPr>
        </p:nvSpPr>
        <p:spPr>
          <a:xfrm>
            <a:off x="152400" y="838200"/>
            <a:ext cx="8610600" cy="5867400"/>
          </a:xfrm>
        </p:spPr>
        <p:txBody>
          <a:bodyPr/>
          <a:lstStyle/>
          <a:p>
            <a:pPr marL="711200" indent="-711200" eaLnBrk="1" hangingPunct="1">
              <a:lnSpc>
                <a:spcPct val="110000"/>
              </a:lnSpc>
              <a:buFontTx/>
              <a:buNone/>
            </a:pPr>
            <a:r>
              <a:rPr lang="en-US" dirty="0" smtClean="0">
                <a:solidFill>
                  <a:schemeClr val="bg2"/>
                </a:solidFill>
                <a:latin typeface="Arial Unicode MS" pitchFamily="34" charset="-128"/>
                <a:ea typeface="Arial Unicode MS" pitchFamily="34" charset="-128"/>
                <a:cs typeface="Arial Unicode MS" pitchFamily="34" charset="-128"/>
              </a:rPr>
              <a:t>Toy Example Contrasting </a:t>
            </a:r>
            <a:r>
              <a:rPr lang="en-US" dirty="0" err="1" smtClean="0">
                <a:solidFill>
                  <a:schemeClr val="bg2"/>
                </a:solidFill>
                <a:latin typeface="Arial Unicode MS" pitchFamily="34" charset="-128"/>
                <a:ea typeface="Arial Unicode MS" pitchFamily="34" charset="-128"/>
                <a:cs typeface="Arial Unicode MS" pitchFamily="34" charset="-128"/>
              </a:rPr>
              <a:t>Cov</a:t>
            </a:r>
            <a:r>
              <a:rPr lang="en-US" dirty="0" smtClean="0">
                <a:solidFill>
                  <a:schemeClr val="bg2"/>
                </a:solidFill>
                <a:latin typeface="Arial Unicode MS" pitchFamily="34" charset="-128"/>
                <a:ea typeface="Arial Unicode MS" pitchFamily="34" charset="-128"/>
                <a:cs typeface="Arial Unicode MS" pitchFamily="34" charset="-128"/>
              </a:rPr>
              <a:t>. vs. Corr.</a:t>
            </a:r>
          </a:p>
        </p:txBody>
      </p:sp>
      <p:sp>
        <p:nvSpPr>
          <p:cNvPr id="41988" name="Rectangle 4"/>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89" name="Rectangle 5"/>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0" name="Rectangle 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1" name="Rectangle 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2" name="Rectangle 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3" name="Rectangle 9"/>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4" name="Rectangle 10"/>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5" name="Rectangle 11"/>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6" name="Rectangle 12"/>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7" name="Rectangle 13"/>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8" name="Rectangle 1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9" name="Rectangle 15"/>
          <p:cNvSpPr>
            <a:spLocks noChangeArrowheads="1"/>
          </p:cNvSpPr>
          <p:nvPr/>
        </p:nvSpPr>
        <p:spPr bwMode="auto">
          <a:xfrm>
            <a:off x="0" y="302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0" name="Rectangle 16"/>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1" name="Rectangle 17"/>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2" name="Rectangle 18"/>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3" name="Rectangle 19"/>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4" name="Rectangle 20"/>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5" name="Rectangle 21"/>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6" name="Rectangle 22"/>
          <p:cNvSpPr>
            <a:spLocks noChangeArrowheads="1"/>
          </p:cNvSpPr>
          <p:nvPr/>
        </p:nvSpPr>
        <p:spPr bwMode="auto">
          <a:xfrm>
            <a:off x="0"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7" name="Rectangle 23"/>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8" name="Rectangle 2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9" name="Rectangle 25"/>
          <p:cNvSpPr>
            <a:spLocks noChangeArrowheads="1"/>
          </p:cNvSpPr>
          <p:nvPr/>
        </p:nvSpPr>
        <p:spPr bwMode="auto">
          <a:xfrm>
            <a:off x="0" y="3249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0" name="Rectangle 2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1" name="Rectangle 2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2" name="Rectangle 2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3" name="Rectangle 29"/>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4" name="Rectangle 30"/>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5" name="Rectangle 31"/>
          <p:cNvSpPr>
            <a:spLocks noChangeArrowheads="1"/>
          </p:cNvSpPr>
          <p:nvPr/>
        </p:nvSpPr>
        <p:spPr bwMode="auto">
          <a:xfrm>
            <a:off x="0" y="2525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6" name="Rectangle 32"/>
          <p:cNvSpPr>
            <a:spLocks noChangeArrowheads="1"/>
          </p:cNvSpPr>
          <p:nvPr/>
        </p:nvSpPr>
        <p:spPr bwMode="auto">
          <a:xfrm>
            <a:off x="0" y="2982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pic>
        <p:nvPicPr>
          <p:cNvPr id="2938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1850" y="1563802"/>
            <a:ext cx="7492150" cy="5294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00670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50000">
              <a:schemeClr val="tx1"/>
            </a:gs>
            <a:gs pos="100000">
              <a:srgbClr val="00B0F0"/>
            </a:gs>
          </a:gsLst>
          <a:lin ang="18900000" scaled="1"/>
        </a:gradFill>
        <a:effectLst/>
      </p:bgPr>
    </p:bg>
    <p:spTree>
      <p:nvGrpSpPr>
        <p:cNvPr id="1" name=""/>
        <p:cNvGrpSpPr/>
        <p:nvPr/>
      </p:nvGrpSpPr>
      <p:grpSpPr>
        <a:xfrm>
          <a:off x="0" y="0"/>
          <a:ext cx="0" cy="0"/>
          <a:chOff x="0" y="0"/>
          <a:chExt cx="0" cy="0"/>
        </a:xfrm>
      </p:grpSpPr>
      <p:pic>
        <p:nvPicPr>
          <p:cNvPr id="2969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1850" y="1563802"/>
            <a:ext cx="7492150" cy="5294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986" name="Rectangle 2"/>
          <p:cNvSpPr>
            <a:spLocks noGrp="1" noChangeArrowheads="1"/>
          </p:cNvSpPr>
          <p:nvPr>
            <p:ph type="title"/>
          </p:nvPr>
        </p:nvSpPr>
        <p:spPr>
          <a:xfrm>
            <a:off x="609600" y="76200"/>
            <a:ext cx="7772400" cy="762000"/>
          </a:xfrm>
        </p:spPr>
        <p:txBody>
          <a:bodyPr/>
          <a:lstStyle/>
          <a:p>
            <a:pPr eaLnBrk="1" hangingPunct="1"/>
            <a:r>
              <a:rPr lang="en-US" smtClean="0">
                <a:solidFill>
                  <a:schemeClr val="bg2"/>
                </a:solidFill>
                <a:latin typeface="Arial Unicode MS" pitchFamily="34" charset="-128"/>
                <a:ea typeface="Arial Unicode MS" pitchFamily="34" charset="-128"/>
                <a:cs typeface="Arial Unicode MS" pitchFamily="34" charset="-128"/>
              </a:rPr>
              <a:t>Correlation PCA</a:t>
            </a:r>
          </a:p>
        </p:txBody>
      </p:sp>
      <p:sp>
        <p:nvSpPr>
          <p:cNvPr id="41987" name="Rectangle 3"/>
          <p:cNvSpPr>
            <a:spLocks noGrp="1" noChangeArrowheads="1"/>
          </p:cNvSpPr>
          <p:nvPr>
            <p:ph type="body" idx="1"/>
          </p:nvPr>
        </p:nvSpPr>
        <p:spPr>
          <a:xfrm>
            <a:off x="152400" y="838200"/>
            <a:ext cx="8610600" cy="5867400"/>
          </a:xfrm>
        </p:spPr>
        <p:txBody>
          <a:bodyPr/>
          <a:lstStyle/>
          <a:p>
            <a:pPr marL="711200" indent="-711200" eaLnBrk="1" hangingPunct="1">
              <a:lnSpc>
                <a:spcPct val="110000"/>
              </a:lnSpc>
              <a:buFontTx/>
              <a:buNone/>
            </a:pPr>
            <a:r>
              <a:rPr lang="en-US" dirty="0" smtClean="0">
                <a:solidFill>
                  <a:schemeClr val="bg2"/>
                </a:solidFill>
                <a:latin typeface="Arial Unicode MS" pitchFamily="34" charset="-128"/>
                <a:ea typeface="Arial Unicode MS" pitchFamily="34" charset="-128"/>
                <a:cs typeface="Arial Unicode MS" pitchFamily="34" charset="-128"/>
              </a:rPr>
              <a:t>Toy Example Contrasting </a:t>
            </a:r>
            <a:r>
              <a:rPr lang="en-US" dirty="0" err="1" smtClean="0">
                <a:solidFill>
                  <a:schemeClr val="bg2"/>
                </a:solidFill>
                <a:latin typeface="Arial Unicode MS" pitchFamily="34" charset="-128"/>
                <a:ea typeface="Arial Unicode MS" pitchFamily="34" charset="-128"/>
                <a:cs typeface="Arial Unicode MS" pitchFamily="34" charset="-128"/>
              </a:rPr>
              <a:t>Cov</a:t>
            </a:r>
            <a:r>
              <a:rPr lang="en-US" dirty="0" smtClean="0">
                <a:solidFill>
                  <a:schemeClr val="bg2"/>
                </a:solidFill>
                <a:latin typeface="Arial Unicode MS" pitchFamily="34" charset="-128"/>
                <a:ea typeface="Arial Unicode MS" pitchFamily="34" charset="-128"/>
                <a:cs typeface="Arial Unicode MS" pitchFamily="34" charset="-128"/>
              </a:rPr>
              <a:t>. vs. Corr.</a:t>
            </a:r>
          </a:p>
          <a:p>
            <a:pPr marL="711200" indent="-711200" eaLnBrk="1" hangingPunct="1">
              <a:lnSpc>
                <a:spcPct val="110000"/>
              </a:lnSpc>
              <a:buFontTx/>
              <a:buNone/>
            </a:pPr>
            <a:r>
              <a:rPr lang="en-US" dirty="0" smtClean="0">
                <a:solidFill>
                  <a:schemeClr val="bg2"/>
                </a:solidFill>
                <a:latin typeface="Arial Unicode MS" pitchFamily="34" charset="-128"/>
                <a:ea typeface="Arial Unicode MS" pitchFamily="34" charset="-128"/>
                <a:cs typeface="Arial Unicode MS" pitchFamily="34" charset="-128"/>
              </a:rPr>
              <a:t>Correlation</a:t>
            </a:r>
          </a:p>
          <a:p>
            <a:pPr marL="711200" indent="-711200" eaLnBrk="1" hangingPunct="1">
              <a:lnSpc>
                <a:spcPct val="110000"/>
              </a:lnSpc>
              <a:buFontTx/>
              <a:buNone/>
            </a:pPr>
            <a:r>
              <a:rPr lang="en-US" dirty="0" smtClean="0">
                <a:solidFill>
                  <a:schemeClr val="bg2"/>
                </a:solidFill>
                <a:latin typeface="Arial Unicode MS" pitchFamily="34" charset="-128"/>
                <a:ea typeface="Arial Unicode MS" pitchFamily="34" charset="-128"/>
                <a:cs typeface="Arial Unicode MS" pitchFamily="34" charset="-128"/>
              </a:rPr>
              <a:t>“Whitened”</a:t>
            </a:r>
          </a:p>
          <a:p>
            <a:pPr marL="711200" indent="-711200" eaLnBrk="1" hangingPunct="1">
              <a:lnSpc>
                <a:spcPct val="110000"/>
              </a:lnSpc>
              <a:buFontTx/>
              <a:buNone/>
            </a:pPr>
            <a:r>
              <a:rPr lang="en-US" dirty="0" smtClean="0">
                <a:solidFill>
                  <a:schemeClr val="bg2"/>
                </a:solidFill>
                <a:latin typeface="Arial Unicode MS" pitchFamily="34" charset="-128"/>
                <a:ea typeface="Arial Unicode MS" pitchFamily="34" charset="-128"/>
                <a:cs typeface="Arial Unicode MS" pitchFamily="34" charset="-128"/>
              </a:rPr>
              <a:t>Version</a:t>
            </a:r>
          </a:p>
          <a:p>
            <a:pPr marL="711200" indent="-711200" eaLnBrk="1" hangingPunct="1">
              <a:lnSpc>
                <a:spcPct val="110000"/>
              </a:lnSpc>
              <a:buFontTx/>
              <a:buNone/>
            </a:pPr>
            <a:endParaRPr lang="en-US" dirty="0" smtClean="0">
              <a:solidFill>
                <a:schemeClr val="bg2"/>
              </a:solidFill>
              <a:latin typeface="Arial Unicode MS" pitchFamily="34" charset="-128"/>
              <a:ea typeface="Arial Unicode MS" pitchFamily="34" charset="-128"/>
              <a:cs typeface="Arial Unicode MS" pitchFamily="34" charset="-128"/>
            </a:endParaRPr>
          </a:p>
          <a:p>
            <a:pPr marL="711200" indent="-711200" eaLnBrk="1" hangingPunct="1">
              <a:lnSpc>
                <a:spcPct val="110000"/>
              </a:lnSpc>
              <a:buFontTx/>
              <a:buNone/>
            </a:pPr>
            <a:endParaRPr lang="en-US" dirty="0">
              <a:solidFill>
                <a:schemeClr val="bg2"/>
              </a:solidFill>
              <a:latin typeface="Arial Unicode MS" pitchFamily="34" charset="-128"/>
              <a:ea typeface="Arial Unicode MS" pitchFamily="34" charset="-128"/>
              <a:cs typeface="Arial Unicode MS" pitchFamily="34" charset="-128"/>
            </a:endParaRPr>
          </a:p>
          <a:p>
            <a:pPr marL="711200" indent="-711200" eaLnBrk="1" hangingPunct="1">
              <a:lnSpc>
                <a:spcPct val="110000"/>
              </a:lnSpc>
              <a:buFontTx/>
              <a:buNone/>
            </a:pPr>
            <a:r>
              <a:rPr lang="en-US" dirty="0" smtClean="0">
                <a:solidFill>
                  <a:schemeClr val="bg2"/>
                </a:solidFill>
                <a:latin typeface="Arial Unicode MS" pitchFamily="34" charset="-128"/>
                <a:ea typeface="Arial Unicode MS" pitchFamily="34" charset="-128"/>
                <a:cs typeface="Arial Unicode MS" pitchFamily="34" charset="-128"/>
              </a:rPr>
              <a:t>Each </a:t>
            </a:r>
            <a:r>
              <a:rPr lang="en-US" dirty="0" err="1" smtClean="0">
                <a:solidFill>
                  <a:schemeClr val="bg2"/>
                </a:solidFill>
                <a:latin typeface="Arial Unicode MS" pitchFamily="34" charset="-128"/>
                <a:ea typeface="Arial Unicode MS" pitchFamily="34" charset="-128"/>
                <a:cs typeface="Arial Unicode MS" pitchFamily="34" charset="-128"/>
              </a:rPr>
              <a:t>Coord</a:t>
            </a:r>
            <a:r>
              <a:rPr lang="en-US" dirty="0" smtClean="0">
                <a:solidFill>
                  <a:schemeClr val="bg2"/>
                </a:solidFill>
                <a:latin typeface="Arial Unicode MS" pitchFamily="34" charset="-128"/>
                <a:ea typeface="Arial Unicode MS" pitchFamily="34" charset="-128"/>
                <a:cs typeface="Arial Unicode MS" pitchFamily="34" charset="-128"/>
              </a:rPr>
              <a:t>.</a:t>
            </a:r>
          </a:p>
          <a:p>
            <a:pPr marL="711200" indent="-711200" eaLnBrk="1" hangingPunct="1">
              <a:lnSpc>
                <a:spcPct val="110000"/>
              </a:lnSpc>
              <a:buFontTx/>
              <a:buNone/>
            </a:pPr>
            <a:r>
              <a:rPr lang="en-US" dirty="0" smtClean="0">
                <a:solidFill>
                  <a:schemeClr val="bg2"/>
                </a:solidFill>
                <a:latin typeface="Arial Unicode MS" pitchFamily="34" charset="-128"/>
                <a:ea typeface="Arial Unicode MS" pitchFamily="34" charset="-128"/>
                <a:cs typeface="Arial Unicode MS" pitchFamily="34" charset="-128"/>
              </a:rPr>
              <a:t>Rescaled</a:t>
            </a:r>
          </a:p>
          <a:p>
            <a:pPr marL="711200" indent="-711200" eaLnBrk="1" hangingPunct="1">
              <a:lnSpc>
                <a:spcPct val="110000"/>
              </a:lnSpc>
              <a:buFontTx/>
              <a:buNone/>
            </a:pPr>
            <a:r>
              <a:rPr lang="en-US" dirty="0" smtClean="0">
                <a:solidFill>
                  <a:schemeClr val="bg2"/>
                </a:solidFill>
                <a:latin typeface="Arial Unicode MS" pitchFamily="34" charset="-128"/>
                <a:ea typeface="Arial Unicode MS" pitchFamily="34" charset="-128"/>
                <a:cs typeface="Arial Unicode MS" pitchFamily="34" charset="-128"/>
              </a:rPr>
              <a:t>By Its S.D.</a:t>
            </a:r>
          </a:p>
        </p:txBody>
      </p:sp>
      <p:sp>
        <p:nvSpPr>
          <p:cNvPr id="41988" name="Rectangle 4"/>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89" name="Rectangle 5"/>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0" name="Rectangle 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1" name="Rectangle 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2" name="Rectangle 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3" name="Rectangle 9"/>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4" name="Rectangle 10"/>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5" name="Rectangle 11"/>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6" name="Rectangle 12"/>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7" name="Rectangle 13"/>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8" name="Rectangle 1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9" name="Rectangle 15"/>
          <p:cNvSpPr>
            <a:spLocks noChangeArrowheads="1"/>
          </p:cNvSpPr>
          <p:nvPr/>
        </p:nvSpPr>
        <p:spPr bwMode="auto">
          <a:xfrm>
            <a:off x="0" y="302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0" name="Rectangle 16"/>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1" name="Rectangle 17"/>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2" name="Rectangle 18"/>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3" name="Rectangle 19"/>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4" name="Rectangle 20"/>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5" name="Rectangle 21"/>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6" name="Rectangle 22"/>
          <p:cNvSpPr>
            <a:spLocks noChangeArrowheads="1"/>
          </p:cNvSpPr>
          <p:nvPr/>
        </p:nvSpPr>
        <p:spPr bwMode="auto">
          <a:xfrm>
            <a:off x="0"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7" name="Rectangle 23"/>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8" name="Rectangle 2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9" name="Rectangle 25"/>
          <p:cNvSpPr>
            <a:spLocks noChangeArrowheads="1"/>
          </p:cNvSpPr>
          <p:nvPr/>
        </p:nvSpPr>
        <p:spPr bwMode="auto">
          <a:xfrm>
            <a:off x="0" y="3249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0" name="Rectangle 2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1" name="Rectangle 2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2" name="Rectangle 2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3" name="Rectangle 29"/>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4" name="Rectangle 30"/>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5" name="Rectangle 31"/>
          <p:cNvSpPr>
            <a:spLocks noChangeArrowheads="1"/>
          </p:cNvSpPr>
          <p:nvPr/>
        </p:nvSpPr>
        <p:spPr bwMode="auto">
          <a:xfrm>
            <a:off x="0" y="2525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6" name="Rectangle 32"/>
          <p:cNvSpPr>
            <a:spLocks noChangeArrowheads="1"/>
          </p:cNvSpPr>
          <p:nvPr/>
        </p:nvSpPr>
        <p:spPr bwMode="auto">
          <a:xfrm>
            <a:off x="0" y="2982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Tree>
    <p:extLst>
      <p:ext uri="{BB962C8B-B14F-4D97-AF65-F5344CB8AC3E}">
        <p14:creationId xmlns:p14="http://schemas.microsoft.com/office/powerpoint/2010/main" val="27212595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50000">
              <a:schemeClr val="tx1"/>
            </a:gs>
            <a:gs pos="100000">
              <a:srgbClr val="00B0F0"/>
            </a:gs>
          </a:gsLst>
          <a:lin ang="18900000" scaled="1"/>
        </a:gra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09600" y="76200"/>
            <a:ext cx="7772400" cy="762000"/>
          </a:xfrm>
        </p:spPr>
        <p:txBody>
          <a:bodyPr/>
          <a:lstStyle/>
          <a:p>
            <a:pPr eaLnBrk="1" hangingPunct="1"/>
            <a:r>
              <a:rPr lang="en-US" smtClean="0">
                <a:solidFill>
                  <a:schemeClr val="bg2"/>
                </a:solidFill>
                <a:latin typeface="Arial Unicode MS" pitchFamily="34" charset="-128"/>
                <a:ea typeface="Arial Unicode MS" pitchFamily="34" charset="-128"/>
                <a:cs typeface="Arial Unicode MS" pitchFamily="34" charset="-128"/>
              </a:rPr>
              <a:t>Correlation PCA</a:t>
            </a:r>
          </a:p>
        </p:txBody>
      </p:sp>
      <p:sp>
        <p:nvSpPr>
          <p:cNvPr id="41987" name="Rectangle 3"/>
          <p:cNvSpPr>
            <a:spLocks noGrp="1" noChangeArrowheads="1"/>
          </p:cNvSpPr>
          <p:nvPr>
            <p:ph type="body" idx="1"/>
          </p:nvPr>
        </p:nvSpPr>
        <p:spPr>
          <a:xfrm>
            <a:off x="152400" y="838200"/>
            <a:ext cx="8610600" cy="5867400"/>
          </a:xfrm>
        </p:spPr>
        <p:txBody>
          <a:bodyPr/>
          <a:lstStyle/>
          <a:p>
            <a:pPr marL="711200" indent="-711200" eaLnBrk="1" hangingPunct="1">
              <a:lnSpc>
                <a:spcPct val="110000"/>
              </a:lnSpc>
              <a:buFontTx/>
              <a:buNone/>
            </a:pPr>
            <a:r>
              <a:rPr lang="en-US" dirty="0" smtClean="0">
                <a:solidFill>
                  <a:schemeClr val="bg2"/>
                </a:solidFill>
                <a:latin typeface="Arial Unicode MS" pitchFamily="34" charset="-128"/>
                <a:ea typeface="Arial Unicode MS" pitchFamily="34" charset="-128"/>
                <a:cs typeface="Arial Unicode MS" pitchFamily="34" charset="-128"/>
              </a:rPr>
              <a:t>Toy Example Contrasting </a:t>
            </a:r>
            <a:r>
              <a:rPr lang="en-US" dirty="0" err="1" smtClean="0">
                <a:solidFill>
                  <a:schemeClr val="bg2"/>
                </a:solidFill>
                <a:latin typeface="Arial Unicode MS" pitchFamily="34" charset="-128"/>
                <a:ea typeface="Arial Unicode MS" pitchFamily="34" charset="-128"/>
                <a:cs typeface="Arial Unicode MS" pitchFamily="34" charset="-128"/>
              </a:rPr>
              <a:t>Cov</a:t>
            </a:r>
            <a:r>
              <a:rPr lang="en-US" dirty="0" smtClean="0">
                <a:solidFill>
                  <a:schemeClr val="bg2"/>
                </a:solidFill>
                <a:latin typeface="Arial Unicode MS" pitchFamily="34" charset="-128"/>
                <a:ea typeface="Arial Unicode MS" pitchFamily="34" charset="-128"/>
                <a:cs typeface="Arial Unicode MS" pitchFamily="34" charset="-128"/>
              </a:rPr>
              <a:t> vs. Corr.</a:t>
            </a:r>
          </a:p>
          <a:p>
            <a:pPr marL="711200" indent="-711200" eaLnBrk="1" hangingPunct="1">
              <a:lnSpc>
                <a:spcPct val="110000"/>
              </a:lnSpc>
              <a:buFontTx/>
              <a:buNone/>
            </a:pPr>
            <a:r>
              <a:rPr lang="en-US" dirty="0" smtClean="0">
                <a:solidFill>
                  <a:schemeClr val="bg2"/>
                </a:solidFill>
                <a:latin typeface="Arial Unicode MS" pitchFamily="34" charset="-128"/>
                <a:ea typeface="Arial Unicode MS" pitchFamily="34" charset="-128"/>
                <a:cs typeface="Arial Unicode MS" pitchFamily="34" charset="-128"/>
              </a:rPr>
              <a:t>Correlation</a:t>
            </a:r>
          </a:p>
          <a:p>
            <a:pPr marL="711200" indent="-711200" eaLnBrk="1" hangingPunct="1">
              <a:lnSpc>
                <a:spcPct val="110000"/>
              </a:lnSpc>
              <a:buFontTx/>
              <a:buNone/>
            </a:pPr>
            <a:r>
              <a:rPr lang="en-US" dirty="0" smtClean="0">
                <a:solidFill>
                  <a:schemeClr val="bg2"/>
                </a:solidFill>
                <a:latin typeface="Arial Unicode MS" pitchFamily="34" charset="-128"/>
                <a:ea typeface="Arial Unicode MS" pitchFamily="34" charset="-128"/>
                <a:cs typeface="Arial Unicode MS" pitchFamily="34" charset="-128"/>
              </a:rPr>
              <a:t>“Whitened”</a:t>
            </a:r>
          </a:p>
          <a:p>
            <a:pPr marL="711200" indent="-711200" eaLnBrk="1" hangingPunct="1">
              <a:lnSpc>
                <a:spcPct val="110000"/>
              </a:lnSpc>
              <a:buFontTx/>
              <a:buNone/>
            </a:pPr>
            <a:r>
              <a:rPr lang="en-US" dirty="0" smtClean="0">
                <a:solidFill>
                  <a:schemeClr val="bg2"/>
                </a:solidFill>
                <a:latin typeface="Arial Unicode MS" pitchFamily="34" charset="-128"/>
                <a:ea typeface="Arial Unicode MS" pitchFamily="34" charset="-128"/>
                <a:cs typeface="Arial Unicode MS" pitchFamily="34" charset="-128"/>
              </a:rPr>
              <a:t>Version</a:t>
            </a:r>
          </a:p>
          <a:p>
            <a:pPr marL="711200" indent="-711200" eaLnBrk="1" hangingPunct="1">
              <a:lnSpc>
                <a:spcPct val="110000"/>
              </a:lnSpc>
              <a:buFontTx/>
              <a:buNone/>
            </a:pPr>
            <a:endParaRPr lang="en-US" dirty="0">
              <a:solidFill>
                <a:schemeClr val="bg2"/>
              </a:solidFill>
              <a:latin typeface="Arial Unicode MS" pitchFamily="34" charset="-128"/>
              <a:ea typeface="Arial Unicode MS" pitchFamily="34" charset="-128"/>
              <a:cs typeface="Arial Unicode MS" pitchFamily="34" charset="-128"/>
            </a:endParaRPr>
          </a:p>
          <a:p>
            <a:pPr marL="711200" indent="-711200" eaLnBrk="1" hangingPunct="1">
              <a:lnSpc>
                <a:spcPct val="110000"/>
              </a:lnSpc>
              <a:buFontTx/>
              <a:buNone/>
            </a:pPr>
            <a:r>
              <a:rPr lang="en-US" dirty="0" smtClean="0">
                <a:solidFill>
                  <a:schemeClr val="bg2"/>
                </a:solidFill>
                <a:latin typeface="Arial Unicode MS" pitchFamily="34" charset="-128"/>
                <a:ea typeface="Arial Unicode MS" pitchFamily="34" charset="-128"/>
                <a:cs typeface="Arial Unicode MS" pitchFamily="34" charset="-128"/>
              </a:rPr>
              <a:t>All Much </a:t>
            </a:r>
          </a:p>
          <a:p>
            <a:pPr marL="711200" indent="-711200" eaLnBrk="1" hangingPunct="1">
              <a:lnSpc>
                <a:spcPct val="110000"/>
              </a:lnSpc>
              <a:buFontTx/>
              <a:buNone/>
            </a:pPr>
            <a:r>
              <a:rPr lang="en-US" dirty="0" smtClean="0">
                <a:solidFill>
                  <a:schemeClr val="bg2"/>
                </a:solidFill>
                <a:latin typeface="Arial Unicode MS" pitchFamily="34" charset="-128"/>
                <a:ea typeface="Arial Unicode MS" pitchFamily="34" charset="-128"/>
                <a:cs typeface="Arial Unicode MS" pitchFamily="34" charset="-128"/>
              </a:rPr>
              <a:t>Different</a:t>
            </a:r>
          </a:p>
        </p:txBody>
      </p:sp>
      <p:sp>
        <p:nvSpPr>
          <p:cNvPr id="41988" name="Rectangle 4"/>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89" name="Rectangle 5"/>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0" name="Rectangle 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1" name="Rectangle 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2" name="Rectangle 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3" name="Rectangle 9"/>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4" name="Rectangle 10"/>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5" name="Rectangle 11"/>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6" name="Rectangle 12"/>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7" name="Rectangle 13"/>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8" name="Rectangle 1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9" name="Rectangle 15"/>
          <p:cNvSpPr>
            <a:spLocks noChangeArrowheads="1"/>
          </p:cNvSpPr>
          <p:nvPr/>
        </p:nvSpPr>
        <p:spPr bwMode="auto">
          <a:xfrm>
            <a:off x="0" y="302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0" name="Rectangle 16"/>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1" name="Rectangle 17"/>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2" name="Rectangle 18"/>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3" name="Rectangle 19"/>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4" name="Rectangle 20"/>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5" name="Rectangle 21"/>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6" name="Rectangle 22"/>
          <p:cNvSpPr>
            <a:spLocks noChangeArrowheads="1"/>
          </p:cNvSpPr>
          <p:nvPr/>
        </p:nvSpPr>
        <p:spPr bwMode="auto">
          <a:xfrm>
            <a:off x="0"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7" name="Rectangle 23"/>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8" name="Rectangle 2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9" name="Rectangle 25"/>
          <p:cNvSpPr>
            <a:spLocks noChangeArrowheads="1"/>
          </p:cNvSpPr>
          <p:nvPr/>
        </p:nvSpPr>
        <p:spPr bwMode="auto">
          <a:xfrm>
            <a:off x="0" y="3249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0" name="Rectangle 2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1" name="Rectangle 2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2" name="Rectangle 2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3" name="Rectangle 29"/>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4" name="Rectangle 30"/>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5" name="Rectangle 31"/>
          <p:cNvSpPr>
            <a:spLocks noChangeArrowheads="1"/>
          </p:cNvSpPr>
          <p:nvPr/>
        </p:nvSpPr>
        <p:spPr bwMode="auto">
          <a:xfrm>
            <a:off x="0" y="2525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6" name="Rectangle 32"/>
          <p:cNvSpPr>
            <a:spLocks noChangeArrowheads="1"/>
          </p:cNvSpPr>
          <p:nvPr/>
        </p:nvSpPr>
        <p:spPr bwMode="auto">
          <a:xfrm>
            <a:off x="0" y="2982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pic>
        <p:nvPicPr>
          <p:cNvPr id="29798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2825" b="11757"/>
          <a:stretch/>
        </p:blipFill>
        <p:spPr bwMode="auto">
          <a:xfrm>
            <a:off x="2722778" y="0"/>
            <a:ext cx="642122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82512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50000">
              <a:schemeClr val="tx1"/>
            </a:gs>
            <a:gs pos="100000">
              <a:srgbClr val="00B0F0"/>
            </a:gs>
          </a:gsLst>
          <a:lin ang="18900000" scaled="1"/>
        </a:gradFill>
        <a:effectLst/>
      </p:bgPr>
    </p:bg>
    <p:spTree>
      <p:nvGrpSpPr>
        <p:cNvPr id="1" name=""/>
        <p:cNvGrpSpPr/>
        <p:nvPr/>
      </p:nvGrpSpPr>
      <p:grpSpPr>
        <a:xfrm>
          <a:off x="0" y="0"/>
          <a:ext cx="0" cy="0"/>
          <a:chOff x="0" y="0"/>
          <a:chExt cx="0" cy="0"/>
        </a:xfrm>
      </p:grpSpPr>
      <p:pic>
        <p:nvPicPr>
          <p:cNvPr id="29798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2825" b="11757"/>
          <a:stretch/>
        </p:blipFill>
        <p:spPr bwMode="auto">
          <a:xfrm>
            <a:off x="2722778" y="0"/>
            <a:ext cx="642122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986" name="Rectangle 2"/>
          <p:cNvSpPr>
            <a:spLocks noGrp="1" noChangeArrowheads="1"/>
          </p:cNvSpPr>
          <p:nvPr>
            <p:ph type="title"/>
          </p:nvPr>
        </p:nvSpPr>
        <p:spPr>
          <a:xfrm>
            <a:off x="609600" y="76200"/>
            <a:ext cx="7772400" cy="762000"/>
          </a:xfrm>
        </p:spPr>
        <p:txBody>
          <a:bodyPr/>
          <a:lstStyle/>
          <a:p>
            <a:pPr eaLnBrk="1" hangingPunct="1"/>
            <a:r>
              <a:rPr lang="en-US" smtClean="0">
                <a:solidFill>
                  <a:schemeClr val="bg2"/>
                </a:solidFill>
                <a:latin typeface="Arial Unicode MS" pitchFamily="34" charset="-128"/>
                <a:ea typeface="Arial Unicode MS" pitchFamily="34" charset="-128"/>
                <a:cs typeface="Arial Unicode MS" pitchFamily="34" charset="-128"/>
              </a:rPr>
              <a:t>Correlation PCA</a:t>
            </a:r>
          </a:p>
        </p:txBody>
      </p:sp>
      <p:sp>
        <p:nvSpPr>
          <p:cNvPr id="41987" name="Rectangle 3"/>
          <p:cNvSpPr>
            <a:spLocks noGrp="1" noChangeArrowheads="1"/>
          </p:cNvSpPr>
          <p:nvPr>
            <p:ph type="body" idx="1"/>
          </p:nvPr>
        </p:nvSpPr>
        <p:spPr>
          <a:xfrm>
            <a:off x="152400" y="838200"/>
            <a:ext cx="8610600" cy="5867400"/>
          </a:xfrm>
        </p:spPr>
        <p:txBody>
          <a:bodyPr/>
          <a:lstStyle/>
          <a:p>
            <a:pPr marL="711200" indent="-711200" eaLnBrk="1" hangingPunct="1">
              <a:lnSpc>
                <a:spcPct val="110000"/>
              </a:lnSpc>
              <a:buFontTx/>
              <a:buNone/>
            </a:pPr>
            <a:r>
              <a:rPr lang="en-US" dirty="0" smtClean="0">
                <a:solidFill>
                  <a:schemeClr val="bg2"/>
                </a:solidFill>
                <a:latin typeface="Arial Unicode MS" pitchFamily="34" charset="-128"/>
                <a:ea typeface="Arial Unicode MS" pitchFamily="34" charset="-128"/>
                <a:cs typeface="Arial Unicode MS" pitchFamily="34" charset="-128"/>
              </a:rPr>
              <a:t>Toy Example Contrasting </a:t>
            </a:r>
            <a:r>
              <a:rPr lang="en-US" dirty="0" err="1" smtClean="0">
                <a:solidFill>
                  <a:schemeClr val="bg2"/>
                </a:solidFill>
                <a:latin typeface="Arial Unicode MS" pitchFamily="34" charset="-128"/>
                <a:ea typeface="Arial Unicode MS" pitchFamily="34" charset="-128"/>
                <a:cs typeface="Arial Unicode MS" pitchFamily="34" charset="-128"/>
              </a:rPr>
              <a:t>Cov</a:t>
            </a:r>
            <a:r>
              <a:rPr lang="en-US" dirty="0" smtClean="0">
                <a:solidFill>
                  <a:schemeClr val="bg2"/>
                </a:solidFill>
                <a:latin typeface="Arial Unicode MS" pitchFamily="34" charset="-128"/>
                <a:ea typeface="Arial Unicode MS" pitchFamily="34" charset="-128"/>
                <a:cs typeface="Arial Unicode MS" pitchFamily="34" charset="-128"/>
              </a:rPr>
              <a:t>. vs. Corr.</a:t>
            </a:r>
          </a:p>
          <a:p>
            <a:pPr marL="711200" indent="-711200" eaLnBrk="1" hangingPunct="1">
              <a:lnSpc>
                <a:spcPct val="110000"/>
              </a:lnSpc>
              <a:buFontTx/>
              <a:buNone/>
            </a:pPr>
            <a:r>
              <a:rPr lang="en-US" dirty="0" smtClean="0">
                <a:solidFill>
                  <a:schemeClr val="bg2"/>
                </a:solidFill>
                <a:latin typeface="Arial Unicode MS" pitchFamily="34" charset="-128"/>
                <a:ea typeface="Arial Unicode MS" pitchFamily="34" charset="-128"/>
                <a:cs typeface="Arial Unicode MS" pitchFamily="34" charset="-128"/>
              </a:rPr>
              <a:t>Correlation</a:t>
            </a:r>
          </a:p>
          <a:p>
            <a:pPr marL="711200" indent="-711200" eaLnBrk="1" hangingPunct="1">
              <a:lnSpc>
                <a:spcPct val="110000"/>
              </a:lnSpc>
              <a:buFontTx/>
              <a:buNone/>
            </a:pPr>
            <a:r>
              <a:rPr lang="en-US" dirty="0" smtClean="0">
                <a:solidFill>
                  <a:schemeClr val="bg2"/>
                </a:solidFill>
                <a:latin typeface="Arial Unicode MS" pitchFamily="34" charset="-128"/>
                <a:ea typeface="Arial Unicode MS" pitchFamily="34" charset="-128"/>
                <a:cs typeface="Arial Unicode MS" pitchFamily="34" charset="-128"/>
              </a:rPr>
              <a:t>“Whitened”</a:t>
            </a:r>
          </a:p>
          <a:p>
            <a:pPr marL="711200" indent="-711200" eaLnBrk="1" hangingPunct="1">
              <a:lnSpc>
                <a:spcPct val="110000"/>
              </a:lnSpc>
              <a:buFontTx/>
              <a:buNone/>
            </a:pPr>
            <a:r>
              <a:rPr lang="en-US" dirty="0" smtClean="0">
                <a:solidFill>
                  <a:schemeClr val="bg2"/>
                </a:solidFill>
                <a:latin typeface="Arial Unicode MS" pitchFamily="34" charset="-128"/>
                <a:ea typeface="Arial Unicode MS" pitchFamily="34" charset="-128"/>
                <a:cs typeface="Arial Unicode MS" pitchFamily="34" charset="-128"/>
              </a:rPr>
              <a:t>Version</a:t>
            </a:r>
          </a:p>
          <a:p>
            <a:pPr marL="711200" indent="-711200" eaLnBrk="1" hangingPunct="1">
              <a:lnSpc>
                <a:spcPct val="110000"/>
              </a:lnSpc>
              <a:buFontTx/>
              <a:buNone/>
            </a:pPr>
            <a:endParaRPr lang="en-US" dirty="0">
              <a:solidFill>
                <a:srgbClr val="FF0000"/>
              </a:solidFill>
              <a:latin typeface="Arial Unicode MS" pitchFamily="34" charset="-128"/>
              <a:ea typeface="Arial Unicode MS" pitchFamily="34" charset="-128"/>
              <a:cs typeface="Arial Unicode MS" pitchFamily="34" charset="-128"/>
            </a:endParaRPr>
          </a:p>
          <a:p>
            <a:pPr marL="711200" indent="-711200" eaLnBrk="1" hangingPunct="1">
              <a:lnSpc>
                <a:spcPct val="110000"/>
              </a:lnSpc>
              <a:buFontTx/>
              <a:buNone/>
            </a:pPr>
            <a:r>
              <a:rPr lang="en-US" dirty="0" smtClean="0">
                <a:solidFill>
                  <a:schemeClr val="bg2"/>
                </a:solidFill>
                <a:latin typeface="Arial Unicode MS" pitchFamily="34" charset="-128"/>
                <a:ea typeface="Arial Unicode MS" pitchFamily="34" charset="-128"/>
                <a:cs typeface="Arial Unicode MS" pitchFamily="34" charset="-128"/>
              </a:rPr>
              <a:t>All Much </a:t>
            </a:r>
          </a:p>
          <a:p>
            <a:pPr marL="711200" indent="-711200" eaLnBrk="1" hangingPunct="1">
              <a:lnSpc>
                <a:spcPct val="110000"/>
              </a:lnSpc>
              <a:buFontTx/>
              <a:buNone/>
            </a:pPr>
            <a:r>
              <a:rPr lang="en-US" dirty="0" smtClean="0">
                <a:solidFill>
                  <a:schemeClr val="bg2"/>
                </a:solidFill>
                <a:latin typeface="Arial Unicode MS" pitchFamily="34" charset="-128"/>
                <a:ea typeface="Arial Unicode MS" pitchFamily="34" charset="-128"/>
                <a:cs typeface="Arial Unicode MS" pitchFamily="34" charset="-128"/>
              </a:rPr>
              <a:t>Different</a:t>
            </a:r>
          </a:p>
          <a:p>
            <a:pPr marL="711200" indent="-711200" eaLnBrk="1" hangingPunct="1">
              <a:lnSpc>
                <a:spcPct val="110000"/>
              </a:lnSpc>
              <a:buFontTx/>
              <a:buNone/>
            </a:pPr>
            <a:r>
              <a:rPr lang="en-US" b="1" dirty="0" smtClean="0">
                <a:solidFill>
                  <a:srgbClr val="FF0000"/>
                </a:solidFill>
                <a:latin typeface="Arial Unicode MS" pitchFamily="34" charset="-128"/>
                <a:ea typeface="Arial Unicode MS" pitchFamily="34" charset="-128"/>
                <a:cs typeface="Arial Unicode MS" pitchFamily="34" charset="-128"/>
              </a:rPr>
              <a:t>Which Is</a:t>
            </a:r>
          </a:p>
          <a:p>
            <a:pPr marL="711200" indent="-711200" eaLnBrk="1" hangingPunct="1">
              <a:lnSpc>
                <a:spcPct val="110000"/>
              </a:lnSpc>
              <a:buFontTx/>
              <a:buNone/>
            </a:pPr>
            <a:r>
              <a:rPr lang="en-US" b="1" dirty="0" smtClean="0">
                <a:solidFill>
                  <a:srgbClr val="FF0000"/>
                </a:solidFill>
                <a:latin typeface="Arial Unicode MS" pitchFamily="34" charset="-128"/>
                <a:ea typeface="Arial Unicode MS" pitchFamily="34" charset="-128"/>
                <a:cs typeface="Arial Unicode MS" pitchFamily="34" charset="-128"/>
              </a:rPr>
              <a:t>“Right” ???</a:t>
            </a:r>
          </a:p>
        </p:txBody>
      </p:sp>
      <p:sp>
        <p:nvSpPr>
          <p:cNvPr id="41988" name="Rectangle 4"/>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89" name="Rectangle 5"/>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0" name="Rectangle 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1" name="Rectangle 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2" name="Rectangle 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3" name="Rectangle 9"/>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4" name="Rectangle 10"/>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5" name="Rectangle 11"/>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6" name="Rectangle 12"/>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7" name="Rectangle 13"/>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8" name="Rectangle 1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9" name="Rectangle 15"/>
          <p:cNvSpPr>
            <a:spLocks noChangeArrowheads="1"/>
          </p:cNvSpPr>
          <p:nvPr/>
        </p:nvSpPr>
        <p:spPr bwMode="auto">
          <a:xfrm>
            <a:off x="0" y="302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0" name="Rectangle 16"/>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1" name="Rectangle 17"/>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2" name="Rectangle 18"/>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3" name="Rectangle 19"/>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4" name="Rectangle 20"/>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5" name="Rectangle 21"/>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6" name="Rectangle 22"/>
          <p:cNvSpPr>
            <a:spLocks noChangeArrowheads="1"/>
          </p:cNvSpPr>
          <p:nvPr/>
        </p:nvSpPr>
        <p:spPr bwMode="auto">
          <a:xfrm>
            <a:off x="0"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7" name="Rectangle 23"/>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8" name="Rectangle 2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9" name="Rectangle 25"/>
          <p:cNvSpPr>
            <a:spLocks noChangeArrowheads="1"/>
          </p:cNvSpPr>
          <p:nvPr/>
        </p:nvSpPr>
        <p:spPr bwMode="auto">
          <a:xfrm>
            <a:off x="0" y="3249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0" name="Rectangle 2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1" name="Rectangle 2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2" name="Rectangle 2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3" name="Rectangle 29"/>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4" name="Rectangle 30"/>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5" name="Rectangle 31"/>
          <p:cNvSpPr>
            <a:spLocks noChangeArrowheads="1"/>
          </p:cNvSpPr>
          <p:nvPr/>
        </p:nvSpPr>
        <p:spPr bwMode="auto">
          <a:xfrm>
            <a:off x="0" y="2525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6" name="Rectangle 32"/>
          <p:cNvSpPr>
            <a:spLocks noChangeArrowheads="1"/>
          </p:cNvSpPr>
          <p:nvPr/>
        </p:nvSpPr>
        <p:spPr bwMode="auto">
          <a:xfrm>
            <a:off x="0" y="2982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Tree>
    <p:extLst>
      <p:ext uri="{BB962C8B-B14F-4D97-AF65-F5344CB8AC3E}">
        <p14:creationId xmlns:p14="http://schemas.microsoft.com/office/powerpoint/2010/main" val="15584166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50000">
              <a:schemeClr val="tx1"/>
            </a:gs>
            <a:gs pos="100000">
              <a:srgbClr val="00B0F0"/>
            </a:gs>
          </a:gsLst>
          <a:lin ang="18900000" scaled="1"/>
        </a:gra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09600" y="76200"/>
            <a:ext cx="7772400" cy="762000"/>
          </a:xfrm>
        </p:spPr>
        <p:txBody>
          <a:bodyPr/>
          <a:lstStyle/>
          <a:p>
            <a:pPr eaLnBrk="1" hangingPunct="1"/>
            <a:r>
              <a:rPr lang="en-US" smtClean="0">
                <a:solidFill>
                  <a:schemeClr val="bg2"/>
                </a:solidFill>
                <a:latin typeface="Arial Unicode MS" pitchFamily="34" charset="-128"/>
                <a:ea typeface="Arial Unicode MS" pitchFamily="34" charset="-128"/>
                <a:cs typeface="Arial Unicode MS" pitchFamily="34" charset="-128"/>
              </a:rPr>
              <a:t>Correlation PCA</a:t>
            </a:r>
          </a:p>
        </p:txBody>
      </p:sp>
      <p:sp>
        <p:nvSpPr>
          <p:cNvPr id="41987" name="Rectangle 3"/>
          <p:cNvSpPr>
            <a:spLocks noGrp="1" noChangeArrowheads="1"/>
          </p:cNvSpPr>
          <p:nvPr>
            <p:ph type="body" idx="1"/>
          </p:nvPr>
        </p:nvSpPr>
        <p:spPr>
          <a:xfrm>
            <a:off x="457200" y="838200"/>
            <a:ext cx="8305800" cy="5867400"/>
          </a:xfrm>
        </p:spPr>
        <p:txBody>
          <a:bodyPr/>
          <a:lstStyle/>
          <a:p>
            <a:pPr marL="711200" indent="-711200" eaLnBrk="1" hangingPunct="1">
              <a:lnSpc>
                <a:spcPct val="110000"/>
              </a:lnSpc>
              <a:buFontTx/>
              <a:buNone/>
            </a:pPr>
            <a:r>
              <a:rPr lang="en-US" dirty="0" smtClean="0">
                <a:solidFill>
                  <a:schemeClr val="bg2"/>
                </a:solidFill>
                <a:latin typeface="Arial Unicode MS" pitchFamily="34" charset="-128"/>
                <a:ea typeface="Arial Unicode MS" pitchFamily="34" charset="-128"/>
                <a:cs typeface="Arial Unicode MS" pitchFamily="34" charset="-128"/>
              </a:rPr>
              <a:t>Personal Thoughts on Correlation PCA:</a:t>
            </a:r>
          </a:p>
          <a:p>
            <a:pPr marL="711200" indent="-711200" eaLnBrk="1" hangingPunct="1">
              <a:lnSpc>
                <a:spcPct val="110000"/>
              </a:lnSpc>
            </a:pPr>
            <a:r>
              <a:rPr lang="en-US" dirty="0" smtClean="0">
                <a:solidFill>
                  <a:schemeClr val="bg2"/>
                </a:solidFill>
                <a:latin typeface="Arial Unicode MS" pitchFamily="34" charset="-128"/>
                <a:ea typeface="Arial Unicode MS" pitchFamily="34" charset="-128"/>
                <a:cs typeface="Arial Unicode MS" pitchFamily="34" charset="-128"/>
              </a:rPr>
              <a:t>Can be very useful </a:t>
            </a:r>
          </a:p>
          <a:p>
            <a:pPr marL="711200" indent="-711200" algn="ctr" eaLnBrk="1" hangingPunct="1">
              <a:lnSpc>
                <a:spcPct val="110000"/>
              </a:lnSpc>
              <a:buFontTx/>
              <a:buNone/>
            </a:pPr>
            <a:r>
              <a:rPr lang="en-US" dirty="0" smtClean="0">
                <a:solidFill>
                  <a:schemeClr val="bg2"/>
                </a:solidFill>
                <a:latin typeface="Arial Unicode MS" pitchFamily="34" charset="-128"/>
                <a:ea typeface="Arial Unicode MS" pitchFamily="34" charset="-128"/>
                <a:cs typeface="Arial Unicode MS" pitchFamily="34" charset="-128"/>
              </a:rPr>
              <a:t>(especially with </a:t>
            </a:r>
            <a:r>
              <a:rPr lang="en-US" i="1" dirty="0" err="1" smtClean="0">
                <a:solidFill>
                  <a:schemeClr val="bg2"/>
                </a:solidFill>
                <a:latin typeface="Arial Unicode MS" pitchFamily="34" charset="-128"/>
                <a:ea typeface="Arial Unicode MS" pitchFamily="34" charset="-128"/>
                <a:cs typeface="Arial Unicode MS" pitchFamily="34" charset="-128"/>
              </a:rPr>
              <a:t>noncommensurate</a:t>
            </a:r>
            <a:r>
              <a:rPr lang="en-US" i="1" dirty="0" smtClean="0">
                <a:solidFill>
                  <a:schemeClr val="bg2"/>
                </a:solidFill>
                <a:latin typeface="Arial Unicode MS" pitchFamily="34" charset="-128"/>
                <a:ea typeface="Arial Unicode MS" pitchFamily="34" charset="-128"/>
                <a:cs typeface="Arial Unicode MS" pitchFamily="34" charset="-128"/>
              </a:rPr>
              <a:t> units</a:t>
            </a:r>
            <a:r>
              <a:rPr lang="en-US" dirty="0" smtClean="0">
                <a:solidFill>
                  <a:schemeClr val="bg2"/>
                </a:solidFill>
                <a:latin typeface="Arial Unicode MS" pitchFamily="34" charset="-128"/>
                <a:ea typeface="Arial Unicode MS" pitchFamily="34" charset="-128"/>
                <a:cs typeface="Arial Unicode MS" pitchFamily="34" charset="-128"/>
              </a:rPr>
              <a:t>)</a:t>
            </a:r>
          </a:p>
          <a:p>
            <a:pPr marL="711200" indent="-711200" eaLnBrk="1" hangingPunct="1">
              <a:lnSpc>
                <a:spcPct val="110000"/>
              </a:lnSpc>
            </a:pPr>
            <a:r>
              <a:rPr lang="en-US" dirty="0" smtClean="0">
                <a:solidFill>
                  <a:schemeClr val="bg2"/>
                </a:solidFill>
                <a:latin typeface="Arial Unicode MS" pitchFamily="34" charset="-128"/>
                <a:ea typeface="Arial Unicode MS" pitchFamily="34" charset="-128"/>
                <a:cs typeface="Arial Unicode MS" pitchFamily="34" charset="-128"/>
              </a:rPr>
              <a:t>Not always, </a:t>
            </a:r>
            <a:r>
              <a:rPr lang="en-US" u="sng" dirty="0" smtClean="0">
                <a:solidFill>
                  <a:schemeClr val="bg2"/>
                </a:solidFill>
                <a:latin typeface="Arial Unicode MS" pitchFamily="34" charset="-128"/>
                <a:ea typeface="Arial Unicode MS" pitchFamily="34" charset="-128"/>
                <a:cs typeface="Arial Unicode MS" pitchFamily="34" charset="-128"/>
              </a:rPr>
              <a:t>can hide important structure</a:t>
            </a:r>
          </a:p>
          <a:p>
            <a:pPr marL="711200" indent="-711200" eaLnBrk="1" hangingPunct="1">
              <a:lnSpc>
                <a:spcPct val="110000"/>
              </a:lnSpc>
            </a:pPr>
            <a:r>
              <a:rPr lang="en-US" dirty="0" smtClean="0">
                <a:solidFill>
                  <a:schemeClr val="bg2"/>
                </a:solidFill>
                <a:latin typeface="Arial Unicode MS" pitchFamily="34" charset="-128"/>
                <a:ea typeface="Arial Unicode MS" pitchFamily="34" charset="-128"/>
                <a:cs typeface="Arial Unicode MS" pitchFamily="34" charset="-128"/>
              </a:rPr>
              <a:t>To make choice:</a:t>
            </a:r>
          </a:p>
          <a:p>
            <a:pPr marL="711200" indent="-711200" algn="ctr" eaLnBrk="1" hangingPunct="1">
              <a:lnSpc>
                <a:spcPct val="110000"/>
              </a:lnSpc>
              <a:buFontTx/>
              <a:buNone/>
            </a:pPr>
            <a:r>
              <a:rPr lang="en-US" dirty="0" smtClean="0">
                <a:solidFill>
                  <a:schemeClr val="bg2"/>
                </a:solidFill>
                <a:latin typeface="Arial Unicode MS" pitchFamily="34" charset="-128"/>
                <a:ea typeface="Arial Unicode MS" pitchFamily="34" charset="-128"/>
                <a:cs typeface="Arial Unicode MS" pitchFamily="34" charset="-128"/>
              </a:rPr>
              <a:t>Decide whether </a:t>
            </a:r>
            <a:r>
              <a:rPr lang="en-US" i="1" dirty="0" smtClean="0">
                <a:solidFill>
                  <a:schemeClr val="bg2"/>
                </a:solidFill>
                <a:latin typeface="Arial Unicode MS" pitchFamily="34" charset="-128"/>
                <a:ea typeface="Arial Unicode MS" pitchFamily="34" charset="-128"/>
                <a:cs typeface="Arial Unicode MS" pitchFamily="34" charset="-128"/>
              </a:rPr>
              <a:t>whitening</a:t>
            </a:r>
            <a:r>
              <a:rPr lang="en-US" dirty="0" smtClean="0">
                <a:solidFill>
                  <a:schemeClr val="bg2"/>
                </a:solidFill>
                <a:latin typeface="Arial Unicode MS" pitchFamily="34" charset="-128"/>
                <a:ea typeface="Arial Unicode MS" pitchFamily="34" charset="-128"/>
                <a:cs typeface="Arial Unicode MS" pitchFamily="34" charset="-128"/>
              </a:rPr>
              <a:t> is useful</a:t>
            </a:r>
          </a:p>
          <a:p>
            <a:pPr marL="711200" indent="-711200" eaLnBrk="1" hangingPunct="1">
              <a:lnSpc>
                <a:spcPct val="110000"/>
              </a:lnSpc>
            </a:pPr>
            <a:r>
              <a:rPr lang="en-US" dirty="0" smtClean="0">
                <a:solidFill>
                  <a:schemeClr val="bg2"/>
                </a:solidFill>
                <a:latin typeface="Arial Unicode MS" pitchFamily="34" charset="-128"/>
                <a:ea typeface="Arial Unicode MS" pitchFamily="34" charset="-128"/>
                <a:cs typeface="Arial Unicode MS" pitchFamily="34" charset="-128"/>
              </a:rPr>
              <a:t>My personal use of </a:t>
            </a:r>
            <a:r>
              <a:rPr lang="en-US" dirty="0" err="1" smtClean="0">
                <a:solidFill>
                  <a:schemeClr val="bg2"/>
                </a:solidFill>
                <a:latin typeface="Arial Unicode MS" pitchFamily="34" charset="-128"/>
                <a:ea typeface="Arial Unicode MS" pitchFamily="34" charset="-128"/>
                <a:cs typeface="Arial Unicode MS" pitchFamily="34" charset="-128"/>
              </a:rPr>
              <a:t>correlat</a:t>
            </a:r>
            <a:r>
              <a:rPr lang="en-US" dirty="0" err="1" smtClean="0">
                <a:solidFill>
                  <a:schemeClr val="bg2"/>
                </a:solidFill>
                <a:latin typeface="Arial" charset="0"/>
                <a:ea typeface="Arial Unicode MS" pitchFamily="34" charset="-128"/>
                <a:cs typeface="Arial Unicode MS" pitchFamily="34" charset="-128"/>
              </a:rPr>
              <a:t>’</a:t>
            </a:r>
            <a:r>
              <a:rPr lang="en-US" dirty="0" err="1" smtClean="0">
                <a:solidFill>
                  <a:schemeClr val="bg2"/>
                </a:solidFill>
                <a:latin typeface="Arial Unicode MS" pitchFamily="34" charset="-128"/>
                <a:ea typeface="Arial Unicode MS" pitchFamily="34" charset="-128"/>
                <a:cs typeface="Arial Unicode MS" pitchFamily="34" charset="-128"/>
              </a:rPr>
              <a:t>n</a:t>
            </a:r>
            <a:r>
              <a:rPr lang="en-US" dirty="0" smtClean="0">
                <a:solidFill>
                  <a:schemeClr val="bg2"/>
                </a:solidFill>
                <a:latin typeface="Arial Unicode MS" pitchFamily="34" charset="-128"/>
                <a:ea typeface="Arial Unicode MS" pitchFamily="34" charset="-128"/>
                <a:cs typeface="Arial Unicode MS" pitchFamily="34" charset="-128"/>
              </a:rPr>
              <a:t> PCA is rare</a:t>
            </a:r>
          </a:p>
          <a:p>
            <a:pPr marL="711200" indent="-711200" eaLnBrk="1" hangingPunct="1">
              <a:lnSpc>
                <a:spcPct val="110000"/>
              </a:lnSpc>
            </a:pPr>
            <a:r>
              <a:rPr lang="en-US" dirty="0" smtClean="0">
                <a:solidFill>
                  <a:schemeClr val="bg2"/>
                </a:solidFill>
                <a:latin typeface="Arial Unicode MS" pitchFamily="34" charset="-128"/>
                <a:ea typeface="Arial Unicode MS" pitchFamily="34" charset="-128"/>
                <a:cs typeface="Arial Unicode MS" pitchFamily="34" charset="-128"/>
              </a:rPr>
              <a:t>Other people use it </a:t>
            </a:r>
            <a:r>
              <a:rPr lang="en-US" i="1" dirty="0" smtClean="0">
                <a:solidFill>
                  <a:schemeClr val="bg2"/>
                </a:solidFill>
                <a:latin typeface="Arial Unicode MS" pitchFamily="34" charset="-128"/>
                <a:ea typeface="Arial Unicode MS" pitchFamily="34" charset="-128"/>
                <a:cs typeface="Arial Unicode MS" pitchFamily="34" charset="-128"/>
              </a:rPr>
              <a:t>most of the time</a:t>
            </a:r>
            <a:r>
              <a:rPr lang="en-US" dirty="0" smtClean="0">
                <a:solidFill>
                  <a:schemeClr val="bg2"/>
                </a:solidFill>
                <a:latin typeface="Arial Unicode MS" pitchFamily="34" charset="-128"/>
                <a:ea typeface="Arial Unicode MS" pitchFamily="34" charset="-128"/>
                <a:cs typeface="Arial Unicode MS" pitchFamily="34" charset="-128"/>
              </a:rPr>
              <a:t> </a:t>
            </a:r>
          </a:p>
        </p:txBody>
      </p:sp>
      <p:sp>
        <p:nvSpPr>
          <p:cNvPr id="41988" name="Rectangle 4"/>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89" name="Rectangle 5"/>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0" name="Rectangle 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1" name="Rectangle 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2" name="Rectangle 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3" name="Rectangle 9"/>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4" name="Rectangle 10"/>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5" name="Rectangle 11"/>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6" name="Rectangle 12"/>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7" name="Rectangle 13"/>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8" name="Rectangle 1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9" name="Rectangle 15"/>
          <p:cNvSpPr>
            <a:spLocks noChangeArrowheads="1"/>
          </p:cNvSpPr>
          <p:nvPr/>
        </p:nvSpPr>
        <p:spPr bwMode="auto">
          <a:xfrm>
            <a:off x="0" y="302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0" name="Rectangle 16"/>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1" name="Rectangle 17"/>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2" name="Rectangle 18"/>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3" name="Rectangle 19"/>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4" name="Rectangle 20"/>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5" name="Rectangle 21"/>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6" name="Rectangle 22"/>
          <p:cNvSpPr>
            <a:spLocks noChangeArrowheads="1"/>
          </p:cNvSpPr>
          <p:nvPr/>
        </p:nvSpPr>
        <p:spPr bwMode="auto">
          <a:xfrm>
            <a:off x="0"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7" name="Rectangle 23"/>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8" name="Rectangle 2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9" name="Rectangle 25"/>
          <p:cNvSpPr>
            <a:spLocks noChangeArrowheads="1"/>
          </p:cNvSpPr>
          <p:nvPr/>
        </p:nvSpPr>
        <p:spPr bwMode="auto">
          <a:xfrm>
            <a:off x="0" y="3249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0" name="Rectangle 2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1" name="Rectangle 2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2" name="Rectangle 2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3" name="Rectangle 29"/>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4" name="Rectangle 30"/>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5" name="Rectangle 31"/>
          <p:cNvSpPr>
            <a:spLocks noChangeArrowheads="1"/>
          </p:cNvSpPr>
          <p:nvPr/>
        </p:nvSpPr>
        <p:spPr bwMode="auto">
          <a:xfrm>
            <a:off x="0" y="2525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6" name="Rectangle 32"/>
          <p:cNvSpPr>
            <a:spLocks noChangeArrowheads="1"/>
          </p:cNvSpPr>
          <p:nvPr/>
        </p:nvSpPr>
        <p:spPr bwMode="auto">
          <a:xfrm>
            <a:off x="0" y="2982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Tree>
    <p:extLst>
      <p:ext uri="{BB962C8B-B14F-4D97-AF65-F5344CB8AC3E}">
        <p14:creationId xmlns:p14="http://schemas.microsoft.com/office/powerpoint/2010/main" val="1286171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98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987">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1987">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198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0">
          <a:gsLst>
            <a:gs pos="0">
              <a:srgbClr val="92D050"/>
            </a:gs>
            <a:gs pos="50000">
              <a:schemeClr val="tx1"/>
            </a:gs>
            <a:gs pos="100000">
              <a:srgbClr val="92D050"/>
            </a:gs>
          </a:gsLst>
          <a:lin ang="0" scaled="0"/>
        </a:gra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09600" y="76200"/>
            <a:ext cx="7772400" cy="762000"/>
          </a:xfrm>
        </p:spPr>
        <p:txBody>
          <a:bodyPr/>
          <a:lstStyle/>
          <a:p>
            <a:pPr eaLnBrk="1" hangingPunct="1"/>
            <a:r>
              <a:rPr lang="en-US" dirty="0" smtClean="0">
                <a:solidFill>
                  <a:schemeClr val="bg2"/>
                </a:solidFill>
                <a:latin typeface="Arial Unicode MS" pitchFamily="34" charset="-128"/>
                <a:ea typeface="Arial Unicode MS" pitchFamily="34" charset="-128"/>
                <a:cs typeface="Arial Unicode MS" pitchFamily="34" charset="-128"/>
              </a:rPr>
              <a:t>Transformations</a:t>
            </a:r>
          </a:p>
        </p:txBody>
      </p:sp>
      <p:sp>
        <p:nvSpPr>
          <p:cNvPr id="41987" name="Rectangle 3"/>
          <p:cNvSpPr>
            <a:spLocks noGrp="1" noChangeArrowheads="1"/>
          </p:cNvSpPr>
          <p:nvPr>
            <p:ph type="body" idx="1"/>
          </p:nvPr>
        </p:nvSpPr>
        <p:spPr>
          <a:xfrm>
            <a:off x="457200" y="838200"/>
            <a:ext cx="8305800" cy="5867400"/>
          </a:xfrm>
        </p:spPr>
        <p:txBody>
          <a:bodyPr/>
          <a:lstStyle/>
          <a:p>
            <a:pPr eaLnBrk="1" hangingPunct="1">
              <a:lnSpc>
                <a:spcPct val="150000"/>
              </a:lnSpc>
              <a:buFont typeface="Wingdings" pitchFamily="2" charset="2"/>
              <a:buChar char="v"/>
            </a:pPr>
            <a:r>
              <a:rPr lang="en-US" dirty="0" smtClean="0">
                <a:solidFill>
                  <a:schemeClr val="bg2"/>
                </a:solidFill>
                <a:latin typeface="Arial Unicode MS" pitchFamily="34" charset="-128"/>
                <a:ea typeface="Arial Unicode MS" pitchFamily="34" charset="-128"/>
                <a:cs typeface="Arial Unicode MS" pitchFamily="34" charset="-128"/>
              </a:rPr>
              <a:t>  Useful Method for Data Analysts</a:t>
            </a:r>
          </a:p>
          <a:p>
            <a:pPr eaLnBrk="1" hangingPunct="1">
              <a:lnSpc>
                <a:spcPct val="150000"/>
              </a:lnSpc>
              <a:buFont typeface="Wingdings" pitchFamily="2" charset="2"/>
              <a:buChar char="v"/>
            </a:pPr>
            <a:r>
              <a:rPr lang="en-US" dirty="0">
                <a:solidFill>
                  <a:schemeClr val="bg2"/>
                </a:solidFill>
                <a:latin typeface="Arial Unicode MS" pitchFamily="34" charset="-128"/>
                <a:ea typeface="Arial Unicode MS" pitchFamily="34" charset="-128"/>
                <a:cs typeface="Arial Unicode MS" pitchFamily="34" charset="-128"/>
              </a:rPr>
              <a:t> </a:t>
            </a:r>
            <a:r>
              <a:rPr lang="en-US" dirty="0" smtClean="0">
                <a:solidFill>
                  <a:schemeClr val="bg2"/>
                </a:solidFill>
                <a:latin typeface="Arial Unicode MS" pitchFamily="34" charset="-128"/>
                <a:ea typeface="Arial Unicode MS" pitchFamily="34" charset="-128"/>
                <a:cs typeface="Arial Unicode MS" pitchFamily="34" charset="-128"/>
              </a:rPr>
              <a:t> Apply to Marginal Distributions</a:t>
            </a:r>
          </a:p>
          <a:p>
            <a:pPr marL="0" indent="0" algn="ctr" eaLnBrk="1" hangingPunct="1">
              <a:lnSpc>
                <a:spcPct val="150000"/>
              </a:lnSpc>
              <a:buNone/>
            </a:pPr>
            <a:r>
              <a:rPr lang="en-US" dirty="0" smtClean="0">
                <a:solidFill>
                  <a:schemeClr val="bg2"/>
                </a:solidFill>
                <a:latin typeface="Arial Unicode MS" pitchFamily="34" charset="-128"/>
                <a:ea typeface="Arial Unicode MS" pitchFamily="34" charset="-128"/>
                <a:cs typeface="Arial Unicode MS" pitchFamily="34" charset="-128"/>
              </a:rPr>
              <a:t>(i.e. to </a:t>
            </a:r>
            <a:r>
              <a:rPr lang="en-US" i="1" dirty="0" smtClean="0">
                <a:solidFill>
                  <a:schemeClr val="bg2"/>
                </a:solidFill>
                <a:latin typeface="Arial Unicode MS" pitchFamily="34" charset="-128"/>
                <a:ea typeface="Arial Unicode MS" pitchFamily="34" charset="-128"/>
                <a:cs typeface="Arial Unicode MS" pitchFamily="34" charset="-128"/>
              </a:rPr>
              <a:t>Individual Variables</a:t>
            </a:r>
            <a:r>
              <a:rPr lang="en-US" dirty="0" smtClean="0">
                <a:solidFill>
                  <a:schemeClr val="bg2"/>
                </a:solidFill>
                <a:latin typeface="Arial Unicode MS" pitchFamily="34" charset="-128"/>
                <a:ea typeface="Arial Unicode MS" pitchFamily="34" charset="-128"/>
                <a:cs typeface="Arial Unicode MS" pitchFamily="34" charset="-128"/>
              </a:rPr>
              <a:t>)</a:t>
            </a:r>
          </a:p>
          <a:p>
            <a:pPr eaLnBrk="1" hangingPunct="1">
              <a:lnSpc>
                <a:spcPct val="150000"/>
              </a:lnSpc>
              <a:buFont typeface="Wingdings" pitchFamily="2" charset="2"/>
              <a:buChar char="v"/>
            </a:pPr>
            <a:r>
              <a:rPr lang="en-US" dirty="0">
                <a:solidFill>
                  <a:schemeClr val="bg2"/>
                </a:solidFill>
                <a:latin typeface="Arial Unicode MS" pitchFamily="34" charset="-128"/>
                <a:ea typeface="Arial Unicode MS" pitchFamily="34" charset="-128"/>
                <a:cs typeface="Arial Unicode MS" pitchFamily="34" charset="-128"/>
              </a:rPr>
              <a:t> </a:t>
            </a:r>
            <a:r>
              <a:rPr lang="en-US" dirty="0" smtClean="0">
                <a:solidFill>
                  <a:schemeClr val="bg2"/>
                </a:solidFill>
                <a:latin typeface="Arial Unicode MS" pitchFamily="34" charset="-128"/>
                <a:ea typeface="Arial Unicode MS" pitchFamily="34" charset="-128"/>
                <a:cs typeface="Arial Unicode MS" pitchFamily="34" charset="-128"/>
              </a:rPr>
              <a:t> Idea:  Put Data on </a:t>
            </a:r>
            <a:r>
              <a:rPr lang="en-US" u="sng" dirty="0" smtClean="0">
                <a:solidFill>
                  <a:schemeClr val="bg2"/>
                </a:solidFill>
                <a:latin typeface="Arial Unicode MS" pitchFamily="34" charset="-128"/>
                <a:ea typeface="Arial Unicode MS" pitchFamily="34" charset="-128"/>
                <a:cs typeface="Arial Unicode MS" pitchFamily="34" charset="-128"/>
              </a:rPr>
              <a:t>Right Scale</a:t>
            </a:r>
          </a:p>
          <a:p>
            <a:pPr eaLnBrk="1" hangingPunct="1">
              <a:lnSpc>
                <a:spcPct val="150000"/>
              </a:lnSpc>
              <a:buFont typeface="Wingdings" pitchFamily="2" charset="2"/>
              <a:buChar char="v"/>
            </a:pPr>
            <a:r>
              <a:rPr lang="en-US" i="1" dirty="0">
                <a:solidFill>
                  <a:schemeClr val="bg2"/>
                </a:solidFill>
                <a:latin typeface="Arial Unicode MS" pitchFamily="34" charset="-128"/>
                <a:ea typeface="Arial Unicode MS" pitchFamily="34" charset="-128"/>
                <a:cs typeface="Arial Unicode MS" pitchFamily="34" charset="-128"/>
              </a:rPr>
              <a:t> </a:t>
            </a:r>
            <a:r>
              <a:rPr lang="en-US" i="1" dirty="0" smtClean="0">
                <a:solidFill>
                  <a:schemeClr val="bg2"/>
                </a:solidFill>
                <a:latin typeface="Arial Unicode MS" pitchFamily="34" charset="-128"/>
                <a:ea typeface="Arial Unicode MS" pitchFamily="34" charset="-128"/>
                <a:cs typeface="Arial Unicode MS" pitchFamily="34" charset="-128"/>
              </a:rPr>
              <a:t> </a:t>
            </a:r>
            <a:r>
              <a:rPr lang="en-US" dirty="0" smtClean="0">
                <a:solidFill>
                  <a:schemeClr val="bg2"/>
                </a:solidFill>
                <a:latin typeface="Arial Unicode MS" pitchFamily="34" charset="-128"/>
                <a:ea typeface="Arial Unicode MS" pitchFamily="34" charset="-128"/>
                <a:cs typeface="Arial Unicode MS" pitchFamily="34" charset="-128"/>
              </a:rPr>
              <a:t>Common Example:</a:t>
            </a:r>
          </a:p>
          <a:p>
            <a:pPr marL="857250" lvl="1" indent="-457200" eaLnBrk="1" hangingPunct="1">
              <a:lnSpc>
                <a:spcPct val="150000"/>
              </a:lnSpc>
              <a:buFont typeface="Courier New" pitchFamily="49" charset="0"/>
              <a:buChar char="o"/>
            </a:pPr>
            <a:r>
              <a:rPr lang="en-US" dirty="0" smtClean="0">
                <a:solidFill>
                  <a:schemeClr val="bg2"/>
                </a:solidFill>
                <a:latin typeface="Arial Unicode MS" pitchFamily="34" charset="-128"/>
                <a:ea typeface="Arial Unicode MS" pitchFamily="34" charset="-128"/>
                <a:cs typeface="Arial Unicode MS" pitchFamily="34" charset="-128"/>
              </a:rPr>
              <a:t>Data Orders of Magnitude Different</a:t>
            </a:r>
          </a:p>
          <a:p>
            <a:pPr marL="857250" lvl="1" indent="-457200" eaLnBrk="1" hangingPunct="1">
              <a:lnSpc>
                <a:spcPct val="150000"/>
              </a:lnSpc>
              <a:buFont typeface="Courier New" pitchFamily="49" charset="0"/>
              <a:buChar char="o"/>
            </a:pPr>
            <a:r>
              <a:rPr lang="en-US" dirty="0" smtClean="0">
                <a:solidFill>
                  <a:schemeClr val="bg2"/>
                </a:solidFill>
                <a:latin typeface="Arial Unicode MS" pitchFamily="34" charset="-128"/>
                <a:ea typeface="Arial Unicode MS" pitchFamily="34" charset="-128"/>
                <a:cs typeface="Arial Unicode MS" pitchFamily="34" charset="-128"/>
              </a:rPr>
              <a:t>Log</a:t>
            </a:r>
            <a:r>
              <a:rPr lang="en-US" baseline="-25000" dirty="0" smtClean="0">
                <a:solidFill>
                  <a:schemeClr val="bg2"/>
                </a:solidFill>
                <a:latin typeface="Arial Unicode MS" pitchFamily="34" charset="-128"/>
                <a:ea typeface="Arial Unicode MS" pitchFamily="34" charset="-128"/>
                <a:cs typeface="Arial Unicode MS" pitchFamily="34" charset="-128"/>
              </a:rPr>
              <a:t>10</a:t>
            </a:r>
            <a:r>
              <a:rPr lang="en-US" dirty="0" smtClean="0">
                <a:solidFill>
                  <a:schemeClr val="bg2"/>
                </a:solidFill>
                <a:latin typeface="Arial Unicode MS" pitchFamily="34" charset="-128"/>
                <a:ea typeface="Arial Unicode MS" pitchFamily="34" charset="-128"/>
                <a:cs typeface="Arial Unicode MS" pitchFamily="34" charset="-128"/>
              </a:rPr>
              <a:t>   Puts Data on </a:t>
            </a:r>
            <a:r>
              <a:rPr lang="en-US" dirty="0">
                <a:solidFill>
                  <a:schemeClr val="bg2"/>
                </a:solidFill>
                <a:latin typeface="Arial Unicode MS" pitchFamily="34" charset="-128"/>
                <a:ea typeface="Arial Unicode MS" pitchFamily="34" charset="-128"/>
                <a:cs typeface="Arial Unicode MS" pitchFamily="34" charset="-128"/>
              </a:rPr>
              <a:t>M</a:t>
            </a:r>
            <a:r>
              <a:rPr lang="en-US" dirty="0" smtClean="0">
                <a:solidFill>
                  <a:schemeClr val="bg2"/>
                </a:solidFill>
                <a:latin typeface="Arial Unicode MS" pitchFamily="34" charset="-128"/>
                <a:ea typeface="Arial Unicode MS" pitchFamily="34" charset="-128"/>
                <a:cs typeface="Arial Unicode MS" pitchFamily="34" charset="-128"/>
              </a:rPr>
              <a:t>ore Analyzable Scale</a:t>
            </a:r>
          </a:p>
          <a:p>
            <a:pPr marL="0" indent="0" eaLnBrk="1" hangingPunct="1">
              <a:lnSpc>
                <a:spcPct val="150000"/>
              </a:lnSpc>
              <a:buNone/>
            </a:pPr>
            <a:endParaRPr lang="en-US" i="1" dirty="0" smtClean="0">
              <a:solidFill>
                <a:schemeClr val="bg2"/>
              </a:solidFill>
              <a:latin typeface="Arial Unicode MS" pitchFamily="34" charset="-128"/>
              <a:ea typeface="Arial Unicode MS" pitchFamily="34" charset="-128"/>
              <a:cs typeface="Arial Unicode MS" pitchFamily="34" charset="-128"/>
            </a:endParaRPr>
          </a:p>
        </p:txBody>
      </p:sp>
      <p:sp>
        <p:nvSpPr>
          <p:cNvPr id="41988" name="Rectangle 4"/>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89" name="Rectangle 5"/>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0" name="Rectangle 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1" name="Rectangle 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2" name="Rectangle 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3" name="Rectangle 9"/>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4" name="Rectangle 10"/>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5" name="Rectangle 11"/>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6" name="Rectangle 12"/>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7" name="Rectangle 13"/>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8" name="Rectangle 1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9" name="Rectangle 15"/>
          <p:cNvSpPr>
            <a:spLocks noChangeArrowheads="1"/>
          </p:cNvSpPr>
          <p:nvPr/>
        </p:nvSpPr>
        <p:spPr bwMode="auto">
          <a:xfrm>
            <a:off x="0" y="302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0" name="Rectangle 16"/>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1" name="Rectangle 17"/>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2" name="Rectangle 18"/>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3" name="Rectangle 19"/>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4" name="Rectangle 20"/>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5" name="Rectangle 21"/>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6" name="Rectangle 22"/>
          <p:cNvSpPr>
            <a:spLocks noChangeArrowheads="1"/>
          </p:cNvSpPr>
          <p:nvPr/>
        </p:nvSpPr>
        <p:spPr bwMode="auto">
          <a:xfrm>
            <a:off x="0"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7" name="Rectangle 23"/>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8" name="Rectangle 2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9" name="Rectangle 25"/>
          <p:cNvSpPr>
            <a:spLocks noChangeArrowheads="1"/>
          </p:cNvSpPr>
          <p:nvPr/>
        </p:nvSpPr>
        <p:spPr bwMode="auto">
          <a:xfrm>
            <a:off x="0" y="3249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0" name="Rectangle 2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1" name="Rectangle 2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2" name="Rectangle 2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3" name="Rectangle 29"/>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4" name="Rectangle 30"/>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5" name="Rectangle 31"/>
          <p:cNvSpPr>
            <a:spLocks noChangeArrowheads="1"/>
          </p:cNvSpPr>
          <p:nvPr/>
        </p:nvSpPr>
        <p:spPr bwMode="auto">
          <a:xfrm>
            <a:off x="0" y="2525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6" name="Rectangle 32"/>
          <p:cNvSpPr>
            <a:spLocks noChangeArrowheads="1"/>
          </p:cNvSpPr>
          <p:nvPr/>
        </p:nvSpPr>
        <p:spPr bwMode="auto">
          <a:xfrm>
            <a:off x="0" y="2982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2" name="TextBox 1"/>
          <p:cNvSpPr txBox="1"/>
          <p:nvPr/>
        </p:nvSpPr>
        <p:spPr>
          <a:xfrm>
            <a:off x="6981973" y="704671"/>
            <a:ext cx="2085827" cy="1200329"/>
          </a:xfrm>
          <a:prstGeom prst="rect">
            <a:avLst/>
          </a:prstGeom>
          <a:noFill/>
          <a:ln w="25400">
            <a:solidFill>
              <a:srgbClr val="C00000"/>
            </a:solidFill>
          </a:ln>
        </p:spPr>
        <p:txBody>
          <a:bodyPr wrap="none" rtlCol="0">
            <a:spAutoFit/>
          </a:bodyPr>
          <a:lstStyle/>
          <a:p>
            <a:r>
              <a:rPr lang="en-US" sz="2400" dirty="0" smtClean="0">
                <a:solidFill>
                  <a:srgbClr val="C00000"/>
                </a:solidFill>
              </a:rPr>
              <a:t>Recall Log for</a:t>
            </a:r>
          </a:p>
          <a:p>
            <a:r>
              <a:rPr lang="en-US" sz="2400" dirty="0" smtClean="0">
                <a:solidFill>
                  <a:srgbClr val="C00000"/>
                </a:solidFill>
              </a:rPr>
              <a:t>Mortality and</a:t>
            </a:r>
          </a:p>
          <a:p>
            <a:r>
              <a:rPr lang="en-US" sz="2400" dirty="0" err="1" smtClean="0">
                <a:solidFill>
                  <a:srgbClr val="C00000"/>
                </a:solidFill>
              </a:rPr>
              <a:t>RNAseq</a:t>
            </a:r>
            <a:r>
              <a:rPr lang="en-US" sz="2400" dirty="0" smtClean="0">
                <a:solidFill>
                  <a:srgbClr val="C00000"/>
                </a:solidFill>
              </a:rPr>
              <a:t> Data</a:t>
            </a:r>
            <a:endParaRPr lang="en-US" sz="2400" dirty="0">
              <a:solidFill>
                <a:srgbClr val="C00000"/>
              </a:solidFill>
            </a:endParaRPr>
          </a:p>
        </p:txBody>
      </p:sp>
    </p:spTree>
    <p:extLst>
      <p:ext uri="{BB962C8B-B14F-4D97-AF65-F5344CB8AC3E}">
        <p14:creationId xmlns:p14="http://schemas.microsoft.com/office/powerpoint/2010/main" val="38550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98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98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1987">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987">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1987">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198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0">
          <a:gsLst>
            <a:gs pos="0">
              <a:srgbClr val="92D050"/>
            </a:gs>
            <a:gs pos="50000">
              <a:schemeClr val="tx1"/>
            </a:gs>
            <a:gs pos="100000">
              <a:srgbClr val="92D050"/>
            </a:gs>
          </a:gsLst>
          <a:lin ang="0" scaled="0"/>
        </a:gra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09600" y="76200"/>
            <a:ext cx="7772400" cy="762000"/>
          </a:xfrm>
        </p:spPr>
        <p:txBody>
          <a:bodyPr/>
          <a:lstStyle/>
          <a:p>
            <a:pPr eaLnBrk="1" hangingPunct="1"/>
            <a:r>
              <a:rPr lang="en-US" dirty="0" smtClean="0">
                <a:solidFill>
                  <a:schemeClr val="bg2"/>
                </a:solidFill>
                <a:latin typeface="Arial Unicode MS" pitchFamily="34" charset="-128"/>
                <a:ea typeface="Arial Unicode MS" pitchFamily="34" charset="-128"/>
                <a:cs typeface="Arial Unicode MS" pitchFamily="34" charset="-128"/>
              </a:rPr>
              <a:t>Transformations</a:t>
            </a:r>
          </a:p>
        </p:txBody>
      </p:sp>
      <mc:AlternateContent xmlns:mc="http://schemas.openxmlformats.org/markup-compatibility/2006" xmlns:a14="http://schemas.microsoft.com/office/drawing/2010/main">
        <mc:Choice Requires="a14">
          <p:sp>
            <p:nvSpPr>
              <p:cNvPr id="41987" name="Rectangle 3"/>
              <p:cNvSpPr>
                <a:spLocks noGrp="1" noChangeArrowheads="1"/>
              </p:cNvSpPr>
              <p:nvPr>
                <p:ph type="body" idx="1"/>
              </p:nvPr>
            </p:nvSpPr>
            <p:spPr>
              <a:xfrm>
                <a:off x="457200" y="838200"/>
                <a:ext cx="8305800" cy="5867400"/>
              </a:xfrm>
            </p:spPr>
            <p:txBody>
              <a:bodyPr/>
              <a:lstStyle/>
              <a:p>
                <a:pPr marL="0" indent="0" eaLnBrk="1" hangingPunct="1">
                  <a:lnSpc>
                    <a:spcPct val="150000"/>
                  </a:lnSpc>
                  <a:buNone/>
                </a:pPr>
                <a:r>
                  <a:rPr lang="en-US" dirty="0" smtClean="0">
                    <a:solidFill>
                      <a:schemeClr val="bg2"/>
                    </a:solidFill>
                    <a:latin typeface="Arial Unicode MS" pitchFamily="34" charset="-128"/>
                    <a:ea typeface="Arial Unicode MS" pitchFamily="34" charset="-128"/>
                    <a:cs typeface="Arial Unicode MS" pitchFamily="34" charset="-128"/>
                  </a:rPr>
                  <a:t>Famous Family:   </a:t>
                </a:r>
              </a:p>
              <a:p>
                <a:pPr marL="0" indent="0" algn="ctr" eaLnBrk="1" hangingPunct="1">
                  <a:lnSpc>
                    <a:spcPct val="150000"/>
                  </a:lnSpc>
                  <a:buNone/>
                </a:pPr>
                <a:r>
                  <a:rPr lang="en-US" dirty="0" smtClean="0">
                    <a:solidFill>
                      <a:schemeClr val="bg2"/>
                    </a:solidFill>
                    <a:latin typeface="Arial Unicode MS" pitchFamily="34" charset="-128"/>
                    <a:ea typeface="Arial Unicode MS" pitchFamily="34" charset="-128"/>
                    <a:cs typeface="Arial Unicode MS" pitchFamily="34" charset="-128"/>
                  </a:rPr>
                  <a:t>Box – Cox Transformations</a:t>
                </a:r>
              </a:p>
              <a:p>
                <a:pPr marL="0" indent="0" eaLnBrk="1" hangingPunct="1">
                  <a:lnSpc>
                    <a:spcPct val="150000"/>
                  </a:lnSpc>
                  <a:buNone/>
                </a:pPr>
                <a:r>
                  <a:rPr lang="en-US" dirty="0" smtClean="0">
                    <a:solidFill>
                      <a:schemeClr val="bg2"/>
                    </a:solidFill>
                    <a:latin typeface="Arial Unicode MS" pitchFamily="34" charset="-128"/>
                    <a:ea typeface="Arial Unicode MS" pitchFamily="34" charset="-128"/>
                    <a:cs typeface="Arial Unicode MS" pitchFamily="34" charset="-128"/>
                  </a:rPr>
                  <a:t>Box &amp; Cox (1964)</a:t>
                </a:r>
              </a:p>
              <a:p>
                <a:pPr marL="0" indent="0" eaLnBrk="1" hangingPunct="1">
                  <a:lnSpc>
                    <a:spcPct val="150000"/>
                  </a:lnSpc>
                  <a:buNone/>
                </a:pPr>
                <a:endParaRPr lang="en-US" sz="1800" dirty="0" smtClean="0">
                  <a:solidFill>
                    <a:schemeClr val="bg2"/>
                  </a:solidFill>
                  <a:latin typeface="Arial Unicode MS" pitchFamily="34" charset="-128"/>
                  <a:ea typeface="Arial Unicode MS" pitchFamily="34" charset="-128"/>
                  <a:cs typeface="Arial Unicode MS" pitchFamily="34" charset="-128"/>
                </a:endParaRPr>
              </a:p>
              <a:p>
                <a:pPr marL="0" indent="0" eaLnBrk="1" hangingPunct="1">
                  <a:lnSpc>
                    <a:spcPct val="150000"/>
                  </a:lnSpc>
                  <a:buNone/>
                </a:pPr>
                <a:r>
                  <a:rPr lang="en-US" dirty="0" smtClean="0">
                    <a:solidFill>
                      <a:schemeClr val="bg2"/>
                    </a:solidFill>
                    <a:latin typeface="Arial Unicode MS" pitchFamily="34" charset="-128"/>
                    <a:ea typeface="Arial Unicode MS" pitchFamily="34" charset="-128"/>
                    <a:cs typeface="Arial Unicode MS" pitchFamily="34" charset="-128"/>
                  </a:rPr>
                  <a:t>Given a parameter  </a:t>
                </a:r>
                <a14:m>
                  <m:oMath xmlns:m="http://schemas.openxmlformats.org/officeDocument/2006/math">
                    <m:r>
                      <a:rPr lang="en-US" i="1" smtClean="0">
                        <a:solidFill>
                          <a:schemeClr val="bg2"/>
                        </a:solidFill>
                        <a:latin typeface="Cambria Math" panose="02040503050406030204" pitchFamily="18" charset="0"/>
                        <a:ea typeface="Cambria Math" panose="02040503050406030204" pitchFamily="18" charset="0"/>
                        <a:cs typeface="Arial Unicode MS" pitchFamily="34" charset="-128"/>
                      </a:rPr>
                      <m:t>𝜆</m:t>
                    </m:r>
                    <m:r>
                      <a:rPr lang="en-US" i="1" smtClean="0">
                        <a:solidFill>
                          <a:schemeClr val="bg2"/>
                        </a:solidFill>
                        <a:latin typeface="Cambria Math" panose="02040503050406030204" pitchFamily="18" charset="0"/>
                        <a:ea typeface="Cambria Math" panose="02040503050406030204" pitchFamily="18" charset="0"/>
                        <a:cs typeface="Arial Unicode MS" pitchFamily="34" charset="-128"/>
                      </a:rPr>
                      <m:t>∈</m:t>
                    </m:r>
                    <m:r>
                      <a:rPr lang="en-US" i="1" smtClean="0">
                        <a:solidFill>
                          <a:schemeClr val="bg2"/>
                        </a:solidFill>
                        <a:latin typeface="Cambria Math" panose="02040503050406030204" pitchFamily="18" charset="0"/>
                        <a:ea typeface="Cambria Math" panose="02040503050406030204" pitchFamily="18" charset="0"/>
                        <a:cs typeface="Arial Unicode MS" pitchFamily="34" charset="-128"/>
                      </a:rPr>
                      <m:t>ℝ</m:t>
                    </m:r>
                  </m:oMath>
                </a14:m>
                <a:r>
                  <a:rPr lang="en-US" dirty="0" smtClean="0">
                    <a:solidFill>
                      <a:schemeClr val="bg2"/>
                    </a:solidFill>
                    <a:latin typeface="Arial Unicode MS" pitchFamily="34" charset="-128"/>
                    <a:ea typeface="Arial Unicode MS" pitchFamily="34" charset="-128"/>
                    <a:cs typeface="Arial Unicode MS" pitchFamily="34" charset="-128"/>
                  </a:rPr>
                  <a:t>,</a:t>
                </a:r>
                <a:endParaRPr lang="en-US" dirty="0">
                  <a:solidFill>
                    <a:schemeClr val="bg2"/>
                  </a:solidFill>
                  <a:latin typeface="Arial Unicode MS" pitchFamily="34" charset="-128"/>
                  <a:ea typeface="Arial Unicode MS" pitchFamily="34" charset="-128"/>
                  <a:cs typeface="Arial Unicode MS" pitchFamily="34" charset="-128"/>
                </a:endParaRPr>
              </a:p>
              <a:p>
                <a:pPr marL="0" indent="0" algn="ctr" eaLnBrk="1" hangingPunct="1">
                  <a:lnSpc>
                    <a:spcPct val="150000"/>
                  </a:lnSpc>
                  <a:buNone/>
                </a:pPr>
                <a14:m>
                  <m:oMathPara xmlns:m="http://schemas.openxmlformats.org/officeDocument/2006/math">
                    <m:oMathParaPr>
                      <m:jc m:val="centerGroup"/>
                    </m:oMathParaPr>
                    <m:oMath xmlns:m="http://schemas.openxmlformats.org/officeDocument/2006/math">
                      <m:r>
                        <a:rPr lang="en-US" b="0" i="1" smtClean="0">
                          <a:solidFill>
                            <a:schemeClr val="bg2"/>
                          </a:solidFill>
                          <a:latin typeface="Cambria Math" panose="02040503050406030204" pitchFamily="18" charset="0"/>
                          <a:ea typeface="Arial Unicode MS" pitchFamily="34" charset="-128"/>
                          <a:cs typeface="Arial Unicode MS" pitchFamily="34" charset="-128"/>
                        </a:rPr>
                        <m:t>𝑥</m:t>
                      </m:r>
                      <m:r>
                        <a:rPr lang="en-US" b="0" i="1" smtClean="0">
                          <a:solidFill>
                            <a:schemeClr val="bg2"/>
                          </a:solidFill>
                          <a:latin typeface="Cambria Math" panose="02040503050406030204" pitchFamily="18" charset="0"/>
                          <a:ea typeface="Arial Unicode MS" pitchFamily="34" charset="-128"/>
                          <a:cs typeface="Arial Unicode MS" pitchFamily="34" charset="-128"/>
                        </a:rPr>
                        <m:t> ↦  </m:t>
                      </m:r>
                      <m:f>
                        <m:fPr>
                          <m:ctrlPr>
                            <a:rPr lang="en-US" b="0" i="1" smtClean="0">
                              <a:solidFill>
                                <a:schemeClr val="bg2"/>
                              </a:solidFill>
                              <a:latin typeface="Cambria Math" panose="02040503050406030204" pitchFamily="18" charset="0"/>
                              <a:ea typeface="Cambria Math" panose="02040503050406030204" pitchFamily="18" charset="0"/>
                              <a:cs typeface="Arial Unicode MS" pitchFamily="34" charset="-128"/>
                            </a:rPr>
                          </m:ctrlPr>
                        </m:fPr>
                        <m:num>
                          <m:sSup>
                            <m:sSupPr>
                              <m:ctrlPr>
                                <a:rPr lang="en-US" b="0" i="1" smtClean="0">
                                  <a:solidFill>
                                    <a:schemeClr val="bg2"/>
                                  </a:solidFill>
                                  <a:latin typeface="Cambria Math" panose="02040503050406030204" pitchFamily="18" charset="0"/>
                                  <a:ea typeface="Cambria Math" panose="02040503050406030204" pitchFamily="18" charset="0"/>
                                  <a:cs typeface="Arial Unicode MS" pitchFamily="34" charset="-128"/>
                                </a:rPr>
                              </m:ctrlPr>
                            </m:sSupPr>
                            <m:e>
                              <m:r>
                                <a:rPr lang="en-US" b="0" i="1" smtClean="0">
                                  <a:solidFill>
                                    <a:schemeClr val="bg2"/>
                                  </a:solidFill>
                                  <a:latin typeface="Cambria Math" panose="02040503050406030204" pitchFamily="18" charset="0"/>
                                  <a:ea typeface="Cambria Math" panose="02040503050406030204" pitchFamily="18" charset="0"/>
                                  <a:cs typeface="Arial Unicode MS" pitchFamily="34" charset="-128"/>
                                </a:rPr>
                                <m:t>𝑥</m:t>
                              </m:r>
                            </m:e>
                            <m:sup>
                              <m:r>
                                <a:rPr lang="en-US" i="1">
                                  <a:solidFill>
                                    <a:schemeClr val="bg2"/>
                                  </a:solidFill>
                                  <a:latin typeface="Cambria Math" panose="02040503050406030204" pitchFamily="18" charset="0"/>
                                  <a:ea typeface="Cambria Math" panose="02040503050406030204" pitchFamily="18" charset="0"/>
                                  <a:cs typeface="Arial Unicode MS" pitchFamily="34" charset="-128"/>
                                </a:rPr>
                                <m:t>𝜆</m:t>
                              </m:r>
                            </m:sup>
                          </m:sSup>
                          <m:r>
                            <a:rPr lang="en-US" b="0" i="1" smtClean="0">
                              <a:solidFill>
                                <a:schemeClr val="bg2"/>
                              </a:solidFill>
                              <a:latin typeface="Cambria Math" panose="02040503050406030204" pitchFamily="18" charset="0"/>
                              <a:ea typeface="Cambria Math" panose="02040503050406030204" pitchFamily="18" charset="0"/>
                              <a:cs typeface="Arial Unicode MS" pitchFamily="34" charset="-128"/>
                            </a:rPr>
                            <m:t>−1</m:t>
                          </m:r>
                        </m:num>
                        <m:den>
                          <m:r>
                            <a:rPr lang="en-US" i="1">
                              <a:solidFill>
                                <a:schemeClr val="bg2"/>
                              </a:solidFill>
                              <a:latin typeface="Cambria Math" panose="02040503050406030204" pitchFamily="18" charset="0"/>
                              <a:ea typeface="Cambria Math" panose="02040503050406030204" pitchFamily="18" charset="0"/>
                              <a:cs typeface="Arial Unicode MS" pitchFamily="34" charset="-128"/>
                            </a:rPr>
                            <m:t>𝜆</m:t>
                          </m:r>
                        </m:den>
                      </m:f>
                    </m:oMath>
                  </m:oMathPara>
                </a14:m>
                <a:endParaRPr lang="en-US" dirty="0" smtClean="0">
                  <a:solidFill>
                    <a:schemeClr val="bg2"/>
                  </a:solidFill>
                  <a:latin typeface="Arial Unicode MS" pitchFamily="34" charset="-128"/>
                  <a:ea typeface="Arial Unicode MS" pitchFamily="34" charset="-128"/>
                  <a:cs typeface="Arial Unicode MS" pitchFamily="34" charset="-128"/>
                </a:endParaRPr>
              </a:p>
            </p:txBody>
          </p:sp>
        </mc:Choice>
        <mc:Fallback xmlns="">
          <p:sp>
            <p:nvSpPr>
              <p:cNvPr id="41987" name="Rectangle 3"/>
              <p:cNvSpPr>
                <a:spLocks noGrp="1" noRot="1" noChangeAspect="1" noMove="1" noResize="1" noEditPoints="1" noAdjustHandles="1" noChangeArrowheads="1" noChangeShapeType="1" noTextEdit="1"/>
              </p:cNvSpPr>
              <p:nvPr>
                <p:ph type="body" idx="1"/>
              </p:nvPr>
            </p:nvSpPr>
            <p:spPr>
              <a:xfrm>
                <a:off x="457200" y="838200"/>
                <a:ext cx="8305800" cy="5867400"/>
              </a:xfrm>
              <a:blipFill>
                <a:blip r:embed="rId3"/>
                <a:stretch>
                  <a:fillRect l="-1834"/>
                </a:stretch>
              </a:blipFill>
            </p:spPr>
            <p:txBody>
              <a:bodyPr/>
              <a:lstStyle/>
              <a:p>
                <a:r>
                  <a:rPr lang="en-US">
                    <a:noFill/>
                  </a:rPr>
                  <a:t> </a:t>
                </a:r>
              </a:p>
            </p:txBody>
          </p:sp>
        </mc:Fallback>
      </mc:AlternateContent>
      <p:sp>
        <p:nvSpPr>
          <p:cNvPr id="41988" name="Rectangle 4"/>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89" name="Rectangle 5"/>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0" name="Rectangle 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1" name="Rectangle 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2" name="Rectangle 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3" name="Rectangle 9"/>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4" name="Rectangle 10"/>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5" name="Rectangle 11"/>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6" name="Rectangle 12"/>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7" name="Rectangle 13"/>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8" name="Rectangle 1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9" name="Rectangle 15"/>
          <p:cNvSpPr>
            <a:spLocks noChangeArrowheads="1"/>
          </p:cNvSpPr>
          <p:nvPr/>
        </p:nvSpPr>
        <p:spPr bwMode="auto">
          <a:xfrm>
            <a:off x="0" y="302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0" name="Rectangle 16"/>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1" name="Rectangle 17"/>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2" name="Rectangle 18"/>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3" name="Rectangle 19"/>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4" name="Rectangle 20"/>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5" name="Rectangle 21"/>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6" name="Rectangle 22"/>
          <p:cNvSpPr>
            <a:spLocks noChangeArrowheads="1"/>
          </p:cNvSpPr>
          <p:nvPr/>
        </p:nvSpPr>
        <p:spPr bwMode="auto">
          <a:xfrm>
            <a:off x="0"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7" name="Rectangle 23"/>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8" name="Rectangle 2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9" name="Rectangle 25"/>
          <p:cNvSpPr>
            <a:spLocks noChangeArrowheads="1"/>
          </p:cNvSpPr>
          <p:nvPr/>
        </p:nvSpPr>
        <p:spPr bwMode="auto">
          <a:xfrm>
            <a:off x="0" y="3249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0" name="Rectangle 2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1" name="Rectangle 2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2" name="Rectangle 2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3" name="Rectangle 29"/>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4" name="Rectangle 30"/>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5" name="Rectangle 31"/>
          <p:cNvSpPr>
            <a:spLocks noChangeArrowheads="1"/>
          </p:cNvSpPr>
          <p:nvPr/>
        </p:nvSpPr>
        <p:spPr bwMode="auto">
          <a:xfrm>
            <a:off x="0" y="2525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6" name="Rectangle 32"/>
          <p:cNvSpPr>
            <a:spLocks noChangeArrowheads="1"/>
          </p:cNvSpPr>
          <p:nvPr/>
        </p:nvSpPr>
        <p:spPr bwMode="auto">
          <a:xfrm>
            <a:off x="0" y="2982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Tree>
    <p:extLst>
      <p:ext uri="{BB962C8B-B14F-4D97-AF65-F5344CB8AC3E}">
        <p14:creationId xmlns:p14="http://schemas.microsoft.com/office/powerpoint/2010/main" val="1284839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9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rgbClr val="7030A0"/>
            </a:gs>
            <a:gs pos="50000">
              <a:schemeClr val="tx1"/>
            </a:gs>
            <a:gs pos="100000">
              <a:srgbClr val="7030A0"/>
            </a:gs>
          </a:gsLst>
          <a:lin ang="7200000" scaled="0"/>
        </a:gradFill>
        <a:effectLst/>
      </p:bgPr>
    </p:bg>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7003" y="1941959"/>
            <a:ext cx="6956997" cy="4916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4210" name="Rectangle 2"/>
          <p:cNvSpPr>
            <a:spLocks noGrp="1" noChangeArrowheads="1"/>
          </p:cNvSpPr>
          <p:nvPr>
            <p:ph type="title"/>
          </p:nvPr>
        </p:nvSpPr>
        <p:spPr>
          <a:xfrm>
            <a:off x="762000" y="0"/>
            <a:ext cx="8001000" cy="762000"/>
          </a:xfrm>
        </p:spPr>
        <p:txBody>
          <a:bodyPr/>
          <a:lstStyle/>
          <a:p>
            <a:pPr eaLnBrk="1" hangingPunct="1"/>
            <a:r>
              <a:rPr lang="en-US" altLang="ko-KR" sz="4000" dirty="0" smtClean="0">
                <a:solidFill>
                  <a:schemeClr val="bg2"/>
                </a:solidFill>
                <a:latin typeface="Arial Unicode MS" pitchFamily="34" charset="-128"/>
                <a:ea typeface="Arial Unicode MS" pitchFamily="34" charset="-128"/>
                <a:cs typeface="Arial Unicode MS" pitchFamily="34" charset="-128"/>
              </a:rPr>
              <a:t>Marginal Distribution Plots</a:t>
            </a:r>
          </a:p>
        </p:txBody>
      </p:sp>
      <mc:AlternateContent xmlns:mc="http://schemas.openxmlformats.org/markup-compatibility/2006" xmlns:a14="http://schemas.microsoft.com/office/drawing/2010/main">
        <mc:Choice Requires="a14">
          <p:sp>
            <p:nvSpPr>
              <p:cNvPr id="236547" name="Rectangle 3"/>
              <p:cNvSpPr>
                <a:spLocks noGrp="1" noChangeArrowheads="1"/>
              </p:cNvSpPr>
              <p:nvPr>
                <p:ph type="body" idx="1"/>
              </p:nvPr>
            </p:nvSpPr>
            <p:spPr>
              <a:xfrm>
                <a:off x="304800" y="838200"/>
                <a:ext cx="8610600" cy="5410200"/>
              </a:xfrm>
            </p:spPr>
            <p:txBody>
              <a:bodyPr/>
              <a:lstStyle/>
              <a:p>
                <a:pPr marL="0" indent="0" eaLnBrk="1" hangingPunct="1">
                  <a:buNone/>
                </a:pPr>
                <a:r>
                  <a:rPr lang="en-US" altLang="ko-KR" dirty="0" smtClean="0">
                    <a:solidFill>
                      <a:schemeClr val="bg2"/>
                    </a:solidFill>
                    <a:latin typeface="Arial Unicode MS" pitchFamily="34" charset="-128"/>
                    <a:ea typeface="Arial Unicode MS" pitchFamily="34" charset="-128"/>
                    <a:cs typeface="Arial Unicode MS" pitchFamily="34" charset="-128"/>
                  </a:rPr>
                  <a:t>Toy Example:   </a:t>
                </a:r>
                <a14:m>
                  <m:oMath xmlns:m="http://schemas.openxmlformats.org/officeDocument/2006/math">
                    <m:r>
                      <a:rPr lang="en-US" altLang="ko-KR" b="0" i="1" smtClean="0">
                        <a:solidFill>
                          <a:schemeClr val="bg2"/>
                        </a:solidFill>
                        <a:latin typeface="Cambria Math"/>
                        <a:ea typeface="Arial Unicode MS" pitchFamily="34" charset="-128"/>
                        <a:cs typeface="Arial Unicode MS" pitchFamily="34" charset="-128"/>
                      </a:rPr>
                      <m:t>𝑛</m:t>
                    </m:r>
                    <m:r>
                      <a:rPr lang="en-US" altLang="ko-KR" b="0" i="1" smtClean="0">
                        <a:solidFill>
                          <a:schemeClr val="bg2"/>
                        </a:solidFill>
                        <a:latin typeface="Cambria Math"/>
                        <a:ea typeface="Arial Unicode MS" pitchFamily="34" charset="-128"/>
                        <a:cs typeface="Arial Unicode MS" pitchFamily="34" charset="-128"/>
                      </a:rPr>
                      <m:t>=200</m:t>
                    </m:r>
                  </m:oMath>
                </a14:m>
                <a:r>
                  <a:rPr lang="en-US" altLang="ko-KR" dirty="0" smtClean="0">
                    <a:solidFill>
                      <a:schemeClr val="bg2"/>
                    </a:solidFill>
                    <a:latin typeface="Arial Unicode MS" pitchFamily="34" charset="-128"/>
                    <a:ea typeface="Arial Unicode MS" pitchFamily="34" charset="-128"/>
                    <a:cs typeface="Arial Unicode MS" pitchFamily="34" charset="-128"/>
                  </a:rPr>
                  <a:t>, </a:t>
                </a:r>
                <a14:m>
                  <m:oMath xmlns:m="http://schemas.openxmlformats.org/officeDocument/2006/math">
                    <m:r>
                      <a:rPr lang="en-US" altLang="ko-KR" b="0" i="1" smtClean="0">
                        <a:solidFill>
                          <a:schemeClr val="bg2"/>
                        </a:solidFill>
                        <a:latin typeface="Cambria Math"/>
                        <a:ea typeface="Arial Unicode MS" pitchFamily="34" charset="-128"/>
                        <a:cs typeface="Arial Unicode MS" pitchFamily="34" charset="-128"/>
                      </a:rPr>
                      <m:t>𝑑</m:t>
                    </m:r>
                    <m:r>
                      <a:rPr lang="en-US" altLang="ko-KR" b="0" i="1" smtClean="0">
                        <a:solidFill>
                          <a:schemeClr val="bg2"/>
                        </a:solidFill>
                        <a:latin typeface="Cambria Math"/>
                        <a:ea typeface="Arial Unicode MS" pitchFamily="34" charset="-128"/>
                        <a:cs typeface="Arial Unicode MS" pitchFamily="34" charset="-128"/>
                      </a:rPr>
                      <m:t>=50</m:t>
                    </m:r>
                  </m:oMath>
                </a14:m>
                <a:r>
                  <a:rPr lang="en-US" altLang="ko-KR" dirty="0" smtClean="0">
                    <a:solidFill>
                      <a:schemeClr val="bg2"/>
                    </a:solidFill>
                    <a:latin typeface="Arial Unicode MS" pitchFamily="34" charset="-128"/>
                    <a:ea typeface="Arial Unicode MS" pitchFamily="34" charset="-128"/>
                    <a:cs typeface="Arial Unicode MS" pitchFamily="34" charset="-128"/>
                  </a:rPr>
                  <a:t>, </a:t>
                </a:r>
              </a:p>
              <a:p>
                <a:pPr marL="0" indent="0" eaLnBrk="1" hangingPunct="1">
                  <a:buNone/>
                </a:pPr>
                <a:r>
                  <a:rPr lang="en-US" altLang="ko-KR" dirty="0" err="1" smtClean="0">
                    <a:solidFill>
                      <a:schemeClr val="bg2"/>
                    </a:solidFill>
                    <a:latin typeface="Arial Unicode MS" pitchFamily="34" charset="-128"/>
                    <a:ea typeface="Arial Unicode MS" pitchFamily="34" charset="-128"/>
                    <a:cs typeface="Arial Unicode MS" pitchFamily="34" charset="-128"/>
                  </a:rPr>
                  <a:t>i.i.d</a:t>
                </a:r>
                <a:r>
                  <a:rPr lang="en-US" altLang="ko-KR" dirty="0" smtClean="0">
                    <a:solidFill>
                      <a:schemeClr val="bg2"/>
                    </a:solidFill>
                    <a:latin typeface="Arial Unicode MS" pitchFamily="34" charset="-128"/>
                    <a:ea typeface="Arial Unicode MS" pitchFamily="34" charset="-128"/>
                    <a:cs typeface="Arial Unicode MS" pitchFamily="34" charset="-128"/>
                  </a:rPr>
                  <a:t>. Poisson,   with parameters  </a:t>
                </a:r>
                <a14:m>
                  <m:oMath xmlns:m="http://schemas.openxmlformats.org/officeDocument/2006/math">
                    <m:r>
                      <a:rPr lang="ko-KR" altLang="en-US" i="1" smtClean="0">
                        <a:solidFill>
                          <a:schemeClr val="bg2"/>
                        </a:solidFill>
                        <a:latin typeface="Cambria Math"/>
                        <a:ea typeface="Arial Unicode MS" pitchFamily="34" charset="-128"/>
                        <a:cs typeface="Arial Unicode MS" pitchFamily="34" charset="-128"/>
                      </a:rPr>
                      <m:t>𝜆</m:t>
                    </m:r>
                    <m:r>
                      <a:rPr lang="en-US" altLang="ko-KR" b="0" i="1" smtClean="0">
                        <a:solidFill>
                          <a:schemeClr val="bg2"/>
                        </a:solidFill>
                        <a:latin typeface="Cambria Math"/>
                        <a:ea typeface="Arial Unicode MS" pitchFamily="34" charset="-128"/>
                        <a:cs typeface="Arial Unicode MS" pitchFamily="34" charset="-128"/>
                      </a:rPr>
                      <m:t>=0.2,</m:t>
                    </m:r>
                    <m:r>
                      <a:rPr lang="en-US" altLang="ko-KR" b="0" i="1" smtClean="0">
                        <a:solidFill>
                          <a:schemeClr val="bg2"/>
                        </a:solidFill>
                        <a:latin typeface="Cambria Math"/>
                        <a:ea typeface="Cambria Math"/>
                        <a:cs typeface="Arial Unicode MS" pitchFamily="34" charset="-128"/>
                      </a:rPr>
                      <m:t>⋯,20</m:t>
                    </m:r>
                  </m:oMath>
                </a14:m>
                <a:endParaRPr lang="en-US" altLang="ko-KR" b="0" dirty="0" smtClean="0">
                  <a:solidFill>
                    <a:schemeClr val="bg2"/>
                  </a:solidFill>
                  <a:latin typeface="Arial Unicode MS" pitchFamily="34" charset="-128"/>
                  <a:ea typeface="Cambria Math"/>
                  <a:cs typeface="Arial Unicode MS" pitchFamily="34" charset="-128"/>
                </a:endParaRPr>
              </a:p>
              <a:p>
                <a:pPr marL="0" indent="0" eaLnBrk="1" hangingPunct="1">
                  <a:buNone/>
                </a:pPr>
                <a:endParaRPr lang="en-US" altLang="ko-KR" sz="1800" dirty="0" smtClean="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r>
                  <a:rPr lang="en-US" altLang="ko-KR" dirty="0" smtClean="0">
                    <a:solidFill>
                      <a:schemeClr val="bg2"/>
                    </a:solidFill>
                    <a:latin typeface="Arial Unicode MS" pitchFamily="34" charset="-128"/>
                    <a:ea typeface="Arial Unicode MS" pitchFamily="34" charset="-128"/>
                    <a:cs typeface="Arial Unicode MS" pitchFamily="34" charset="-128"/>
                  </a:rPr>
                  <a:t>Sort Variables</a:t>
                </a:r>
              </a:p>
              <a:p>
                <a:pPr marL="0" indent="0" eaLnBrk="1" hangingPunct="1">
                  <a:buNone/>
                </a:pPr>
                <a:r>
                  <a:rPr lang="en-US" altLang="ko-KR" dirty="0" smtClean="0">
                    <a:solidFill>
                      <a:schemeClr val="bg2"/>
                    </a:solidFill>
                    <a:latin typeface="Arial Unicode MS" pitchFamily="34" charset="-128"/>
                    <a:ea typeface="Arial Unicode MS" pitchFamily="34" charset="-128"/>
                    <a:cs typeface="Arial Unicode MS" pitchFamily="34" charset="-128"/>
                  </a:rPr>
                  <a:t>On Sample</a:t>
                </a:r>
              </a:p>
              <a:p>
                <a:pPr marL="0" indent="0" eaLnBrk="1" hangingPunct="1">
                  <a:buNone/>
                </a:pPr>
                <a:r>
                  <a:rPr lang="en-US" altLang="ko-KR" dirty="0" smtClean="0">
                    <a:solidFill>
                      <a:schemeClr val="bg2"/>
                    </a:solidFill>
                    <a:latin typeface="Arial Unicode MS" pitchFamily="34" charset="-128"/>
                    <a:ea typeface="Arial Unicode MS" pitchFamily="34" charset="-128"/>
                    <a:cs typeface="Arial Unicode MS" pitchFamily="34" charset="-128"/>
                  </a:rPr>
                  <a:t>Mean</a:t>
                </a:r>
              </a:p>
              <a:p>
                <a:pPr marL="0" indent="0" eaLnBrk="1" hangingPunct="1">
                  <a:buNone/>
                </a:pPr>
                <a:endParaRPr lang="en-US" altLang="ko-KR"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altLang="ko-KR" dirty="0" smtClean="0">
                  <a:solidFill>
                    <a:schemeClr val="bg2"/>
                  </a:solidFill>
                  <a:latin typeface="Arial Unicode MS" pitchFamily="34" charset="-128"/>
                  <a:ea typeface="Arial Unicode MS" pitchFamily="34" charset="-128"/>
                  <a:cs typeface="Arial Unicode MS" pitchFamily="34" charset="-128"/>
                </a:endParaRPr>
              </a:p>
            </p:txBody>
          </p:sp>
        </mc:Choice>
        <mc:Fallback xmlns="">
          <p:sp>
            <p:nvSpPr>
              <p:cNvPr id="236547" name="Rectangle 3"/>
              <p:cNvSpPr>
                <a:spLocks noGrp="1" noRot="1" noChangeAspect="1" noMove="1" noResize="1" noEditPoints="1" noAdjustHandles="1" noChangeArrowheads="1" noChangeShapeType="1" noTextEdit="1"/>
              </p:cNvSpPr>
              <p:nvPr>
                <p:ph type="body" idx="1"/>
              </p:nvPr>
            </p:nvSpPr>
            <p:spPr>
              <a:xfrm>
                <a:off x="304800" y="838200"/>
                <a:ext cx="8610600" cy="5410200"/>
              </a:xfrm>
              <a:blipFill>
                <a:blip r:embed="rId4"/>
                <a:stretch>
                  <a:fillRect l="-1769" t="-1466"/>
                </a:stretch>
              </a:blipFill>
            </p:spPr>
            <p:txBody>
              <a:bodyPr/>
              <a:lstStyle/>
              <a:p>
                <a:r>
                  <a:rPr lang="en-US">
                    <a:noFill/>
                  </a:rPr>
                  <a:t> </a:t>
                </a:r>
              </a:p>
            </p:txBody>
          </p:sp>
        </mc:Fallback>
      </mc:AlternateContent>
      <p:grpSp>
        <p:nvGrpSpPr>
          <p:cNvPr id="5" name="Group 4"/>
          <p:cNvGrpSpPr/>
          <p:nvPr/>
        </p:nvGrpSpPr>
        <p:grpSpPr>
          <a:xfrm>
            <a:off x="381000" y="2819400"/>
            <a:ext cx="3200400" cy="3642682"/>
            <a:chOff x="381000" y="2819400"/>
            <a:chExt cx="3200400" cy="3642682"/>
          </a:xfrm>
        </p:grpSpPr>
        <p:sp>
          <p:nvSpPr>
            <p:cNvPr id="2" name="TextBox 1"/>
            <p:cNvSpPr txBox="1"/>
            <p:nvPr/>
          </p:nvSpPr>
          <p:spPr>
            <a:xfrm>
              <a:off x="381000" y="4399979"/>
              <a:ext cx="2052165" cy="2062103"/>
            </a:xfrm>
            <a:prstGeom prst="rect">
              <a:avLst/>
            </a:prstGeom>
            <a:noFill/>
          </p:spPr>
          <p:txBody>
            <a:bodyPr wrap="none" rtlCol="0">
              <a:spAutoFit/>
            </a:bodyPr>
            <a:lstStyle/>
            <a:p>
              <a:pPr>
                <a:defRPr/>
              </a:pPr>
              <a:r>
                <a:rPr lang="en-US" sz="3200" dirty="0" smtClean="0">
                  <a:solidFill>
                    <a:srgbClr val="000000"/>
                  </a:solidFill>
                </a:rPr>
                <a:t>Summary </a:t>
              </a:r>
            </a:p>
            <a:p>
              <a:pPr>
                <a:defRPr/>
              </a:pPr>
              <a:r>
                <a:rPr lang="en-US" sz="3200" dirty="0" smtClean="0">
                  <a:solidFill>
                    <a:srgbClr val="000000"/>
                  </a:solidFill>
                </a:rPr>
                <a:t>Plot with</a:t>
              </a:r>
            </a:p>
            <a:p>
              <a:pPr>
                <a:defRPr/>
              </a:pPr>
              <a:r>
                <a:rPr lang="en-US" sz="3200" dirty="0" smtClean="0">
                  <a:solidFill>
                    <a:srgbClr val="000000"/>
                  </a:solidFill>
                </a:rPr>
                <a:t>Equal</a:t>
              </a:r>
            </a:p>
            <a:p>
              <a:pPr>
                <a:defRPr/>
              </a:pPr>
              <a:r>
                <a:rPr lang="en-US" sz="3200" dirty="0" smtClean="0">
                  <a:solidFill>
                    <a:srgbClr val="000000"/>
                  </a:solidFill>
                </a:rPr>
                <a:t>Spacing</a:t>
              </a:r>
              <a:endParaRPr lang="en-US" sz="3200" dirty="0">
                <a:solidFill>
                  <a:srgbClr val="000000"/>
                </a:solidFill>
              </a:endParaRPr>
            </a:p>
          </p:txBody>
        </p:sp>
        <p:cxnSp>
          <p:nvCxnSpPr>
            <p:cNvPr id="4" name="Straight Arrow Connector 3"/>
            <p:cNvCxnSpPr/>
            <p:nvPr/>
          </p:nvCxnSpPr>
          <p:spPr>
            <a:xfrm flipV="1">
              <a:off x="2433165" y="2819400"/>
              <a:ext cx="1148235" cy="2367409"/>
            </a:xfrm>
            <a:prstGeom prst="straightConnector1">
              <a:avLst/>
            </a:prstGeom>
            <a:ln w="38100">
              <a:solidFill>
                <a:schemeClr val="bg2"/>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270199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0">
          <a:gsLst>
            <a:gs pos="0">
              <a:srgbClr val="92D050"/>
            </a:gs>
            <a:gs pos="50000">
              <a:schemeClr val="tx1"/>
            </a:gs>
            <a:gs pos="100000">
              <a:srgbClr val="92D050"/>
            </a:gs>
          </a:gsLst>
          <a:lin ang="0" scaled="0"/>
        </a:gra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09600" y="76200"/>
            <a:ext cx="7772400" cy="762000"/>
          </a:xfrm>
        </p:spPr>
        <p:txBody>
          <a:bodyPr/>
          <a:lstStyle/>
          <a:p>
            <a:pPr eaLnBrk="1" hangingPunct="1"/>
            <a:r>
              <a:rPr lang="en-US" dirty="0" smtClean="0">
                <a:solidFill>
                  <a:schemeClr val="bg2"/>
                </a:solidFill>
                <a:latin typeface="Arial Unicode MS" pitchFamily="34" charset="-128"/>
                <a:ea typeface="Arial Unicode MS" pitchFamily="34" charset="-128"/>
                <a:cs typeface="Arial Unicode MS" pitchFamily="34" charset="-128"/>
              </a:rPr>
              <a:t>Transformations</a:t>
            </a:r>
          </a:p>
        </p:txBody>
      </p:sp>
      <mc:AlternateContent xmlns:mc="http://schemas.openxmlformats.org/markup-compatibility/2006" xmlns:a14="http://schemas.microsoft.com/office/drawing/2010/main">
        <mc:Choice Requires="a14">
          <p:sp>
            <p:nvSpPr>
              <p:cNvPr id="41987" name="Rectangle 3"/>
              <p:cNvSpPr>
                <a:spLocks noGrp="1" noChangeArrowheads="1"/>
              </p:cNvSpPr>
              <p:nvPr>
                <p:ph type="body" idx="1"/>
              </p:nvPr>
            </p:nvSpPr>
            <p:spPr>
              <a:xfrm>
                <a:off x="457200" y="838200"/>
                <a:ext cx="8305800" cy="5867400"/>
              </a:xfrm>
            </p:spPr>
            <p:txBody>
              <a:bodyPr/>
              <a:lstStyle/>
              <a:p>
                <a:pPr marL="0" indent="0" eaLnBrk="1" hangingPunct="1">
                  <a:lnSpc>
                    <a:spcPct val="150000"/>
                  </a:lnSpc>
                  <a:buNone/>
                </a:pPr>
                <a:r>
                  <a:rPr lang="en-US" dirty="0" smtClean="0">
                    <a:solidFill>
                      <a:schemeClr val="bg2"/>
                    </a:solidFill>
                    <a:latin typeface="Arial Unicode MS" pitchFamily="34" charset="-128"/>
                    <a:ea typeface="Arial Unicode MS" pitchFamily="34" charset="-128"/>
                    <a:cs typeface="Arial Unicode MS" pitchFamily="34" charset="-128"/>
                  </a:rPr>
                  <a:t>Box – Cox Transformations</a:t>
                </a:r>
              </a:p>
              <a:p>
                <a:pPr marL="0" indent="0" eaLnBrk="1" hangingPunct="1">
                  <a:lnSpc>
                    <a:spcPct val="150000"/>
                  </a:lnSpc>
                  <a:buNone/>
                </a:pPr>
                <a:r>
                  <a:rPr lang="en-US" dirty="0" smtClean="0">
                    <a:solidFill>
                      <a:schemeClr val="bg2"/>
                    </a:solidFill>
                    <a:latin typeface="Arial Unicode MS" pitchFamily="34" charset="-128"/>
                    <a:ea typeface="Arial Unicode MS" pitchFamily="34" charset="-128"/>
                    <a:cs typeface="Arial Unicode MS" pitchFamily="34" charset="-128"/>
                  </a:rPr>
                  <a:t>Why this strange form?   Instead of just</a:t>
                </a:r>
              </a:p>
              <a:p>
                <a:pPr marL="0" indent="0" algn="ctr" eaLnBrk="1" hangingPunct="1">
                  <a:lnSpc>
                    <a:spcPct val="150000"/>
                  </a:lnSpc>
                  <a:buNone/>
                </a:pPr>
                <a14:m>
                  <m:oMathPara xmlns:m="http://schemas.openxmlformats.org/officeDocument/2006/math">
                    <m:oMathParaPr>
                      <m:jc m:val="centerGroup"/>
                    </m:oMathParaPr>
                    <m:oMath xmlns:m="http://schemas.openxmlformats.org/officeDocument/2006/math">
                      <m:r>
                        <a:rPr lang="en-US" b="0" i="1" smtClean="0">
                          <a:solidFill>
                            <a:schemeClr val="bg2"/>
                          </a:solidFill>
                          <a:latin typeface="Cambria Math" panose="02040503050406030204" pitchFamily="18" charset="0"/>
                          <a:ea typeface="Arial Unicode MS" pitchFamily="34" charset="-128"/>
                          <a:cs typeface="Arial Unicode MS" pitchFamily="34" charset="-128"/>
                        </a:rPr>
                        <m:t>𝑥</m:t>
                      </m:r>
                      <m:r>
                        <a:rPr lang="en-US" b="0" i="1" smtClean="0">
                          <a:solidFill>
                            <a:schemeClr val="bg2"/>
                          </a:solidFill>
                          <a:latin typeface="Cambria Math" panose="02040503050406030204" pitchFamily="18" charset="0"/>
                          <a:ea typeface="Arial Unicode MS" pitchFamily="34" charset="-128"/>
                          <a:cs typeface="Arial Unicode MS" pitchFamily="34" charset="-128"/>
                        </a:rPr>
                        <m:t> ↦</m:t>
                      </m:r>
                      <m:sSup>
                        <m:sSupPr>
                          <m:ctrlPr>
                            <a:rPr lang="en-US" i="1">
                              <a:solidFill>
                                <a:schemeClr val="bg2"/>
                              </a:solidFill>
                              <a:latin typeface="Cambria Math" panose="02040503050406030204" pitchFamily="18" charset="0"/>
                              <a:ea typeface="Cambria Math" panose="02040503050406030204" pitchFamily="18" charset="0"/>
                              <a:cs typeface="Arial Unicode MS" pitchFamily="34" charset="-128"/>
                            </a:rPr>
                          </m:ctrlPr>
                        </m:sSupPr>
                        <m:e>
                          <m:r>
                            <a:rPr lang="en-US" i="1">
                              <a:solidFill>
                                <a:schemeClr val="bg2"/>
                              </a:solidFill>
                              <a:latin typeface="Cambria Math" panose="02040503050406030204" pitchFamily="18" charset="0"/>
                              <a:ea typeface="Cambria Math" panose="02040503050406030204" pitchFamily="18" charset="0"/>
                              <a:cs typeface="Arial Unicode MS" pitchFamily="34" charset="-128"/>
                            </a:rPr>
                            <m:t>𝑥</m:t>
                          </m:r>
                        </m:e>
                        <m:sup>
                          <m:r>
                            <a:rPr lang="en-US" i="1">
                              <a:solidFill>
                                <a:schemeClr val="bg2"/>
                              </a:solidFill>
                              <a:latin typeface="Cambria Math" panose="02040503050406030204" pitchFamily="18" charset="0"/>
                              <a:ea typeface="Cambria Math" panose="02040503050406030204" pitchFamily="18" charset="0"/>
                              <a:cs typeface="Arial Unicode MS" pitchFamily="34" charset="-128"/>
                            </a:rPr>
                            <m:t>𝜆</m:t>
                          </m:r>
                        </m:sup>
                      </m:sSup>
                    </m:oMath>
                  </m:oMathPara>
                </a14:m>
                <a:endParaRPr lang="en-US" b="0" dirty="0" smtClean="0">
                  <a:solidFill>
                    <a:schemeClr val="bg2"/>
                  </a:solidFill>
                  <a:latin typeface="Arial Unicode MS" pitchFamily="34" charset="-128"/>
                  <a:ea typeface="Cambria Math" panose="02040503050406030204" pitchFamily="18" charset="0"/>
                  <a:cs typeface="Arial Unicode MS" pitchFamily="34" charset="-128"/>
                </a:endParaRPr>
              </a:p>
              <a:p>
                <a:pPr marL="0" indent="0" algn="ctr" eaLnBrk="1" hangingPunct="1">
                  <a:lnSpc>
                    <a:spcPct val="150000"/>
                  </a:lnSpc>
                  <a:buNone/>
                </a:pPr>
                <a:endParaRPr lang="en-US" b="0" dirty="0" smtClean="0">
                  <a:solidFill>
                    <a:schemeClr val="bg2"/>
                  </a:solidFill>
                  <a:latin typeface="Arial Unicode MS" pitchFamily="34" charset="-128"/>
                  <a:ea typeface="Cambria Math" panose="02040503050406030204" pitchFamily="18" charset="0"/>
                  <a:cs typeface="Arial Unicode MS" pitchFamily="34" charset="-128"/>
                </a:endParaRPr>
              </a:p>
              <a:p>
                <a:pPr marL="0" indent="0" eaLnBrk="1" hangingPunct="1">
                  <a:lnSpc>
                    <a:spcPct val="150000"/>
                  </a:lnSpc>
                  <a:buNone/>
                </a:pPr>
                <a:r>
                  <a:rPr lang="en-US" dirty="0" smtClean="0">
                    <a:solidFill>
                      <a:schemeClr val="bg2"/>
                    </a:solidFill>
                    <a:latin typeface="Arial Unicode MS" pitchFamily="34" charset="-128"/>
                    <a:ea typeface="Arial Unicode MS" pitchFamily="34" charset="-128"/>
                    <a:cs typeface="Arial Unicode MS" pitchFamily="34" charset="-128"/>
                  </a:rPr>
                  <a:t>Reason:    Nicer Behavior as  </a:t>
                </a:r>
                <a14:m>
                  <m:oMath xmlns:m="http://schemas.openxmlformats.org/officeDocument/2006/math">
                    <m:r>
                      <a:rPr lang="en-US" i="1">
                        <a:solidFill>
                          <a:schemeClr val="bg2"/>
                        </a:solidFill>
                        <a:latin typeface="Cambria Math" panose="02040503050406030204" pitchFamily="18" charset="0"/>
                        <a:ea typeface="Cambria Math" panose="02040503050406030204" pitchFamily="18" charset="0"/>
                        <a:cs typeface="Arial Unicode MS" pitchFamily="34" charset="-128"/>
                      </a:rPr>
                      <m:t>𝜆</m:t>
                    </m:r>
                    <m:r>
                      <a:rPr lang="en-US" i="1" smtClean="0">
                        <a:solidFill>
                          <a:schemeClr val="bg2"/>
                        </a:solidFill>
                        <a:latin typeface="Cambria Math" panose="02040503050406030204" pitchFamily="18" charset="0"/>
                        <a:ea typeface="Cambria Math" panose="02040503050406030204" pitchFamily="18" charset="0"/>
                        <a:cs typeface="Arial Unicode MS" pitchFamily="34" charset="-128"/>
                      </a:rPr>
                      <m:t>→</m:t>
                    </m:r>
                    <m:r>
                      <a:rPr lang="en-US" b="0" i="1" smtClean="0">
                        <a:solidFill>
                          <a:schemeClr val="bg2"/>
                        </a:solidFill>
                        <a:latin typeface="Cambria Math" panose="02040503050406030204" pitchFamily="18" charset="0"/>
                        <a:ea typeface="Cambria Math" panose="02040503050406030204" pitchFamily="18" charset="0"/>
                        <a:cs typeface="Arial Unicode MS" pitchFamily="34" charset="-128"/>
                      </a:rPr>
                      <m:t>0</m:t>
                    </m:r>
                  </m:oMath>
                </a14:m>
                <a:r>
                  <a:rPr lang="en-US" dirty="0">
                    <a:solidFill>
                      <a:schemeClr val="bg2"/>
                    </a:solidFill>
                    <a:latin typeface="Arial Unicode MS" pitchFamily="34" charset="-128"/>
                    <a:ea typeface="Arial Unicode MS" pitchFamily="34" charset="-128"/>
                    <a:cs typeface="Arial Unicode MS" pitchFamily="34" charset="-128"/>
                  </a:rPr>
                  <a:t>,</a:t>
                </a:r>
              </a:p>
              <a:p>
                <a:pPr marL="0" indent="0" algn="ctr" eaLnBrk="1" hangingPunct="1">
                  <a:lnSpc>
                    <a:spcPct val="150000"/>
                  </a:lnSpc>
                  <a:buNone/>
                </a:pPr>
                <a14:m>
                  <m:oMathPara xmlns:m="http://schemas.openxmlformats.org/officeDocument/2006/math">
                    <m:oMathParaPr>
                      <m:jc m:val="centerGroup"/>
                    </m:oMathParaPr>
                    <m:oMath xmlns:m="http://schemas.openxmlformats.org/officeDocument/2006/math">
                      <m:func>
                        <m:funcPr>
                          <m:ctrlPr>
                            <a:rPr lang="en-US" i="1" smtClean="0">
                              <a:solidFill>
                                <a:schemeClr val="bg2"/>
                              </a:solidFill>
                              <a:latin typeface="Cambria Math" panose="02040503050406030204" pitchFamily="18" charset="0"/>
                              <a:ea typeface="Arial Unicode MS" pitchFamily="34" charset="-128"/>
                              <a:cs typeface="Arial Unicode MS" pitchFamily="34" charset="-128"/>
                            </a:rPr>
                          </m:ctrlPr>
                        </m:funcPr>
                        <m:fName>
                          <m:limLow>
                            <m:limLowPr>
                              <m:ctrlPr>
                                <a:rPr lang="en-US" i="1" smtClean="0">
                                  <a:solidFill>
                                    <a:schemeClr val="bg2"/>
                                  </a:solidFill>
                                  <a:latin typeface="Cambria Math" panose="02040503050406030204" pitchFamily="18" charset="0"/>
                                  <a:ea typeface="Arial Unicode MS" pitchFamily="34" charset="-128"/>
                                  <a:cs typeface="Arial Unicode MS" pitchFamily="34" charset="-128"/>
                                </a:rPr>
                              </m:ctrlPr>
                            </m:limLowPr>
                            <m:e>
                              <m:r>
                                <m:rPr>
                                  <m:sty m:val="p"/>
                                </m:rPr>
                                <a:rPr lang="en-US" i="0" smtClean="0">
                                  <a:solidFill>
                                    <a:schemeClr val="bg2"/>
                                  </a:solidFill>
                                  <a:latin typeface="Cambria Math" panose="02040503050406030204" pitchFamily="18" charset="0"/>
                                  <a:ea typeface="Arial Unicode MS" pitchFamily="34" charset="-128"/>
                                  <a:cs typeface="Arial Unicode MS" pitchFamily="34" charset="-128"/>
                                </a:rPr>
                                <m:t>lim</m:t>
                              </m:r>
                            </m:e>
                            <m:lim>
                              <m:r>
                                <a:rPr lang="en-US" i="1">
                                  <a:solidFill>
                                    <a:schemeClr val="bg2"/>
                                  </a:solidFill>
                                  <a:latin typeface="Cambria Math" panose="02040503050406030204" pitchFamily="18" charset="0"/>
                                  <a:ea typeface="Cambria Math" panose="02040503050406030204" pitchFamily="18" charset="0"/>
                                  <a:cs typeface="Arial Unicode MS" pitchFamily="34" charset="-128"/>
                                </a:rPr>
                                <m:t>𝜆</m:t>
                              </m:r>
                              <m:r>
                                <a:rPr lang="en-US" i="1">
                                  <a:solidFill>
                                    <a:schemeClr val="bg2"/>
                                  </a:solidFill>
                                  <a:latin typeface="Cambria Math" panose="02040503050406030204" pitchFamily="18" charset="0"/>
                                  <a:ea typeface="Cambria Math" panose="02040503050406030204" pitchFamily="18" charset="0"/>
                                  <a:cs typeface="Arial Unicode MS" pitchFamily="34" charset="-128"/>
                                </a:rPr>
                                <m:t>→0</m:t>
                              </m:r>
                            </m:lim>
                          </m:limLow>
                        </m:fName>
                        <m:e>
                          <m:f>
                            <m:fPr>
                              <m:ctrlPr>
                                <a:rPr lang="en-US" i="1">
                                  <a:solidFill>
                                    <a:schemeClr val="bg2"/>
                                  </a:solidFill>
                                  <a:latin typeface="Cambria Math" panose="02040503050406030204" pitchFamily="18" charset="0"/>
                                  <a:ea typeface="Cambria Math" panose="02040503050406030204" pitchFamily="18" charset="0"/>
                                  <a:cs typeface="Arial Unicode MS" pitchFamily="34" charset="-128"/>
                                </a:rPr>
                              </m:ctrlPr>
                            </m:fPr>
                            <m:num>
                              <m:sSup>
                                <m:sSupPr>
                                  <m:ctrlPr>
                                    <a:rPr lang="en-US" i="1">
                                      <a:solidFill>
                                        <a:schemeClr val="bg2"/>
                                      </a:solidFill>
                                      <a:latin typeface="Cambria Math" panose="02040503050406030204" pitchFamily="18" charset="0"/>
                                      <a:ea typeface="Cambria Math" panose="02040503050406030204" pitchFamily="18" charset="0"/>
                                      <a:cs typeface="Arial Unicode MS" pitchFamily="34" charset="-128"/>
                                    </a:rPr>
                                  </m:ctrlPr>
                                </m:sSupPr>
                                <m:e>
                                  <m:r>
                                    <a:rPr lang="en-US" i="1">
                                      <a:solidFill>
                                        <a:schemeClr val="bg2"/>
                                      </a:solidFill>
                                      <a:latin typeface="Cambria Math" panose="02040503050406030204" pitchFamily="18" charset="0"/>
                                      <a:ea typeface="Cambria Math" panose="02040503050406030204" pitchFamily="18" charset="0"/>
                                      <a:cs typeface="Arial Unicode MS" pitchFamily="34" charset="-128"/>
                                    </a:rPr>
                                    <m:t>𝑥</m:t>
                                  </m:r>
                                </m:e>
                                <m:sup>
                                  <m:r>
                                    <a:rPr lang="en-US" i="1">
                                      <a:solidFill>
                                        <a:schemeClr val="bg2"/>
                                      </a:solidFill>
                                      <a:latin typeface="Cambria Math" panose="02040503050406030204" pitchFamily="18" charset="0"/>
                                      <a:ea typeface="Cambria Math" panose="02040503050406030204" pitchFamily="18" charset="0"/>
                                      <a:cs typeface="Arial Unicode MS" pitchFamily="34" charset="-128"/>
                                    </a:rPr>
                                    <m:t>𝜆</m:t>
                                  </m:r>
                                </m:sup>
                              </m:sSup>
                              <m:r>
                                <a:rPr lang="en-US" i="1">
                                  <a:solidFill>
                                    <a:schemeClr val="bg2"/>
                                  </a:solidFill>
                                  <a:latin typeface="Cambria Math" panose="02040503050406030204" pitchFamily="18" charset="0"/>
                                  <a:ea typeface="Cambria Math" panose="02040503050406030204" pitchFamily="18" charset="0"/>
                                  <a:cs typeface="Arial Unicode MS" pitchFamily="34" charset="-128"/>
                                </a:rPr>
                                <m:t>−1</m:t>
                              </m:r>
                            </m:num>
                            <m:den>
                              <m:r>
                                <a:rPr lang="en-US" i="1">
                                  <a:solidFill>
                                    <a:schemeClr val="bg2"/>
                                  </a:solidFill>
                                  <a:latin typeface="Cambria Math" panose="02040503050406030204" pitchFamily="18" charset="0"/>
                                  <a:ea typeface="Cambria Math" panose="02040503050406030204" pitchFamily="18" charset="0"/>
                                  <a:cs typeface="Arial Unicode MS" pitchFamily="34" charset="-128"/>
                                </a:rPr>
                                <m:t>𝜆</m:t>
                              </m:r>
                            </m:den>
                          </m:f>
                        </m:e>
                      </m:func>
                      <m:r>
                        <a:rPr lang="en-US" b="0" i="1" smtClean="0">
                          <a:solidFill>
                            <a:schemeClr val="bg2"/>
                          </a:solidFill>
                          <a:latin typeface="Cambria Math" panose="02040503050406030204" pitchFamily="18" charset="0"/>
                          <a:ea typeface="Arial Unicode MS" pitchFamily="34" charset="-128"/>
                          <a:cs typeface="Arial Unicode MS" pitchFamily="34" charset="-128"/>
                        </a:rPr>
                        <m:t>=</m:t>
                      </m:r>
                      <m:func>
                        <m:funcPr>
                          <m:ctrlPr>
                            <a:rPr lang="en-US" b="0" i="1" smtClean="0">
                              <a:solidFill>
                                <a:schemeClr val="bg2"/>
                              </a:solidFill>
                              <a:latin typeface="Cambria Math" panose="02040503050406030204" pitchFamily="18" charset="0"/>
                              <a:ea typeface="Arial Unicode MS" pitchFamily="34" charset="-128"/>
                              <a:cs typeface="Arial Unicode MS" pitchFamily="34" charset="-128"/>
                            </a:rPr>
                          </m:ctrlPr>
                        </m:funcPr>
                        <m:fName>
                          <m:r>
                            <m:rPr>
                              <m:sty m:val="p"/>
                            </m:rPr>
                            <a:rPr lang="en-US" b="0" i="0" smtClean="0">
                              <a:solidFill>
                                <a:schemeClr val="bg2"/>
                              </a:solidFill>
                              <a:latin typeface="Cambria Math" panose="02040503050406030204" pitchFamily="18" charset="0"/>
                              <a:ea typeface="Arial Unicode MS" pitchFamily="34" charset="-128"/>
                              <a:cs typeface="Arial Unicode MS" pitchFamily="34" charset="-128"/>
                            </a:rPr>
                            <m:t>ln</m:t>
                          </m:r>
                        </m:fName>
                        <m:e>
                          <m:r>
                            <a:rPr lang="en-US" b="0" i="1" smtClean="0">
                              <a:solidFill>
                                <a:schemeClr val="bg2"/>
                              </a:solidFill>
                              <a:latin typeface="Cambria Math" panose="02040503050406030204" pitchFamily="18" charset="0"/>
                              <a:ea typeface="Arial Unicode MS" pitchFamily="34" charset="-128"/>
                              <a:cs typeface="Arial Unicode MS" pitchFamily="34" charset="-128"/>
                            </a:rPr>
                            <m:t>𝑥</m:t>
                          </m:r>
                        </m:e>
                      </m:func>
                    </m:oMath>
                  </m:oMathPara>
                </a14:m>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lnSpc>
                    <a:spcPct val="150000"/>
                  </a:lnSpc>
                  <a:buNone/>
                </a:pPr>
                <a:endParaRPr lang="en-US" dirty="0" smtClean="0">
                  <a:solidFill>
                    <a:schemeClr val="bg2"/>
                  </a:solidFill>
                  <a:latin typeface="Arial Unicode MS" pitchFamily="34" charset="-128"/>
                  <a:ea typeface="Arial Unicode MS" pitchFamily="34" charset="-128"/>
                  <a:cs typeface="Arial Unicode MS" pitchFamily="34" charset="-128"/>
                </a:endParaRPr>
              </a:p>
            </p:txBody>
          </p:sp>
        </mc:Choice>
        <mc:Fallback xmlns="">
          <p:sp>
            <p:nvSpPr>
              <p:cNvPr id="41987" name="Rectangle 3"/>
              <p:cNvSpPr>
                <a:spLocks noGrp="1" noRot="1" noChangeAspect="1" noMove="1" noResize="1" noEditPoints="1" noAdjustHandles="1" noChangeArrowheads="1" noChangeShapeType="1" noTextEdit="1"/>
              </p:cNvSpPr>
              <p:nvPr>
                <p:ph type="body" idx="1"/>
              </p:nvPr>
            </p:nvSpPr>
            <p:spPr>
              <a:xfrm>
                <a:off x="457200" y="838200"/>
                <a:ext cx="8305800" cy="5867400"/>
              </a:xfrm>
              <a:blipFill>
                <a:blip r:embed="rId3"/>
                <a:stretch>
                  <a:fillRect l="-1834"/>
                </a:stretch>
              </a:blipFill>
            </p:spPr>
            <p:txBody>
              <a:bodyPr/>
              <a:lstStyle/>
              <a:p>
                <a:r>
                  <a:rPr lang="en-US">
                    <a:noFill/>
                  </a:rPr>
                  <a:t> </a:t>
                </a:r>
              </a:p>
            </p:txBody>
          </p:sp>
        </mc:Fallback>
      </mc:AlternateContent>
      <p:sp>
        <p:nvSpPr>
          <p:cNvPr id="41988" name="Rectangle 4"/>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89" name="Rectangle 5"/>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0" name="Rectangle 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1" name="Rectangle 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2" name="Rectangle 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3" name="Rectangle 9"/>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4" name="Rectangle 10"/>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5" name="Rectangle 11"/>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6" name="Rectangle 12"/>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7" name="Rectangle 13"/>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8" name="Rectangle 1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9" name="Rectangle 15"/>
          <p:cNvSpPr>
            <a:spLocks noChangeArrowheads="1"/>
          </p:cNvSpPr>
          <p:nvPr/>
        </p:nvSpPr>
        <p:spPr bwMode="auto">
          <a:xfrm>
            <a:off x="0" y="302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0" name="Rectangle 16"/>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1" name="Rectangle 17"/>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2" name="Rectangle 18"/>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3" name="Rectangle 19"/>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4" name="Rectangle 20"/>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5" name="Rectangle 21"/>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6" name="Rectangle 22"/>
          <p:cNvSpPr>
            <a:spLocks noChangeArrowheads="1"/>
          </p:cNvSpPr>
          <p:nvPr/>
        </p:nvSpPr>
        <p:spPr bwMode="auto">
          <a:xfrm>
            <a:off x="0"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7" name="Rectangle 23"/>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8" name="Rectangle 2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9" name="Rectangle 25"/>
          <p:cNvSpPr>
            <a:spLocks noChangeArrowheads="1"/>
          </p:cNvSpPr>
          <p:nvPr/>
        </p:nvSpPr>
        <p:spPr bwMode="auto">
          <a:xfrm>
            <a:off x="0" y="3249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0" name="Rectangle 2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1" name="Rectangle 2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2" name="Rectangle 2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3" name="Rectangle 29"/>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4" name="Rectangle 30"/>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5" name="Rectangle 31"/>
          <p:cNvSpPr>
            <a:spLocks noChangeArrowheads="1"/>
          </p:cNvSpPr>
          <p:nvPr/>
        </p:nvSpPr>
        <p:spPr bwMode="auto">
          <a:xfrm>
            <a:off x="0" y="2525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6" name="Rectangle 32"/>
          <p:cNvSpPr>
            <a:spLocks noChangeArrowheads="1"/>
          </p:cNvSpPr>
          <p:nvPr/>
        </p:nvSpPr>
        <p:spPr bwMode="auto">
          <a:xfrm>
            <a:off x="0" y="2982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2" name="TextBox 1"/>
          <p:cNvSpPr txBox="1"/>
          <p:nvPr/>
        </p:nvSpPr>
        <p:spPr>
          <a:xfrm>
            <a:off x="6553200" y="5493603"/>
            <a:ext cx="2326086" cy="830997"/>
          </a:xfrm>
          <a:prstGeom prst="rect">
            <a:avLst/>
          </a:prstGeom>
          <a:noFill/>
        </p:spPr>
        <p:txBody>
          <a:bodyPr wrap="none" rtlCol="0">
            <a:spAutoFit/>
          </a:bodyPr>
          <a:lstStyle/>
          <a:p>
            <a:r>
              <a:rPr lang="en-US" sz="2400" dirty="0" smtClean="0">
                <a:solidFill>
                  <a:srgbClr val="000000"/>
                </a:solidFill>
              </a:rPr>
              <a:t>Try It Out Using</a:t>
            </a:r>
          </a:p>
          <a:p>
            <a:r>
              <a:rPr lang="en-US" sz="2400" dirty="0" err="1" smtClean="0">
                <a:solidFill>
                  <a:srgbClr val="000000"/>
                </a:solidFill>
              </a:rPr>
              <a:t>L’Hopital’s</a:t>
            </a:r>
            <a:r>
              <a:rPr lang="en-US" sz="2400" dirty="0" smtClean="0">
                <a:solidFill>
                  <a:srgbClr val="000000"/>
                </a:solidFill>
              </a:rPr>
              <a:t> Rule</a:t>
            </a:r>
            <a:endParaRPr lang="en-US" sz="2400" dirty="0">
              <a:solidFill>
                <a:srgbClr val="000000"/>
              </a:solidFill>
            </a:endParaRPr>
          </a:p>
        </p:txBody>
      </p:sp>
    </p:spTree>
    <p:extLst>
      <p:ext uri="{BB962C8B-B14F-4D97-AF65-F5344CB8AC3E}">
        <p14:creationId xmlns:p14="http://schemas.microsoft.com/office/powerpoint/2010/main" val="344400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987">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0">
          <a:gsLst>
            <a:gs pos="0">
              <a:srgbClr val="92D050"/>
            </a:gs>
            <a:gs pos="50000">
              <a:schemeClr val="tx1"/>
            </a:gs>
            <a:gs pos="100000">
              <a:srgbClr val="92D050"/>
            </a:gs>
          </a:gsLst>
          <a:lin ang="0" scaled="0"/>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701800"/>
            <a:ext cx="8229600" cy="4394200"/>
          </a:xfrm>
          <a:prstGeom prst="rect">
            <a:avLst/>
          </a:prstGeom>
        </p:spPr>
      </p:pic>
      <p:sp>
        <p:nvSpPr>
          <p:cNvPr id="41986" name="Rectangle 2"/>
          <p:cNvSpPr>
            <a:spLocks noGrp="1" noChangeArrowheads="1"/>
          </p:cNvSpPr>
          <p:nvPr>
            <p:ph type="title"/>
          </p:nvPr>
        </p:nvSpPr>
        <p:spPr>
          <a:xfrm>
            <a:off x="609600" y="76200"/>
            <a:ext cx="7772400" cy="762000"/>
          </a:xfrm>
        </p:spPr>
        <p:txBody>
          <a:bodyPr/>
          <a:lstStyle/>
          <a:p>
            <a:pPr eaLnBrk="1" hangingPunct="1"/>
            <a:r>
              <a:rPr lang="en-US" dirty="0" smtClean="0">
                <a:solidFill>
                  <a:schemeClr val="bg2"/>
                </a:solidFill>
                <a:latin typeface="Arial Unicode MS" pitchFamily="34" charset="-128"/>
                <a:ea typeface="Arial Unicode MS" pitchFamily="34" charset="-128"/>
                <a:cs typeface="Arial Unicode MS" pitchFamily="34" charset="-128"/>
              </a:rPr>
              <a:t>Transformations</a:t>
            </a:r>
          </a:p>
        </p:txBody>
      </p:sp>
      <mc:AlternateContent xmlns:mc="http://schemas.openxmlformats.org/markup-compatibility/2006" xmlns:a14="http://schemas.microsoft.com/office/drawing/2010/main">
        <mc:Choice Requires="a14">
          <p:sp>
            <p:nvSpPr>
              <p:cNvPr id="41987" name="Rectangle 3"/>
              <p:cNvSpPr>
                <a:spLocks noGrp="1" noChangeArrowheads="1"/>
              </p:cNvSpPr>
              <p:nvPr>
                <p:ph type="body" idx="1"/>
              </p:nvPr>
            </p:nvSpPr>
            <p:spPr>
              <a:xfrm>
                <a:off x="457200" y="838200"/>
                <a:ext cx="8305800" cy="5867400"/>
              </a:xfrm>
            </p:spPr>
            <p:txBody>
              <a:bodyPr/>
              <a:lstStyle/>
              <a:p>
                <a:pPr marL="0" indent="0" eaLnBrk="1" hangingPunct="1">
                  <a:lnSpc>
                    <a:spcPct val="150000"/>
                  </a:lnSpc>
                  <a:buNone/>
                </a:pPr>
                <a:r>
                  <a:rPr lang="en-US" dirty="0" smtClean="0">
                    <a:solidFill>
                      <a:schemeClr val="bg2"/>
                    </a:solidFill>
                    <a:latin typeface="Arial Unicode MS" pitchFamily="34" charset="-128"/>
                    <a:ea typeface="Arial Unicode MS" pitchFamily="34" charset="-128"/>
                    <a:cs typeface="Arial Unicode MS" pitchFamily="34" charset="-128"/>
                  </a:rPr>
                  <a:t>Box – Cox Transformations</a:t>
                </a:r>
              </a:p>
              <a:p>
                <a:pPr marL="0" indent="0" eaLnBrk="1" hangingPunct="1">
                  <a:lnSpc>
                    <a:spcPct val="150000"/>
                  </a:lnSpc>
                  <a:buNone/>
                </a:pPr>
                <a:endParaRPr lang="en-US" sz="1800" dirty="0">
                  <a:solidFill>
                    <a:schemeClr val="bg2"/>
                  </a:solidFill>
                  <a:latin typeface="Arial Unicode MS" pitchFamily="34" charset="-128"/>
                  <a:ea typeface="Arial Unicode MS" pitchFamily="34" charset="-128"/>
                  <a:cs typeface="Arial Unicode MS" pitchFamily="34" charset="-128"/>
                </a:endParaRPr>
              </a:p>
              <a:p>
                <a:pPr marL="0" indent="0" eaLnBrk="1" hangingPunct="1">
                  <a:lnSpc>
                    <a:spcPct val="150000"/>
                  </a:lnSpc>
                  <a:buNone/>
                </a:pPr>
                <a:endParaRPr lang="en-US" sz="1800" dirty="0" smtClean="0">
                  <a:solidFill>
                    <a:schemeClr val="bg2"/>
                  </a:solidFill>
                  <a:latin typeface="Arial Unicode MS" pitchFamily="34" charset="-128"/>
                  <a:ea typeface="Arial Unicode MS" pitchFamily="34" charset="-128"/>
                  <a:cs typeface="Arial Unicode MS" pitchFamily="34" charset="-128"/>
                </a:endParaRPr>
              </a:p>
              <a:p>
                <a:pPr marL="0" indent="0" eaLnBrk="1" hangingPunct="1">
                  <a:lnSpc>
                    <a:spcPct val="150000"/>
                  </a:lnSpc>
                  <a:buNone/>
                </a:pPr>
                <a:endParaRPr lang="en-US" sz="1800" dirty="0" smtClean="0">
                  <a:solidFill>
                    <a:schemeClr val="bg2"/>
                  </a:solidFill>
                  <a:latin typeface="Arial Unicode MS" pitchFamily="34" charset="-128"/>
                  <a:ea typeface="Arial Unicode MS" pitchFamily="34" charset="-128"/>
                  <a:cs typeface="Arial Unicode MS" pitchFamily="34" charset="-128"/>
                </a:endParaRPr>
              </a:p>
              <a:p>
                <a:pPr marL="0" indent="0" eaLnBrk="1" hangingPunct="1">
                  <a:lnSpc>
                    <a:spcPct val="150000"/>
                  </a:lnSpc>
                  <a:buNone/>
                </a:pPr>
                <a:r>
                  <a:rPr lang="en-US" sz="1800" dirty="0" smtClean="0">
                    <a:solidFill>
                      <a:schemeClr val="bg2"/>
                    </a:solidFill>
                    <a:latin typeface="Arial Unicode MS" pitchFamily="34" charset="-128"/>
                    <a:ea typeface="Arial Unicode MS" pitchFamily="34" charset="-128"/>
                    <a:cs typeface="Arial Unicode MS" pitchFamily="34" charset="-128"/>
                  </a:rPr>
                  <a:t>                                                              (vs. </a:t>
                </a:r>
                <a14:m>
                  <m:oMath xmlns:m="http://schemas.openxmlformats.org/officeDocument/2006/math">
                    <m:r>
                      <a:rPr lang="en-US" sz="1800" b="0" i="1" smtClean="0">
                        <a:solidFill>
                          <a:schemeClr val="bg2"/>
                        </a:solidFill>
                        <a:latin typeface="Cambria Math" panose="02040503050406030204" pitchFamily="18" charset="0"/>
                        <a:ea typeface="Arial Unicode MS" pitchFamily="34" charset="-128"/>
                        <a:cs typeface="Arial Unicode MS" pitchFamily="34" charset="-128"/>
                      </a:rPr>
                      <m:t>𝑥</m:t>
                    </m:r>
                  </m:oMath>
                </a14:m>
                <a:r>
                  <a:rPr lang="en-US" sz="1800" dirty="0" smtClean="0">
                    <a:solidFill>
                      <a:schemeClr val="bg2"/>
                    </a:solidFill>
                    <a:latin typeface="Arial Unicode MS" pitchFamily="34" charset="-128"/>
                    <a:ea typeface="Arial Unicode MS" pitchFamily="34" charset="-128"/>
                    <a:cs typeface="Arial Unicode MS" pitchFamily="34" charset="-128"/>
                  </a:rPr>
                  <a:t>)</a:t>
                </a:r>
              </a:p>
              <a:p>
                <a:pPr marL="0" indent="0" eaLnBrk="1" hangingPunct="1">
                  <a:lnSpc>
                    <a:spcPct val="150000"/>
                  </a:lnSpc>
                  <a:buNone/>
                </a:pPr>
                <a:endParaRPr lang="en-US" sz="1000" dirty="0">
                  <a:solidFill>
                    <a:schemeClr val="bg2"/>
                  </a:solidFill>
                  <a:latin typeface="Arial Unicode MS" pitchFamily="34" charset="-128"/>
                  <a:ea typeface="Arial Unicode MS" pitchFamily="34" charset="-128"/>
                  <a:cs typeface="Arial Unicode MS" pitchFamily="34" charset="-128"/>
                </a:endParaRPr>
              </a:p>
              <a:p>
                <a:pPr marL="0" indent="0" eaLnBrk="1" hangingPunct="1">
                  <a:lnSpc>
                    <a:spcPct val="150000"/>
                  </a:lnSpc>
                  <a:buNone/>
                </a:pPr>
                <a:endParaRPr lang="en-US" sz="1800" dirty="0" smtClean="0">
                  <a:solidFill>
                    <a:schemeClr val="bg2"/>
                  </a:solidFill>
                  <a:latin typeface="Arial Unicode MS" pitchFamily="34" charset="-128"/>
                  <a:ea typeface="Arial Unicode MS" pitchFamily="34" charset="-128"/>
                  <a:cs typeface="Arial Unicode MS" pitchFamily="34" charset="-128"/>
                </a:endParaRPr>
              </a:p>
              <a:p>
                <a:pPr marL="0" indent="0" eaLnBrk="1" hangingPunct="1">
                  <a:lnSpc>
                    <a:spcPct val="150000"/>
                  </a:lnSpc>
                  <a:buNone/>
                </a:pPr>
                <a:endParaRPr lang="en-US" sz="1800" dirty="0">
                  <a:solidFill>
                    <a:schemeClr val="bg2"/>
                  </a:solidFill>
                  <a:latin typeface="Arial Unicode MS" pitchFamily="34" charset="-128"/>
                  <a:ea typeface="Arial Unicode MS" pitchFamily="34" charset="-128"/>
                  <a:cs typeface="Arial Unicode MS" pitchFamily="34" charset="-128"/>
                </a:endParaRPr>
              </a:p>
              <a:p>
                <a:pPr marL="0" indent="0" eaLnBrk="1" hangingPunct="1">
                  <a:lnSpc>
                    <a:spcPct val="150000"/>
                  </a:lnSpc>
                  <a:buNone/>
                </a:pPr>
                <a:r>
                  <a:rPr lang="en-US" sz="1800" dirty="0" smtClean="0">
                    <a:solidFill>
                      <a:schemeClr val="bg2"/>
                    </a:solidFill>
                    <a:latin typeface="Arial Unicode MS" pitchFamily="34" charset="-128"/>
                    <a:ea typeface="Arial Unicode MS" pitchFamily="34" charset="-128"/>
                    <a:cs typeface="Arial Unicode MS" pitchFamily="34" charset="-128"/>
                  </a:rPr>
                  <a:t>                                                                 </a:t>
                </a:r>
              </a:p>
              <a:p>
                <a:pPr marL="0" indent="0" eaLnBrk="1" hangingPunct="1">
                  <a:lnSpc>
                    <a:spcPct val="150000"/>
                  </a:lnSpc>
                  <a:buNone/>
                </a:pPr>
                <a:r>
                  <a:rPr lang="en-US" sz="1800" dirty="0" smtClean="0">
                    <a:solidFill>
                      <a:schemeClr val="bg2"/>
                    </a:solidFill>
                    <a:latin typeface="Arial Unicode MS" pitchFamily="34" charset="-128"/>
                    <a:ea typeface="Arial Unicode MS" pitchFamily="34" charset="-128"/>
                    <a:cs typeface="Arial Unicode MS" pitchFamily="34" charset="-128"/>
                  </a:rPr>
                  <a:t>                                                           (vs. </a:t>
                </a:r>
                <a14:m>
                  <m:oMath xmlns:m="http://schemas.openxmlformats.org/officeDocument/2006/math">
                    <m:func>
                      <m:funcPr>
                        <m:ctrlPr>
                          <a:rPr lang="en-US" sz="1800" i="1" smtClean="0">
                            <a:solidFill>
                              <a:schemeClr val="bg2"/>
                            </a:solidFill>
                            <a:latin typeface="Cambria Math" panose="02040503050406030204" pitchFamily="18" charset="0"/>
                            <a:ea typeface="Arial Unicode MS" pitchFamily="34" charset="-128"/>
                            <a:cs typeface="Arial Unicode MS" pitchFamily="34" charset="-128"/>
                          </a:rPr>
                        </m:ctrlPr>
                      </m:funcPr>
                      <m:fName>
                        <m:r>
                          <m:rPr>
                            <m:sty m:val="p"/>
                          </m:rPr>
                          <a:rPr lang="en-US" sz="1800" i="0" smtClean="0">
                            <a:solidFill>
                              <a:schemeClr val="bg2"/>
                            </a:solidFill>
                            <a:latin typeface="Cambria Math" panose="02040503050406030204" pitchFamily="18" charset="0"/>
                            <a:ea typeface="Arial Unicode MS" pitchFamily="34" charset="-128"/>
                            <a:cs typeface="Arial Unicode MS" pitchFamily="34" charset="-128"/>
                          </a:rPr>
                          <m:t>ln</m:t>
                        </m:r>
                      </m:fName>
                      <m:e>
                        <m:r>
                          <a:rPr lang="en-US" sz="1800" b="0" i="1" smtClean="0">
                            <a:solidFill>
                              <a:schemeClr val="bg2"/>
                            </a:solidFill>
                            <a:latin typeface="Cambria Math" panose="02040503050406030204" pitchFamily="18" charset="0"/>
                            <a:ea typeface="Arial Unicode MS" pitchFamily="34" charset="-128"/>
                            <a:cs typeface="Arial Unicode MS" pitchFamily="34" charset="-128"/>
                          </a:rPr>
                          <m:t>𝑥</m:t>
                        </m:r>
                      </m:e>
                    </m:func>
                  </m:oMath>
                </a14:m>
                <a:r>
                  <a:rPr lang="en-US" sz="1800" dirty="0" smtClean="0">
                    <a:solidFill>
                      <a:schemeClr val="bg2"/>
                    </a:solidFill>
                    <a:latin typeface="Arial Unicode MS" pitchFamily="34" charset="-128"/>
                    <a:ea typeface="Arial Unicode MS" pitchFamily="34" charset="-128"/>
                    <a:cs typeface="Arial Unicode MS" pitchFamily="34" charset="-128"/>
                  </a:rPr>
                  <a:t>)</a:t>
                </a:r>
                <a:endParaRPr lang="en-US" sz="1800" dirty="0">
                  <a:solidFill>
                    <a:schemeClr val="bg2"/>
                  </a:solidFill>
                  <a:latin typeface="Arial Unicode MS" pitchFamily="34" charset="-128"/>
                  <a:ea typeface="Arial Unicode MS" pitchFamily="34" charset="-128"/>
                  <a:cs typeface="Arial Unicode MS" pitchFamily="34" charset="-128"/>
                </a:endParaRPr>
              </a:p>
              <a:p>
                <a:pPr marL="0" indent="0" eaLnBrk="1" hangingPunct="1">
                  <a:lnSpc>
                    <a:spcPct val="150000"/>
                  </a:lnSpc>
                  <a:buNone/>
                </a:pPr>
                <a:endParaRPr lang="en-US" sz="1800" dirty="0" smtClean="0">
                  <a:solidFill>
                    <a:schemeClr val="bg2"/>
                  </a:solidFill>
                  <a:latin typeface="Arial Unicode MS" pitchFamily="34" charset="-128"/>
                  <a:ea typeface="Arial Unicode MS" pitchFamily="34" charset="-128"/>
                  <a:cs typeface="Arial Unicode MS" pitchFamily="34" charset="-128"/>
                </a:endParaRPr>
              </a:p>
              <a:p>
                <a:pPr marL="0" indent="0" eaLnBrk="1" hangingPunct="1">
                  <a:lnSpc>
                    <a:spcPct val="150000"/>
                  </a:lnSpc>
                  <a:buNone/>
                </a:pPr>
                <a:r>
                  <a:rPr lang="en-US" sz="1800" dirty="0" smtClean="0">
                    <a:solidFill>
                      <a:schemeClr val="bg2"/>
                    </a:solidFill>
                    <a:latin typeface="Arial Unicode MS" pitchFamily="34" charset="-128"/>
                    <a:ea typeface="Arial Unicode MS" pitchFamily="34" charset="-128"/>
                    <a:cs typeface="Arial Unicode MS" pitchFamily="34" charset="-128"/>
                  </a:rPr>
                  <a:t>(</a:t>
                </a:r>
                <a:r>
                  <a:rPr lang="en-US" sz="1800" dirty="0">
                    <a:solidFill>
                      <a:schemeClr val="bg2"/>
                    </a:solidFill>
                    <a:latin typeface="Arial Unicode MS" pitchFamily="34" charset="-128"/>
                    <a:ea typeface="Arial Unicode MS" pitchFamily="34" charset="-128"/>
                    <a:cs typeface="Arial Unicode MS" pitchFamily="34" charset="-128"/>
                  </a:rPr>
                  <a:t>graphics from http://</a:t>
                </a:r>
                <a:r>
                  <a:rPr lang="en-US" sz="1800" dirty="0" smtClean="0">
                    <a:solidFill>
                      <a:schemeClr val="bg2"/>
                    </a:solidFill>
                    <a:latin typeface="Arial Unicode MS" pitchFamily="34" charset="-128"/>
                    <a:ea typeface="Arial Unicode MS" pitchFamily="34" charset="-128"/>
                    <a:cs typeface="Arial Unicode MS" pitchFamily="34" charset="-128"/>
                  </a:rPr>
                  <a:t>onlinestatbook.com/2/transformations/box-cox.html)</a:t>
                </a:r>
                <a:endParaRPr lang="en-US" sz="1800" dirty="0">
                  <a:solidFill>
                    <a:schemeClr val="bg2"/>
                  </a:solidFill>
                  <a:latin typeface="Arial Unicode MS" pitchFamily="34" charset="-128"/>
                  <a:ea typeface="Arial Unicode MS" pitchFamily="34" charset="-128"/>
                  <a:cs typeface="Arial Unicode MS" pitchFamily="34" charset="-128"/>
                </a:endParaRPr>
              </a:p>
              <a:p>
                <a:pPr marL="0" indent="0" eaLnBrk="1" hangingPunct="1">
                  <a:lnSpc>
                    <a:spcPct val="150000"/>
                  </a:lnSpc>
                  <a:buNone/>
                </a:pPr>
                <a:endParaRPr lang="en-US" dirty="0" smtClean="0">
                  <a:solidFill>
                    <a:schemeClr val="bg2"/>
                  </a:solidFill>
                  <a:latin typeface="Arial Unicode MS" pitchFamily="34" charset="-128"/>
                  <a:ea typeface="Arial Unicode MS" pitchFamily="34" charset="-128"/>
                  <a:cs typeface="Arial Unicode MS" pitchFamily="34" charset="-128"/>
                </a:endParaRPr>
              </a:p>
            </p:txBody>
          </p:sp>
        </mc:Choice>
        <mc:Fallback xmlns="">
          <p:sp>
            <p:nvSpPr>
              <p:cNvPr id="41987" name="Rectangle 3"/>
              <p:cNvSpPr>
                <a:spLocks noGrp="1" noRot="1" noChangeAspect="1" noMove="1" noResize="1" noEditPoints="1" noAdjustHandles="1" noChangeArrowheads="1" noChangeShapeType="1" noTextEdit="1"/>
              </p:cNvSpPr>
              <p:nvPr>
                <p:ph type="body" idx="1"/>
              </p:nvPr>
            </p:nvSpPr>
            <p:spPr>
              <a:xfrm>
                <a:off x="457200" y="838200"/>
                <a:ext cx="8305800" cy="5867400"/>
              </a:xfrm>
              <a:blipFill>
                <a:blip r:embed="rId4"/>
                <a:stretch>
                  <a:fillRect l="-1834"/>
                </a:stretch>
              </a:blipFill>
            </p:spPr>
            <p:txBody>
              <a:bodyPr/>
              <a:lstStyle/>
              <a:p>
                <a:r>
                  <a:rPr lang="en-US">
                    <a:noFill/>
                  </a:rPr>
                  <a:t> </a:t>
                </a:r>
              </a:p>
            </p:txBody>
          </p:sp>
        </mc:Fallback>
      </mc:AlternateContent>
      <p:sp>
        <p:nvSpPr>
          <p:cNvPr id="41988" name="Rectangle 4"/>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89" name="Rectangle 5"/>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0" name="Rectangle 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1" name="Rectangle 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2" name="Rectangle 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3" name="Rectangle 9"/>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4" name="Rectangle 10"/>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5" name="Rectangle 11"/>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6" name="Rectangle 12"/>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7" name="Rectangle 13"/>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8" name="Rectangle 1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9" name="Rectangle 15"/>
          <p:cNvSpPr>
            <a:spLocks noChangeArrowheads="1"/>
          </p:cNvSpPr>
          <p:nvPr/>
        </p:nvSpPr>
        <p:spPr bwMode="auto">
          <a:xfrm>
            <a:off x="0" y="302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0" name="Rectangle 16"/>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1" name="Rectangle 17"/>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2" name="Rectangle 18"/>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3" name="Rectangle 19"/>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4" name="Rectangle 20"/>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5" name="Rectangle 21"/>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6" name="Rectangle 22"/>
          <p:cNvSpPr>
            <a:spLocks noChangeArrowheads="1"/>
          </p:cNvSpPr>
          <p:nvPr/>
        </p:nvSpPr>
        <p:spPr bwMode="auto">
          <a:xfrm>
            <a:off x="0"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7" name="Rectangle 23"/>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8" name="Rectangle 2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9" name="Rectangle 25"/>
          <p:cNvSpPr>
            <a:spLocks noChangeArrowheads="1"/>
          </p:cNvSpPr>
          <p:nvPr/>
        </p:nvSpPr>
        <p:spPr bwMode="auto">
          <a:xfrm>
            <a:off x="0" y="3249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0" name="Rectangle 2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1" name="Rectangle 2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2" name="Rectangle 2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3" name="Rectangle 29"/>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4" name="Rectangle 30"/>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5" name="Rectangle 31"/>
          <p:cNvSpPr>
            <a:spLocks noChangeArrowheads="1"/>
          </p:cNvSpPr>
          <p:nvPr/>
        </p:nvSpPr>
        <p:spPr bwMode="auto">
          <a:xfrm>
            <a:off x="0" y="2525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6" name="Rectangle 32"/>
          <p:cNvSpPr>
            <a:spLocks noChangeArrowheads="1"/>
          </p:cNvSpPr>
          <p:nvPr/>
        </p:nvSpPr>
        <p:spPr bwMode="auto">
          <a:xfrm>
            <a:off x="0" y="2982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Tree>
    <p:extLst>
      <p:ext uri="{BB962C8B-B14F-4D97-AF65-F5344CB8AC3E}">
        <p14:creationId xmlns:p14="http://schemas.microsoft.com/office/powerpoint/2010/main" val="33100838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0">
          <a:gsLst>
            <a:gs pos="0">
              <a:srgbClr val="92D050"/>
            </a:gs>
            <a:gs pos="50000">
              <a:schemeClr val="tx1"/>
            </a:gs>
            <a:gs pos="100000">
              <a:srgbClr val="92D050"/>
            </a:gs>
          </a:gsLst>
          <a:lin ang="0" scaled="0"/>
        </a:gra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1987" name="Rectangle 3"/>
              <p:cNvSpPr>
                <a:spLocks noGrp="1" noChangeArrowheads="1"/>
              </p:cNvSpPr>
              <p:nvPr>
                <p:ph type="body" idx="1"/>
              </p:nvPr>
            </p:nvSpPr>
            <p:spPr>
              <a:xfrm>
                <a:off x="457200" y="838200"/>
                <a:ext cx="8305800" cy="5867400"/>
              </a:xfrm>
            </p:spPr>
            <p:txBody>
              <a:bodyPr/>
              <a:lstStyle/>
              <a:p>
                <a:pPr marL="0" indent="0" eaLnBrk="1" hangingPunct="1">
                  <a:lnSpc>
                    <a:spcPct val="150000"/>
                  </a:lnSpc>
                  <a:buNone/>
                </a:pPr>
                <a:r>
                  <a:rPr lang="en-US" dirty="0" smtClean="0">
                    <a:solidFill>
                      <a:schemeClr val="bg2"/>
                    </a:solidFill>
                    <a:latin typeface="Arial Unicode MS" pitchFamily="34" charset="-128"/>
                    <a:ea typeface="Arial Unicode MS" pitchFamily="34" charset="-128"/>
                    <a:cs typeface="Arial Unicode MS" pitchFamily="34" charset="-128"/>
                  </a:rPr>
                  <a:t>Box – Cox Transformations   (vs.  </a:t>
                </a:r>
                <a14:m>
                  <m:oMath xmlns:m="http://schemas.openxmlformats.org/officeDocument/2006/math">
                    <m:func>
                      <m:funcPr>
                        <m:ctrlPr>
                          <a:rPr lang="en-US" i="1" smtClean="0">
                            <a:solidFill>
                              <a:schemeClr val="bg2"/>
                            </a:solidFill>
                            <a:latin typeface="Cambria Math" panose="02040503050406030204" pitchFamily="18" charset="0"/>
                            <a:ea typeface="Arial Unicode MS" pitchFamily="34" charset="-128"/>
                            <a:cs typeface="Arial Unicode MS" pitchFamily="34" charset="-128"/>
                          </a:rPr>
                        </m:ctrlPr>
                      </m:funcPr>
                      <m:fName>
                        <m:r>
                          <m:rPr>
                            <m:sty m:val="p"/>
                          </m:rPr>
                          <a:rPr lang="en-US" i="0" smtClean="0">
                            <a:solidFill>
                              <a:schemeClr val="bg2"/>
                            </a:solidFill>
                            <a:latin typeface="Cambria Math" panose="02040503050406030204" pitchFamily="18" charset="0"/>
                            <a:ea typeface="Arial Unicode MS" pitchFamily="34" charset="-128"/>
                            <a:cs typeface="Arial Unicode MS" pitchFamily="34" charset="-128"/>
                          </a:rPr>
                          <m:t>ln</m:t>
                        </m:r>
                      </m:fName>
                      <m:e>
                        <m:r>
                          <a:rPr lang="en-US" b="0" i="1" smtClean="0">
                            <a:solidFill>
                              <a:schemeClr val="bg2"/>
                            </a:solidFill>
                            <a:latin typeface="Cambria Math" panose="02040503050406030204" pitchFamily="18" charset="0"/>
                            <a:ea typeface="Arial Unicode MS" pitchFamily="34" charset="-128"/>
                            <a:cs typeface="Arial Unicode MS" pitchFamily="34" charset="-128"/>
                          </a:rPr>
                          <m:t>𝑥</m:t>
                        </m:r>
                      </m:e>
                    </m:func>
                  </m:oMath>
                </a14:m>
                <a:r>
                  <a:rPr lang="en-US" dirty="0" smtClean="0">
                    <a:solidFill>
                      <a:schemeClr val="bg2"/>
                    </a:solidFill>
                    <a:latin typeface="Arial Unicode MS" pitchFamily="34" charset="-128"/>
                    <a:ea typeface="Arial Unicode MS" pitchFamily="34" charset="-128"/>
                    <a:cs typeface="Arial Unicode MS" pitchFamily="34" charset="-128"/>
                  </a:rPr>
                  <a:t>)</a:t>
                </a:r>
              </a:p>
              <a:p>
                <a:pPr marL="0" indent="0" eaLnBrk="1" hangingPunct="1">
                  <a:lnSpc>
                    <a:spcPct val="150000"/>
                  </a:lnSpc>
                  <a:buNone/>
                </a:pPr>
                <a:endParaRPr lang="en-US" sz="1800" dirty="0">
                  <a:solidFill>
                    <a:schemeClr val="bg2"/>
                  </a:solidFill>
                  <a:latin typeface="Arial Unicode MS" pitchFamily="34" charset="-128"/>
                  <a:ea typeface="Arial Unicode MS" pitchFamily="34" charset="-128"/>
                  <a:cs typeface="Arial Unicode MS" pitchFamily="34" charset="-128"/>
                </a:endParaRPr>
              </a:p>
              <a:p>
                <a:pPr marL="0" indent="0" eaLnBrk="1" hangingPunct="1">
                  <a:lnSpc>
                    <a:spcPct val="150000"/>
                  </a:lnSpc>
                  <a:buNone/>
                </a:pPr>
                <a:endParaRPr lang="en-US" sz="1800" dirty="0" smtClean="0">
                  <a:solidFill>
                    <a:schemeClr val="bg2"/>
                  </a:solidFill>
                  <a:latin typeface="Arial Unicode MS" pitchFamily="34" charset="-128"/>
                  <a:ea typeface="Arial Unicode MS" pitchFamily="34" charset="-128"/>
                  <a:cs typeface="Arial Unicode MS" pitchFamily="34" charset="-128"/>
                </a:endParaRPr>
              </a:p>
              <a:p>
                <a:pPr marL="0" indent="0" eaLnBrk="1" hangingPunct="1">
                  <a:lnSpc>
                    <a:spcPct val="150000"/>
                  </a:lnSpc>
                  <a:buNone/>
                </a:pPr>
                <a:endParaRPr lang="en-US" sz="1800" dirty="0" smtClean="0">
                  <a:solidFill>
                    <a:schemeClr val="bg2"/>
                  </a:solidFill>
                  <a:latin typeface="Arial Unicode MS" pitchFamily="34" charset="-128"/>
                  <a:ea typeface="Arial Unicode MS" pitchFamily="34" charset="-128"/>
                  <a:cs typeface="Arial Unicode MS" pitchFamily="34" charset="-128"/>
                </a:endParaRPr>
              </a:p>
              <a:p>
                <a:pPr marL="0" indent="0" eaLnBrk="1" hangingPunct="1">
                  <a:lnSpc>
                    <a:spcPct val="150000"/>
                  </a:lnSpc>
                  <a:buNone/>
                </a:pPr>
                <a:r>
                  <a:rPr lang="en-US" sz="1800" dirty="0" smtClean="0">
                    <a:solidFill>
                      <a:schemeClr val="bg2"/>
                    </a:solidFill>
                    <a:latin typeface="Arial Unicode MS" pitchFamily="34" charset="-128"/>
                    <a:ea typeface="Arial Unicode MS" pitchFamily="34" charset="-128"/>
                    <a:cs typeface="Arial Unicode MS" pitchFamily="34" charset="-128"/>
                  </a:rPr>
                  <a:t>                                                       </a:t>
                </a:r>
              </a:p>
              <a:p>
                <a:pPr marL="0" indent="0" eaLnBrk="1" hangingPunct="1">
                  <a:lnSpc>
                    <a:spcPct val="150000"/>
                  </a:lnSpc>
                  <a:buNone/>
                </a:pPr>
                <a:endParaRPr lang="en-US" sz="1800" dirty="0">
                  <a:solidFill>
                    <a:schemeClr val="bg2"/>
                  </a:solidFill>
                  <a:latin typeface="Arial Unicode MS" pitchFamily="34" charset="-128"/>
                  <a:ea typeface="Arial Unicode MS" pitchFamily="34" charset="-128"/>
                  <a:cs typeface="Arial Unicode MS" pitchFamily="34" charset="-128"/>
                </a:endParaRPr>
              </a:p>
              <a:p>
                <a:pPr marL="0" indent="0" eaLnBrk="1" hangingPunct="1">
                  <a:lnSpc>
                    <a:spcPct val="150000"/>
                  </a:lnSpc>
                  <a:buNone/>
                </a:pPr>
                <a:endParaRPr lang="en-US" sz="1800" dirty="0" smtClean="0">
                  <a:solidFill>
                    <a:schemeClr val="bg2"/>
                  </a:solidFill>
                  <a:latin typeface="Arial Unicode MS" pitchFamily="34" charset="-128"/>
                  <a:ea typeface="Arial Unicode MS" pitchFamily="34" charset="-128"/>
                  <a:cs typeface="Arial Unicode MS" pitchFamily="34" charset="-128"/>
                </a:endParaRPr>
              </a:p>
              <a:p>
                <a:pPr marL="0" indent="0" eaLnBrk="1" hangingPunct="1">
                  <a:lnSpc>
                    <a:spcPct val="150000"/>
                  </a:lnSpc>
                  <a:buNone/>
                </a:pPr>
                <a:endParaRPr lang="en-US" sz="1800" dirty="0">
                  <a:solidFill>
                    <a:schemeClr val="bg2"/>
                  </a:solidFill>
                  <a:latin typeface="Arial Unicode MS" pitchFamily="34" charset="-128"/>
                  <a:ea typeface="Arial Unicode MS" pitchFamily="34" charset="-128"/>
                  <a:cs typeface="Arial Unicode MS" pitchFamily="34" charset="-128"/>
                </a:endParaRPr>
              </a:p>
              <a:p>
                <a:pPr marL="0" indent="0" eaLnBrk="1" hangingPunct="1">
                  <a:lnSpc>
                    <a:spcPct val="150000"/>
                  </a:lnSpc>
                  <a:buNone/>
                </a:pPr>
                <a:endParaRPr lang="en-US" sz="1800" dirty="0" smtClean="0">
                  <a:solidFill>
                    <a:schemeClr val="bg2"/>
                  </a:solidFill>
                  <a:latin typeface="Arial Unicode MS" pitchFamily="34" charset="-128"/>
                  <a:ea typeface="Arial Unicode MS" pitchFamily="34" charset="-128"/>
                  <a:cs typeface="Arial Unicode MS" pitchFamily="34" charset="-128"/>
                </a:endParaRPr>
              </a:p>
              <a:p>
                <a:pPr marL="0" indent="0" eaLnBrk="1" hangingPunct="1">
                  <a:lnSpc>
                    <a:spcPct val="150000"/>
                  </a:lnSpc>
                  <a:buNone/>
                </a:pPr>
                <a:endParaRPr lang="en-US" sz="1800" dirty="0">
                  <a:solidFill>
                    <a:schemeClr val="bg2"/>
                  </a:solidFill>
                  <a:latin typeface="Arial Unicode MS" pitchFamily="34" charset="-128"/>
                  <a:ea typeface="Arial Unicode MS" pitchFamily="34" charset="-128"/>
                  <a:cs typeface="Arial Unicode MS" pitchFamily="34" charset="-128"/>
                </a:endParaRPr>
              </a:p>
              <a:p>
                <a:pPr marL="0" indent="0" eaLnBrk="1" hangingPunct="1">
                  <a:lnSpc>
                    <a:spcPct val="150000"/>
                  </a:lnSpc>
                  <a:buNone/>
                </a:pPr>
                <a:endParaRPr lang="en-US" sz="1800" dirty="0" smtClean="0">
                  <a:solidFill>
                    <a:schemeClr val="bg2"/>
                  </a:solidFill>
                  <a:latin typeface="Arial Unicode MS" pitchFamily="34" charset="-128"/>
                  <a:ea typeface="Arial Unicode MS" pitchFamily="34" charset="-128"/>
                  <a:cs typeface="Arial Unicode MS" pitchFamily="34" charset="-128"/>
                </a:endParaRPr>
              </a:p>
              <a:p>
                <a:pPr marL="0" indent="0" eaLnBrk="1" hangingPunct="1">
                  <a:lnSpc>
                    <a:spcPct val="150000"/>
                  </a:lnSpc>
                  <a:buNone/>
                </a:pPr>
                <a:r>
                  <a:rPr lang="en-US" sz="1800" dirty="0" smtClean="0">
                    <a:solidFill>
                      <a:schemeClr val="bg2"/>
                    </a:solidFill>
                    <a:latin typeface="Arial Unicode MS" pitchFamily="34" charset="-128"/>
                    <a:ea typeface="Arial Unicode MS" pitchFamily="34" charset="-128"/>
                    <a:cs typeface="Arial Unicode MS" pitchFamily="34" charset="-128"/>
                  </a:rPr>
                  <a:t>(</a:t>
                </a:r>
                <a:r>
                  <a:rPr lang="en-US" sz="1800" dirty="0">
                    <a:solidFill>
                      <a:schemeClr val="bg2"/>
                    </a:solidFill>
                    <a:latin typeface="Arial Unicode MS" pitchFamily="34" charset="-128"/>
                    <a:ea typeface="Arial Unicode MS" pitchFamily="34" charset="-128"/>
                    <a:cs typeface="Arial Unicode MS" pitchFamily="34" charset="-128"/>
                  </a:rPr>
                  <a:t>graphics from http://</a:t>
                </a:r>
                <a:r>
                  <a:rPr lang="en-US" sz="1800" dirty="0" smtClean="0">
                    <a:solidFill>
                      <a:schemeClr val="bg2"/>
                    </a:solidFill>
                    <a:latin typeface="Arial Unicode MS" pitchFamily="34" charset="-128"/>
                    <a:ea typeface="Arial Unicode MS" pitchFamily="34" charset="-128"/>
                    <a:cs typeface="Arial Unicode MS" pitchFamily="34" charset="-128"/>
                  </a:rPr>
                  <a:t>onlinestatbook.com/2/transformations/box-cox.html)</a:t>
                </a:r>
                <a:endParaRPr lang="en-US" sz="1800" dirty="0">
                  <a:solidFill>
                    <a:schemeClr val="bg2"/>
                  </a:solidFill>
                  <a:latin typeface="Arial Unicode MS" pitchFamily="34" charset="-128"/>
                  <a:ea typeface="Arial Unicode MS" pitchFamily="34" charset="-128"/>
                  <a:cs typeface="Arial Unicode MS" pitchFamily="34" charset="-128"/>
                </a:endParaRPr>
              </a:p>
              <a:p>
                <a:pPr marL="0" indent="0" eaLnBrk="1" hangingPunct="1">
                  <a:lnSpc>
                    <a:spcPct val="150000"/>
                  </a:lnSpc>
                  <a:buNone/>
                </a:pPr>
                <a:endParaRPr lang="en-US" dirty="0" smtClean="0">
                  <a:solidFill>
                    <a:schemeClr val="bg2"/>
                  </a:solidFill>
                  <a:latin typeface="Arial Unicode MS" pitchFamily="34" charset="-128"/>
                  <a:ea typeface="Arial Unicode MS" pitchFamily="34" charset="-128"/>
                  <a:cs typeface="Arial Unicode MS" pitchFamily="34" charset="-128"/>
                </a:endParaRPr>
              </a:p>
            </p:txBody>
          </p:sp>
        </mc:Choice>
        <mc:Fallback xmlns="">
          <p:sp>
            <p:nvSpPr>
              <p:cNvPr id="41987" name="Rectangle 3"/>
              <p:cNvSpPr>
                <a:spLocks noGrp="1" noRot="1" noChangeAspect="1" noMove="1" noResize="1" noEditPoints="1" noAdjustHandles="1" noChangeArrowheads="1" noChangeShapeType="1" noTextEdit="1"/>
              </p:cNvSpPr>
              <p:nvPr>
                <p:ph type="body" idx="1"/>
              </p:nvPr>
            </p:nvSpPr>
            <p:spPr>
              <a:xfrm>
                <a:off x="457200" y="838200"/>
                <a:ext cx="8305800" cy="5867400"/>
              </a:xfrm>
              <a:blipFill>
                <a:blip r:embed="rId3"/>
                <a:stretch>
                  <a:fillRect l="-1834" b="-2287"/>
                </a:stretch>
              </a:blipFill>
            </p:spPr>
            <p:txBody>
              <a:bodyPr/>
              <a:lstStyle/>
              <a:p>
                <a:r>
                  <a:rPr lang="en-US">
                    <a:noFill/>
                  </a:rPr>
                  <a:t> </a:t>
                </a:r>
              </a:p>
            </p:txBody>
          </p:sp>
        </mc:Fallback>
      </mc:AlternateContent>
      <p:sp>
        <p:nvSpPr>
          <p:cNvPr id="41986" name="Rectangle 2"/>
          <p:cNvSpPr>
            <a:spLocks noGrp="1" noChangeArrowheads="1"/>
          </p:cNvSpPr>
          <p:nvPr>
            <p:ph type="title"/>
          </p:nvPr>
        </p:nvSpPr>
        <p:spPr>
          <a:xfrm>
            <a:off x="609600" y="76200"/>
            <a:ext cx="7772400" cy="762000"/>
          </a:xfrm>
        </p:spPr>
        <p:txBody>
          <a:bodyPr/>
          <a:lstStyle/>
          <a:p>
            <a:pPr eaLnBrk="1" hangingPunct="1"/>
            <a:r>
              <a:rPr lang="en-US" dirty="0" smtClean="0">
                <a:solidFill>
                  <a:schemeClr val="bg2"/>
                </a:solidFill>
                <a:latin typeface="Arial Unicode MS" pitchFamily="34" charset="-128"/>
                <a:ea typeface="Arial Unicode MS" pitchFamily="34" charset="-128"/>
                <a:cs typeface="Arial Unicode MS" pitchFamily="34" charset="-128"/>
              </a:rPr>
              <a:t>Transformations</a:t>
            </a:r>
          </a:p>
        </p:txBody>
      </p:sp>
      <p:sp>
        <p:nvSpPr>
          <p:cNvPr id="41988" name="Rectangle 4"/>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89" name="Rectangle 5"/>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0" name="Rectangle 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1" name="Rectangle 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2" name="Rectangle 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3" name="Rectangle 9"/>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4" name="Rectangle 10"/>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5" name="Rectangle 11"/>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6" name="Rectangle 12"/>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7" name="Rectangle 13"/>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8" name="Rectangle 1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9" name="Rectangle 15"/>
          <p:cNvSpPr>
            <a:spLocks noChangeArrowheads="1"/>
          </p:cNvSpPr>
          <p:nvPr/>
        </p:nvSpPr>
        <p:spPr bwMode="auto">
          <a:xfrm>
            <a:off x="0" y="302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0" name="Rectangle 16"/>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1" name="Rectangle 17"/>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2" name="Rectangle 18"/>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3" name="Rectangle 19"/>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4" name="Rectangle 20"/>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5" name="Rectangle 21"/>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6" name="Rectangle 22"/>
          <p:cNvSpPr>
            <a:spLocks noChangeArrowheads="1"/>
          </p:cNvSpPr>
          <p:nvPr/>
        </p:nvSpPr>
        <p:spPr bwMode="auto">
          <a:xfrm>
            <a:off x="0"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7" name="Rectangle 23"/>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8" name="Rectangle 2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9" name="Rectangle 25"/>
          <p:cNvSpPr>
            <a:spLocks noChangeArrowheads="1"/>
          </p:cNvSpPr>
          <p:nvPr/>
        </p:nvSpPr>
        <p:spPr bwMode="auto">
          <a:xfrm>
            <a:off x="0" y="3249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0" name="Rectangle 2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1" name="Rectangle 2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2" name="Rectangle 2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3" name="Rectangle 29"/>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4" name="Rectangle 30"/>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5" name="Rectangle 31"/>
          <p:cNvSpPr>
            <a:spLocks noChangeArrowheads="1"/>
          </p:cNvSpPr>
          <p:nvPr/>
        </p:nvSpPr>
        <p:spPr bwMode="auto">
          <a:xfrm>
            <a:off x="0" y="2525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6" name="Rectangle 32"/>
          <p:cNvSpPr>
            <a:spLocks noChangeArrowheads="1"/>
          </p:cNvSpPr>
          <p:nvPr/>
        </p:nvSpPr>
        <p:spPr bwMode="auto">
          <a:xfrm>
            <a:off x="0" y="2982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8500" y="1551274"/>
            <a:ext cx="5575300" cy="4906675"/>
          </a:xfrm>
          <a:prstGeom prst="rect">
            <a:avLst/>
          </a:prstGeom>
        </p:spPr>
      </p:pic>
    </p:spTree>
    <p:extLst>
      <p:ext uri="{BB962C8B-B14F-4D97-AF65-F5344CB8AC3E}">
        <p14:creationId xmlns:p14="http://schemas.microsoft.com/office/powerpoint/2010/main" val="21837414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0">
          <a:gsLst>
            <a:gs pos="0">
              <a:srgbClr val="92D050"/>
            </a:gs>
            <a:gs pos="50000">
              <a:schemeClr val="tx1"/>
            </a:gs>
            <a:gs pos="100000">
              <a:srgbClr val="92D050"/>
            </a:gs>
          </a:gsLst>
          <a:lin ang="0" scaled="0"/>
        </a:gra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09600" y="76200"/>
            <a:ext cx="7772400" cy="762000"/>
          </a:xfrm>
        </p:spPr>
        <p:txBody>
          <a:bodyPr/>
          <a:lstStyle/>
          <a:p>
            <a:pPr eaLnBrk="1" hangingPunct="1"/>
            <a:r>
              <a:rPr lang="en-US" dirty="0" smtClean="0">
                <a:solidFill>
                  <a:schemeClr val="bg2"/>
                </a:solidFill>
                <a:latin typeface="Arial Unicode MS" pitchFamily="34" charset="-128"/>
                <a:ea typeface="Arial Unicode MS" pitchFamily="34" charset="-128"/>
                <a:cs typeface="Arial Unicode MS" pitchFamily="34" charset="-128"/>
              </a:rPr>
              <a:t>Transformations</a:t>
            </a:r>
          </a:p>
        </p:txBody>
      </p:sp>
      <mc:AlternateContent xmlns:mc="http://schemas.openxmlformats.org/markup-compatibility/2006" xmlns:a14="http://schemas.microsoft.com/office/drawing/2010/main">
        <mc:Choice Requires="a14">
          <p:sp>
            <p:nvSpPr>
              <p:cNvPr id="41987" name="Rectangle 3"/>
              <p:cNvSpPr>
                <a:spLocks noGrp="1" noChangeArrowheads="1"/>
              </p:cNvSpPr>
              <p:nvPr>
                <p:ph type="body" idx="1"/>
              </p:nvPr>
            </p:nvSpPr>
            <p:spPr>
              <a:xfrm>
                <a:off x="457200" y="838200"/>
                <a:ext cx="8305800" cy="5867400"/>
              </a:xfrm>
            </p:spPr>
            <p:txBody>
              <a:bodyPr/>
              <a:lstStyle/>
              <a:p>
                <a:pPr marL="0" indent="0" eaLnBrk="1" hangingPunct="1">
                  <a:lnSpc>
                    <a:spcPct val="150000"/>
                  </a:lnSpc>
                  <a:buNone/>
                </a:pPr>
                <a:r>
                  <a:rPr lang="en-US" dirty="0" smtClean="0">
                    <a:solidFill>
                      <a:schemeClr val="bg2"/>
                    </a:solidFill>
                    <a:latin typeface="Arial Unicode MS" pitchFamily="34" charset="-128"/>
                    <a:ea typeface="Arial Unicode MS" pitchFamily="34" charset="-128"/>
                    <a:cs typeface="Arial Unicode MS" pitchFamily="34" charset="-128"/>
                  </a:rPr>
                  <a:t>Another useful family:   </a:t>
                </a:r>
              </a:p>
              <a:p>
                <a:pPr marL="0" indent="0" algn="ctr" eaLnBrk="1" hangingPunct="1">
                  <a:lnSpc>
                    <a:spcPct val="150000"/>
                  </a:lnSpc>
                  <a:buNone/>
                </a:pPr>
                <a:r>
                  <a:rPr lang="en-US" dirty="0" smtClean="0">
                    <a:solidFill>
                      <a:schemeClr val="bg2"/>
                    </a:solidFill>
                    <a:latin typeface="Arial Unicode MS" pitchFamily="34" charset="-128"/>
                    <a:ea typeface="Arial Unicode MS" pitchFamily="34" charset="-128"/>
                    <a:cs typeface="Arial Unicode MS" pitchFamily="34" charset="-128"/>
                  </a:rPr>
                  <a:t>Shifted Log Transformations</a:t>
                </a:r>
              </a:p>
              <a:p>
                <a:pPr marL="0" indent="0" algn="ctr" eaLnBrk="1" hangingPunct="1">
                  <a:lnSpc>
                    <a:spcPct val="150000"/>
                  </a:lnSpc>
                  <a:buNone/>
                </a:pPr>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lnSpc>
                    <a:spcPct val="150000"/>
                  </a:lnSpc>
                  <a:buNone/>
                </a:pPr>
                <a:r>
                  <a:rPr lang="en-US" dirty="0">
                    <a:solidFill>
                      <a:schemeClr val="bg2"/>
                    </a:solidFill>
                    <a:latin typeface="Arial Unicode MS" pitchFamily="34" charset="-128"/>
                    <a:ea typeface="Arial Unicode MS" pitchFamily="34" charset="-128"/>
                    <a:cs typeface="Arial Unicode MS" pitchFamily="34" charset="-128"/>
                  </a:rPr>
                  <a:t>Given a parameter  </a:t>
                </a:r>
                <a14:m>
                  <m:oMath xmlns:m="http://schemas.openxmlformats.org/officeDocument/2006/math">
                    <m:r>
                      <m:rPr>
                        <m:sty m:val="p"/>
                      </m:rPr>
                      <a:rPr lang="el-GR" i="1" smtClean="0">
                        <a:solidFill>
                          <a:schemeClr val="bg2"/>
                        </a:solidFill>
                        <a:latin typeface="Cambria Math" panose="02040503050406030204" pitchFamily="18" charset="0"/>
                        <a:ea typeface="Cambria Math" panose="02040503050406030204" pitchFamily="18" charset="0"/>
                        <a:cs typeface="Arial Unicode MS" pitchFamily="34" charset="-128"/>
                      </a:rPr>
                      <m:t>δ</m:t>
                    </m:r>
                    <m:r>
                      <a:rPr lang="en-US" i="1">
                        <a:solidFill>
                          <a:schemeClr val="bg2"/>
                        </a:solidFill>
                        <a:latin typeface="Cambria Math" panose="02040503050406030204" pitchFamily="18" charset="0"/>
                        <a:ea typeface="Cambria Math" panose="02040503050406030204" pitchFamily="18" charset="0"/>
                        <a:cs typeface="Arial Unicode MS" pitchFamily="34" charset="-128"/>
                      </a:rPr>
                      <m:t>∈</m:t>
                    </m:r>
                    <m:r>
                      <a:rPr lang="en-US" i="1">
                        <a:solidFill>
                          <a:schemeClr val="bg2"/>
                        </a:solidFill>
                        <a:latin typeface="Cambria Math" panose="02040503050406030204" pitchFamily="18" charset="0"/>
                        <a:ea typeface="Cambria Math" panose="02040503050406030204" pitchFamily="18" charset="0"/>
                        <a:cs typeface="Arial Unicode MS" pitchFamily="34" charset="-128"/>
                      </a:rPr>
                      <m:t>ℝ</m:t>
                    </m:r>
                  </m:oMath>
                </a14:m>
                <a:r>
                  <a:rPr lang="en-US" dirty="0">
                    <a:solidFill>
                      <a:schemeClr val="bg2"/>
                    </a:solidFill>
                    <a:latin typeface="Arial Unicode MS" pitchFamily="34" charset="-128"/>
                    <a:ea typeface="Arial Unicode MS" pitchFamily="34" charset="-128"/>
                    <a:cs typeface="Arial Unicode MS" pitchFamily="34" charset="-128"/>
                  </a:rPr>
                  <a:t>,</a:t>
                </a:r>
              </a:p>
              <a:p>
                <a:pPr marL="0" indent="0" algn="ctr" eaLnBrk="1" hangingPunct="1">
                  <a:lnSpc>
                    <a:spcPct val="150000"/>
                  </a:lnSpc>
                  <a:buNone/>
                </a:pPr>
                <a14:m>
                  <m:oMathPara xmlns:m="http://schemas.openxmlformats.org/officeDocument/2006/math">
                    <m:oMathParaPr>
                      <m:jc m:val="centerGroup"/>
                    </m:oMathParaPr>
                    <m:oMath xmlns:m="http://schemas.openxmlformats.org/officeDocument/2006/math">
                      <m:r>
                        <a:rPr lang="en-US" i="1">
                          <a:solidFill>
                            <a:schemeClr val="bg2"/>
                          </a:solidFill>
                          <a:latin typeface="Cambria Math" panose="02040503050406030204" pitchFamily="18" charset="0"/>
                          <a:ea typeface="Arial Unicode MS" pitchFamily="34" charset="-128"/>
                          <a:cs typeface="Arial Unicode MS" pitchFamily="34" charset="-128"/>
                        </a:rPr>
                        <m:t>𝑥</m:t>
                      </m:r>
                      <m:r>
                        <a:rPr lang="en-US" i="1">
                          <a:solidFill>
                            <a:schemeClr val="bg2"/>
                          </a:solidFill>
                          <a:latin typeface="Cambria Math" panose="02040503050406030204" pitchFamily="18" charset="0"/>
                          <a:ea typeface="Arial Unicode MS" pitchFamily="34" charset="-128"/>
                          <a:cs typeface="Arial Unicode MS" pitchFamily="34" charset="-128"/>
                        </a:rPr>
                        <m:t> ↦  </m:t>
                      </m:r>
                      <m:func>
                        <m:funcPr>
                          <m:ctrlPr>
                            <a:rPr lang="en-US" b="0" i="1" smtClean="0">
                              <a:solidFill>
                                <a:schemeClr val="bg2"/>
                              </a:solidFill>
                              <a:latin typeface="Cambria Math" panose="02040503050406030204" pitchFamily="18" charset="0"/>
                              <a:ea typeface="Arial Unicode MS" pitchFamily="34" charset="-128"/>
                              <a:cs typeface="Arial Unicode MS" pitchFamily="34" charset="-128"/>
                            </a:rPr>
                          </m:ctrlPr>
                        </m:funcPr>
                        <m:fName>
                          <m:r>
                            <m:rPr>
                              <m:sty m:val="p"/>
                            </m:rPr>
                            <a:rPr lang="en-US" b="0" i="0" smtClean="0">
                              <a:solidFill>
                                <a:schemeClr val="bg2"/>
                              </a:solidFill>
                              <a:latin typeface="Cambria Math" panose="02040503050406030204" pitchFamily="18" charset="0"/>
                              <a:ea typeface="Arial Unicode MS" pitchFamily="34" charset="-128"/>
                              <a:cs typeface="Arial Unicode MS" pitchFamily="34" charset="-128"/>
                            </a:rPr>
                            <m:t>log</m:t>
                          </m:r>
                        </m:fName>
                        <m:e>
                          <m:d>
                            <m:dPr>
                              <m:ctrlPr>
                                <a:rPr lang="en-US" b="0" i="1" smtClean="0">
                                  <a:solidFill>
                                    <a:schemeClr val="bg2"/>
                                  </a:solidFill>
                                  <a:latin typeface="Cambria Math" panose="02040503050406030204" pitchFamily="18" charset="0"/>
                                  <a:ea typeface="Arial Unicode MS" pitchFamily="34" charset="-128"/>
                                  <a:cs typeface="Arial Unicode MS" pitchFamily="34" charset="-128"/>
                                </a:rPr>
                              </m:ctrlPr>
                            </m:dPr>
                            <m:e>
                              <m:r>
                                <a:rPr lang="en-US" b="0" i="1" smtClean="0">
                                  <a:solidFill>
                                    <a:schemeClr val="bg2"/>
                                  </a:solidFill>
                                  <a:latin typeface="Cambria Math" panose="02040503050406030204" pitchFamily="18" charset="0"/>
                                  <a:ea typeface="Arial Unicode MS" pitchFamily="34" charset="-128"/>
                                  <a:cs typeface="Arial Unicode MS" pitchFamily="34" charset="-128"/>
                                </a:rPr>
                                <m:t>𝑥</m:t>
                              </m:r>
                              <m:r>
                                <a:rPr lang="en-US" b="0" i="1" smtClean="0">
                                  <a:solidFill>
                                    <a:schemeClr val="bg2"/>
                                  </a:solidFill>
                                  <a:latin typeface="Cambria Math" panose="02040503050406030204" pitchFamily="18" charset="0"/>
                                  <a:ea typeface="Arial Unicode MS" pitchFamily="34" charset="-128"/>
                                  <a:cs typeface="Arial Unicode MS" pitchFamily="34" charset="-128"/>
                                </a:rPr>
                                <m:t>+</m:t>
                              </m:r>
                              <m:r>
                                <a:rPr lang="en-US" b="0" i="1" smtClean="0">
                                  <a:solidFill>
                                    <a:schemeClr val="bg2"/>
                                  </a:solidFill>
                                  <a:latin typeface="Cambria Math" panose="02040503050406030204" pitchFamily="18" charset="0"/>
                                  <a:ea typeface="Cambria Math" panose="02040503050406030204" pitchFamily="18" charset="0"/>
                                  <a:cs typeface="Arial Unicode MS" pitchFamily="34" charset="-128"/>
                                </a:rPr>
                                <m:t>𝛿</m:t>
                              </m:r>
                            </m:e>
                          </m:d>
                        </m:e>
                      </m:func>
                    </m:oMath>
                  </m:oMathPara>
                </a14:m>
                <a:endParaRPr lang="en-US" dirty="0" smtClean="0">
                  <a:solidFill>
                    <a:schemeClr val="bg2"/>
                  </a:solidFill>
                  <a:latin typeface="Arial Unicode MS" pitchFamily="34" charset="-128"/>
                  <a:ea typeface="Arial Unicode MS" pitchFamily="34" charset="-128"/>
                  <a:cs typeface="Arial Unicode MS" pitchFamily="34" charset="-128"/>
                </a:endParaRPr>
              </a:p>
              <a:p>
                <a:pPr marL="0" indent="0" eaLnBrk="1" hangingPunct="1">
                  <a:lnSpc>
                    <a:spcPct val="150000"/>
                  </a:lnSpc>
                  <a:buNone/>
                </a:pPr>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lnSpc>
                    <a:spcPct val="150000"/>
                  </a:lnSpc>
                  <a:buNone/>
                </a:pPr>
                <a:r>
                  <a:rPr lang="en-US" dirty="0" smtClean="0">
                    <a:solidFill>
                      <a:schemeClr val="bg2"/>
                    </a:solidFill>
                    <a:latin typeface="Arial Unicode MS" pitchFamily="34" charset="-128"/>
                    <a:ea typeface="Arial Unicode MS" pitchFamily="34" charset="-128"/>
                    <a:cs typeface="Arial Unicode MS" pitchFamily="34" charset="-128"/>
                  </a:rPr>
                  <a:t>(Will use more below)</a:t>
                </a:r>
              </a:p>
            </p:txBody>
          </p:sp>
        </mc:Choice>
        <mc:Fallback xmlns="">
          <p:sp>
            <p:nvSpPr>
              <p:cNvPr id="41987" name="Rectangle 3"/>
              <p:cNvSpPr>
                <a:spLocks noGrp="1" noRot="1" noChangeAspect="1" noMove="1" noResize="1" noEditPoints="1" noAdjustHandles="1" noChangeArrowheads="1" noChangeShapeType="1" noTextEdit="1"/>
              </p:cNvSpPr>
              <p:nvPr>
                <p:ph type="body" idx="1"/>
              </p:nvPr>
            </p:nvSpPr>
            <p:spPr>
              <a:xfrm>
                <a:off x="457200" y="838200"/>
                <a:ext cx="8305800" cy="5867400"/>
              </a:xfrm>
              <a:blipFill>
                <a:blip r:embed="rId3"/>
                <a:stretch>
                  <a:fillRect l="-1834"/>
                </a:stretch>
              </a:blipFill>
            </p:spPr>
            <p:txBody>
              <a:bodyPr/>
              <a:lstStyle/>
              <a:p>
                <a:r>
                  <a:rPr lang="en-US">
                    <a:noFill/>
                  </a:rPr>
                  <a:t> </a:t>
                </a:r>
              </a:p>
            </p:txBody>
          </p:sp>
        </mc:Fallback>
      </mc:AlternateContent>
      <p:sp>
        <p:nvSpPr>
          <p:cNvPr id="41988" name="Rectangle 4"/>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89" name="Rectangle 5"/>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0" name="Rectangle 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1" name="Rectangle 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2" name="Rectangle 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3" name="Rectangle 9"/>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4" name="Rectangle 10"/>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5" name="Rectangle 11"/>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6" name="Rectangle 12"/>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7" name="Rectangle 13"/>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8" name="Rectangle 1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9" name="Rectangle 15"/>
          <p:cNvSpPr>
            <a:spLocks noChangeArrowheads="1"/>
          </p:cNvSpPr>
          <p:nvPr/>
        </p:nvSpPr>
        <p:spPr bwMode="auto">
          <a:xfrm>
            <a:off x="0" y="302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0" name="Rectangle 16"/>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1" name="Rectangle 17"/>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2" name="Rectangle 18"/>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3" name="Rectangle 19"/>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4" name="Rectangle 20"/>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5" name="Rectangle 21"/>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6" name="Rectangle 22"/>
          <p:cNvSpPr>
            <a:spLocks noChangeArrowheads="1"/>
          </p:cNvSpPr>
          <p:nvPr/>
        </p:nvSpPr>
        <p:spPr bwMode="auto">
          <a:xfrm>
            <a:off x="0"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7" name="Rectangle 23"/>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8" name="Rectangle 2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9" name="Rectangle 25"/>
          <p:cNvSpPr>
            <a:spLocks noChangeArrowheads="1"/>
          </p:cNvSpPr>
          <p:nvPr/>
        </p:nvSpPr>
        <p:spPr bwMode="auto">
          <a:xfrm>
            <a:off x="0" y="3249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0" name="Rectangle 2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1" name="Rectangle 2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2" name="Rectangle 2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3" name="Rectangle 29"/>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4" name="Rectangle 30"/>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5" name="Rectangle 31"/>
          <p:cNvSpPr>
            <a:spLocks noChangeArrowheads="1"/>
          </p:cNvSpPr>
          <p:nvPr/>
        </p:nvSpPr>
        <p:spPr bwMode="auto">
          <a:xfrm>
            <a:off x="0" y="2525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6" name="Rectangle 32"/>
          <p:cNvSpPr>
            <a:spLocks noChangeArrowheads="1"/>
          </p:cNvSpPr>
          <p:nvPr/>
        </p:nvSpPr>
        <p:spPr bwMode="auto">
          <a:xfrm>
            <a:off x="0" y="2982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Tree>
    <p:extLst>
      <p:ext uri="{BB962C8B-B14F-4D97-AF65-F5344CB8AC3E}">
        <p14:creationId xmlns:p14="http://schemas.microsoft.com/office/powerpoint/2010/main" val="24254446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0">
          <a:gsLst>
            <a:gs pos="0">
              <a:srgbClr val="92D050"/>
            </a:gs>
            <a:gs pos="50000">
              <a:schemeClr val="tx1"/>
            </a:gs>
            <a:gs pos="100000">
              <a:srgbClr val="92D050"/>
            </a:gs>
          </a:gsLst>
          <a:lin ang="0" scaled="0"/>
        </a:gra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09600" y="76200"/>
            <a:ext cx="7772400" cy="762000"/>
          </a:xfrm>
        </p:spPr>
        <p:txBody>
          <a:bodyPr/>
          <a:lstStyle/>
          <a:p>
            <a:pPr eaLnBrk="1" hangingPunct="1"/>
            <a:r>
              <a:rPr lang="en-US" dirty="0" smtClean="0">
                <a:solidFill>
                  <a:schemeClr val="bg2"/>
                </a:solidFill>
                <a:latin typeface="Arial Unicode MS" pitchFamily="34" charset="-128"/>
                <a:ea typeface="Arial Unicode MS" pitchFamily="34" charset="-128"/>
                <a:cs typeface="Arial Unicode MS" pitchFamily="34" charset="-128"/>
              </a:rPr>
              <a:t>Transformations</a:t>
            </a:r>
          </a:p>
        </p:txBody>
      </p:sp>
      <p:sp>
        <p:nvSpPr>
          <p:cNvPr id="41987" name="Rectangle 3"/>
          <p:cNvSpPr>
            <a:spLocks noGrp="1" noChangeArrowheads="1"/>
          </p:cNvSpPr>
          <p:nvPr>
            <p:ph type="body" idx="1"/>
          </p:nvPr>
        </p:nvSpPr>
        <p:spPr>
          <a:xfrm>
            <a:off x="457200" y="838200"/>
            <a:ext cx="8305800" cy="5867400"/>
          </a:xfrm>
        </p:spPr>
        <p:txBody>
          <a:bodyPr/>
          <a:lstStyle/>
          <a:p>
            <a:pPr marL="0" indent="0" eaLnBrk="1" hangingPunct="1">
              <a:lnSpc>
                <a:spcPct val="150000"/>
              </a:lnSpc>
              <a:buNone/>
            </a:pPr>
            <a:r>
              <a:rPr lang="en-US" dirty="0" smtClean="0">
                <a:solidFill>
                  <a:schemeClr val="bg2"/>
                </a:solidFill>
                <a:latin typeface="Arial Unicode MS" pitchFamily="34" charset="-128"/>
                <a:ea typeface="Arial Unicode MS" pitchFamily="34" charset="-128"/>
                <a:cs typeface="Arial Unicode MS" pitchFamily="34" charset="-128"/>
              </a:rPr>
              <a:t>Example:    Melanoma Data Analysis</a:t>
            </a:r>
          </a:p>
          <a:p>
            <a:pPr marL="0" indent="0" eaLnBrk="1" hangingPunct="1">
              <a:lnSpc>
                <a:spcPct val="150000"/>
              </a:lnSpc>
              <a:buNone/>
            </a:pPr>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lnSpc>
                <a:spcPct val="150000"/>
              </a:lnSpc>
              <a:buNone/>
            </a:pPr>
            <a:r>
              <a:rPr lang="en-US" dirty="0" err="1" smtClean="0">
                <a:solidFill>
                  <a:schemeClr val="bg2"/>
                </a:solidFill>
                <a:latin typeface="Arial Unicode MS" pitchFamily="34" charset="-128"/>
                <a:ea typeface="Arial Unicode MS" pitchFamily="34" charset="-128"/>
                <a:cs typeface="Arial Unicode MS" pitchFamily="34" charset="-128"/>
              </a:rPr>
              <a:t>Miedema</a:t>
            </a:r>
            <a:r>
              <a:rPr lang="en-US" dirty="0" smtClean="0">
                <a:solidFill>
                  <a:schemeClr val="bg2"/>
                </a:solidFill>
                <a:latin typeface="Arial Unicode MS" pitchFamily="34" charset="-128"/>
                <a:ea typeface="Arial Unicode MS" pitchFamily="34" charset="-128"/>
                <a:cs typeface="Arial Unicode MS" pitchFamily="34" charset="-128"/>
              </a:rPr>
              <a:t>, et al (2012)</a:t>
            </a:r>
          </a:p>
        </p:txBody>
      </p:sp>
      <p:sp>
        <p:nvSpPr>
          <p:cNvPr id="41988" name="Rectangle 4"/>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89" name="Rectangle 5"/>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0" name="Rectangle 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1" name="Rectangle 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2" name="Rectangle 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3" name="Rectangle 9"/>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4" name="Rectangle 10"/>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5" name="Rectangle 11"/>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6" name="Rectangle 12"/>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7" name="Rectangle 13"/>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8" name="Rectangle 1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9" name="Rectangle 15"/>
          <p:cNvSpPr>
            <a:spLocks noChangeArrowheads="1"/>
          </p:cNvSpPr>
          <p:nvPr/>
        </p:nvSpPr>
        <p:spPr bwMode="auto">
          <a:xfrm>
            <a:off x="0" y="302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0" name="Rectangle 16"/>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1" name="Rectangle 17"/>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2" name="Rectangle 18"/>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3" name="Rectangle 19"/>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4" name="Rectangle 20"/>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5" name="Rectangle 21"/>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6" name="Rectangle 22"/>
          <p:cNvSpPr>
            <a:spLocks noChangeArrowheads="1"/>
          </p:cNvSpPr>
          <p:nvPr/>
        </p:nvSpPr>
        <p:spPr bwMode="auto">
          <a:xfrm>
            <a:off x="0"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7" name="Rectangle 23"/>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8" name="Rectangle 2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9" name="Rectangle 25"/>
          <p:cNvSpPr>
            <a:spLocks noChangeArrowheads="1"/>
          </p:cNvSpPr>
          <p:nvPr/>
        </p:nvSpPr>
        <p:spPr bwMode="auto">
          <a:xfrm>
            <a:off x="0" y="3249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0" name="Rectangle 2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1" name="Rectangle 2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2" name="Rectangle 2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3" name="Rectangle 29"/>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4" name="Rectangle 30"/>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5" name="Rectangle 31"/>
          <p:cNvSpPr>
            <a:spLocks noChangeArrowheads="1"/>
          </p:cNvSpPr>
          <p:nvPr/>
        </p:nvSpPr>
        <p:spPr bwMode="auto">
          <a:xfrm>
            <a:off x="0" y="2525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6" name="Rectangle 32"/>
          <p:cNvSpPr>
            <a:spLocks noChangeArrowheads="1"/>
          </p:cNvSpPr>
          <p:nvPr/>
        </p:nvSpPr>
        <p:spPr bwMode="auto">
          <a:xfrm>
            <a:off x="0" y="2982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Tree>
    <p:extLst>
      <p:ext uri="{BB962C8B-B14F-4D97-AF65-F5344CB8AC3E}">
        <p14:creationId xmlns:p14="http://schemas.microsoft.com/office/powerpoint/2010/main" val="17178992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
          <p:cNvSpPr txBox="1">
            <a:spLocks noChangeArrowheads="1"/>
          </p:cNvSpPr>
          <p:nvPr/>
        </p:nvSpPr>
        <p:spPr bwMode="auto">
          <a:xfrm>
            <a:off x="76200" y="304800"/>
            <a:ext cx="9067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7488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9pPr>
          </a:lstStyle>
          <a:p>
            <a:pPr defTabSz="457200" eaLnBrk="1" hangingPunct="1">
              <a:lnSpc>
                <a:spcPct val="93000"/>
              </a:lnSpc>
              <a:buClr>
                <a:srgbClr val="000000"/>
              </a:buClr>
              <a:buSzPct val="100000"/>
              <a:buFont typeface="Times New Roman" pitchFamily="18" charset="0"/>
              <a:buNone/>
              <a:defRPr/>
            </a:pPr>
            <a:r>
              <a:rPr lang="en-GB" sz="3200" smtClean="0">
                <a:solidFill>
                  <a:srgbClr val="FFFFFF"/>
                </a:solidFill>
              </a:rPr>
              <a:t>Clinical diagnosis</a:t>
            </a:r>
          </a:p>
        </p:txBody>
      </p:sp>
      <p:grpSp>
        <p:nvGrpSpPr>
          <p:cNvPr id="7171" name="Group 2"/>
          <p:cNvGrpSpPr>
            <a:grpSpLocks/>
          </p:cNvGrpSpPr>
          <p:nvPr/>
        </p:nvGrpSpPr>
        <p:grpSpPr bwMode="auto">
          <a:xfrm>
            <a:off x="0" y="0"/>
            <a:ext cx="9142413" cy="317500"/>
            <a:chOff x="0" y="0"/>
            <a:chExt cx="5759" cy="200"/>
          </a:xfrm>
        </p:grpSpPr>
        <p:sp>
          <p:nvSpPr>
            <p:cNvPr id="7175" name="Rectangle 3"/>
            <p:cNvSpPr>
              <a:spLocks noChangeArrowheads="1"/>
            </p:cNvSpPr>
            <p:nvPr/>
          </p:nvSpPr>
          <p:spPr bwMode="auto">
            <a:xfrm>
              <a:off x="2880" y="0"/>
              <a:ext cx="2880" cy="200"/>
            </a:xfrm>
            <a:prstGeom prst="rect">
              <a:avLst/>
            </a:prstGeom>
            <a:solidFill>
              <a:srgbClr val="3333CC"/>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60120" rIns="90000" bIns="46800"/>
            <a:lstStyle/>
            <a:p>
              <a:pPr defTabSz="457200">
                <a:lnSpc>
                  <a:spcPct val="93000"/>
                </a:lnSpc>
                <a:spcBef>
                  <a:spcPts val="375"/>
                </a:spcBef>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500" smtClean="0">
                  <a:solidFill>
                    <a:srgbClr val="FFFFFF"/>
                  </a:solidFill>
                  <a:latin typeface="Arial" pitchFamily="34" charset="0"/>
                </a:rPr>
                <a:t>Background</a:t>
              </a:r>
            </a:p>
          </p:txBody>
        </p:sp>
        <p:sp>
          <p:nvSpPr>
            <p:cNvPr id="7176" name="Rectangle 4"/>
            <p:cNvSpPr>
              <a:spLocks noChangeArrowheads="1"/>
            </p:cNvSpPr>
            <p:nvPr/>
          </p:nvSpPr>
          <p:spPr bwMode="auto">
            <a:xfrm>
              <a:off x="0" y="0"/>
              <a:ext cx="2880" cy="200"/>
            </a:xfrm>
            <a:prstGeom prst="rect">
              <a:avLst/>
            </a:prstGeom>
            <a:solidFill>
              <a:srgbClr val="1B1684"/>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60120" rIns="90000" bIns="46800"/>
            <a:lstStyle/>
            <a:p>
              <a:pPr algn="r" defTabSz="457200">
                <a:lnSpc>
                  <a:spcPct val="93000"/>
                </a:lnSpc>
                <a:spcBef>
                  <a:spcPts val="375"/>
                </a:spcBef>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500" smtClean="0">
                  <a:solidFill>
                    <a:srgbClr val="FFFFFF"/>
                  </a:solidFill>
                  <a:latin typeface="Arial" pitchFamily="34" charset="0"/>
                </a:rPr>
                <a:t>Introduction</a:t>
              </a:r>
            </a:p>
          </p:txBody>
        </p:sp>
        <p:sp>
          <p:nvSpPr>
            <p:cNvPr id="7177" name="Line 5"/>
            <p:cNvSpPr>
              <a:spLocks noChangeShapeType="1"/>
            </p:cNvSpPr>
            <p:nvPr/>
          </p:nvSpPr>
          <p:spPr bwMode="auto">
            <a:xfrm>
              <a:off x="0" y="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2400" smtClean="0">
                <a:solidFill>
                  <a:srgbClr val="FFFFFF"/>
                </a:solidFill>
                <a:latin typeface="Arial" pitchFamily="34" charset="0"/>
              </a:endParaRPr>
            </a:p>
          </p:txBody>
        </p:sp>
        <p:sp>
          <p:nvSpPr>
            <p:cNvPr id="7178" name="Line 6"/>
            <p:cNvSpPr>
              <a:spLocks noChangeShapeType="1"/>
            </p:cNvSpPr>
            <p:nvPr/>
          </p:nvSpPr>
          <p:spPr bwMode="auto">
            <a:xfrm>
              <a:off x="0" y="20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2400" smtClean="0">
                <a:solidFill>
                  <a:srgbClr val="FFFFFF"/>
                </a:solidFill>
                <a:latin typeface="Arial" pitchFamily="34" charset="0"/>
              </a:endParaRPr>
            </a:p>
          </p:txBody>
        </p:sp>
        <p:sp>
          <p:nvSpPr>
            <p:cNvPr id="7179" name="Line 7"/>
            <p:cNvSpPr>
              <a:spLocks noChangeShapeType="1"/>
            </p:cNvSpPr>
            <p:nvPr/>
          </p:nvSpPr>
          <p:spPr bwMode="auto">
            <a:xfrm>
              <a:off x="0" y="0"/>
              <a:ext cx="1" cy="2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2400" smtClean="0">
                <a:solidFill>
                  <a:srgbClr val="FFFFFF"/>
                </a:solidFill>
                <a:latin typeface="Arial" pitchFamily="34" charset="0"/>
              </a:endParaRPr>
            </a:p>
          </p:txBody>
        </p:sp>
        <p:sp>
          <p:nvSpPr>
            <p:cNvPr id="7180" name="Line 8"/>
            <p:cNvSpPr>
              <a:spLocks noChangeShapeType="1"/>
            </p:cNvSpPr>
            <p:nvPr/>
          </p:nvSpPr>
          <p:spPr bwMode="auto">
            <a:xfrm>
              <a:off x="5759" y="0"/>
              <a:ext cx="1" cy="2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2400" smtClean="0">
                <a:solidFill>
                  <a:srgbClr val="FFFFFF"/>
                </a:solidFill>
                <a:latin typeface="Arial" pitchFamily="34" charset="0"/>
              </a:endParaRPr>
            </a:p>
          </p:txBody>
        </p:sp>
        <p:sp>
          <p:nvSpPr>
            <p:cNvPr id="7181" name="Line 9"/>
            <p:cNvSpPr>
              <a:spLocks noChangeShapeType="1"/>
            </p:cNvSpPr>
            <p:nvPr/>
          </p:nvSpPr>
          <p:spPr bwMode="auto">
            <a:xfrm>
              <a:off x="2880" y="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2400" smtClean="0">
                <a:solidFill>
                  <a:srgbClr val="FFFFFF"/>
                </a:solidFill>
                <a:latin typeface="Arial" pitchFamily="34" charset="0"/>
              </a:endParaRPr>
            </a:p>
          </p:txBody>
        </p:sp>
        <p:sp>
          <p:nvSpPr>
            <p:cNvPr id="7182" name="Line 10"/>
            <p:cNvSpPr>
              <a:spLocks noChangeShapeType="1"/>
            </p:cNvSpPr>
            <p:nvPr/>
          </p:nvSpPr>
          <p:spPr bwMode="auto">
            <a:xfrm>
              <a:off x="2880" y="20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2400" smtClean="0">
                <a:solidFill>
                  <a:srgbClr val="FFFFFF"/>
                </a:solidFill>
                <a:latin typeface="Arial" pitchFamily="34" charset="0"/>
              </a:endParaRPr>
            </a:p>
          </p:txBody>
        </p:sp>
      </p:grpSp>
      <p:grpSp>
        <p:nvGrpSpPr>
          <p:cNvPr id="7172" name="Group 3"/>
          <p:cNvGrpSpPr>
            <a:grpSpLocks noChangeAspect="1"/>
          </p:cNvGrpSpPr>
          <p:nvPr/>
        </p:nvGrpSpPr>
        <p:grpSpPr bwMode="auto">
          <a:xfrm>
            <a:off x="762000" y="2133600"/>
            <a:ext cx="7570788" cy="2514600"/>
            <a:chOff x="2268538" y="2362200"/>
            <a:chExt cx="4556125" cy="1374775"/>
          </a:xfrm>
        </p:grpSpPr>
        <p:pic>
          <p:nvPicPr>
            <p:cNvPr id="7173" name="Picture 2" descr="Dx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6013" y="2819400"/>
              <a:ext cx="189865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3" descr="Dx_Pictur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8538" y="2362200"/>
              <a:ext cx="2619375"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45924186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1"/>
          <p:cNvSpPr txBox="1">
            <a:spLocks noChangeArrowheads="1"/>
          </p:cNvSpPr>
          <p:nvPr/>
        </p:nvSpPr>
        <p:spPr bwMode="auto">
          <a:xfrm>
            <a:off x="76200" y="304800"/>
            <a:ext cx="9067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7488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9pPr>
          </a:lstStyle>
          <a:p>
            <a:pPr defTabSz="457200" eaLnBrk="1" hangingPunct="1">
              <a:lnSpc>
                <a:spcPct val="93000"/>
              </a:lnSpc>
              <a:buClr>
                <a:srgbClr val="000000"/>
              </a:buClr>
              <a:buSzPct val="100000"/>
              <a:buFont typeface="Times New Roman" pitchFamily="18" charset="0"/>
              <a:buNone/>
              <a:defRPr/>
            </a:pPr>
            <a:r>
              <a:rPr lang="en-GB" sz="3200" smtClean="0">
                <a:solidFill>
                  <a:srgbClr val="FFFFFF"/>
                </a:solidFill>
              </a:rPr>
              <a:t>Image Analysis of Histology Slides</a:t>
            </a:r>
          </a:p>
        </p:txBody>
      </p:sp>
      <p:grpSp>
        <p:nvGrpSpPr>
          <p:cNvPr id="8195" name="Group 2"/>
          <p:cNvGrpSpPr>
            <a:grpSpLocks/>
          </p:cNvGrpSpPr>
          <p:nvPr/>
        </p:nvGrpSpPr>
        <p:grpSpPr bwMode="auto">
          <a:xfrm>
            <a:off x="-1588" y="0"/>
            <a:ext cx="9142413" cy="317500"/>
            <a:chOff x="-1" y="0"/>
            <a:chExt cx="5759" cy="200"/>
          </a:xfrm>
        </p:grpSpPr>
        <p:sp>
          <p:nvSpPr>
            <p:cNvPr id="8207" name="Rectangle 3"/>
            <p:cNvSpPr>
              <a:spLocks noChangeArrowheads="1"/>
            </p:cNvSpPr>
            <p:nvPr/>
          </p:nvSpPr>
          <p:spPr bwMode="auto">
            <a:xfrm>
              <a:off x="2879" y="0"/>
              <a:ext cx="2880" cy="200"/>
            </a:xfrm>
            <a:prstGeom prst="rect">
              <a:avLst/>
            </a:prstGeom>
            <a:solidFill>
              <a:srgbClr val="3333CC"/>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60120" rIns="90000" bIns="46800"/>
            <a:lstStyle/>
            <a:p>
              <a:pPr defTabSz="457200">
                <a:lnSpc>
                  <a:spcPct val="93000"/>
                </a:lnSpc>
                <a:spcBef>
                  <a:spcPts val="375"/>
                </a:spcBef>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500" smtClean="0">
                  <a:solidFill>
                    <a:srgbClr val="FFFFFF"/>
                  </a:solidFill>
                  <a:latin typeface="Arial" pitchFamily="34" charset="0"/>
                </a:rPr>
                <a:t>Goal</a:t>
              </a:r>
            </a:p>
          </p:txBody>
        </p:sp>
        <p:sp>
          <p:nvSpPr>
            <p:cNvPr id="8208" name="Rectangle 4"/>
            <p:cNvSpPr>
              <a:spLocks noChangeArrowheads="1"/>
            </p:cNvSpPr>
            <p:nvPr/>
          </p:nvSpPr>
          <p:spPr bwMode="auto">
            <a:xfrm>
              <a:off x="-1" y="0"/>
              <a:ext cx="2880" cy="200"/>
            </a:xfrm>
            <a:prstGeom prst="rect">
              <a:avLst/>
            </a:prstGeom>
            <a:solidFill>
              <a:srgbClr val="1B1684"/>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60120" rIns="90000" bIns="46800"/>
            <a:lstStyle/>
            <a:p>
              <a:pPr algn="r" defTabSz="457200">
                <a:lnSpc>
                  <a:spcPct val="93000"/>
                </a:lnSpc>
                <a:spcBef>
                  <a:spcPts val="375"/>
                </a:spcBef>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500" smtClean="0">
                  <a:solidFill>
                    <a:srgbClr val="FFFFFF"/>
                  </a:solidFill>
                  <a:latin typeface="Arial" pitchFamily="34" charset="0"/>
                </a:rPr>
                <a:t>Background</a:t>
              </a:r>
            </a:p>
          </p:txBody>
        </p:sp>
        <p:sp>
          <p:nvSpPr>
            <p:cNvPr id="8209" name="Line 5"/>
            <p:cNvSpPr>
              <a:spLocks noChangeShapeType="1"/>
            </p:cNvSpPr>
            <p:nvPr/>
          </p:nvSpPr>
          <p:spPr bwMode="auto">
            <a:xfrm>
              <a:off x="-1" y="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2400" smtClean="0">
                <a:solidFill>
                  <a:srgbClr val="FFFFFF"/>
                </a:solidFill>
                <a:latin typeface="Arial" pitchFamily="34" charset="0"/>
              </a:endParaRPr>
            </a:p>
          </p:txBody>
        </p:sp>
        <p:sp>
          <p:nvSpPr>
            <p:cNvPr id="8210" name="Line 6"/>
            <p:cNvSpPr>
              <a:spLocks noChangeShapeType="1"/>
            </p:cNvSpPr>
            <p:nvPr/>
          </p:nvSpPr>
          <p:spPr bwMode="auto">
            <a:xfrm>
              <a:off x="-1" y="20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2400" smtClean="0">
                <a:solidFill>
                  <a:srgbClr val="FFFFFF"/>
                </a:solidFill>
                <a:latin typeface="Arial" pitchFamily="34" charset="0"/>
              </a:endParaRPr>
            </a:p>
          </p:txBody>
        </p:sp>
        <p:sp>
          <p:nvSpPr>
            <p:cNvPr id="8211" name="Line 7"/>
            <p:cNvSpPr>
              <a:spLocks noChangeShapeType="1"/>
            </p:cNvSpPr>
            <p:nvPr/>
          </p:nvSpPr>
          <p:spPr bwMode="auto">
            <a:xfrm>
              <a:off x="-1" y="0"/>
              <a:ext cx="1" cy="2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2400" smtClean="0">
                <a:solidFill>
                  <a:srgbClr val="FFFFFF"/>
                </a:solidFill>
                <a:latin typeface="Arial" pitchFamily="34" charset="0"/>
              </a:endParaRPr>
            </a:p>
          </p:txBody>
        </p:sp>
        <p:sp>
          <p:nvSpPr>
            <p:cNvPr id="8212" name="Line 8"/>
            <p:cNvSpPr>
              <a:spLocks noChangeShapeType="1"/>
            </p:cNvSpPr>
            <p:nvPr/>
          </p:nvSpPr>
          <p:spPr bwMode="auto">
            <a:xfrm>
              <a:off x="5758" y="0"/>
              <a:ext cx="1" cy="2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2400" smtClean="0">
                <a:solidFill>
                  <a:srgbClr val="FFFFFF"/>
                </a:solidFill>
                <a:latin typeface="Arial" pitchFamily="34" charset="0"/>
              </a:endParaRPr>
            </a:p>
          </p:txBody>
        </p:sp>
        <p:sp>
          <p:nvSpPr>
            <p:cNvPr id="8213" name="Line 9"/>
            <p:cNvSpPr>
              <a:spLocks noChangeShapeType="1"/>
            </p:cNvSpPr>
            <p:nvPr/>
          </p:nvSpPr>
          <p:spPr bwMode="auto">
            <a:xfrm>
              <a:off x="2879" y="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2400" smtClean="0">
                <a:solidFill>
                  <a:srgbClr val="FFFFFF"/>
                </a:solidFill>
                <a:latin typeface="Arial" pitchFamily="34" charset="0"/>
              </a:endParaRPr>
            </a:p>
          </p:txBody>
        </p:sp>
        <p:sp>
          <p:nvSpPr>
            <p:cNvPr id="8214" name="Line 10"/>
            <p:cNvSpPr>
              <a:spLocks noChangeShapeType="1"/>
            </p:cNvSpPr>
            <p:nvPr/>
          </p:nvSpPr>
          <p:spPr bwMode="auto">
            <a:xfrm>
              <a:off x="2879" y="20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2400" smtClean="0">
                <a:solidFill>
                  <a:srgbClr val="FFFFFF"/>
                </a:solidFill>
                <a:latin typeface="Arial" pitchFamily="34" charset="0"/>
              </a:endParaRPr>
            </a:p>
          </p:txBody>
        </p:sp>
      </p:grpSp>
      <p:pic>
        <p:nvPicPr>
          <p:cNvPr id="8196"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25" y="1204913"/>
            <a:ext cx="2605088" cy="260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8197"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3313" y="1204913"/>
            <a:ext cx="2605087" cy="260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8198" name="Text Box 13"/>
          <p:cNvSpPr txBox="1">
            <a:spLocks noChangeArrowheads="1"/>
          </p:cNvSpPr>
          <p:nvPr/>
        </p:nvSpPr>
        <p:spPr bwMode="auto">
          <a:xfrm>
            <a:off x="4114800" y="3810000"/>
            <a:ext cx="182880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11772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9pPr>
          </a:lstStyle>
          <a:p>
            <a:pPr defTabSz="457200" eaLnBrk="1" hangingPunct="1">
              <a:lnSpc>
                <a:spcPct val="76000"/>
              </a:lnSpc>
              <a:buClr>
                <a:srgbClr val="000000"/>
              </a:buClr>
              <a:buSzPct val="100000"/>
              <a:buFont typeface="Times New Roman" pitchFamily="18" charset="0"/>
              <a:buNone/>
              <a:defRPr/>
            </a:pPr>
            <a:r>
              <a:rPr lang="en-GB" smtClean="0">
                <a:solidFill>
                  <a:srgbClr val="000000"/>
                </a:solidFill>
              </a:rPr>
              <a:t>Melanoma</a:t>
            </a:r>
          </a:p>
        </p:txBody>
      </p:sp>
      <p:pic>
        <p:nvPicPr>
          <p:cNvPr id="8199"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990600"/>
            <a:ext cx="266700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8200" name="Text Box 15"/>
          <p:cNvSpPr txBox="1">
            <a:spLocks noChangeArrowheads="1"/>
          </p:cNvSpPr>
          <p:nvPr/>
        </p:nvSpPr>
        <p:spPr bwMode="auto">
          <a:xfrm>
            <a:off x="6781800" y="3349625"/>
            <a:ext cx="167798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7524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9pPr>
          </a:lstStyle>
          <a:p>
            <a:pPr defTabSz="457200" eaLnBrk="1" hangingPunct="1">
              <a:lnSpc>
                <a:spcPct val="76000"/>
              </a:lnSpc>
              <a:buClr>
                <a:srgbClr val="000000"/>
              </a:buClr>
              <a:buSzPct val="100000"/>
              <a:buFont typeface="Times New Roman" pitchFamily="18" charset="0"/>
              <a:buNone/>
              <a:defRPr/>
            </a:pPr>
            <a:r>
              <a:rPr lang="en-GB" sz="1000" smtClean="0">
                <a:solidFill>
                  <a:srgbClr val="000000"/>
                </a:solidFill>
              </a:rPr>
              <a:t>Image: www.melanoma.ca</a:t>
            </a:r>
          </a:p>
        </p:txBody>
      </p:sp>
      <p:sp>
        <p:nvSpPr>
          <p:cNvPr id="8201" name="Text Box 16"/>
          <p:cNvSpPr txBox="1">
            <a:spLocks noChangeArrowheads="1"/>
          </p:cNvSpPr>
          <p:nvPr/>
        </p:nvSpPr>
        <p:spPr bwMode="auto">
          <a:xfrm>
            <a:off x="1143000" y="3810000"/>
            <a:ext cx="114300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11772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9pPr>
          </a:lstStyle>
          <a:p>
            <a:pPr defTabSz="457200" eaLnBrk="1" hangingPunct="1">
              <a:lnSpc>
                <a:spcPct val="76000"/>
              </a:lnSpc>
              <a:buClr>
                <a:srgbClr val="000000"/>
              </a:buClr>
              <a:buSzPct val="100000"/>
              <a:buFont typeface="Times New Roman" pitchFamily="18" charset="0"/>
              <a:buNone/>
              <a:defRPr/>
            </a:pPr>
            <a:r>
              <a:rPr lang="en-GB" smtClean="0">
                <a:solidFill>
                  <a:srgbClr val="000000"/>
                </a:solidFill>
              </a:rPr>
              <a:t>Benign</a:t>
            </a:r>
          </a:p>
        </p:txBody>
      </p:sp>
      <p:sp>
        <p:nvSpPr>
          <p:cNvPr id="8202" name="Text Box 17"/>
          <p:cNvSpPr txBox="1">
            <a:spLocks noChangeArrowheads="1"/>
          </p:cNvSpPr>
          <p:nvPr/>
        </p:nvSpPr>
        <p:spPr bwMode="auto">
          <a:xfrm>
            <a:off x="228600" y="4232275"/>
            <a:ext cx="8686800"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11772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9pPr>
          </a:lstStyle>
          <a:p>
            <a:pPr defTabSz="457200" eaLnBrk="1" hangingPunct="1">
              <a:lnSpc>
                <a:spcPct val="76000"/>
              </a:lnSpc>
              <a:buClr>
                <a:srgbClr val="000000"/>
              </a:buClr>
              <a:buSzPct val="100000"/>
              <a:buFont typeface="Times New Roman" pitchFamily="18" charset="0"/>
              <a:buNone/>
              <a:defRPr/>
            </a:pPr>
            <a:r>
              <a:rPr lang="en-GB" smtClean="0">
                <a:solidFill>
                  <a:srgbClr val="000000"/>
                </a:solidFill>
              </a:rPr>
              <a:t>1 in 75 North Americans will develop a </a:t>
            </a:r>
          </a:p>
          <a:p>
            <a:pPr defTabSz="457200" eaLnBrk="1" hangingPunct="1">
              <a:lnSpc>
                <a:spcPct val="76000"/>
              </a:lnSpc>
              <a:buClr>
                <a:srgbClr val="000000"/>
              </a:buClr>
              <a:buSzPct val="100000"/>
              <a:buFont typeface="Times New Roman" pitchFamily="18" charset="0"/>
              <a:buNone/>
              <a:defRPr/>
            </a:pPr>
            <a:r>
              <a:rPr lang="en-GB" smtClean="0">
                <a:solidFill>
                  <a:srgbClr val="000000"/>
                </a:solidFill>
              </a:rPr>
              <a:t>malignant melanoma in their lifetime.</a:t>
            </a:r>
          </a:p>
        </p:txBody>
      </p:sp>
      <p:sp>
        <p:nvSpPr>
          <p:cNvPr id="8203" name="Text Box 18"/>
          <p:cNvSpPr txBox="1">
            <a:spLocks noChangeArrowheads="1"/>
          </p:cNvSpPr>
          <p:nvPr/>
        </p:nvSpPr>
        <p:spPr bwMode="auto">
          <a:xfrm>
            <a:off x="1390650" y="5449888"/>
            <a:ext cx="18097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a:lnSpc>
                <a:spcPct val="76000"/>
              </a:lnSpc>
              <a:buClr>
                <a:srgbClr val="000000"/>
              </a:buClr>
              <a:buSzPct val="100000"/>
              <a:buFont typeface="Times New Roman" pitchFamily="18" charset="0"/>
              <a:buNone/>
              <a:defRPr/>
            </a:pPr>
            <a:endParaRPr lang="en-US" sz="2400" smtClean="0">
              <a:solidFill>
                <a:srgbClr val="FFFFFF"/>
              </a:solidFill>
              <a:latin typeface="Arial" pitchFamily="34" charset="0"/>
            </a:endParaRPr>
          </a:p>
        </p:txBody>
      </p:sp>
      <p:sp>
        <p:nvSpPr>
          <p:cNvPr id="8204" name="Text Box 20"/>
          <p:cNvSpPr txBox="1">
            <a:spLocks noChangeArrowheads="1"/>
          </p:cNvSpPr>
          <p:nvPr/>
        </p:nvSpPr>
        <p:spPr bwMode="auto">
          <a:xfrm>
            <a:off x="228600" y="5029200"/>
            <a:ext cx="8610600"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11772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Arial" pitchFamily="34" charset="0"/>
                <a:ea typeface="DejaVu LGC Sans"/>
                <a:cs typeface="DejaVu LGC Sans"/>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Arial" pitchFamily="34" charset="0"/>
                <a:ea typeface="DejaVu LGC Sans"/>
                <a:cs typeface="DejaVu LGC Sans"/>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Arial" pitchFamily="34" charset="0"/>
                <a:ea typeface="DejaVu LGC Sans"/>
                <a:cs typeface="DejaVu LGC Sans"/>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Arial" pitchFamily="34" charset="0"/>
                <a:ea typeface="DejaVu LGC Sans"/>
                <a:cs typeface="DejaVu LGC Sans"/>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Arial" pitchFamily="34" charset="0"/>
                <a:ea typeface="DejaVu LGC Sans"/>
                <a:cs typeface="DejaVu LGC Sans"/>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Arial" pitchFamily="34" charset="0"/>
                <a:ea typeface="DejaVu LGC Sans"/>
                <a:cs typeface="DejaVu LGC Sans"/>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Arial" pitchFamily="34" charset="0"/>
                <a:ea typeface="DejaVu LGC Sans"/>
                <a:cs typeface="DejaVu LGC Sans"/>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Arial" pitchFamily="34" charset="0"/>
                <a:ea typeface="DejaVu LGC Sans"/>
                <a:cs typeface="DejaVu LGC Sans"/>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Arial" pitchFamily="34" charset="0"/>
                <a:ea typeface="DejaVu LGC Sans"/>
                <a:cs typeface="DejaVu LGC Sans"/>
              </a:defRPr>
            </a:lvl9pPr>
          </a:lstStyle>
          <a:p>
            <a:pPr defTabSz="457200" eaLnBrk="1" hangingPunct="1">
              <a:lnSpc>
                <a:spcPct val="76000"/>
              </a:lnSpc>
              <a:buClr>
                <a:srgbClr val="000000"/>
              </a:buClr>
              <a:buSzPct val="100000"/>
              <a:buFont typeface="Times New Roman" pitchFamily="18" charset="0"/>
              <a:buNone/>
              <a:defRPr/>
            </a:pPr>
            <a:r>
              <a:rPr lang="en-GB" smtClean="0">
                <a:solidFill>
                  <a:srgbClr val="3333CC"/>
                </a:solidFill>
              </a:rPr>
              <a:t>Initial goal: 	Automatically segment nuclei.</a:t>
            </a:r>
          </a:p>
          <a:p>
            <a:pPr defTabSz="457200" eaLnBrk="1" hangingPunct="1">
              <a:lnSpc>
                <a:spcPct val="76000"/>
              </a:lnSpc>
              <a:buClr>
                <a:srgbClr val="000000"/>
              </a:buClr>
              <a:buSzPct val="100000"/>
              <a:buFont typeface="Times New Roman" pitchFamily="18" charset="0"/>
              <a:buNone/>
              <a:defRPr/>
            </a:pPr>
            <a:r>
              <a:rPr lang="en-GB" smtClean="0">
                <a:solidFill>
                  <a:srgbClr val="3333CC"/>
                </a:solidFill>
              </a:rPr>
              <a:t>Challenge: 	Dense packing of nuclei.</a:t>
            </a:r>
          </a:p>
          <a:p>
            <a:pPr defTabSz="457200" eaLnBrk="1" hangingPunct="1">
              <a:lnSpc>
                <a:spcPct val="76000"/>
              </a:lnSpc>
              <a:buClr>
                <a:srgbClr val="000000"/>
              </a:buClr>
              <a:buSzPct val="100000"/>
              <a:buFont typeface="Times New Roman" pitchFamily="18" charset="0"/>
              <a:buNone/>
              <a:defRPr/>
            </a:pPr>
            <a:r>
              <a:rPr lang="en-GB" smtClean="0">
                <a:solidFill>
                  <a:srgbClr val="3333CC"/>
                </a:solidFill>
              </a:rPr>
              <a:t>Ultimately:	Cancer grading and patient survival.</a:t>
            </a:r>
          </a:p>
        </p:txBody>
      </p:sp>
      <p:pic>
        <p:nvPicPr>
          <p:cNvPr id="8205" name="Picture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40525" y="3657600"/>
            <a:ext cx="2098675"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8206" name="Text Box 22"/>
          <p:cNvSpPr txBox="1">
            <a:spLocks noChangeArrowheads="1"/>
          </p:cNvSpPr>
          <p:nvPr/>
        </p:nvSpPr>
        <p:spPr bwMode="auto">
          <a:xfrm>
            <a:off x="6705600" y="5407025"/>
            <a:ext cx="20510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54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9pPr>
          </a:lstStyle>
          <a:p>
            <a:pPr defTabSz="457200" eaLnBrk="1" hangingPunct="1">
              <a:lnSpc>
                <a:spcPct val="93000"/>
              </a:lnSpc>
              <a:buClr>
                <a:srgbClr val="000000"/>
              </a:buClr>
              <a:buSzPct val="100000"/>
              <a:buFont typeface="Times New Roman" pitchFamily="18" charset="0"/>
              <a:buNone/>
              <a:defRPr/>
            </a:pPr>
            <a:r>
              <a:rPr lang="en-GB" sz="1000" smtClean="0">
                <a:solidFill>
                  <a:srgbClr val="000000"/>
                </a:solidFill>
              </a:rPr>
              <a:t>Image: melanoma.blogsome.com</a:t>
            </a:r>
          </a:p>
        </p:txBody>
      </p:sp>
    </p:spTree>
    <p:extLst>
      <p:ext uri="{BB962C8B-B14F-4D97-AF65-F5344CB8AC3E}">
        <p14:creationId xmlns:p14="http://schemas.microsoft.com/office/powerpoint/2010/main" val="185530039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
          <p:cNvSpPr txBox="1">
            <a:spLocks noChangeArrowheads="1"/>
          </p:cNvSpPr>
          <p:nvPr/>
        </p:nvSpPr>
        <p:spPr bwMode="auto">
          <a:xfrm>
            <a:off x="76200" y="304800"/>
            <a:ext cx="9067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7488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9pPr>
          </a:lstStyle>
          <a:p>
            <a:pPr defTabSz="457200" eaLnBrk="1" hangingPunct="1">
              <a:lnSpc>
                <a:spcPct val="93000"/>
              </a:lnSpc>
              <a:buClr>
                <a:srgbClr val="000000"/>
              </a:buClr>
              <a:buSzPct val="100000"/>
              <a:buFont typeface="Times New Roman" pitchFamily="18" charset="0"/>
              <a:buNone/>
              <a:defRPr/>
            </a:pPr>
            <a:r>
              <a:rPr lang="en-GB" sz="3200" smtClean="0">
                <a:solidFill>
                  <a:srgbClr val="FFFFFF"/>
                </a:solidFill>
              </a:rPr>
              <a:t>Cutting Cell Clusters</a:t>
            </a:r>
          </a:p>
        </p:txBody>
      </p:sp>
      <p:grpSp>
        <p:nvGrpSpPr>
          <p:cNvPr id="13315" name="Group 2"/>
          <p:cNvGrpSpPr>
            <a:grpSpLocks/>
          </p:cNvGrpSpPr>
          <p:nvPr/>
        </p:nvGrpSpPr>
        <p:grpSpPr bwMode="auto">
          <a:xfrm>
            <a:off x="0" y="0"/>
            <a:ext cx="9142413" cy="317500"/>
            <a:chOff x="0" y="0"/>
            <a:chExt cx="5759" cy="200"/>
          </a:xfrm>
        </p:grpSpPr>
        <p:sp>
          <p:nvSpPr>
            <p:cNvPr id="13324" name="Rectangle 3"/>
            <p:cNvSpPr>
              <a:spLocks noChangeArrowheads="1"/>
            </p:cNvSpPr>
            <p:nvPr/>
          </p:nvSpPr>
          <p:spPr bwMode="auto">
            <a:xfrm>
              <a:off x="2880" y="0"/>
              <a:ext cx="2880" cy="200"/>
            </a:xfrm>
            <a:prstGeom prst="rect">
              <a:avLst/>
            </a:prstGeom>
            <a:solidFill>
              <a:srgbClr val="3333CC"/>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60120" rIns="90000" bIns="46800"/>
            <a:lstStyle/>
            <a:p>
              <a:pPr defTabSz="457200">
                <a:lnSpc>
                  <a:spcPct val="93000"/>
                </a:lnSpc>
                <a:spcBef>
                  <a:spcPts val="375"/>
                </a:spcBef>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500" smtClean="0">
                  <a:solidFill>
                    <a:srgbClr val="FFFFFF"/>
                  </a:solidFill>
                  <a:latin typeface="Arial" pitchFamily="34" charset="0"/>
                </a:rPr>
                <a:t>Cell Nuclei from Histology</a:t>
              </a:r>
            </a:p>
          </p:txBody>
        </p:sp>
        <p:sp>
          <p:nvSpPr>
            <p:cNvPr id="13325" name="Rectangle 4"/>
            <p:cNvSpPr>
              <a:spLocks noChangeArrowheads="1"/>
            </p:cNvSpPr>
            <p:nvPr/>
          </p:nvSpPr>
          <p:spPr bwMode="auto">
            <a:xfrm>
              <a:off x="0" y="0"/>
              <a:ext cx="2880" cy="200"/>
            </a:xfrm>
            <a:prstGeom prst="rect">
              <a:avLst/>
            </a:prstGeom>
            <a:solidFill>
              <a:srgbClr val="1B1684"/>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60120" rIns="90000" bIns="46800"/>
            <a:lstStyle/>
            <a:p>
              <a:pPr algn="r" defTabSz="457200">
                <a:lnSpc>
                  <a:spcPct val="93000"/>
                </a:lnSpc>
                <a:spcBef>
                  <a:spcPts val="375"/>
                </a:spcBef>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500" smtClean="0">
                  <a:solidFill>
                    <a:srgbClr val="FFFFFF"/>
                  </a:solidFill>
                  <a:latin typeface="Arial" pitchFamily="34" charset="0"/>
                </a:rPr>
                <a:t>Segmentation</a:t>
              </a:r>
            </a:p>
          </p:txBody>
        </p:sp>
        <p:sp>
          <p:nvSpPr>
            <p:cNvPr id="13326" name="Line 5"/>
            <p:cNvSpPr>
              <a:spLocks noChangeShapeType="1"/>
            </p:cNvSpPr>
            <p:nvPr/>
          </p:nvSpPr>
          <p:spPr bwMode="auto">
            <a:xfrm>
              <a:off x="0" y="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2400" smtClean="0">
                <a:solidFill>
                  <a:srgbClr val="FFFFFF"/>
                </a:solidFill>
                <a:latin typeface="Arial" pitchFamily="34" charset="0"/>
              </a:endParaRPr>
            </a:p>
          </p:txBody>
        </p:sp>
        <p:sp>
          <p:nvSpPr>
            <p:cNvPr id="13327" name="Line 6"/>
            <p:cNvSpPr>
              <a:spLocks noChangeShapeType="1"/>
            </p:cNvSpPr>
            <p:nvPr/>
          </p:nvSpPr>
          <p:spPr bwMode="auto">
            <a:xfrm>
              <a:off x="0" y="20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2400" smtClean="0">
                <a:solidFill>
                  <a:srgbClr val="FFFFFF"/>
                </a:solidFill>
                <a:latin typeface="Arial" pitchFamily="34" charset="0"/>
              </a:endParaRPr>
            </a:p>
          </p:txBody>
        </p:sp>
        <p:sp>
          <p:nvSpPr>
            <p:cNvPr id="13328" name="Line 7"/>
            <p:cNvSpPr>
              <a:spLocks noChangeShapeType="1"/>
            </p:cNvSpPr>
            <p:nvPr/>
          </p:nvSpPr>
          <p:spPr bwMode="auto">
            <a:xfrm>
              <a:off x="0" y="0"/>
              <a:ext cx="1" cy="2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2400" smtClean="0">
                <a:solidFill>
                  <a:srgbClr val="FFFFFF"/>
                </a:solidFill>
                <a:latin typeface="Arial" pitchFamily="34" charset="0"/>
              </a:endParaRPr>
            </a:p>
          </p:txBody>
        </p:sp>
        <p:sp>
          <p:nvSpPr>
            <p:cNvPr id="13329" name="Line 8"/>
            <p:cNvSpPr>
              <a:spLocks noChangeShapeType="1"/>
            </p:cNvSpPr>
            <p:nvPr/>
          </p:nvSpPr>
          <p:spPr bwMode="auto">
            <a:xfrm>
              <a:off x="5759" y="0"/>
              <a:ext cx="1" cy="2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2400" smtClean="0">
                <a:solidFill>
                  <a:srgbClr val="FFFFFF"/>
                </a:solidFill>
                <a:latin typeface="Arial" pitchFamily="34" charset="0"/>
              </a:endParaRPr>
            </a:p>
          </p:txBody>
        </p:sp>
        <p:sp>
          <p:nvSpPr>
            <p:cNvPr id="13330" name="Line 9"/>
            <p:cNvSpPr>
              <a:spLocks noChangeShapeType="1"/>
            </p:cNvSpPr>
            <p:nvPr/>
          </p:nvSpPr>
          <p:spPr bwMode="auto">
            <a:xfrm>
              <a:off x="2880" y="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2400" smtClean="0">
                <a:solidFill>
                  <a:srgbClr val="FFFFFF"/>
                </a:solidFill>
                <a:latin typeface="Arial" pitchFamily="34" charset="0"/>
              </a:endParaRPr>
            </a:p>
          </p:txBody>
        </p:sp>
        <p:sp>
          <p:nvSpPr>
            <p:cNvPr id="13331" name="Line 10"/>
            <p:cNvSpPr>
              <a:spLocks noChangeShapeType="1"/>
            </p:cNvSpPr>
            <p:nvPr/>
          </p:nvSpPr>
          <p:spPr bwMode="auto">
            <a:xfrm>
              <a:off x="2880" y="20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2400" smtClean="0">
                <a:solidFill>
                  <a:srgbClr val="FFFFFF"/>
                </a:solidFill>
                <a:latin typeface="Arial" pitchFamily="34" charset="0"/>
              </a:endParaRPr>
            </a:p>
          </p:txBody>
        </p:sp>
      </p:grpSp>
      <p:sp>
        <p:nvSpPr>
          <p:cNvPr id="13316" name="Text Box 13"/>
          <p:cNvSpPr txBox="1">
            <a:spLocks noChangeArrowheads="1"/>
          </p:cNvSpPr>
          <p:nvPr/>
        </p:nvSpPr>
        <p:spPr bwMode="auto">
          <a:xfrm>
            <a:off x="3505200" y="5029200"/>
            <a:ext cx="2379663"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11772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9pPr>
          </a:lstStyle>
          <a:p>
            <a:pPr defTabSz="457200" eaLnBrk="1" hangingPunct="1">
              <a:lnSpc>
                <a:spcPct val="76000"/>
              </a:lnSpc>
              <a:buClr>
                <a:srgbClr val="000000"/>
              </a:buClr>
              <a:buSzPct val="100000"/>
              <a:buFont typeface="Times New Roman" pitchFamily="18" charset="0"/>
              <a:buNone/>
              <a:defRPr/>
            </a:pPr>
            <a:r>
              <a:rPr lang="en-US" smtClean="0">
                <a:solidFill>
                  <a:srgbClr val="000000"/>
                </a:solidFill>
              </a:rPr>
              <a:t>With subdivision</a:t>
            </a:r>
          </a:p>
        </p:txBody>
      </p:sp>
      <p:sp>
        <p:nvSpPr>
          <p:cNvPr id="13317" name="Text Box 14"/>
          <p:cNvSpPr txBox="1">
            <a:spLocks noChangeArrowheads="1"/>
          </p:cNvSpPr>
          <p:nvPr/>
        </p:nvSpPr>
        <p:spPr bwMode="auto">
          <a:xfrm>
            <a:off x="92075" y="5029200"/>
            <a:ext cx="28035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11772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9pPr>
          </a:lstStyle>
          <a:p>
            <a:pPr defTabSz="457200" eaLnBrk="1" hangingPunct="1">
              <a:lnSpc>
                <a:spcPct val="76000"/>
              </a:lnSpc>
              <a:buClr>
                <a:srgbClr val="000000"/>
              </a:buClr>
              <a:buSzPct val="100000"/>
              <a:buFont typeface="Times New Roman" pitchFamily="18" charset="0"/>
              <a:buNone/>
              <a:defRPr/>
            </a:pPr>
            <a:r>
              <a:rPr lang="en-US" smtClean="0">
                <a:solidFill>
                  <a:srgbClr val="000000"/>
                </a:solidFill>
              </a:rPr>
              <a:t>Without subdivision</a:t>
            </a:r>
          </a:p>
        </p:txBody>
      </p:sp>
      <p:cxnSp>
        <p:nvCxnSpPr>
          <p:cNvPr id="13318" name="AutoShape 15"/>
          <p:cNvCxnSpPr>
            <a:cxnSpLocks noChangeShapeType="1"/>
          </p:cNvCxnSpPr>
          <p:nvPr/>
        </p:nvCxnSpPr>
        <p:spPr bwMode="auto">
          <a:xfrm>
            <a:off x="2895600" y="5256213"/>
            <a:ext cx="609600" cy="1587"/>
          </a:xfrm>
          <a:prstGeom prst="straightConnector1">
            <a:avLst/>
          </a:prstGeom>
          <a:noFill/>
          <a:ln w="25560">
            <a:solidFill>
              <a:srgbClr val="000000"/>
            </a:solidFill>
            <a:miter lim="800000"/>
            <a:headEnd/>
            <a:tailEnd type="triangle" w="med" len="med"/>
          </a:ln>
          <a:extLst>
            <a:ext uri="{909E8E84-426E-40DD-AFC4-6F175D3DCCD1}">
              <a14:hiddenFill xmlns:a14="http://schemas.microsoft.com/office/drawing/2010/main">
                <a:noFill/>
              </a14:hiddenFill>
            </a:ext>
          </a:extLst>
        </p:spPr>
      </p:cxnSp>
      <p:sp>
        <p:nvSpPr>
          <p:cNvPr id="13319" name="Text Box 16"/>
          <p:cNvSpPr txBox="1">
            <a:spLocks noChangeArrowheads="1"/>
          </p:cNvSpPr>
          <p:nvPr/>
        </p:nvSpPr>
        <p:spPr bwMode="auto">
          <a:xfrm>
            <a:off x="155575" y="6019800"/>
            <a:ext cx="8993188"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9pPr>
          </a:lstStyle>
          <a:p>
            <a:pPr defTabSz="457200" eaLnBrk="1" hangingPunct="1">
              <a:lnSpc>
                <a:spcPct val="76000"/>
              </a:lnSpc>
              <a:buClr>
                <a:srgbClr val="000000"/>
              </a:buClr>
              <a:buSzPct val="100000"/>
              <a:buFont typeface="Times New Roman" pitchFamily="18" charset="0"/>
              <a:buNone/>
              <a:defRPr/>
            </a:pPr>
            <a:r>
              <a:rPr lang="en-US" smtClean="0">
                <a:solidFill>
                  <a:srgbClr val="3333CC"/>
                </a:solidFill>
              </a:rPr>
              <a:t>Not perfect, but improved over standard algorithm (rq. validation).</a:t>
            </a:r>
          </a:p>
        </p:txBody>
      </p:sp>
      <p:pic>
        <p:nvPicPr>
          <p:cNvPr id="13320" name="Picture 17" descr="segmentation2_without_cutting.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1838325"/>
            <a:ext cx="292417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18" descr="segmentation2_with_cutting.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1828800"/>
            <a:ext cx="292417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19" descr="segmentation2_with_cutting_aperio_overlaid.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143625" y="1828800"/>
            <a:ext cx="292417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3" name="Text Box 13"/>
          <p:cNvSpPr txBox="1">
            <a:spLocks noChangeArrowheads="1"/>
          </p:cNvSpPr>
          <p:nvPr/>
        </p:nvSpPr>
        <p:spPr bwMode="auto">
          <a:xfrm>
            <a:off x="6307138" y="5029200"/>
            <a:ext cx="2379662"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11772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9pPr>
          </a:lstStyle>
          <a:p>
            <a:pPr defTabSz="457200" eaLnBrk="1" hangingPunct="1">
              <a:lnSpc>
                <a:spcPct val="76000"/>
              </a:lnSpc>
              <a:buClr>
                <a:srgbClr val="000000"/>
              </a:buClr>
              <a:buSzPct val="100000"/>
              <a:buFont typeface="Times New Roman" pitchFamily="18" charset="0"/>
              <a:buNone/>
              <a:defRPr/>
            </a:pPr>
            <a:r>
              <a:rPr lang="en-US" smtClean="0">
                <a:solidFill>
                  <a:srgbClr val="3333CC"/>
                </a:solidFill>
              </a:rPr>
              <a:t>Our segmentation</a:t>
            </a:r>
          </a:p>
          <a:p>
            <a:pPr defTabSz="457200" eaLnBrk="1" hangingPunct="1">
              <a:lnSpc>
                <a:spcPct val="76000"/>
              </a:lnSpc>
              <a:buClr>
                <a:srgbClr val="000000"/>
              </a:buClr>
              <a:buSzPct val="100000"/>
              <a:buFont typeface="Times New Roman" pitchFamily="18" charset="0"/>
              <a:buNone/>
              <a:defRPr/>
            </a:pPr>
            <a:r>
              <a:rPr lang="en-US" smtClean="0">
                <a:solidFill>
                  <a:srgbClr val="FF0000"/>
                </a:solidFill>
              </a:rPr>
              <a:t>Commercial seg.</a:t>
            </a:r>
          </a:p>
        </p:txBody>
      </p:sp>
    </p:spTree>
    <p:extLst>
      <p:ext uri="{BB962C8B-B14F-4D97-AF65-F5344CB8AC3E}">
        <p14:creationId xmlns:p14="http://schemas.microsoft.com/office/powerpoint/2010/main" val="301800759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
          <p:cNvSpPr txBox="1">
            <a:spLocks noChangeArrowheads="1"/>
          </p:cNvSpPr>
          <p:nvPr/>
        </p:nvSpPr>
        <p:spPr bwMode="auto">
          <a:xfrm>
            <a:off x="76200" y="304800"/>
            <a:ext cx="9067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7488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9pPr>
          </a:lstStyle>
          <a:p>
            <a:pPr defTabSz="457200" eaLnBrk="1" hangingPunct="1">
              <a:lnSpc>
                <a:spcPct val="93000"/>
              </a:lnSpc>
              <a:buClr>
                <a:srgbClr val="000000"/>
              </a:buClr>
              <a:buSzPct val="100000"/>
              <a:buFont typeface="Times New Roman" pitchFamily="18" charset="0"/>
              <a:buNone/>
              <a:defRPr/>
            </a:pPr>
            <a:r>
              <a:rPr lang="en-GB" sz="3200" smtClean="0">
                <a:solidFill>
                  <a:srgbClr val="FFFFFF"/>
                </a:solidFill>
              </a:rPr>
              <a:t>Feature Extraction</a:t>
            </a:r>
          </a:p>
        </p:txBody>
      </p:sp>
      <p:grpSp>
        <p:nvGrpSpPr>
          <p:cNvPr id="14339" name="Group 2"/>
          <p:cNvGrpSpPr>
            <a:grpSpLocks/>
          </p:cNvGrpSpPr>
          <p:nvPr/>
        </p:nvGrpSpPr>
        <p:grpSpPr bwMode="auto">
          <a:xfrm>
            <a:off x="0" y="0"/>
            <a:ext cx="9142413" cy="317500"/>
            <a:chOff x="0" y="0"/>
            <a:chExt cx="5759" cy="200"/>
          </a:xfrm>
        </p:grpSpPr>
        <p:sp>
          <p:nvSpPr>
            <p:cNvPr id="14341" name="Rectangle 3"/>
            <p:cNvSpPr>
              <a:spLocks noChangeArrowheads="1"/>
            </p:cNvSpPr>
            <p:nvPr/>
          </p:nvSpPr>
          <p:spPr bwMode="auto">
            <a:xfrm>
              <a:off x="2880" y="0"/>
              <a:ext cx="2880" cy="200"/>
            </a:xfrm>
            <a:prstGeom prst="rect">
              <a:avLst/>
            </a:prstGeom>
            <a:solidFill>
              <a:srgbClr val="3333CC"/>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60120" rIns="90000" bIns="46800"/>
            <a:lstStyle/>
            <a:p>
              <a:pPr defTabSz="457200">
                <a:lnSpc>
                  <a:spcPct val="93000"/>
                </a:lnSpc>
                <a:spcBef>
                  <a:spcPts val="375"/>
                </a:spcBef>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500" smtClean="0">
                  <a:solidFill>
                    <a:srgbClr val="FFFFFF"/>
                  </a:solidFill>
                  <a:latin typeface="Arial" pitchFamily="34" charset="0"/>
                </a:rPr>
                <a:t>Features from Cell Nuclei</a:t>
              </a:r>
            </a:p>
          </p:txBody>
        </p:sp>
        <p:sp>
          <p:nvSpPr>
            <p:cNvPr id="14342" name="Rectangle 4"/>
            <p:cNvSpPr>
              <a:spLocks noChangeArrowheads="1"/>
            </p:cNvSpPr>
            <p:nvPr/>
          </p:nvSpPr>
          <p:spPr bwMode="auto">
            <a:xfrm>
              <a:off x="0" y="0"/>
              <a:ext cx="2880" cy="200"/>
            </a:xfrm>
            <a:prstGeom prst="rect">
              <a:avLst/>
            </a:prstGeom>
            <a:solidFill>
              <a:srgbClr val="1B1684"/>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60120" rIns="90000" bIns="46800"/>
            <a:lstStyle/>
            <a:p>
              <a:pPr algn="r" defTabSz="457200">
                <a:lnSpc>
                  <a:spcPct val="93000"/>
                </a:lnSpc>
                <a:spcBef>
                  <a:spcPts val="375"/>
                </a:spcBef>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500" smtClean="0">
                  <a:solidFill>
                    <a:srgbClr val="FFFFFF"/>
                  </a:solidFill>
                  <a:latin typeface="Arial" pitchFamily="34" charset="0"/>
                </a:rPr>
                <a:t>Feature Extraction</a:t>
              </a:r>
            </a:p>
          </p:txBody>
        </p:sp>
        <p:sp>
          <p:nvSpPr>
            <p:cNvPr id="14343" name="Line 5"/>
            <p:cNvSpPr>
              <a:spLocks noChangeShapeType="1"/>
            </p:cNvSpPr>
            <p:nvPr/>
          </p:nvSpPr>
          <p:spPr bwMode="auto">
            <a:xfrm>
              <a:off x="0" y="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2400" smtClean="0">
                <a:solidFill>
                  <a:srgbClr val="FFFFFF"/>
                </a:solidFill>
                <a:latin typeface="Arial" pitchFamily="34" charset="0"/>
              </a:endParaRPr>
            </a:p>
          </p:txBody>
        </p:sp>
        <p:sp>
          <p:nvSpPr>
            <p:cNvPr id="14344" name="Line 6"/>
            <p:cNvSpPr>
              <a:spLocks noChangeShapeType="1"/>
            </p:cNvSpPr>
            <p:nvPr/>
          </p:nvSpPr>
          <p:spPr bwMode="auto">
            <a:xfrm>
              <a:off x="0" y="20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2400" smtClean="0">
                <a:solidFill>
                  <a:srgbClr val="FFFFFF"/>
                </a:solidFill>
                <a:latin typeface="Arial" pitchFamily="34" charset="0"/>
              </a:endParaRPr>
            </a:p>
          </p:txBody>
        </p:sp>
        <p:sp>
          <p:nvSpPr>
            <p:cNvPr id="14345" name="Line 7"/>
            <p:cNvSpPr>
              <a:spLocks noChangeShapeType="1"/>
            </p:cNvSpPr>
            <p:nvPr/>
          </p:nvSpPr>
          <p:spPr bwMode="auto">
            <a:xfrm>
              <a:off x="0" y="0"/>
              <a:ext cx="1" cy="2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2400" smtClean="0">
                <a:solidFill>
                  <a:srgbClr val="FFFFFF"/>
                </a:solidFill>
                <a:latin typeface="Arial" pitchFamily="34" charset="0"/>
              </a:endParaRPr>
            </a:p>
          </p:txBody>
        </p:sp>
        <p:sp>
          <p:nvSpPr>
            <p:cNvPr id="14346" name="Line 8"/>
            <p:cNvSpPr>
              <a:spLocks noChangeShapeType="1"/>
            </p:cNvSpPr>
            <p:nvPr/>
          </p:nvSpPr>
          <p:spPr bwMode="auto">
            <a:xfrm>
              <a:off x="5759" y="0"/>
              <a:ext cx="1" cy="2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2400" smtClean="0">
                <a:solidFill>
                  <a:srgbClr val="FFFFFF"/>
                </a:solidFill>
                <a:latin typeface="Arial" pitchFamily="34" charset="0"/>
              </a:endParaRPr>
            </a:p>
          </p:txBody>
        </p:sp>
        <p:sp>
          <p:nvSpPr>
            <p:cNvPr id="14347" name="Line 9"/>
            <p:cNvSpPr>
              <a:spLocks noChangeShapeType="1"/>
            </p:cNvSpPr>
            <p:nvPr/>
          </p:nvSpPr>
          <p:spPr bwMode="auto">
            <a:xfrm>
              <a:off x="2880" y="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2400" smtClean="0">
                <a:solidFill>
                  <a:srgbClr val="FFFFFF"/>
                </a:solidFill>
                <a:latin typeface="Arial" pitchFamily="34" charset="0"/>
              </a:endParaRPr>
            </a:p>
          </p:txBody>
        </p:sp>
        <p:sp>
          <p:nvSpPr>
            <p:cNvPr id="14348" name="Line 10"/>
            <p:cNvSpPr>
              <a:spLocks noChangeShapeType="1"/>
            </p:cNvSpPr>
            <p:nvPr/>
          </p:nvSpPr>
          <p:spPr bwMode="auto">
            <a:xfrm>
              <a:off x="2880" y="20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2400" smtClean="0">
                <a:solidFill>
                  <a:srgbClr val="FFFFFF"/>
                </a:solidFill>
                <a:latin typeface="Arial" pitchFamily="34" charset="0"/>
              </a:endParaRPr>
            </a:p>
          </p:txBody>
        </p:sp>
      </p:grpSp>
      <p:sp>
        <p:nvSpPr>
          <p:cNvPr id="14340" name="TextBox 17"/>
          <p:cNvSpPr txBox="1">
            <a:spLocks noChangeArrowheads="1"/>
          </p:cNvSpPr>
          <p:nvPr/>
        </p:nvSpPr>
        <p:spPr bwMode="auto">
          <a:xfrm>
            <a:off x="381000" y="1371600"/>
            <a:ext cx="7620000" cy="346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57200">
              <a:lnSpc>
                <a:spcPct val="76000"/>
              </a:lnSpc>
              <a:buClr>
                <a:srgbClr val="000000"/>
              </a:buClr>
              <a:buSzPct val="100000"/>
              <a:buFont typeface="Times New Roman" pitchFamily="18" charset="0"/>
              <a:buNone/>
              <a:defRPr/>
            </a:pPr>
            <a:r>
              <a:rPr lang="en-US" sz="2400" dirty="0" smtClean="0">
                <a:solidFill>
                  <a:srgbClr val="000000"/>
                </a:solidFill>
                <a:latin typeface="Arial" pitchFamily="34" charset="0"/>
              </a:rPr>
              <a:t>Extract various features based on color and morphology</a:t>
            </a:r>
          </a:p>
          <a:p>
            <a:pPr defTabSz="457200">
              <a:lnSpc>
                <a:spcPct val="76000"/>
              </a:lnSpc>
              <a:buClr>
                <a:srgbClr val="000000"/>
              </a:buClr>
              <a:buSzPct val="100000"/>
              <a:buFont typeface="Times New Roman" pitchFamily="18" charset="0"/>
              <a:buNone/>
              <a:defRPr/>
            </a:pPr>
            <a:endParaRPr lang="en-US" sz="2400" dirty="0" smtClean="0">
              <a:solidFill>
                <a:srgbClr val="000000"/>
              </a:solidFill>
              <a:latin typeface="Arial" pitchFamily="34" charset="0"/>
            </a:endParaRPr>
          </a:p>
          <a:p>
            <a:pPr defTabSz="457200">
              <a:lnSpc>
                <a:spcPct val="76000"/>
              </a:lnSpc>
              <a:buClr>
                <a:srgbClr val="000000"/>
              </a:buClr>
              <a:buSzPct val="100000"/>
              <a:buFont typeface="Times New Roman" pitchFamily="18" charset="0"/>
              <a:buNone/>
              <a:defRPr/>
            </a:pPr>
            <a:r>
              <a:rPr lang="en-US" sz="2400" dirty="0" smtClean="0">
                <a:solidFill>
                  <a:srgbClr val="000000"/>
                </a:solidFill>
                <a:latin typeface="Arial" pitchFamily="34" charset="0"/>
              </a:rPr>
              <a:t>Example “high-level” concepts:</a:t>
            </a:r>
          </a:p>
          <a:p>
            <a:pPr defTabSz="457200">
              <a:lnSpc>
                <a:spcPct val="76000"/>
              </a:lnSpc>
              <a:buClr>
                <a:srgbClr val="000000"/>
              </a:buClr>
              <a:buSzPct val="100000"/>
              <a:buFont typeface="Times New Roman" pitchFamily="18" charset="0"/>
              <a:buNone/>
              <a:defRPr/>
            </a:pPr>
            <a:endParaRPr lang="en-US" sz="2400" dirty="0" smtClean="0">
              <a:solidFill>
                <a:srgbClr val="000000"/>
              </a:solidFill>
              <a:latin typeface="Arial" pitchFamily="34" charset="0"/>
            </a:endParaRPr>
          </a:p>
          <a:p>
            <a:pPr defTabSz="457200">
              <a:lnSpc>
                <a:spcPct val="76000"/>
              </a:lnSpc>
              <a:buClr>
                <a:srgbClr val="000000"/>
              </a:buClr>
              <a:buSzPct val="100000"/>
              <a:buFont typeface="Arial" pitchFamily="34" charset="0"/>
              <a:buChar char="•"/>
              <a:defRPr/>
            </a:pPr>
            <a:r>
              <a:rPr lang="en-US" sz="2400" dirty="0" smtClean="0">
                <a:solidFill>
                  <a:srgbClr val="000000"/>
                </a:solidFill>
                <a:latin typeface="Arial" pitchFamily="34" charset="0"/>
              </a:rPr>
              <a:t> Stain intensity</a:t>
            </a:r>
          </a:p>
          <a:p>
            <a:pPr defTabSz="457200">
              <a:lnSpc>
                <a:spcPct val="76000"/>
              </a:lnSpc>
              <a:buClr>
                <a:srgbClr val="000000"/>
              </a:buClr>
              <a:buSzPct val="100000"/>
              <a:buFont typeface="Arial" pitchFamily="34" charset="0"/>
              <a:buChar char="•"/>
              <a:defRPr/>
            </a:pPr>
            <a:endParaRPr lang="en-US" sz="2400" dirty="0" smtClean="0">
              <a:solidFill>
                <a:srgbClr val="000000"/>
              </a:solidFill>
              <a:latin typeface="Arial" pitchFamily="34" charset="0"/>
            </a:endParaRPr>
          </a:p>
          <a:p>
            <a:pPr defTabSz="457200">
              <a:lnSpc>
                <a:spcPct val="76000"/>
              </a:lnSpc>
              <a:buClr>
                <a:srgbClr val="000000"/>
              </a:buClr>
              <a:buSzPct val="100000"/>
              <a:buFont typeface="Arial" pitchFamily="34" charset="0"/>
              <a:buChar char="•"/>
              <a:defRPr/>
            </a:pPr>
            <a:r>
              <a:rPr lang="en-US" sz="2400" dirty="0" smtClean="0">
                <a:solidFill>
                  <a:srgbClr val="000000"/>
                </a:solidFill>
                <a:latin typeface="Arial" pitchFamily="34" charset="0"/>
              </a:rPr>
              <a:t> Nuclear area</a:t>
            </a:r>
          </a:p>
          <a:p>
            <a:pPr defTabSz="457200">
              <a:lnSpc>
                <a:spcPct val="76000"/>
              </a:lnSpc>
              <a:buClr>
                <a:srgbClr val="000000"/>
              </a:buClr>
              <a:buSzPct val="100000"/>
              <a:buFont typeface="Arial" pitchFamily="34" charset="0"/>
              <a:buChar char="•"/>
              <a:defRPr/>
            </a:pPr>
            <a:endParaRPr lang="en-US" sz="2400" dirty="0" smtClean="0">
              <a:solidFill>
                <a:srgbClr val="000000"/>
              </a:solidFill>
              <a:latin typeface="Arial" pitchFamily="34" charset="0"/>
            </a:endParaRPr>
          </a:p>
          <a:p>
            <a:pPr defTabSz="457200">
              <a:lnSpc>
                <a:spcPct val="76000"/>
              </a:lnSpc>
              <a:buClr>
                <a:srgbClr val="000000"/>
              </a:buClr>
              <a:buSzPct val="100000"/>
              <a:buFont typeface="Arial" pitchFamily="34" charset="0"/>
              <a:buChar char="•"/>
              <a:defRPr/>
            </a:pPr>
            <a:r>
              <a:rPr lang="en-US" sz="2400" dirty="0" smtClean="0">
                <a:solidFill>
                  <a:srgbClr val="000000"/>
                </a:solidFill>
                <a:latin typeface="Arial" pitchFamily="34" charset="0"/>
              </a:rPr>
              <a:t> Density of nuclei</a:t>
            </a:r>
          </a:p>
          <a:p>
            <a:pPr defTabSz="457200">
              <a:lnSpc>
                <a:spcPct val="76000"/>
              </a:lnSpc>
              <a:buClr>
                <a:srgbClr val="000000"/>
              </a:buClr>
              <a:buSzPct val="100000"/>
              <a:buFont typeface="Arial" pitchFamily="34" charset="0"/>
              <a:buChar char="•"/>
              <a:defRPr/>
            </a:pPr>
            <a:endParaRPr lang="en-US" sz="2400" dirty="0" smtClean="0">
              <a:solidFill>
                <a:srgbClr val="000000"/>
              </a:solidFill>
              <a:latin typeface="Arial" pitchFamily="34" charset="0"/>
            </a:endParaRPr>
          </a:p>
          <a:p>
            <a:pPr defTabSz="457200">
              <a:lnSpc>
                <a:spcPct val="76000"/>
              </a:lnSpc>
              <a:buClr>
                <a:srgbClr val="000000"/>
              </a:buClr>
              <a:buSzPct val="100000"/>
              <a:buFont typeface="Arial" pitchFamily="34" charset="0"/>
              <a:buChar char="•"/>
              <a:defRPr/>
            </a:pPr>
            <a:r>
              <a:rPr lang="en-US" sz="2400" dirty="0" smtClean="0">
                <a:solidFill>
                  <a:srgbClr val="000000"/>
                </a:solidFill>
                <a:latin typeface="Arial" pitchFamily="34" charset="0"/>
              </a:rPr>
              <a:t> Regularity of nuclear shape</a:t>
            </a:r>
          </a:p>
        </p:txBody>
      </p:sp>
      <p:sp>
        <p:nvSpPr>
          <p:cNvPr id="2" name="TextBox 1"/>
          <p:cNvSpPr txBox="1"/>
          <p:nvPr/>
        </p:nvSpPr>
        <p:spPr>
          <a:xfrm>
            <a:off x="2223283" y="4876800"/>
            <a:ext cx="4482317" cy="461665"/>
          </a:xfrm>
          <a:prstGeom prst="rect">
            <a:avLst/>
          </a:prstGeom>
          <a:noFill/>
        </p:spPr>
        <p:txBody>
          <a:bodyPr wrap="none" rtlCol="0">
            <a:spAutoFit/>
          </a:bodyPr>
          <a:lstStyle/>
          <a:p>
            <a:r>
              <a:rPr lang="en-US" sz="2400" dirty="0" smtClean="0">
                <a:solidFill>
                  <a:srgbClr val="C00000"/>
                </a:solidFill>
              </a:rPr>
              <a:t>Called “Hand Crafted Features”</a:t>
            </a:r>
            <a:endParaRPr lang="en-US" sz="2400" dirty="0">
              <a:solidFill>
                <a:srgbClr val="C00000"/>
              </a:solidFill>
            </a:endParaRPr>
          </a:p>
        </p:txBody>
      </p:sp>
      <p:sp>
        <p:nvSpPr>
          <p:cNvPr id="14" name="TextBox 13"/>
          <p:cNvSpPr txBox="1"/>
          <p:nvPr/>
        </p:nvSpPr>
        <p:spPr>
          <a:xfrm>
            <a:off x="557652" y="5410200"/>
            <a:ext cx="8129148" cy="461665"/>
          </a:xfrm>
          <a:prstGeom prst="rect">
            <a:avLst/>
          </a:prstGeom>
          <a:noFill/>
        </p:spPr>
        <p:txBody>
          <a:bodyPr wrap="none" rtlCol="0">
            <a:spAutoFit/>
          </a:bodyPr>
          <a:lstStyle/>
          <a:p>
            <a:r>
              <a:rPr lang="en-US" sz="2400" dirty="0" smtClean="0">
                <a:solidFill>
                  <a:srgbClr val="C00000"/>
                </a:solidFill>
              </a:rPr>
              <a:t>Currently Obsolete:  Replaced by Deep Learning Features</a:t>
            </a:r>
            <a:endParaRPr lang="en-US" sz="2400" dirty="0">
              <a:solidFill>
                <a:srgbClr val="C00000"/>
              </a:solidFill>
            </a:endParaRPr>
          </a:p>
        </p:txBody>
      </p:sp>
      <p:sp>
        <p:nvSpPr>
          <p:cNvPr id="15" name="TextBox 14"/>
          <p:cNvSpPr txBox="1"/>
          <p:nvPr/>
        </p:nvSpPr>
        <p:spPr>
          <a:xfrm>
            <a:off x="1351514" y="6015335"/>
            <a:ext cx="6344686" cy="461665"/>
          </a:xfrm>
          <a:prstGeom prst="rect">
            <a:avLst/>
          </a:prstGeom>
          <a:noFill/>
        </p:spPr>
        <p:txBody>
          <a:bodyPr wrap="none" rtlCol="0">
            <a:spAutoFit/>
          </a:bodyPr>
          <a:lstStyle/>
          <a:p>
            <a:r>
              <a:rPr lang="en-US" sz="2400" dirty="0" smtClean="0">
                <a:solidFill>
                  <a:srgbClr val="C00000"/>
                </a:solidFill>
              </a:rPr>
              <a:t>But Transformation Point (of this) Still Applies</a:t>
            </a:r>
            <a:endParaRPr lang="en-US" sz="2400" dirty="0">
              <a:solidFill>
                <a:srgbClr val="C00000"/>
              </a:solidFill>
            </a:endParaRPr>
          </a:p>
        </p:txBody>
      </p:sp>
    </p:spTree>
    <p:extLst>
      <p:ext uri="{BB962C8B-B14F-4D97-AF65-F5344CB8AC3E}">
        <p14:creationId xmlns:p14="http://schemas.microsoft.com/office/powerpoint/2010/main" val="2909954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1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1"/>
          <p:cNvSpPr txBox="1">
            <a:spLocks noChangeArrowheads="1"/>
          </p:cNvSpPr>
          <p:nvPr/>
        </p:nvSpPr>
        <p:spPr bwMode="auto">
          <a:xfrm>
            <a:off x="76200" y="304800"/>
            <a:ext cx="9067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7488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9pPr>
          </a:lstStyle>
          <a:p>
            <a:pPr defTabSz="457200" eaLnBrk="1" hangingPunct="1">
              <a:lnSpc>
                <a:spcPct val="93000"/>
              </a:lnSpc>
              <a:buClr>
                <a:srgbClr val="000000"/>
              </a:buClr>
              <a:buSzPct val="100000"/>
              <a:buFont typeface="Times New Roman" pitchFamily="18" charset="0"/>
              <a:buNone/>
              <a:defRPr/>
            </a:pPr>
            <a:r>
              <a:rPr lang="en-US" sz="3200" smtClean="0">
                <a:solidFill>
                  <a:srgbClr val="FFFFFF"/>
                </a:solidFill>
              </a:rPr>
              <a:t>Original Image</a:t>
            </a:r>
            <a:endParaRPr lang="en-GB" sz="3200" smtClean="0">
              <a:solidFill>
                <a:srgbClr val="FFFFFF"/>
              </a:solidFill>
            </a:endParaRPr>
          </a:p>
        </p:txBody>
      </p:sp>
      <p:grpSp>
        <p:nvGrpSpPr>
          <p:cNvPr id="15363" name="Group 2"/>
          <p:cNvGrpSpPr>
            <a:grpSpLocks/>
          </p:cNvGrpSpPr>
          <p:nvPr/>
        </p:nvGrpSpPr>
        <p:grpSpPr bwMode="auto">
          <a:xfrm>
            <a:off x="0" y="0"/>
            <a:ext cx="9142413" cy="317500"/>
            <a:chOff x="0" y="0"/>
            <a:chExt cx="5759" cy="200"/>
          </a:xfrm>
        </p:grpSpPr>
        <p:sp>
          <p:nvSpPr>
            <p:cNvPr id="15368" name="Rectangle 3"/>
            <p:cNvSpPr>
              <a:spLocks noChangeArrowheads="1"/>
            </p:cNvSpPr>
            <p:nvPr/>
          </p:nvSpPr>
          <p:spPr bwMode="auto">
            <a:xfrm>
              <a:off x="2880" y="0"/>
              <a:ext cx="2880" cy="200"/>
            </a:xfrm>
            <a:prstGeom prst="rect">
              <a:avLst/>
            </a:prstGeom>
            <a:solidFill>
              <a:srgbClr val="3333CC"/>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60120" rIns="90000" bIns="46800"/>
            <a:lstStyle/>
            <a:p>
              <a:pPr defTabSz="457200">
                <a:lnSpc>
                  <a:spcPct val="93000"/>
                </a:lnSpc>
                <a:spcBef>
                  <a:spcPts val="375"/>
                </a:spcBef>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500" smtClean="0">
                  <a:solidFill>
                    <a:srgbClr val="FFFFFF"/>
                  </a:solidFill>
                  <a:latin typeface="Arial" pitchFamily="34" charset="0"/>
                </a:rPr>
                <a:t>Features from Cell Nuclei</a:t>
              </a:r>
            </a:p>
          </p:txBody>
        </p:sp>
        <p:sp>
          <p:nvSpPr>
            <p:cNvPr id="15369" name="Rectangle 4"/>
            <p:cNvSpPr>
              <a:spLocks noChangeArrowheads="1"/>
            </p:cNvSpPr>
            <p:nvPr/>
          </p:nvSpPr>
          <p:spPr bwMode="auto">
            <a:xfrm>
              <a:off x="0" y="0"/>
              <a:ext cx="2880" cy="200"/>
            </a:xfrm>
            <a:prstGeom prst="rect">
              <a:avLst/>
            </a:prstGeom>
            <a:solidFill>
              <a:srgbClr val="1B1684"/>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60120" rIns="90000" bIns="46800"/>
            <a:lstStyle/>
            <a:p>
              <a:pPr algn="r" defTabSz="457200">
                <a:lnSpc>
                  <a:spcPct val="93000"/>
                </a:lnSpc>
                <a:spcBef>
                  <a:spcPts val="375"/>
                </a:spcBef>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500" smtClean="0">
                  <a:solidFill>
                    <a:srgbClr val="FFFFFF"/>
                  </a:solidFill>
                  <a:latin typeface="Arial" pitchFamily="34" charset="0"/>
                </a:rPr>
                <a:t>Feature Extraction</a:t>
              </a:r>
            </a:p>
          </p:txBody>
        </p:sp>
        <p:sp>
          <p:nvSpPr>
            <p:cNvPr id="15370" name="Line 5"/>
            <p:cNvSpPr>
              <a:spLocks noChangeShapeType="1"/>
            </p:cNvSpPr>
            <p:nvPr/>
          </p:nvSpPr>
          <p:spPr bwMode="auto">
            <a:xfrm>
              <a:off x="0" y="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2400" smtClean="0">
                <a:solidFill>
                  <a:srgbClr val="FFFFFF"/>
                </a:solidFill>
                <a:latin typeface="Arial" pitchFamily="34" charset="0"/>
              </a:endParaRPr>
            </a:p>
          </p:txBody>
        </p:sp>
        <p:sp>
          <p:nvSpPr>
            <p:cNvPr id="15371" name="Line 6"/>
            <p:cNvSpPr>
              <a:spLocks noChangeShapeType="1"/>
            </p:cNvSpPr>
            <p:nvPr/>
          </p:nvSpPr>
          <p:spPr bwMode="auto">
            <a:xfrm>
              <a:off x="0" y="20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2400" smtClean="0">
                <a:solidFill>
                  <a:srgbClr val="FFFFFF"/>
                </a:solidFill>
                <a:latin typeface="Arial" pitchFamily="34" charset="0"/>
              </a:endParaRPr>
            </a:p>
          </p:txBody>
        </p:sp>
        <p:sp>
          <p:nvSpPr>
            <p:cNvPr id="15372" name="Line 7"/>
            <p:cNvSpPr>
              <a:spLocks noChangeShapeType="1"/>
            </p:cNvSpPr>
            <p:nvPr/>
          </p:nvSpPr>
          <p:spPr bwMode="auto">
            <a:xfrm>
              <a:off x="0" y="0"/>
              <a:ext cx="1" cy="2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2400" smtClean="0">
                <a:solidFill>
                  <a:srgbClr val="FFFFFF"/>
                </a:solidFill>
                <a:latin typeface="Arial" pitchFamily="34" charset="0"/>
              </a:endParaRPr>
            </a:p>
          </p:txBody>
        </p:sp>
        <p:sp>
          <p:nvSpPr>
            <p:cNvPr id="15373" name="Line 8"/>
            <p:cNvSpPr>
              <a:spLocks noChangeShapeType="1"/>
            </p:cNvSpPr>
            <p:nvPr/>
          </p:nvSpPr>
          <p:spPr bwMode="auto">
            <a:xfrm>
              <a:off x="5759" y="0"/>
              <a:ext cx="1" cy="2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2400" smtClean="0">
                <a:solidFill>
                  <a:srgbClr val="FFFFFF"/>
                </a:solidFill>
                <a:latin typeface="Arial" pitchFamily="34" charset="0"/>
              </a:endParaRPr>
            </a:p>
          </p:txBody>
        </p:sp>
        <p:sp>
          <p:nvSpPr>
            <p:cNvPr id="15374" name="Line 9"/>
            <p:cNvSpPr>
              <a:spLocks noChangeShapeType="1"/>
            </p:cNvSpPr>
            <p:nvPr/>
          </p:nvSpPr>
          <p:spPr bwMode="auto">
            <a:xfrm>
              <a:off x="2880" y="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2400" smtClean="0">
                <a:solidFill>
                  <a:srgbClr val="FFFFFF"/>
                </a:solidFill>
                <a:latin typeface="Arial" pitchFamily="34" charset="0"/>
              </a:endParaRPr>
            </a:p>
          </p:txBody>
        </p:sp>
        <p:sp>
          <p:nvSpPr>
            <p:cNvPr id="15375" name="Line 10"/>
            <p:cNvSpPr>
              <a:spLocks noChangeShapeType="1"/>
            </p:cNvSpPr>
            <p:nvPr/>
          </p:nvSpPr>
          <p:spPr bwMode="auto">
            <a:xfrm>
              <a:off x="2880" y="20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2400" smtClean="0">
                <a:solidFill>
                  <a:srgbClr val="FFFFFF"/>
                </a:solidFill>
                <a:latin typeface="Arial" pitchFamily="34" charset="0"/>
              </a:endParaRPr>
            </a:p>
          </p:txBody>
        </p:sp>
      </p:grpSp>
      <p:pic>
        <p:nvPicPr>
          <p:cNvPr id="1536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048000"/>
            <a:ext cx="3971925"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5450" y="2667000"/>
            <a:ext cx="295275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TextBox 14"/>
          <p:cNvSpPr txBox="1">
            <a:spLocks noChangeArrowheads="1"/>
          </p:cNvSpPr>
          <p:nvPr/>
        </p:nvSpPr>
        <p:spPr bwMode="auto">
          <a:xfrm>
            <a:off x="533400" y="1676400"/>
            <a:ext cx="4038600"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457200">
              <a:lnSpc>
                <a:spcPct val="76000"/>
              </a:lnSpc>
              <a:buClr>
                <a:srgbClr val="000000"/>
              </a:buClr>
              <a:buSzPct val="100000"/>
              <a:buFont typeface="Times New Roman" pitchFamily="18" charset="0"/>
              <a:buNone/>
              <a:defRPr/>
            </a:pPr>
            <a:r>
              <a:rPr lang="en-US" sz="2400" smtClean="0">
                <a:solidFill>
                  <a:srgbClr val="000000"/>
                </a:solidFill>
                <a:latin typeface="Arial" pitchFamily="34" charset="0"/>
              </a:rPr>
              <a:t>Conventional Nevus</a:t>
            </a:r>
          </a:p>
        </p:txBody>
      </p:sp>
      <p:sp>
        <p:nvSpPr>
          <p:cNvPr id="15367" name="TextBox 15"/>
          <p:cNvSpPr txBox="1">
            <a:spLocks noChangeArrowheads="1"/>
          </p:cNvSpPr>
          <p:nvPr/>
        </p:nvSpPr>
        <p:spPr bwMode="auto">
          <a:xfrm>
            <a:off x="4953000" y="1676400"/>
            <a:ext cx="40386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457200">
              <a:lnSpc>
                <a:spcPct val="76000"/>
              </a:lnSpc>
              <a:buClr>
                <a:srgbClr val="000000"/>
              </a:buClr>
              <a:buSzPct val="100000"/>
              <a:buFont typeface="Times New Roman" pitchFamily="18" charset="0"/>
              <a:buNone/>
              <a:defRPr/>
            </a:pPr>
            <a:r>
              <a:rPr lang="en-US" sz="2400" smtClean="0">
                <a:solidFill>
                  <a:srgbClr val="000000"/>
                </a:solidFill>
                <a:latin typeface="Arial" pitchFamily="34" charset="0"/>
              </a:rPr>
              <a:t>Superficial Spreading Melanoma</a:t>
            </a:r>
          </a:p>
        </p:txBody>
      </p:sp>
    </p:spTree>
    <p:extLst>
      <p:ext uri="{BB962C8B-B14F-4D97-AF65-F5344CB8AC3E}">
        <p14:creationId xmlns:p14="http://schemas.microsoft.com/office/powerpoint/2010/main" val="83637675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5">
                <a:lumMod val="50000"/>
              </a:schemeClr>
            </a:gs>
            <a:gs pos="50000">
              <a:schemeClr val="tx1"/>
            </a:gs>
            <a:gs pos="100000">
              <a:schemeClr val="accent5">
                <a:lumMod val="50000"/>
              </a:schemeClr>
            </a:gs>
          </a:gsLst>
          <a:lin ang="0" scaled="0"/>
        </a:gra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762000" y="0"/>
            <a:ext cx="8001000" cy="762000"/>
          </a:xfrm>
        </p:spPr>
        <p:txBody>
          <a:bodyPr/>
          <a:lstStyle/>
          <a:p>
            <a:pPr eaLnBrk="1" hangingPunct="1"/>
            <a:r>
              <a:rPr lang="en-US" altLang="ko-KR" sz="4000" dirty="0" smtClean="0">
                <a:solidFill>
                  <a:schemeClr val="bg2"/>
                </a:solidFill>
                <a:latin typeface="Arial Unicode MS" pitchFamily="34" charset="-128"/>
                <a:ea typeface="Arial Unicode MS" pitchFamily="34" charset="-128"/>
                <a:cs typeface="Arial Unicode MS" pitchFamily="34" charset="-128"/>
              </a:rPr>
              <a:t>Marg. Dist. Plot Data Example</a:t>
            </a:r>
          </a:p>
        </p:txBody>
      </p:sp>
      <mc:AlternateContent xmlns:mc="http://schemas.openxmlformats.org/markup-compatibility/2006" xmlns:a14="http://schemas.microsoft.com/office/drawing/2010/main">
        <mc:Choice Requires="a14">
          <p:sp>
            <p:nvSpPr>
              <p:cNvPr id="236547" name="Rectangle 3"/>
              <p:cNvSpPr>
                <a:spLocks noGrp="1" noChangeArrowheads="1"/>
              </p:cNvSpPr>
              <p:nvPr>
                <p:ph type="body" idx="1"/>
              </p:nvPr>
            </p:nvSpPr>
            <p:spPr>
              <a:xfrm>
                <a:off x="304800" y="838200"/>
                <a:ext cx="8610600" cy="5410200"/>
              </a:xfrm>
            </p:spPr>
            <p:txBody>
              <a:bodyPr/>
              <a:lstStyle/>
              <a:p>
                <a:pPr marL="0" indent="0" eaLnBrk="1" hangingPunct="1">
                  <a:buNone/>
                </a:pPr>
                <a:r>
                  <a:rPr lang="en-US" altLang="ko-KR" dirty="0" smtClean="0">
                    <a:solidFill>
                      <a:schemeClr val="bg2"/>
                    </a:solidFill>
                    <a:latin typeface="Arial Unicode MS" pitchFamily="34" charset="-128"/>
                    <a:ea typeface="Arial Unicode MS" pitchFamily="34" charset="-128"/>
                    <a:cs typeface="Arial Unicode MS" pitchFamily="34" charset="-128"/>
                  </a:rPr>
                  <a:t>Drug Discovery Data</a:t>
                </a:r>
              </a:p>
              <a:p>
                <a:pPr lvl="0" eaLnBrk="1" hangingPunct="1">
                  <a:lnSpc>
                    <a:spcPct val="150000"/>
                  </a:lnSpc>
                  <a:buSzPct val="100000"/>
                  <a:buFont typeface="Wingdings" panose="05000000000000000000" pitchFamily="2" charset="2"/>
                  <a:buChar char="Ø"/>
                </a:pPr>
                <a:r>
                  <a:rPr lang="en-US" altLang="en-US" dirty="0" smtClean="0">
                    <a:solidFill>
                      <a:srgbClr val="000000"/>
                    </a:solidFill>
                    <a:latin typeface="Tahoma"/>
                  </a:rPr>
                  <a:t>  </a:t>
                </a:r>
                <a14:m>
                  <m:oMath xmlns:m="http://schemas.openxmlformats.org/officeDocument/2006/math">
                    <m:r>
                      <a:rPr lang="en-US" altLang="en-US" i="1" dirty="0" smtClean="0">
                        <a:solidFill>
                          <a:srgbClr val="000000"/>
                        </a:solidFill>
                        <a:latin typeface="Cambria Math"/>
                      </a:rPr>
                      <m:t>𝑛</m:t>
                    </m:r>
                    <m:r>
                      <a:rPr lang="en-US" altLang="en-US" i="1" dirty="0" smtClean="0">
                        <a:solidFill>
                          <a:srgbClr val="000000"/>
                        </a:solidFill>
                        <a:latin typeface="Cambria Math"/>
                      </a:rPr>
                      <m:t> = 262</m:t>
                    </m:r>
                  </m:oMath>
                </a14:m>
                <a:r>
                  <a:rPr lang="en-US" altLang="en-US" dirty="0" smtClean="0">
                    <a:solidFill>
                      <a:srgbClr val="000000"/>
                    </a:solidFill>
                    <a:latin typeface="Tahoma"/>
                  </a:rPr>
                  <a:t>, </a:t>
                </a:r>
                <a:r>
                  <a:rPr lang="en-US" altLang="en-US" dirty="0">
                    <a:solidFill>
                      <a:srgbClr val="000000"/>
                    </a:solidFill>
                    <a:latin typeface="Tahoma"/>
                  </a:rPr>
                  <a:t>C</a:t>
                </a:r>
                <a:r>
                  <a:rPr lang="en-US" altLang="en-US" dirty="0" smtClean="0">
                    <a:solidFill>
                      <a:srgbClr val="000000"/>
                    </a:solidFill>
                    <a:latin typeface="Tahoma"/>
                  </a:rPr>
                  <a:t>hemical Compounds</a:t>
                </a:r>
              </a:p>
              <a:p>
                <a:pPr lvl="0" eaLnBrk="1" hangingPunct="1">
                  <a:lnSpc>
                    <a:spcPct val="150000"/>
                  </a:lnSpc>
                  <a:buSzPct val="100000"/>
                  <a:buFont typeface="Wingdings" panose="05000000000000000000" pitchFamily="2" charset="2"/>
                  <a:buChar char="Ø"/>
                </a:pPr>
                <a:r>
                  <a:rPr lang="en-US" altLang="en-US" dirty="0" smtClean="0">
                    <a:solidFill>
                      <a:srgbClr val="000000"/>
                    </a:solidFill>
                    <a:latin typeface="Tahoma"/>
                  </a:rPr>
                  <a:t>  </a:t>
                </a:r>
                <a14:m>
                  <m:oMath xmlns:m="http://schemas.openxmlformats.org/officeDocument/2006/math">
                    <m:r>
                      <a:rPr lang="en-US" altLang="en-US" i="1" dirty="0" smtClean="0">
                        <a:solidFill>
                          <a:srgbClr val="000000"/>
                        </a:solidFill>
                        <a:latin typeface="Cambria Math"/>
                      </a:rPr>
                      <m:t>𝑑</m:t>
                    </m:r>
                    <m:r>
                      <a:rPr lang="en-US" altLang="en-US" i="1" dirty="0" smtClean="0">
                        <a:solidFill>
                          <a:srgbClr val="000000"/>
                        </a:solidFill>
                        <a:latin typeface="Cambria Math"/>
                      </a:rPr>
                      <m:t> = 2489</m:t>
                    </m:r>
                  </m:oMath>
                </a14:m>
                <a:r>
                  <a:rPr lang="en-US" altLang="en-US" dirty="0" smtClean="0">
                    <a:solidFill>
                      <a:srgbClr val="000000"/>
                    </a:solidFill>
                    <a:latin typeface="Tahoma"/>
                  </a:rPr>
                  <a:t>, Chemical “Descriptors”</a:t>
                </a:r>
              </a:p>
              <a:p>
                <a:pPr lvl="0" eaLnBrk="1" hangingPunct="1">
                  <a:lnSpc>
                    <a:spcPct val="150000"/>
                  </a:lnSpc>
                  <a:buSzPct val="100000"/>
                  <a:buFont typeface="Wingdings" panose="05000000000000000000" pitchFamily="2" charset="2"/>
                  <a:buChar char="Ø"/>
                </a:pPr>
                <a:r>
                  <a:rPr lang="en-US" altLang="en-US" dirty="0" smtClean="0">
                    <a:solidFill>
                      <a:srgbClr val="000000"/>
                    </a:solidFill>
                    <a:latin typeface="Tahoma"/>
                  </a:rPr>
                  <a:t>  Discrete </a:t>
                </a:r>
                <a:r>
                  <a:rPr lang="en-US" altLang="en-US" dirty="0">
                    <a:solidFill>
                      <a:srgbClr val="000000"/>
                    </a:solidFill>
                    <a:latin typeface="Tahoma"/>
                  </a:rPr>
                  <a:t>Response:</a:t>
                </a:r>
              </a:p>
              <a:p>
                <a:pPr marL="0" lvl="0" indent="0" algn="ctr" eaLnBrk="1" hangingPunct="1">
                  <a:lnSpc>
                    <a:spcPct val="150000"/>
                  </a:lnSpc>
                  <a:buClr>
                    <a:srgbClr val="A50021"/>
                  </a:buClr>
                  <a:buSzPct val="75000"/>
                  <a:buNone/>
                </a:pPr>
                <a:r>
                  <a:rPr lang="en-US" altLang="en-US" dirty="0">
                    <a:solidFill>
                      <a:srgbClr val="3333FF"/>
                    </a:solidFill>
                    <a:latin typeface="Tahoma"/>
                  </a:rPr>
                  <a:t>0 – blue 0</a:t>
                </a:r>
                <a:r>
                  <a:rPr lang="en-US" altLang="en-US" dirty="0">
                    <a:solidFill>
                      <a:srgbClr val="000000"/>
                    </a:solidFill>
                    <a:latin typeface="Tahoma"/>
                  </a:rPr>
                  <a:t>,   </a:t>
                </a:r>
                <a:r>
                  <a:rPr lang="en-US" altLang="en-US" dirty="0">
                    <a:solidFill>
                      <a:srgbClr val="FF0000"/>
                    </a:solidFill>
                    <a:latin typeface="Tahoma"/>
                  </a:rPr>
                  <a:t> 1 – red +</a:t>
                </a:r>
              </a:p>
              <a:p>
                <a:pPr marL="0" indent="0" eaLnBrk="1" hangingPunct="1">
                  <a:lnSpc>
                    <a:spcPct val="200000"/>
                  </a:lnSpc>
                  <a:buNone/>
                </a:pPr>
                <a:endParaRPr lang="en-US" altLang="ko-KR" dirty="0" smtClean="0">
                  <a:solidFill>
                    <a:schemeClr val="bg2"/>
                  </a:solidFill>
                  <a:latin typeface="Arial Unicode MS" pitchFamily="34" charset="-128"/>
                  <a:ea typeface="Arial Unicode MS" pitchFamily="34" charset="-128"/>
                  <a:cs typeface="Arial Unicode MS" pitchFamily="34" charset="-128"/>
                </a:endParaRPr>
              </a:p>
              <a:p>
                <a:pPr marL="0" indent="0" eaLnBrk="1" hangingPunct="1">
                  <a:lnSpc>
                    <a:spcPct val="200000"/>
                  </a:lnSpc>
                  <a:buNone/>
                </a:pPr>
                <a:r>
                  <a:rPr lang="en-US" altLang="ko-KR" sz="1800" dirty="0" smtClean="0">
                    <a:solidFill>
                      <a:schemeClr val="bg2"/>
                    </a:solidFill>
                    <a:latin typeface="Arial Unicode MS" pitchFamily="34" charset="-128"/>
                    <a:ea typeface="Arial Unicode MS" pitchFamily="34" charset="-128"/>
                    <a:cs typeface="Arial Unicode MS" pitchFamily="34" charset="-128"/>
                  </a:rPr>
                  <a:t>                                              </a:t>
                </a:r>
              </a:p>
            </p:txBody>
          </p:sp>
        </mc:Choice>
        <mc:Fallback xmlns="">
          <p:sp>
            <p:nvSpPr>
              <p:cNvPr id="236547" name="Rectangle 3"/>
              <p:cNvSpPr>
                <a:spLocks noGrp="1" noRot="1" noChangeAspect="1" noMove="1" noResize="1" noEditPoints="1" noAdjustHandles="1" noChangeArrowheads="1" noChangeShapeType="1" noTextEdit="1"/>
              </p:cNvSpPr>
              <p:nvPr>
                <p:ph type="body" idx="1"/>
              </p:nvPr>
            </p:nvSpPr>
            <p:spPr>
              <a:xfrm>
                <a:off x="304800" y="838200"/>
                <a:ext cx="8610600" cy="5410200"/>
              </a:xfrm>
              <a:blipFill>
                <a:blip r:embed="rId3"/>
                <a:stretch>
                  <a:fillRect l="-1769" t="-1466"/>
                </a:stretch>
              </a:blipFill>
            </p:spPr>
            <p:txBody>
              <a:bodyPr/>
              <a:lstStyle/>
              <a:p>
                <a:r>
                  <a:rPr lang="en-US">
                    <a:noFill/>
                  </a:rPr>
                  <a:t> </a:t>
                </a:r>
              </a:p>
            </p:txBody>
          </p:sp>
        </mc:Fallback>
      </mc:AlternateContent>
      <p:grpSp>
        <p:nvGrpSpPr>
          <p:cNvPr id="3" name="Group 2"/>
          <p:cNvGrpSpPr/>
          <p:nvPr/>
        </p:nvGrpSpPr>
        <p:grpSpPr>
          <a:xfrm>
            <a:off x="2872041" y="5257800"/>
            <a:ext cx="5205159" cy="1524000"/>
            <a:chOff x="2872041" y="5257800"/>
            <a:chExt cx="5205159" cy="1524000"/>
          </a:xfrm>
        </p:grpSpPr>
        <p:pic>
          <p:nvPicPr>
            <p:cNvPr id="2560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5257800"/>
              <a:ext cx="152400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872041" y="6172200"/>
              <a:ext cx="3223959" cy="369332"/>
            </a:xfrm>
            <a:prstGeom prst="rect">
              <a:avLst/>
            </a:prstGeom>
            <a:noFill/>
          </p:spPr>
          <p:txBody>
            <a:bodyPr wrap="none" rtlCol="0">
              <a:spAutoFit/>
            </a:bodyPr>
            <a:lstStyle/>
            <a:p>
              <a:r>
                <a:rPr lang="en-US" altLang="ko-KR" dirty="0">
                  <a:solidFill>
                    <a:srgbClr val="000000"/>
                  </a:solidFill>
                  <a:latin typeface="Arial Unicode MS" pitchFamily="34" charset="-128"/>
                  <a:ea typeface="Arial Unicode MS" pitchFamily="34" charset="-128"/>
                  <a:cs typeface="Arial Unicode MS" pitchFamily="34" charset="-128"/>
                </a:rPr>
                <a:t>(Thanks to Alex Tropsha Lab)</a:t>
              </a:r>
              <a:endParaRPr lang="en-US" dirty="0">
                <a:solidFill>
                  <a:srgbClr val="FFFFFF"/>
                </a:solidFill>
              </a:endParaRPr>
            </a:p>
          </p:txBody>
        </p:sp>
      </p:grpSp>
    </p:spTree>
    <p:extLst>
      <p:ext uri="{BB962C8B-B14F-4D97-AF65-F5344CB8AC3E}">
        <p14:creationId xmlns:p14="http://schemas.microsoft.com/office/powerpoint/2010/main" val="391971507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1"/>
          <p:cNvSpPr txBox="1">
            <a:spLocks noChangeArrowheads="1"/>
          </p:cNvSpPr>
          <p:nvPr/>
        </p:nvSpPr>
        <p:spPr bwMode="auto">
          <a:xfrm>
            <a:off x="76200" y="304800"/>
            <a:ext cx="9067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7488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9pPr>
          </a:lstStyle>
          <a:p>
            <a:pPr defTabSz="457200" eaLnBrk="1" hangingPunct="1">
              <a:lnSpc>
                <a:spcPct val="93000"/>
              </a:lnSpc>
              <a:buClr>
                <a:srgbClr val="000000"/>
              </a:buClr>
              <a:buSzPct val="100000"/>
              <a:buFont typeface="Times New Roman" pitchFamily="18" charset="0"/>
              <a:buNone/>
              <a:defRPr/>
            </a:pPr>
            <a:r>
              <a:rPr lang="en-US" sz="3200" smtClean="0">
                <a:solidFill>
                  <a:srgbClr val="FFFFFF"/>
                </a:solidFill>
              </a:rPr>
              <a:t>Restained Image</a:t>
            </a:r>
            <a:endParaRPr lang="en-GB" sz="3200" smtClean="0">
              <a:solidFill>
                <a:srgbClr val="FFFFFF"/>
              </a:solidFill>
            </a:endParaRPr>
          </a:p>
        </p:txBody>
      </p:sp>
      <p:grpSp>
        <p:nvGrpSpPr>
          <p:cNvPr id="16387" name="Group 2"/>
          <p:cNvGrpSpPr>
            <a:grpSpLocks/>
          </p:cNvGrpSpPr>
          <p:nvPr/>
        </p:nvGrpSpPr>
        <p:grpSpPr bwMode="auto">
          <a:xfrm>
            <a:off x="0" y="0"/>
            <a:ext cx="9142413" cy="317500"/>
            <a:chOff x="0" y="0"/>
            <a:chExt cx="5759" cy="200"/>
          </a:xfrm>
        </p:grpSpPr>
        <p:sp>
          <p:nvSpPr>
            <p:cNvPr id="16392" name="Rectangle 3"/>
            <p:cNvSpPr>
              <a:spLocks noChangeArrowheads="1"/>
            </p:cNvSpPr>
            <p:nvPr/>
          </p:nvSpPr>
          <p:spPr bwMode="auto">
            <a:xfrm>
              <a:off x="2880" y="0"/>
              <a:ext cx="2880" cy="200"/>
            </a:xfrm>
            <a:prstGeom prst="rect">
              <a:avLst/>
            </a:prstGeom>
            <a:solidFill>
              <a:srgbClr val="3333CC"/>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60120" rIns="90000" bIns="46800"/>
            <a:lstStyle/>
            <a:p>
              <a:pPr defTabSz="457200">
                <a:lnSpc>
                  <a:spcPct val="93000"/>
                </a:lnSpc>
                <a:spcBef>
                  <a:spcPts val="375"/>
                </a:spcBef>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500" smtClean="0">
                  <a:solidFill>
                    <a:srgbClr val="FFFFFF"/>
                  </a:solidFill>
                  <a:latin typeface="Arial" pitchFamily="34" charset="0"/>
                </a:rPr>
                <a:t>Features from Cell Nuclei</a:t>
              </a:r>
            </a:p>
          </p:txBody>
        </p:sp>
        <p:sp>
          <p:nvSpPr>
            <p:cNvPr id="16393" name="Rectangle 4"/>
            <p:cNvSpPr>
              <a:spLocks noChangeArrowheads="1"/>
            </p:cNvSpPr>
            <p:nvPr/>
          </p:nvSpPr>
          <p:spPr bwMode="auto">
            <a:xfrm>
              <a:off x="0" y="0"/>
              <a:ext cx="2880" cy="200"/>
            </a:xfrm>
            <a:prstGeom prst="rect">
              <a:avLst/>
            </a:prstGeom>
            <a:solidFill>
              <a:srgbClr val="1B1684"/>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60120" rIns="90000" bIns="46800"/>
            <a:lstStyle/>
            <a:p>
              <a:pPr algn="r" defTabSz="457200">
                <a:lnSpc>
                  <a:spcPct val="93000"/>
                </a:lnSpc>
                <a:spcBef>
                  <a:spcPts val="375"/>
                </a:spcBef>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500" smtClean="0">
                  <a:solidFill>
                    <a:srgbClr val="FFFFFF"/>
                  </a:solidFill>
                  <a:latin typeface="Arial" pitchFamily="34" charset="0"/>
                </a:rPr>
                <a:t>Feature Extraction</a:t>
              </a:r>
            </a:p>
          </p:txBody>
        </p:sp>
        <p:sp>
          <p:nvSpPr>
            <p:cNvPr id="16394" name="Line 5"/>
            <p:cNvSpPr>
              <a:spLocks noChangeShapeType="1"/>
            </p:cNvSpPr>
            <p:nvPr/>
          </p:nvSpPr>
          <p:spPr bwMode="auto">
            <a:xfrm>
              <a:off x="0" y="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2400" smtClean="0">
                <a:solidFill>
                  <a:srgbClr val="FFFFFF"/>
                </a:solidFill>
                <a:latin typeface="Arial" pitchFamily="34" charset="0"/>
              </a:endParaRPr>
            </a:p>
          </p:txBody>
        </p:sp>
        <p:sp>
          <p:nvSpPr>
            <p:cNvPr id="16395" name="Line 6"/>
            <p:cNvSpPr>
              <a:spLocks noChangeShapeType="1"/>
            </p:cNvSpPr>
            <p:nvPr/>
          </p:nvSpPr>
          <p:spPr bwMode="auto">
            <a:xfrm>
              <a:off x="0" y="20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2400" smtClean="0">
                <a:solidFill>
                  <a:srgbClr val="FFFFFF"/>
                </a:solidFill>
                <a:latin typeface="Arial" pitchFamily="34" charset="0"/>
              </a:endParaRPr>
            </a:p>
          </p:txBody>
        </p:sp>
        <p:sp>
          <p:nvSpPr>
            <p:cNvPr id="16396" name="Line 7"/>
            <p:cNvSpPr>
              <a:spLocks noChangeShapeType="1"/>
            </p:cNvSpPr>
            <p:nvPr/>
          </p:nvSpPr>
          <p:spPr bwMode="auto">
            <a:xfrm>
              <a:off x="0" y="0"/>
              <a:ext cx="1" cy="2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2400" smtClean="0">
                <a:solidFill>
                  <a:srgbClr val="FFFFFF"/>
                </a:solidFill>
                <a:latin typeface="Arial" pitchFamily="34" charset="0"/>
              </a:endParaRPr>
            </a:p>
          </p:txBody>
        </p:sp>
        <p:sp>
          <p:nvSpPr>
            <p:cNvPr id="16397" name="Line 8"/>
            <p:cNvSpPr>
              <a:spLocks noChangeShapeType="1"/>
            </p:cNvSpPr>
            <p:nvPr/>
          </p:nvSpPr>
          <p:spPr bwMode="auto">
            <a:xfrm>
              <a:off x="5759" y="0"/>
              <a:ext cx="1" cy="2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2400" smtClean="0">
                <a:solidFill>
                  <a:srgbClr val="FFFFFF"/>
                </a:solidFill>
                <a:latin typeface="Arial" pitchFamily="34" charset="0"/>
              </a:endParaRPr>
            </a:p>
          </p:txBody>
        </p:sp>
        <p:sp>
          <p:nvSpPr>
            <p:cNvPr id="16398" name="Line 9"/>
            <p:cNvSpPr>
              <a:spLocks noChangeShapeType="1"/>
            </p:cNvSpPr>
            <p:nvPr/>
          </p:nvSpPr>
          <p:spPr bwMode="auto">
            <a:xfrm>
              <a:off x="2880" y="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2400" smtClean="0">
                <a:solidFill>
                  <a:srgbClr val="FFFFFF"/>
                </a:solidFill>
                <a:latin typeface="Arial" pitchFamily="34" charset="0"/>
              </a:endParaRPr>
            </a:p>
          </p:txBody>
        </p:sp>
        <p:sp>
          <p:nvSpPr>
            <p:cNvPr id="16399" name="Line 10"/>
            <p:cNvSpPr>
              <a:spLocks noChangeShapeType="1"/>
            </p:cNvSpPr>
            <p:nvPr/>
          </p:nvSpPr>
          <p:spPr bwMode="auto">
            <a:xfrm>
              <a:off x="2880" y="20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2400" smtClean="0">
                <a:solidFill>
                  <a:srgbClr val="FFFFFF"/>
                </a:solidFill>
                <a:latin typeface="Arial" pitchFamily="34" charset="0"/>
              </a:endParaRPr>
            </a:p>
          </p:txBody>
        </p:sp>
      </p:grpSp>
      <p:sp>
        <p:nvSpPr>
          <p:cNvPr id="16388" name="TextBox 16"/>
          <p:cNvSpPr txBox="1">
            <a:spLocks noChangeArrowheads="1"/>
          </p:cNvSpPr>
          <p:nvPr/>
        </p:nvSpPr>
        <p:spPr bwMode="auto">
          <a:xfrm>
            <a:off x="533400" y="1676400"/>
            <a:ext cx="4038600"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457200">
              <a:lnSpc>
                <a:spcPct val="76000"/>
              </a:lnSpc>
              <a:buClr>
                <a:srgbClr val="000000"/>
              </a:buClr>
              <a:buSzPct val="100000"/>
              <a:buFont typeface="Times New Roman" pitchFamily="18" charset="0"/>
              <a:buNone/>
              <a:defRPr/>
            </a:pPr>
            <a:r>
              <a:rPr lang="en-US" sz="2400" smtClean="0">
                <a:solidFill>
                  <a:srgbClr val="000000"/>
                </a:solidFill>
                <a:latin typeface="Arial" pitchFamily="34" charset="0"/>
              </a:rPr>
              <a:t>Conventional Nevus</a:t>
            </a:r>
          </a:p>
        </p:txBody>
      </p:sp>
      <p:sp>
        <p:nvSpPr>
          <p:cNvPr id="16389" name="TextBox 17"/>
          <p:cNvSpPr txBox="1">
            <a:spLocks noChangeArrowheads="1"/>
          </p:cNvSpPr>
          <p:nvPr/>
        </p:nvSpPr>
        <p:spPr bwMode="auto">
          <a:xfrm>
            <a:off x="4953000" y="1676400"/>
            <a:ext cx="40386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457200">
              <a:lnSpc>
                <a:spcPct val="76000"/>
              </a:lnSpc>
              <a:buClr>
                <a:srgbClr val="000000"/>
              </a:buClr>
              <a:buSzPct val="100000"/>
              <a:buFont typeface="Times New Roman" pitchFamily="18" charset="0"/>
              <a:buNone/>
              <a:defRPr/>
            </a:pPr>
            <a:r>
              <a:rPr lang="en-US" sz="2400" smtClean="0">
                <a:solidFill>
                  <a:srgbClr val="000000"/>
                </a:solidFill>
                <a:latin typeface="Arial" pitchFamily="34" charset="0"/>
              </a:rPr>
              <a:t>Superficial Spreading Melanoma</a:t>
            </a:r>
          </a:p>
        </p:txBody>
      </p:sp>
      <p:pic>
        <p:nvPicPr>
          <p:cNvPr id="163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048000"/>
            <a:ext cx="3971925"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5450" y="2667000"/>
            <a:ext cx="295275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516087" y="609600"/>
            <a:ext cx="5722913" cy="830997"/>
          </a:xfrm>
          <a:prstGeom prst="rect">
            <a:avLst/>
          </a:prstGeom>
          <a:noFill/>
        </p:spPr>
        <p:txBody>
          <a:bodyPr wrap="none" rtlCol="0">
            <a:spAutoFit/>
          </a:bodyPr>
          <a:lstStyle/>
          <a:p>
            <a:r>
              <a:rPr lang="en-US" sz="2400" dirty="0" smtClean="0">
                <a:solidFill>
                  <a:srgbClr val="000000"/>
                </a:solidFill>
              </a:rPr>
              <a:t>1.  Color Normalization,</a:t>
            </a:r>
          </a:p>
          <a:p>
            <a:r>
              <a:rPr lang="en-US" sz="2400" dirty="0">
                <a:solidFill>
                  <a:srgbClr val="000000"/>
                </a:solidFill>
              </a:rPr>
              <a:t> </a:t>
            </a:r>
            <a:r>
              <a:rPr lang="en-US" sz="2400" dirty="0" smtClean="0">
                <a:solidFill>
                  <a:srgbClr val="000000"/>
                </a:solidFill>
              </a:rPr>
              <a:t>   Addresses Different Staining &amp; Fading</a:t>
            </a:r>
            <a:endParaRPr lang="en-US" sz="2400" dirty="0">
              <a:solidFill>
                <a:srgbClr val="000000"/>
              </a:solidFill>
            </a:endParaRPr>
          </a:p>
        </p:txBody>
      </p:sp>
    </p:spTree>
    <p:extLst>
      <p:ext uri="{BB962C8B-B14F-4D97-AF65-F5344CB8AC3E}">
        <p14:creationId xmlns:p14="http://schemas.microsoft.com/office/powerpoint/2010/main" val="24595485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1"/>
          <p:cNvSpPr txBox="1">
            <a:spLocks noChangeArrowheads="1"/>
          </p:cNvSpPr>
          <p:nvPr/>
        </p:nvSpPr>
        <p:spPr bwMode="auto">
          <a:xfrm>
            <a:off x="76200" y="304800"/>
            <a:ext cx="9067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7488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9pPr>
          </a:lstStyle>
          <a:p>
            <a:pPr defTabSz="457200" eaLnBrk="1" hangingPunct="1">
              <a:lnSpc>
                <a:spcPct val="93000"/>
              </a:lnSpc>
              <a:buClr>
                <a:srgbClr val="000000"/>
              </a:buClr>
              <a:buSzPct val="100000"/>
              <a:buFont typeface="Times New Roman" pitchFamily="18" charset="0"/>
              <a:buNone/>
              <a:defRPr/>
            </a:pPr>
            <a:r>
              <a:rPr lang="en-US" sz="3200" smtClean="0">
                <a:solidFill>
                  <a:srgbClr val="FFFFFF"/>
                </a:solidFill>
              </a:rPr>
              <a:t>Masked Region</a:t>
            </a:r>
            <a:endParaRPr lang="en-GB" sz="3200" smtClean="0">
              <a:solidFill>
                <a:srgbClr val="FFFFFF"/>
              </a:solidFill>
            </a:endParaRPr>
          </a:p>
        </p:txBody>
      </p:sp>
      <p:grpSp>
        <p:nvGrpSpPr>
          <p:cNvPr id="17411" name="Group 2"/>
          <p:cNvGrpSpPr>
            <a:grpSpLocks/>
          </p:cNvGrpSpPr>
          <p:nvPr/>
        </p:nvGrpSpPr>
        <p:grpSpPr bwMode="auto">
          <a:xfrm>
            <a:off x="0" y="0"/>
            <a:ext cx="9142413" cy="317500"/>
            <a:chOff x="0" y="0"/>
            <a:chExt cx="5759" cy="200"/>
          </a:xfrm>
        </p:grpSpPr>
        <p:sp>
          <p:nvSpPr>
            <p:cNvPr id="17423" name="Rectangle 3"/>
            <p:cNvSpPr>
              <a:spLocks noChangeArrowheads="1"/>
            </p:cNvSpPr>
            <p:nvPr/>
          </p:nvSpPr>
          <p:spPr bwMode="auto">
            <a:xfrm>
              <a:off x="2880" y="0"/>
              <a:ext cx="2880" cy="200"/>
            </a:xfrm>
            <a:prstGeom prst="rect">
              <a:avLst/>
            </a:prstGeom>
            <a:solidFill>
              <a:srgbClr val="3333CC"/>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60120" rIns="90000" bIns="46800"/>
            <a:lstStyle/>
            <a:p>
              <a:pPr defTabSz="457200">
                <a:lnSpc>
                  <a:spcPct val="93000"/>
                </a:lnSpc>
                <a:spcBef>
                  <a:spcPts val="375"/>
                </a:spcBef>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500" smtClean="0">
                  <a:solidFill>
                    <a:srgbClr val="FFFFFF"/>
                  </a:solidFill>
                  <a:latin typeface="Arial" pitchFamily="34" charset="0"/>
                </a:rPr>
                <a:t>Features from Cell Nuclei</a:t>
              </a:r>
            </a:p>
          </p:txBody>
        </p:sp>
        <p:sp>
          <p:nvSpPr>
            <p:cNvPr id="17424" name="Rectangle 4"/>
            <p:cNvSpPr>
              <a:spLocks noChangeArrowheads="1"/>
            </p:cNvSpPr>
            <p:nvPr/>
          </p:nvSpPr>
          <p:spPr bwMode="auto">
            <a:xfrm>
              <a:off x="0" y="0"/>
              <a:ext cx="2880" cy="200"/>
            </a:xfrm>
            <a:prstGeom prst="rect">
              <a:avLst/>
            </a:prstGeom>
            <a:solidFill>
              <a:srgbClr val="1B1684"/>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60120" rIns="90000" bIns="46800"/>
            <a:lstStyle/>
            <a:p>
              <a:pPr algn="r" defTabSz="457200">
                <a:lnSpc>
                  <a:spcPct val="93000"/>
                </a:lnSpc>
                <a:spcBef>
                  <a:spcPts val="375"/>
                </a:spcBef>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500" smtClean="0">
                  <a:solidFill>
                    <a:srgbClr val="FFFFFF"/>
                  </a:solidFill>
                  <a:latin typeface="Arial" pitchFamily="34" charset="0"/>
                </a:rPr>
                <a:t>Feature Extraction</a:t>
              </a:r>
            </a:p>
          </p:txBody>
        </p:sp>
        <p:sp>
          <p:nvSpPr>
            <p:cNvPr id="17425" name="Line 5"/>
            <p:cNvSpPr>
              <a:spLocks noChangeShapeType="1"/>
            </p:cNvSpPr>
            <p:nvPr/>
          </p:nvSpPr>
          <p:spPr bwMode="auto">
            <a:xfrm>
              <a:off x="0" y="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2400" smtClean="0">
                <a:solidFill>
                  <a:srgbClr val="FFFFFF"/>
                </a:solidFill>
                <a:latin typeface="Arial" pitchFamily="34" charset="0"/>
              </a:endParaRPr>
            </a:p>
          </p:txBody>
        </p:sp>
        <p:sp>
          <p:nvSpPr>
            <p:cNvPr id="17426" name="Line 6"/>
            <p:cNvSpPr>
              <a:spLocks noChangeShapeType="1"/>
            </p:cNvSpPr>
            <p:nvPr/>
          </p:nvSpPr>
          <p:spPr bwMode="auto">
            <a:xfrm>
              <a:off x="0" y="20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2400" smtClean="0">
                <a:solidFill>
                  <a:srgbClr val="FFFFFF"/>
                </a:solidFill>
                <a:latin typeface="Arial" pitchFamily="34" charset="0"/>
              </a:endParaRPr>
            </a:p>
          </p:txBody>
        </p:sp>
        <p:sp>
          <p:nvSpPr>
            <p:cNvPr id="17427" name="Line 7"/>
            <p:cNvSpPr>
              <a:spLocks noChangeShapeType="1"/>
            </p:cNvSpPr>
            <p:nvPr/>
          </p:nvSpPr>
          <p:spPr bwMode="auto">
            <a:xfrm>
              <a:off x="0" y="0"/>
              <a:ext cx="1" cy="2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2400" smtClean="0">
                <a:solidFill>
                  <a:srgbClr val="FFFFFF"/>
                </a:solidFill>
                <a:latin typeface="Arial" pitchFamily="34" charset="0"/>
              </a:endParaRPr>
            </a:p>
          </p:txBody>
        </p:sp>
        <p:sp>
          <p:nvSpPr>
            <p:cNvPr id="17428" name="Line 8"/>
            <p:cNvSpPr>
              <a:spLocks noChangeShapeType="1"/>
            </p:cNvSpPr>
            <p:nvPr/>
          </p:nvSpPr>
          <p:spPr bwMode="auto">
            <a:xfrm>
              <a:off x="5759" y="0"/>
              <a:ext cx="1" cy="2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2400" smtClean="0">
                <a:solidFill>
                  <a:srgbClr val="FFFFFF"/>
                </a:solidFill>
                <a:latin typeface="Arial" pitchFamily="34" charset="0"/>
              </a:endParaRPr>
            </a:p>
          </p:txBody>
        </p:sp>
        <p:sp>
          <p:nvSpPr>
            <p:cNvPr id="17429" name="Line 9"/>
            <p:cNvSpPr>
              <a:spLocks noChangeShapeType="1"/>
            </p:cNvSpPr>
            <p:nvPr/>
          </p:nvSpPr>
          <p:spPr bwMode="auto">
            <a:xfrm>
              <a:off x="2880" y="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2400" smtClean="0">
                <a:solidFill>
                  <a:srgbClr val="FFFFFF"/>
                </a:solidFill>
                <a:latin typeface="Arial" pitchFamily="34" charset="0"/>
              </a:endParaRPr>
            </a:p>
          </p:txBody>
        </p:sp>
        <p:sp>
          <p:nvSpPr>
            <p:cNvPr id="17430" name="Line 10"/>
            <p:cNvSpPr>
              <a:spLocks noChangeShapeType="1"/>
            </p:cNvSpPr>
            <p:nvPr/>
          </p:nvSpPr>
          <p:spPr bwMode="auto">
            <a:xfrm>
              <a:off x="2880" y="20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2400" smtClean="0">
                <a:solidFill>
                  <a:srgbClr val="FFFFFF"/>
                </a:solidFill>
                <a:latin typeface="Arial" pitchFamily="34" charset="0"/>
              </a:endParaRPr>
            </a:p>
          </p:txBody>
        </p:sp>
      </p:grpSp>
      <p:sp>
        <p:nvSpPr>
          <p:cNvPr id="17412" name="TextBox 16"/>
          <p:cNvSpPr txBox="1">
            <a:spLocks noChangeArrowheads="1"/>
          </p:cNvSpPr>
          <p:nvPr/>
        </p:nvSpPr>
        <p:spPr bwMode="auto">
          <a:xfrm>
            <a:off x="533400" y="1676400"/>
            <a:ext cx="4038600"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457200">
              <a:lnSpc>
                <a:spcPct val="76000"/>
              </a:lnSpc>
              <a:buClr>
                <a:srgbClr val="000000"/>
              </a:buClr>
              <a:buSzPct val="100000"/>
              <a:buFont typeface="Times New Roman" pitchFamily="18" charset="0"/>
              <a:buNone/>
              <a:defRPr/>
            </a:pPr>
            <a:r>
              <a:rPr lang="en-US" sz="2400" smtClean="0">
                <a:solidFill>
                  <a:srgbClr val="000000"/>
                </a:solidFill>
                <a:latin typeface="Arial" pitchFamily="34" charset="0"/>
              </a:rPr>
              <a:t>Conventional Nevus</a:t>
            </a:r>
          </a:p>
        </p:txBody>
      </p:sp>
      <p:sp>
        <p:nvSpPr>
          <p:cNvPr id="17413" name="TextBox 17"/>
          <p:cNvSpPr txBox="1">
            <a:spLocks noChangeArrowheads="1"/>
          </p:cNvSpPr>
          <p:nvPr/>
        </p:nvSpPr>
        <p:spPr bwMode="auto">
          <a:xfrm>
            <a:off x="4953000" y="1676400"/>
            <a:ext cx="40386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457200">
              <a:lnSpc>
                <a:spcPct val="76000"/>
              </a:lnSpc>
              <a:buClr>
                <a:srgbClr val="000000"/>
              </a:buClr>
              <a:buSzPct val="100000"/>
              <a:buFont typeface="Times New Roman" pitchFamily="18" charset="0"/>
              <a:buNone/>
              <a:defRPr/>
            </a:pPr>
            <a:r>
              <a:rPr lang="en-US" sz="2400" smtClean="0">
                <a:solidFill>
                  <a:srgbClr val="000000"/>
                </a:solidFill>
                <a:latin typeface="Arial" pitchFamily="34" charset="0"/>
              </a:rPr>
              <a:t>Superficial Spreading Melanoma</a:t>
            </a:r>
          </a:p>
        </p:txBody>
      </p:sp>
      <p:pic>
        <p:nvPicPr>
          <p:cNvPr id="174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048000"/>
            <a:ext cx="3971925"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5450" y="2667000"/>
            <a:ext cx="295275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6" name="TextBox 15"/>
          <p:cNvSpPr txBox="1">
            <a:spLocks noChangeArrowheads="1"/>
          </p:cNvSpPr>
          <p:nvPr/>
        </p:nvSpPr>
        <p:spPr bwMode="auto">
          <a:xfrm>
            <a:off x="533400" y="1676400"/>
            <a:ext cx="4038600"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457200">
              <a:lnSpc>
                <a:spcPct val="76000"/>
              </a:lnSpc>
              <a:buClr>
                <a:srgbClr val="000000"/>
              </a:buClr>
              <a:buSzPct val="100000"/>
              <a:buFont typeface="Times New Roman" pitchFamily="18" charset="0"/>
              <a:buNone/>
              <a:defRPr/>
            </a:pPr>
            <a:r>
              <a:rPr lang="en-US" sz="2400" smtClean="0">
                <a:solidFill>
                  <a:srgbClr val="000000"/>
                </a:solidFill>
                <a:latin typeface="Arial" pitchFamily="34" charset="0"/>
              </a:rPr>
              <a:t>Conventional Nevus</a:t>
            </a:r>
          </a:p>
        </p:txBody>
      </p:sp>
      <p:sp>
        <p:nvSpPr>
          <p:cNvPr id="17417" name="TextBox 20"/>
          <p:cNvSpPr txBox="1">
            <a:spLocks noChangeArrowheads="1"/>
          </p:cNvSpPr>
          <p:nvPr/>
        </p:nvSpPr>
        <p:spPr bwMode="auto">
          <a:xfrm>
            <a:off x="4953000" y="1676400"/>
            <a:ext cx="40386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457200">
              <a:lnSpc>
                <a:spcPct val="76000"/>
              </a:lnSpc>
              <a:buClr>
                <a:srgbClr val="000000"/>
              </a:buClr>
              <a:buSzPct val="100000"/>
              <a:buFont typeface="Times New Roman" pitchFamily="18" charset="0"/>
              <a:buNone/>
              <a:defRPr/>
            </a:pPr>
            <a:r>
              <a:rPr lang="en-US" sz="2400" smtClean="0">
                <a:solidFill>
                  <a:srgbClr val="000000"/>
                </a:solidFill>
                <a:latin typeface="Arial" pitchFamily="34" charset="0"/>
              </a:rPr>
              <a:t>Superficial Spreading Melanoma</a:t>
            </a:r>
          </a:p>
        </p:txBody>
      </p:sp>
      <p:pic>
        <p:nvPicPr>
          <p:cNvPr id="174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048000"/>
            <a:ext cx="3971925"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5450" y="2667000"/>
            <a:ext cx="295275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23"/>
          <p:cNvSpPr/>
          <p:nvPr/>
        </p:nvSpPr>
        <p:spPr>
          <a:xfrm>
            <a:off x="609600" y="3048000"/>
            <a:ext cx="3968750" cy="2193925"/>
          </a:xfrm>
          <a:prstGeom prst="rect">
            <a:avLst/>
          </a:prstGeom>
          <a:blipFill dpi="0" rotWithShape="1">
            <a:blip r:embed="rId5" cstate="print">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lnSpc>
                <a:spcPct val="76000"/>
              </a:lnSpc>
              <a:buClr>
                <a:srgbClr val="000000"/>
              </a:buClr>
              <a:buSzPct val="100000"/>
              <a:buFont typeface="Times New Roman" pitchFamily="16" charset="0"/>
              <a:buNone/>
              <a:defRPr/>
            </a:pPr>
            <a:endParaRPr lang="en-US" sz="2400">
              <a:solidFill>
                <a:srgbClr val="FFFFFF"/>
              </a:solidFill>
            </a:endParaRPr>
          </a:p>
        </p:txBody>
      </p:sp>
      <p:sp>
        <p:nvSpPr>
          <p:cNvPr id="25" name="Rectangle 24"/>
          <p:cNvSpPr/>
          <p:nvPr/>
        </p:nvSpPr>
        <p:spPr>
          <a:xfrm>
            <a:off x="5505450" y="2667000"/>
            <a:ext cx="2952750" cy="2952750"/>
          </a:xfrm>
          <a:prstGeom prst="rect">
            <a:avLst/>
          </a:prstGeom>
          <a:blipFill dpi="0" rotWithShape="1">
            <a:blip r:embed="rId5" cstate="print">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lnSpc>
                <a:spcPct val="76000"/>
              </a:lnSpc>
              <a:buClr>
                <a:srgbClr val="000000"/>
              </a:buClr>
              <a:buSzPct val="100000"/>
              <a:buFont typeface="Times New Roman" pitchFamily="16" charset="0"/>
              <a:buNone/>
              <a:defRPr/>
            </a:pPr>
            <a:endParaRPr lang="en-US" sz="2400">
              <a:solidFill>
                <a:srgbClr val="FFFFFF"/>
              </a:solidFill>
            </a:endParaRPr>
          </a:p>
        </p:txBody>
      </p:sp>
      <p:sp>
        <p:nvSpPr>
          <p:cNvPr id="17422" name="TextBox 25"/>
          <p:cNvSpPr txBox="1">
            <a:spLocks noChangeArrowheads="1"/>
          </p:cNvSpPr>
          <p:nvPr/>
        </p:nvSpPr>
        <p:spPr bwMode="auto">
          <a:xfrm>
            <a:off x="228600" y="6096000"/>
            <a:ext cx="4648200"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457200">
              <a:lnSpc>
                <a:spcPct val="76000"/>
              </a:lnSpc>
              <a:buClr>
                <a:srgbClr val="000000"/>
              </a:buClr>
              <a:buSzPct val="100000"/>
              <a:buFont typeface="Times New Roman" pitchFamily="18" charset="0"/>
              <a:buNone/>
              <a:defRPr/>
            </a:pPr>
            <a:r>
              <a:rPr lang="en-US" sz="2000" smtClean="0">
                <a:solidFill>
                  <a:srgbClr val="000000"/>
                </a:solidFill>
                <a:latin typeface="Arial" pitchFamily="34" charset="0"/>
              </a:rPr>
              <a:t>Masks generated by pathologist</a:t>
            </a:r>
          </a:p>
        </p:txBody>
      </p:sp>
      <p:sp>
        <p:nvSpPr>
          <p:cNvPr id="23" name="TextBox 22"/>
          <p:cNvSpPr txBox="1"/>
          <p:nvPr/>
        </p:nvSpPr>
        <p:spPr>
          <a:xfrm>
            <a:off x="1516087" y="609600"/>
            <a:ext cx="4597734" cy="461665"/>
          </a:xfrm>
          <a:prstGeom prst="rect">
            <a:avLst/>
          </a:prstGeom>
          <a:noFill/>
        </p:spPr>
        <p:txBody>
          <a:bodyPr wrap="none" rtlCol="0">
            <a:spAutoFit/>
          </a:bodyPr>
          <a:lstStyle/>
          <a:p>
            <a:r>
              <a:rPr lang="en-US" sz="2400" dirty="0">
                <a:solidFill>
                  <a:srgbClr val="000000"/>
                </a:solidFill>
              </a:rPr>
              <a:t>2</a:t>
            </a:r>
            <a:r>
              <a:rPr lang="en-US" sz="2400" dirty="0" smtClean="0">
                <a:solidFill>
                  <a:srgbClr val="000000"/>
                </a:solidFill>
              </a:rPr>
              <a:t>.  Focus on “Region of Interest”</a:t>
            </a:r>
            <a:endParaRPr lang="en-US" sz="2400" dirty="0">
              <a:solidFill>
                <a:srgbClr val="000000"/>
              </a:solidFill>
            </a:endParaRPr>
          </a:p>
        </p:txBody>
      </p:sp>
    </p:spTree>
    <p:extLst>
      <p:ext uri="{BB962C8B-B14F-4D97-AF65-F5344CB8AC3E}">
        <p14:creationId xmlns:p14="http://schemas.microsoft.com/office/powerpoint/2010/main" val="30102074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1"/>
          <p:cNvSpPr txBox="1">
            <a:spLocks noChangeArrowheads="1"/>
          </p:cNvSpPr>
          <p:nvPr/>
        </p:nvSpPr>
        <p:spPr bwMode="auto">
          <a:xfrm>
            <a:off x="76200" y="304800"/>
            <a:ext cx="9067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7488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9pPr>
          </a:lstStyle>
          <a:p>
            <a:pPr defTabSz="457200" eaLnBrk="1" hangingPunct="1">
              <a:lnSpc>
                <a:spcPct val="93000"/>
              </a:lnSpc>
              <a:buClr>
                <a:srgbClr val="000000"/>
              </a:buClr>
              <a:buSzPct val="100000"/>
              <a:buFont typeface="Times New Roman" pitchFamily="18" charset="0"/>
              <a:buNone/>
              <a:defRPr/>
            </a:pPr>
            <a:r>
              <a:rPr lang="en-US" sz="3200" smtClean="0">
                <a:solidFill>
                  <a:srgbClr val="FFFFFF"/>
                </a:solidFill>
              </a:rPr>
              <a:t>Segmented Nuclei</a:t>
            </a:r>
            <a:endParaRPr lang="en-GB" sz="3200" smtClean="0">
              <a:solidFill>
                <a:srgbClr val="FFFFFF"/>
              </a:solidFill>
            </a:endParaRPr>
          </a:p>
        </p:txBody>
      </p:sp>
      <p:grpSp>
        <p:nvGrpSpPr>
          <p:cNvPr id="18435" name="Group 2"/>
          <p:cNvGrpSpPr>
            <a:grpSpLocks/>
          </p:cNvGrpSpPr>
          <p:nvPr/>
        </p:nvGrpSpPr>
        <p:grpSpPr bwMode="auto">
          <a:xfrm>
            <a:off x="0" y="0"/>
            <a:ext cx="9142413" cy="317500"/>
            <a:chOff x="0" y="0"/>
            <a:chExt cx="5759" cy="200"/>
          </a:xfrm>
        </p:grpSpPr>
        <p:sp>
          <p:nvSpPr>
            <p:cNvPr id="18442" name="Rectangle 3"/>
            <p:cNvSpPr>
              <a:spLocks noChangeArrowheads="1"/>
            </p:cNvSpPr>
            <p:nvPr/>
          </p:nvSpPr>
          <p:spPr bwMode="auto">
            <a:xfrm>
              <a:off x="2880" y="0"/>
              <a:ext cx="2880" cy="200"/>
            </a:xfrm>
            <a:prstGeom prst="rect">
              <a:avLst/>
            </a:prstGeom>
            <a:solidFill>
              <a:srgbClr val="3333CC"/>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60120" rIns="90000" bIns="46800"/>
            <a:lstStyle/>
            <a:p>
              <a:pPr defTabSz="457200">
                <a:lnSpc>
                  <a:spcPct val="93000"/>
                </a:lnSpc>
                <a:spcBef>
                  <a:spcPts val="375"/>
                </a:spcBef>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500" smtClean="0">
                  <a:solidFill>
                    <a:srgbClr val="FFFFFF"/>
                  </a:solidFill>
                  <a:latin typeface="Arial" pitchFamily="34" charset="0"/>
                </a:rPr>
                <a:t>Features from Cell Nuclei</a:t>
              </a:r>
            </a:p>
          </p:txBody>
        </p:sp>
        <p:sp>
          <p:nvSpPr>
            <p:cNvPr id="18443" name="Rectangle 4"/>
            <p:cNvSpPr>
              <a:spLocks noChangeArrowheads="1"/>
            </p:cNvSpPr>
            <p:nvPr/>
          </p:nvSpPr>
          <p:spPr bwMode="auto">
            <a:xfrm>
              <a:off x="0" y="0"/>
              <a:ext cx="2880" cy="200"/>
            </a:xfrm>
            <a:prstGeom prst="rect">
              <a:avLst/>
            </a:prstGeom>
            <a:solidFill>
              <a:srgbClr val="1B1684"/>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60120" rIns="90000" bIns="46800"/>
            <a:lstStyle/>
            <a:p>
              <a:pPr algn="r" defTabSz="457200">
                <a:lnSpc>
                  <a:spcPct val="93000"/>
                </a:lnSpc>
                <a:spcBef>
                  <a:spcPts val="375"/>
                </a:spcBef>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500" smtClean="0">
                  <a:solidFill>
                    <a:srgbClr val="FFFFFF"/>
                  </a:solidFill>
                  <a:latin typeface="Arial" pitchFamily="34" charset="0"/>
                </a:rPr>
                <a:t>Feature Extraction</a:t>
              </a:r>
            </a:p>
          </p:txBody>
        </p:sp>
        <p:sp>
          <p:nvSpPr>
            <p:cNvPr id="18444" name="Line 5"/>
            <p:cNvSpPr>
              <a:spLocks noChangeShapeType="1"/>
            </p:cNvSpPr>
            <p:nvPr/>
          </p:nvSpPr>
          <p:spPr bwMode="auto">
            <a:xfrm>
              <a:off x="0" y="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2400" smtClean="0">
                <a:solidFill>
                  <a:srgbClr val="FFFFFF"/>
                </a:solidFill>
                <a:latin typeface="Arial" pitchFamily="34" charset="0"/>
              </a:endParaRPr>
            </a:p>
          </p:txBody>
        </p:sp>
        <p:sp>
          <p:nvSpPr>
            <p:cNvPr id="18445" name="Line 6"/>
            <p:cNvSpPr>
              <a:spLocks noChangeShapeType="1"/>
            </p:cNvSpPr>
            <p:nvPr/>
          </p:nvSpPr>
          <p:spPr bwMode="auto">
            <a:xfrm>
              <a:off x="0" y="20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2400" smtClean="0">
                <a:solidFill>
                  <a:srgbClr val="FFFFFF"/>
                </a:solidFill>
                <a:latin typeface="Arial" pitchFamily="34" charset="0"/>
              </a:endParaRPr>
            </a:p>
          </p:txBody>
        </p:sp>
        <p:sp>
          <p:nvSpPr>
            <p:cNvPr id="18446" name="Line 7"/>
            <p:cNvSpPr>
              <a:spLocks noChangeShapeType="1"/>
            </p:cNvSpPr>
            <p:nvPr/>
          </p:nvSpPr>
          <p:spPr bwMode="auto">
            <a:xfrm>
              <a:off x="0" y="0"/>
              <a:ext cx="1" cy="2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2400" smtClean="0">
                <a:solidFill>
                  <a:srgbClr val="FFFFFF"/>
                </a:solidFill>
                <a:latin typeface="Arial" pitchFamily="34" charset="0"/>
              </a:endParaRPr>
            </a:p>
          </p:txBody>
        </p:sp>
        <p:sp>
          <p:nvSpPr>
            <p:cNvPr id="18447" name="Line 8"/>
            <p:cNvSpPr>
              <a:spLocks noChangeShapeType="1"/>
            </p:cNvSpPr>
            <p:nvPr/>
          </p:nvSpPr>
          <p:spPr bwMode="auto">
            <a:xfrm>
              <a:off x="5759" y="0"/>
              <a:ext cx="1" cy="2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2400" smtClean="0">
                <a:solidFill>
                  <a:srgbClr val="FFFFFF"/>
                </a:solidFill>
                <a:latin typeface="Arial" pitchFamily="34" charset="0"/>
              </a:endParaRPr>
            </a:p>
          </p:txBody>
        </p:sp>
        <p:sp>
          <p:nvSpPr>
            <p:cNvPr id="18448" name="Line 9"/>
            <p:cNvSpPr>
              <a:spLocks noChangeShapeType="1"/>
            </p:cNvSpPr>
            <p:nvPr/>
          </p:nvSpPr>
          <p:spPr bwMode="auto">
            <a:xfrm>
              <a:off x="2880" y="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2400" smtClean="0">
                <a:solidFill>
                  <a:srgbClr val="FFFFFF"/>
                </a:solidFill>
                <a:latin typeface="Arial" pitchFamily="34" charset="0"/>
              </a:endParaRPr>
            </a:p>
          </p:txBody>
        </p:sp>
        <p:sp>
          <p:nvSpPr>
            <p:cNvPr id="18449" name="Line 10"/>
            <p:cNvSpPr>
              <a:spLocks noChangeShapeType="1"/>
            </p:cNvSpPr>
            <p:nvPr/>
          </p:nvSpPr>
          <p:spPr bwMode="auto">
            <a:xfrm>
              <a:off x="2880" y="20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2400" smtClean="0">
                <a:solidFill>
                  <a:srgbClr val="FFFFFF"/>
                </a:solidFill>
                <a:latin typeface="Arial" pitchFamily="34" charset="0"/>
              </a:endParaRPr>
            </a:p>
          </p:txBody>
        </p:sp>
      </p:grpSp>
      <p:sp>
        <p:nvSpPr>
          <p:cNvPr id="18436" name="TextBox 26"/>
          <p:cNvSpPr txBox="1">
            <a:spLocks noChangeArrowheads="1"/>
          </p:cNvSpPr>
          <p:nvPr/>
        </p:nvSpPr>
        <p:spPr bwMode="auto">
          <a:xfrm>
            <a:off x="533400" y="1676400"/>
            <a:ext cx="4038600"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457200">
              <a:lnSpc>
                <a:spcPct val="76000"/>
              </a:lnSpc>
              <a:buClr>
                <a:srgbClr val="000000"/>
              </a:buClr>
              <a:buSzPct val="100000"/>
              <a:buFont typeface="Times New Roman" pitchFamily="18" charset="0"/>
              <a:buNone/>
              <a:defRPr/>
            </a:pPr>
            <a:r>
              <a:rPr lang="en-US" sz="2400" smtClean="0">
                <a:solidFill>
                  <a:srgbClr val="000000"/>
                </a:solidFill>
                <a:latin typeface="Arial" pitchFamily="34" charset="0"/>
              </a:rPr>
              <a:t>Conventional Nevus</a:t>
            </a:r>
          </a:p>
        </p:txBody>
      </p:sp>
      <p:sp>
        <p:nvSpPr>
          <p:cNvPr id="18437" name="TextBox 27"/>
          <p:cNvSpPr txBox="1">
            <a:spLocks noChangeArrowheads="1"/>
          </p:cNvSpPr>
          <p:nvPr/>
        </p:nvSpPr>
        <p:spPr bwMode="auto">
          <a:xfrm>
            <a:off x="4953000" y="1676400"/>
            <a:ext cx="40386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457200">
              <a:lnSpc>
                <a:spcPct val="76000"/>
              </a:lnSpc>
              <a:buClr>
                <a:srgbClr val="000000"/>
              </a:buClr>
              <a:buSzPct val="100000"/>
              <a:buFont typeface="Times New Roman" pitchFamily="18" charset="0"/>
              <a:buNone/>
              <a:defRPr/>
            </a:pPr>
            <a:r>
              <a:rPr lang="en-US" sz="2400" smtClean="0">
                <a:solidFill>
                  <a:srgbClr val="000000"/>
                </a:solidFill>
                <a:latin typeface="Arial" pitchFamily="34" charset="0"/>
              </a:rPr>
              <a:t>Superficial Spreading Melanoma</a:t>
            </a:r>
          </a:p>
        </p:txBody>
      </p:sp>
      <p:pic>
        <p:nvPicPr>
          <p:cNvPr id="184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048000"/>
            <a:ext cx="3971925"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9250" y="2667000"/>
            <a:ext cx="295275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3400" y="2571750"/>
            <a:ext cx="419100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53000" y="2667000"/>
            <a:ext cx="3962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1516087" y="609600"/>
            <a:ext cx="3659976" cy="830997"/>
          </a:xfrm>
          <a:prstGeom prst="rect">
            <a:avLst/>
          </a:prstGeom>
          <a:noFill/>
        </p:spPr>
        <p:txBody>
          <a:bodyPr wrap="none" rtlCol="0">
            <a:spAutoFit/>
          </a:bodyPr>
          <a:lstStyle/>
          <a:p>
            <a:r>
              <a:rPr lang="en-US" sz="2400" dirty="0">
                <a:solidFill>
                  <a:srgbClr val="000000"/>
                </a:solidFill>
              </a:rPr>
              <a:t>3</a:t>
            </a:r>
            <a:r>
              <a:rPr lang="en-US" sz="2400" dirty="0" smtClean="0">
                <a:solidFill>
                  <a:srgbClr val="000000"/>
                </a:solidFill>
              </a:rPr>
              <a:t>.  Nuclei “Segmentation”</a:t>
            </a:r>
            <a:endParaRPr lang="en-US" sz="2400" dirty="0">
              <a:solidFill>
                <a:srgbClr val="000000"/>
              </a:solidFill>
            </a:endParaRPr>
          </a:p>
          <a:p>
            <a:r>
              <a:rPr lang="en-US" sz="2400" dirty="0" smtClean="0">
                <a:solidFill>
                  <a:srgbClr val="000000"/>
                </a:solidFill>
              </a:rPr>
              <a:t>       Find </a:t>
            </a:r>
            <a:r>
              <a:rPr lang="en-US" sz="2400" dirty="0" smtClean="0">
                <a:solidFill>
                  <a:srgbClr val="0000FF"/>
                </a:solidFill>
              </a:rPr>
              <a:t>“Boundaries”</a:t>
            </a:r>
          </a:p>
        </p:txBody>
      </p:sp>
    </p:spTree>
    <p:extLst>
      <p:ext uri="{BB962C8B-B14F-4D97-AF65-F5344CB8AC3E}">
        <p14:creationId xmlns:p14="http://schemas.microsoft.com/office/powerpoint/2010/main" val="394097839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
          <p:cNvSpPr txBox="1">
            <a:spLocks noChangeArrowheads="1"/>
          </p:cNvSpPr>
          <p:nvPr/>
        </p:nvSpPr>
        <p:spPr bwMode="auto">
          <a:xfrm>
            <a:off x="76200" y="304800"/>
            <a:ext cx="9067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7488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9pPr>
          </a:lstStyle>
          <a:p>
            <a:pPr defTabSz="457200" eaLnBrk="1" hangingPunct="1">
              <a:lnSpc>
                <a:spcPct val="93000"/>
              </a:lnSpc>
              <a:buClr>
                <a:srgbClr val="000000"/>
              </a:buClr>
              <a:buSzPct val="100000"/>
              <a:buFont typeface="Times New Roman" pitchFamily="18" charset="0"/>
              <a:buNone/>
              <a:defRPr/>
            </a:pPr>
            <a:r>
              <a:rPr lang="en-US" sz="3200" smtClean="0">
                <a:solidFill>
                  <a:srgbClr val="FFFFFF"/>
                </a:solidFill>
              </a:rPr>
              <a:t>Labeled Nuclei</a:t>
            </a:r>
            <a:endParaRPr lang="en-GB" sz="3200" smtClean="0">
              <a:solidFill>
                <a:srgbClr val="FFFFFF"/>
              </a:solidFill>
            </a:endParaRPr>
          </a:p>
        </p:txBody>
      </p:sp>
      <p:grpSp>
        <p:nvGrpSpPr>
          <p:cNvPr id="19459" name="Group 2"/>
          <p:cNvGrpSpPr>
            <a:grpSpLocks/>
          </p:cNvGrpSpPr>
          <p:nvPr/>
        </p:nvGrpSpPr>
        <p:grpSpPr bwMode="auto">
          <a:xfrm>
            <a:off x="0" y="0"/>
            <a:ext cx="9142413" cy="317500"/>
            <a:chOff x="0" y="0"/>
            <a:chExt cx="5759" cy="200"/>
          </a:xfrm>
        </p:grpSpPr>
        <p:sp>
          <p:nvSpPr>
            <p:cNvPr id="19468" name="Rectangle 3"/>
            <p:cNvSpPr>
              <a:spLocks noChangeArrowheads="1"/>
            </p:cNvSpPr>
            <p:nvPr/>
          </p:nvSpPr>
          <p:spPr bwMode="auto">
            <a:xfrm>
              <a:off x="2880" y="0"/>
              <a:ext cx="2880" cy="200"/>
            </a:xfrm>
            <a:prstGeom prst="rect">
              <a:avLst/>
            </a:prstGeom>
            <a:solidFill>
              <a:srgbClr val="3333CC"/>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60120" rIns="90000" bIns="46800"/>
            <a:lstStyle/>
            <a:p>
              <a:pPr defTabSz="457200">
                <a:lnSpc>
                  <a:spcPct val="93000"/>
                </a:lnSpc>
                <a:spcBef>
                  <a:spcPts val="375"/>
                </a:spcBef>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500" smtClean="0">
                  <a:solidFill>
                    <a:srgbClr val="FFFFFF"/>
                  </a:solidFill>
                  <a:latin typeface="Arial" pitchFamily="34" charset="0"/>
                </a:rPr>
                <a:t>Features from Cell Nuclei</a:t>
              </a:r>
            </a:p>
          </p:txBody>
        </p:sp>
        <p:sp>
          <p:nvSpPr>
            <p:cNvPr id="19469" name="Rectangle 4"/>
            <p:cNvSpPr>
              <a:spLocks noChangeArrowheads="1"/>
            </p:cNvSpPr>
            <p:nvPr/>
          </p:nvSpPr>
          <p:spPr bwMode="auto">
            <a:xfrm>
              <a:off x="0" y="0"/>
              <a:ext cx="2880" cy="200"/>
            </a:xfrm>
            <a:prstGeom prst="rect">
              <a:avLst/>
            </a:prstGeom>
            <a:solidFill>
              <a:srgbClr val="1B1684"/>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60120" rIns="90000" bIns="46800"/>
            <a:lstStyle/>
            <a:p>
              <a:pPr algn="r" defTabSz="457200">
                <a:lnSpc>
                  <a:spcPct val="93000"/>
                </a:lnSpc>
                <a:spcBef>
                  <a:spcPts val="375"/>
                </a:spcBef>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500" smtClean="0">
                  <a:solidFill>
                    <a:srgbClr val="FFFFFF"/>
                  </a:solidFill>
                  <a:latin typeface="Arial" pitchFamily="34" charset="0"/>
                </a:rPr>
                <a:t>Feature Extraction</a:t>
              </a:r>
            </a:p>
          </p:txBody>
        </p:sp>
        <p:sp>
          <p:nvSpPr>
            <p:cNvPr id="19470" name="Line 5"/>
            <p:cNvSpPr>
              <a:spLocks noChangeShapeType="1"/>
            </p:cNvSpPr>
            <p:nvPr/>
          </p:nvSpPr>
          <p:spPr bwMode="auto">
            <a:xfrm>
              <a:off x="0" y="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2400" smtClean="0">
                <a:solidFill>
                  <a:srgbClr val="FFFFFF"/>
                </a:solidFill>
                <a:latin typeface="Arial" pitchFamily="34" charset="0"/>
              </a:endParaRPr>
            </a:p>
          </p:txBody>
        </p:sp>
        <p:sp>
          <p:nvSpPr>
            <p:cNvPr id="19471" name="Line 6"/>
            <p:cNvSpPr>
              <a:spLocks noChangeShapeType="1"/>
            </p:cNvSpPr>
            <p:nvPr/>
          </p:nvSpPr>
          <p:spPr bwMode="auto">
            <a:xfrm>
              <a:off x="0" y="20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2400" smtClean="0">
                <a:solidFill>
                  <a:srgbClr val="FFFFFF"/>
                </a:solidFill>
                <a:latin typeface="Arial" pitchFamily="34" charset="0"/>
              </a:endParaRPr>
            </a:p>
          </p:txBody>
        </p:sp>
        <p:sp>
          <p:nvSpPr>
            <p:cNvPr id="19472" name="Line 7"/>
            <p:cNvSpPr>
              <a:spLocks noChangeShapeType="1"/>
            </p:cNvSpPr>
            <p:nvPr/>
          </p:nvSpPr>
          <p:spPr bwMode="auto">
            <a:xfrm>
              <a:off x="0" y="0"/>
              <a:ext cx="1" cy="2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2400" smtClean="0">
                <a:solidFill>
                  <a:srgbClr val="FFFFFF"/>
                </a:solidFill>
                <a:latin typeface="Arial" pitchFamily="34" charset="0"/>
              </a:endParaRPr>
            </a:p>
          </p:txBody>
        </p:sp>
        <p:sp>
          <p:nvSpPr>
            <p:cNvPr id="19473" name="Line 8"/>
            <p:cNvSpPr>
              <a:spLocks noChangeShapeType="1"/>
            </p:cNvSpPr>
            <p:nvPr/>
          </p:nvSpPr>
          <p:spPr bwMode="auto">
            <a:xfrm>
              <a:off x="5759" y="0"/>
              <a:ext cx="1" cy="2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2400" smtClean="0">
                <a:solidFill>
                  <a:srgbClr val="FFFFFF"/>
                </a:solidFill>
                <a:latin typeface="Arial" pitchFamily="34" charset="0"/>
              </a:endParaRPr>
            </a:p>
          </p:txBody>
        </p:sp>
        <p:sp>
          <p:nvSpPr>
            <p:cNvPr id="19474" name="Line 9"/>
            <p:cNvSpPr>
              <a:spLocks noChangeShapeType="1"/>
            </p:cNvSpPr>
            <p:nvPr/>
          </p:nvSpPr>
          <p:spPr bwMode="auto">
            <a:xfrm>
              <a:off x="2880" y="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2400" smtClean="0">
                <a:solidFill>
                  <a:srgbClr val="FFFFFF"/>
                </a:solidFill>
                <a:latin typeface="Arial" pitchFamily="34" charset="0"/>
              </a:endParaRPr>
            </a:p>
          </p:txBody>
        </p:sp>
        <p:sp>
          <p:nvSpPr>
            <p:cNvPr id="19475" name="Line 10"/>
            <p:cNvSpPr>
              <a:spLocks noChangeShapeType="1"/>
            </p:cNvSpPr>
            <p:nvPr/>
          </p:nvSpPr>
          <p:spPr bwMode="auto">
            <a:xfrm>
              <a:off x="2880" y="20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2400" smtClean="0">
                <a:solidFill>
                  <a:srgbClr val="FFFFFF"/>
                </a:solidFill>
                <a:latin typeface="Arial" pitchFamily="34" charset="0"/>
              </a:endParaRPr>
            </a:p>
          </p:txBody>
        </p:sp>
      </p:grpSp>
      <p:sp>
        <p:nvSpPr>
          <p:cNvPr id="19460" name="TextBox 23"/>
          <p:cNvSpPr txBox="1">
            <a:spLocks noChangeArrowheads="1"/>
          </p:cNvSpPr>
          <p:nvPr/>
        </p:nvSpPr>
        <p:spPr bwMode="auto">
          <a:xfrm>
            <a:off x="533400" y="1676400"/>
            <a:ext cx="4038600"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457200">
              <a:lnSpc>
                <a:spcPct val="76000"/>
              </a:lnSpc>
              <a:buClr>
                <a:srgbClr val="000000"/>
              </a:buClr>
              <a:buSzPct val="100000"/>
              <a:buFont typeface="Times New Roman" pitchFamily="18" charset="0"/>
              <a:buNone/>
              <a:defRPr/>
            </a:pPr>
            <a:r>
              <a:rPr lang="en-US" sz="2400" smtClean="0">
                <a:solidFill>
                  <a:srgbClr val="000000"/>
                </a:solidFill>
                <a:latin typeface="Arial" pitchFamily="34" charset="0"/>
              </a:rPr>
              <a:t>Conventional Nevus</a:t>
            </a:r>
          </a:p>
        </p:txBody>
      </p:sp>
      <p:sp>
        <p:nvSpPr>
          <p:cNvPr id="19461" name="TextBox 24"/>
          <p:cNvSpPr txBox="1">
            <a:spLocks noChangeArrowheads="1"/>
          </p:cNvSpPr>
          <p:nvPr/>
        </p:nvSpPr>
        <p:spPr bwMode="auto">
          <a:xfrm>
            <a:off x="4953000" y="1676400"/>
            <a:ext cx="40386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457200">
              <a:lnSpc>
                <a:spcPct val="76000"/>
              </a:lnSpc>
              <a:buClr>
                <a:srgbClr val="000000"/>
              </a:buClr>
              <a:buSzPct val="100000"/>
              <a:buFont typeface="Times New Roman" pitchFamily="18" charset="0"/>
              <a:buNone/>
              <a:defRPr/>
            </a:pPr>
            <a:r>
              <a:rPr lang="en-US" sz="2400" smtClean="0">
                <a:solidFill>
                  <a:srgbClr val="000000"/>
                </a:solidFill>
                <a:latin typeface="Arial" pitchFamily="34" charset="0"/>
              </a:rPr>
              <a:t>Superficial Spreading Melanoma</a:t>
            </a:r>
          </a:p>
        </p:txBody>
      </p:sp>
      <p:grpSp>
        <p:nvGrpSpPr>
          <p:cNvPr id="19462" name="Group 25"/>
          <p:cNvGrpSpPr>
            <a:grpSpLocks/>
          </p:cNvGrpSpPr>
          <p:nvPr/>
        </p:nvGrpSpPr>
        <p:grpSpPr bwMode="auto">
          <a:xfrm>
            <a:off x="609600" y="3048000"/>
            <a:ext cx="3971925" cy="2193925"/>
            <a:chOff x="609600" y="3048000"/>
            <a:chExt cx="3971925" cy="2194560"/>
          </a:xfrm>
        </p:grpSpPr>
        <p:pic>
          <p:nvPicPr>
            <p:cNvPr id="194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048000"/>
              <a:ext cx="3971925"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Rectangle 33"/>
            <p:cNvSpPr/>
            <p:nvPr/>
          </p:nvSpPr>
          <p:spPr>
            <a:xfrm>
              <a:off x="609600" y="3048000"/>
              <a:ext cx="3968750" cy="2194560"/>
            </a:xfrm>
            <a:prstGeom prst="rect">
              <a:avLst/>
            </a:prstGeom>
            <a:blipFill dpi="0" rotWithShape="1">
              <a:blip r:embed="rId4" cstate="print">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lnSpc>
                  <a:spcPct val="76000"/>
                </a:lnSpc>
                <a:buClr>
                  <a:srgbClr val="000000"/>
                </a:buClr>
                <a:buSzPct val="100000"/>
                <a:buFont typeface="Times New Roman" pitchFamily="16" charset="0"/>
                <a:buNone/>
                <a:defRPr/>
              </a:pPr>
              <a:endParaRPr lang="en-US" sz="2400">
                <a:solidFill>
                  <a:srgbClr val="FFFFFF"/>
                </a:solidFill>
              </a:endParaRPr>
            </a:p>
          </p:txBody>
        </p:sp>
      </p:grpSp>
      <p:grpSp>
        <p:nvGrpSpPr>
          <p:cNvPr id="19463" name="Group 34"/>
          <p:cNvGrpSpPr>
            <a:grpSpLocks/>
          </p:cNvGrpSpPr>
          <p:nvPr/>
        </p:nvGrpSpPr>
        <p:grpSpPr bwMode="auto">
          <a:xfrm>
            <a:off x="5505450" y="2667000"/>
            <a:ext cx="2952750" cy="2952750"/>
            <a:chOff x="5504688" y="2667000"/>
            <a:chExt cx="2953512" cy="2953512"/>
          </a:xfrm>
        </p:grpSpPr>
        <p:pic>
          <p:nvPicPr>
            <p:cNvPr id="1946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5450" y="2667000"/>
              <a:ext cx="295275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Rectangle 36"/>
            <p:cNvSpPr/>
            <p:nvPr/>
          </p:nvSpPr>
          <p:spPr>
            <a:xfrm>
              <a:off x="5504688" y="2667000"/>
              <a:ext cx="2953512" cy="2953512"/>
            </a:xfrm>
            <a:prstGeom prst="rect">
              <a:avLst/>
            </a:prstGeom>
            <a:blipFill dpi="0" rotWithShape="1">
              <a:blip r:embed="rId6" cstate="print">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lnSpc>
                  <a:spcPct val="76000"/>
                </a:lnSpc>
                <a:buClr>
                  <a:srgbClr val="000000"/>
                </a:buClr>
                <a:buSzPct val="100000"/>
                <a:buFont typeface="Times New Roman" pitchFamily="16" charset="0"/>
                <a:buNone/>
                <a:defRPr/>
              </a:pPr>
              <a:endParaRPr lang="en-US" sz="2400">
                <a:solidFill>
                  <a:srgbClr val="FFFFFF"/>
                </a:solidFill>
              </a:endParaRPr>
            </a:p>
          </p:txBody>
        </p:sp>
      </p:grpSp>
      <p:sp>
        <p:nvSpPr>
          <p:cNvPr id="20" name="TextBox 19"/>
          <p:cNvSpPr txBox="1"/>
          <p:nvPr/>
        </p:nvSpPr>
        <p:spPr>
          <a:xfrm>
            <a:off x="1516087" y="609600"/>
            <a:ext cx="2754280" cy="461665"/>
          </a:xfrm>
          <a:prstGeom prst="rect">
            <a:avLst/>
          </a:prstGeom>
          <a:noFill/>
        </p:spPr>
        <p:txBody>
          <a:bodyPr wrap="none" rtlCol="0">
            <a:spAutoFit/>
          </a:bodyPr>
          <a:lstStyle/>
          <a:p>
            <a:r>
              <a:rPr lang="en-US" sz="2400" dirty="0">
                <a:solidFill>
                  <a:srgbClr val="000000"/>
                </a:solidFill>
              </a:rPr>
              <a:t>4</a:t>
            </a:r>
            <a:r>
              <a:rPr lang="en-US" sz="2400" dirty="0" smtClean="0">
                <a:solidFill>
                  <a:srgbClr val="000000"/>
                </a:solidFill>
              </a:rPr>
              <a:t>.  Highlight Nuclei</a:t>
            </a:r>
            <a:endParaRPr lang="en-US" sz="2400" dirty="0">
              <a:solidFill>
                <a:srgbClr val="000000"/>
              </a:solidFill>
            </a:endParaRPr>
          </a:p>
        </p:txBody>
      </p:sp>
    </p:spTree>
    <p:extLst>
      <p:ext uri="{BB962C8B-B14F-4D97-AF65-F5344CB8AC3E}">
        <p14:creationId xmlns:p14="http://schemas.microsoft.com/office/powerpoint/2010/main" val="79298709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1"/>
          <p:cNvSpPr txBox="1">
            <a:spLocks noChangeArrowheads="1"/>
          </p:cNvSpPr>
          <p:nvPr/>
        </p:nvSpPr>
        <p:spPr bwMode="auto">
          <a:xfrm>
            <a:off x="76200" y="304800"/>
            <a:ext cx="9067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7488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9pPr>
          </a:lstStyle>
          <a:p>
            <a:pPr defTabSz="457200" eaLnBrk="1" hangingPunct="1">
              <a:lnSpc>
                <a:spcPct val="93000"/>
              </a:lnSpc>
              <a:buClr>
                <a:srgbClr val="000000"/>
              </a:buClr>
              <a:buSzPct val="100000"/>
              <a:buFont typeface="Times New Roman" pitchFamily="18" charset="0"/>
              <a:buNone/>
              <a:defRPr/>
            </a:pPr>
            <a:r>
              <a:rPr lang="en-US" sz="3200" smtClean="0">
                <a:solidFill>
                  <a:srgbClr val="FFFFFF"/>
                </a:solidFill>
              </a:rPr>
              <a:t>Nuclear Regions</a:t>
            </a:r>
            <a:endParaRPr lang="en-GB" sz="3200" smtClean="0">
              <a:solidFill>
                <a:srgbClr val="FFFFFF"/>
              </a:solidFill>
            </a:endParaRPr>
          </a:p>
        </p:txBody>
      </p:sp>
      <p:grpSp>
        <p:nvGrpSpPr>
          <p:cNvPr id="20483" name="Group 2"/>
          <p:cNvGrpSpPr>
            <a:grpSpLocks/>
          </p:cNvGrpSpPr>
          <p:nvPr/>
        </p:nvGrpSpPr>
        <p:grpSpPr bwMode="auto">
          <a:xfrm>
            <a:off x="0" y="0"/>
            <a:ext cx="9142413" cy="317500"/>
            <a:chOff x="0" y="0"/>
            <a:chExt cx="5759" cy="200"/>
          </a:xfrm>
        </p:grpSpPr>
        <p:sp>
          <p:nvSpPr>
            <p:cNvPr id="20493" name="Rectangle 3"/>
            <p:cNvSpPr>
              <a:spLocks noChangeArrowheads="1"/>
            </p:cNvSpPr>
            <p:nvPr/>
          </p:nvSpPr>
          <p:spPr bwMode="auto">
            <a:xfrm>
              <a:off x="2880" y="0"/>
              <a:ext cx="2880" cy="200"/>
            </a:xfrm>
            <a:prstGeom prst="rect">
              <a:avLst/>
            </a:prstGeom>
            <a:solidFill>
              <a:srgbClr val="3333CC"/>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60120" rIns="90000" bIns="46800"/>
            <a:lstStyle/>
            <a:p>
              <a:pPr defTabSz="457200">
                <a:lnSpc>
                  <a:spcPct val="93000"/>
                </a:lnSpc>
                <a:spcBef>
                  <a:spcPts val="375"/>
                </a:spcBef>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500" smtClean="0">
                  <a:solidFill>
                    <a:srgbClr val="FFFFFF"/>
                  </a:solidFill>
                  <a:latin typeface="Arial" pitchFamily="34" charset="0"/>
                </a:rPr>
                <a:t>Features from Cell Nuclei</a:t>
              </a:r>
            </a:p>
          </p:txBody>
        </p:sp>
        <p:sp>
          <p:nvSpPr>
            <p:cNvPr id="20494" name="Rectangle 4"/>
            <p:cNvSpPr>
              <a:spLocks noChangeArrowheads="1"/>
            </p:cNvSpPr>
            <p:nvPr/>
          </p:nvSpPr>
          <p:spPr bwMode="auto">
            <a:xfrm>
              <a:off x="0" y="0"/>
              <a:ext cx="2880" cy="200"/>
            </a:xfrm>
            <a:prstGeom prst="rect">
              <a:avLst/>
            </a:prstGeom>
            <a:solidFill>
              <a:srgbClr val="1B1684"/>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60120" rIns="90000" bIns="46800"/>
            <a:lstStyle/>
            <a:p>
              <a:pPr algn="r" defTabSz="457200">
                <a:lnSpc>
                  <a:spcPct val="93000"/>
                </a:lnSpc>
                <a:spcBef>
                  <a:spcPts val="375"/>
                </a:spcBef>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500" smtClean="0">
                  <a:solidFill>
                    <a:srgbClr val="FFFFFF"/>
                  </a:solidFill>
                  <a:latin typeface="Arial" pitchFamily="34" charset="0"/>
                </a:rPr>
                <a:t>Feature Extraction</a:t>
              </a:r>
            </a:p>
          </p:txBody>
        </p:sp>
        <p:sp>
          <p:nvSpPr>
            <p:cNvPr id="20495" name="Line 5"/>
            <p:cNvSpPr>
              <a:spLocks noChangeShapeType="1"/>
            </p:cNvSpPr>
            <p:nvPr/>
          </p:nvSpPr>
          <p:spPr bwMode="auto">
            <a:xfrm>
              <a:off x="0" y="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2400" smtClean="0">
                <a:solidFill>
                  <a:srgbClr val="FFFFFF"/>
                </a:solidFill>
                <a:latin typeface="Arial" pitchFamily="34" charset="0"/>
              </a:endParaRPr>
            </a:p>
          </p:txBody>
        </p:sp>
        <p:sp>
          <p:nvSpPr>
            <p:cNvPr id="20496" name="Line 6"/>
            <p:cNvSpPr>
              <a:spLocks noChangeShapeType="1"/>
            </p:cNvSpPr>
            <p:nvPr/>
          </p:nvSpPr>
          <p:spPr bwMode="auto">
            <a:xfrm>
              <a:off x="0" y="20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2400" smtClean="0">
                <a:solidFill>
                  <a:srgbClr val="FFFFFF"/>
                </a:solidFill>
                <a:latin typeface="Arial" pitchFamily="34" charset="0"/>
              </a:endParaRPr>
            </a:p>
          </p:txBody>
        </p:sp>
        <p:sp>
          <p:nvSpPr>
            <p:cNvPr id="20497" name="Line 7"/>
            <p:cNvSpPr>
              <a:spLocks noChangeShapeType="1"/>
            </p:cNvSpPr>
            <p:nvPr/>
          </p:nvSpPr>
          <p:spPr bwMode="auto">
            <a:xfrm>
              <a:off x="0" y="0"/>
              <a:ext cx="1" cy="2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2400" smtClean="0">
                <a:solidFill>
                  <a:srgbClr val="FFFFFF"/>
                </a:solidFill>
                <a:latin typeface="Arial" pitchFamily="34" charset="0"/>
              </a:endParaRPr>
            </a:p>
          </p:txBody>
        </p:sp>
        <p:sp>
          <p:nvSpPr>
            <p:cNvPr id="20498" name="Line 8"/>
            <p:cNvSpPr>
              <a:spLocks noChangeShapeType="1"/>
            </p:cNvSpPr>
            <p:nvPr/>
          </p:nvSpPr>
          <p:spPr bwMode="auto">
            <a:xfrm>
              <a:off x="5759" y="0"/>
              <a:ext cx="1" cy="2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2400" smtClean="0">
                <a:solidFill>
                  <a:srgbClr val="FFFFFF"/>
                </a:solidFill>
                <a:latin typeface="Arial" pitchFamily="34" charset="0"/>
              </a:endParaRPr>
            </a:p>
          </p:txBody>
        </p:sp>
        <p:sp>
          <p:nvSpPr>
            <p:cNvPr id="20499" name="Line 9"/>
            <p:cNvSpPr>
              <a:spLocks noChangeShapeType="1"/>
            </p:cNvSpPr>
            <p:nvPr/>
          </p:nvSpPr>
          <p:spPr bwMode="auto">
            <a:xfrm>
              <a:off x="2880" y="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2400" smtClean="0">
                <a:solidFill>
                  <a:srgbClr val="FFFFFF"/>
                </a:solidFill>
                <a:latin typeface="Arial" pitchFamily="34" charset="0"/>
              </a:endParaRPr>
            </a:p>
          </p:txBody>
        </p:sp>
        <p:sp>
          <p:nvSpPr>
            <p:cNvPr id="20500" name="Line 10"/>
            <p:cNvSpPr>
              <a:spLocks noChangeShapeType="1"/>
            </p:cNvSpPr>
            <p:nvPr/>
          </p:nvSpPr>
          <p:spPr bwMode="auto">
            <a:xfrm>
              <a:off x="2880" y="20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2400" smtClean="0">
                <a:solidFill>
                  <a:srgbClr val="FFFFFF"/>
                </a:solidFill>
                <a:latin typeface="Arial" pitchFamily="34" charset="0"/>
              </a:endParaRPr>
            </a:p>
          </p:txBody>
        </p:sp>
      </p:grpSp>
      <p:sp>
        <p:nvSpPr>
          <p:cNvPr id="20484" name="TextBox 23"/>
          <p:cNvSpPr txBox="1">
            <a:spLocks noChangeArrowheads="1"/>
          </p:cNvSpPr>
          <p:nvPr/>
        </p:nvSpPr>
        <p:spPr bwMode="auto">
          <a:xfrm>
            <a:off x="533400" y="1676400"/>
            <a:ext cx="4038600"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457200">
              <a:lnSpc>
                <a:spcPct val="76000"/>
              </a:lnSpc>
              <a:buClr>
                <a:srgbClr val="000000"/>
              </a:buClr>
              <a:buSzPct val="100000"/>
              <a:buFont typeface="Times New Roman" pitchFamily="18" charset="0"/>
              <a:buNone/>
              <a:defRPr/>
            </a:pPr>
            <a:r>
              <a:rPr lang="en-US" sz="2400" smtClean="0">
                <a:solidFill>
                  <a:srgbClr val="000000"/>
                </a:solidFill>
                <a:latin typeface="Arial" pitchFamily="34" charset="0"/>
              </a:rPr>
              <a:t>Conventional Nevus</a:t>
            </a:r>
          </a:p>
        </p:txBody>
      </p:sp>
      <p:sp>
        <p:nvSpPr>
          <p:cNvPr id="20485" name="TextBox 24"/>
          <p:cNvSpPr txBox="1">
            <a:spLocks noChangeArrowheads="1"/>
          </p:cNvSpPr>
          <p:nvPr/>
        </p:nvSpPr>
        <p:spPr bwMode="auto">
          <a:xfrm>
            <a:off x="4953000" y="1676400"/>
            <a:ext cx="40386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457200">
              <a:lnSpc>
                <a:spcPct val="76000"/>
              </a:lnSpc>
              <a:buClr>
                <a:srgbClr val="000000"/>
              </a:buClr>
              <a:buSzPct val="100000"/>
              <a:buFont typeface="Times New Roman" pitchFamily="18" charset="0"/>
              <a:buNone/>
              <a:defRPr/>
            </a:pPr>
            <a:r>
              <a:rPr lang="en-US" sz="2400" smtClean="0">
                <a:solidFill>
                  <a:srgbClr val="000000"/>
                </a:solidFill>
                <a:latin typeface="Arial" pitchFamily="34" charset="0"/>
              </a:rPr>
              <a:t>Superficial Spreading Melanoma</a:t>
            </a:r>
          </a:p>
        </p:txBody>
      </p:sp>
      <p:grpSp>
        <p:nvGrpSpPr>
          <p:cNvPr id="20486" name="Group 19"/>
          <p:cNvGrpSpPr>
            <a:grpSpLocks/>
          </p:cNvGrpSpPr>
          <p:nvPr/>
        </p:nvGrpSpPr>
        <p:grpSpPr bwMode="auto">
          <a:xfrm>
            <a:off x="609600" y="3048000"/>
            <a:ext cx="3971925" cy="2193925"/>
            <a:chOff x="609600" y="3048000"/>
            <a:chExt cx="3971925" cy="2194560"/>
          </a:xfrm>
        </p:grpSpPr>
        <p:pic>
          <p:nvPicPr>
            <p:cNvPr id="2049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048000"/>
              <a:ext cx="3971925"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p:nvPr/>
          </p:nvSpPr>
          <p:spPr>
            <a:xfrm>
              <a:off x="609600" y="3048000"/>
              <a:ext cx="3968750" cy="2194560"/>
            </a:xfrm>
            <a:prstGeom prst="rect">
              <a:avLst/>
            </a:prstGeom>
            <a:blipFill dpi="0" rotWithShape="1">
              <a:blip r:embed="rId4" cstate="print">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lnSpc>
                  <a:spcPct val="76000"/>
                </a:lnSpc>
                <a:buClr>
                  <a:srgbClr val="000000"/>
                </a:buClr>
                <a:buSzPct val="100000"/>
                <a:buFont typeface="Times New Roman" pitchFamily="16" charset="0"/>
                <a:buNone/>
                <a:defRPr/>
              </a:pPr>
              <a:endParaRPr lang="en-US" sz="2400">
                <a:solidFill>
                  <a:srgbClr val="FFFFFF"/>
                </a:solidFill>
              </a:endParaRPr>
            </a:p>
          </p:txBody>
        </p:sp>
      </p:grpSp>
      <p:grpSp>
        <p:nvGrpSpPr>
          <p:cNvPr id="20487" name="Group 22"/>
          <p:cNvGrpSpPr>
            <a:grpSpLocks/>
          </p:cNvGrpSpPr>
          <p:nvPr/>
        </p:nvGrpSpPr>
        <p:grpSpPr bwMode="auto">
          <a:xfrm>
            <a:off x="5505450" y="2667000"/>
            <a:ext cx="2952750" cy="2952750"/>
            <a:chOff x="5504688" y="2667000"/>
            <a:chExt cx="2953512" cy="2953512"/>
          </a:xfrm>
        </p:grpSpPr>
        <p:pic>
          <p:nvPicPr>
            <p:cNvPr id="2048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5450" y="2667000"/>
              <a:ext cx="295275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26"/>
            <p:cNvSpPr/>
            <p:nvPr/>
          </p:nvSpPr>
          <p:spPr>
            <a:xfrm>
              <a:off x="5504688" y="2667000"/>
              <a:ext cx="2953512" cy="2953512"/>
            </a:xfrm>
            <a:prstGeom prst="rect">
              <a:avLst/>
            </a:prstGeom>
            <a:blipFill dpi="0" rotWithShape="1">
              <a:blip r:embed="rId6" cstate="print">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lnSpc>
                  <a:spcPct val="76000"/>
                </a:lnSpc>
                <a:buClr>
                  <a:srgbClr val="000000"/>
                </a:buClr>
                <a:buSzPct val="100000"/>
                <a:buFont typeface="Times New Roman" pitchFamily="16" charset="0"/>
                <a:buNone/>
                <a:defRPr/>
              </a:pPr>
              <a:endParaRPr lang="en-US" sz="2400">
                <a:solidFill>
                  <a:srgbClr val="FFFFFF"/>
                </a:solidFill>
              </a:endParaRPr>
            </a:p>
          </p:txBody>
        </p:sp>
      </p:grpSp>
      <p:sp>
        <p:nvSpPr>
          <p:cNvPr id="20488" name="TextBox 27"/>
          <p:cNvSpPr txBox="1">
            <a:spLocks noChangeArrowheads="1"/>
          </p:cNvSpPr>
          <p:nvPr/>
        </p:nvSpPr>
        <p:spPr bwMode="auto">
          <a:xfrm>
            <a:off x="228600" y="5486400"/>
            <a:ext cx="6477000"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57200">
              <a:lnSpc>
                <a:spcPct val="76000"/>
              </a:lnSpc>
              <a:buClr>
                <a:srgbClr val="000000"/>
              </a:buClr>
              <a:buSzPct val="100000"/>
              <a:buFont typeface="Times New Roman" pitchFamily="18" charset="0"/>
              <a:buNone/>
              <a:defRPr/>
            </a:pPr>
            <a:r>
              <a:rPr lang="en-US" smtClean="0">
                <a:solidFill>
                  <a:srgbClr val="000000"/>
                </a:solidFill>
                <a:latin typeface="Arial" pitchFamily="34" charset="0"/>
              </a:rPr>
              <a:t>Generated by growing nuclei out from boundary</a:t>
            </a:r>
          </a:p>
          <a:p>
            <a:pPr defTabSz="457200">
              <a:lnSpc>
                <a:spcPct val="76000"/>
              </a:lnSpc>
              <a:buClr>
                <a:srgbClr val="000000"/>
              </a:buClr>
              <a:buSzPct val="100000"/>
              <a:buFont typeface="Times New Roman" pitchFamily="18" charset="0"/>
              <a:buNone/>
              <a:defRPr/>
            </a:pPr>
            <a:endParaRPr lang="en-US" smtClean="0">
              <a:solidFill>
                <a:srgbClr val="000000"/>
              </a:solidFill>
              <a:latin typeface="Arial" pitchFamily="34" charset="0"/>
            </a:endParaRPr>
          </a:p>
          <a:p>
            <a:pPr defTabSz="457200">
              <a:lnSpc>
                <a:spcPct val="76000"/>
              </a:lnSpc>
              <a:buClr>
                <a:srgbClr val="000000"/>
              </a:buClr>
              <a:buSzPct val="100000"/>
              <a:buFont typeface="Times New Roman" pitchFamily="18" charset="0"/>
              <a:buNone/>
              <a:defRPr/>
            </a:pPr>
            <a:r>
              <a:rPr lang="en-US" smtClean="0">
                <a:solidFill>
                  <a:srgbClr val="000000"/>
                </a:solidFill>
                <a:latin typeface="Arial" pitchFamily="34" charset="0"/>
              </a:rPr>
              <a:t>Used for various color and density features:  </a:t>
            </a:r>
          </a:p>
          <a:p>
            <a:pPr defTabSz="457200">
              <a:lnSpc>
                <a:spcPct val="76000"/>
              </a:lnSpc>
              <a:buClr>
                <a:srgbClr val="000000"/>
              </a:buClr>
              <a:buSzPct val="100000"/>
              <a:buFont typeface="Times New Roman" pitchFamily="18" charset="0"/>
              <a:buNone/>
              <a:defRPr/>
            </a:pPr>
            <a:r>
              <a:rPr lang="en-US" smtClean="0">
                <a:solidFill>
                  <a:srgbClr val="000000"/>
                </a:solidFill>
                <a:latin typeface="Arial" pitchFamily="34" charset="0"/>
              </a:rPr>
              <a:t>	Region Stain 2, Region Area Ratio, etc.</a:t>
            </a:r>
          </a:p>
        </p:txBody>
      </p:sp>
      <p:sp>
        <p:nvSpPr>
          <p:cNvPr id="21" name="TextBox 20"/>
          <p:cNvSpPr txBox="1"/>
          <p:nvPr/>
        </p:nvSpPr>
        <p:spPr>
          <a:xfrm>
            <a:off x="1516087" y="609600"/>
            <a:ext cx="5200463" cy="461665"/>
          </a:xfrm>
          <a:prstGeom prst="rect">
            <a:avLst/>
          </a:prstGeom>
          <a:noFill/>
        </p:spPr>
        <p:txBody>
          <a:bodyPr wrap="none" rtlCol="0">
            <a:spAutoFit/>
          </a:bodyPr>
          <a:lstStyle/>
          <a:p>
            <a:r>
              <a:rPr lang="en-US" sz="2400" dirty="0">
                <a:solidFill>
                  <a:srgbClr val="000000"/>
                </a:solidFill>
              </a:rPr>
              <a:t>5</a:t>
            </a:r>
            <a:r>
              <a:rPr lang="en-US" sz="2400" dirty="0" smtClean="0">
                <a:solidFill>
                  <a:srgbClr val="000000"/>
                </a:solidFill>
              </a:rPr>
              <a:t>.  Expand to Generate Cell Regions</a:t>
            </a:r>
            <a:endParaRPr lang="en-US" sz="2400" dirty="0">
              <a:solidFill>
                <a:srgbClr val="000000"/>
              </a:solidFill>
            </a:endParaRPr>
          </a:p>
        </p:txBody>
      </p:sp>
    </p:spTree>
    <p:extLst>
      <p:ext uri="{BB962C8B-B14F-4D97-AF65-F5344CB8AC3E}">
        <p14:creationId xmlns:p14="http://schemas.microsoft.com/office/powerpoint/2010/main" val="130814148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1"/>
          <p:cNvSpPr txBox="1">
            <a:spLocks noChangeArrowheads="1"/>
          </p:cNvSpPr>
          <p:nvPr/>
        </p:nvSpPr>
        <p:spPr bwMode="auto">
          <a:xfrm>
            <a:off x="76200" y="304800"/>
            <a:ext cx="9067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7488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9pPr>
          </a:lstStyle>
          <a:p>
            <a:pPr defTabSz="457200" eaLnBrk="1" hangingPunct="1">
              <a:lnSpc>
                <a:spcPct val="93000"/>
              </a:lnSpc>
              <a:buClr>
                <a:srgbClr val="000000"/>
              </a:buClr>
              <a:buSzPct val="100000"/>
              <a:buFont typeface="Times New Roman" pitchFamily="18" charset="0"/>
              <a:buNone/>
              <a:defRPr/>
            </a:pPr>
            <a:r>
              <a:rPr lang="en-US" sz="3200" smtClean="0">
                <a:solidFill>
                  <a:srgbClr val="FFFFFF"/>
                </a:solidFill>
              </a:rPr>
              <a:t>Delaunay Triangulation</a:t>
            </a:r>
            <a:endParaRPr lang="en-GB" sz="3200" smtClean="0">
              <a:solidFill>
                <a:srgbClr val="FFFFFF"/>
              </a:solidFill>
            </a:endParaRPr>
          </a:p>
        </p:txBody>
      </p:sp>
      <p:grpSp>
        <p:nvGrpSpPr>
          <p:cNvPr id="21507" name="Group 2"/>
          <p:cNvGrpSpPr>
            <a:grpSpLocks/>
          </p:cNvGrpSpPr>
          <p:nvPr/>
        </p:nvGrpSpPr>
        <p:grpSpPr bwMode="auto">
          <a:xfrm>
            <a:off x="0" y="0"/>
            <a:ext cx="9142413" cy="317500"/>
            <a:chOff x="0" y="0"/>
            <a:chExt cx="5759" cy="200"/>
          </a:xfrm>
        </p:grpSpPr>
        <p:sp>
          <p:nvSpPr>
            <p:cNvPr id="21517" name="Rectangle 3"/>
            <p:cNvSpPr>
              <a:spLocks noChangeArrowheads="1"/>
            </p:cNvSpPr>
            <p:nvPr/>
          </p:nvSpPr>
          <p:spPr bwMode="auto">
            <a:xfrm>
              <a:off x="2880" y="0"/>
              <a:ext cx="2880" cy="200"/>
            </a:xfrm>
            <a:prstGeom prst="rect">
              <a:avLst/>
            </a:prstGeom>
            <a:solidFill>
              <a:srgbClr val="3333CC"/>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60120" rIns="90000" bIns="46800"/>
            <a:lstStyle/>
            <a:p>
              <a:pPr defTabSz="457200">
                <a:lnSpc>
                  <a:spcPct val="93000"/>
                </a:lnSpc>
                <a:spcBef>
                  <a:spcPts val="375"/>
                </a:spcBef>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500" smtClean="0">
                  <a:solidFill>
                    <a:srgbClr val="FFFFFF"/>
                  </a:solidFill>
                  <a:latin typeface="Arial" pitchFamily="34" charset="0"/>
                </a:rPr>
                <a:t>Features from Cell Nuclei</a:t>
              </a:r>
            </a:p>
          </p:txBody>
        </p:sp>
        <p:sp>
          <p:nvSpPr>
            <p:cNvPr id="21518" name="Rectangle 4"/>
            <p:cNvSpPr>
              <a:spLocks noChangeArrowheads="1"/>
            </p:cNvSpPr>
            <p:nvPr/>
          </p:nvSpPr>
          <p:spPr bwMode="auto">
            <a:xfrm>
              <a:off x="0" y="0"/>
              <a:ext cx="2880" cy="200"/>
            </a:xfrm>
            <a:prstGeom prst="rect">
              <a:avLst/>
            </a:prstGeom>
            <a:solidFill>
              <a:srgbClr val="1B1684"/>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60120" rIns="90000" bIns="46800"/>
            <a:lstStyle/>
            <a:p>
              <a:pPr algn="r" defTabSz="457200">
                <a:lnSpc>
                  <a:spcPct val="93000"/>
                </a:lnSpc>
                <a:spcBef>
                  <a:spcPts val="375"/>
                </a:spcBef>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500" smtClean="0">
                  <a:solidFill>
                    <a:srgbClr val="FFFFFF"/>
                  </a:solidFill>
                  <a:latin typeface="Arial" pitchFamily="34" charset="0"/>
                </a:rPr>
                <a:t>Feature Extraction</a:t>
              </a:r>
            </a:p>
          </p:txBody>
        </p:sp>
        <p:sp>
          <p:nvSpPr>
            <p:cNvPr id="21519" name="Line 5"/>
            <p:cNvSpPr>
              <a:spLocks noChangeShapeType="1"/>
            </p:cNvSpPr>
            <p:nvPr/>
          </p:nvSpPr>
          <p:spPr bwMode="auto">
            <a:xfrm>
              <a:off x="0" y="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2400" smtClean="0">
                <a:solidFill>
                  <a:srgbClr val="FFFFFF"/>
                </a:solidFill>
                <a:latin typeface="Arial" pitchFamily="34" charset="0"/>
              </a:endParaRPr>
            </a:p>
          </p:txBody>
        </p:sp>
        <p:sp>
          <p:nvSpPr>
            <p:cNvPr id="21520" name="Line 6"/>
            <p:cNvSpPr>
              <a:spLocks noChangeShapeType="1"/>
            </p:cNvSpPr>
            <p:nvPr/>
          </p:nvSpPr>
          <p:spPr bwMode="auto">
            <a:xfrm>
              <a:off x="0" y="20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2400" smtClean="0">
                <a:solidFill>
                  <a:srgbClr val="FFFFFF"/>
                </a:solidFill>
                <a:latin typeface="Arial" pitchFamily="34" charset="0"/>
              </a:endParaRPr>
            </a:p>
          </p:txBody>
        </p:sp>
        <p:sp>
          <p:nvSpPr>
            <p:cNvPr id="21521" name="Line 7"/>
            <p:cNvSpPr>
              <a:spLocks noChangeShapeType="1"/>
            </p:cNvSpPr>
            <p:nvPr/>
          </p:nvSpPr>
          <p:spPr bwMode="auto">
            <a:xfrm>
              <a:off x="0" y="0"/>
              <a:ext cx="1" cy="2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2400" smtClean="0">
                <a:solidFill>
                  <a:srgbClr val="FFFFFF"/>
                </a:solidFill>
                <a:latin typeface="Arial" pitchFamily="34" charset="0"/>
              </a:endParaRPr>
            </a:p>
          </p:txBody>
        </p:sp>
        <p:sp>
          <p:nvSpPr>
            <p:cNvPr id="21522" name="Line 8"/>
            <p:cNvSpPr>
              <a:spLocks noChangeShapeType="1"/>
            </p:cNvSpPr>
            <p:nvPr/>
          </p:nvSpPr>
          <p:spPr bwMode="auto">
            <a:xfrm>
              <a:off x="5759" y="0"/>
              <a:ext cx="1" cy="2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2400" smtClean="0">
                <a:solidFill>
                  <a:srgbClr val="FFFFFF"/>
                </a:solidFill>
                <a:latin typeface="Arial" pitchFamily="34" charset="0"/>
              </a:endParaRPr>
            </a:p>
          </p:txBody>
        </p:sp>
        <p:sp>
          <p:nvSpPr>
            <p:cNvPr id="21523" name="Line 9"/>
            <p:cNvSpPr>
              <a:spLocks noChangeShapeType="1"/>
            </p:cNvSpPr>
            <p:nvPr/>
          </p:nvSpPr>
          <p:spPr bwMode="auto">
            <a:xfrm>
              <a:off x="2880" y="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2400" smtClean="0">
                <a:solidFill>
                  <a:srgbClr val="FFFFFF"/>
                </a:solidFill>
                <a:latin typeface="Arial" pitchFamily="34" charset="0"/>
              </a:endParaRPr>
            </a:p>
          </p:txBody>
        </p:sp>
        <p:sp>
          <p:nvSpPr>
            <p:cNvPr id="21524" name="Line 10"/>
            <p:cNvSpPr>
              <a:spLocks noChangeShapeType="1"/>
            </p:cNvSpPr>
            <p:nvPr/>
          </p:nvSpPr>
          <p:spPr bwMode="auto">
            <a:xfrm>
              <a:off x="2880" y="20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2400" smtClean="0">
                <a:solidFill>
                  <a:srgbClr val="FFFFFF"/>
                </a:solidFill>
                <a:latin typeface="Arial" pitchFamily="34" charset="0"/>
              </a:endParaRPr>
            </a:p>
          </p:txBody>
        </p:sp>
      </p:grpSp>
      <p:sp>
        <p:nvSpPr>
          <p:cNvPr id="21508" name="TextBox 23"/>
          <p:cNvSpPr txBox="1">
            <a:spLocks noChangeArrowheads="1"/>
          </p:cNvSpPr>
          <p:nvPr/>
        </p:nvSpPr>
        <p:spPr bwMode="auto">
          <a:xfrm>
            <a:off x="533400" y="1676400"/>
            <a:ext cx="4038600"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457200">
              <a:lnSpc>
                <a:spcPct val="76000"/>
              </a:lnSpc>
              <a:buClr>
                <a:srgbClr val="000000"/>
              </a:buClr>
              <a:buSzPct val="100000"/>
              <a:buFont typeface="Times New Roman" pitchFamily="18" charset="0"/>
              <a:buNone/>
              <a:defRPr/>
            </a:pPr>
            <a:r>
              <a:rPr lang="en-US" sz="2400" smtClean="0">
                <a:solidFill>
                  <a:srgbClr val="000000"/>
                </a:solidFill>
                <a:latin typeface="Arial" pitchFamily="34" charset="0"/>
              </a:rPr>
              <a:t>Conventional Nevus</a:t>
            </a:r>
          </a:p>
        </p:txBody>
      </p:sp>
      <p:sp>
        <p:nvSpPr>
          <p:cNvPr id="21509" name="TextBox 24"/>
          <p:cNvSpPr txBox="1">
            <a:spLocks noChangeArrowheads="1"/>
          </p:cNvSpPr>
          <p:nvPr/>
        </p:nvSpPr>
        <p:spPr bwMode="auto">
          <a:xfrm>
            <a:off x="4953000" y="1676400"/>
            <a:ext cx="40386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457200">
              <a:lnSpc>
                <a:spcPct val="76000"/>
              </a:lnSpc>
              <a:buClr>
                <a:srgbClr val="000000"/>
              </a:buClr>
              <a:buSzPct val="100000"/>
              <a:buFont typeface="Times New Roman" pitchFamily="18" charset="0"/>
              <a:buNone/>
              <a:defRPr/>
            </a:pPr>
            <a:r>
              <a:rPr lang="en-US" sz="2400" smtClean="0">
                <a:solidFill>
                  <a:srgbClr val="000000"/>
                </a:solidFill>
                <a:latin typeface="Arial" pitchFamily="34" charset="0"/>
              </a:rPr>
              <a:t>Superficial Spreading Melanoma</a:t>
            </a:r>
          </a:p>
        </p:txBody>
      </p:sp>
      <p:grpSp>
        <p:nvGrpSpPr>
          <p:cNvPr id="21510" name="Group 19"/>
          <p:cNvGrpSpPr>
            <a:grpSpLocks/>
          </p:cNvGrpSpPr>
          <p:nvPr/>
        </p:nvGrpSpPr>
        <p:grpSpPr bwMode="auto">
          <a:xfrm>
            <a:off x="609600" y="3048000"/>
            <a:ext cx="3971925" cy="2193925"/>
            <a:chOff x="609600" y="3048000"/>
            <a:chExt cx="3971925" cy="2194560"/>
          </a:xfrm>
        </p:grpSpPr>
        <p:pic>
          <p:nvPicPr>
            <p:cNvPr id="215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048000"/>
              <a:ext cx="3971925"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27"/>
            <p:cNvSpPr/>
            <p:nvPr/>
          </p:nvSpPr>
          <p:spPr>
            <a:xfrm>
              <a:off x="609600" y="3048000"/>
              <a:ext cx="3968750" cy="2194560"/>
            </a:xfrm>
            <a:prstGeom prst="rect">
              <a:avLst/>
            </a:prstGeom>
            <a:blipFill dpi="0" rotWithShape="1">
              <a:blip r:embed="rId4" cstate="print">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lnSpc>
                  <a:spcPct val="76000"/>
                </a:lnSpc>
                <a:buClr>
                  <a:srgbClr val="000000"/>
                </a:buClr>
                <a:buSzPct val="100000"/>
                <a:buFont typeface="Times New Roman" pitchFamily="16" charset="0"/>
                <a:buNone/>
                <a:defRPr/>
              </a:pPr>
              <a:endParaRPr lang="en-US" sz="2400">
                <a:solidFill>
                  <a:srgbClr val="FFFFFF"/>
                </a:solidFill>
              </a:endParaRPr>
            </a:p>
          </p:txBody>
        </p:sp>
      </p:grpSp>
      <p:grpSp>
        <p:nvGrpSpPr>
          <p:cNvPr id="21511" name="Group 28"/>
          <p:cNvGrpSpPr>
            <a:grpSpLocks/>
          </p:cNvGrpSpPr>
          <p:nvPr/>
        </p:nvGrpSpPr>
        <p:grpSpPr bwMode="auto">
          <a:xfrm>
            <a:off x="5505450" y="2667000"/>
            <a:ext cx="2952750" cy="2952750"/>
            <a:chOff x="5504688" y="2667000"/>
            <a:chExt cx="2953512" cy="2953512"/>
          </a:xfrm>
        </p:grpSpPr>
        <p:pic>
          <p:nvPicPr>
            <p:cNvPr id="2151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5450" y="2667000"/>
              <a:ext cx="295275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Rectangle 30"/>
            <p:cNvSpPr/>
            <p:nvPr/>
          </p:nvSpPr>
          <p:spPr>
            <a:xfrm>
              <a:off x="5504688" y="2667000"/>
              <a:ext cx="2953512" cy="2953512"/>
            </a:xfrm>
            <a:prstGeom prst="rect">
              <a:avLst/>
            </a:prstGeom>
            <a:blipFill dpi="0" rotWithShape="1">
              <a:blip r:embed="rId6" cstate="print">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lnSpc>
                  <a:spcPct val="76000"/>
                </a:lnSpc>
                <a:buClr>
                  <a:srgbClr val="000000"/>
                </a:buClr>
                <a:buSzPct val="100000"/>
                <a:buFont typeface="Times New Roman" pitchFamily="16" charset="0"/>
                <a:buNone/>
                <a:defRPr/>
              </a:pPr>
              <a:endParaRPr lang="en-US" sz="2400">
                <a:solidFill>
                  <a:srgbClr val="FFFFFF"/>
                </a:solidFill>
              </a:endParaRPr>
            </a:p>
          </p:txBody>
        </p:sp>
      </p:grpSp>
      <p:sp>
        <p:nvSpPr>
          <p:cNvPr id="21512" name="TextBox 31"/>
          <p:cNvSpPr txBox="1">
            <a:spLocks noChangeArrowheads="1"/>
          </p:cNvSpPr>
          <p:nvPr/>
        </p:nvSpPr>
        <p:spPr bwMode="auto">
          <a:xfrm>
            <a:off x="685800" y="5486400"/>
            <a:ext cx="6477000"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57200">
              <a:lnSpc>
                <a:spcPct val="76000"/>
              </a:lnSpc>
              <a:buClr>
                <a:srgbClr val="000000"/>
              </a:buClr>
              <a:buSzPct val="100000"/>
              <a:buFont typeface="Times New Roman" pitchFamily="18" charset="0"/>
              <a:buNone/>
              <a:defRPr/>
            </a:pPr>
            <a:r>
              <a:rPr lang="en-US" smtClean="0">
                <a:solidFill>
                  <a:srgbClr val="000000"/>
                </a:solidFill>
                <a:latin typeface="Arial" pitchFamily="34" charset="0"/>
              </a:rPr>
              <a:t>Triangulation of nuclear centers</a:t>
            </a:r>
          </a:p>
          <a:p>
            <a:pPr defTabSz="457200">
              <a:lnSpc>
                <a:spcPct val="76000"/>
              </a:lnSpc>
              <a:buClr>
                <a:srgbClr val="000000"/>
              </a:buClr>
              <a:buSzPct val="100000"/>
              <a:buFont typeface="Times New Roman" pitchFamily="18" charset="0"/>
              <a:buNone/>
              <a:defRPr/>
            </a:pPr>
            <a:endParaRPr lang="en-US" smtClean="0">
              <a:solidFill>
                <a:srgbClr val="000000"/>
              </a:solidFill>
              <a:latin typeface="Arial" pitchFamily="34" charset="0"/>
            </a:endParaRPr>
          </a:p>
          <a:p>
            <a:pPr defTabSz="457200">
              <a:lnSpc>
                <a:spcPct val="76000"/>
              </a:lnSpc>
              <a:buClr>
                <a:srgbClr val="000000"/>
              </a:buClr>
              <a:buSzPct val="100000"/>
              <a:buFont typeface="Times New Roman" pitchFamily="18" charset="0"/>
              <a:buNone/>
              <a:defRPr/>
            </a:pPr>
            <a:r>
              <a:rPr lang="en-US" smtClean="0">
                <a:solidFill>
                  <a:srgbClr val="000000"/>
                </a:solidFill>
                <a:latin typeface="Arial" pitchFamily="34" charset="0"/>
              </a:rPr>
              <a:t>Used for various density features:  </a:t>
            </a:r>
          </a:p>
          <a:p>
            <a:pPr defTabSz="457200">
              <a:lnSpc>
                <a:spcPct val="76000"/>
              </a:lnSpc>
              <a:buClr>
                <a:srgbClr val="000000"/>
              </a:buClr>
              <a:buSzPct val="100000"/>
              <a:buFont typeface="Times New Roman" pitchFamily="18" charset="0"/>
              <a:buNone/>
              <a:defRPr/>
            </a:pPr>
            <a:r>
              <a:rPr lang="en-US" smtClean="0">
                <a:solidFill>
                  <a:srgbClr val="000000"/>
                </a:solidFill>
                <a:latin typeface="Arial" pitchFamily="34" charset="0"/>
              </a:rPr>
              <a:t>	Mean Delaunay, Max. Delaunay, etc.</a:t>
            </a:r>
          </a:p>
        </p:txBody>
      </p:sp>
      <p:sp>
        <p:nvSpPr>
          <p:cNvPr id="21" name="TextBox 20"/>
          <p:cNvSpPr txBox="1"/>
          <p:nvPr/>
        </p:nvSpPr>
        <p:spPr>
          <a:xfrm>
            <a:off x="1516087" y="609600"/>
            <a:ext cx="6606937" cy="461665"/>
          </a:xfrm>
          <a:prstGeom prst="rect">
            <a:avLst/>
          </a:prstGeom>
          <a:noFill/>
        </p:spPr>
        <p:txBody>
          <a:bodyPr wrap="none" rtlCol="0">
            <a:spAutoFit/>
          </a:bodyPr>
          <a:lstStyle/>
          <a:p>
            <a:r>
              <a:rPr lang="en-US" sz="2400" dirty="0" smtClean="0">
                <a:solidFill>
                  <a:srgbClr val="000000"/>
                </a:solidFill>
              </a:rPr>
              <a:t>6.  </a:t>
            </a:r>
            <a:r>
              <a:rPr lang="en-US" sz="2400" dirty="0" err="1" smtClean="0">
                <a:solidFill>
                  <a:srgbClr val="000000"/>
                </a:solidFill>
              </a:rPr>
              <a:t>Delauney</a:t>
            </a:r>
            <a:r>
              <a:rPr lang="en-US" sz="2400" dirty="0" smtClean="0">
                <a:solidFill>
                  <a:srgbClr val="000000"/>
                </a:solidFill>
              </a:rPr>
              <a:t> Triangulation Quantifies Relations</a:t>
            </a:r>
            <a:endParaRPr lang="en-US" sz="2400" dirty="0">
              <a:solidFill>
                <a:srgbClr val="000000"/>
              </a:solidFill>
            </a:endParaRPr>
          </a:p>
        </p:txBody>
      </p:sp>
    </p:spTree>
    <p:extLst>
      <p:ext uri="{BB962C8B-B14F-4D97-AF65-F5344CB8AC3E}">
        <p14:creationId xmlns:p14="http://schemas.microsoft.com/office/powerpoint/2010/main" val="424232084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rotWithShape="0">
          <a:gsLst>
            <a:gs pos="0">
              <a:srgbClr val="92D050"/>
            </a:gs>
            <a:gs pos="50000">
              <a:schemeClr val="tx1"/>
            </a:gs>
            <a:gs pos="100000">
              <a:srgbClr val="92D050"/>
            </a:gs>
          </a:gsLst>
          <a:lin ang="0" scaled="0"/>
        </a:gra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09600" y="76200"/>
            <a:ext cx="7772400" cy="762000"/>
          </a:xfrm>
        </p:spPr>
        <p:txBody>
          <a:bodyPr/>
          <a:lstStyle/>
          <a:p>
            <a:pPr eaLnBrk="1" hangingPunct="1"/>
            <a:r>
              <a:rPr lang="en-US" dirty="0" smtClean="0">
                <a:solidFill>
                  <a:schemeClr val="bg2"/>
                </a:solidFill>
                <a:latin typeface="Arial Unicode MS" pitchFamily="34" charset="-128"/>
                <a:ea typeface="Arial Unicode MS" pitchFamily="34" charset="-128"/>
                <a:cs typeface="Arial Unicode MS" pitchFamily="34" charset="-128"/>
              </a:rPr>
              <a:t>Transformations</a:t>
            </a:r>
          </a:p>
        </p:txBody>
      </p:sp>
      <p:sp>
        <p:nvSpPr>
          <p:cNvPr id="41987" name="Rectangle 3"/>
          <p:cNvSpPr>
            <a:spLocks noGrp="1" noChangeArrowheads="1"/>
          </p:cNvSpPr>
          <p:nvPr>
            <p:ph type="body" idx="1"/>
          </p:nvPr>
        </p:nvSpPr>
        <p:spPr>
          <a:xfrm>
            <a:off x="457200" y="838200"/>
            <a:ext cx="8534400" cy="5867400"/>
          </a:xfrm>
        </p:spPr>
        <p:txBody>
          <a:bodyPr/>
          <a:lstStyle/>
          <a:p>
            <a:pPr marL="0" indent="0" eaLnBrk="1" hangingPunct="1">
              <a:lnSpc>
                <a:spcPct val="150000"/>
              </a:lnSpc>
              <a:buNone/>
            </a:pPr>
            <a:r>
              <a:rPr lang="en-US" dirty="0" smtClean="0">
                <a:solidFill>
                  <a:schemeClr val="bg2"/>
                </a:solidFill>
                <a:latin typeface="Arial Unicode MS" pitchFamily="34" charset="-128"/>
                <a:ea typeface="Arial Unicode MS" pitchFamily="34" charset="-128"/>
                <a:cs typeface="Arial Unicode MS" pitchFamily="34" charset="-128"/>
              </a:rPr>
              <a:t>Statistical Challenge:</a:t>
            </a:r>
          </a:p>
          <a:p>
            <a:pPr eaLnBrk="1" hangingPunct="1">
              <a:lnSpc>
                <a:spcPct val="150000"/>
              </a:lnSpc>
              <a:buFont typeface="Arial" pitchFamily="34" charset="0"/>
              <a:buChar char="•"/>
            </a:pPr>
            <a:r>
              <a:rPr lang="en-US" dirty="0">
                <a:solidFill>
                  <a:schemeClr val="bg2"/>
                </a:solidFill>
                <a:latin typeface="Arial Unicode MS" pitchFamily="34" charset="-128"/>
                <a:ea typeface="Arial Unicode MS" pitchFamily="34" charset="-128"/>
                <a:cs typeface="Arial Unicode MS" pitchFamily="34" charset="-128"/>
              </a:rPr>
              <a:t> </a:t>
            </a:r>
            <a:r>
              <a:rPr lang="en-US" dirty="0" smtClean="0">
                <a:solidFill>
                  <a:schemeClr val="bg2"/>
                </a:solidFill>
                <a:latin typeface="Arial Unicode MS" pitchFamily="34" charset="-128"/>
                <a:ea typeface="Arial Unicode MS" pitchFamily="34" charset="-128"/>
                <a:cs typeface="Arial Unicode MS" pitchFamily="34" charset="-128"/>
              </a:rPr>
              <a:t>Some Features Spread Over Several Orders of Magnitude</a:t>
            </a:r>
          </a:p>
          <a:p>
            <a:pPr eaLnBrk="1" hangingPunct="1">
              <a:lnSpc>
                <a:spcPct val="150000"/>
              </a:lnSpc>
              <a:buFont typeface="Arial" pitchFamily="34" charset="0"/>
              <a:buChar char="•"/>
            </a:pPr>
            <a:r>
              <a:rPr lang="en-US" dirty="0" smtClean="0">
                <a:solidFill>
                  <a:schemeClr val="bg2"/>
                </a:solidFill>
                <a:latin typeface="Arial Unicode MS" pitchFamily="34" charset="-128"/>
                <a:ea typeface="Arial Unicode MS" pitchFamily="34" charset="-128"/>
                <a:cs typeface="Arial Unicode MS" pitchFamily="34" charset="-128"/>
              </a:rPr>
              <a:t>Few Big Values Can Dominate Analysis</a:t>
            </a:r>
          </a:p>
        </p:txBody>
      </p:sp>
      <p:sp>
        <p:nvSpPr>
          <p:cNvPr id="41988" name="Rectangle 4"/>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89" name="Rectangle 5"/>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0" name="Rectangle 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1" name="Rectangle 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2" name="Rectangle 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3" name="Rectangle 9"/>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4" name="Rectangle 10"/>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5" name="Rectangle 11"/>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6" name="Rectangle 12"/>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7" name="Rectangle 13"/>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8" name="Rectangle 1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9" name="Rectangle 15"/>
          <p:cNvSpPr>
            <a:spLocks noChangeArrowheads="1"/>
          </p:cNvSpPr>
          <p:nvPr/>
        </p:nvSpPr>
        <p:spPr bwMode="auto">
          <a:xfrm>
            <a:off x="0" y="302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0" name="Rectangle 16"/>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1" name="Rectangle 17"/>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2" name="Rectangle 18"/>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3" name="Rectangle 19"/>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4" name="Rectangle 20"/>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5" name="Rectangle 21"/>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6" name="Rectangle 22"/>
          <p:cNvSpPr>
            <a:spLocks noChangeArrowheads="1"/>
          </p:cNvSpPr>
          <p:nvPr/>
        </p:nvSpPr>
        <p:spPr bwMode="auto">
          <a:xfrm>
            <a:off x="0"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7" name="Rectangle 23"/>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8" name="Rectangle 2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9" name="Rectangle 25"/>
          <p:cNvSpPr>
            <a:spLocks noChangeArrowheads="1"/>
          </p:cNvSpPr>
          <p:nvPr/>
        </p:nvSpPr>
        <p:spPr bwMode="auto">
          <a:xfrm>
            <a:off x="0" y="3249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0" name="Rectangle 2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1" name="Rectangle 2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2" name="Rectangle 2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3" name="Rectangle 29"/>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4" name="Rectangle 30"/>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5" name="Rectangle 31"/>
          <p:cNvSpPr>
            <a:spLocks noChangeArrowheads="1"/>
          </p:cNvSpPr>
          <p:nvPr/>
        </p:nvSpPr>
        <p:spPr bwMode="auto">
          <a:xfrm>
            <a:off x="0" y="2525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6" name="Rectangle 32"/>
          <p:cNvSpPr>
            <a:spLocks noChangeArrowheads="1"/>
          </p:cNvSpPr>
          <p:nvPr/>
        </p:nvSpPr>
        <p:spPr bwMode="auto">
          <a:xfrm>
            <a:off x="0" y="2982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Tree>
    <p:extLst>
      <p:ext uri="{BB962C8B-B14F-4D97-AF65-F5344CB8AC3E}">
        <p14:creationId xmlns:p14="http://schemas.microsoft.com/office/powerpoint/2010/main" val="352048442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rotWithShape="0">
          <a:gsLst>
            <a:gs pos="0">
              <a:srgbClr val="92D050"/>
            </a:gs>
            <a:gs pos="50000">
              <a:schemeClr val="tx1"/>
            </a:gs>
            <a:gs pos="100000">
              <a:srgbClr val="92D050"/>
            </a:gs>
          </a:gsLst>
          <a:lin ang="0" scaled="0"/>
        </a:gra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09600" y="76200"/>
            <a:ext cx="7772400" cy="762000"/>
          </a:xfrm>
        </p:spPr>
        <p:txBody>
          <a:bodyPr/>
          <a:lstStyle/>
          <a:p>
            <a:pPr eaLnBrk="1" hangingPunct="1"/>
            <a:r>
              <a:rPr lang="en-US" dirty="0" smtClean="0">
                <a:solidFill>
                  <a:schemeClr val="bg2"/>
                </a:solidFill>
                <a:latin typeface="Arial Unicode MS" pitchFamily="34" charset="-128"/>
                <a:ea typeface="Arial Unicode MS" pitchFamily="34" charset="-128"/>
                <a:cs typeface="Arial Unicode MS" pitchFamily="34" charset="-128"/>
              </a:rPr>
              <a:t>Transformations</a:t>
            </a:r>
          </a:p>
        </p:txBody>
      </p:sp>
      <p:sp>
        <p:nvSpPr>
          <p:cNvPr id="41987" name="Rectangle 3"/>
          <p:cNvSpPr>
            <a:spLocks noGrp="1" noChangeArrowheads="1"/>
          </p:cNvSpPr>
          <p:nvPr>
            <p:ph type="body" idx="1"/>
          </p:nvPr>
        </p:nvSpPr>
        <p:spPr>
          <a:xfrm>
            <a:off x="152400" y="838200"/>
            <a:ext cx="8839200" cy="5867400"/>
          </a:xfrm>
        </p:spPr>
        <p:txBody>
          <a:bodyPr/>
          <a:lstStyle/>
          <a:p>
            <a:pPr marL="0" indent="0" eaLnBrk="1" hangingPunct="1">
              <a:buNone/>
            </a:pPr>
            <a:r>
              <a:rPr lang="en-US" dirty="0" smtClean="0">
                <a:solidFill>
                  <a:schemeClr val="bg2"/>
                </a:solidFill>
                <a:latin typeface="Arial Unicode MS" pitchFamily="34" charset="-128"/>
                <a:ea typeface="Arial Unicode MS" pitchFamily="34" charset="-128"/>
                <a:cs typeface="Arial Unicode MS" pitchFamily="34" charset="-128"/>
              </a:rPr>
              <a:t>Few Large Values Can Dominate Analysis</a:t>
            </a:r>
          </a:p>
        </p:txBody>
      </p:sp>
      <p:sp>
        <p:nvSpPr>
          <p:cNvPr id="41988" name="Rectangle 4"/>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89" name="Rectangle 5"/>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0" name="Rectangle 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1" name="Rectangle 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2" name="Rectangle 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3" name="Rectangle 9"/>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4" name="Rectangle 10"/>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5" name="Rectangle 11"/>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6" name="Rectangle 12"/>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7" name="Rectangle 13"/>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8" name="Rectangle 1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9" name="Rectangle 15"/>
          <p:cNvSpPr>
            <a:spLocks noChangeArrowheads="1"/>
          </p:cNvSpPr>
          <p:nvPr/>
        </p:nvSpPr>
        <p:spPr bwMode="auto">
          <a:xfrm>
            <a:off x="0" y="302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0" name="Rectangle 16"/>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1" name="Rectangle 17"/>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2" name="Rectangle 18"/>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3" name="Rectangle 19"/>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4" name="Rectangle 20"/>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5" name="Rectangle 21"/>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6" name="Rectangle 22"/>
          <p:cNvSpPr>
            <a:spLocks noChangeArrowheads="1"/>
          </p:cNvSpPr>
          <p:nvPr/>
        </p:nvSpPr>
        <p:spPr bwMode="auto">
          <a:xfrm>
            <a:off x="0"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7" name="Rectangle 23"/>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8" name="Rectangle 2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9" name="Rectangle 25"/>
          <p:cNvSpPr>
            <a:spLocks noChangeArrowheads="1"/>
          </p:cNvSpPr>
          <p:nvPr/>
        </p:nvSpPr>
        <p:spPr bwMode="auto">
          <a:xfrm>
            <a:off x="0" y="3249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0" name="Rectangle 2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1" name="Rectangle 2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2" name="Rectangle 2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3" name="Rectangle 29"/>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4" name="Rectangle 30"/>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5" name="Rectangle 31"/>
          <p:cNvSpPr>
            <a:spLocks noChangeArrowheads="1"/>
          </p:cNvSpPr>
          <p:nvPr/>
        </p:nvSpPr>
        <p:spPr bwMode="auto">
          <a:xfrm>
            <a:off x="0" y="2525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6" name="Rectangle 32"/>
          <p:cNvSpPr>
            <a:spLocks noChangeArrowheads="1"/>
          </p:cNvSpPr>
          <p:nvPr/>
        </p:nvSpPr>
        <p:spPr bwMode="auto">
          <a:xfrm>
            <a:off x="0" y="2982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pic>
        <p:nvPicPr>
          <p:cNvPr id="716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3622" y="1568320"/>
            <a:ext cx="7490378" cy="5289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Arrow Connector 2"/>
          <p:cNvCxnSpPr/>
          <p:nvPr/>
        </p:nvCxnSpPr>
        <p:spPr>
          <a:xfrm>
            <a:off x="3276600" y="1371600"/>
            <a:ext cx="4191000" cy="1524000"/>
          </a:xfrm>
          <a:prstGeom prst="straightConnector1">
            <a:avLst/>
          </a:prstGeom>
          <a:ln w="25400">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3276600" y="1371600"/>
            <a:ext cx="3048000" cy="2667000"/>
          </a:xfrm>
          <a:prstGeom prst="straightConnector1">
            <a:avLst/>
          </a:prstGeom>
          <a:ln w="25400">
            <a:solidFill>
              <a:schemeClr val="bg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525619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gradFill rotWithShape="0">
          <a:gsLst>
            <a:gs pos="0">
              <a:srgbClr val="92D050"/>
            </a:gs>
            <a:gs pos="50000">
              <a:schemeClr val="tx1"/>
            </a:gs>
            <a:gs pos="100000">
              <a:srgbClr val="92D050"/>
            </a:gs>
          </a:gsLst>
          <a:lin ang="0" scaled="0"/>
        </a:gradFill>
        <a:effectLst/>
      </p:bgPr>
    </p:bg>
    <p:spTree>
      <p:nvGrpSpPr>
        <p:cNvPr id="1" name=""/>
        <p:cNvGrpSpPr/>
        <p:nvPr/>
      </p:nvGrpSpPr>
      <p:grpSpPr>
        <a:xfrm>
          <a:off x="0" y="0"/>
          <a:ext cx="0" cy="0"/>
          <a:chOff x="0" y="0"/>
          <a:chExt cx="0" cy="0"/>
        </a:xfrm>
      </p:grpSpPr>
      <p:pic>
        <p:nvPicPr>
          <p:cNvPr id="727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3622" y="1568320"/>
            <a:ext cx="7490378" cy="5289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86" name="Rectangle 2"/>
          <p:cNvSpPr>
            <a:spLocks noGrp="1" noChangeArrowheads="1"/>
          </p:cNvSpPr>
          <p:nvPr>
            <p:ph type="title"/>
          </p:nvPr>
        </p:nvSpPr>
        <p:spPr>
          <a:xfrm>
            <a:off x="609600" y="76200"/>
            <a:ext cx="7772400" cy="762000"/>
          </a:xfrm>
        </p:spPr>
        <p:txBody>
          <a:bodyPr/>
          <a:lstStyle/>
          <a:p>
            <a:pPr eaLnBrk="1" hangingPunct="1"/>
            <a:r>
              <a:rPr lang="en-US" dirty="0" smtClean="0">
                <a:solidFill>
                  <a:schemeClr val="bg2"/>
                </a:solidFill>
                <a:latin typeface="Arial Unicode MS" pitchFamily="34" charset="-128"/>
                <a:ea typeface="Arial Unicode MS" pitchFamily="34" charset="-128"/>
                <a:cs typeface="Arial Unicode MS" pitchFamily="34" charset="-128"/>
              </a:rPr>
              <a:t>Transformations</a:t>
            </a:r>
          </a:p>
        </p:txBody>
      </p:sp>
      <p:sp>
        <p:nvSpPr>
          <p:cNvPr id="41987" name="Rectangle 3"/>
          <p:cNvSpPr>
            <a:spLocks noGrp="1" noChangeArrowheads="1"/>
          </p:cNvSpPr>
          <p:nvPr>
            <p:ph type="body" idx="1"/>
          </p:nvPr>
        </p:nvSpPr>
        <p:spPr>
          <a:xfrm>
            <a:off x="152400" y="838200"/>
            <a:ext cx="8839200" cy="5867400"/>
          </a:xfrm>
        </p:spPr>
        <p:txBody>
          <a:bodyPr/>
          <a:lstStyle/>
          <a:p>
            <a:pPr marL="0" indent="0" eaLnBrk="1" hangingPunct="1">
              <a:buNone/>
            </a:pPr>
            <a:r>
              <a:rPr lang="en-US" dirty="0" smtClean="0">
                <a:solidFill>
                  <a:schemeClr val="bg2"/>
                </a:solidFill>
                <a:latin typeface="Arial Unicode MS" pitchFamily="34" charset="-128"/>
                <a:ea typeface="Arial Unicode MS" pitchFamily="34" charset="-128"/>
                <a:cs typeface="Arial Unicode MS" pitchFamily="34" charset="-128"/>
              </a:rPr>
              <a:t>Log Scale Gives All More Appropriate Weight</a:t>
            </a:r>
          </a:p>
          <a:p>
            <a:pPr marL="0" indent="0" eaLnBrk="1" hangingPunct="1">
              <a:buNone/>
            </a:pPr>
            <a:endParaRPr lang="en-US" dirty="0" smtClean="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r>
              <a:rPr lang="en-US" dirty="0" smtClean="0">
                <a:solidFill>
                  <a:schemeClr val="bg2"/>
                </a:solidFill>
                <a:latin typeface="Arial Unicode MS" pitchFamily="34" charset="-128"/>
                <a:ea typeface="Arial Unicode MS" pitchFamily="34" charset="-128"/>
                <a:cs typeface="Arial Unicode MS" pitchFamily="34" charset="-128"/>
              </a:rPr>
              <a:t>Note: </a:t>
            </a:r>
          </a:p>
          <a:p>
            <a:pPr marL="0" indent="0" eaLnBrk="1" hangingPunct="1">
              <a:buNone/>
            </a:pPr>
            <a:r>
              <a:rPr lang="en-US" dirty="0" smtClean="0">
                <a:solidFill>
                  <a:schemeClr val="bg2"/>
                </a:solidFill>
                <a:latin typeface="Arial Unicode MS" pitchFamily="34" charset="-128"/>
                <a:ea typeface="Arial Unicode MS" pitchFamily="34" charset="-128"/>
                <a:cs typeface="Arial Unicode MS" pitchFamily="34" charset="-128"/>
              </a:rPr>
              <a:t>Orders</a:t>
            </a:r>
          </a:p>
          <a:p>
            <a:pPr marL="0" indent="0" eaLnBrk="1" hangingPunct="1">
              <a:buNone/>
            </a:pPr>
            <a:r>
              <a:rPr lang="en-US" dirty="0" smtClean="0">
                <a:solidFill>
                  <a:schemeClr val="bg2"/>
                </a:solidFill>
                <a:latin typeface="Arial Unicode MS" pitchFamily="34" charset="-128"/>
                <a:ea typeface="Arial Unicode MS" pitchFamily="34" charset="-128"/>
                <a:cs typeface="Arial Unicode MS" pitchFamily="34" charset="-128"/>
              </a:rPr>
              <a:t>Of</a:t>
            </a:r>
          </a:p>
          <a:p>
            <a:pPr marL="0" indent="0" eaLnBrk="1" hangingPunct="1">
              <a:buNone/>
            </a:pPr>
            <a:r>
              <a:rPr lang="en-US" dirty="0" smtClean="0">
                <a:solidFill>
                  <a:schemeClr val="bg2"/>
                </a:solidFill>
                <a:latin typeface="Arial Unicode MS" pitchFamily="34" charset="-128"/>
                <a:ea typeface="Arial Unicode MS" pitchFamily="34" charset="-128"/>
                <a:cs typeface="Arial Unicode MS" pitchFamily="34" charset="-128"/>
              </a:rPr>
              <a:t>Magnitude</a:t>
            </a:r>
          </a:p>
          <a:p>
            <a:pPr marL="0" indent="0" eaLnBrk="1" hangingPunct="1">
              <a:buNone/>
            </a:pPr>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r>
              <a:rPr lang="en-US" dirty="0" smtClean="0">
                <a:solidFill>
                  <a:schemeClr val="bg2"/>
                </a:solidFill>
                <a:latin typeface="Arial Unicode MS" pitchFamily="34" charset="-128"/>
                <a:ea typeface="Arial Unicode MS" pitchFamily="34" charset="-128"/>
                <a:cs typeface="Arial Unicode MS" pitchFamily="34" charset="-128"/>
              </a:rPr>
              <a:t>Log</a:t>
            </a:r>
            <a:r>
              <a:rPr lang="en-US" baseline="-25000" dirty="0" smtClean="0">
                <a:solidFill>
                  <a:schemeClr val="bg2"/>
                </a:solidFill>
                <a:latin typeface="Arial Unicode MS" pitchFamily="34" charset="-128"/>
                <a:ea typeface="Arial Unicode MS" pitchFamily="34" charset="-128"/>
                <a:cs typeface="Arial Unicode MS" pitchFamily="34" charset="-128"/>
              </a:rPr>
              <a:t>10</a:t>
            </a:r>
            <a:r>
              <a:rPr lang="en-US" dirty="0" smtClean="0">
                <a:solidFill>
                  <a:schemeClr val="bg2"/>
                </a:solidFill>
                <a:latin typeface="Arial Unicode MS" pitchFamily="34" charset="-128"/>
                <a:ea typeface="Arial Unicode MS" pitchFamily="34" charset="-128"/>
                <a:cs typeface="Arial Unicode MS" pitchFamily="34" charset="-128"/>
              </a:rPr>
              <a:t>  most</a:t>
            </a:r>
          </a:p>
          <a:p>
            <a:pPr marL="0" indent="0" eaLnBrk="1" hangingPunct="1">
              <a:buNone/>
            </a:pPr>
            <a:r>
              <a:rPr lang="en-US" dirty="0" smtClean="0">
                <a:solidFill>
                  <a:schemeClr val="bg2"/>
                </a:solidFill>
                <a:latin typeface="Arial Unicode MS" pitchFamily="34" charset="-128"/>
                <a:ea typeface="Arial Unicode MS" pitchFamily="34" charset="-128"/>
                <a:cs typeface="Arial Unicode MS" pitchFamily="34" charset="-128"/>
              </a:rPr>
              <a:t>Interpretable</a:t>
            </a:r>
          </a:p>
        </p:txBody>
      </p:sp>
      <p:sp>
        <p:nvSpPr>
          <p:cNvPr id="41988" name="Rectangle 4"/>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89" name="Rectangle 5"/>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0" name="Rectangle 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1" name="Rectangle 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2" name="Rectangle 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3" name="Rectangle 9"/>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4" name="Rectangle 10"/>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5" name="Rectangle 11"/>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6" name="Rectangle 12"/>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7" name="Rectangle 13"/>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8" name="Rectangle 1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9" name="Rectangle 15"/>
          <p:cNvSpPr>
            <a:spLocks noChangeArrowheads="1"/>
          </p:cNvSpPr>
          <p:nvPr/>
        </p:nvSpPr>
        <p:spPr bwMode="auto">
          <a:xfrm>
            <a:off x="0" y="302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0" name="Rectangle 16"/>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1" name="Rectangle 17"/>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2" name="Rectangle 18"/>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3" name="Rectangle 19"/>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4" name="Rectangle 20"/>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5" name="Rectangle 21"/>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6" name="Rectangle 22"/>
          <p:cNvSpPr>
            <a:spLocks noChangeArrowheads="1"/>
          </p:cNvSpPr>
          <p:nvPr/>
        </p:nvSpPr>
        <p:spPr bwMode="auto">
          <a:xfrm>
            <a:off x="0"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7" name="Rectangle 23"/>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8" name="Rectangle 2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9" name="Rectangle 25"/>
          <p:cNvSpPr>
            <a:spLocks noChangeArrowheads="1"/>
          </p:cNvSpPr>
          <p:nvPr/>
        </p:nvSpPr>
        <p:spPr bwMode="auto">
          <a:xfrm>
            <a:off x="0" y="3249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0" name="Rectangle 2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1" name="Rectangle 2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2" name="Rectangle 2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3" name="Rectangle 29"/>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4" name="Rectangle 30"/>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5" name="Rectangle 31"/>
          <p:cNvSpPr>
            <a:spLocks noChangeArrowheads="1"/>
          </p:cNvSpPr>
          <p:nvPr/>
        </p:nvSpPr>
        <p:spPr bwMode="auto">
          <a:xfrm>
            <a:off x="0" y="2525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6" name="Rectangle 32"/>
          <p:cNvSpPr>
            <a:spLocks noChangeArrowheads="1"/>
          </p:cNvSpPr>
          <p:nvPr/>
        </p:nvSpPr>
        <p:spPr bwMode="auto">
          <a:xfrm>
            <a:off x="0" y="2982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cxnSp>
        <p:nvCxnSpPr>
          <p:cNvPr id="3" name="Straight Arrow Connector 2"/>
          <p:cNvCxnSpPr/>
          <p:nvPr/>
        </p:nvCxnSpPr>
        <p:spPr>
          <a:xfrm>
            <a:off x="1653622" y="2982914"/>
            <a:ext cx="4899578" cy="3265486"/>
          </a:xfrm>
          <a:prstGeom prst="straightConnector1">
            <a:avLst/>
          </a:prstGeom>
          <a:ln w="25400">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1653622" y="2982913"/>
            <a:ext cx="2003978" cy="3265487"/>
          </a:xfrm>
          <a:prstGeom prst="straightConnector1">
            <a:avLst/>
          </a:prstGeom>
          <a:ln w="25400">
            <a:solidFill>
              <a:schemeClr val="bg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684655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gradFill rotWithShape="0">
          <a:gsLst>
            <a:gs pos="0">
              <a:srgbClr val="92D050"/>
            </a:gs>
            <a:gs pos="50000">
              <a:schemeClr val="tx1"/>
            </a:gs>
            <a:gs pos="100000">
              <a:srgbClr val="92D050"/>
            </a:gs>
          </a:gsLst>
          <a:lin ang="0" scaled="0"/>
        </a:gra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09600" y="76200"/>
            <a:ext cx="7772400" cy="762000"/>
          </a:xfrm>
        </p:spPr>
        <p:txBody>
          <a:bodyPr/>
          <a:lstStyle/>
          <a:p>
            <a:pPr eaLnBrk="1" hangingPunct="1"/>
            <a:r>
              <a:rPr lang="en-US" dirty="0" smtClean="0">
                <a:solidFill>
                  <a:schemeClr val="bg2"/>
                </a:solidFill>
                <a:latin typeface="Arial Unicode MS" pitchFamily="34" charset="-128"/>
                <a:ea typeface="Arial Unicode MS" pitchFamily="34" charset="-128"/>
                <a:cs typeface="Arial Unicode MS" pitchFamily="34" charset="-128"/>
              </a:rPr>
              <a:t>Transformations</a:t>
            </a:r>
          </a:p>
        </p:txBody>
      </p:sp>
      <mc:AlternateContent xmlns:mc="http://schemas.openxmlformats.org/markup-compatibility/2006" xmlns:a14="http://schemas.microsoft.com/office/drawing/2010/main">
        <mc:Choice Requires="a14">
          <p:sp>
            <p:nvSpPr>
              <p:cNvPr id="41987" name="Rectangle 3"/>
              <p:cNvSpPr>
                <a:spLocks noGrp="1" noChangeArrowheads="1"/>
              </p:cNvSpPr>
              <p:nvPr>
                <p:ph type="body" idx="1"/>
              </p:nvPr>
            </p:nvSpPr>
            <p:spPr>
              <a:xfrm>
                <a:off x="457200" y="838200"/>
                <a:ext cx="8534400" cy="5867400"/>
              </a:xfrm>
            </p:spPr>
            <p:txBody>
              <a:bodyPr/>
              <a:lstStyle/>
              <a:p>
                <a:pPr marL="0" indent="0" eaLnBrk="1" hangingPunct="1">
                  <a:lnSpc>
                    <a:spcPct val="150000"/>
                  </a:lnSpc>
                  <a:buNone/>
                </a:pPr>
                <a:r>
                  <a:rPr lang="en-US" dirty="0" smtClean="0">
                    <a:solidFill>
                      <a:schemeClr val="bg2"/>
                    </a:solidFill>
                    <a:latin typeface="Arial Unicode MS" pitchFamily="34" charset="-128"/>
                    <a:ea typeface="Arial Unicode MS" pitchFamily="34" charset="-128"/>
                    <a:cs typeface="Arial Unicode MS" pitchFamily="34" charset="-128"/>
                  </a:rPr>
                  <a:t>Note That Order Matters:    </a:t>
                </a:r>
              </a:p>
              <a:p>
                <a:pPr marL="514350" indent="-514350" eaLnBrk="1" hangingPunct="1">
                  <a:lnSpc>
                    <a:spcPct val="150000"/>
                  </a:lnSpc>
                  <a:buFont typeface="+mj-lt"/>
                  <a:buAutoNum type="arabicPeriod"/>
                </a:pPr>
                <a:r>
                  <a:rPr lang="en-US" dirty="0" smtClean="0">
                    <a:solidFill>
                      <a:schemeClr val="bg2"/>
                    </a:solidFill>
                    <a:latin typeface="Arial Unicode MS" pitchFamily="34" charset="-128"/>
                    <a:ea typeface="Arial Unicode MS" pitchFamily="34" charset="-128"/>
                    <a:cs typeface="Arial Unicode MS" pitchFamily="34" charset="-128"/>
                  </a:rPr>
                  <a:t>Log Transform </a:t>
                </a:r>
                <a:r>
                  <a:rPr lang="en-US" u="sng" dirty="0" smtClean="0">
                    <a:solidFill>
                      <a:schemeClr val="bg2"/>
                    </a:solidFill>
                    <a:latin typeface="Arial Unicode MS" pitchFamily="34" charset="-128"/>
                    <a:ea typeface="Arial Unicode MS" pitchFamily="34" charset="-128"/>
                    <a:cs typeface="Arial Unicode MS" pitchFamily="34" charset="-128"/>
                  </a:rPr>
                  <a:t>First</a:t>
                </a:r>
                <a:r>
                  <a:rPr lang="en-US" dirty="0" smtClean="0">
                    <a:solidFill>
                      <a:schemeClr val="bg2"/>
                    </a:solidFill>
                    <a:latin typeface="Arial Unicode MS" pitchFamily="34" charset="-128"/>
                    <a:ea typeface="Arial Unicode MS" pitchFamily="34" charset="-128"/>
                    <a:cs typeface="Arial Unicode MS" pitchFamily="34" charset="-128"/>
                  </a:rPr>
                  <a:t> </a:t>
                </a:r>
              </a:p>
              <a:p>
                <a:pPr marL="514350" indent="-514350" eaLnBrk="1" hangingPunct="1">
                  <a:lnSpc>
                    <a:spcPct val="150000"/>
                  </a:lnSpc>
                  <a:buFont typeface="+mj-lt"/>
                  <a:buAutoNum type="arabicPeriod"/>
                </a:pPr>
                <a:r>
                  <a:rPr lang="en-US" dirty="0" smtClean="0">
                    <a:solidFill>
                      <a:schemeClr val="bg2"/>
                    </a:solidFill>
                    <a:latin typeface="Arial Unicode MS" pitchFamily="34" charset="-128"/>
                    <a:ea typeface="Arial Unicode MS" pitchFamily="34" charset="-128"/>
                    <a:cs typeface="Arial Unicode MS" pitchFamily="34" charset="-128"/>
                  </a:rPr>
                  <a:t>Standardize (</a:t>
                </a:r>
                <a14:m>
                  <m:oMath xmlns:m="http://schemas.openxmlformats.org/officeDocument/2006/math">
                    <m:r>
                      <a:rPr lang="en-US" i="1" smtClean="0">
                        <a:solidFill>
                          <a:schemeClr val="bg2"/>
                        </a:solidFill>
                        <a:latin typeface="Cambria Math" panose="02040503050406030204" pitchFamily="18" charset="0"/>
                        <a:ea typeface="Cambria Math" panose="02040503050406030204" pitchFamily="18" charset="0"/>
                        <a:cs typeface="Arial Unicode MS" pitchFamily="34" charset="-128"/>
                      </a:rPr>
                      <m:t>∙</m:t>
                    </m:r>
                    <m:r>
                      <a:rPr lang="en-US" b="0" i="1" smtClean="0">
                        <a:solidFill>
                          <a:schemeClr val="bg2"/>
                        </a:solidFill>
                        <a:latin typeface="Cambria Math" panose="02040503050406030204" pitchFamily="18" charset="0"/>
                        <a:ea typeface="Cambria Math" panose="02040503050406030204" pitchFamily="18" charset="0"/>
                        <a:cs typeface="Arial Unicode MS" pitchFamily="34" charset="-128"/>
                      </a:rPr>
                      <m:t>−</m:t>
                    </m:r>
                    <m:acc>
                      <m:accPr>
                        <m:chr m:val="̅"/>
                        <m:ctrlPr>
                          <a:rPr lang="en-US" b="0" i="1" smtClean="0">
                            <a:solidFill>
                              <a:schemeClr val="bg2"/>
                            </a:solidFill>
                            <a:latin typeface="Cambria Math" panose="02040503050406030204" pitchFamily="18" charset="0"/>
                            <a:ea typeface="Cambria Math" panose="02040503050406030204" pitchFamily="18" charset="0"/>
                            <a:cs typeface="Arial Unicode MS" pitchFamily="34" charset="-128"/>
                          </a:rPr>
                        </m:ctrlPr>
                      </m:accPr>
                      <m:e>
                        <m:r>
                          <a:rPr lang="en-US" b="0" i="1" smtClean="0">
                            <a:solidFill>
                              <a:schemeClr val="bg2"/>
                            </a:solidFill>
                            <a:latin typeface="Cambria Math" panose="02040503050406030204" pitchFamily="18" charset="0"/>
                            <a:ea typeface="Cambria Math" panose="02040503050406030204" pitchFamily="18" charset="0"/>
                            <a:cs typeface="Arial Unicode MS" pitchFamily="34" charset="-128"/>
                          </a:rPr>
                          <m:t>𝑋</m:t>
                        </m:r>
                      </m:e>
                    </m:acc>
                  </m:oMath>
                </a14:m>
                <a:r>
                  <a:rPr lang="en-US" dirty="0" smtClean="0">
                    <a:solidFill>
                      <a:schemeClr val="bg2"/>
                    </a:solidFill>
                    <a:latin typeface="Arial Unicode MS" pitchFamily="34" charset="-128"/>
                    <a:ea typeface="Arial Unicode MS" pitchFamily="34" charset="-128"/>
                    <a:cs typeface="Arial Unicode MS" pitchFamily="34" charset="-128"/>
                  </a:rPr>
                  <a:t> / </a:t>
                </a:r>
                <a14:m>
                  <m:oMath xmlns:m="http://schemas.openxmlformats.org/officeDocument/2006/math">
                    <m:r>
                      <a:rPr lang="en-US" b="0" i="1" smtClean="0">
                        <a:solidFill>
                          <a:schemeClr val="bg2"/>
                        </a:solidFill>
                        <a:latin typeface="Cambria Math" panose="02040503050406030204" pitchFamily="18" charset="0"/>
                        <a:ea typeface="Arial Unicode MS" pitchFamily="34" charset="-128"/>
                        <a:cs typeface="Arial Unicode MS" pitchFamily="34" charset="-128"/>
                      </a:rPr>
                      <m:t>𝑠</m:t>
                    </m:r>
                  </m:oMath>
                </a14:m>
                <a:r>
                  <a:rPr lang="en-US" dirty="0" smtClean="0">
                    <a:solidFill>
                      <a:schemeClr val="bg2"/>
                    </a:solidFill>
                    <a:latin typeface="Arial Unicode MS" pitchFamily="34" charset="-128"/>
                    <a:ea typeface="Arial Unicode MS" pitchFamily="34" charset="-128"/>
                    <a:cs typeface="Arial Unicode MS" pitchFamily="34" charset="-128"/>
                  </a:rPr>
                  <a:t>)  </a:t>
                </a:r>
                <a:r>
                  <a:rPr lang="en-US" u="sng" dirty="0" smtClean="0">
                    <a:solidFill>
                      <a:schemeClr val="bg2"/>
                    </a:solidFill>
                    <a:latin typeface="Arial Unicode MS" pitchFamily="34" charset="-128"/>
                    <a:ea typeface="Arial Unicode MS" pitchFamily="34" charset="-128"/>
                    <a:cs typeface="Arial Unicode MS" pitchFamily="34" charset="-128"/>
                  </a:rPr>
                  <a:t>Second</a:t>
                </a:r>
              </a:p>
              <a:p>
                <a:pPr marL="0" indent="0" eaLnBrk="1" hangingPunct="1">
                  <a:lnSpc>
                    <a:spcPct val="150000"/>
                  </a:lnSpc>
                  <a:buNone/>
                </a:pPr>
                <a:r>
                  <a:rPr lang="en-US" dirty="0" smtClean="0">
                    <a:solidFill>
                      <a:schemeClr val="bg2"/>
                    </a:solidFill>
                    <a:latin typeface="Arial Unicode MS" pitchFamily="34" charset="-128"/>
                    <a:ea typeface="Arial Unicode MS" pitchFamily="34" charset="-128"/>
                    <a:cs typeface="Arial Unicode MS" pitchFamily="34" charset="-128"/>
                  </a:rPr>
                  <a:t>Since Mean, </a:t>
                </a:r>
                <a14:m>
                  <m:oMath xmlns:m="http://schemas.openxmlformats.org/officeDocument/2006/math">
                    <m:acc>
                      <m:accPr>
                        <m:chr m:val="̅"/>
                        <m:ctrlPr>
                          <a:rPr lang="en-US" i="1" smtClean="0">
                            <a:solidFill>
                              <a:schemeClr val="bg2"/>
                            </a:solidFill>
                            <a:latin typeface="Cambria Math" panose="02040503050406030204" pitchFamily="18" charset="0"/>
                            <a:ea typeface="Arial Unicode MS" pitchFamily="34" charset="-128"/>
                            <a:cs typeface="Arial Unicode MS" pitchFamily="34" charset="-128"/>
                          </a:rPr>
                        </m:ctrlPr>
                      </m:accPr>
                      <m:e>
                        <m:r>
                          <a:rPr lang="en-US" b="0" i="1" smtClean="0">
                            <a:solidFill>
                              <a:schemeClr val="bg2"/>
                            </a:solidFill>
                            <a:latin typeface="Cambria Math" panose="02040503050406030204" pitchFamily="18" charset="0"/>
                            <a:ea typeface="Arial Unicode MS" pitchFamily="34" charset="-128"/>
                            <a:cs typeface="Arial Unicode MS" pitchFamily="34" charset="-128"/>
                          </a:rPr>
                          <m:t>𝑋</m:t>
                        </m:r>
                      </m:e>
                    </m:acc>
                  </m:oMath>
                </a14:m>
                <a:r>
                  <a:rPr lang="en-US" dirty="0" smtClean="0">
                    <a:solidFill>
                      <a:schemeClr val="bg2"/>
                    </a:solidFill>
                    <a:latin typeface="Arial Unicode MS" pitchFamily="34" charset="-128"/>
                    <a:ea typeface="Arial Unicode MS" pitchFamily="34" charset="-128"/>
                    <a:cs typeface="Arial Unicode MS" pitchFamily="34" charset="-128"/>
                  </a:rPr>
                  <a:t>, and Standard Deviation, </a:t>
                </a:r>
                <a14:m>
                  <m:oMath xmlns:m="http://schemas.openxmlformats.org/officeDocument/2006/math">
                    <m:r>
                      <a:rPr lang="en-US" b="0" i="1" smtClean="0">
                        <a:solidFill>
                          <a:schemeClr val="bg2"/>
                        </a:solidFill>
                        <a:latin typeface="Cambria Math" panose="02040503050406030204" pitchFamily="18" charset="0"/>
                        <a:ea typeface="Arial Unicode MS" pitchFamily="34" charset="-128"/>
                        <a:cs typeface="Arial Unicode MS" pitchFamily="34" charset="-128"/>
                      </a:rPr>
                      <m:t>𝑠</m:t>
                    </m:r>
                  </m:oMath>
                </a14:m>
                <a:r>
                  <a:rPr lang="en-US" dirty="0" smtClean="0">
                    <a:solidFill>
                      <a:schemeClr val="bg2"/>
                    </a:solidFill>
                    <a:latin typeface="Arial Unicode MS" pitchFamily="34" charset="-128"/>
                    <a:ea typeface="Arial Unicode MS" pitchFamily="34" charset="-128"/>
                    <a:cs typeface="Arial Unicode MS" pitchFamily="34" charset="-128"/>
                  </a:rPr>
                  <a:t> </a:t>
                </a:r>
              </a:p>
              <a:p>
                <a:pPr eaLnBrk="1" hangingPunct="1">
                  <a:lnSpc>
                    <a:spcPct val="150000"/>
                  </a:lnSpc>
                  <a:buFont typeface="Wingdings" panose="05000000000000000000" pitchFamily="2" charset="2"/>
                  <a:buChar char="ü"/>
                </a:pPr>
                <a:r>
                  <a:rPr lang="en-US" dirty="0" smtClean="0">
                    <a:solidFill>
                      <a:schemeClr val="bg2"/>
                    </a:solidFill>
                    <a:latin typeface="Arial Unicode MS" pitchFamily="34" charset="-128"/>
                    <a:ea typeface="Arial Unicode MS" pitchFamily="34" charset="-128"/>
                    <a:cs typeface="Arial Unicode MS" pitchFamily="34" charset="-128"/>
                  </a:rPr>
                  <a:t>  Hard to Interpret for Skewed Data</a:t>
                </a:r>
              </a:p>
              <a:p>
                <a:pPr eaLnBrk="1" hangingPunct="1">
                  <a:lnSpc>
                    <a:spcPct val="150000"/>
                  </a:lnSpc>
                  <a:buFont typeface="Wingdings" panose="05000000000000000000" pitchFamily="2" charset="2"/>
                  <a:buChar char="ü"/>
                </a:pPr>
                <a:r>
                  <a:rPr lang="en-US" dirty="0" smtClean="0">
                    <a:solidFill>
                      <a:schemeClr val="bg2"/>
                    </a:solidFill>
                    <a:latin typeface="Arial Unicode MS" pitchFamily="34" charset="-128"/>
                    <a:ea typeface="Arial Unicode MS" pitchFamily="34" charset="-128"/>
                    <a:cs typeface="Arial Unicode MS" pitchFamily="34" charset="-128"/>
                  </a:rPr>
                  <a:t>  Most Sensible for ~ Gaussian Data</a:t>
                </a:r>
              </a:p>
            </p:txBody>
          </p:sp>
        </mc:Choice>
        <mc:Fallback xmlns="">
          <p:sp>
            <p:nvSpPr>
              <p:cNvPr id="41987" name="Rectangle 3"/>
              <p:cNvSpPr>
                <a:spLocks noGrp="1" noRot="1" noChangeAspect="1" noMove="1" noResize="1" noEditPoints="1" noAdjustHandles="1" noChangeArrowheads="1" noChangeShapeType="1" noTextEdit="1"/>
              </p:cNvSpPr>
              <p:nvPr>
                <p:ph type="body" idx="1"/>
              </p:nvPr>
            </p:nvSpPr>
            <p:spPr>
              <a:xfrm>
                <a:off x="457200" y="838200"/>
                <a:ext cx="8534400" cy="5867400"/>
              </a:xfrm>
              <a:blipFill>
                <a:blip r:embed="rId3"/>
                <a:stretch>
                  <a:fillRect l="-2143"/>
                </a:stretch>
              </a:blipFill>
            </p:spPr>
            <p:txBody>
              <a:bodyPr/>
              <a:lstStyle/>
              <a:p>
                <a:r>
                  <a:rPr lang="en-US">
                    <a:noFill/>
                  </a:rPr>
                  <a:t> </a:t>
                </a:r>
              </a:p>
            </p:txBody>
          </p:sp>
        </mc:Fallback>
      </mc:AlternateContent>
      <p:sp>
        <p:nvSpPr>
          <p:cNvPr id="41988" name="Rectangle 4"/>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89" name="Rectangle 5"/>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0" name="Rectangle 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1" name="Rectangle 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2" name="Rectangle 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3" name="Rectangle 9"/>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4" name="Rectangle 10"/>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5" name="Rectangle 11"/>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6" name="Rectangle 12"/>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7" name="Rectangle 13"/>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8" name="Rectangle 1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9" name="Rectangle 15"/>
          <p:cNvSpPr>
            <a:spLocks noChangeArrowheads="1"/>
          </p:cNvSpPr>
          <p:nvPr/>
        </p:nvSpPr>
        <p:spPr bwMode="auto">
          <a:xfrm>
            <a:off x="0" y="302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0" name="Rectangle 16"/>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1" name="Rectangle 17"/>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2" name="Rectangle 18"/>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3" name="Rectangle 19"/>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4" name="Rectangle 20"/>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5" name="Rectangle 21"/>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6" name="Rectangle 22"/>
          <p:cNvSpPr>
            <a:spLocks noChangeArrowheads="1"/>
          </p:cNvSpPr>
          <p:nvPr/>
        </p:nvSpPr>
        <p:spPr bwMode="auto">
          <a:xfrm>
            <a:off x="0"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7" name="Rectangle 23"/>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8" name="Rectangle 2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9" name="Rectangle 25"/>
          <p:cNvSpPr>
            <a:spLocks noChangeArrowheads="1"/>
          </p:cNvSpPr>
          <p:nvPr/>
        </p:nvSpPr>
        <p:spPr bwMode="auto">
          <a:xfrm>
            <a:off x="0" y="3249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0" name="Rectangle 2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1" name="Rectangle 2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2" name="Rectangle 2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3" name="Rectangle 29"/>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4" name="Rectangle 30"/>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5" name="Rectangle 31"/>
          <p:cNvSpPr>
            <a:spLocks noChangeArrowheads="1"/>
          </p:cNvSpPr>
          <p:nvPr/>
        </p:nvSpPr>
        <p:spPr bwMode="auto">
          <a:xfrm>
            <a:off x="0" y="2525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6" name="Rectangle 32"/>
          <p:cNvSpPr>
            <a:spLocks noChangeArrowheads="1"/>
          </p:cNvSpPr>
          <p:nvPr/>
        </p:nvSpPr>
        <p:spPr bwMode="auto">
          <a:xfrm>
            <a:off x="0" y="2982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Tree>
    <p:extLst>
      <p:ext uri="{BB962C8B-B14F-4D97-AF65-F5344CB8AC3E}">
        <p14:creationId xmlns:p14="http://schemas.microsoft.com/office/powerpoint/2010/main" val="2708892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98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987">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19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5">
                <a:lumMod val="50000"/>
              </a:schemeClr>
            </a:gs>
            <a:gs pos="50000">
              <a:schemeClr val="tx1"/>
            </a:gs>
            <a:gs pos="100000">
              <a:schemeClr val="accent5">
                <a:lumMod val="50000"/>
              </a:schemeClr>
            </a:gs>
          </a:gsLst>
          <a:lin ang="0" scaled="0"/>
        </a:gra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7003" y="1941959"/>
            <a:ext cx="6956997" cy="4916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4210" name="Rectangle 2"/>
          <p:cNvSpPr>
            <a:spLocks noGrp="1" noChangeArrowheads="1"/>
          </p:cNvSpPr>
          <p:nvPr>
            <p:ph type="title"/>
          </p:nvPr>
        </p:nvSpPr>
        <p:spPr>
          <a:xfrm>
            <a:off x="762000" y="0"/>
            <a:ext cx="8001000" cy="762000"/>
          </a:xfrm>
        </p:spPr>
        <p:txBody>
          <a:bodyPr/>
          <a:lstStyle/>
          <a:p>
            <a:pPr eaLnBrk="1" hangingPunct="1"/>
            <a:r>
              <a:rPr lang="en-US" altLang="ko-KR" sz="4000" dirty="0" smtClean="0">
                <a:solidFill>
                  <a:schemeClr val="bg2"/>
                </a:solidFill>
                <a:latin typeface="Arial Unicode MS" pitchFamily="34" charset="-128"/>
                <a:ea typeface="Arial Unicode MS" pitchFamily="34" charset="-128"/>
                <a:cs typeface="Arial Unicode MS" pitchFamily="34" charset="-128"/>
              </a:rPr>
              <a:t>Marg. Dist. Plot Data Example</a:t>
            </a:r>
          </a:p>
        </p:txBody>
      </p:sp>
      <p:sp>
        <p:nvSpPr>
          <p:cNvPr id="236547" name="Rectangle 3"/>
          <p:cNvSpPr>
            <a:spLocks noGrp="1" noChangeArrowheads="1"/>
          </p:cNvSpPr>
          <p:nvPr>
            <p:ph type="body" idx="1"/>
          </p:nvPr>
        </p:nvSpPr>
        <p:spPr>
          <a:xfrm>
            <a:off x="304800" y="838200"/>
            <a:ext cx="8610600" cy="5410200"/>
          </a:xfrm>
        </p:spPr>
        <p:txBody>
          <a:bodyPr/>
          <a:lstStyle/>
          <a:p>
            <a:pPr marL="0" indent="0" eaLnBrk="1" hangingPunct="1">
              <a:buNone/>
            </a:pPr>
            <a:r>
              <a:rPr lang="en-US" altLang="ko-KR" dirty="0" smtClean="0">
                <a:solidFill>
                  <a:schemeClr val="bg2"/>
                </a:solidFill>
                <a:latin typeface="Arial Unicode MS" pitchFamily="34" charset="-128"/>
                <a:ea typeface="Arial Unicode MS" pitchFamily="34" charset="-128"/>
                <a:cs typeface="Arial Unicode MS" pitchFamily="34" charset="-128"/>
              </a:rPr>
              <a:t>Drug Discovery – Sort on Means</a:t>
            </a:r>
          </a:p>
          <a:p>
            <a:pPr marL="0" indent="0" eaLnBrk="1" hangingPunct="1">
              <a:buNone/>
            </a:pPr>
            <a:endParaRPr lang="en-US" altLang="ko-KR" dirty="0" smtClean="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altLang="ko-KR" dirty="0" smtClean="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r>
              <a:rPr lang="en-US" altLang="ko-KR" dirty="0">
                <a:solidFill>
                  <a:schemeClr val="bg2"/>
                </a:solidFill>
                <a:latin typeface="Arial Unicode MS" pitchFamily="34" charset="-128"/>
                <a:ea typeface="Arial Unicode MS" pitchFamily="34" charset="-128"/>
                <a:cs typeface="Arial Unicode MS" pitchFamily="34" charset="-128"/>
              </a:rPr>
              <a:t>Note: Many </a:t>
            </a:r>
          </a:p>
          <a:p>
            <a:pPr marL="0" indent="0" eaLnBrk="1" hangingPunct="1">
              <a:buNone/>
            </a:pPr>
            <a:r>
              <a:rPr lang="en-US" altLang="ko-KR" dirty="0">
                <a:solidFill>
                  <a:schemeClr val="bg2"/>
                </a:solidFill>
                <a:latin typeface="Arial Unicode MS" pitchFamily="34" charset="-128"/>
                <a:ea typeface="Arial Unicode MS" pitchFamily="34" charset="-128"/>
                <a:cs typeface="Arial Unicode MS" pitchFamily="34" charset="-128"/>
              </a:rPr>
              <a:t>With No</a:t>
            </a:r>
          </a:p>
          <a:p>
            <a:pPr marL="0" indent="0" eaLnBrk="1" hangingPunct="1">
              <a:buNone/>
            </a:pPr>
            <a:r>
              <a:rPr lang="en-US" altLang="ko-KR" dirty="0">
                <a:solidFill>
                  <a:schemeClr val="bg2"/>
                </a:solidFill>
                <a:latin typeface="Arial Unicode MS" pitchFamily="34" charset="-128"/>
                <a:ea typeface="Arial Unicode MS" pitchFamily="34" charset="-128"/>
                <a:cs typeface="Arial Unicode MS" pitchFamily="34" charset="-128"/>
              </a:rPr>
              <a:t>Variation???</a:t>
            </a:r>
          </a:p>
          <a:p>
            <a:pPr marL="0" indent="0" eaLnBrk="1" hangingPunct="1">
              <a:buNone/>
            </a:pPr>
            <a:endParaRPr lang="en-US" altLang="ko-KR" dirty="0" smtClean="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altLang="ko-KR" dirty="0" smtClean="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altLang="ko-KR"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altLang="ko-KR" dirty="0" smtClean="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altLang="ko-KR" sz="1800" dirty="0" smtClean="0">
              <a:solidFill>
                <a:schemeClr val="bg2"/>
              </a:solidFill>
              <a:latin typeface="Arial Unicode MS" pitchFamily="34" charset="-128"/>
              <a:ea typeface="Arial Unicode MS" pitchFamily="34" charset="-128"/>
              <a:cs typeface="Arial Unicode MS" pitchFamily="34" charset="-128"/>
            </a:endParaRPr>
          </a:p>
        </p:txBody>
      </p:sp>
      <p:cxnSp>
        <p:nvCxnSpPr>
          <p:cNvPr id="5" name="Straight Arrow Connector 4"/>
          <p:cNvCxnSpPr/>
          <p:nvPr/>
        </p:nvCxnSpPr>
        <p:spPr bwMode="auto">
          <a:xfrm>
            <a:off x="1905000" y="3505200"/>
            <a:ext cx="2819400" cy="304800"/>
          </a:xfrm>
          <a:prstGeom prst="straightConnector1">
            <a:avLst/>
          </a:prstGeom>
          <a:noFill/>
          <a:ln w="38100" cap="flat" cmpd="sng" algn="ctr">
            <a:solidFill>
              <a:srgbClr val="00000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34387415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gradFill rotWithShape="0">
          <a:gsLst>
            <a:gs pos="0">
              <a:srgbClr val="92D050"/>
            </a:gs>
            <a:gs pos="50000">
              <a:schemeClr val="tx1"/>
            </a:gs>
            <a:gs pos="100000">
              <a:srgbClr val="92D050"/>
            </a:gs>
          </a:gsLst>
          <a:lin ang="0" scaled="0"/>
        </a:gradFill>
        <a:effectLst/>
      </p:bgPr>
    </p:bg>
    <p:spTree>
      <p:nvGrpSpPr>
        <p:cNvPr id="1" name=""/>
        <p:cNvGrpSpPr/>
        <p:nvPr/>
      </p:nvGrpSpPr>
      <p:grpSpPr>
        <a:xfrm>
          <a:off x="0" y="0"/>
          <a:ext cx="0" cy="0"/>
          <a:chOff x="0" y="0"/>
          <a:chExt cx="0" cy="0"/>
        </a:xfrm>
      </p:grpSpPr>
      <p:pic>
        <p:nvPicPr>
          <p:cNvPr id="737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3622" y="1568320"/>
            <a:ext cx="7490378" cy="5289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86" name="Rectangle 2"/>
          <p:cNvSpPr>
            <a:spLocks noGrp="1" noChangeArrowheads="1"/>
          </p:cNvSpPr>
          <p:nvPr>
            <p:ph type="title"/>
          </p:nvPr>
        </p:nvSpPr>
        <p:spPr>
          <a:xfrm>
            <a:off x="609600" y="76200"/>
            <a:ext cx="7772400" cy="762000"/>
          </a:xfrm>
        </p:spPr>
        <p:txBody>
          <a:bodyPr/>
          <a:lstStyle/>
          <a:p>
            <a:pPr eaLnBrk="1" hangingPunct="1"/>
            <a:r>
              <a:rPr lang="en-US" dirty="0" smtClean="0">
                <a:solidFill>
                  <a:schemeClr val="bg2"/>
                </a:solidFill>
                <a:latin typeface="Arial Unicode MS" pitchFamily="34" charset="-128"/>
                <a:ea typeface="Arial Unicode MS" pitchFamily="34" charset="-128"/>
                <a:cs typeface="Arial Unicode MS" pitchFamily="34" charset="-128"/>
              </a:rPr>
              <a:t>Transformations</a:t>
            </a:r>
          </a:p>
        </p:txBody>
      </p:sp>
      <p:sp>
        <p:nvSpPr>
          <p:cNvPr id="41987" name="Rectangle 3"/>
          <p:cNvSpPr>
            <a:spLocks noGrp="1" noChangeArrowheads="1"/>
          </p:cNvSpPr>
          <p:nvPr>
            <p:ph type="body" idx="1"/>
          </p:nvPr>
        </p:nvSpPr>
        <p:spPr>
          <a:xfrm>
            <a:off x="152400" y="838200"/>
            <a:ext cx="8839200" cy="5867400"/>
          </a:xfrm>
        </p:spPr>
        <p:txBody>
          <a:bodyPr/>
          <a:lstStyle/>
          <a:p>
            <a:pPr marL="0" indent="0" eaLnBrk="1" hangingPunct="1">
              <a:buNone/>
            </a:pPr>
            <a:r>
              <a:rPr lang="en-US" dirty="0" smtClean="0">
                <a:solidFill>
                  <a:schemeClr val="bg2"/>
                </a:solidFill>
                <a:latin typeface="Arial Unicode MS" pitchFamily="34" charset="-128"/>
                <a:ea typeface="Arial Unicode MS" pitchFamily="34" charset="-128"/>
                <a:cs typeface="Arial Unicode MS" pitchFamily="34" charset="-128"/>
              </a:rPr>
              <a:t>Another Feature with Large Values</a:t>
            </a:r>
          </a:p>
          <a:p>
            <a:pPr marL="0" indent="0" eaLnBrk="1" hangingPunct="1">
              <a:buNone/>
            </a:pPr>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dirty="0" smtClean="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r>
              <a:rPr lang="en-US" dirty="0" smtClean="0">
                <a:solidFill>
                  <a:schemeClr val="bg2"/>
                </a:solidFill>
                <a:latin typeface="Arial Unicode MS" pitchFamily="34" charset="-128"/>
                <a:ea typeface="Arial Unicode MS" pitchFamily="34" charset="-128"/>
                <a:cs typeface="Arial Unicode MS" pitchFamily="34" charset="-128"/>
              </a:rPr>
              <a:t>Problem</a:t>
            </a:r>
          </a:p>
          <a:p>
            <a:pPr marL="0" indent="0" eaLnBrk="1" hangingPunct="1">
              <a:buNone/>
            </a:pPr>
            <a:r>
              <a:rPr lang="en-US" dirty="0" smtClean="0">
                <a:solidFill>
                  <a:schemeClr val="bg2"/>
                </a:solidFill>
                <a:latin typeface="Arial Unicode MS" pitchFamily="34" charset="-128"/>
                <a:ea typeface="Arial Unicode MS" pitchFamily="34" charset="-128"/>
                <a:cs typeface="Arial Unicode MS" pitchFamily="34" charset="-128"/>
              </a:rPr>
              <a:t>For This</a:t>
            </a:r>
          </a:p>
          <a:p>
            <a:pPr marL="0" indent="0" eaLnBrk="1" hangingPunct="1">
              <a:buNone/>
            </a:pPr>
            <a:r>
              <a:rPr lang="en-US" dirty="0" smtClean="0">
                <a:solidFill>
                  <a:schemeClr val="bg2"/>
                </a:solidFill>
                <a:latin typeface="Arial Unicode MS" pitchFamily="34" charset="-128"/>
                <a:ea typeface="Arial Unicode MS" pitchFamily="34" charset="-128"/>
                <a:cs typeface="Arial Unicode MS" pitchFamily="34" charset="-128"/>
              </a:rPr>
              <a:t>Feature:</a:t>
            </a:r>
          </a:p>
          <a:p>
            <a:pPr marL="0" indent="0" eaLnBrk="1" hangingPunct="1">
              <a:buNone/>
            </a:pPr>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r>
              <a:rPr lang="en-US" dirty="0" smtClean="0">
                <a:solidFill>
                  <a:schemeClr val="bg2"/>
                </a:solidFill>
                <a:latin typeface="Arial Unicode MS" pitchFamily="34" charset="-128"/>
                <a:ea typeface="Arial Unicode MS" pitchFamily="34" charset="-128"/>
                <a:cs typeface="Arial Unicode MS" pitchFamily="34" charset="-128"/>
              </a:rPr>
              <a:t>0  Values</a:t>
            </a:r>
          </a:p>
          <a:p>
            <a:pPr marL="0" indent="0" eaLnBrk="1" hangingPunct="1">
              <a:buNone/>
            </a:pPr>
            <a:r>
              <a:rPr lang="en-US" dirty="0" smtClean="0">
                <a:solidFill>
                  <a:schemeClr val="bg2"/>
                </a:solidFill>
                <a:latin typeface="Arial Unicode MS" pitchFamily="34" charset="-128"/>
                <a:ea typeface="Arial Unicode MS" pitchFamily="34" charset="-128"/>
                <a:cs typeface="Arial Unicode MS" pitchFamily="34" charset="-128"/>
              </a:rPr>
              <a:t>(no log)</a:t>
            </a:r>
          </a:p>
          <a:p>
            <a:pPr marL="0" indent="0" eaLnBrk="1" hangingPunct="1">
              <a:buNone/>
            </a:pPr>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dirty="0" smtClean="0">
              <a:solidFill>
                <a:schemeClr val="bg2"/>
              </a:solidFill>
              <a:latin typeface="Arial Unicode MS" pitchFamily="34" charset="-128"/>
              <a:ea typeface="Arial Unicode MS" pitchFamily="34" charset="-128"/>
              <a:cs typeface="Arial Unicode MS" pitchFamily="34" charset="-128"/>
            </a:endParaRPr>
          </a:p>
        </p:txBody>
      </p:sp>
      <p:sp>
        <p:nvSpPr>
          <p:cNvPr id="41988" name="Rectangle 4"/>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89" name="Rectangle 5"/>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0" name="Rectangle 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1" name="Rectangle 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2" name="Rectangle 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3" name="Rectangle 9"/>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4" name="Rectangle 10"/>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5" name="Rectangle 11"/>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6" name="Rectangle 12"/>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7" name="Rectangle 13"/>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8" name="Rectangle 1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9" name="Rectangle 15"/>
          <p:cNvSpPr>
            <a:spLocks noChangeArrowheads="1"/>
          </p:cNvSpPr>
          <p:nvPr/>
        </p:nvSpPr>
        <p:spPr bwMode="auto">
          <a:xfrm>
            <a:off x="0" y="302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0" name="Rectangle 16"/>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1" name="Rectangle 17"/>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2" name="Rectangle 18"/>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3" name="Rectangle 19"/>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4" name="Rectangle 20"/>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5" name="Rectangle 21"/>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6" name="Rectangle 22"/>
          <p:cNvSpPr>
            <a:spLocks noChangeArrowheads="1"/>
          </p:cNvSpPr>
          <p:nvPr/>
        </p:nvSpPr>
        <p:spPr bwMode="auto">
          <a:xfrm>
            <a:off x="0"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7" name="Rectangle 23"/>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8" name="Rectangle 2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9" name="Rectangle 25"/>
          <p:cNvSpPr>
            <a:spLocks noChangeArrowheads="1"/>
          </p:cNvSpPr>
          <p:nvPr/>
        </p:nvSpPr>
        <p:spPr bwMode="auto">
          <a:xfrm>
            <a:off x="0" y="3249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0" name="Rectangle 2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1" name="Rectangle 2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2" name="Rectangle 2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3" name="Rectangle 29"/>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4" name="Rectangle 30"/>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5" name="Rectangle 31"/>
          <p:cNvSpPr>
            <a:spLocks noChangeArrowheads="1"/>
          </p:cNvSpPr>
          <p:nvPr/>
        </p:nvSpPr>
        <p:spPr bwMode="auto">
          <a:xfrm>
            <a:off x="0" y="2525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6" name="Rectangle 32"/>
          <p:cNvSpPr>
            <a:spLocks noChangeArrowheads="1"/>
          </p:cNvSpPr>
          <p:nvPr/>
        </p:nvSpPr>
        <p:spPr bwMode="auto">
          <a:xfrm>
            <a:off x="0" y="2982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cxnSp>
        <p:nvCxnSpPr>
          <p:cNvPr id="3" name="Straight Arrow Connector 2"/>
          <p:cNvCxnSpPr/>
          <p:nvPr/>
        </p:nvCxnSpPr>
        <p:spPr>
          <a:xfrm>
            <a:off x="6629400" y="1143000"/>
            <a:ext cx="990600" cy="1752600"/>
          </a:xfrm>
          <a:prstGeom prst="straightConnector1">
            <a:avLst/>
          </a:prstGeom>
          <a:ln w="25400">
            <a:solidFill>
              <a:schemeClr val="bg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192447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gradFill rotWithShape="0">
          <a:gsLst>
            <a:gs pos="0">
              <a:srgbClr val="92D050"/>
            </a:gs>
            <a:gs pos="50000">
              <a:schemeClr val="tx1"/>
            </a:gs>
            <a:gs pos="100000">
              <a:srgbClr val="92D050"/>
            </a:gs>
          </a:gsLst>
          <a:lin ang="0" scaled="0"/>
        </a:gradFill>
        <a:effectLst/>
      </p:bgPr>
    </p:bg>
    <p:spTree>
      <p:nvGrpSpPr>
        <p:cNvPr id="1" name=""/>
        <p:cNvGrpSpPr/>
        <p:nvPr/>
      </p:nvGrpSpPr>
      <p:grpSpPr>
        <a:xfrm>
          <a:off x="0" y="0"/>
          <a:ext cx="0" cy="0"/>
          <a:chOff x="0" y="0"/>
          <a:chExt cx="0" cy="0"/>
        </a:xfrm>
      </p:grpSpPr>
      <p:pic>
        <p:nvPicPr>
          <p:cNvPr id="737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3622" y="1568320"/>
            <a:ext cx="7490378" cy="5289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86" name="Rectangle 2"/>
          <p:cNvSpPr>
            <a:spLocks noGrp="1" noChangeArrowheads="1"/>
          </p:cNvSpPr>
          <p:nvPr>
            <p:ph type="title"/>
          </p:nvPr>
        </p:nvSpPr>
        <p:spPr>
          <a:xfrm>
            <a:off x="609600" y="76200"/>
            <a:ext cx="7772400" cy="762000"/>
          </a:xfrm>
        </p:spPr>
        <p:txBody>
          <a:bodyPr/>
          <a:lstStyle/>
          <a:p>
            <a:pPr eaLnBrk="1" hangingPunct="1"/>
            <a:r>
              <a:rPr lang="en-US" dirty="0" smtClean="0">
                <a:solidFill>
                  <a:schemeClr val="bg2"/>
                </a:solidFill>
                <a:latin typeface="Arial Unicode MS" pitchFamily="34" charset="-128"/>
                <a:ea typeface="Arial Unicode MS" pitchFamily="34" charset="-128"/>
                <a:cs typeface="Arial Unicode MS" pitchFamily="34" charset="-128"/>
              </a:rPr>
              <a:t>Transformations</a:t>
            </a:r>
          </a:p>
        </p:txBody>
      </p:sp>
      <mc:AlternateContent xmlns:mc="http://schemas.openxmlformats.org/markup-compatibility/2006" xmlns:a14="http://schemas.microsoft.com/office/drawing/2010/main">
        <mc:Choice Requires="a14">
          <p:sp>
            <p:nvSpPr>
              <p:cNvPr id="41987" name="Rectangle 3"/>
              <p:cNvSpPr>
                <a:spLocks noGrp="1" noChangeArrowheads="1"/>
              </p:cNvSpPr>
              <p:nvPr>
                <p:ph type="body" idx="1"/>
              </p:nvPr>
            </p:nvSpPr>
            <p:spPr>
              <a:xfrm>
                <a:off x="152400" y="838200"/>
                <a:ext cx="8839200" cy="5867400"/>
              </a:xfrm>
            </p:spPr>
            <p:txBody>
              <a:bodyPr/>
              <a:lstStyle/>
              <a:p>
                <a:pPr marL="0" indent="0" eaLnBrk="1" hangingPunct="1">
                  <a:buNone/>
                </a:pPr>
                <a:r>
                  <a:rPr lang="en-US" dirty="0" smtClean="0">
                    <a:solidFill>
                      <a:schemeClr val="bg2"/>
                    </a:solidFill>
                    <a:latin typeface="Arial Unicode MS" pitchFamily="34" charset="-128"/>
                    <a:ea typeface="Arial Unicode MS" pitchFamily="34" charset="-128"/>
                    <a:cs typeface="Arial Unicode MS" pitchFamily="34" charset="-128"/>
                  </a:rPr>
                  <a:t>Another Feature with Large Values</a:t>
                </a:r>
              </a:p>
              <a:p>
                <a:pPr marL="0" indent="0" eaLnBrk="1" hangingPunct="1">
                  <a:buNone/>
                </a:pPr>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r>
                  <a:rPr lang="en-US" dirty="0" smtClean="0">
                    <a:solidFill>
                      <a:schemeClr val="bg2"/>
                    </a:solidFill>
                    <a:latin typeface="Arial Unicode MS" pitchFamily="34" charset="-128"/>
                    <a:ea typeface="Arial Unicode MS" pitchFamily="34" charset="-128"/>
                    <a:cs typeface="Arial Unicode MS" pitchFamily="34" charset="-128"/>
                  </a:rPr>
                  <a:t>Approach:</a:t>
                </a:r>
              </a:p>
              <a:p>
                <a:pPr marL="0" indent="0" eaLnBrk="1" hangingPunct="1">
                  <a:buNone/>
                </a:pPr>
                <a:r>
                  <a:rPr lang="en-US" dirty="0" smtClean="0">
                    <a:solidFill>
                      <a:schemeClr val="bg2"/>
                    </a:solidFill>
                    <a:latin typeface="Arial Unicode MS" pitchFamily="34" charset="-128"/>
                    <a:ea typeface="Arial Unicode MS" pitchFamily="34" charset="-128"/>
                    <a:cs typeface="Arial Unicode MS" pitchFamily="34" charset="-128"/>
                  </a:rPr>
                  <a:t>Shifted</a:t>
                </a:r>
              </a:p>
              <a:p>
                <a:pPr marL="0" indent="0" eaLnBrk="1" hangingPunct="1">
                  <a:buNone/>
                </a:pPr>
                <a:r>
                  <a:rPr lang="en-US" dirty="0" smtClean="0">
                    <a:solidFill>
                      <a:schemeClr val="bg2"/>
                    </a:solidFill>
                    <a:latin typeface="Arial Unicode MS" pitchFamily="34" charset="-128"/>
                    <a:ea typeface="Arial Unicode MS" pitchFamily="34" charset="-128"/>
                    <a:cs typeface="Arial Unicode MS" pitchFamily="34" charset="-128"/>
                  </a:rPr>
                  <a:t>Log:</a:t>
                </a:r>
              </a:p>
              <a:p>
                <a:pPr marL="0" indent="0" eaLnBrk="1" hangingPunct="1">
                  <a:buNone/>
                </a:pPr>
                <a:endParaRPr lang="en-US" dirty="0" smtClean="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14:m>
                  <m:oMathPara xmlns:m="http://schemas.openxmlformats.org/officeDocument/2006/math">
                    <m:oMathParaPr>
                      <m:jc m:val="left"/>
                    </m:oMathParaPr>
                    <m:oMath xmlns:m="http://schemas.openxmlformats.org/officeDocument/2006/math">
                      <m:r>
                        <a:rPr lang="en-US" b="0" i="1" smtClean="0">
                          <a:solidFill>
                            <a:schemeClr val="bg2"/>
                          </a:solidFill>
                          <a:latin typeface="Cambria Math"/>
                          <a:ea typeface="Arial Unicode MS" pitchFamily="34" charset="-128"/>
                          <a:cs typeface="Arial Unicode MS" pitchFamily="34" charset="-128"/>
                        </a:rPr>
                        <m:t>𝑙𝑜𝑔</m:t>
                      </m:r>
                      <m:d>
                        <m:dPr>
                          <m:ctrlPr>
                            <a:rPr lang="en-US" b="0" i="1" smtClean="0">
                              <a:solidFill>
                                <a:schemeClr val="bg2"/>
                              </a:solidFill>
                              <a:latin typeface="Cambria Math" panose="02040503050406030204" pitchFamily="18" charset="0"/>
                              <a:ea typeface="Arial Unicode MS" pitchFamily="34" charset="-128"/>
                              <a:cs typeface="Arial Unicode MS" pitchFamily="34" charset="-128"/>
                            </a:rPr>
                          </m:ctrlPr>
                        </m:dPr>
                        <m:e>
                          <m:r>
                            <a:rPr lang="en-US" b="0" i="1" smtClean="0">
                              <a:solidFill>
                                <a:schemeClr val="bg2"/>
                              </a:solidFill>
                              <a:latin typeface="Cambria Math"/>
                              <a:ea typeface="Cambria Math"/>
                              <a:cs typeface="Arial Unicode MS" pitchFamily="34" charset="-128"/>
                            </a:rPr>
                            <m:t>∙+</m:t>
                          </m:r>
                          <m:r>
                            <a:rPr lang="en-US" b="0" i="1" smtClean="0">
                              <a:solidFill>
                                <a:schemeClr val="bg2"/>
                              </a:solidFill>
                              <a:latin typeface="Cambria Math"/>
                              <a:ea typeface="Cambria Math"/>
                              <a:cs typeface="Arial Unicode MS" pitchFamily="34" charset="-128"/>
                            </a:rPr>
                            <m:t>𝛿</m:t>
                          </m:r>
                        </m:e>
                      </m:d>
                    </m:oMath>
                  </m:oMathPara>
                </a14:m>
                <a:endParaRPr lang="en-US" dirty="0" smtClean="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r>
                  <a:rPr lang="en-US" dirty="0" smtClean="0">
                    <a:solidFill>
                      <a:schemeClr val="bg2"/>
                    </a:solidFill>
                    <a:latin typeface="Arial Unicode MS" pitchFamily="34" charset="-128"/>
                    <a:ea typeface="Arial Unicode MS" pitchFamily="34" charset="-128"/>
                    <a:cs typeface="Arial Unicode MS" pitchFamily="34" charset="-128"/>
                  </a:rPr>
                  <a:t>Need to </a:t>
                </a:r>
              </a:p>
              <a:p>
                <a:pPr marL="0" indent="0" eaLnBrk="1" hangingPunct="1">
                  <a:buNone/>
                </a:pPr>
                <a:r>
                  <a:rPr lang="en-US" dirty="0" smtClean="0">
                    <a:solidFill>
                      <a:schemeClr val="bg2"/>
                    </a:solidFill>
                    <a:latin typeface="Arial Unicode MS" pitchFamily="34" charset="-128"/>
                    <a:ea typeface="Arial Unicode MS" pitchFamily="34" charset="-128"/>
                    <a:cs typeface="Arial Unicode MS" pitchFamily="34" charset="-128"/>
                  </a:rPr>
                  <a:t>Tune</a:t>
                </a:r>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dirty="0" smtClean="0">
                  <a:solidFill>
                    <a:schemeClr val="bg2"/>
                  </a:solidFill>
                  <a:latin typeface="Arial Unicode MS" pitchFamily="34" charset="-128"/>
                  <a:ea typeface="Arial Unicode MS" pitchFamily="34" charset="-128"/>
                  <a:cs typeface="Arial Unicode MS" pitchFamily="34" charset="-128"/>
                </a:endParaRPr>
              </a:p>
            </p:txBody>
          </p:sp>
        </mc:Choice>
        <mc:Fallback xmlns="">
          <p:sp>
            <p:nvSpPr>
              <p:cNvPr id="41987" name="Rectangle 3"/>
              <p:cNvSpPr>
                <a:spLocks noGrp="1" noRot="1" noChangeAspect="1" noMove="1" noResize="1" noEditPoints="1" noAdjustHandles="1" noChangeArrowheads="1" noChangeShapeType="1" noTextEdit="1"/>
              </p:cNvSpPr>
              <p:nvPr>
                <p:ph type="body" idx="1"/>
              </p:nvPr>
            </p:nvSpPr>
            <p:spPr>
              <a:xfrm>
                <a:off x="152400" y="838200"/>
                <a:ext cx="8839200" cy="5867400"/>
              </a:xfrm>
              <a:blipFill rotWithShape="1">
                <a:blip r:embed="rId4"/>
                <a:stretch>
                  <a:fillRect l="-1724" t="-1351" b="-1351"/>
                </a:stretch>
              </a:blipFill>
            </p:spPr>
            <p:txBody>
              <a:bodyPr/>
              <a:lstStyle/>
              <a:p>
                <a:r>
                  <a:rPr lang="en-US">
                    <a:noFill/>
                  </a:rPr>
                  <a:t> </a:t>
                </a:r>
              </a:p>
            </p:txBody>
          </p:sp>
        </mc:Fallback>
      </mc:AlternateContent>
      <p:sp>
        <p:nvSpPr>
          <p:cNvPr id="41988" name="Rectangle 4"/>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89" name="Rectangle 5"/>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0" name="Rectangle 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1" name="Rectangle 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2" name="Rectangle 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3" name="Rectangle 9"/>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4" name="Rectangle 10"/>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5" name="Rectangle 11"/>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6" name="Rectangle 12"/>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7" name="Rectangle 13"/>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8" name="Rectangle 1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9" name="Rectangle 15"/>
          <p:cNvSpPr>
            <a:spLocks noChangeArrowheads="1"/>
          </p:cNvSpPr>
          <p:nvPr/>
        </p:nvSpPr>
        <p:spPr bwMode="auto">
          <a:xfrm>
            <a:off x="0" y="302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0" name="Rectangle 16"/>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1" name="Rectangle 17"/>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2" name="Rectangle 18"/>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3" name="Rectangle 19"/>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4" name="Rectangle 20"/>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5" name="Rectangle 21"/>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6" name="Rectangle 22"/>
          <p:cNvSpPr>
            <a:spLocks noChangeArrowheads="1"/>
          </p:cNvSpPr>
          <p:nvPr/>
        </p:nvSpPr>
        <p:spPr bwMode="auto">
          <a:xfrm>
            <a:off x="0"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7" name="Rectangle 23"/>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8" name="Rectangle 2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9" name="Rectangle 25"/>
          <p:cNvSpPr>
            <a:spLocks noChangeArrowheads="1"/>
          </p:cNvSpPr>
          <p:nvPr/>
        </p:nvSpPr>
        <p:spPr bwMode="auto">
          <a:xfrm>
            <a:off x="0" y="3249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0" name="Rectangle 2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1" name="Rectangle 2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2" name="Rectangle 2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3" name="Rectangle 29"/>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4" name="Rectangle 30"/>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5" name="Rectangle 31"/>
          <p:cNvSpPr>
            <a:spLocks noChangeArrowheads="1"/>
          </p:cNvSpPr>
          <p:nvPr/>
        </p:nvSpPr>
        <p:spPr bwMode="auto">
          <a:xfrm>
            <a:off x="0" y="2525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6" name="Rectangle 32"/>
          <p:cNvSpPr>
            <a:spLocks noChangeArrowheads="1"/>
          </p:cNvSpPr>
          <p:nvPr/>
        </p:nvSpPr>
        <p:spPr bwMode="auto">
          <a:xfrm>
            <a:off x="0" y="2982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cxnSp>
        <p:nvCxnSpPr>
          <p:cNvPr id="3" name="Straight Arrow Connector 2"/>
          <p:cNvCxnSpPr/>
          <p:nvPr/>
        </p:nvCxnSpPr>
        <p:spPr>
          <a:xfrm flipV="1">
            <a:off x="1219200" y="4800600"/>
            <a:ext cx="304800" cy="1447800"/>
          </a:xfrm>
          <a:prstGeom prst="straightConnector1">
            <a:avLst/>
          </a:prstGeom>
          <a:ln w="25400">
            <a:solidFill>
              <a:schemeClr val="bg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930323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gradFill rotWithShape="0">
          <a:gsLst>
            <a:gs pos="0">
              <a:srgbClr val="92D050"/>
            </a:gs>
            <a:gs pos="50000">
              <a:schemeClr val="tx1"/>
            </a:gs>
            <a:gs pos="100000">
              <a:srgbClr val="92D050"/>
            </a:gs>
          </a:gsLst>
          <a:lin ang="0" scaled="0"/>
        </a:gra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09600" y="76200"/>
            <a:ext cx="7772400" cy="762000"/>
          </a:xfrm>
        </p:spPr>
        <p:txBody>
          <a:bodyPr/>
          <a:lstStyle/>
          <a:p>
            <a:pPr eaLnBrk="1" hangingPunct="1"/>
            <a:r>
              <a:rPr lang="en-US" dirty="0" smtClean="0">
                <a:solidFill>
                  <a:schemeClr val="bg2"/>
                </a:solidFill>
                <a:latin typeface="Arial Unicode MS" pitchFamily="34" charset="-128"/>
                <a:ea typeface="Arial Unicode MS" pitchFamily="34" charset="-128"/>
                <a:cs typeface="Arial Unicode MS" pitchFamily="34" charset="-128"/>
              </a:rPr>
              <a:t>Transformations</a:t>
            </a:r>
          </a:p>
        </p:txBody>
      </p:sp>
      <p:sp>
        <p:nvSpPr>
          <p:cNvPr id="41987" name="Rectangle 3"/>
          <p:cNvSpPr>
            <a:spLocks noGrp="1" noChangeArrowheads="1"/>
          </p:cNvSpPr>
          <p:nvPr>
            <p:ph type="body" idx="1"/>
          </p:nvPr>
        </p:nvSpPr>
        <p:spPr>
          <a:xfrm>
            <a:off x="457200" y="838200"/>
            <a:ext cx="8534400" cy="5867400"/>
          </a:xfrm>
        </p:spPr>
        <p:txBody>
          <a:bodyPr/>
          <a:lstStyle/>
          <a:p>
            <a:pPr marL="0" indent="0" eaLnBrk="1" hangingPunct="1">
              <a:buNone/>
            </a:pPr>
            <a:r>
              <a:rPr lang="en-US" dirty="0" smtClean="0">
                <a:solidFill>
                  <a:schemeClr val="bg2"/>
                </a:solidFill>
                <a:latin typeface="Arial Unicode MS" pitchFamily="34" charset="-128"/>
                <a:ea typeface="Arial Unicode MS" pitchFamily="34" charset="-128"/>
                <a:cs typeface="Arial Unicode MS" pitchFamily="34" charset="-128"/>
              </a:rPr>
              <a:t>Much Nicer Distribution</a:t>
            </a:r>
          </a:p>
        </p:txBody>
      </p:sp>
      <p:sp>
        <p:nvSpPr>
          <p:cNvPr id="41988" name="Rectangle 4"/>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89" name="Rectangle 5"/>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0" name="Rectangle 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1" name="Rectangle 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2" name="Rectangle 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3" name="Rectangle 9"/>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4" name="Rectangle 10"/>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5" name="Rectangle 11"/>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6" name="Rectangle 12"/>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7" name="Rectangle 13"/>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8" name="Rectangle 1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9" name="Rectangle 15"/>
          <p:cNvSpPr>
            <a:spLocks noChangeArrowheads="1"/>
          </p:cNvSpPr>
          <p:nvPr/>
        </p:nvSpPr>
        <p:spPr bwMode="auto">
          <a:xfrm>
            <a:off x="0" y="302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0" name="Rectangle 16"/>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1" name="Rectangle 17"/>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2" name="Rectangle 18"/>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3" name="Rectangle 19"/>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4" name="Rectangle 20"/>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5" name="Rectangle 21"/>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6" name="Rectangle 22"/>
          <p:cNvSpPr>
            <a:spLocks noChangeArrowheads="1"/>
          </p:cNvSpPr>
          <p:nvPr/>
        </p:nvSpPr>
        <p:spPr bwMode="auto">
          <a:xfrm>
            <a:off x="0"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7" name="Rectangle 23"/>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8" name="Rectangle 2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9" name="Rectangle 25"/>
          <p:cNvSpPr>
            <a:spLocks noChangeArrowheads="1"/>
          </p:cNvSpPr>
          <p:nvPr/>
        </p:nvSpPr>
        <p:spPr bwMode="auto">
          <a:xfrm>
            <a:off x="0" y="3249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0" name="Rectangle 2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1" name="Rectangle 2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2" name="Rectangle 2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3" name="Rectangle 29"/>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4" name="Rectangle 30"/>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5" name="Rectangle 31"/>
          <p:cNvSpPr>
            <a:spLocks noChangeArrowheads="1"/>
          </p:cNvSpPr>
          <p:nvPr/>
        </p:nvSpPr>
        <p:spPr bwMode="auto">
          <a:xfrm>
            <a:off x="0" y="2525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6" name="Rectangle 32"/>
          <p:cNvSpPr>
            <a:spLocks noChangeArrowheads="1"/>
          </p:cNvSpPr>
          <p:nvPr/>
        </p:nvSpPr>
        <p:spPr bwMode="auto">
          <a:xfrm>
            <a:off x="0" y="2982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pic>
        <p:nvPicPr>
          <p:cNvPr id="747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3622" y="1568320"/>
            <a:ext cx="7490378" cy="5289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624523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gradFill rotWithShape="0">
          <a:gsLst>
            <a:gs pos="0">
              <a:srgbClr val="92D050"/>
            </a:gs>
            <a:gs pos="50000">
              <a:schemeClr val="tx1"/>
            </a:gs>
            <a:gs pos="100000">
              <a:srgbClr val="92D050"/>
            </a:gs>
          </a:gsLst>
          <a:lin ang="0" scaled="0"/>
        </a:gra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09600" y="76200"/>
            <a:ext cx="7772400" cy="762000"/>
          </a:xfrm>
        </p:spPr>
        <p:txBody>
          <a:bodyPr/>
          <a:lstStyle/>
          <a:p>
            <a:pPr eaLnBrk="1" hangingPunct="1"/>
            <a:r>
              <a:rPr lang="en-US" dirty="0" smtClean="0">
                <a:solidFill>
                  <a:schemeClr val="bg2"/>
                </a:solidFill>
                <a:latin typeface="Arial Unicode MS" pitchFamily="34" charset="-128"/>
                <a:ea typeface="Arial Unicode MS" pitchFamily="34" charset="-128"/>
                <a:cs typeface="Arial Unicode MS" pitchFamily="34" charset="-128"/>
              </a:rPr>
              <a:t>Transformations</a:t>
            </a:r>
          </a:p>
        </p:txBody>
      </p:sp>
      <p:sp>
        <p:nvSpPr>
          <p:cNvPr id="41987" name="Rectangle 3"/>
          <p:cNvSpPr>
            <a:spLocks noGrp="1" noChangeArrowheads="1"/>
          </p:cNvSpPr>
          <p:nvPr>
            <p:ph type="body" idx="1"/>
          </p:nvPr>
        </p:nvSpPr>
        <p:spPr>
          <a:xfrm>
            <a:off x="457200" y="838200"/>
            <a:ext cx="8534400" cy="5867400"/>
          </a:xfrm>
        </p:spPr>
        <p:txBody>
          <a:bodyPr/>
          <a:lstStyle/>
          <a:p>
            <a:pPr marL="0" indent="0" eaLnBrk="1" hangingPunct="1">
              <a:buNone/>
            </a:pPr>
            <a:r>
              <a:rPr lang="en-US" dirty="0" smtClean="0">
                <a:solidFill>
                  <a:schemeClr val="bg2"/>
                </a:solidFill>
                <a:latin typeface="Arial Unicode MS" pitchFamily="34" charset="-128"/>
                <a:ea typeface="Arial Unicode MS" pitchFamily="34" charset="-128"/>
                <a:cs typeface="Arial Unicode MS" pitchFamily="34" charset="-128"/>
              </a:rPr>
              <a:t>Different Direction (Negative) of </a:t>
            </a:r>
            <a:r>
              <a:rPr lang="en-US" dirty="0" err="1" smtClean="0">
                <a:solidFill>
                  <a:schemeClr val="bg2"/>
                </a:solidFill>
                <a:latin typeface="Arial Unicode MS" pitchFamily="34" charset="-128"/>
                <a:ea typeface="Arial Unicode MS" pitchFamily="34" charset="-128"/>
                <a:cs typeface="Arial Unicode MS" pitchFamily="34" charset="-128"/>
              </a:rPr>
              <a:t>Skewness</a:t>
            </a:r>
            <a:endParaRPr lang="en-US" dirty="0" smtClean="0">
              <a:solidFill>
                <a:schemeClr val="bg2"/>
              </a:solidFill>
              <a:latin typeface="Arial Unicode MS" pitchFamily="34" charset="-128"/>
              <a:ea typeface="Arial Unicode MS" pitchFamily="34" charset="-128"/>
              <a:cs typeface="Arial Unicode MS" pitchFamily="34" charset="-128"/>
            </a:endParaRPr>
          </a:p>
        </p:txBody>
      </p:sp>
      <p:sp>
        <p:nvSpPr>
          <p:cNvPr id="41988" name="Rectangle 4"/>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89" name="Rectangle 5"/>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0" name="Rectangle 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1" name="Rectangle 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2" name="Rectangle 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3" name="Rectangle 9"/>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4" name="Rectangle 10"/>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5" name="Rectangle 11"/>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6" name="Rectangle 12"/>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7" name="Rectangle 13"/>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8" name="Rectangle 1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9" name="Rectangle 15"/>
          <p:cNvSpPr>
            <a:spLocks noChangeArrowheads="1"/>
          </p:cNvSpPr>
          <p:nvPr/>
        </p:nvSpPr>
        <p:spPr bwMode="auto">
          <a:xfrm>
            <a:off x="0" y="302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0" name="Rectangle 16"/>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1" name="Rectangle 17"/>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2" name="Rectangle 18"/>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3" name="Rectangle 19"/>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4" name="Rectangle 20"/>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5" name="Rectangle 21"/>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6" name="Rectangle 22"/>
          <p:cNvSpPr>
            <a:spLocks noChangeArrowheads="1"/>
          </p:cNvSpPr>
          <p:nvPr/>
        </p:nvSpPr>
        <p:spPr bwMode="auto">
          <a:xfrm>
            <a:off x="0"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7" name="Rectangle 23"/>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8" name="Rectangle 2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9" name="Rectangle 25"/>
          <p:cNvSpPr>
            <a:spLocks noChangeArrowheads="1"/>
          </p:cNvSpPr>
          <p:nvPr/>
        </p:nvSpPr>
        <p:spPr bwMode="auto">
          <a:xfrm>
            <a:off x="0" y="3249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0" name="Rectangle 2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1" name="Rectangle 2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2" name="Rectangle 2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3" name="Rectangle 29"/>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4" name="Rectangle 30"/>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5" name="Rectangle 31"/>
          <p:cNvSpPr>
            <a:spLocks noChangeArrowheads="1"/>
          </p:cNvSpPr>
          <p:nvPr/>
        </p:nvSpPr>
        <p:spPr bwMode="auto">
          <a:xfrm>
            <a:off x="0" y="2525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6" name="Rectangle 32"/>
          <p:cNvSpPr>
            <a:spLocks noChangeArrowheads="1"/>
          </p:cNvSpPr>
          <p:nvPr/>
        </p:nvSpPr>
        <p:spPr bwMode="auto">
          <a:xfrm>
            <a:off x="0" y="2982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pic>
        <p:nvPicPr>
          <p:cNvPr id="757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3622" y="1568320"/>
            <a:ext cx="7490378" cy="5289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633655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gradFill rotWithShape="0">
          <a:gsLst>
            <a:gs pos="0">
              <a:srgbClr val="92D050"/>
            </a:gs>
            <a:gs pos="50000">
              <a:schemeClr val="tx1"/>
            </a:gs>
            <a:gs pos="100000">
              <a:srgbClr val="92D050"/>
            </a:gs>
          </a:gsLst>
          <a:lin ang="0" scaled="0"/>
        </a:gra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09600" y="76200"/>
            <a:ext cx="7772400" cy="762000"/>
          </a:xfrm>
        </p:spPr>
        <p:txBody>
          <a:bodyPr/>
          <a:lstStyle/>
          <a:p>
            <a:pPr eaLnBrk="1" hangingPunct="1"/>
            <a:r>
              <a:rPr lang="en-US" dirty="0" smtClean="0">
                <a:solidFill>
                  <a:schemeClr val="bg2"/>
                </a:solidFill>
                <a:latin typeface="Arial Unicode MS" pitchFamily="34" charset="-128"/>
                <a:ea typeface="Arial Unicode MS" pitchFamily="34" charset="-128"/>
                <a:cs typeface="Arial Unicode MS" pitchFamily="34" charset="-128"/>
              </a:rPr>
              <a:t>Transformations</a:t>
            </a:r>
          </a:p>
        </p:txBody>
      </p:sp>
      <p:sp>
        <p:nvSpPr>
          <p:cNvPr id="41987" name="Rectangle 3"/>
          <p:cNvSpPr>
            <a:spLocks noGrp="1" noChangeArrowheads="1"/>
          </p:cNvSpPr>
          <p:nvPr>
            <p:ph type="body" idx="1"/>
          </p:nvPr>
        </p:nvSpPr>
        <p:spPr>
          <a:xfrm>
            <a:off x="457200" y="838200"/>
            <a:ext cx="8534400" cy="5867400"/>
          </a:xfrm>
        </p:spPr>
        <p:txBody>
          <a:bodyPr/>
          <a:lstStyle/>
          <a:p>
            <a:pPr marL="0" indent="0" eaLnBrk="1" hangingPunct="1">
              <a:buNone/>
            </a:pPr>
            <a:r>
              <a:rPr lang="en-US" dirty="0" smtClean="0">
                <a:solidFill>
                  <a:schemeClr val="bg2"/>
                </a:solidFill>
                <a:latin typeface="Arial Unicode MS" pitchFamily="34" charset="-128"/>
                <a:ea typeface="Arial Unicode MS" pitchFamily="34" charset="-128"/>
                <a:cs typeface="Arial Unicode MS" pitchFamily="34" charset="-128"/>
              </a:rPr>
              <a:t>Use Log Difference Transformation</a:t>
            </a:r>
          </a:p>
        </p:txBody>
      </p:sp>
      <p:sp>
        <p:nvSpPr>
          <p:cNvPr id="41988" name="Rectangle 4"/>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89" name="Rectangle 5"/>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0" name="Rectangle 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1" name="Rectangle 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2" name="Rectangle 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3" name="Rectangle 9"/>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4" name="Rectangle 10"/>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5" name="Rectangle 11"/>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6" name="Rectangle 12"/>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7" name="Rectangle 13"/>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8" name="Rectangle 1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1999" name="Rectangle 15"/>
          <p:cNvSpPr>
            <a:spLocks noChangeArrowheads="1"/>
          </p:cNvSpPr>
          <p:nvPr/>
        </p:nvSpPr>
        <p:spPr bwMode="auto">
          <a:xfrm>
            <a:off x="0" y="302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0" name="Rectangle 16"/>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1" name="Rectangle 17"/>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2" name="Rectangle 18"/>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3" name="Rectangle 19"/>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4" name="Rectangle 20"/>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5" name="Rectangle 21"/>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6" name="Rectangle 22"/>
          <p:cNvSpPr>
            <a:spLocks noChangeArrowheads="1"/>
          </p:cNvSpPr>
          <p:nvPr/>
        </p:nvSpPr>
        <p:spPr bwMode="auto">
          <a:xfrm>
            <a:off x="0"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7" name="Rectangle 23"/>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8" name="Rectangle 2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09" name="Rectangle 25"/>
          <p:cNvSpPr>
            <a:spLocks noChangeArrowheads="1"/>
          </p:cNvSpPr>
          <p:nvPr/>
        </p:nvSpPr>
        <p:spPr bwMode="auto">
          <a:xfrm>
            <a:off x="0" y="3249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0" name="Rectangle 2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1" name="Rectangle 2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2" name="Rectangle 2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3" name="Rectangle 29"/>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4" name="Rectangle 30"/>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5" name="Rectangle 31"/>
          <p:cNvSpPr>
            <a:spLocks noChangeArrowheads="1"/>
          </p:cNvSpPr>
          <p:nvPr/>
        </p:nvSpPr>
        <p:spPr bwMode="auto">
          <a:xfrm>
            <a:off x="0" y="2525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sp>
        <p:nvSpPr>
          <p:cNvPr id="42016" name="Rectangle 32"/>
          <p:cNvSpPr>
            <a:spLocks noChangeArrowheads="1"/>
          </p:cNvSpPr>
          <p:nvPr/>
        </p:nvSpPr>
        <p:spPr bwMode="auto">
          <a:xfrm>
            <a:off x="0" y="2982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smtClean="0">
              <a:solidFill>
                <a:srgbClr val="FFFFFF"/>
              </a:solidFill>
            </a:endParaRPr>
          </a:p>
        </p:txBody>
      </p:sp>
      <p:pic>
        <p:nvPicPr>
          <p:cNvPr id="768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3622" y="1568320"/>
            <a:ext cx="7490378" cy="5289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824270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gradFill rotWithShape="0">
          <a:gsLst>
            <a:gs pos="0">
              <a:srgbClr val="92D050"/>
            </a:gs>
            <a:gs pos="50000">
              <a:schemeClr val="tx1"/>
            </a:gs>
            <a:gs pos="100000">
              <a:srgbClr val="92D050"/>
            </a:gs>
          </a:gsLst>
          <a:lin ang="0" scaled="0"/>
        </a:gradFill>
        <a:effectLst/>
      </p:bgPr>
    </p:bg>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457200" y="838200"/>
            <a:ext cx="85344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lnSpc>
                <a:spcPct val="150000"/>
              </a:lnSpc>
              <a:buFontTx/>
              <a:buNone/>
              <a:defRPr/>
            </a:pPr>
            <a:r>
              <a:rPr lang="en-US" kern="0" dirty="0" smtClean="0">
                <a:solidFill>
                  <a:srgbClr val="000000"/>
                </a:solidFill>
                <a:latin typeface="Arial Unicode MS" pitchFamily="34" charset="-128"/>
                <a:ea typeface="Arial Unicode MS" pitchFamily="34" charset="-128"/>
                <a:cs typeface="Arial Unicode MS" pitchFamily="34" charset="-128"/>
              </a:rPr>
              <a:t>Major Challenge:</a:t>
            </a:r>
          </a:p>
          <a:p>
            <a:pPr marL="0" indent="0" algn="ctr" eaLnBrk="1" hangingPunct="1">
              <a:lnSpc>
                <a:spcPct val="150000"/>
              </a:lnSpc>
              <a:buFontTx/>
              <a:buNone/>
              <a:defRPr/>
            </a:pPr>
            <a:r>
              <a:rPr lang="en-US" kern="0" dirty="0" smtClean="0">
                <a:solidFill>
                  <a:srgbClr val="000000"/>
                </a:solidFill>
                <a:latin typeface="Arial Unicode MS" pitchFamily="34" charset="-128"/>
                <a:ea typeface="Arial Unicode MS" pitchFamily="34" charset="-128"/>
                <a:cs typeface="Arial Unicode MS" pitchFamily="34" charset="-128"/>
              </a:rPr>
              <a:t>Hard to </a:t>
            </a:r>
            <a:r>
              <a:rPr lang="en-US" kern="0" dirty="0">
                <a:solidFill>
                  <a:srgbClr val="000000"/>
                </a:solidFill>
                <a:latin typeface="Arial Unicode MS" pitchFamily="34" charset="-128"/>
                <a:ea typeface="Arial Unicode MS" pitchFamily="34" charset="-128"/>
                <a:cs typeface="Arial Unicode MS" pitchFamily="34" charset="-128"/>
              </a:rPr>
              <a:t>V</a:t>
            </a:r>
            <a:r>
              <a:rPr lang="en-US" kern="0" dirty="0" smtClean="0">
                <a:solidFill>
                  <a:srgbClr val="000000"/>
                </a:solidFill>
                <a:latin typeface="Arial Unicode MS" pitchFamily="34" charset="-128"/>
                <a:ea typeface="Arial Unicode MS" pitchFamily="34" charset="-128"/>
                <a:cs typeface="Arial Unicode MS" pitchFamily="34" charset="-128"/>
              </a:rPr>
              <a:t>isually Choose </a:t>
            </a:r>
          </a:p>
          <a:p>
            <a:pPr marL="0" indent="0" algn="ctr" eaLnBrk="1" hangingPunct="1">
              <a:lnSpc>
                <a:spcPct val="150000"/>
              </a:lnSpc>
              <a:buFontTx/>
              <a:buNone/>
              <a:defRPr/>
            </a:pPr>
            <a:r>
              <a:rPr lang="en-US" kern="0" dirty="0" smtClean="0">
                <a:solidFill>
                  <a:srgbClr val="000000"/>
                </a:solidFill>
                <a:latin typeface="Arial Unicode MS" pitchFamily="34" charset="-128"/>
                <a:ea typeface="Arial Unicode MS" pitchFamily="34" charset="-128"/>
                <a:cs typeface="Arial Unicode MS" pitchFamily="34" charset="-128"/>
              </a:rPr>
              <a:t>Transformation of Many Variables</a:t>
            </a:r>
          </a:p>
          <a:p>
            <a:pPr marL="0" indent="0" eaLnBrk="1" hangingPunct="1">
              <a:lnSpc>
                <a:spcPct val="150000"/>
              </a:lnSpc>
              <a:buFontTx/>
              <a:buNone/>
              <a:defRPr/>
            </a:pPr>
            <a:endParaRPr lang="en-US" sz="1600" kern="0" dirty="0">
              <a:solidFill>
                <a:srgbClr val="000000"/>
              </a:solidFill>
              <a:latin typeface="Arial Unicode MS" pitchFamily="34" charset="-128"/>
              <a:ea typeface="Arial Unicode MS" pitchFamily="34" charset="-128"/>
              <a:cs typeface="Arial Unicode MS" pitchFamily="34" charset="-128"/>
            </a:endParaRPr>
          </a:p>
          <a:p>
            <a:pPr marL="0" indent="0" eaLnBrk="1" hangingPunct="1">
              <a:lnSpc>
                <a:spcPct val="150000"/>
              </a:lnSpc>
              <a:buFontTx/>
              <a:buNone/>
              <a:defRPr/>
            </a:pPr>
            <a:r>
              <a:rPr lang="en-US" kern="0" dirty="0" smtClean="0">
                <a:solidFill>
                  <a:srgbClr val="000000"/>
                </a:solidFill>
                <a:latin typeface="Arial Unicode MS" pitchFamily="34" charset="-128"/>
                <a:ea typeface="Arial Unicode MS" pitchFamily="34" charset="-128"/>
                <a:cs typeface="Arial Unicode MS" pitchFamily="34" charset="-128"/>
              </a:rPr>
              <a:t>Motivates </a:t>
            </a:r>
            <a:r>
              <a:rPr lang="en-US" i="1" kern="0" dirty="0" smtClean="0">
                <a:solidFill>
                  <a:srgbClr val="000000"/>
                </a:solidFill>
                <a:latin typeface="Arial Unicode MS" pitchFamily="34" charset="-128"/>
                <a:ea typeface="Arial Unicode MS" pitchFamily="34" charset="-128"/>
                <a:cs typeface="Arial Unicode MS" pitchFamily="34" charset="-128"/>
              </a:rPr>
              <a:t>Automatic</a:t>
            </a:r>
            <a:r>
              <a:rPr lang="en-US" kern="0" dirty="0" smtClean="0">
                <a:solidFill>
                  <a:srgbClr val="000000"/>
                </a:solidFill>
                <a:latin typeface="Arial Unicode MS" pitchFamily="34" charset="-128"/>
                <a:ea typeface="Arial Unicode MS" pitchFamily="34" charset="-128"/>
                <a:cs typeface="Arial Unicode MS" pitchFamily="34" charset="-128"/>
              </a:rPr>
              <a:t> Transformation</a:t>
            </a:r>
          </a:p>
          <a:p>
            <a:pPr marL="0" indent="0" eaLnBrk="1" hangingPunct="1">
              <a:lnSpc>
                <a:spcPct val="150000"/>
              </a:lnSpc>
              <a:buFontTx/>
              <a:buNone/>
              <a:defRPr/>
            </a:pPr>
            <a:endParaRPr lang="en-US" sz="1600" kern="0" dirty="0" smtClean="0">
              <a:solidFill>
                <a:srgbClr val="000000"/>
              </a:solidFill>
              <a:latin typeface="Arial Unicode MS" pitchFamily="34" charset="-128"/>
              <a:ea typeface="Arial Unicode MS" pitchFamily="34" charset="-128"/>
              <a:cs typeface="Arial Unicode MS" pitchFamily="34" charset="-128"/>
            </a:endParaRPr>
          </a:p>
          <a:p>
            <a:pPr marL="0" indent="0" eaLnBrk="1" hangingPunct="1">
              <a:lnSpc>
                <a:spcPct val="150000"/>
              </a:lnSpc>
              <a:buFontTx/>
              <a:buNone/>
              <a:defRPr/>
            </a:pPr>
            <a:r>
              <a:rPr lang="en-US" kern="0" dirty="0" smtClean="0">
                <a:solidFill>
                  <a:srgbClr val="000000"/>
                </a:solidFill>
                <a:latin typeface="Arial Unicode MS" pitchFamily="34" charset="-128"/>
                <a:ea typeface="Arial Unicode MS" pitchFamily="34" charset="-128"/>
                <a:cs typeface="Arial Unicode MS" pitchFamily="34" charset="-128"/>
              </a:rPr>
              <a:t>Approach:     Feng et al (2016)</a:t>
            </a:r>
          </a:p>
        </p:txBody>
      </p:sp>
      <p:sp>
        <p:nvSpPr>
          <p:cNvPr id="5" name="Rectangle 2"/>
          <p:cNvSpPr txBox="1">
            <a:spLocks noChangeArrowheads="1"/>
          </p:cNvSpPr>
          <p:nvPr/>
        </p:nvSpPr>
        <p:spPr bwMode="auto">
          <a:xfrm>
            <a:off x="609600" y="762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kern="0" smtClean="0">
                <a:solidFill>
                  <a:srgbClr val="000000"/>
                </a:solidFill>
                <a:latin typeface="Arial Unicode MS" pitchFamily="34" charset="-128"/>
                <a:ea typeface="Arial Unicode MS" pitchFamily="34" charset="-128"/>
                <a:cs typeface="Arial Unicode MS" pitchFamily="34" charset="-128"/>
              </a:rPr>
              <a:t>Transformations</a:t>
            </a:r>
            <a:endParaRPr lang="en-US" kern="0" dirty="0" smtClean="0">
              <a:solidFill>
                <a:srgbClr val="000000"/>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2042878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gradFill rotWithShape="0">
          <a:gsLst>
            <a:gs pos="0">
              <a:srgbClr val="C00000"/>
            </a:gs>
            <a:gs pos="50000">
              <a:schemeClr val="tx1"/>
            </a:gs>
            <a:gs pos="100000">
              <a:srgbClr val="C00000"/>
            </a:gs>
          </a:gsLst>
          <a:lin ang="2700000" scaled="0"/>
        </a:gra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Rectangle 3"/>
              <p:cNvSpPr txBox="1">
                <a:spLocks noChangeArrowheads="1"/>
              </p:cNvSpPr>
              <p:nvPr/>
            </p:nvSpPr>
            <p:spPr bwMode="auto">
              <a:xfrm>
                <a:off x="457200" y="838200"/>
                <a:ext cx="8534400" cy="5867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l" defTabSz="914400" rtl="0" eaLnBrk="1" fontAlgn="base" latinLnBrk="0" hangingPunct="1">
                  <a:lnSpc>
                    <a:spcPct val="150000"/>
                  </a:lnSpc>
                  <a:spcBef>
                    <a:spcPct val="20000"/>
                  </a:spcBef>
                  <a:spcAft>
                    <a:spcPct val="0"/>
                  </a:spcAft>
                  <a:buClrTx/>
                  <a:buSzTx/>
                  <a:buFontTx/>
                  <a:buNone/>
                  <a:tabLst/>
                  <a:defRPr/>
                </a:pPr>
                <a:r>
                  <a:rPr kumimoji="0" lang="en-US" sz="32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rPr>
                  <a:t>Approach:    Shifted log transform</a:t>
                </a:r>
              </a:p>
              <a:p>
                <a:pPr marL="0" marR="0" lvl="0" indent="0" algn="l" defTabSz="914400" rtl="0" eaLnBrk="1" fontAlgn="base" latinLnBrk="0" hangingPunct="1">
                  <a:lnSpc>
                    <a:spcPct val="150000"/>
                  </a:lnSpc>
                  <a:spcBef>
                    <a:spcPct val="20000"/>
                  </a:spcBef>
                  <a:spcAft>
                    <a:spcPct val="0"/>
                  </a:spcAft>
                  <a:buClrTx/>
                  <a:buSzTx/>
                  <a:buFontTx/>
                  <a:buNone/>
                  <a:tabLst/>
                  <a:defRPr/>
                </a:pPr>
                <a:endParaRPr kumimoji="0" lang="en-US" sz="32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endParaRPr>
              </a:p>
              <a:p>
                <a:pPr marL="0" marR="0" lvl="0" indent="0" algn="l" defTabSz="914400" rtl="0" eaLnBrk="1" fontAlgn="base" latinLnBrk="0" hangingPunct="1">
                  <a:lnSpc>
                    <a:spcPct val="150000"/>
                  </a:lnSpc>
                  <a:spcBef>
                    <a:spcPct val="20000"/>
                  </a:spcBef>
                  <a:spcAft>
                    <a:spcPct val="0"/>
                  </a:spcAft>
                  <a:buClrTx/>
                  <a:buSzTx/>
                  <a:buFontTx/>
                  <a:buNone/>
                  <a:tabLst/>
                  <a:defRPr/>
                </a:pPr>
                <a:r>
                  <a:rPr kumimoji="0" lang="en-US" sz="32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rPr>
                  <a:t>Challenges Addressed:</a:t>
                </a:r>
              </a:p>
              <a:p>
                <a:pPr marL="342900" marR="0" lvl="0" indent="-342900" algn="l" defTabSz="914400" rtl="0" eaLnBrk="1" fontAlgn="base" latinLnBrk="0" hangingPunct="1">
                  <a:lnSpc>
                    <a:spcPct val="150000"/>
                  </a:lnSpc>
                  <a:spcBef>
                    <a:spcPct val="20000"/>
                  </a:spcBef>
                  <a:spcAft>
                    <a:spcPct val="0"/>
                  </a:spcAft>
                  <a:buClrTx/>
                  <a:buSzTx/>
                  <a:buFont typeface="Arial" pitchFamily="34" charset="0"/>
                  <a:buChar char="•"/>
                  <a:tabLst/>
                  <a:defRPr/>
                </a:pPr>
                <a:r>
                  <a:rPr kumimoji="0" lang="en-US" sz="32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rPr>
                  <a:t>Tune </a:t>
                </a:r>
                <a:r>
                  <a:rPr kumimoji="0" lang="en-US" sz="32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the shift parameter for each variable </a:t>
                </a:r>
              </a:p>
              <a:p>
                <a:pPr marL="742950" marR="0" lvl="1" indent="-285750" algn="l" defTabSz="914400" rtl="0" eaLnBrk="1" fontAlgn="base" latinLnBrk="0" hangingPunct="1">
                  <a:lnSpc>
                    <a:spcPct val="150000"/>
                  </a:lnSpc>
                  <a:spcBef>
                    <a:spcPct val="20000"/>
                  </a:spcBef>
                  <a:spcAft>
                    <a:spcPct val="0"/>
                  </a:spcAft>
                  <a:buClrTx/>
                  <a:buSzTx/>
                  <a:buFont typeface="Arial" pitchFamily="34" charset="0"/>
                  <a:buChar char="•"/>
                  <a:tabLst/>
                  <a:defRPr/>
                </a:pPr>
                <a14:m>
                  <m:oMath xmlns:m="http://schemas.openxmlformats.org/officeDocument/2006/math">
                    <m:func>
                      <m:funcPr>
                        <m:ctrlPr>
                          <a:rPr kumimoji="0" lang="en-US" sz="2800" b="0" i="1" u="none" strike="noStrike" kern="0" cap="none" spc="0" normalizeH="0" baseline="0" noProof="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funcPr>
                      <m:fName>
                        <m:r>
                          <m:rPr>
                            <m:sty m:val="p"/>
                          </m:rPr>
                          <a:rPr kumimoji="0" lang="en-US" sz="2800" b="0" i="0" u="none" strike="noStrike" kern="0" cap="none" spc="0" normalizeH="0" baseline="0" noProof="0">
                            <a:ln>
                              <a:noFill/>
                            </a:ln>
                            <a:solidFill>
                              <a:srgbClr val="000000"/>
                            </a:solidFill>
                            <a:effectLst/>
                            <a:uLnTx/>
                            <a:uFillTx/>
                            <a:latin typeface="Cambria Math" panose="02040503050406030204" pitchFamily="18" charset="0"/>
                            <a:ea typeface="Arial Unicode MS" pitchFamily="34" charset="-128"/>
                            <a:cs typeface="Arial Unicode MS" pitchFamily="34" charset="-128"/>
                          </a:rPr>
                          <m:t>log</m:t>
                        </m:r>
                      </m:fName>
                      <m:e>
                        <m:d>
                          <m:dPr>
                            <m:ctrlPr>
                              <a:rPr kumimoji="0" lang="en-US" sz="2800" b="0" i="1" u="none" strike="noStrike" kern="0" cap="none" spc="0" normalizeH="0" baseline="0" noProof="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dPr>
                          <m:e>
                            <m:r>
                              <a:rPr kumimoji="0" lang="en-US" sz="2800" b="0"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Arial Unicode MS" pitchFamily="34" charset="-128"/>
                              </a:rPr>
                              <m:t>∙+</m:t>
                            </m:r>
                            <m:r>
                              <a:rPr kumimoji="0" lang="en-US" sz="2800" b="0"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Arial Unicode MS" pitchFamily="34" charset="-128"/>
                              </a:rPr>
                              <m:t>𝛿</m:t>
                            </m:r>
                          </m:e>
                        </m:d>
                      </m:e>
                    </m:func>
                  </m:oMath>
                </a14:m>
                <a:r>
                  <a:rPr kumimoji="0" lang="en-US" sz="28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rPr>
                  <a:t>: Independent of data magnitude </a:t>
                </a:r>
              </a:p>
              <a:p>
                <a:pPr marL="742950" marR="0" lvl="1" indent="-285750" algn="l" defTabSz="914400" rtl="0" eaLnBrk="1" fontAlgn="base" latinLnBrk="0" hangingPunct="1">
                  <a:lnSpc>
                    <a:spcPct val="150000"/>
                  </a:lnSpc>
                  <a:spcBef>
                    <a:spcPct val="20000"/>
                  </a:spcBef>
                  <a:spcAft>
                    <a:spcPct val="0"/>
                  </a:spcAft>
                  <a:buClrTx/>
                  <a:buSzTx/>
                  <a:buFont typeface="Arial" pitchFamily="34" charset="0"/>
                  <a:buChar char="•"/>
                  <a:tabLst/>
                  <a:defRPr/>
                </a:pPr>
                <a:r>
                  <a:rPr kumimoji="0" lang="en-US" sz="28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rPr>
                  <a:t>Handle both positive and negative skewness</a:t>
                </a:r>
              </a:p>
              <a:p>
                <a:pPr marL="342900" marR="0" lvl="0" indent="-342900" algn="l" defTabSz="914400" rtl="0" eaLnBrk="1" fontAlgn="base" latinLnBrk="0" hangingPunct="1">
                  <a:lnSpc>
                    <a:spcPct val="150000"/>
                  </a:lnSpc>
                  <a:spcBef>
                    <a:spcPct val="20000"/>
                  </a:spcBef>
                  <a:spcAft>
                    <a:spcPct val="0"/>
                  </a:spcAft>
                  <a:buClrTx/>
                  <a:buSzTx/>
                  <a:buFont typeface="Arial" pitchFamily="34" charset="0"/>
                  <a:buChar char="•"/>
                  <a:tabLst/>
                  <a:defRPr/>
                </a:pPr>
                <a:r>
                  <a:rPr kumimoji="0" lang="en-US" sz="32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rPr>
                  <a:t>Address influential data points</a:t>
                </a:r>
              </a:p>
            </p:txBody>
          </p:sp>
        </mc:Choice>
        <mc:Fallback xmlns="">
          <p:sp>
            <p:nvSpPr>
              <p:cNvPr id="7" name="Rectangle 3"/>
              <p:cNvSpPr txBox="1">
                <a:spLocks noRot="1" noChangeAspect="1" noMove="1" noResize="1" noEditPoints="1" noAdjustHandles="1" noChangeArrowheads="1" noChangeShapeType="1" noTextEdit="1"/>
              </p:cNvSpPr>
              <p:nvPr/>
            </p:nvSpPr>
            <p:spPr bwMode="auto">
              <a:xfrm>
                <a:off x="457200" y="838200"/>
                <a:ext cx="8534400" cy="5867400"/>
              </a:xfrm>
              <a:prstGeom prst="rect">
                <a:avLst/>
              </a:prstGeom>
              <a:blipFill>
                <a:blip r:embed="rId3"/>
                <a:stretch>
                  <a:fillRect l="-178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5" name="Rectangle 2"/>
          <p:cNvSpPr txBox="1">
            <a:spLocks noChangeArrowheads="1"/>
          </p:cNvSpPr>
          <p:nvPr/>
        </p:nvSpPr>
        <p:spPr bwMode="auto">
          <a:xfrm>
            <a:off x="609600" y="762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rPr>
              <a:t>Automatic Transformations</a:t>
            </a:r>
          </a:p>
        </p:txBody>
      </p:sp>
    </p:spTree>
    <p:extLst>
      <p:ext uri="{BB962C8B-B14F-4D97-AF65-F5344CB8AC3E}">
        <p14:creationId xmlns:p14="http://schemas.microsoft.com/office/powerpoint/2010/main" val="261102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gradFill rotWithShape="0">
          <a:gsLst>
            <a:gs pos="0">
              <a:srgbClr val="C00000"/>
            </a:gs>
            <a:gs pos="50000">
              <a:schemeClr val="tx1"/>
            </a:gs>
            <a:gs pos="100000">
              <a:srgbClr val="C00000"/>
            </a:gs>
          </a:gsLst>
          <a:lin ang="2700000" scaled="0"/>
        </a:gra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Rectangle 3"/>
              <p:cNvSpPr txBox="1">
                <a:spLocks noChangeArrowheads="1"/>
              </p:cNvSpPr>
              <p:nvPr/>
            </p:nvSpPr>
            <p:spPr bwMode="auto">
              <a:xfrm>
                <a:off x="304800" y="838200"/>
                <a:ext cx="8839200" cy="5867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l" defTabSz="914400" rtl="0" eaLnBrk="1" fontAlgn="base" latinLnBrk="0" hangingPunct="1">
                  <a:lnSpc>
                    <a:spcPct val="150000"/>
                  </a:lnSpc>
                  <a:spcBef>
                    <a:spcPct val="20000"/>
                  </a:spcBef>
                  <a:spcAft>
                    <a:spcPct val="0"/>
                  </a:spcAft>
                  <a:buClrTx/>
                  <a:buSzTx/>
                  <a:buFontTx/>
                  <a:buNone/>
                  <a:tabLst/>
                  <a:defRPr/>
                </a:pPr>
                <a:r>
                  <a:rPr kumimoji="0" lang="en-US" altLang="zh-CN" sz="32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rPr>
                  <a:t>Outline</a:t>
                </a:r>
                <a:endParaRPr kumimoji="0" lang="en-US" sz="32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endParaRPr>
              </a:p>
              <a:p>
                <a:pPr marL="342900" marR="0" lvl="0" indent="-342900" algn="l" defTabSz="914400" rtl="0" eaLnBrk="1" fontAlgn="base" latinLnBrk="0" hangingPunct="1">
                  <a:lnSpc>
                    <a:spcPct val="150000"/>
                  </a:lnSpc>
                  <a:spcBef>
                    <a:spcPct val="20000"/>
                  </a:spcBef>
                  <a:spcAft>
                    <a:spcPct val="0"/>
                  </a:spcAft>
                  <a:buClrTx/>
                  <a:buSzTx/>
                  <a:buFont typeface="Arial" pitchFamily="34" charset="0"/>
                  <a:buChar char="•"/>
                  <a:tabLst/>
                  <a:defRPr/>
                </a:pPr>
                <a:r>
                  <a:rPr kumimoji="0" lang="en-US" sz="32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rPr>
                  <a:t>A new parameterized transformation function</a:t>
                </a:r>
                <a:endParaRPr kumimoji="0" lang="en-US" sz="32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endParaRPr>
              </a:p>
              <a:p>
                <a:pPr marL="742950" marR="0" lvl="1" indent="-285750" algn="l" defTabSz="914400" rtl="0" eaLnBrk="1" fontAlgn="base" latinLnBrk="0" hangingPunct="1">
                  <a:lnSpc>
                    <a:spcPct val="150000"/>
                  </a:lnSpc>
                  <a:spcBef>
                    <a:spcPct val="20000"/>
                  </a:spcBef>
                  <a:spcAft>
                    <a:spcPct val="0"/>
                  </a:spcAft>
                  <a:buClrTx/>
                  <a:buSzTx/>
                  <a:buFont typeface="Arial" pitchFamily="34" charset="0"/>
                  <a:buChar char="•"/>
                  <a:tabLst/>
                  <a:defRPr/>
                </a:pPr>
                <a:r>
                  <a:rPr kumimoji="0" lang="en-US" sz="2800" b="0" i="0" u="none" strike="noStrike" kern="0" cap="none" spc="0" normalizeH="0" baseline="0" noProof="0" dirty="0" smtClean="0">
                    <a:ln>
                      <a:noFill/>
                    </a:ln>
                    <a:solidFill>
                      <a:srgbClr val="000000"/>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Appropriate </a:t>
                </a:r>
                <a:r>
                  <a:rPr kumimoji="0" lang="en-US" sz="2800" b="0" i="0" u="none" strike="noStrike" kern="0" cap="none" spc="0" normalizeH="0" baseline="0" noProof="0" dirty="0" err="1" smtClean="0">
                    <a:ln>
                      <a:noFill/>
                    </a:ln>
                    <a:solidFill>
                      <a:srgbClr val="000000"/>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reparametrization</a:t>
                </a:r>
                <a:r>
                  <a:rPr kumimoji="0" lang="en-US" sz="2800" b="0" i="0" u="none" strike="noStrike" kern="0" cap="none" spc="0" normalizeH="0" baseline="0" noProof="0" dirty="0" smtClean="0">
                    <a:ln>
                      <a:noFill/>
                    </a:ln>
                    <a:solidFill>
                      <a:srgbClr val="000000"/>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 of </a:t>
                </a:r>
                <a14:m>
                  <m:oMath xmlns:m="http://schemas.openxmlformats.org/officeDocument/2006/math">
                    <m:func>
                      <m:funcPr>
                        <m:ctrlPr>
                          <a:rPr kumimoji="0" lang="en-US" sz="28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funcPr>
                      <m:fName>
                        <m:r>
                          <m:rPr>
                            <m:sty m:val="p"/>
                          </m:rPr>
                          <a:rPr kumimoji="0" lang="en-US" sz="2800" b="0" i="0"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t>log</m:t>
                        </m:r>
                      </m:fName>
                      <m:e>
                        <m:d>
                          <m:dPr>
                            <m:ctrlPr>
                              <a:rPr kumimoji="0" lang="en-US" sz="28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dPr>
                          <m:e>
                            <m:r>
                              <a:rPr kumimoji="0" lang="en-US" sz="2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Arial Unicode MS" pitchFamily="34" charset="-128"/>
                              </a:rPr>
                              <m:t>∙+</m:t>
                            </m:r>
                            <m:r>
                              <a:rPr kumimoji="0" lang="en-US" sz="2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Arial Unicode MS" pitchFamily="34" charset="-128"/>
                              </a:rPr>
                              <m:t>𝛿</m:t>
                            </m:r>
                          </m:e>
                        </m:d>
                      </m:e>
                    </m:func>
                  </m:oMath>
                </a14:m>
                <a:endParaRPr kumimoji="0" lang="en-US" sz="28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endParaRPr>
              </a:p>
              <a:p>
                <a:pPr marL="342900" marR="0" lvl="0" indent="-342900" algn="l" defTabSz="914400" rtl="0" eaLnBrk="1" fontAlgn="base" latinLnBrk="0" hangingPunct="1">
                  <a:lnSpc>
                    <a:spcPct val="150000"/>
                  </a:lnSpc>
                  <a:spcBef>
                    <a:spcPct val="20000"/>
                  </a:spcBef>
                  <a:spcAft>
                    <a:spcPct val="0"/>
                  </a:spcAft>
                  <a:buClrTx/>
                  <a:buSzTx/>
                  <a:buFont typeface="Arial" pitchFamily="34" charset="0"/>
                  <a:buChar char="•"/>
                  <a:tabLst/>
                  <a:defRPr/>
                </a:pPr>
                <a:r>
                  <a:rPr kumimoji="0" lang="en-US" sz="32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rPr>
                  <a:t>Standardization and </a:t>
                </a:r>
                <a:r>
                  <a:rPr kumimoji="0" lang="en-US" sz="3200" b="0" i="0" u="none" strike="noStrike" kern="0" cap="none" spc="0" normalizeH="0" baseline="0" noProof="0" dirty="0" err="1">
                    <a:ln>
                      <a:noFill/>
                    </a:ln>
                    <a:solidFill>
                      <a:srgbClr val="000000"/>
                    </a:solidFill>
                    <a:effectLst/>
                    <a:uLnTx/>
                    <a:uFillTx/>
                    <a:latin typeface="Arial Unicode MS" pitchFamily="34" charset="-128"/>
                    <a:ea typeface="Arial Unicode MS" pitchFamily="34" charset="-128"/>
                    <a:cs typeface="Arial Unicode MS" pitchFamily="34" charset="-128"/>
                  </a:rPr>
                  <a:t>W</a:t>
                </a:r>
                <a:r>
                  <a:rPr kumimoji="0" lang="en-US" sz="3200" b="0" i="0" u="none" strike="noStrike" kern="0" cap="none" spc="0" normalizeH="0" baseline="0" noProof="0" dirty="0" err="1" smtClean="0">
                    <a:ln>
                      <a:noFill/>
                    </a:ln>
                    <a:solidFill>
                      <a:srgbClr val="000000"/>
                    </a:solidFill>
                    <a:effectLst/>
                    <a:uLnTx/>
                    <a:uFillTx/>
                    <a:latin typeface="Arial Unicode MS" pitchFamily="34" charset="-128"/>
                    <a:ea typeface="Arial Unicode MS" pitchFamily="34" charset="-128"/>
                    <a:cs typeface="Arial Unicode MS" pitchFamily="34" charset="-128"/>
                  </a:rPr>
                  <a:t>insorization</a:t>
                </a:r>
                <a:endParaRPr kumimoji="0" lang="en-US" sz="32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endParaRPr>
              </a:p>
              <a:p>
                <a:pPr marL="342900" marR="0" lvl="0" indent="-342900" algn="l" defTabSz="914400" rtl="0" eaLnBrk="1" fontAlgn="base" latinLnBrk="0" hangingPunct="1">
                  <a:lnSpc>
                    <a:spcPct val="150000"/>
                  </a:lnSpc>
                  <a:spcBef>
                    <a:spcPct val="20000"/>
                  </a:spcBef>
                  <a:spcAft>
                    <a:spcPct val="0"/>
                  </a:spcAft>
                  <a:buClrTx/>
                  <a:buSzTx/>
                  <a:buFont typeface="Arial" pitchFamily="34" charset="0"/>
                  <a:buChar char="•"/>
                  <a:tabLst/>
                  <a:defRPr/>
                </a:pPr>
                <a:r>
                  <a:rPr kumimoji="0" lang="en-US" sz="32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rPr>
                  <a:t>Selection of </a:t>
                </a:r>
                <a14:m>
                  <m:oMath xmlns:m="http://schemas.openxmlformats.org/officeDocument/2006/math">
                    <m:r>
                      <a:rPr kumimoji="0" lang="en-US" sz="32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Arial Unicode MS" pitchFamily="34" charset="-128"/>
                      </a:rPr>
                      <m:t>𝛿</m:t>
                    </m:r>
                  </m:oMath>
                </a14:m>
                <a:r>
                  <a:rPr kumimoji="0" lang="en-US" sz="32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rPr>
                  <a:t> </a:t>
                </a:r>
              </a:p>
            </p:txBody>
          </p:sp>
        </mc:Choice>
        <mc:Fallback xmlns="">
          <p:sp>
            <p:nvSpPr>
              <p:cNvPr id="7" name="Rectangle 3"/>
              <p:cNvSpPr txBox="1">
                <a:spLocks noRot="1" noChangeAspect="1" noMove="1" noResize="1" noEditPoints="1" noAdjustHandles="1" noChangeArrowheads="1" noChangeShapeType="1" noTextEdit="1"/>
              </p:cNvSpPr>
              <p:nvPr/>
            </p:nvSpPr>
            <p:spPr bwMode="auto">
              <a:xfrm>
                <a:off x="304800" y="838200"/>
                <a:ext cx="8839200" cy="5867400"/>
              </a:xfrm>
              <a:prstGeom prst="rect">
                <a:avLst/>
              </a:prstGeom>
              <a:blipFill>
                <a:blip r:embed="rId3"/>
                <a:stretch>
                  <a:fillRect l="-172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5" name="Rectangle 2"/>
          <p:cNvSpPr txBox="1">
            <a:spLocks noChangeArrowheads="1"/>
          </p:cNvSpPr>
          <p:nvPr/>
        </p:nvSpPr>
        <p:spPr bwMode="auto">
          <a:xfrm>
            <a:off x="609600" y="762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rPr>
              <a:t>Automatic Transformations</a:t>
            </a:r>
          </a:p>
        </p:txBody>
      </p:sp>
    </p:spTree>
    <p:extLst>
      <p:ext uri="{BB962C8B-B14F-4D97-AF65-F5344CB8AC3E}">
        <p14:creationId xmlns:p14="http://schemas.microsoft.com/office/powerpoint/2010/main" val="2494539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gradFill rotWithShape="0">
          <a:gsLst>
            <a:gs pos="0">
              <a:srgbClr val="C00000"/>
            </a:gs>
            <a:gs pos="50000">
              <a:schemeClr val="tx1"/>
            </a:gs>
            <a:gs pos="100000">
              <a:srgbClr val="C00000"/>
            </a:gs>
          </a:gsLst>
          <a:lin ang="2700000" scaled="0"/>
        </a:gra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Rectangle 3"/>
              <p:cNvSpPr txBox="1">
                <a:spLocks noChangeArrowheads="1"/>
              </p:cNvSpPr>
              <p:nvPr/>
            </p:nvSpPr>
            <p:spPr bwMode="auto">
              <a:xfrm>
                <a:off x="457200" y="838200"/>
                <a:ext cx="8534400" cy="5867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l" defTabSz="914400" rtl="0" eaLnBrk="1" fontAlgn="base" latinLnBrk="0" hangingPunct="1">
                  <a:lnSpc>
                    <a:spcPct val="150000"/>
                  </a:lnSpc>
                  <a:spcBef>
                    <a:spcPct val="20000"/>
                  </a:spcBef>
                  <a:spcAft>
                    <a:spcPct val="0"/>
                  </a:spcAft>
                  <a:buClrTx/>
                  <a:buSzTx/>
                  <a:buFontTx/>
                  <a:buNone/>
                  <a:tabLst/>
                  <a:defRPr/>
                </a:pPr>
                <a:r>
                  <a:rPr kumimoji="0" lang="en-US" altLang="zh-CN" sz="32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rPr>
                  <a:t>Form of T</a:t>
                </a:r>
                <a:r>
                  <a:rPr kumimoji="0" lang="en-US" sz="32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rPr>
                  <a:t>ransformation Function</a:t>
                </a:r>
                <a:endParaRPr kumimoji="0" lang="en-US" sz="32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endParaRPr>
              </a:p>
              <a:p>
                <a:pPr marL="742950" marR="0" lvl="1" indent="-285750" algn="l" defTabSz="914400" rtl="0" eaLnBrk="1" fontAlgn="base" latinLnBrk="0" hangingPunct="1">
                  <a:lnSpc>
                    <a:spcPct val="150000"/>
                  </a:lnSpc>
                  <a:spcBef>
                    <a:spcPct val="20000"/>
                  </a:spcBef>
                  <a:spcAft>
                    <a:spcPct val="0"/>
                  </a:spcAft>
                  <a:buClrTx/>
                  <a:buSzTx/>
                  <a:buFont typeface="Arial" pitchFamily="34" charset="0"/>
                  <a:buChar char="•"/>
                  <a:tabLst/>
                  <a:defRPr/>
                </a:pPr>
                <a:r>
                  <a:rPr kumimoji="0" lang="en-US" altLang="zh-CN" sz="28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rPr>
                  <a:t>Based on 1-d data set: </a:t>
                </a:r>
                <a14:m>
                  <m:oMath xmlns:m="http://schemas.openxmlformats.org/officeDocument/2006/math">
                    <m:r>
                      <a:rPr kumimoji="0" lang="en-US" altLang="zh-CN" sz="2800" b="0" i="0"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t>  </m:t>
                    </m:r>
                    <m:sSub>
                      <m:sSubPr>
                        <m:ctrlPr>
                          <a:rPr kumimoji="0" lang="en-US" altLang="zh-CN" sz="28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sSubPr>
                      <m:e>
                        <m:r>
                          <a:rPr kumimoji="0" lang="en-US" altLang="zh-CN" sz="28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𝑥</m:t>
                        </m:r>
                      </m:e>
                      <m:sub>
                        <m:r>
                          <a:rPr kumimoji="0" lang="en-US" altLang="zh-CN" sz="28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1</m:t>
                        </m:r>
                      </m:sub>
                    </m:sSub>
                    <m:r>
                      <a:rPr kumimoji="0" lang="en-US" altLang="zh-CN" sz="28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  </m:t>
                    </m:r>
                    <m:r>
                      <a:rPr kumimoji="0" lang="en-US" altLang="zh-CN" sz="2800" b="0" i="1" u="none" strike="noStrike" kern="0" cap="none" spc="0" normalizeH="0" baseline="0" noProof="0" smtClean="0">
                        <a:ln>
                          <a:noFill/>
                        </a:ln>
                        <a:solidFill>
                          <a:srgbClr val="000000"/>
                        </a:solidFill>
                        <a:effectLst/>
                        <a:uLnTx/>
                        <a:uFillTx/>
                        <a:latin typeface="Cambria Math"/>
                        <a:ea typeface="Cambria Math"/>
                        <a:cs typeface="Arial Unicode MS" pitchFamily="34" charset="-128"/>
                      </a:rPr>
                      <m:t>⋯,</m:t>
                    </m:r>
                    <m:sSub>
                      <m:sSubPr>
                        <m:ctrlPr>
                          <a:rPr kumimoji="0" lang="en-US" altLang="zh-CN" sz="2800" b="0" i="1" u="none" strike="noStrike" kern="0" cap="none" spc="0" normalizeH="0" baseline="0" noProof="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sSubPr>
                      <m:e>
                        <m:r>
                          <a:rPr kumimoji="0" lang="en-US" altLang="zh-CN" sz="28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𝑥</m:t>
                        </m:r>
                      </m:e>
                      <m:sub>
                        <m:r>
                          <a:rPr kumimoji="0" lang="en-US" altLang="zh-CN" sz="28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𝑛</m:t>
                        </m:r>
                      </m:sub>
                    </m:sSub>
                  </m:oMath>
                </a14:m>
                <a:endParaRPr kumimoji="0" lang="en-US" sz="28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endParaRPr>
              </a:p>
              <a:p>
                <a:pPr marL="742950" marR="0" lvl="1" indent="-285750" algn="l" defTabSz="914400" rtl="0" eaLnBrk="1" fontAlgn="base" latinLnBrk="0" hangingPunct="1">
                  <a:lnSpc>
                    <a:spcPct val="150000"/>
                  </a:lnSpc>
                  <a:spcBef>
                    <a:spcPct val="20000"/>
                  </a:spcBef>
                  <a:spcAft>
                    <a:spcPct val="0"/>
                  </a:spcAft>
                  <a:buClrTx/>
                  <a:buSzTx/>
                  <a:buFont typeface="Arial" pitchFamily="34" charset="0"/>
                  <a:buChar char="•"/>
                  <a:tabLst/>
                  <a:defRPr/>
                </a:pPr>
                <a:r>
                  <a:rPr kumimoji="0" lang="en-US" altLang="zh-CN" sz="28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rPr>
                  <a:t>For positive </a:t>
                </a:r>
                <a:r>
                  <a:rPr kumimoji="0" lang="en-US" altLang="zh-CN" sz="28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skewness</a:t>
                </a:r>
                <a:r>
                  <a:rPr kumimoji="0" lang="en-US" altLang="zh-CN" sz="28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rPr>
                  <a:t> want: </a:t>
                </a:r>
                <a14:m>
                  <m:oMath xmlns:m="http://schemas.openxmlformats.org/officeDocument/2006/math">
                    <m:func>
                      <m:funcPr>
                        <m:ctrlPr>
                          <a:rPr kumimoji="0" lang="en-US" altLang="zh-CN" sz="28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funcPr>
                      <m:fName>
                        <m:r>
                          <m:rPr>
                            <m:sty m:val="p"/>
                          </m:rPr>
                          <a:rPr kumimoji="0" lang="en-US" altLang="zh-CN" sz="2800" b="0" i="0"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log</m:t>
                        </m:r>
                      </m:fName>
                      <m:e>
                        <m:d>
                          <m:dPr>
                            <m:ctrlPr>
                              <a:rPr kumimoji="0" lang="en-US" altLang="zh-CN" sz="28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dPr>
                          <m:e>
                            <m:sSub>
                              <m:sSubPr>
                                <m:ctrlPr>
                                  <a:rPr kumimoji="0" lang="en-US" altLang="zh-CN" sz="28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sSubPr>
                              <m:e>
                                <m:r>
                                  <a:rPr kumimoji="0" lang="en-US" altLang="zh-CN" sz="28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𝑥</m:t>
                                </m:r>
                              </m:e>
                              <m:sub>
                                <m:r>
                                  <a:rPr kumimoji="0" lang="en-US" altLang="zh-CN" sz="28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𝑖</m:t>
                                </m:r>
                              </m:sub>
                            </m:sSub>
                          </m:e>
                        </m:d>
                      </m:e>
                    </m:func>
                  </m:oMath>
                </a14:m>
                <a:r>
                  <a:rPr kumimoji="0" lang="en-US" sz="28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rPr>
                  <a:t> </a:t>
                </a:r>
              </a:p>
              <a:p>
                <a:pPr marL="742950" marR="0" lvl="1" indent="-285750" algn="l" defTabSz="914400" rtl="0" eaLnBrk="1" fontAlgn="base" latinLnBrk="0" hangingPunct="1">
                  <a:lnSpc>
                    <a:spcPct val="150000"/>
                  </a:lnSpc>
                  <a:spcBef>
                    <a:spcPct val="20000"/>
                  </a:spcBef>
                  <a:spcAft>
                    <a:spcPct val="0"/>
                  </a:spcAft>
                  <a:buClrTx/>
                  <a:buSzTx/>
                  <a:buFont typeface="Arial" pitchFamily="34" charset="0"/>
                  <a:buChar char="•"/>
                  <a:tabLst/>
                  <a:defRPr/>
                </a:pPr>
                <a:r>
                  <a:rPr kumimoji="0" lang="en-US" altLang="zh-CN" sz="28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rPr>
                  <a:t>For negative skewness want:  </a:t>
                </a:r>
                <a14:m>
                  <m:oMath xmlns:m="http://schemas.openxmlformats.org/officeDocument/2006/math">
                    <m:r>
                      <a:rPr kumimoji="0" lang="en-US" altLang="zh-CN" sz="28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m:t>
                    </m:r>
                    <m:func>
                      <m:funcPr>
                        <m:ctrlPr>
                          <a:rPr kumimoji="0" lang="en-US" altLang="zh-CN" sz="28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funcPr>
                      <m:fName>
                        <m:r>
                          <m:rPr>
                            <m:sty m:val="p"/>
                          </m:rPr>
                          <a:rPr kumimoji="0" lang="en-US" altLang="zh-CN" sz="2800" b="0" i="0"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log</m:t>
                        </m:r>
                      </m:fName>
                      <m:e>
                        <m:d>
                          <m:dPr>
                            <m:ctrlPr>
                              <a:rPr kumimoji="0" lang="en-US" altLang="zh-CN" sz="28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dPr>
                          <m:e>
                            <m:r>
                              <a:rPr kumimoji="0" lang="en-US" altLang="zh-CN" sz="28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m:t>
                            </m:r>
                            <m:sSub>
                              <m:sSubPr>
                                <m:ctrlPr>
                                  <a:rPr kumimoji="0" lang="en-US" altLang="zh-CN" sz="28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sSubPr>
                              <m:e>
                                <m:r>
                                  <a:rPr kumimoji="0" lang="en-US" altLang="zh-CN" sz="28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𝑥</m:t>
                                </m:r>
                              </m:e>
                              <m:sub>
                                <m:r>
                                  <a:rPr kumimoji="0" lang="en-US" altLang="zh-CN" sz="28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𝑖</m:t>
                                </m:r>
                              </m:sub>
                            </m:sSub>
                          </m:e>
                        </m:d>
                      </m:e>
                    </m:func>
                  </m:oMath>
                </a14:m>
                <a:endParaRPr kumimoji="0" lang="en-US" altLang="zh-CN" sz="28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endParaRPr>
              </a:p>
            </p:txBody>
          </p:sp>
        </mc:Choice>
        <mc:Fallback xmlns="">
          <p:sp>
            <p:nvSpPr>
              <p:cNvPr id="7" name="Rectangle 3"/>
              <p:cNvSpPr txBox="1">
                <a:spLocks noRot="1" noChangeAspect="1" noMove="1" noResize="1" noEditPoints="1" noAdjustHandles="1" noChangeArrowheads="1" noChangeShapeType="1" noTextEdit="1"/>
              </p:cNvSpPr>
              <p:nvPr/>
            </p:nvSpPr>
            <p:spPr bwMode="auto">
              <a:xfrm>
                <a:off x="457200" y="838200"/>
                <a:ext cx="8534400" cy="5867400"/>
              </a:xfrm>
              <a:prstGeom prst="rect">
                <a:avLst/>
              </a:prstGeom>
              <a:blipFill>
                <a:blip r:embed="rId3"/>
                <a:stretch>
                  <a:fillRect l="-178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5" name="Rectangle 2"/>
          <p:cNvSpPr txBox="1">
            <a:spLocks noChangeArrowheads="1"/>
          </p:cNvSpPr>
          <p:nvPr/>
        </p:nvSpPr>
        <p:spPr bwMode="auto">
          <a:xfrm>
            <a:off x="609600" y="762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rPr>
              <a:t>Automatic Transformations</a:t>
            </a:r>
          </a:p>
        </p:txBody>
      </p:sp>
      <p:pic>
        <p:nvPicPr>
          <p:cNvPr id="1026" name="Picture 2" descr="Negative and positive skew diagrams (English).sv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086" y="4572000"/>
            <a:ext cx="6219717" cy="2217344"/>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5319479" y="3048000"/>
            <a:ext cx="3967112" cy="2325707"/>
            <a:chOff x="6400800" y="2961620"/>
            <a:chExt cx="3967112" cy="2325707"/>
          </a:xfrm>
        </p:grpSpPr>
        <mc:AlternateContent xmlns:mc="http://schemas.openxmlformats.org/markup-compatibility/2006" xmlns:a14="http://schemas.microsoft.com/office/drawing/2010/main">
          <mc:Choice Requires="a14">
            <p:sp>
              <p:nvSpPr>
                <p:cNvPr id="2" name="TextBox 1"/>
                <p:cNvSpPr txBox="1"/>
                <p:nvPr/>
              </p:nvSpPr>
              <p:spPr>
                <a:xfrm>
                  <a:off x="6400800" y="4333220"/>
                  <a:ext cx="3967112" cy="95410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800" b="0" i="0" u="none" strike="noStrike" kern="1200" cap="none" spc="0" normalizeH="0" baseline="0" noProof="0" dirty="0" smtClean="0">
                      <a:ln>
                        <a:noFill/>
                      </a:ln>
                      <a:solidFill>
                        <a:srgbClr val="000000"/>
                      </a:solidFill>
                      <a:effectLst/>
                      <a:uLnTx/>
                      <a:uFillTx/>
                      <a:latin typeface="Arial" charset="0"/>
                      <a:ea typeface="+mn-ea"/>
                      <a:cs typeface="+mn-cs"/>
                    </a:rPr>
                    <a:t>But Need </a:t>
                  </a:r>
                  <a:r>
                    <a:rPr kumimoji="0" lang="en-US" altLang="zh-CN" sz="2800" b="0" i="0" u="none" strike="noStrike" kern="1200" cap="none" spc="0" normalizeH="0" baseline="0" noProof="0" dirty="0">
                      <a:ln>
                        <a:noFill/>
                      </a:ln>
                      <a:solidFill>
                        <a:srgbClr val="000000"/>
                      </a:solidFill>
                      <a:effectLst/>
                      <a:uLnTx/>
                      <a:uFillTx/>
                      <a:latin typeface="Arial" charset="0"/>
                      <a:ea typeface="+mn-ea"/>
                      <a:cs typeface="+mn-cs"/>
                    </a:rPr>
                    <a:t>V</a:t>
                  </a:r>
                  <a:r>
                    <a:rPr kumimoji="0" lang="en-US" altLang="zh-CN" sz="2800" b="0" i="0" u="none" strike="noStrike" kern="1200" cap="none" spc="0" normalizeH="0" baseline="0" noProof="0" dirty="0" smtClean="0">
                      <a:ln>
                        <a:noFill/>
                      </a:ln>
                      <a:solidFill>
                        <a:srgbClr val="000000"/>
                      </a:solidFill>
                      <a:effectLst/>
                      <a:uLnTx/>
                      <a:uFillTx/>
                      <a:latin typeface="Arial" charset="0"/>
                      <a:ea typeface="+mn-ea"/>
                      <a:cs typeface="+mn-cs"/>
                    </a:rPr>
                    <a:t>alid Inputs!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800" b="0" i="0" u="none" strike="noStrike" kern="1200" cap="none" spc="0" normalizeH="0" baseline="0" noProof="0" dirty="0" smtClean="0">
                      <a:ln>
                        <a:noFill/>
                      </a:ln>
                      <a:solidFill>
                        <a:srgbClr val="000000"/>
                      </a:solidFill>
                      <a:effectLst/>
                      <a:uLnTx/>
                      <a:uFillTx/>
                      <a:latin typeface="Arial" charset="0"/>
                      <a:ea typeface="+mn-ea"/>
                      <a:cs typeface="+mn-cs"/>
                    </a:rPr>
                    <a:t>i.e.   </a:t>
                  </a:r>
                  <a14:m>
                    <m:oMath xmlns:m="http://schemas.openxmlformats.org/officeDocument/2006/math">
                      <m:func>
                        <m:funcPr>
                          <m:ctrlPr>
                            <a:rPr kumimoji="0" lang="en-US" altLang="zh-CN" sz="2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uncPr>
                        <m:fName>
                          <m:r>
                            <m:rPr>
                              <m:sty m:val="p"/>
                            </m:rPr>
                            <a:rPr kumimoji="0" lang="en-US" altLang="zh-CN" sz="28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log</m:t>
                          </m:r>
                        </m:fName>
                        <m:e>
                          <m:r>
                            <a:rPr kumimoji="0" lang="en-US" altLang="zh-CN" sz="2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𝑥</m:t>
                          </m:r>
                        </m:e>
                      </m:func>
                    </m:oMath>
                  </a14:m>
                  <a:r>
                    <a:rPr kumimoji="0" lang="en-US" altLang="zh-CN" sz="2800" b="0" i="0" u="none" strike="noStrike" kern="1200" cap="none" spc="0" normalizeH="0" baseline="0" noProof="0" dirty="0" smtClean="0">
                      <a:ln>
                        <a:noFill/>
                      </a:ln>
                      <a:solidFill>
                        <a:srgbClr val="000000"/>
                      </a:solidFill>
                      <a:effectLst/>
                      <a:uLnTx/>
                      <a:uFillTx/>
                      <a:latin typeface="Arial" charset="0"/>
                      <a:ea typeface="+mn-ea"/>
                      <a:cs typeface="+mn-cs"/>
                    </a:rPr>
                    <a:t>  needs </a:t>
                  </a:r>
                  <a14:m>
                    <m:oMath xmlns:m="http://schemas.openxmlformats.org/officeDocument/2006/math">
                      <m:r>
                        <a:rPr kumimoji="0" lang="en-US" altLang="zh-CN" sz="2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𝑥</m:t>
                      </m:r>
                      <m:r>
                        <a:rPr kumimoji="0" lang="en-US" altLang="zh-CN" sz="2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&gt;0</m:t>
                      </m:r>
                    </m:oMath>
                  </a14:m>
                  <a:endParaRPr kumimoji="0" lang="zh-CN" altLang="en-US" sz="2800" b="0" i="0" u="none" strike="noStrike" kern="1200" cap="none" spc="0" normalizeH="0" baseline="0" noProof="0" dirty="0">
                    <a:ln>
                      <a:noFill/>
                    </a:ln>
                    <a:solidFill>
                      <a:srgbClr val="000000"/>
                    </a:solidFill>
                    <a:effectLst/>
                    <a:uLnTx/>
                    <a:uFillTx/>
                    <a:latin typeface="Arial" charset="0"/>
                    <a:ea typeface="+mn-ea"/>
                    <a:cs typeface="+mn-cs"/>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6400800" y="4333220"/>
                  <a:ext cx="3967112" cy="954107"/>
                </a:xfrm>
                <a:prstGeom prst="rect">
                  <a:avLst/>
                </a:prstGeom>
                <a:blipFill>
                  <a:blip r:embed="rId5"/>
                  <a:stretch>
                    <a:fillRect l="-3231" t="-6369" b="-16561"/>
                  </a:stretch>
                </a:blipFill>
              </p:spPr>
              <p:txBody>
                <a:bodyPr/>
                <a:lstStyle/>
                <a:p>
                  <a:r>
                    <a:rPr lang="en-US">
                      <a:noFill/>
                    </a:rPr>
                    <a:t> </a:t>
                  </a:r>
                </a:p>
              </p:txBody>
            </p:sp>
          </mc:Fallback>
        </mc:AlternateContent>
        <p:cxnSp>
          <p:nvCxnSpPr>
            <p:cNvPr id="4" name="Straight Arrow Connector 3"/>
            <p:cNvCxnSpPr>
              <a:stCxn id="2" idx="0"/>
            </p:cNvCxnSpPr>
            <p:nvPr/>
          </p:nvCxnSpPr>
          <p:spPr>
            <a:xfrm flipH="1" flipV="1">
              <a:off x="7634522" y="2961620"/>
              <a:ext cx="749834" cy="1371600"/>
            </a:xfrm>
            <a:prstGeom prst="straightConnector1">
              <a:avLst/>
            </a:prstGeom>
            <a:ln w="25400">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8384356" y="3685520"/>
              <a:ext cx="80106" cy="647700"/>
            </a:xfrm>
            <a:prstGeom prst="straightConnector1">
              <a:avLst/>
            </a:prstGeom>
            <a:ln w="25400">
              <a:solidFill>
                <a:schemeClr val="bg2"/>
              </a:solidFill>
              <a:tailEnd type="arrow"/>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9" name="TextBox 8"/>
              <p:cNvSpPr txBox="1"/>
              <p:nvPr/>
            </p:nvSpPr>
            <p:spPr>
              <a:xfrm>
                <a:off x="5486400" y="5562600"/>
                <a:ext cx="3179973" cy="523220"/>
              </a:xfrm>
              <a:prstGeom prst="rect">
                <a:avLst/>
              </a:prstGeom>
              <a:noFill/>
            </p:spPr>
            <p:txBody>
              <a:bodyPr wrap="none" rtlCol="0">
                <a:spAutoFit/>
              </a:bodyPr>
              <a:lstStyle/>
              <a:p>
                <a:r>
                  <a:rPr lang="en-US" sz="2800" dirty="0" smtClean="0">
                    <a:solidFill>
                      <a:srgbClr val="00B050"/>
                    </a:solidFill>
                  </a:rPr>
                  <a:t>Handle with Shift </a:t>
                </a:r>
                <a14:m>
                  <m:oMath xmlns:m="http://schemas.openxmlformats.org/officeDocument/2006/math">
                    <m:r>
                      <a:rPr lang="en-US" sz="2800" i="1" smtClean="0">
                        <a:solidFill>
                          <a:srgbClr val="00B050"/>
                        </a:solidFill>
                        <a:latin typeface="Cambria Math" panose="02040503050406030204" pitchFamily="18" charset="0"/>
                        <a:ea typeface="Cambria Math" panose="02040503050406030204" pitchFamily="18" charset="0"/>
                      </a:rPr>
                      <m:t>𝜂</m:t>
                    </m:r>
                  </m:oMath>
                </a14:m>
                <a:endParaRPr lang="en-US" sz="2800" dirty="0">
                  <a:solidFill>
                    <a:srgbClr val="00B050"/>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5486400" y="5562600"/>
                <a:ext cx="3179973" cy="523220"/>
              </a:xfrm>
              <a:prstGeom prst="rect">
                <a:avLst/>
              </a:prstGeom>
              <a:blipFill>
                <a:blip r:embed="rId6"/>
                <a:stretch>
                  <a:fillRect l="-3831" t="-12941" b="-31765"/>
                </a:stretch>
              </a:blipFill>
            </p:spPr>
            <p:txBody>
              <a:bodyPr/>
              <a:lstStyle/>
              <a:p>
                <a:r>
                  <a:rPr lang="en-US">
                    <a:noFill/>
                  </a:rPr>
                  <a:t> </a:t>
                </a:r>
              </a:p>
            </p:txBody>
          </p:sp>
        </mc:Fallback>
      </mc:AlternateContent>
      <p:grpSp>
        <p:nvGrpSpPr>
          <p:cNvPr id="15" name="Group 14"/>
          <p:cNvGrpSpPr/>
          <p:nvPr/>
        </p:nvGrpSpPr>
        <p:grpSpPr>
          <a:xfrm>
            <a:off x="2209800" y="3581400"/>
            <a:ext cx="3962400" cy="762000"/>
            <a:chOff x="2209800" y="3581400"/>
            <a:chExt cx="3962400" cy="762000"/>
          </a:xfrm>
        </p:grpSpPr>
        <p:sp>
          <p:nvSpPr>
            <p:cNvPr id="11" name="TextBox 10"/>
            <p:cNvSpPr txBox="1"/>
            <p:nvPr/>
          </p:nvSpPr>
          <p:spPr>
            <a:xfrm>
              <a:off x="2209800" y="3881735"/>
              <a:ext cx="3520516" cy="461665"/>
            </a:xfrm>
            <a:prstGeom prst="rect">
              <a:avLst/>
            </a:prstGeom>
            <a:noFill/>
          </p:spPr>
          <p:txBody>
            <a:bodyPr wrap="none" rtlCol="0">
              <a:spAutoFit/>
            </a:bodyPr>
            <a:lstStyle/>
            <a:p>
              <a:r>
                <a:rPr lang="en-US" sz="2400" dirty="0" smtClean="0">
                  <a:solidFill>
                    <a:schemeClr val="bg2"/>
                  </a:solidFill>
                </a:rPr>
                <a:t>Preserves Order of Data</a:t>
              </a:r>
              <a:endParaRPr lang="en-US" sz="2400" dirty="0">
                <a:solidFill>
                  <a:schemeClr val="bg2"/>
                </a:solidFill>
              </a:endParaRPr>
            </a:p>
          </p:txBody>
        </p:sp>
        <p:cxnSp>
          <p:nvCxnSpPr>
            <p:cNvPr id="13" name="Straight Arrow Connector 12"/>
            <p:cNvCxnSpPr>
              <a:stCxn id="11" idx="3"/>
            </p:cNvCxnSpPr>
            <p:nvPr/>
          </p:nvCxnSpPr>
          <p:spPr>
            <a:xfrm flipV="1">
              <a:off x="5730316" y="3581400"/>
              <a:ext cx="441884" cy="531168"/>
            </a:xfrm>
            <a:prstGeom prst="straightConnector1">
              <a:avLst/>
            </a:prstGeom>
            <a:ln w="25400">
              <a:solidFill>
                <a:schemeClr val="bg2"/>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40887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gradFill rotWithShape="0">
          <a:gsLst>
            <a:gs pos="0">
              <a:srgbClr val="C00000"/>
            </a:gs>
            <a:gs pos="50000">
              <a:schemeClr val="tx1"/>
            </a:gs>
            <a:gs pos="100000">
              <a:srgbClr val="C00000"/>
            </a:gs>
          </a:gsLst>
          <a:lin ang="2700000" scaled="0"/>
        </a:gra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Rectangle 3"/>
              <p:cNvSpPr txBox="1">
                <a:spLocks noChangeArrowheads="1"/>
              </p:cNvSpPr>
              <p:nvPr/>
            </p:nvSpPr>
            <p:spPr bwMode="auto">
              <a:xfrm>
                <a:off x="457200" y="838200"/>
                <a:ext cx="8534400" cy="5867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l" defTabSz="914400" rtl="0" eaLnBrk="1" fontAlgn="base" latinLnBrk="0" hangingPunct="1">
                  <a:lnSpc>
                    <a:spcPct val="150000"/>
                  </a:lnSpc>
                  <a:spcBef>
                    <a:spcPct val="20000"/>
                  </a:spcBef>
                  <a:spcAft>
                    <a:spcPct val="0"/>
                  </a:spcAft>
                  <a:buClrTx/>
                  <a:buSzTx/>
                  <a:buFontTx/>
                  <a:buNone/>
                  <a:tabLst/>
                  <a:defRPr/>
                </a:pPr>
                <a:r>
                  <a:rPr kumimoji="0" lang="en-US" altLang="zh-CN" sz="32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rPr>
                  <a:t>T</a:t>
                </a:r>
                <a:r>
                  <a:rPr kumimoji="0" lang="en-US" sz="32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rPr>
                  <a:t>ransformation Function</a:t>
                </a:r>
                <a:endParaRPr kumimoji="0" lang="en-US" sz="32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endParaRPr>
              </a:p>
              <a:p>
                <a:pPr marL="742950" marR="0" lvl="1" indent="-285750" algn="l" defTabSz="914400" rtl="0" eaLnBrk="1" fontAlgn="base" latinLnBrk="0" hangingPunct="1">
                  <a:lnSpc>
                    <a:spcPct val="150000"/>
                  </a:lnSpc>
                  <a:spcBef>
                    <a:spcPct val="20000"/>
                  </a:spcBef>
                  <a:spcAft>
                    <a:spcPct val="0"/>
                  </a:spcAft>
                  <a:buClrTx/>
                  <a:buSzTx/>
                  <a:buFont typeface="Arial" pitchFamily="34" charset="0"/>
                  <a:buChar char="•"/>
                  <a:tabLst/>
                  <a:defRPr/>
                </a:pPr>
                <a:r>
                  <a:rPr kumimoji="0" lang="en-US" altLang="zh-CN" sz="28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rPr>
                  <a:t>Modified log transforms</a:t>
                </a:r>
                <a:endParaRPr kumimoji="0" lang="en-US" sz="28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endParaRPr>
              </a:p>
              <a:p>
                <a:pPr marL="742950" marR="0" lvl="1" indent="-285750" algn="l" defTabSz="914400" rtl="0" eaLnBrk="1" fontAlgn="base" latinLnBrk="0" hangingPunct="1">
                  <a:lnSpc>
                    <a:spcPct val="150000"/>
                  </a:lnSpc>
                  <a:spcBef>
                    <a:spcPct val="20000"/>
                  </a:spcBef>
                  <a:spcAft>
                    <a:spcPct val="0"/>
                  </a:spcAft>
                  <a:buClrTx/>
                  <a:buSzTx/>
                  <a:buFont typeface="Arial" pitchFamily="34" charset="0"/>
                  <a:buChar char="•"/>
                  <a:tabLst/>
                  <a:defRPr/>
                </a:pPr>
                <a:r>
                  <a:rPr kumimoji="0" lang="en-US" altLang="zh-CN" sz="28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rPr>
                  <a:t>Positive skewness</a:t>
                </a:r>
              </a:p>
              <a:p>
                <a:pPr marL="457200" marR="0" lvl="1" indent="0" algn="ctr" defTabSz="914400" rtl="0" eaLnBrk="1" fontAlgn="base" latinLnBrk="0" hangingPunct="1">
                  <a:lnSpc>
                    <a:spcPct val="150000"/>
                  </a:lnSpc>
                  <a:spcBef>
                    <a:spcPct val="20000"/>
                  </a:spcBef>
                  <a:spcAft>
                    <a:spcPct val="0"/>
                  </a:spcAft>
                  <a:buClrTx/>
                  <a:buSzTx/>
                  <a:buFontTx/>
                  <a:buNone/>
                  <a:tabLst/>
                  <a:defRPr/>
                </a:pPr>
                <a:r>
                  <a:rPr kumimoji="0" lang="en-US" altLang="zh-CN" sz="2800" b="0" i="0" u="none" strike="noStrike" kern="0" cap="none" spc="0" normalizeH="0" baseline="0" noProof="0" dirty="0" smtClean="0">
                    <a:ln>
                      <a:noFill/>
                    </a:ln>
                    <a:solidFill>
                      <a:srgbClr val="000000"/>
                    </a:solidFill>
                    <a:effectLst/>
                    <a:uLnTx/>
                    <a:uFillTx/>
                    <a:latin typeface="Times New Roman"/>
                    <a:ea typeface="Arial Unicode MS" pitchFamily="34" charset="-128"/>
                    <a:cs typeface="Arial Unicode MS" pitchFamily="34" charset="-128"/>
                  </a:rPr>
                  <a:t>	</a:t>
                </a:r>
                <a14:m>
                  <m:oMath xmlns:m="http://schemas.openxmlformats.org/officeDocument/2006/math">
                    <m:r>
                      <m:rPr>
                        <m:sty m:val="p"/>
                      </m:rPr>
                      <a:rPr kumimoji="0" lang="en-US" altLang="zh-CN" sz="2800" b="0" i="0"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log</m:t>
                    </m:r>
                    <m:r>
                      <a:rPr kumimoji="0" lang="en-US" altLang="zh-CN" sz="28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m:t>
                    </m:r>
                    <m:sSub>
                      <m:sSubPr>
                        <m:ctrlPr>
                          <a:rPr kumimoji="0" lang="en-US" altLang="zh-CN" sz="2800" b="0" i="1" u="none" strike="noStrike" kern="0" cap="none" spc="0" normalizeH="0" baseline="0" noProof="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sSubPr>
                      <m:e>
                        <m:r>
                          <a:rPr kumimoji="0" lang="en-US" altLang="zh-CN" sz="28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𝑥</m:t>
                        </m:r>
                      </m:e>
                      <m:sub>
                        <m:r>
                          <a:rPr kumimoji="0" lang="en-US" altLang="zh-CN" sz="28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𝑖</m:t>
                        </m:r>
                      </m:sub>
                    </m:sSub>
                    <m:r>
                      <a:rPr kumimoji="0" lang="en-US" altLang="zh-CN" sz="2800" b="0" i="0"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m:t>
                    </m:r>
                    <m:r>
                      <m:rPr>
                        <m:sty m:val="p"/>
                      </m:rPr>
                      <a:rPr kumimoji="0" lang="en-US" altLang="zh-CN" sz="2800" b="0" i="0"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min</m:t>
                    </m:r>
                    <m:d>
                      <m:dPr>
                        <m:ctrlPr>
                          <a:rPr kumimoji="0" lang="en-US" altLang="zh-CN" sz="28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dPr>
                      <m:e>
                        <m:sSub>
                          <m:sSubPr>
                            <m:ctrlPr>
                              <a:rPr kumimoji="0" lang="en-US" altLang="zh-CN" sz="2800" b="0" i="1" u="none" strike="noStrike" kern="0" cap="none" spc="0" normalizeH="0" baseline="0" noProof="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sSubPr>
                          <m:e>
                            <m:r>
                              <a:rPr kumimoji="0" lang="en-US" altLang="zh-CN" sz="28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𝑥</m:t>
                            </m:r>
                          </m:e>
                          <m:sub>
                            <m:r>
                              <a:rPr kumimoji="0" lang="en-US" altLang="zh-CN" sz="28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1</m:t>
                            </m:r>
                          </m:sub>
                        </m:sSub>
                        <m:r>
                          <a:rPr kumimoji="0" lang="en-US" altLang="zh-CN" sz="28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  </m:t>
                        </m:r>
                        <m:r>
                          <a:rPr kumimoji="0" lang="en-US" altLang="zh-CN" sz="2800" b="0" i="1" u="none" strike="noStrike" kern="0" cap="none" spc="0" normalizeH="0" baseline="0" noProof="0">
                            <a:ln>
                              <a:noFill/>
                            </a:ln>
                            <a:solidFill>
                              <a:srgbClr val="000000"/>
                            </a:solidFill>
                            <a:effectLst/>
                            <a:uLnTx/>
                            <a:uFillTx/>
                            <a:latin typeface="Cambria Math"/>
                            <a:ea typeface="Cambria Math"/>
                            <a:cs typeface="Arial Unicode MS" pitchFamily="34" charset="-128"/>
                          </a:rPr>
                          <m:t>⋯,</m:t>
                        </m:r>
                        <m:sSub>
                          <m:sSubPr>
                            <m:ctrlPr>
                              <a:rPr kumimoji="0" lang="en-US" altLang="zh-CN" sz="2800" b="0" i="1" u="none" strike="noStrike" kern="0" cap="none" spc="0" normalizeH="0" baseline="0" noProof="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sSubPr>
                          <m:e>
                            <m:r>
                              <a:rPr kumimoji="0" lang="en-US" altLang="zh-CN" sz="28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𝑥</m:t>
                            </m:r>
                          </m:e>
                          <m:sub>
                            <m:r>
                              <a:rPr kumimoji="0" lang="en-US" altLang="zh-CN" sz="28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𝑛</m:t>
                            </m:r>
                          </m:sub>
                        </m:sSub>
                      </m:e>
                    </m:d>
                    <m:r>
                      <a:rPr kumimoji="0" lang="en-US" altLang="zh-CN" sz="2800" b="0" i="0"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m:t>
                    </m:r>
                    <m:r>
                      <a:rPr kumimoji="0" lang="zh-CN" altLang="en-US" sz="28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𝜂</m:t>
                    </m:r>
                  </m:oMath>
                </a14:m>
                <a:r>
                  <a:rPr kumimoji="0" lang="en-US" sz="28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rPr>
                  <a:t>) </a:t>
                </a:r>
              </a:p>
              <a:p>
                <a:pPr marL="742950" marR="0" lvl="1" indent="-285750" algn="l" defTabSz="914400" rtl="0" eaLnBrk="1" fontAlgn="base" latinLnBrk="0" hangingPunct="1">
                  <a:lnSpc>
                    <a:spcPct val="150000"/>
                  </a:lnSpc>
                  <a:spcBef>
                    <a:spcPct val="20000"/>
                  </a:spcBef>
                  <a:spcAft>
                    <a:spcPct val="0"/>
                  </a:spcAft>
                  <a:buClrTx/>
                  <a:buSzTx/>
                  <a:buFont typeface="Arial" pitchFamily="34" charset="0"/>
                  <a:buChar char="•"/>
                  <a:tabLst/>
                  <a:defRPr/>
                </a:pPr>
                <a:r>
                  <a:rPr kumimoji="0" lang="en-US" altLang="zh-CN" sz="28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rPr>
                  <a:t>Negative skewness</a:t>
                </a:r>
              </a:p>
              <a:p>
                <a:pPr marL="457200" marR="0" lvl="1" indent="0" algn="ctr" defTabSz="914400" rtl="0" eaLnBrk="1" fontAlgn="base" latinLnBrk="0" hangingPunct="1">
                  <a:lnSpc>
                    <a:spcPct val="150000"/>
                  </a:lnSpc>
                  <a:spcBef>
                    <a:spcPct val="20000"/>
                  </a:spcBef>
                  <a:spcAft>
                    <a:spcPct val="0"/>
                  </a:spcAft>
                  <a:buClrTx/>
                  <a:buSzTx/>
                  <a:buFontTx/>
                  <a:buNone/>
                  <a:tabLst/>
                  <a:defRPr/>
                </a:pPr>
                <a:r>
                  <a:rPr kumimoji="0" lang="en-US" altLang="zh-CN" sz="2800" b="0" i="0" u="none" strike="noStrike" kern="0" cap="none" spc="0" normalizeH="0" baseline="0" noProof="0" dirty="0">
                    <a:ln>
                      <a:noFill/>
                    </a:ln>
                    <a:solidFill>
                      <a:srgbClr val="000000"/>
                    </a:solidFill>
                    <a:effectLst/>
                    <a:uLnTx/>
                    <a:uFillTx/>
                    <a:latin typeface="Times New Roman"/>
                    <a:ea typeface="Arial Unicode MS" pitchFamily="34" charset="-128"/>
                    <a:cs typeface="Arial Unicode MS" pitchFamily="34" charset="-128"/>
                  </a:rPr>
                  <a:t>	</a:t>
                </a:r>
                <a14:m>
                  <m:oMath xmlns:m="http://schemas.openxmlformats.org/officeDocument/2006/math">
                    <m:r>
                      <a:rPr kumimoji="0" lang="en-US" altLang="zh-CN" sz="2800" b="0" i="0"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m:t>
                    </m:r>
                    <m:r>
                      <m:rPr>
                        <m:sty m:val="p"/>
                      </m:rPr>
                      <a:rPr kumimoji="0" lang="en-US" altLang="zh-CN" sz="2800" b="0" i="0"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log</m:t>
                    </m:r>
                    <m:r>
                      <a:rPr kumimoji="0" lang="en-US" altLang="zh-CN" sz="28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m:t>
                    </m:r>
                    <m:func>
                      <m:funcPr>
                        <m:ctrlPr>
                          <a:rPr kumimoji="0" lang="en-US" altLang="zh-CN" sz="28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funcPr>
                      <m:fName>
                        <m:r>
                          <m:rPr>
                            <m:sty m:val="p"/>
                          </m:rPr>
                          <a:rPr kumimoji="0" lang="en-US" altLang="zh-CN" sz="2800" b="0" i="0"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max</m:t>
                        </m:r>
                      </m:fName>
                      <m:e>
                        <m:d>
                          <m:dPr>
                            <m:ctrlPr>
                              <a:rPr kumimoji="0" lang="en-US" altLang="zh-CN" sz="28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dPr>
                          <m:e>
                            <m:sSub>
                              <m:sSubPr>
                                <m:ctrlPr>
                                  <a:rPr kumimoji="0" lang="en-US" altLang="zh-CN" sz="2800" b="0" i="1" u="none" strike="noStrike" kern="0" cap="none" spc="0" normalizeH="0" baseline="0" noProof="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sSubPr>
                              <m:e>
                                <m:r>
                                  <a:rPr kumimoji="0" lang="en-US" altLang="zh-CN" sz="28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𝑥</m:t>
                                </m:r>
                              </m:e>
                              <m:sub>
                                <m:r>
                                  <a:rPr kumimoji="0" lang="en-US" altLang="zh-CN" sz="28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1</m:t>
                                </m:r>
                              </m:sub>
                            </m:sSub>
                            <m:r>
                              <a:rPr kumimoji="0" lang="en-US" altLang="zh-CN" sz="28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  </m:t>
                            </m:r>
                            <m:r>
                              <a:rPr kumimoji="0" lang="en-US" altLang="zh-CN" sz="2800" b="0" i="1" u="none" strike="noStrike" kern="0" cap="none" spc="0" normalizeH="0" baseline="0" noProof="0">
                                <a:ln>
                                  <a:noFill/>
                                </a:ln>
                                <a:solidFill>
                                  <a:srgbClr val="000000"/>
                                </a:solidFill>
                                <a:effectLst/>
                                <a:uLnTx/>
                                <a:uFillTx/>
                                <a:latin typeface="Cambria Math"/>
                                <a:ea typeface="Cambria Math"/>
                                <a:cs typeface="Arial Unicode MS" pitchFamily="34" charset="-128"/>
                              </a:rPr>
                              <m:t>⋯,</m:t>
                            </m:r>
                            <m:sSub>
                              <m:sSubPr>
                                <m:ctrlPr>
                                  <a:rPr kumimoji="0" lang="en-US" altLang="zh-CN" sz="2800" b="0" i="1" u="none" strike="noStrike" kern="0" cap="none" spc="0" normalizeH="0" baseline="0" noProof="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sSubPr>
                              <m:e>
                                <m:r>
                                  <a:rPr kumimoji="0" lang="en-US" altLang="zh-CN" sz="28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𝑥</m:t>
                                </m:r>
                              </m:e>
                              <m:sub>
                                <m:r>
                                  <a:rPr kumimoji="0" lang="en-US" altLang="zh-CN" sz="28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𝑛</m:t>
                                </m:r>
                              </m:sub>
                            </m:sSub>
                          </m:e>
                        </m:d>
                      </m:e>
                    </m:func>
                    <m:r>
                      <a:rPr kumimoji="0" lang="en-US" altLang="zh-CN" sz="28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 </m:t>
                    </m:r>
                    <m:sSub>
                      <m:sSubPr>
                        <m:ctrlPr>
                          <a:rPr kumimoji="0" lang="en-US" altLang="zh-CN" sz="28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sSubPr>
                      <m:e>
                        <m:r>
                          <a:rPr kumimoji="0" lang="en-US" altLang="zh-CN" sz="28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𝑥</m:t>
                        </m:r>
                      </m:e>
                      <m:sub>
                        <m:r>
                          <a:rPr kumimoji="0" lang="en-US" altLang="zh-CN" sz="28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𝑖</m:t>
                        </m:r>
                      </m:sub>
                    </m:sSub>
                    <m:r>
                      <a:rPr kumimoji="0" lang="en-US" altLang="zh-CN" sz="2800" b="0" i="0"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m:t>
                    </m:r>
                    <m:r>
                      <a:rPr kumimoji="0" lang="zh-CN" altLang="en-US" sz="28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𝜂</m:t>
                    </m:r>
                  </m:oMath>
                </a14:m>
                <a:r>
                  <a:rPr kumimoji="0" lang="en-US" altLang="zh-CN" sz="28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 </a:t>
                </a:r>
              </a:p>
              <a:p>
                <a:pPr marL="742950" marR="0" lvl="1" indent="-285750" algn="l" defTabSz="914400" rtl="0" eaLnBrk="1" fontAlgn="base" latinLnBrk="0" hangingPunct="1">
                  <a:lnSpc>
                    <a:spcPct val="150000"/>
                  </a:lnSpc>
                  <a:spcBef>
                    <a:spcPct val="20000"/>
                  </a:spcBef>
                  <a:spcAft>
                    <a:spcPct val="0"/>
                  </a:spcAft>
                  <a:buClrTx/>
                  <a:buSzTx/>
                  <a:buFont typeface="Arial" pitchFamily="34" charset="0"/>
                  <a:buChar char="•"/>
                  <a:tabLst/>
                  <a:defRPr/>
                </a:pPr>
                <a:endParaRPr kumimoji="0" lang="en-US" altLang="zh-CN" sz="28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endParaRPr>
              </a:p>
            </p:txBody>
          </p:sp>
        </mc:Choice>
        <mc:Fallback xmlns="">
          <p:sp>
            <p:nvSpPr>
              <p:cNvPr id="7" name="Rectangle 3"/>
              <p:cNvSpPr txBox="1">
                <a:spLocks noRot="1" noChangeAspect="1" noMove="1" noResize="1" noEditPoints="1" noAdjustHandles="1" noChangeArrowheads="1" noChangeShapeType="1" noTextEdit="1"/>
              </p:cNvSpPr>
              <p:nvPr/>
            </p:nvSpPr>
            <p:spPr bwMode="auto">
              <a:xfrm>
                <a:off x="457200" y="838200"/>
                <a:ext cx="8534400" cy="5867400"/>
              </a:xfrm>
              <a:prstGeom prst="rect">
                <a:avLst/>
              </a:prstGeom>
              <a:blipFill>
                <a:blip r:embed="rId3"/>
                <a:stretch>
                  <a:fillRect l="-178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5" name="Rectangle 2"/>
          <p:cNvSpPr txBox="1">
            <a:spLocks noChangeArrowheads="1"/>
          </p:cNvSpPr>
          <p:nvPr/>
        </p:nvSpPr>
        <p:spPr bwMode="auto">
          <a:xfrm>
            <a:off x="609600" y="762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rPr>
              <a:t>Automatic Transformations</a:t>
            </a:r>
          </a:p>
        </p:txBody>
      </p:sp>
      <p:grpSp>
        <p:nvGrpSpPr>
          <p:cNvPr id="13" name="Group 12"/>
          <p:cNvGrpSpPr/>
          <p:nvPr/>
        </p:nvGrpSpPr>
        <p:grpSpPr>
          <a:xfrm>
            <a:off x="538807" y="3657600"/>
            <a:ext cx="6700193" cy="2918132"/>
            <a:chOff x="538807" y="3657600"/>
            <a:chExt cx="6700193" cy="2918132"/>
          </a:xfrm>
        </p:grpSpPr>
        <mc:AlternateContent xmlns:mc="http://schemas.openxmlformats.org/markup-compatibility/2006" xmlns:a14="http://schemas.microsoft.com/office/drawing/2010/main">
          <mc:Choice Requires="a14">
            <p:sp>
              <p:nvSpPr>
                <p:cNvPr id="3" name="TextBox 2"/>
                <p:cNvSpPr txBox="1"/>
                <p:nvPr/>
              </p:nvSpPr>
              <p:spPr>
                <a:xfrm>
                  <a:off x="538807" y="6052512"/>
                  <a:ext cx="6623993"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800" b="0" u="none" strike="noStrike" kern="0" cap="none" spc="0" normalizeH="0" baseline="0" noProof="0" dirty="0" smtClean="0">
                      <a:ln>
                        <a:noFill/>
                      </a:ln>
                      <a:solidFill>
                        <a:srgbClr val="DC00FF"/>
                      </a:solidFill>
                      <a:effectLst/>
                      <a:uLnTx/>
                      <a:uFillTx/>
                      <a:ea typeface="Arial Unicode MS" pitchFamily="34" charset="-128"/>
                      <a:cs typeface="Arial Unicode MS" pitchFamily="34" charset="-128"/>
                    </a:rPr>
                    <a:t>So Shift </a:t>
                  </a:r>
                  <a14:m>
                    <m:oMath xmlns:m="http://schemas.openxmlformats.org/officeDocument/2006/math">
                      <m:r>
                        <a:rPr kumimoji="0" lang="zh-CN" altLang="en-US" sz="2800" b="0" i="1" u="none" strike="noStrike" kern="0" cap="none" spc="0" normalizeH="0" baseline="0" noProof="0" smtClean="0">
                          <a:ln>
                            <a:noFill/>
                          </a:ln>
                          <a:solidFill>
                            <a:srgbClr val="DC00FF"/>
                          </a:solidFill>
                          <a:effectLst/>
                          <a:uLnTx/>
                          <a:uFillTx/>
                          <a:latin typeface="Cambria Math"/>
                          <a:ea typeface="Arial Unicode MS" pitchFamily="34" charset="-128"/>
                          <a:cs typeface="Arial Unicode MS" pitchFamily="34" charset="-128"/>
                        </a:rPr>
                        <m:t>𝜂</m:t>
                      </m:r>
                      <m:r>
                        <a:rPr kumimoji="0" lang="en-US" altLang="zh-CN" sz="2800" b="0" i="0" u="none" strike="noStrike" kern="0" cap="none" spc="0" normalizeH="0" baseline="0" noProof="0" smtClean="0">
                          <a:ln>
                            <a:noFill/>
                          </a:ln>
                          <a:solidFill>
                            <a:srgbClr val="DC00FF"/>
                          </a:solidFill>
                          <a:effectLst/>
                          <a:uLnTx/>
                          <a:uFillTx/>
                          <a:latin typeface="Cambria Math"/>
                          <a:ea typeface="Arial Unicode MS" pitchFamily="34" charset="-128"/>
                          <a:cs typeface="Arial Unicode MS" pitchFamily="34" charset="-128"/>
                        </a:rPr>
                        <m:t>&gt;0</m:t>
                      </m:r>
                    </m:oMath>
                  </a14:m>
                  <a:r>
                    <a:rPr kumimoji="0" lang="zh-CN" altLang="en-US" sz="2800" b="0" i="0" u="none" strike="noStrike" kern="1200" cap="none" spc="0" normalizeH="0" baseline="0" noProof="0" dirty="0" smtClean="0">
                      <a:ln>
                        <a:noFill/>
                      </a:ln>
                      <a:solidFill>
                        <a:srgbClr val="DC00FF"/>
                      </a:solidFill>
                      <a:effectLst/>
                      <a:uLnTx/>
                      <a:uFillTx/>
                      <a:latin typeface="Arial" charset="0"/>
                      <a:ea typeface="+mn-ea"/>
                      <a:cs typeface="+mn-cs"/>
                    </a:rPr>
                    <a:t> </a:t>
                  </a:r>
                  <a:r>
                    <a:rPr kumimoji="0" lang="en-US" altLang="zh-CN" sz="2800" b="0" i="0" u="none" strike="noStrike" kern="1200" cap="none" spc="0" normalizeH="0" baseline="0" noProof="0" dirty="0" smtClean="0">
                      <a:ln>
                        <a:noFill/>
                      </a:ln>
                      <a:solidFill>
                        <a:srgbClr val="DC00FF"/>
                      </a:solidFill>
                      <a:effectLst/>
                      <a:uLnTx/>
                      <a:uFillTx/>
                      <a:latin typeface="Arial" charset="0"/>
                      <a:ea typeface="+mn-ea"/>
                      <a:cs typeface="+mn-cs"/>
                    </a:rPr>
                    <a:t> Controls Distortion by log</a:t>
                  </a:r>
                  <a:endParaRPr kumimoji="0" lang="zh-CN" altLang="en-US" sz="2800" b="0" i="0" u="none" strike="noStrike" kern="1200" cap="none" spc="0" normalizeH="0" baseline="0" noProof="0" dirty="0">
                    <a:ln>
                      <a:noFill/>
                    </a:ln>
                    <a:solidFill>
                      <a:srgbClr val="FFFFFF"/>
                    </a:solidFill>
                    <a:effectLst/>
                    <a:uLnTx/>
                    <a:uFillTx/>
                    <a:latin typeface="Arial" charset="0"/>
                    <a:ea typeface="+mn-ea"/>
                    <a:cs typeface="+mn-cs"/>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538807" y="6052512"/>
                  <a:ext cx="6623993" cy="523220"/>
                </a:xfrm>
                <a:prstGeom prst="rect">
                  <a:avLst/>
                </a:prstGeom>
                <a:blipFill>
                  <a:blip r:embed="rId4"/>
                  <a:stretch>
                    <a:fillRect l="-1840" t="-12791" r="-828" b="-31395"/>
                  </a:stretch>
                </a:blipFill>
              </p:spPr>
              <p:txBody>
                <a:bodyPr/>
                <a:lstStyle/>
                <a:p>
                  <a:r>
                    <a:rPr lang="en-US">
                      <a:noFill/>
                    </a:rPr>
                    <a:t> </a:t>
                  </a:r>
                </a:p>
              </p:txBody>
            </p:sp>
          </mc:Fallback>
        </mc:AlternateContent>
        <p:cxnSp>
          <p:nvCxnSpPr>
            <p:cNvPr id="6" name="Straight Arrow Connector 5"/>
            <p:cNvCxnSpPr/>
            <p:nvPr/>
          </p:nvCxnSpPr>
          <p:spPr>
            <a:xfrm flipV="1">
              <a:off x="4495800" y="3657600"/>
              <a:ext cx="2590800" cy="2394912"/>
            </a:xfrm>
            <a:prstGeom prst="straightConnector1">
              <a:avLst/>
            </a:prstGeom>
            <a:ln w="25400">
              <a:solidFill>
                <a:srgbClr val="DC00FF"/>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4495800" y="5105400"/>
              <a:ext cx="2743200" cy="947112"/>
            </a:xfrm>
            <a:prstGeom prst="straightConnector1">
              <a:avLst/>
            </a:prstGeom>
            <a:ln w="25400">
              <a:solidFill>
                <a:srgbClr val="DC00FF"/>
              </a:solidFill>
              <a:tailEnd type="arrow"/>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3581400" y="3653135"/>
            <a:ext cx="3361646" cy="1147465"/>
            <a:chOff x="3581400" y="3653135"/>
            <a:chExt cx="3361646" cy="1147465"/>
          </a:xfrm>
        </p:grpSpPr>
        <p:grpSp>
          <p:nvGrpSpPr>
            <p:cNvPr id="9" name="Group 8"/>
            <p:cNvGrpSpPr/>
            <p:nvPr/>
          </p:nvGrpSpPr>
          <p:grpSpPr>
            <a:xfrm>
              <a:off x="3581400" y="3653135"/>
              <a:ext cx="3361646" cy="770930"/>
              <a:chOff x="3581400" y="3653135"/>
              <a:chExt cx="3361646" cy="770930"/>
            </a:xfrm>
          </p:grpSpPr>
          <mc:AlternateContent xmlns:mc="http://schemas.openxmlformats.org/markup-compatibility/2006" xmlns:a14="http://schemas.microsoft.com/office/drawing/2010/main">
            <mc:Choice Requires="a14">
              <p:sp>
                <p:nvSpPr>
                  <p:cNvPr id="2" name="TextBox 1"/>
                  <p:cNvSpPr txBox="1"/>
                  <p:nvPr/>
                </p:nvSpPr>
                <p:spPr>
                  <a:xfrm>
                    <a:off x="4800600" y="3962400"/>
                    <a:ext cx="2142446" cy="461665"/>
                  </a:xfrm>
                  <a:prstGeom prst="rect">
                    <a:avLst/>
                  </a:prstGeom>
                  <a:noFill/>
                </p:spPr>
                <p:txBody>
                  <a:bodyPr wrap="none" rtlCol="0">
                    <a:spAutoFit/>
                  </a:bodyPr>
                  <a:lstStyle/>
                  <a:p>
                    <a:r>
                      <a:rPr lang="en-US" sz="2400" dirty="0" smtClean="0">
                        <a:solidFill>
                          <a:srgbClr val="00B050"/>
                        </a:solidFill>
                      </a:rPr>
                      <a:t>These are </a:t>
                    </a:r>
                    <a14:m>
                      <m:oMath xmlns:m="http://schemas.openxmlformats.org/officeDocument/2006/math">
                        <m:r>
                          <a:rPr lang="en-US" sz="2400" i="1" smtClean="0">
                            <a:solidFill>
                              <a:srgbClr val="00B050"/>
                            </a:solidFill>
                            <a:latin typeface="Cambria Math" panose="02040503050406030204" pitchFamily="18" charset="0"/>
                            <a:ea typeface="Cambria Math" panose="02040503050406030204" pitchFamily="18" charset="0"/>
                          </a:rPr>
                          <m:t>≥</m:t>
                        </m:r>
                        <m:r>
                          <a:rPr lang="en-US" sz="2400" b="0" i="1" smtClean="0">
                            <a:solidFill>
                              <a:srgbClr val="00B050"/>
                            </a:solidFill>
                            <a:latin typeface="Cambria Math" panose="02040503050406030204" pitchFamily="18" charset="0"/>
                            <a:ea typeface="Cambria Math" panose="02040503050406030204" pitchFamily="18" charset="0"/>
                          </a:rPr>
                          <m:t>0</m:t>
                        </m:r>
                      </m:oMath>
                    </a14:m>
                    <a:endParaRPr lang="en-US" sz="2400" dirty="0">
                      <a:solidFill>
                        <a:srgbClr val="00B050"/>
                      </a:solidFill>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4800600" y="3962400"/>
                    <a:ext cx="2142446" cy="461665"/>
                  </a:xfrm>
                  <a:prstGeom prst="rect">
                    <a:avLst/>
                  </a:prstGeom>
                  <a:blipFill>
                    <a:blip r:embed="rId5"/>
                    <a:stretch>
                      <a:fillRect l="-4558" t="-9211" b="-30263"/>
                    </a:stretch>
                  </a:blipFill>
                </p:spPr>
                <p:txBody>
                  <a:bodyPr/>
                  <a:lstStyle/>
                  <a:p>
                    <a:r>
                      <a:rPr lang="en-US">
                        <a:noFill/>
                      </a:rPr>
                      <a:t> </a:t>
                    </a:r>
                  </a:p>
                </p:txBody>
              </p:sp>
            </mc:Fallback>
          </mc:AlternateContent>
          <p:sp>
            <p:nvSpPr>
              <p:cNvPr id="4" name="Left Brace 3"/>
              <p:cNvSpPr/>
              <p:nvPr/>
            </p:nvSpPr>
            <p:spPr>
              <a:xfrm rot="16200000">
                <a:off x="4953000" y="2281535"/>
                <a:ext cx="381000" cy="3124200"/>
              </a:xfrm>
              <a:prstGeom prst="leftBrace">
                <a:avLst>
                  <a:gd name="adj1" fmla="val 8333"/>
                  <a:gd name="adj2" fmla="val 50472"/>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0" name="Left Brace 9"/>
            <p:cNvSpPr/>
            <p:nvPr/>
          </p:nvSpPr>
          <p:spPr>
            <a:xfrm rot="5400000">
              <a:off x="5067300" y="3009900"/>
              <a:ext cx="381000" cy="3200400"/>
            </a:xfrm>
            <a:prstGeom prst="leftBrace">
              <a:avLst>
                <a:gd name="adj1" fmla="val 8333"/>
                <a:gd name="adj2" fmla="val 50472"/>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2433260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5">
                <a:lumMod val="50000"/>
              </a:schemeClr>
            </a:gs>
            <a:gs pos="50000">
              <a:schemeClr val="tx1"/>
            </a:gs>
            <a:gs pos="100000">
              <a:schemeClr val="accent5">
                <a:lumMod val="50000"/>
              </a:schemeClr>
            </a:gs>
          </a:gsLst>
          <a:lin ang="0" scaled="0"/>
        </a:gradFill>
        <a:effectLst/>
      </p:bgPr>
    </p:bg>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7003" y="1941959"/>
            <a:ext cx="6956997" cy="4916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4210" name="Rectangle 2"/>
          <p:cNvSpPr>
            <a:spLocks noGrp="1" noChangeArrowheads="1"/>
          </p:cNvSpPr>
          <p:nvPr>
            <p:ph type="title"/>
          </p:nvPr>
        </p:nvSpPr>
        <p:spPr>
          <a:xfrm>
            <a:off x="762000" y="0"/>
            <a:ext cx="8001000" cy="762000"/>
          </a:xfrm>
        </p:spPr>
        <p:txBody>
          <a:bodyPr/>
          <a:lstStyle/>
          <a:p>
            <a:pPr eaLnBrk="1" hangingPunct="1"/>
            <a:r>
              <a:rPr lang="en-US" altLang="ko-KR" sz="4000" dirty="0" smtClean="0">
                <a:solidFill>
                  <a:schemeClr val="bg2"/>
                </a:solidFill>
                <a:latin typeface="Arial Unicode MS" pitchFamily="34" charset="-128"/>
                <a:ea typeface="Arial Unicode MS" pitchFamily="34" charset="-128"/>
                <a:cs typeface="Arial Unicode MS" pitchFamily="34" charset="-128"/>
              </a:rPr>
              <a:t>Marg. Dist. Plot Data Example</a:t>
            </a:r>
          </a:p>
        </p:txBody>
      </p:sp>
      <p:sp>
        <p:nvSpPr>
          <p:cNvPr id="236547" name="Rectangle 3"/>
          <p:cNvSpPr>
            <a:spLocks noGrp="1" noChangeArrowheads="1"/>
          </p:cNvSpPr>
          <p:nvPr>
            <p:ph type="body" idx="1"/>
          </p:nvPr>
        </p:nvSpPr>
        <p:spPr>
          <a:xfrm>
            <a:off x="304800" y="838200"/>
            <a:ext cx="8610600" cy="5410200"/>
          </a:xfrm>
        </p:spPr>
        <p:txBody>
          <a:bodyPr/>
          <a:lstStyle/>
          <a:p>
            <a:pPr marL="457200" lvl="0" indent="-457200" eaLnBrk="1" hangingPunct="1">
              <a:buClr>
                <a:srgbClr val="A50021"/>
              </a:buClr>
              <a:buSzPct val="75000"/>
              <a:buNone/>
            </a:pPr>
            <a:r>
              <a:rPr lang="en-US" altLang="ko-KR" dirty="0" smtClean="0">
                <a:solidFill>
                  <a:schemeClr val="bg2"/>
                </a:solidFill>
                <a:latin typeface="Arial Unicode MS" pitchFamily="34" charset="-128"/>
                <a:ea typeface="Arial Unicode MS" pitchFamily="34" charset="-128"/>
                <a:cs typeface="Arial Unicode MS" pitchFamily="34" charset="-128"/>
              </a:rPr>
              <a:t>Drug Discovery  -</a:t>
            </a:r>
            <a:r>
              <a:rPr lang="en-US" altLang="en-US" dirty="0" smtClean="0">
                <a:solidFill>
                  <a:srgbClr val="000000"/>
                </a:solidFill>
                <a:latin typeface="Tahoma"/>
              </a:rPr>
              <a:t> Sort On </a:t>
            </a:r>
            <a:r>
              <a:rPr lang="en-US" altLang="en-US" dirty="0">
                <a:solidFill>
                  <a:srgbClr val="000000"/>
                </a:solidFill>
                <a:latin typeface="Tahoma"/>
              </a:rPr>
              <a:t>Number </a:t>
            </a:r>
            <a:r>
              <a:rPr lang="en-US" altLang="en-US" dirty="0" smtClean="0">
                <a:solidFill>
                  <a:srgbClr val="000000"/>
                </a:solidFill>
                <a:latin typeface="Tahoma"/>
              </a:rPr>
              <a:t>Unique</a:t>
            </a:r>
            <a:endParaRPr lang="en-US" altLang="en-US" dirty="0">
              <a:solidFill>
                <a:srgbClr val="000000"/>
              </a:solidFill>
              <a:latin typeface="Tahoma"/>
            </a:endParaRPr>
          </a:p>
          <a:p>
            <a:pPr marL="457200" lvl="0" indent="-457200" eaLnBrk="1" hangingPunct="1">
              <a:buClr>
                <a:srgbClr val="A50021"/>
              </a:buClr>
              <a:buSzPct val="75000"/>
              <a:buNone/>
            </a:pPr>
            <a:endParaRPr lang="en-US" altLang="en-US" dirty="0" smtClean="0">
              <a:solidFill>
                <a:srgbClr val="000000"/>
              </a:solidFill>
              <a:latin typeface="Tahoma"/>
            </a:endParaRPr>
          </a:p>
          <a:p>
            <a:pPr marL="457200" lvl="0" indent="-457200" eaLnBrk="1" hangingPunct="1">
              <a:buClr>
                <a:srgbClr val="A50021"/>
              </a:buClr>
              <a:buSzPct val="75000"/>
              <a:buNone/>
            </a:pPr>
            <a:endParaRPr lang="en-US" altLang="en-US" dirty="0">
              <a:solidFill>
                <a:srgbClr val="000000"/>
              </a:solidFill>
              <a:latin typeface="Tahoma"/>
            </a:endParaRPr>
          </a:p>
          <a:p>
            <a:pPr marL="457200" lvl="0" indent="-457200" eaLnBrk="1" hangingPunct="1">
              <a:buClr>
                <a:srgbClr val="A50021"/>
              </a:buClr>
              <a:buSzPct val="75000"/>
              <a:buNone/>
            </a:pPr>
            <a:r>
              <a:rPr lang="en-US" altLang="en-US" dirty="0">
                <a:solidFill>
                  <a:srgbClr val="000000"/>
                </a:solidFill>
                <a:latin typeface="Tahoma"/>
              </a:rPr>
              <a:t>Shows </a:t>
            </a:r>
          </a:p>
          <a:p>
            <a:pPr marL="457200" lvl="0" indent="-457200" eaLnBrk="1" hangingPunct="1">
              <a:buClr>
                <a:srgbClr val="A50021"/>
              </a:buClr>
              <a:buSzPct val="75000"/>
              <a:buNone/>
            </a:pPr>
            <a:r>
              <a:rPr lang="en-US" altLang="en-US" dirty="0">
                <a:solidFill>
                  <a:srgbClr val="000000"/>
                </a:solidFill>
                <a:latin typeface="Tahoma"/>
              </a:rPr>
              <a:t>Many </a:t>
            </a:r>
          </a:p>
          <a:p>
            <a:pPr marL="457200" lvl="0" indent="-457200" eaLnBrk="1" hangingPunct="1">
              <a:buClr>
                <a:srgbClr val="A50021"/>
              </a:buClr>
              <a:buSzPct val="75000"/>
              <a:buNone/>
            </a:pPr>
            <a:r>
              <a:rPr lang="en-US" altLang="en-US" dirty="0">
                <a:solidFill>
                  <a:srgbClr val="000000"/>
                </a:solidFill>
                <a:latin typeface="Tahoma"/>
              </a:rPr>
              <a:t>Binary</a:t>
            </a:r>
          </a:p>
          <a:p>
            <a:pPr marL="457200" lvl="0" indent="-457200" eaLnBrk="1" hangingPunct="1">
              <a:buClr>
                <a:srgbClr val="A50021"/>
              </a:buClr>
              <a:buSzPct val="75000"/>
              <a:buNone/>
            </a:pPr>
            <a:endParaRPr lang="en-US" altLang="en-US" dirty="0">
              <a:solidFill>
                <a:srgbClr val="000000"/>
              </a:solidFill>
              <a:latin typeface="Tahoma"/>
            </a:endParaRPr>
          </a:p>
          <a:p>
            <a:pPr marL="457200" lvl="0" indent="-457200" eaLnBrk="1" hangingPunct="1">
              <a:buClr>
                <a:srgbClr val="A50021"/>
              </a:buClr>
              <a:buSzPct val="75000"/>
              <a:buNone/>
            </a:pPr>
            <a:r>
              <a:rPr lang="en-US" altLang="en-US" dirty="0">
                <a:solidFill>
                  <a:srgbClr val="000000"/>
                </a:solidFill>
                <a:latin typeface="Tahoma"/>
              </a:rPr>
              <a:t>Few Truly</a:t>
            </a:r>
          </a:p>
          <a:p>
            <a:pPr marL="457200" lvl="0" indent="-457200" eaLnBrk="1" hangingPunct="1">
              <a:buClr>
                <a:srgbClr val="A50021"/>
              </a:buClr>
              <a:buSzPct val="75000"/>
              <a:buNone/>
            </a:pPr>
            <a:r>
              <a:rPr lang="en-US" altLang="en-US" dirty="0">
                <a:solidFill>
                  <a:srgbClr val="000000"/>
                </a:solidFill>
                <a:latin typeface="Tahoma"/>
              </a:rPr>
              <a:t>Continuous</a:t>
            </a:r>
          </a:p>
          <a:p>
            <a:pPr marL="457200" lvl="0" indent="-457200" eaLnBrk="1" hangingPunct="1">
              <a:buClr>
                <a:srgbClr val="A50021"/>
              </a:buClr>
              <a:buSzPct val="75000"/>
              <a:buNone/>
            </a:pPr>
            <a:endParaRPr lang="en-US" altLang="en-US" dirty="0" smtClean="0">
              <a:solidFill>
                <a:srgbClr val="000000"/>
              </a:solidFill>
              <a:latin typeface="Tahoma"/>
            </a:endParaRPr>
          </a:p>
          <a:p>
            <a:pPr marL="0" indent="0" eaLnBrk="1" hangingPunct="1">
              <a:buNone/>
            </a:pPr>
            <a:endParaRPr lang="en-US" altLang="ko-KR" dirty="0" smtClean="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altLang="ko-KR" sz="1800" dirty="0" smtClean="0">
              <a:solidFill>
                <a:schemeClr val="bg2"/>
              </a:solidFill>
              <a:latin typeface="Arial Unicode MS" pitchFamily="34" charset="-128"/>
              <a:ea typeface="Arial Unicode MS" pitchFamily="34" charset="-128"/>
              <a:cs typeface="Arial Unicode MS" pitchFamily="34" charset="-128"/>
            </a:endParaRPr>
          </a:p>
        </p:txBody>
      </p:sp>
      <p:cxnSp>
        <p:nvCxnSpPr>
          <p:cNvPr id="9" name="Straight Arrow Connector 8"/>
          <p:cNvCxnSpPr/>
          <p:nvPr/>
        </p:nvCxnSpPr>
        <p:spPr bwMode="auto">
          <a:xfrm>
            <a:off x="2286000" y="5257800"/>
            <a:ext cx="4876800" cy="457200"/>
          </a:xfrm>
          <a:prstGeom prst="straightConnector1">
            <a:avLst/>
          </a:prstGeom>
          <a:noFill/>
          <a:ln w="38100" cap="flat" cmpd="sng" algn="ctr">
            <a:solidFill>
              <a:srgbClr val="00000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29216230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gradFill rotWithShape="0">
          <a:gsLst>
            <a:gs pos="0">
              <a:srgbClr val="C00000"/>
            </a:gs>
            <a:gs pos="50000">
              <a:schemeClr val="tx1"/>
            </a:gs>
            <a:gs pos="100000">
              <a:srgbClr val="C00000"/>
            </a:gs>
          </a:gsLst>
          <a:lin ang="2700000" scaled="0"/>
        </a:gra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Rectangle 3"/>
              <p:cNvSpPr txBox="1">
                <a:spLocks noChangeArrowheads="1"/>
              </p:cNvSpPr>
              <p:nvPr/>
            </p:nvSpPr>
            <p:spPr bwMode="auto">
              <a:xfrm>
                <a:off x="457200" y="838200"/>
                <a:ext cx="8534400" cy="5867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l" defTabSz="914400" rtl="0" eaLnBrk="1" fontAlgn="base" latinLnBrk="0" hangingPunct="1">
                  <a:lnSpc>
                    <a:spcPct val="150000"/>
                  </a:lnSpc>
                  <a:spcBef>
                    <a:spcPct val="20000"/>
                  </a:spcBef>
                  <a:spcAft>
                    <a:spcPct val="0"/>
                  </a:spcAft>
                  <a:buClrTx/>
                  <a:buSzTx/>
                  <a:buFontTx/>
                  <a:buNone/>
                  <a:tabLst/>
                  <a:defRPr/>
                </a:pPr>
                <a:r>
                  <a:rPr kumimoji="0" lang="en-US" altLang="zh-CN" sz="32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rPr>
                  <a:t>T</a:t>
                </a:r>
                <a:r>
                  <a:rPr kumimoji="0" lang="en-US" sz="32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rPr>
                  <a:t>ransformation Function</a:t>
                </a:r>
                <a:endParaRPr kumimoji="0" lang="en-US" sz="32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endParaRPr>
              </a:p>
              <a:p>
                <a:pPr marL="742950" marR="0" lvl="1" indent="-285750" algn="l" defTabSz="914400" rtl="0" eaLnBrk="1" fontAlgn="base" latinLnBrk="0" hangingPunct="1">
                  <a:lnSpc>
                    <a:spcPct val="150000"/>
                  </a:lnSpc>
                  <a:spcBef>
                    <a:spcPct val="20000"/>
                  </a:spcBef>
                  <a:spcAft>
                    <a:spcPct val="0"/>
                  </a:spcAft>
                  <a:buClrTx/>
                  <a:buSzTx/>
                  <a:buFont typeface="Arial" pitchFamily="34" charset="0"/>
                  <a:buChar char="•"/>
                  <a:tabLst/>
                  <a:defRPr/>
                </a:pPr>
                <a:r>
                  <a:rPr kumimoji="0" lang="en-US" altLang="zh-CN" sz="28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rPr>
                  <a:t>Modified log transforms</a:t>
                </a:r>
                <a:endParaRPr kumimoji="0" lang="en-US" sz="28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endParaRPr>
              </a:p>
              <a:p>
                <a:pPr marL="742950" marR="0" lvl="1" indent="-285750" algn="l" defTabSz="914400" rtl="0" eaLnBrk="1" fontAlgn="base" latinLnBrk="0" hangingPunct="1">
                  <a:lnSpc>
                    <a:spcPct val="150000"/>
                  </a:lnSpc>
                  <a:spcBef>
                    <a:spcPct val="20000"/>
                  </a:spcBef>
                  <a:spcAft>
                    <a:spcPct val="0"/>
                  </a:spcAft>
                  <a:buClrTx/>
                  <a:buSzTx/>
                  <a:buFont typeface="Arial" pitchFamily="34" charset="0"/>
                  <a:buChar char="•"/>
                  <a:tabLst/>
                  <a:defRPr/>
                </a:pPr>
                <a:r>
                  <a:rPr kumimoji="0" lang="en-US" altLang="zh-CN" sz="28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rPr>
                  <a:t>Positive skewness</a:t>
                </a:r>
              </a:p>
              <a:p>
                <a:pPr marL="457200" marR="0" lvl="1" indent="0" algn="ctr" defTabSz="914400" rtl="0" eaLnBrk="1" fontAlgn="base" latinLnBrk="0" hangingPunct="1">
                  <a:lnSpc>
                    <a:spcPct val="150000"/>
                  </a:lnSpc>
                  <a:spcBef>
                    <a:spcPct val="20000"/>
                  </a:spcBef>
                  <a:spcAft>
                    <a:spcPct val="0"/>
                  </a:spcAft>
                  <a:buClrTx/>
                  <a:buSzTx/>
                  <a:buFontTx/>
                  <a:buNone/>
                  <a:tabLst/>
                  <a:defRPr/>
                </a:pPr>
                <a:r>
                  <a:rPr kumimoji="0" lang="en-US" altLang="zh-CN" sz="2800" b="0" i="0" u="none" strike="noStrike" kern="0" cap="none" spc="0" normalizeH="0" baseline="0" noProof="0" dirty="0" smtClean="0">
                    <a:ln>
                      <a:noFill/>
                    </a:ln>
                    <a:solidFill>
                      <a:srgbClr val="000000"/>
                    </a:solidFill>
                    <a:effectLst/>
                    <a:uLnTx/>
                    <a:uFillTx/>
                    <a:latin typeface="Times New Roman"/>
                    <a:ea typeface="Arial Unicode MS" pitchFamily="34" charset="-128"/>
                    <a:cs typeface="Arial Unicode MS" pitchFamily="34" charset="-128"/>
                  </a:rPr>
                  <a:t>	</a:t>
                </a:r>
                <a14:m>
                  <m:oMath xmlns:m="http://schemas.openxmlformats.org/officeDocument/2006/math">
                    <m:r>
                      <m:rPr>
                        <m:sty m:val="p"/>
                      </m:rPr>
                      <a:rPr kumimoji="0" lang="en-US" altLang="zh-CN" sz="2800" b="0" i="0"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log</m:t>
                    </m:r>
                    <m:r>
                      <a:rPr kumimoji="0" lang="en-US" altLang="zh-CN" sz="28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m:t>
                    </m:r>
                    <m:sSub>
                      <m:sSubPr>
                        <m:ctrlPr>
                          <a:rPr kumimoji="0" lang="en-US" altLang="zh-CN" sz="2800" b="0" i="1" u="none" strike="noStrike" kern="0" cap="none" spc="0" normalizeH="0" baseline="0" noProof="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sSubPr>
                      <m:e>
                        <m:r>
                          <a:rPr kumimoji="0" lang="en-US" altLang="zh-CN" sz="28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𝑥</m:t>
                        </m:r>
                      </m:e>
                      <m:sub>
                        <m:r>
                          <a:rPr kumimoji="0" lang="en-US" altLang="zh-CN" sz="28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𝑖</m:t>
                        </m:r>
                      </m:sub>
                    </m:sSub>
                    <m:r>
                      <a:rPr kumimoji="0" lang="en-US" altLang="zh-CN" sz="2800" b="0" i="0"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m:t>
                    </m:r>
                    <m:r>
                      <m:rPr>
                        <m:sty m:val="p"/>
                      </m:rPr>
                      <a:rPr kumimoji="0" lang="en-US" altLang="zh-CN" sz="2800" b="0" i="0"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min</m:t>
                    </m:r>
                    <m:d>
                      <m:dPr>
                        <m:ctrlPr>
                          <a:rPr kumimoji="0" lang="en-US" altLang="zh-CN" sz="28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dPr>
                      <m:e>
                        <m:sSub>
                          <m:sSubPr>
                            <m:ctrlPr>
                              <a:rPr kumimoji="0" lang="en-US" altLang="zh-CN" sz="2800" b="0" i="1" u="none" strike="noStrike" kern="0" cap="none" spc="0" normalizeH="0" baseline="0" noProof="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sSubPr>
                          <m:e>
                            <m:r>
                              <a:rPr kumimoji="0" lang="en-US" altLang="zh-CN" sz="28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𝑥</m:t>
                            </m:r>
                          </m:e>
                          <m:sub>
                            <m:r>
                              <a:rPr kumimoji="0" lang="en-US" altLang="zh-CN" sz="28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1</m:t>
                            </m:r>
                          </m:sub>
                        </m:sSub>
                        <m:r>
                          <a:rPr kumimoji="0" lang="en-US" altLang="zh-CN" sz="28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  </m:t>
                        </m:r>
                        <m:r>
                          <a:rPr kumimoji="0" lang="en-US" altLang="zh-CN" sz="2800" b="0" i="1" u="none" strike="noStrike" kern="0" cap="none" spc="0" normalizeH="0" baseline="0" noProof="0">
                            <a:ln>
                              <a:noFill/>
                            </a:ln>
                            <a:solidFill>
                              <a:srgbClr val="000000"/>
                            </a:solidFill>
                            <a:effectLst/>
                            <a:uLnTx/>
                            <a:uFillTx/>
                            <a:latin typeface="Cambria Math"/>
                            <a:ea typeface="Cambria Math"/>
                            <a:cs typeface="Arial Unicode MS" pitchFamily="34" charset="-128"/>
                          </a:rPr>
                          <m:t>⋯,</m:t>
                        </m:r>
                        <m:sSub>
                          <m:sSubPr>
                            <m:ctrlPr>
                              <a:rPr kumimoji="0" lang="en-US" altLang="zh-CN" sz="2800" b="0" i="1" u="none" strike="noStrike" kern="0" cap="none" spc="0" normalizeH="0" baseline="0" noProof="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sSubPr>
                          <m:e>
                            <m:r>
                              <a:rPr kumimoji="0" lang="en-US" altLang="zh-CN" sz="28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𝑥</m:t>
                            </m:r>
                          </m:e>
                          <m:sub>
                            <m:r>
                              <a:rPr kumimoji="0" lang="en-US" altLang="zh-CN" sz="28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𝑛</m:t>
                            </m:r>
                          </m:sub>
                        </m:sSub>
                      </m:e>
                    </m:d>
                    <m:r>
                      <a:rPr kumimoji="0" lang="en-US" altLang="zh-CN" sz="2800" b="0" i="0"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m:t>
                    </m:r>
                    <m:r>
                      <a:rPr kumimoji="0" lang="zh-CN" altLang="en-US" sz="28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𝜂</m:t>
                    </m:r>
                  </m:oMath>
                </a14:m>
                <a:r>
                  <a:rPr kumimoji="0" lang="en-US" sz="28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rPr>
                  <a:t>) </a:t>
                </a:r>
              </a:p>
              <a:p>
                <a:pPr marL="742950" marR="0" lvl="1" indent="-285750" algn="l" defTabSz="914400" rtl="0" eaLnBrk="1" fontAlgn="base" latinLnBrk="0" hangingPunct="1">
                  <a:lnSpc>
                    <a:spcPct val="150000"/>
                  </a:lnSpc>
                  <a:spcBef>
                    <a:spcPct val="20000"/>
                  </a:spcBef>
                  <a:spcAft>
                    <a:spcPct val="0"/>
                  </a:spcAft>
                  <a:buClrTx/>
                  <a:buSzTx/>
                  <a:buFont typeface="Arial" pitchFamily="34" charset="0"/>
                  <a:buChar char="•"/>
                  <a:tabLst/>
                  <a:defRPr/>
                </a:pPr>
                <a:r>
                  <a:rPr kumimoji="0" lang="en-US" altLang="zh-CN" sz="28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rPr>
                  <a:t>Negative skewness</a:t>
                </a:r>
              </a:p>
              <a:p>
                <a:pPr marL="457200" marR="0" lvl="1" indent="0" algn="ctr" defTabSz="914400" rtl="0" eaLnBrk="1" fontAlgn="base" latinLnBrk="0" hangingPunct="1">
                  <a:lnSpc>
                    <a:spcPct val="150000"/>
                  </a:lnSpc>
                  <a:spcBef>
                    <a:spcPct val="20000"/>
                  </a:spcBef>
                  <a:spcAft>
                    <a:spcPct val="0"/>
                  </a:spcAft>
                  <a:buClrTx/>
                  <a:buSzTx/>
                  <a:buFontTx/>
                  <a:buNone/>
                  <a:tabLst/>
                  <a:defRPr/>
                </a:pPr>
                <a:r>
                  <a:rPr kumimoji="0" lang="en-US" altLang="zh-CN" sz="2800" b="0" i="0" u="none" strike="noStrike" kern="0" cap="none" spc="0" normalizeH="0" baseline="0" noProof="0" dirty="0">
                    <a:ln>
                      <a:noFill/>
                    </a:ln>
                    <a:solidFill>
                      <a:srgbClr val="000000"/>
                    </a:solidFill>
                    <a:effectLst/>
                    <a:uLnTx/>
                    <a:uFillTx/>
                    <a:latin typeface="Times New Roman"/>
                    <a:ea typeface="Arial Unicode MS" pitchFamily="34" charset="-128"/>
                    <a:cs typeface="Arial Unicode MS" pitchFamily="34" charset="-128"/>
                  </a:rPr>
                  <a:t>	</a:t>
                </a:r>
                <a14:m>
                  <m:oMath xmlns:m="http://schemas.openxmlformats.org/officeDocument/2006/math">
                    <m:r>
                      <a:rPr kumimoji="0" lang="en-US" altLang="zh-CN" sz="2800" b="0" i="0"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m:t>
                    </m:r>
                    <m:r>
                      <m:rPr>
                        <m:sty m:val="p"/>
                      </m:rPr>
                      <a:rPr kumimoji="0" lang="en-US" altLang="zh-CN" sz="2800" b="0" i="0"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log</m:t>
                    </m:r>
                    <m:r>
                      <a:rPr kumimoji="0" lang="en-US" altLang="zh-CN" sz="28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m:t>
                    </m:r>
                    <m:func>
                      <m:funcPr>
                        <m:ctrlPr>
                          <a:rPr kumimoji="0" lang="en-US" altLang="zh-CN" sz="28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funcPr>
                      <m:fName>
                        <m:r>
                          <m:rPr>
                            <m:sty m:val="p"/>
                          </m:rPr>
                          <a:rPr kumimoji="0" lang="en-US" altLang="zh-CN" sz="2800" b="0" i="0"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max</m:t>
                        </m:r>
                      </m:fName>
                      <m:e>
                        <m:d>
                          <m:dPr>
                            <m:ctrlPr>
                              <a:rPr kumimoji="0" lang="en-US" altLang="zh-CN" sz="28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dPr>
                          <m:e>
                            <m:sSub>
                              <m:sSubPr>
                                <m:ctrlPr>
                                  <a:rPr kumimoji="0" lang="en-US" altLang="zh-CN" sz="2800" b="0" i="1" u="none" strike="noStrike" kern="0" cap="none" spc="0" normalizeH="0" baseline="0" noProof="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sSubPr>
                              <m:e>
                                <m:r>
                                  <a:rPr kumimoji="0" lang="en-US" altLang="zh-CN" sz="28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𝑥</m:t>
                                </m:r>
                              </m:e>
                              <m:sub>
                                <m:r>
                                  <a:rPr kumimoji="0" lang="en-US" altLang="zh-CN" sz="28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1</m:t>
                                </m:r>
                              </m:sub>
                            </m:sSub>
                            <m:r>
                              <a:rPr kumimoji="0" lang="en-US" altLang="zh-CN" sz="28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  </m:t>
                            </m:r>
                            <m:r>
                              <a:rPr kumimoji="0" lang="en-US" altLang="zh-CN" sz="2800" b="0" i="1" u="none" strike="noStrike" kern="0" cap="none" spc="0" normalizeH="0" baseline="0" noProof="0">
                                <a:ln>
                                  <a:noFill/>
                                </a:ln>
                                <a:solidFill>
                                  <a:srgbClr val="000000"/>
                                </a:solidFill>
                                <a:effectLst/>
                                <a:uLnTx/>
                                <a:uFillTx/>
                                <a:latin typeface="Cambria Math"/>
                                <a:ea typeface="Cambria Math"/>
                                <a:cs typeface="Arial Unicode MS" pitchFamily="34" charset="-128"/>
                              </a:rPr>
                              <m:t>⋯,</m:t>
                            </m:r>
                            <m:sSub>
                              <m:sSubPr>
                                <m:ctrlPr>
                                  <a:rPr kumimoji="0" lang="en-US" altLang="zh-CN" sz="2800" b="0" i="1" u="none" strike="noStrike" kern="0" cap="none" spc="0" normalizeH="0" baseline="0" noProof="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sSubPr>
                              <m:e>
                                <m:r>
                                  <a:rPr kumimoji="0" lang="en-US" altLang="zh-CN" sz="28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𝑥</m:t>
                                </m:r>
                              </m:e>
                              <m:sub>
                                <m:r>
                                  <a:rPr kumimoji="0" lang="en-US" altLang="zh-CN" sz="28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𝑛</m:t>
                                </m:r>
                              </m:sub>
                            </m:sSub>
                          </m:e>
                        </m:d>
                      </m:e>
                    </m:func>
                    <m:r>
                      <a:rPr kumimoji="0" lang="en-US" altLang="zh-CN" sz="28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 </m:t>
                    </m:r>
                    <m:sSub>
                      <m:sSubPr>
                        <m:ctrlPr>
                          <a:rPr kumimoji="0" lang="en-US" altLang="zh-CN" sz="28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sSubPr>
                      <m:e>
                        <m:r>
                          <a:rPr kumimoji="0" lang="en-US" altLang="zh-CN" sz="28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𝑥</m:t>
                        </m:r>
                      </m:e>
                      <m:sub>
                        <m:r>
                          <a:rPr kumimoji="0" lang="en-US" altLang="zh-CN" sz="28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𝑖</m:t>
                        </m:r>
                      </m:sub>
                    </m:sSub>
                    <m:r>
                      <a:rPr kumimoji="0" lang="en-US" altLang="zh-CN" sz="2800" b="0" i="0"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m:t>
                    </m:r>
                    <m:r>
                      <a:rPr kumimoji="0" lang="zh-CN" altLang="en-US" sz="28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𝜂</m:t>
                    </m:r>
                  </m:oMath>
                </a14:m>
                <a:r>
                  <a:rPr kumimoji="0" lang="en-US" altLang="zh-CN" sz="28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 </a:t>
                </a:r>
              </a:p>
              <a:p>
                <a:pPr marL="742950" marR="0" lvl="1" indent="-285750" algn="l" defTabSz="914400" rtl="0" eaLnBrk="1" fontAlgn="base" latinLnBrk="0" hangingPunct="1">
                  <a:lnSpc>
                    <a:spcPct val="150000"/>
                  </a:lnSpc>
                  <a:spcBef>
                    <a:spcPct val="20000"/>
                  </a:spcBef>
                  <a:spcAft>
                    <a:spcPct val="0"/>
                  </a:spcAft>
                  <a:buClrTx/>
                  <a:buSzTx/>
                  <a:buFont typeface="Arial" pitchFamily="34" charset="0"/>
                  <a:buChar char="•"/>
                  <a:tabLst/>
                  <a:defRPr/>
                </a:pPr>
                <a:endParaRPr kumimoji="0" lang="en-US" altLang="zh-CN" sz="28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endParaRPr>
              </a:p>
            </p:txBody>
          </p:sp>
        </mc:Choice>
        <mc:Fallback xmlns="">
          <p:sp>
            <p:nvSpPr>
              <p:cNvPr id="7" name="Rectangle 3"/>
              <p:cNvSpPr txBox="1">
                <a:spLocks noRot="1" noChangeAspect="1" noMove="1" noResize="1" noEditPoints="1" noAdjustHandles="1" noChangeArrowheads="1" noChangeShapeType="1" noTextEdit="1"/>
              </p:cNvSpPr>
              <p:nvPr/>
            </p:nvSpPr>
            <p:spPr bwMode="auto">
              <a:xfrm>
                <a:off x="457200" y="838200"/>
                <a:ext cx="8534400" cy="5867400"/>
              </a:xfrm>
              <a:prstGeom prst="rect">
                <a:avLst/>
              </a:prstGeom>
              <a:blipFill>
                <a:blip r:embed="rId3"/>
                <a:stretch>
                  <a:fillRect l="-178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5" name="Rectangle 2"/>
          <p:cNvSpPr txBox="1">
            <a:spLocks noChangeArrowheads="1"/>
          </p:cNvSpPr>
          <p:nvPr/>
        </p:nvSpPr>
        <p:spPr bwMode="auto">
          <a:xfrm>
            <a:off x="609600" y="762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rPr>
              <a:t>Automatic Transformations</a:t>
            </a:r>
          </a:p>
        </p:txBody>
      </p:sp>
      <mc:AlternateContent xmlns:mc="http://schemas.openxmlformats.org/markup-compatibility/2006" xmlns:a14="http://schemas.microsoft.com/office/drawing/2010/main">
        <mc:Choice Requires="a14">
          <p:sp>
            <p:nvSpPr>
              <p:cNvPr id="12" name="TextBox 11"/>
              <p:cNvSpPr txBox="1"/>
              <p:nvPr/>
            </p:nvSpPr>
            <p:spPr>
              <a:xfrm>
                <a:off x="220732" y="5334000"/>
                <a:ext cx="7345088" cy="615810"/>
              </a:xfrm>
              <a:prstGeom prst="rect">
                <a:avLst/>
              </a:prstGeom>
              <a:noFill/>
            </p:spPr>
            <p:txBody>
              <a:bodyPr wrap="none" rtlCol="0">
                <a:spAutoFit/>
              </a:bodyPr>
              <a:lstStyle/>
              <a:p>
                <a:r>
                  <a:rPr lang="en-US" sz="2400" dirty="0" smtClean="0">
                    <a:solidFill>
                      <a:srgbClr val="0000FF"/>
                    </a:solidFill>
                  </a:rPr>
                  <a:t>Note:  For </a:t>
                </a:r>
                <a14:m>
                  <m:oMath xmlns:m="http://schemas.openxmlformats.org/officeDocument/2006/math">
                    <m:r>
                      <a:rPr lang="en-US" sz="2400" b="0" i="1" smtClean="0">
                        <a:solidFill>
                          <a:srgbClr val="0000FF"/>
                        </a:solidFill>
                        <a:latin typeface="Cambria Math" panose="02040503050406030204" pitchFamily="18" charset="0"/>
                      </a:rPr>
                      <m:t>𝑔</m:t>
                    </m:r>
                    <m:d>
                      <m:dPr>
                        <m:ctrlPr>
                          <a:rPr lang="en-US" sz="2400" b="0" i="1" smtClean="0">
                            <a:solidFill>
                              <a:srgbClr val="0000FF"/>
                            </a:solidFill>
                            <a:latin typeface="Cambria Math" panose="02040503050406030204" pitchFamily="18" charset="0"/>
                          </a:rPr>
                        </m:ctrlPr>
                      </m:dPr>
                      <m:e>
                        <m:r>
                          <a:rPr lang="en-US" sz="2400" b="0" i="1" smtClean="0">
                            <a:solidFill>
                              <a:srgbClr val="0000FF"/>
                            </a:solidFill>
                            <a:latin typeface="Cambria Math" panose="02040503050406030204" pitchFamily="18" charset="0"/>
                          </a:rPr>
                          <m:t>𝑡</m:t>
                        </m:r>
                      </m:e>
                    </m:d>
                    <m:r>
                      <a:rPr lang="en-US" sz="2400" b="0" i="1" smtClean="0">
                        <a:solidFill>
                          <a:srgbClr val="0000FF"/>
                        </a:solidFill>
                        <a:latin typeface="Cambria Math" panose="02040503050406030204" pitchFamily="18" charset="0"/>
                      </a:rPr>
                      <m:t>=</m:t>
                    </m:r>
                    <m:func>
                      <m:funcPr>
                        <m:ctrlPr>
                          <a:rPr lang="en-US" sz="2400" b="0" i="1" smtClean="0">
                            <a:solidFill>
                              <a:srgbClr val="0000FF"/>
                            </a:solidFill>
                            <a:latin typeface="Cambria Math" panose="02040503050406030204" pitchFamily="18" charset="0"/>
                          </a:rPr>
                        </m:ctrlPr>
                      </m:funcPr>
                      <m:fName>
                        <m:r>
                          <m:rPr>
                            <m:sty m:val="p"/>
                          </m:rPr>
                          <a:rPr lang="en-US" sz="2400" b="0" i="0" smtClean="0">
                            <a:solidFill>
                              <a:srgbClr val="0000FF"/>
                            </a:solidFill>
                            <a:latin typeface="Cambria Math" panose="02040503050406030204" pitchFamily="18" charset="0"/>
                          </a:rPr>
                          <m:t>log</m:t>
                        </m:r>
                      </m:fName>
                      <m:e>
                        <m:r>
                          <a:rPr lang="en-US" sz="2400" b="0" i="1" smtClean="0">
                            <a:solidFill>
                              <a:srgbClr val="0000FF"/>
                            </a:solidFill>
                            <a:latin typeface="Cambria Math" panose="02040503050406030204" pitchFamily="18" charset="0"/>
                          </a:rPr>
                          <m:t>𝑡</m:t>
                        </m:r>
                      </m:e>
                    </m:func>
                  </m:oMath>
                </a14:m>
                <a:r>
                  <a:rPr lang="en-US" sz="2400" dirty="0" smtClean="0">
                    <a:solidFill>
                      <a:srgbClr val="0000FF"/>
                    </a:solidFill>
                  </a:rPr>
                  <a:t>,  </a:t>
                </a:r>
                <a14:m>
                  <m:oMath xmlns:m="http://schemas.openxmlformats.org/officeDocument/2006/math">
                    <m:sSup>
                      <m:sSupPr>
                        <m:ctrlPr>
                          <a:rPr lang="en-US" sz="2400" b="0" i="1" smtClean="0">
                            <a:solidFill>
                              <a:srgbClr val="0000FF"/>
                            </a:solidFill>
                            <a:latin typeface="Cambria Math" panose="02040503050406030204" pitchFamily="18" charset="0"/>
                          </a:rPr>
                        </m:ctrlPr>
                      </m:sSupPr>
                      <m:e>
                        <m:r>
                          <a:rPr lang="en-US" sz="2400" b="0" i="1" smtClean="0">
                            <a:solidFill>
                              <a:srgbClr val="0000FF"/>
                            </a:solidFill>
                            <a:latin typeface="Cambria Math" panose="02040503050406030204" pitchFamily="18" charset="0"/>
                          </a:rPr>
                          <m:t>𝑔</m:t>
                        </m:r>
                      </m:e>
                      <m:sup>
                        <m:r>
                          <a:rPr lang="en-US" sz="2400" b="0" i="1" smtClean="0">
                            <a:solidFill>
                              <a:srgbClr val="0000FF"/>
                            </a:solidFill>
                            <a:latin typeface="Cambria Math" panose="02040503050406030204" pitchFamily="18" charset="0"/>
                          </a:rPr>
                          <m:t>′′</m:t>
                        </m:r>
                      </m:sup>
                    </m:sSup>
                    <m:d>
                      <m:dPr>
                        <m:ctrlPr>
                          <a:rPr lang="en-US" sz="2400" b="0" i="1" smtClean="0">
                            <a:solidFill>
                              <a:srgbClr val="0000FF"/>
                            </a:solidFill>
                            <a:latin typeface="Cambria Math" panose="02040503050406030204" pitchFamily="18" charset="0"/>
                          </a:rPr>
                        </m:ctrlPr>
                      </m:dPr>
                      <m:e>
                        <m:r>
                          <a:rPr lang="en-US" sz="2400" b="0" i="1" smtClean="0">
                            <a:solidFill>
                              <a:srgbClr val="0000FF"/>
                            </a:solidFill>
                            <a:latin typeface="Cambria Math" panose="02040503050406030204" pitchFamily="18" charset="0"/>
                          </a:rPr>
                          <m:t>𝑡</m:t>
                        </m:r>
                      </m:e>
                    </m:d>
                    <m:r>
                      <a:rPr lang="en-US" sz="2400" b="0" i="1" smtClean="0">
                        <a:solidFill>
                          <a:srgbClr val="0000FF"/>
                        </a:solidFill>
                        <a:latin typeface="Cambria Math" panose="02040503050406030204" pitchFamily="18" charset="0"/>
                      </a:rPr>
                      <m:t>=</m:t>
                    </m:r>
                    <m:f>
                      <m:fPr>
                        <m:ctrlPr>
                          <a:rPr lang="en-US" sz="2400" b="0" i="1" smtClean="0">
                            <a:solidFill>
                              <a:srgbClr val="0000FF"/>
                            </a:solidFill>
                            <a:latin typeface="Cambria Math" panose="02040503050406030204" pitchFamily="18" charset="0"/>
                          </a:rPr>
                        </m:ctrlPr>
                      </m:fPr>
                      <m:num>
                        <m:r>
                          <a:rPr lang="en-US" sz="2400" i="1">
                            <a:solidFill>
                              <a:srgbClr val="0000FF"/>
                            </a:solidFill>
                            <a:latin typeface="Cambria Math" panose="02040503050406030204" pitchFamily="18" charset="0"/>
                          </a:rPr>
                          <m:t>−1</m:t>
                        </m:r>
                      </m:num>
                      <m:den>
                        <m:sSup>
                          <m:sSupPr>
                            <m:ctrlPr>
                              <a:rPr lang="en-US" sz="2400" b="0" i="1" smtClean="0">
                                <a:solidFill>
                                  <a:srgbClr val="0000FF"/>
                                </a:solidFill>
                                <a:latin typeface="Cambria Math" panose="02040503050406030204" pitchFamily="18" charset="0"/>
                              </a:rPr>
                            </m:ctrlPr>
                          </m:sSupPr>
                          <m:e>
                            <m:r>
                              <a:rPr lang="en-US" sz="2400" b="0" i="1" smtClean="0">
                                <a:solidFill>
                                  <a:srgbClr val="0000FF"/>
                                </a:solidFill>
                                <a:latin typeface="Cambria Math" panose="02040503050406030204" pitchFamily="18" charset="0"/>
                              </a:rPr>
                              <m:t>𝑡</m:t>
                            </m:r>
                          </m:e>
                          <m:sup>
                            <m:r>
                              <a:rPr lang="en-US" sz="2400" b="0" i="1" smtClean="0">
                                <a:solidFill>
                                  <a:srgbClr val="0000FF"/>
                                </a:solidFill>
                                <a:latin typeface="Cambria Math" panose="02040503050406030204" pitchFamily="18" charset="0"/>
                              </a:rPr>
                              <m:t>2</m:t>
                            </m:r>
                          </m:sup>
                        </m:sSup>
                      </m:den>
                    </m:f>
                    <m:r>
                      <a:rPr lang="en-US" sz="2400" b="0" i="1" smtClean="0">
                        <a:solidFill>
                          <a:srgbClr val="0000FF"/>
                        </a:solidFill>
                        <a:latin typeface="Cambria Math" panose="02040503050406030204" pitchFamily="18" charset="0"/>
                        <a:ea typeface="Cambria Math" panose="02040503050406030204" pitchFamily="18" charset="0"/>
                      </a:rPr>
                      <m:t>≈0</m:t>
                    </m:r>
                  </m:oMath>
                </a14:m>
                <a:r>
                  <a:rPr lang="en-US" sz="2400" dirty="0" smtClean="0">
                    <a:solidFill>
                      <a:srgbClr val="0000FF"/>
                    </a:solidFill>
                  </a:rPr>
                  <a:t>  for Large </a:t>
                </a:r>
                <a14:m>
                  <m:oMath xmlns:m="http://schemas.openxmlformats.org/officeDocument/2006/math">
                    <m:r>
                      <a:rPr lang="en-US" sz="2400" b="0" i="1" smtClean="0">
                        <a:solidFill>
                          <a:srgbClr val="0000FF"/>
                        </a:solidFill>
                        <a:latin typeface="Cambria Math" panose="02040503050406030204" pitchFamily="18" charset="0"/>
                      </a:rPr>
                      <m:t>𝑡</m:t>
                    </m:r>
                  </m:oMath>
                </a14:m>
                <a:endParaRPr lang="en-US" sz="2400" dirty="0">
                  <a:solidFill>
                    <a:srgbClr val="0000FF"/>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220732" y="5334000"/>
                <a:ext cx="7345088" cy="615810"/>
              </a:xfrm>
              <a:prstGeom prst="rect">
                <a:avLst/>
              </a:prstGeom>
              <a:blipFill>
                <a:blip r:embed="rId4"/>
                <a:stretch>
                  <a:fillRect l="-1245" b="-8911"/>
                </a:stretch>
              </a:blipFill>
            </p:spPr>
            <p:txBody>
              <a:bodyPr/>
              <a:lstStyle/>
              <a:p>
                <a:r>
                  <a:rPr lang="en-US">
                    <a:noFill/>
                  </a:rPr>
                  <a:t> </a:t>
                </a:r>
              </a:p>
            </p:txBody>
          </p:sp>
        </mc:Fallback>
      </mc:AlternateContent>
      <p:grpSp>
        <p:nvGrpSpPr>
          <p:cNvPr id="20" name="Group 19"/>
          <p:cNvGrpSpPr/>
          <p:nvPr/>
        </p:nvGrpSpPr>
        <p:grpSpPr>
          <a:xfrm>
            <a:off x="770783" y="3657600"/>
            <a:ext cx="6468217" cy="2819400"/>
            <a:chOff x="770783" y="3657600"/>
            <a:chExt cx="6468217" cy="2819400"/>
          </a:xfrm>
        </p:grpSpPr>
        <mc:AlternateContent xmlns:mc="http://schemas.openxmlformats.org/markup-compatibility/2006" xmlns:a14="http://schemas.microsoft.com/office/drawing/2010/main">
          <mc:Choice Requires="a14">
            <p:sp>
              <p:nvSpPr>
                <p:cNvPr id="14" name="TextBox 13"/>
                <p:cNvSpPr txBox="1"/>
                <p:nvPr/>
              </p:nvSpPr>
              <p:spPr>
                <a:xfrm>
                  <a:off x="770783" y="6015335"/>
                  <a:ext cx="5782417" cy="461665"/>
                </a:xfrm>
                <a:prstGeom prst="rect">
                  <a:avLst/>
                </a:prstGeom>
                <a:noFill/>
              </p:spPr>
              <p:txBody>
                <a:bodyPr wrap="none" rtlCol="0">
                  <a:spAutoFit/>
                </a:bodyPr>
                <a:lstStyle/>
                <a:p>
                  <a:r>
                    <a:rPr lang="en-US" sz="2400" dirty="0" smtClean="0">
                      <a:solidFill>
                        <a:srgbClr val="0000FF"/>
                      </a:solidFill>
                    </a:rPr>
                    <a:t>So Transformation  </a:t>
                  </a:r>
                  <a14:m>
                    <m:oMath xmlns:m="http://schemas.openxmlformats.org/officeDocument/2006/math">
                      <m:r>
                        <a:rPr lang="en-US" sz="2400" i="1" smtClean="0">
                          <a:solidFill>
                            <a:srgbClr val="0000FF"/>
                          </a:solidFill>
                          <a:latin typeface="Cambria Math" panose="02040503050406030204" pitchFamily="18" charset="0"/>
                          <a:ea typeface="Cambria Math" panose="02040503050406030204" pitchFamily="18" charset="0"/>
                        </a:rPr>
                        <m:t>≈</m:t>
                      </m:r>
                    </m:oMath>
                  </a14:m>
                  <a:r>
                    <a:rPr lang="en-US" sz="2400" dirty="0" smtClean="0">
                      <a:solidFill>
                        <a:srgbClr val="0000FF"/>
                      </a:solidFill>
                    </a:rPr>
                    <a:t>  Linear for Large  </a:t>
                  </a:r>
                  <a14:m>
                    <m:oMath xmlns:m="http://schemas.openxmlformats.org/officeDocument/2006/math">
                      <m:r>
                        <a:rPr lang="en-US" sz="2400" i="1" smtClean="0">
                          <a:solidFill>
                            <a:srgbClr val="0000FF"/>
                          </a:solidFill>
                          <a:latin typeface="Cambria Math" panose="02040503050406030204" pitchFamily="18" charset="0"/>
                          <a:ea typeface="Cambria Math" panose="02040503050406030204" pitchFamily="18" charset="0"/>
                        </a:rPr>
                        <m:t>𝜂</m:t>
                      </m:r>
                    </m:oMath>
                  </a14:m>
                  <a:endParaRPr lang="en-US" sz="2400" dirty="0">
                    <a:solidFill>
                      <a:srgbClr val="0000FF"/>
                    </a:solidFill>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770783" y="6015335"/>
                  <a:ext cx="5782417" cy="461665"/>
                </a:xfrm>
                <a:prstGeom prst="rect">
                  <a:avLst/>
                </a:prstGeom>
                <a:blipFill>
                  <a:blip r:embed="rId5"/>
                  <a:stretch>
                    <a:fillRect l="-1581" t="-9211" b="-30263"/>
                  </a:stretch>
                </a:blipFill>
              </p:spPr>
              <p:txBody>
                <a:bodyPr/>
                <a:lstStyle/>
                <a:p>
                  <a:r>
                    <a:rPr lang="en-US">
                      <a:noFill/>
                    </a:rPr>
                    <a:t> </a:t>
                  </a:r>
                </a:p>
              </p:txBody>
            </p:sp>
          </mc:Fallback>
        </mc:AlternateContent>
        <p:cxnSp>
          <p:nvCxnSpPr>
            <p:cNvPr id="15" name="Straight Arrow Connector 14"/>
            <p:cNvCxnSpPr/>
            <p:nvPr/>
          </p:nvCxnSpPr>
          <p:spPr>
            <a:xfrm flipV="1">
              <a:off x="6400800" y="3657600"/>
              <a:ext cx="685800" cy="243840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6400800" y="5105400"/>
              <a:ext cx="838200" cy="99060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35382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gradFill rotWithShape="0">
          <a:gsLst>
            <a:gs pos="0">
              <a:srgbClr val="C00000"/>
            </a:gs>
            <a:gs pos="50000">
              <a:schemeClr val="tx1"/>
            </a:gs>
            <a:gs pos="100000">
              <a:srgbClr val="C00000"/>
            </a:gs>
          </a:gsLst>
          <a:lin ang="2700000" scaled="0"/>
        </a:gra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Rectangle 3"/>
              <p:cNvSpPr txBox="1">
                <a:spLocks noChangeArrowheads="1"/>
              </p:cNvSpPr>
              <p:nvPr/>
            </p:nvSpPr>
            <p:spPr bwMode="auto">
              <a:xfrm>
                <a:off x="228600" y="838200"/>
                <a:ext cx="8915400" cy="5867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l" defTabSz="914400" rtl="0" eaLnBrk="1" fontAlgn="base" latinLnBrk="0" hangingPunct="1">
                  <a:lnSpc>
                    <a:spcPct val="150000"/>
                  </a:lnSpc>
                  <a:spcBef>
                    <a:spcPct val="20000"/>
                  </a:spcBef>
                  <a:spcAft>
                    <a:spcPct val="0"/>
                  </a:spcAft>
                  <a:buClrTx/>
                  <a:buSzTx/>
                  <a:buFontTx/>
                  <a:buNone/>
                  <a:tabLst/>
                  <a:defRPr/>
                </a:pPr>
                <a:r>
                  <a:rPr kumimoji="0" lang="en-US" altLang="zh-CN" sz="32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rPr>
                  <a:t>Reparametrization  (Nicer</a:t>
                </a:r>
                <a:r>
                  <a:rPr kumimoji="0" lang="en-US" altLang="zh-CN" sz="3200" b="0" i="0" u="none" strike="noStrike" kern="0" cap="none" spc="0" normalizeH="0" noProof="0" dirty="0" smtClean="0">
                    <a:ln>
                      <a:noFill/>
                    </a:ln>
                    <a:solidFill>
                      <a:srgbClr val="000000"/>
                    </a:solidFill>
                    <a:effectLst/>
                    <a:uLnTx/>
                    <a:uFillTx/>
                    <a:latin typeface="Arial Unicode MS" pitchFamily="34" charset="-128"/>
                    <a:ea typeface="Arial Unicode MS" pitchFamily="34" charset="-128"/>
                    <a:cs typeface="Arial Unicode MS" pitchFamily="34" charset="-128"/>
                  </a:rPr>
                  <a:t> Format)</a:t>
                </a:r>
                <a:r>
                  <a:rPr kumimoji="0" lang="en-US" altLang="zh-CN" sz="32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rPr>
                  <a:t>:</a:t>
                </a:r>
              </a:p>
              <a:p>
                <a:pPr marL="0" marR="0" lvl="0" indent="0" algn="l" defTabSz="914400" rtl="0" eaLnBrk="1" fontAlgn="base" latinLnBrk="0" hangingPunct="1">
                  <a:lnSpc>
                    <a:spcPct val="150000"/>
                  </a:lnSpc>
                  <a:spcBef>
                    <a:spcPct val="20000"/>
                  </a:spcBef>
                  <a:spcAft>
                    <a:spcPct val="0"/>
                  </a:spcAft>
                  <a:buClrTx/>
                  <a:buSzTx/>
                  <a:buFontTx/>
                  <a:buNone/>
                  <a:tabLst/>
                  <a:defRPr/>
                </a:pPr>
                <a:r>
                  <a:rPr lang="en-US" kern="0" dirty="0" smtClean="0">
                    <a:solidFill>
                      <a:srgbClr val="000000"/>
                    </a:solidFill>
                    <a:latin typeface="Arial Unicode MS" pitchFamily="34" charset="-128"/>
                    <a:ea typeface="Arial Unicode MS" pitchFamily="34" charset="-128"/>
                    <a:cs typeface="Arial Unicode MS" pitchFamily="34" charset="-128"/>
                  </a:rPr>
                  <a:t>Based on Range of Data,  </a:t>
                </a:r>
                <a14:m>
                  <m:oMath xmlns:m="http://schemas.openxmlformats.org/officeDocument/2006/math">
                    <m:r>
                      <a:rPr kumimoji="0" lang="en-US" sz="32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t>𝑅</m:t>
                    </m:r>
                    <m:r>
                      <a:rPr kumimoji="0" lang="en-US" sz="32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t>=</m:t>
                    </m:r>
                    <m:func>
                      <m:funcPr>
                        <m:ctrlPr>
                          <a:rPr kumimoji="0" lang="en-US" sz="32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funcPr>
                      <m:fName>
                        <m:limLow>
                          <m:limLowPr>
                            <m:ctrlPr>
                              <a:rPr kumimoji="0" lang="en-US" sz="32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limLowPr>
                          <m:e>
                            <m:r>
                              <m:rPr>
                                <m:sty m:val="p"/>
                              </m:rPr>
                              <a:rPr kumimoji="0" lang="en-US" sz="3200" b="0" i="0"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t>max</m:t>
                            </m:r>
                          </m:e>
                          <m:lim>
                            <m:r>
                              <a:rPr kumimoji="0" lang="en-US" sz="32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t>𝑖</m:t>
                            </m:r>
                          </m:lim>
                        </m:limLow>
                      </m:fName>
                      <m:e>
                        <m:sSub>
                          <m:sSubPr>
                            <m:ctrlPr>
                              <a:rPr kumimoji="0" lang="en-US" sz="32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sSubPr>
                          <m:e>
                            <m:r>
                              <a:rPr kumimoji="0" lang="en-US" sz="32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t>𝑥</m:t>
                            </m:r>
                          </m:e>
                          <m:sub>
                            <m:r>
                              <a:rPr kumimoji="0" lang="en-US" sz="32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t>𝑖</m:t>
                            </m:r>
                          </m:sub>
                        </m:sSub>
                      </m:e>
                    </m:func>
                    <m:r>
                      <a:rPr kumimoji="0" lang="en-US" sz="32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t>−</m:t>
                    </m:r>
                    <m:func>
                      <m:funcPr>
                        <m:ctrlPr>
                          <a:rPr kumimoji="0" lang="en-US" sz="32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funcPr>
                      <m:fName>
                        <m:limLow>
                          <m:limLowPr>
                            <m:ctrlPr>
                              <a:rPr kumimoji="0" lang="en-US" sz="32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limLowPr>
                          <m:e>
                            <m:r>
                              <m:rPr>
                                <m:sty m:val="p"/>
                              </m:rPr>
                              <a:rPr kumimoji="0" lang="en-US" sz="3200" b="0" i="0"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t>min</m:t>
                            </m:r>
                          </m:e>
                          <m:lim>
                            <m:r>
                              <a:rPr kumimoji="0" lang="en-US" sz="32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t>𝑖</m:t>
                            </m:r>
                          </m:lim>
                        </m:limLow>
                      </m:fName>
                      <m:e>
                        <m:sSub>
                          <m:sSubPr>
                            <m:ctrlPr>
                              <a:rPr kumimoji="0" lang="en-US" sz="32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sSubPr>
                          <m:e>
                            <m:r>
                              <a:rPr kumimoji="0" lang="en-US" sz="32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t>𝑥</m:t>
                            </m:r>
                          </m:e>
                          <m:sub>
                            <m:r>
                              <a:rPr kumimoji="0" lang="en-US" sz="32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t>𝑖</m:t>
                            </m:r>
                          </m:sub>
                        </m:sSub>
                      </m:e>
                    </m:func>
                  </m:oMath>
                </a14:m>
                <a:endParaRPr kumimoji="0" lang="en-US" sz="32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endParaRPr>
              </a:p>
              <a:p>
                <a:pPr marL="0" lvl="0" indent="0" eaLnBrk="1" hangingPunct="1">
                  <a:lnSpc>
                    <a:spcPct val="150000"/>
                  </a:lnSpc>
                  <a:buNone/>
                  <a:defRPr/>
                </a:pPr>
                <a:r>
                  <a:rPr lang="en-US" kern="0" dirty="0" smtClean="0">
                    <a:solidFill>
                      <a:srgbClr val="000000"/>
                    </a:solidFill>
                    <a:latin typeface="Arial Unicode MS" pitchFamily="34" charset="-128"/>
                    <a:ea typeface="Arial Unicode MS" pitchFamily="34" charset="-128"/>
                    <a:cs typeface="Arial Unicode MS" pitchFamily="34" charset="-128"/>
                  </a:rPr>
                  <a:t>For Positive Skewness:     </a:t>
                </a:r>
                <a14:m>
                  <m:oMath xmlns:m="http://schemas.openxmlformats.org/officeDocument/2006/math">
                    <m:r>
                      <m:rPr>
                        <m:sty m:val="p"/>
                      </m:rPr>
                      <a:rPr lang="el-GR" altLang="zh-CN" i="1" kern="0" smtClean="0">
                        <a:solidFill>
                          <a:srgbClr val="000000"/>
                        </a:solidFill>
                        <a:latin typeface="Cambria Math" panose="02040503050406030204" pitchFamily="18" charset="0"/>
                        <a:ea typeface="Cambria Math" panose="02040503050406030204" pitchFamily="18" charset="0"/>
                        <a:cs typeface="Arial Unicode MS" pitchFamily="34" charset="-128"/>
                      </a:rPr>
                      <m:t>β</m:t>
                    </m:r>
                    <m:r>
                      <a:rPr kumimoji="0" lang="en-US"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t>=</m:t>
                    </m:r>
                    <m:f>
                      <m:fPr>
                        <m:ctrlPr>
                          <a:rPr kumimoji="0" lang="en-US"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fPr>
                      <m:num>
                        <m:r>
                          <a:rPr kumimoji="0" lang="en-US"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t>𝑅</m:t>
                        </m:r>
                      </m:num>
                      <m:den>
                        <m:r>
                          <a:rPr lang="zh-CN" altLang="en-US" i="1" kern="0">
                            <a:solidFill>
                              <a:srgbClr val="000000"/>
                            </a:solidFill>
                            <a:latin typeface="Cambria Math"/>
                            <a:ea typeface="Arial Unicode MS" pitchFamily="34" charset="-128"/>
                            <a:cs typeface="Arial Unicode MS" pitchFamily="34" charset="-128"/>
                          </a:rPr>
                          <m:t>𝜂</m:t>
                        </m:r>
                      </m:den>
                    </m:f>
                  </m:oMath>
                </a14:m>
                <a:endParaRPr lang="en-US" sz="2800" kern="0" dirty="0">
                  <a:solidFill>
                    <a:srgbClr val="000000"/>
                  </a:solidFill>
                  <a:latin typeface="Arial Unicode MS" pitchFamily="34" charset="-128"/>
                  <a:ea typeface="Arial Unicode MS" pitchFamily="34" charset="-128"/>
                  <a:cs typeface="Arial Unicode MS" pitchFamily="34" charset="-128"/>
                </a:endParaRPr>
              </a:p>
              <a:p>
                <a:pPr marL="0" lvl="0" indent="0" eaLnBrk="1" hangingPunct="1">
                  <a:lnSpc>
                    <a:spcPct val="150000"/>
                  </a:lnSpc>
                  <a:buNone/>
                </a:pPr>
                <a:r>
                  <a:rPr lang="en-US" kern="0" dirty="0">
                    <a:solidFill>
                      <a:srgbClr val="000000"/>
                    </a:solidFill>
                    <a:latin typeface="Arial Unicode MS" pitchFamily="34" charset="-128"/>
                    <a:ea typeface="Arial Unicode MS" pitchFamily="34" charset="-128"/>
                    <a:cs typeface="Arial Unicode MS" pitchFamily="34" charset="-128"/>
                  </a:rPr>
                  <a:t>For </a:t>
                </a:r>
                <a:r>
                  <a:rPr lang="en-US" kern="0" dirty="0" smtClean="0">
                    <a:solidFill>
                      <a:srgbClr val="000000"/>
                    </a:solidFill>
                    <a:latin typeface="Arial Unicode MS" pitchFamily="34" charset="-128"/>
                    <a:ea typeface="Arial Unicode MS" pitchFamily="34" charset="-128"/>
                    <a:cs typeface="Arial Unicode MS" pitchFamily="34" charset="-128"/>
                  </a:rPr>
                  <a:t>Negative </a:t>
                </a:r>
                <a:r>
                  <a:rPr lang="en-US" kern="0" dirty="0">
                    <a:solidFill>
                      <a:srgbClr val="000000"/>
                    </a:solidFill>
                    <a:latin typeface="Arial Unicode MS" pitchFamily="34" charset="-128"/>
                    <a:ea typeface="Arial Unicode MS" pitchFamily="34" charset="-128"/>
                    <a:cs typeface="Arial Unicode MS" pitchFamily="34" charset="-128"/>
                  </a:rPr>
                  <a:t>Skewness:     </a:t>
                </a:r>
                <a14:m>
                  <m:oMath xmlns:m="http://schemas.openxmlformats.org/officeDocument/2006/math">
                    <m:r>
                      <m:rPr>
                        <m:sty m:val="p"/>
                      </m:rPr>
                      <a:rPr lang="el-GR" altLang="zh-CN" i="1" kern="0">
                        <a:solidFill>
                          <a:srgbClr val="000000"/>
                        </a:solidFill>
                        <a:latin typeface="Cambria Math" panose="02040503050406030204" pitchFamily="18" charset="0"/>
                        <a:ea typeface="Cambria Math" panose="02040503050406030204" pitchFamily="18" charset="0"/>
                        <a:cs typeface="Arial Unicode MS" pitchFamily="34" charset="-128"/>
                      </a:rPr>
                      <m:t>β</m:t>
                    </m:r>
                    <m:r>
                      <a:rPr lang="en-US" i="1" kern="0">
                        <a:solidFill>
                          <a:srgbClr val="000000"/>
                        </a:solidFill>
                        <a:latin typeface="Cambria Math" panose="02040503050406030204" pitchFamily="18" charset="0"/>
                        <a:ea typeface="Arial Unicode MS" pitchFamily="34" charset="-128"/>
                        <a:cs typeface="Arial Unicode MS" pitchFamily="34" charset="-128"/>
                      </a:rPr>
                      <m:t>=</m:t>
                    </m:r>
                    <m:f>
                      <m:fPr>
                        <m:ctrlPr>
                          <a:rPr lang="en-US" i="1" kern="0">
                            <a:solidFill>
                              <a:srgbClr val="000000"/>
                            </a:solidFill>
                            <a:latin typeface="Cambria Math" panose="02040503050406030204" pitchFamily="18" charset="0"/>
                            <a:ea typeface="Arial Unicode MS" pitchFamily="34" charset="-128"/>
                            <a:cs typeface="Arial Unicode MS" pitchFamily="34" charset="-128"/>
                          </a:rPr>
                        </m:ctrlPr>
                      </m:fPr>
                      <m:num>
                        <m:r>
                          <a:rPr lang="en-US" b="0" i="1" kern="0" smtClean="0">
                            <a:solidFill>
                              <a:srgbClr val="000000"/>
                            </a:solidFill>
                            <a:latin typeface="Cambria Math" panose="02040503050406030204" pitchFamily="18" charset="0"/>
                            <a:ea typeface="Arial Unicode MS" pitchFamily="34" charset="-128"/>
                            <a:cs typeface="Arial Unicode MS" pitchFamily="34" charset="-128"/>
                          </a:rPr>
                          <m:t>−</m:t>
                        </m:r>
                        <m:r>
                          <a:rPr lang="en-US" i="1" kern="0">
                            <a:solidFill>
                              <a:srgbClr val="000000"/>
                            </a:solidFill>
                            <a:latin typeface="Cambria Math" panose="02040503050406030204" pitchFamily="18" charset="0"/>
                            <a:ea typeface="Arial Unicode MS" pitchFamily="34" charset="-128"/>
                            <a:cs typeface="Arial Unicode MS" pitchFamily="34" charset="-128"/>
                          </a:rPr>
                          <m:t>𝑅</m:t>
                        </m:r>
                      </m:num>
                      <m:den>
                        <m:r>
                          <a:rPr lang="zh-CN" altLang="en-US" i="1" kern="0">
                            <a:solidFill>
                              <a:srgbClr val="000000"/>
                            </a:solidFill>
                            <a:latin typeface="Cambria Math"/>
                            <a:ea typeface="Arial Unicode MS" pitchFamily="34" charset="-128"/>
                            <a:cs typeface="Arial Unicode MS" pitchFamily="34" charset="-128"/>
                          </a:rPr>
                          <m:t>𝜂</m:t>
                        </m:r>
                      </m:den>
                    </m:f>
                  </m:oMath>
                </a14:m>
                <a:endParaRPr kumimoji="0" lang="en-US" altLang="zh-CN"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endParaRPr>
              </a:p>
              <a:p>
                <a:pPr marL="0" marR="0" lvl="0" indent="0" defTabSz="914400" rtl="0" eaLnBrk="1" fontAlgn="base" latinLnBrk="0" hangingPunct="1">
                  <a:lnSpc>
                    <a:spcPct val="150000"/>
                  </a:lnSpc>
                  <a:spcBef>
                    <a:spcPct val="20000"/>
                  </a:spcBef>
                  <a:spcAft>
                    <a:spcPct val="0"/>
                  </a:spcAft>
                  <a:buClrTx/>
                  <a:buSzTx/>
                  <a:buFontTx/>
                  <a:buNone/>
                  <a:tabLst/>
                  <a:defRPr/>
                </a:pPr>
                <a:r>
                  <a:rPr lang="en-US" altLang="zh-CN" kern="0" dirty="0" smtClean="0">
                    <a:solidFill>
                      <a:srgbClr val="000000"/>
                    </a:solidFill>
                    <a:latin typeface="Arial Unicode MS" pitchFamily="34" charset="-128"/>
                    <a:ea typeface="Arial Unicode MS" pitchFamily="34" charset="-128"/>
                    <a:cs typeface="Arial Unicode MS" pitchFamily="34" charset="-128"/>
                  </a:rPr>
                  <a:t>This Gives   </a:t>
                </a:r>
                <a:r>
                  <a:rPr kumimoji="0" lang="en-US" altLang="zh-CN" b="0" i="0" u="none" strike="noStrike" kern="0" cap="none" spc="0" normalizeH="0" baseline="0" dirty="0" smtClean="0">
                    <a:ln>
                      <a:noFill/>
                    </a:ln>
                    <a:solidFill>
                      <a:srgbClr val="000000"/>
                    </a:solidFill>
                    <a:effectLst/>
                    <a:uLnTx/>
                    <a:uFillTx/>
                    <a:latin typeface="Arial Unicode MS" pitchFamily="34" charset="-128"/>
                    <a:ea typeface="Arial Unicode MS" pitchFamily="34" charset="-128"/>
                    <a:cs typeface="Arial Unicode MS" pitchFamily="34" charset="-128"/>
                  </a:rPr>
                  <a:t>    </a:t>
                </a:r>
                <a14:m>
                  <m:oMath xmlns:m="http://schemas.openxmlformats.org/officeDocument/2006/math">
                    <m:r>
                      <a:rPr kumimoji="0" lang="zh-CN" altLang="en-US" b="0" i="1" u="none" strike="noStrike" kern="0" cap="none" spc="0" normalizeH="0" baseline="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t>𝛽</m:t>
                    </m:r>
                    <m:r>
                      <a:rPr kumimoji="0" lang="zh-CN" altLang="en-US" b="0" i="1" u="none" strike="noStrike" kern="0" cap="none" spc="0" normalizeH="0" baseline="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t>∈</m:t>
                    </m:r>
                    <m:d>
                      <m:dPr>
                        <m:ctrlPr>
                          <a:rPr kumimoji="0" lang="en-US" altLang="zh-CN" b="0" i="1" u="none" strike="noStrike" kern="0" cap="none" spc="0" normalizeH="0" baseline="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dPr>
                      <m:e>
                        <m:r>
                          <a:rPr kumimoji="0" lang="en-US" altLang="zh-CN" b="0" i="1" u="none" strike="noStrike" kern="0" cap="none" spc="0" normalizeH="0" baseline="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t>−</m:t>
                        </m:r>
                        <m:r>
                          <a:rPr kumimoji="0" lang="en-US" altLang="zh-CN" b="0" i="1" u="none" strike="noStrike" kern="0" cap="none" spc="0" normalizeH="0" baseline="0" smtClean="0">
                            <a:ln>
                              <a:noFill/>
                            </a:ln>
                            <a:solidFill>
                              <a:srgbClr val="000000"/>
                            </a:solidFill>
                            <a:effectLst/>
                            <a:uLnTx/>
                            <a:uFillTx/>
                            <a:latin typeface="Cambria Math" panose="02040503050406030204" pitchFamily="18" charset="0"/>
                            <a:ea typeface="Cambria Math" panose="02040503050406030204" pitchFamily="18" charset="0"/>
                            <a:cs typeface="Arial Unicode MS" pitchFamily="34" charset="-128"/>
                          </a:rPr>
                          <m:t>∞,+∞</m:t>
                        </m:r>
                      </m:e>
                    </m:d>
                  </m:oMath>
                </a14:m>
                <a:r>
                  <a:rPr kumimoji="0" lang="en-US" altLang="zh-CN" b="0" i="0" u="none" strike="noStrike" kern="0" cap="none" spc="0" normalizeH="0" baseline="0" dirty="0" smtClean="0">
                    <a:ln>
                      <a:noFill/>
                    </a:ln>
                    <a:solidFill>
                      <a:srgbClr val="000000"/>
                    </a:solidFill>
                    <a:effectLst/>
                    <a:uLnTx/>
                    <a:uFillTx/>
                    <a:latin typeface="Arial Unicode MS" pitchFamily="34" charset="-128"/>
                    <a:ea typeface="Arial Unicode MS" pitchFamily="34" charset="-128"/>
                    <a:cs typeface="Arial Unicode MS" pitchFamily="34" charset="-128"/>
                  </a:rPr>
                  <a:t>    </a:t>
                </a:r>
              </a:p>
              <a:p>
                <a:pPr marL="0" marR="0" lvl="0" indent="0" defTabSz="914400" rtl="0" eaLnBrk="1" fontAlgn="base" latinLnBrk="0" hangingPunct="1">
                  <a:lnSpc>
                    <a:spcPct val="150000"/>
                  </a:lnSpc>
                  <a:spcBef>
                    <a:spcPct val="20000"/>
                  </a:spcBef>
                  <a:spcAft>
                    <a:spcPct val="0"/>
                  </a:spcAft>
                  <a:buClrTx/>
                  <a:buSzTx/>
                  <a:buFontTx/>
                  <a:buNone/>
                  <a:tabLst/>
                  <a:defRPr/>
                </a:pPr>
                <a:r>
                  <a:rPr kumimoji="0" lang="en-US" altLang="zh-CN" b="0" i="0" u="none" strike="noStrike" kern="0" cap="none" spc="0" normalizeH="0" baseline="0" dirty="0" smtClean="0">
                    <a:ln>
                      <a:noFill/>
                    </a:ln>
                    <a:solidFill>
                      <a:srgbClr val="000000"/>
                    </a:solidFill>
                    <a:effectLst/>
                    <a:uLnTx/>
                    <a:uFillTx/>
                    <a:latin typeface="Arial Unicode MS" pitchFamily="34" charset="-128"/>
                    <a:ea typeface="Arial Unicode MS" pitchFamily="34" charset="-128"/>
                    <a:cs typeface="Arial Unicode MS" pitchFamily="34" charset="-128"/>
                  </a:rPr>
                  <a:t>Where Sign Determines Skewness Type</a:t>
                </a:r>
                <a:endParaRPr kumimoji="0" lang="en-US" altLang="zh-CN"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endParaRPr>
              </a:p>
            </p:txBody>
          </p:sp>
        </mc:Choice>
        <mc:Fallback xmlns="">
          <p:sp>
            <p:nvSpPr>
              <p:cNvPr id="7" name="Rectangle 3"/>
              <p:cNvSpPr txBox="1">
                <a:spLocks noRot="1" noChangeAspect="1" noMove="1" noResize="1" noEditPoints="1" noAdjustHandles="1" noChangeArrowheads="1" noChangeShapeType="1" noTextEdit="1"/>
              </p:cNvSpPr>
              <p:nvPr/>
            </p:nvSpPr>
            <p:spPr bwMode="auto">
              <a:xfrm>
                <a:off x="228600" y="838200"/>
                <a:ext cx="8915400" cy="5867400"/>
              </a:xfrm>
              <a:prstGeom prst="rect">
                <a:avLst/>
              </a:prstGeom>
              <a:blipFill>
                <a:blip r:embed="rId3"/>
                <a:stretch>
                  <a:fillRect l="-1778" b="-187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5" name="Rectangle 2"/>
          <p:cNvSpPr txBox="1">
            <a:spLocks noChangeArrowheads="1"/>
          </p:cNvSpPr>
          <p:nvPr/>
        </p:nvSpPr>
        <p:spPr bwMode="auto">
          <a:xfrm>
            <a:off x="609600" y="762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rPr>
              <a:t>Automatic Transformations</a:t>
            </a:r>
          </a:p>
        </p:txBody>
      </p:sp>
    </p:spTree>
    <p:extLst>
      <p:ext uri="{BB962C8B-B14F-4D97-AF65-F5344CB8AC3E}">
        <p14:creationId xmlns:p14="http://schemas.microsoft.com/office/powerpoint/2010/main" val="3479124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gradFill rotWithShape="0">
          <a:gsLst>
            <a:gs pos="0">
              <a:srgbClr val="C00000"/>
            </a:gs>
            <a:gs pos="50000">
              <a:schemeClr val="tx1"/>
            </a:gs>
            <a:gs pos="100000">
              <a:srgbClr val="C00000"/>
            </a:gs>
          </a:gsLst>
          <a:lin ang="2700000" scaled="0"/>
        </a:gra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Rectangle 3"/>
              <p:cNvSpPr txBox="1">
                <a:spLocks noChangeArrowheads="1"/>
              </p:cNvSpPr>
              <p:nvPr/>
            </p:nvSpPr>
            <p:spPr bwMode="auto">
              <a:xfrm>
                <a:off x="228600" y="838200"/>
                <a:ext cx="8915400" cy="5867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l" defTabSz="914400" rtl="0" eaLnBrk="1" fontAlgn="base" latinLnBrk="0" hangingPunct="1">
                  <a:lnSpc>
                    <a:spcPct val="150000"/>
                  </a:lnSpc>
                  <a:spcBef>
                    <a:spcPct val="20000"/>
                  </a:spcBef>
                  <a:spcAft>
                    <a:spcPct val="0"/>
                  </a:spcAft>
                  <a:buClrTx/>
                  <a:buSzTx/>
                  <a:buFontTx/>
                  <a:buNone/>
                  <a:tabLst/>
                  <a:defRPr/>
                </a:pPr>
                <a:r>
                  <a:rPr kumimoji="0" lang="en-US" altLang="zh-CN" sz="32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rPr>
                  <a:t>Reparametrization  (Nicer</a:t>
                </a:r>
                <a:r>
                  <a:rPr kumimoji="0" lang="en-US" altLang="zh-CN" sz="3200" b="0" i="0" u="none" strike="noStrike" kern="0" cap="none" spc="0" normalizeH="0" noProof="0" dirty="0" smtClean="0">
                    <a:ln>
                      <a:noFill/>
                    </a:ln>
                    <a:solidFill>
                      <a:srgbClr val="000000"/>
                    </a:solidFill>
                    <a:effectLst/>
                    <a:uLnTx/>
                    <a:uFillTx/>
                    <a:latin typeface="Arial Unicode MS" pitchFamily="34" charset="-128"/>
                    <a:ea typeface="Arial Unicode MS" pitchFamily="34" charset="-128"/>
                    <a:cs typeface="Arial Unicode MS" pitchFamily="34" charset="-128"/>
                  </a:rPr>
                  <a:t> Format)</a:t>
                </a:r>
                <a:r>
                  <a:rPr kumimoji="0" lang="en-US" altLang="zh-CN" sz="32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rPr>
                  <a:t>:</a:t>
                </a:r>
              </a:p>
              <a:p>
                <a:pPr marL="0" marR="0" lvl="0" indent="0" defTabSz="914400" rtl="0" eaLnBrk="1" fontAlgn="base" latinLnBrk="0" hangingPunct="1">
                  <a:lnSpc>
                    <a:spcPct val="150000"/>
                  </a:lnSpc>
                  <a:spcBef>
                    <a:spcPct val="20000"/>
                  </a:spcBef>
                  <a:spcAft>
                    <a:spcPct val="0"/>
                  </a:spcAft>
                  <a:buClrTx/>
                  <a:buSzTx/>
                  <a:buFontTx/>
                  <a:buNone/>
                  <a:tabLst/>
                  <a:defRPr/>
                </a:pPr>
                <a:r>
                  <a:rPr lang="en-US" kern="0" dirty="0" smtClean="0">
                    <a:solidFill>
                      <a:srgbClr val="000000"/>
                    </a:solidFill>
                    <a:latin typeface="Arial Unicode MS" pitchFamily="34" charset="-128"/>
                    <a:ea typeface="Arial Unicode MS" pitchFamily="34" charset="-128"/>
                    <a:cs typeface="Arial Unicode MS" pitchFamily="34" charset="-128"/>
                  </a:rPr>
                  <a:t>Use Shifted Log With:     </a:t>
                </a:r>
                <a14:m>
                  <m:oMath xmlns:m="http://schemas.openxmlformats.org/officeDocument/2006/math">
                    <m:r>
                      <a:rPr lang="zh-CN" altLang="en-US" i="1" kern="0">
                        <a:solidFill>
                          <a:srgbClr val="000000"/>
                        </a:solidFill>
                        <a:latin typeface="Cambria Math"/>
                        <a:ea typeface="Arial Unicode MS" pitchFamily="34" charset="-128"/>
                        <a:cs typeface="Arial Unicode MS" pitchFamily="34" charset="-128"/>
                      </a:rPr>
                      <m:t>𝜂</m:t>
                    </m:r>
                    <m:r>
                      <a:rPr kumimoji="0" lang="en-US"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t>=</m:t>
                    </m:r>
                    <m:d>
                      <m:dPr>
                        <m:begChr m:val="|"/>
                        <m:endChr m:val="|"/>
                        <m:ctrlPr>
                          <a:rPr lang="en-US" altLang="zh-CN" i="1" kern="0">
                            <a:solidFill>
                              <a:srgbClr val="000000"/>
                            </a:solidFill>
                            <a:latin typeface="Cambria Math" panose="02040503050406030204" pitchFamily="18" charset="0"/>
                            <a:ea typeface="Arial Unicode MS" pitchFamily="34" charset="-128"/>
                            <a:cs typeface="Arial Unicode MS" pitchFamily="34" charset="-128"/>
                          </a:rPr>
                        </m:ctrlPr>
                      </m:dPr>
                      <m:e>
                        <m:f>
                          <m:fPr>
                            <m:ctrlPr>
                              <a:rPr lang="en-US" altLang="zh-CN" i="1" kern="0">
                                <a:solidFill>
                                  <a:srgbClr val="000000"/>
                                </a:solidFill>
                                <a:latin typeface="Cambria Math" panose="02040503050406030204" pitchFamily="18" charset="0"/>
                                <a:ea typeface="Arial Unicode MS" pitchFamily="34" charset="-128"/>
                                <a:cs typeface="Arial Unicode MS" pitchFamily="34" charset="-128"/>
                              </a:rPr>
                            </m:ctrlPr>
                          </m:fPr>
                          <m:num>
                            <m:r>
                              <a:rPr lang="en-US" altLang="zh-CN" i="1" kern="0">
                                <a:solidFill>
                                  <a:srgbClr val="000000"/>
                                </a:solidFill>
                                <a:latin typeface="Cambria Math"/>
                                <a:ea typeface="Arial Unicode MS" pitchFamily="34" charset="-128"/>
                                <a:cs typeface="Arial Unicode MS" pitchFamily="34" charset="-128"/>
                              </a:rPr>
                              <m:t>1</m:t>
                            </m:r>
                          </m:num>
                          <m:den>
                            <m:r>
                              <a:rPr lang="zh-CN" altLang="en-US" i="1" kern="0">
                                <a:solidFill>
                                  <a:srgbClr val="000000"/>
                                </a:solidFill>
                                <a:latin typeface="Cambria Math"/>
                                <a:ea typeface="Arial Unicode MS" pitchFamily="34" charset="-128"/>
                                <a:cs typeface="Arial Unicode MS" pitchFamily="34" charset="-128"/>
                              </a:rPr>
                              <m:t>𝛽</m:t>
                            </m:r>
                          </m:den>
                        </m:f>
                      </m:e>
                    </m:d>
                    <m:r>
                      <a:rPr lang="zh-CN" altLang="en-US" i="1" kern="0">
                        <a:solidFill>
                          <a:srgbClr val="000000"/>
                        </a:solidFill>
                        <a:latin typeface="Cambria Math"/>
                        <a:ea typeface="Arial Unicode MS" pitchFamily="34" charset="-128"/>
                        <a:cs typeface="Arial Unicode MS" pitchFamily="34" charset="-128"/>
                      </a:rPr>
                      <m:t>𝑅</m:t>
                    </m:r>
                  </m:oMath>
                </a14:m>
                <a:endParaRPr kumimoji="0" lang="en-US" altLang="zh-CN" sz="28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endParaRPr>
              </a:p>
              <a:p>
                <a:pPr marL="0" marR="0" lvl="0" indent="0" defTabSz="914400" rtl="0" eaLnBrk="1" fontAlgn="base" latinLnBrk="0" hangingPunct="1">
                  <a:lnSpc>
                    <a:spcPct val="150000"/>
                  </a:lnSpc>
                  <a:spcBef>
                    <a:spcPct val="20000"/>
                  </a:spcBef>
                  <a:spcAft>
                    <a:spcPct val="0"/>
                  </a:spcAft>
                  <a:buClrTx/>
                  <a:buSzTx/>
                  <a:buFontTx/>
                  <a:buNone/>
                  <a:tabLst/>
                  <a:defRPr/>
                </a:pPr>
                <a:r>
                  <a:rPr kumimoji="0" lang="en-US" altLang="zh-CN" b="0" i="0" u="none" strike="noStrike" kern="0" cap="none" spc="0" normalizeH="0" baseline="0" dirty="0" smtClean="0">
                    <a:ln>
                      <a:noFill/>
                    </a:ln>
                    <a:solidFill>
                      <a:srgbClr val="000000"/>
                    </a:solidFill>
                    <a:effectLst/>
                    <a:uLnTx/>
                    <a:uFillTx/>
                    <a:latin typeface="Arial Unicode MS" pitchFamily="34" charset="-128"/>
                    <a:ea typeface="Arial Unicode MS" pitchFamily="34" charset="-128"/>
                    <a:cs typeface="Arial Unicode MS" pitchFamily="34" charset="-128"/>
                  </a:rPr>
                  <a:t>Note:    </a:t>
                </a:r>
                <a14:m>
                  <m:oMath xmlns:m="http://schemas.openxmlformats.org/officeDocument/2006/math">
                    <m:r>
                      <a:rPr kumimoji="0" lang="zh-CN" altLang="en-US" b="0" i="1" u="none" strike="noStrike" kern="0" cap="none" spc="0" normalizeH="0" baseline="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t>𝛽</m:t>
                    </m:r>
                    <m:r>
                      <a:rPr kumimoji="0" lang="zh-CN" altLang="en-US" b="0" i="1" u="none" strike="noStrike" kern="0" cap="none" spc="0" normalizeH="0" baseline="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t>∈</m:t>
                    </m:r>
                    <m:d>
                      <m:dPr>
                        <m:ctrlPr>
                          <a:rPr kumimoji="0" lang="en-US" altLang="zh-CN" b="0" i="1" u="none" strike="noStrike" kern="0" cap="none" spc="0" normalizeH="0" baseline="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dPr>
                      <m:e>
                        <m:r>
                          <a:rPr kumimoji="0" lang="en-US" altLang="zh-CN" b="0" i="1" u="none" strike="noStrike" kern="0" cap="none" spc="0" normalizeH="0" baseline="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t>−</m:t>
                        </m:r>
                        <m:r>
                          <a:rPr kumimoji="0" lang="en-US" altLang="zh-CN" b="0" i="1" u="none" strike="noStrike" kern="0" cap="none" spc="0" normalizeH="0" baseline="0" smtClean="0">
                            <a:ln>
                              <a:noFill/>
                            </a:ln>
                            <a:solidFill>
                              <a:srgbClr val="000000"/>
                            </a:solidFill>
                            <a:effectLst/>
                            <a:uLnTx/>
                            <a:uFillTx/>
                            <a:latin typeface="Cambria Math" panose="02040503050406030204" pitchFamily="18" charset="0"/>
                            <a:ea typeface="Cambria Math" panose="02040503050406030204" pitchFamily="18" charset="0"/>
                            <a:cs typeface="Arial Unicode MS" pitchFamily="34" charset="-128"/>
                          </a:rPr>
                          <m:t>∞,+∞</m:t>
                        </m:r>
                      </m:e>
                    </m:d>
                  </m:oMath>
                </a14:m>
                <a:r>
                  <a:rPr kumimoji="0" lang="en-US" altLang="zh-CN" b="0" i="0" u="none" strike="noStrike" kern="0" cap="none" spc="0" normalizeH="0" baseline="0" dirty="0" smtClean="0">
                    <a:ln>
                      <a:noFill/>
                    </a:ln>
                    <a:solidFill>
                      <a:srgbClr val="000000"/>
                    </a:solidFill>
                    <a:effectLst/>
                    <a:uLnTx/>
                    <a:uFillTx/>
                    <a:latin typeface="Arial Unicode MS" pitchFamily="34" charset="-128"/>
                    <a:ea typeface="Arial Unicode MS" pitchFamily="34" charset="-128"/>
                    <a:cs typeface="Arial Unicode MS" pitchFamily="34" charset="-128"/>
                  </a:rPr>
                  <a:t>    Gives Transformation:</a:t>
                </a:r>
              </a:p>
              <a:p>
                <a:pPr marR="0" lvl="0" defTabSz="914400" rtl="0" eaLnBrk="1" fontAlgn="base" latinLnBrk="0" hangingPunct="1">
                  <a:lnSpc>
                    <a:spcPct val="150000"/>
                  </a:lnSpc>
                  <a:spcBef>
                    <a:spcPct val="20000"/>
                  </a:spcBef>
                  <a:spcAft>
                    <a:spcPct val="0"/>
                  </a:spcAft>
                  <a:buClrTx/>
                  <a:buSzTx/>
                  <a:buFont typeface="Courier New" panose="02070309020205020404" pitchFamily="49" charset="0"/>
                  <a:buChar char="o"/>
                  <a:tabLst/>
                  <a:defRPr/>
                </a:pPr>
                <a:r>
                  <a:rPr lang="en-US" altLang="zh-CN" kern="0" noProof="0" dirty="0">
                    <a:solidFill>
                      <a:srgbClr val="000000"/>
                    </a:solidFill>
                    <a:latin typeface="Arial Unicode MS" pitchFamily="34" charset="-128"/>
                    <a:ea typeface="Arial Unicode MS" pitchFamily="34" charset="-128"/>
                    <a:cs typeface="Arial Unicode MS" pitchFamily="34" charset="-128"/>
                  </a:rPr>
                  <a:t> </a:t>
                </a:r>
                <a:r>
                  <a:rPr lang="en-US" altLang="zh-CN" kern="0" noProof="0" dirty="0" smtClean="0">
                    <a:solidFill>
                      <a:srgbClr val="000000"/>
                    </a:solidFill>
                    <a:latin typeface="Arial Unicode MS" pitchFamily="34" charset="-128"/>
                    <a:ea typeface="Arial Unicode MS" pitchFamily="34" charset="-128"/>
                    <a:cs typeface="Arial Unicode MS" pitchFamily="34" charset="-128"/>
                  </a:rPr>
                  <a:t> Nearly Linear for  </a:t>
                </a:r>
                <a14:m>
                  <m:oMath xmlns:m="http://schemas.openxmlformats.org/officeDocument/2006/math">
                    <m:r>
                      <a:rPr lang="zh-CN" altLang="en-US" i="1" kern="0" noProof="0" smtClean="0">
                        <a:solidFill>
                          <a:srgbClr val="000000"/>
                        </a:solidFill>
                        <a:latin typeface="Cambria Math" panose="02040503050406030204" pitchFamily="18" charset="0"/>
                        <a:ea typeface="Arial Unicode MS" pitchFamily="34" charset="-128"/>
                        <a:cs typeface="Arial Unicode MS" pitchFamily="34" charset="-128"/>
                      </a:rPr>
                      <m:t>𝛽</m:t>
                    </m:r>
                    <m:r>
                      <a:rPr lang="zh-CN" altLang="en-US" i="1" kern="0" noProof="0" smtClean="0">
                        <a:solidFill>
                          <a:srgbClr val="000000"/>
                        </a:solidFill>
                        <a:latin typeface="Cambria Math" panose="02040503050406030204" pitchFamily="18" charset="0"/>
                        <a:ea typeface="Arial Unicode MS" pitchFamily="34" charset="-128"/>
                        <a:cs typeface="Arial Unicode MS" pitchFamily="34" charset="-128"/>
                      </a:rPr>
                      <m:t>≈0</m:t>
                    </m:r>
                  </m:oMath>
                </a14:m>
                <a:endParaRPr kumimoji="0" lang="en-US" altLang="zh-CN"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endParaRPr>
              </a:p>
              <a:p>
                <a:pPr lvl="0" eaLnBrk="1" hangingPunct="1">
                  <a:lnSpc>
                    <a:spcPct val="150000"/>
                  </a:lnSpc>
                  <a:buFont typeface="Courier New" panose="02070309020205020404" pitchFamily="49" charset="0"/>
                  <a:buChar char="o"/>
                  <a:defRPr/>
                </a:pPr>
                <a:r>
                  <a:rPr lang="en-US" altLang="zh-CN" kern="0" dirty="0">
                    <a:solidFill>
                      <a:srgbClr val="000000"/>
                    </a:solidFill>
                    <a:latin typeface="Arial Unicode MS" pitchFamily="34" charset="-128"/>
                    <a:ea typeface="Arial Unicode MS" pitchFamily="34" charset="-128"/>
                    <a:cs typeface="Arial Unicode MS" pitchFamily="34" charset="-128"/>
                  </a:rPr>
                  <a:t> </a:t>
                </a:r>
                <a:r>
                  <a:rPr lang="en-US" altLang="zh-CN" kern="0" dirty="0" smtClean="0">
                    <a:solidFill>
                      <a:srgbClr val="000000"/>
                    </a:solidFill>
                    <a:latin typeface="Arial Unicode MS" pitchFamily="34" charset="-128"/>
                    <a:ea typeface="Arial Unicode MS" pitchFamily="34" charset="-128"/>
                    <a:cs typeface="Arial Unicode MS" pitchFamily="34" charset="-128"/>
                  </a:rPr>
                  <a:t> </a:t>
                </a:r>
                <a:r>
                  <a:rPr lang="en-US" altLang="zh-CN" i="1" kern="0" dirty="0" smtClean="0">
                    <a:solidFill>
                      <a:srgbClr val="000000"/>
                    </a:solidFill>
                    <a:latin typeface="Arial Unicode MS" pitchFamily="34" charset="-128"/>
                    <a:ea typeface="Arial Unicode MS" pitchFamily="34" charset="-128"/>
                    <a:cs typeface="Arial Unicode MS" pitchFamily="34" charset="-128"/>
                  </a:rPr>
                  <a:t>Strongly Un-Right Skews</a:t>
                </a:r>
                <a:r>
                  <a:rPr lang="en-US" altLang="zh-CN" kern="0" dirty="0" smtClean="0">
                    <a:solidFill>
                      <a:srgbClr val="000000"/>
                    </a:solidFill>
                    <a:latin typeface="Arial Unicode MS" pitchFamily="34" charset="-128"/>
                    <a:ea typeface="Arial Unicode MS" pitchFamily="34" charset="-128"/>
                    <a:cs typeface="Arial Unicode MS" pitchFamily="34" charset="-128"/>
                  </a:rPr>
                  <a:t> for Large  </a:t>
                </a:r>
                <a14:m>
                  <m:oMath xmlns:m="http://schemas.openxmlformats.org/officeDocument/2006/math">
                    <m:r>
                      <a:rPr lang="zh-CN" altLang="en-US" i="1" kern="0">
                        <a:solidFill>
                          <a:srgbClr val="000000"/>
                        </a:solidFill>
                        <a:latin typeface="Cambria Math" panose="02040503050406030204" pitchFamily="18" charset="0"/>
                        <a:ea typeface="Arial Unicode MS" pitchFamily="34" charset="-128"/>
                        <a:cs typeface="Arial Unicode MS" pitchFamily="34" charset="-128"/>
                      </a:rPr>
                      <m:t>𝛽</m:t>
                    </m:r>
                    <m:r>
                      <a:rPr lang="en-US" altLang="zh-CN" b="0" i="1" kern="0" smtClean="0">
                        <a:solidFill>
                          <a:srgbClr val="000000"/>
                        </a:solidFill>
                        <a:latin typeface="Cambria Math" panose="02040503050406030204" pitchFamily="18" charset="0"/>
                        <a:ea typeface="Arial Unicode MS" pitchFamily="34" charset="-128"/>
                        <a:cs typeface="Arial Unicode MS" pitchFamily="34" charset="-128"/>
                      </a:rPr>
                      <m:t>&gt;0</m:t>
                    </m:r>
                  </m:oMath>
                </a14:m>
                <a:endParaRPr lang="en-US" altLang="zh-CN" kern="0" dirty="0">
                  <a:solidFill>
                    <a:srgbClr val="000000"/>
                  </a:solidFill>
                  <a:latin typeface="Arial Unicode MS" pitchFamily="34" charset="-128"/>
                  <a:ea typeface="Arial Unicode MS" pitchFamily="34" charset="-128"/>
                  <a:cs typeface="Arial Unicode MS" pitchFamily="34" charset="-128"/>
                </a:endParaRPr>
              </a:p>
              <a:p>
                <a:pPr lvl="0" eaLnBrk="1" hangingPunct="1">
                  <a:lnSpc>
                    <a:spcPct val="150000"/>
                  </a:lnSpc>
                  <a:buFont typeface="Courier New" panose="02070309020205020404" pitchFamily="49" charset="0"/>
                  <a:buChar char="o"/>
                </a:pPr>
                <a:r>
                  <a:rPr lang="en-US" altLang="zh-CN" kern="0" dirty="0">
                    <a:solidFill>
                      <a:srgbClr val="000000"/>
                    </a:solidFill>
                    <a:latin typeface="Arial Unicode MS" pitchFamily="34" charset="-128"/>
                    <a:ea typeface="Arial Unicode MS" pitchFamily="34" charset="-128"/>
                    <a:cs typeface="Arial Unicode MS" pitchFamily="34" charset="-128"/>
                  </a:rPr>
                  <a:t>  </a:t>
                </a:r>
                <a:r>
                  <a:rPr lang="en-US" altLang="zh-CN" i="1" kern="0" dirty="0">
                    <a:solidFill>
                      <a:srgbClr val="000000"/>
                    </a:solidFill>
                    <a:latin typeface="Arial Unicode MS" pitchFamily="34" charset="-128"/>
                    <a:ea typeface="Arial Unicode MS" pitchFamily="34" charset="-128"/>
                    <a:cs typeface="Arial Unicode MS" pitchFamily="34" charset="-128"/>
                  </a:rPr>
                  <a:t>Strongly </a:t>
                </a:r>
                <a:r>
                  <a:rPr lang="en-US" altLang="zh-CN" i="1" kern="0" dirty="0" smtClean="0">
                    <a:solidFill>
                      <a:srgbClr val="000000"/>
                    </a:solidFill>
                    <a:latin typeface="Arial Unicode MS" pitchFamily="34" charset="-128"/>
                    <a:ea typeface="Arial Unicode MS" pitchFamily="34" charset="-128"/>
                    <a:cs typeface="Arial Unicode MS" pitchFamily="34" charset="-128"/>
                  </a:rPr>
                  <a:t>Un-Left </a:t>
                </a:r>
                <a:r>
                  <a:rPr lang="en-US" altLang="zh-CN" i="1" kern="0" dirty="0">
                    <a:solidFill>
                      <a:srgbClr val="000000"/>
                    </a:solidFill>
                    <a:latin typeface="Arial Unicode MS" pitchFamily="34" charset="-128"/>
                    <a:ea typeface="Arial Unicode MS" pitchFamily="34" charset="-128"/>
                    <a:cs typeface="Arial Unicode MS" pitchFamily="34" charset="-128"/>
                  </a:rPr>
                  <a:t>Skews</a:t>
                </a:r>
                <a:r>
                  <a:rPr lang="en-US" altLang="zh-CN" kern="0" dirty="0">
                    <a:solidFill>
                      <a:srgbClr val="000000"/>
                    </a:solidFill>
                    <a:latin typeface="Arial Unicode MS" pitchFamily="34" charset="-128"/>
                    <a:ea typeface="Arial Unicode MS" pitchFamily="34" charset="-128"/>
                    <a:cs typeface="Arial Unicode MS" pitchFamily="34" charset="-128"/>
                  </a:rPr>
                  <a:t> for </a:t>
                </a:r>
                <a:r>
                  <a:rPr lang="en-US" altLang="zh-CN" kern="0" dirty="0" smtClean="0">
                    <a:solidFill>
                      <a:srgbClr val="000000"/>
                    </a:solidFill>
                    <a:latin typeface="Arial Unicode MS" pitchFamily="34" charset="-128"/>
                    <a:ea typeface="Arial Unicode MS" pitchFamily="34" charset="-128"/>
                    <a:cs typeface="Arial Unicode MS" pitchFamily="34" charset="-128"/>
                  </a:rPr>
                  <a:t>  </a:t>
                </a:r>
                <a14:m>
                  <m:oMath xmlns:m="http://schemas.openxmlformats.org/officeDocument/2006/math">
                    <m:r>
                      <a:rPr lang="zh-CN" altLang="en-US" i="1" kern="0">
                        <a:solidFill>
                          <a:srgbClr val="000000"/>
                        </a:solidFill>
                        <a:latin typeface="Cambria Math" panose="02040503050406030204" pitchFamily="18" charset="0"/>
                        <a:ea typeface="Arial Unicode MS" pitchFamily="34" charset="-128"/>
                        <a:cs typeface="Arial Unicode MS" pitchFamily="34" charset="-128"/>
                      </a:rPr>
                      <m:t>𝛽</m:t>
                    </m:r>
                    <m:r>
                      <a:rPr lang="zh-CN" altLang="en-US" i="1" kern="0" smtClean="0">
                        <a:solidFill>
                          <a:srgbClr val="000000"/>
                        </a:solidFill>
                        <a:latin typeface="Cambria Math" panose="02040503050406030204" pitchFamily="18" charset="0"/>
                        <a:ea typeface="Arial Unicode MS" pitchFamily="34" charset="-128"/>
                        <a:cs typeface="Arial Unicode MS" pitchFamily="34" charset="-128"/>
                      </a:rPr>
                      <m:t>≪</m:t>
                    </m:r>
                    <m:r>
                      <a:rPr lang="en-US" altLang="zh-CN" i="1" kern="0">
                        <a:solidFill>
                          <a:srgbClr val="000000"/>
                        </a:solidFill>
                        <a:latin typeface="Cambria Math" panose="02040503050406030204" pitchFamily="18" charset="0"/>
                        <a:ea typeface="Arial Unicode MS" pitchFamily="34" charset="-128"/>
                        <a:cs typeface="Arial Unicode MS" pitchFamily="34" charset="-128"/>
                      </a:rPr>
                      <m:t>0</m:t>
                    </m:r>
                  </m:oMath>
                </a14:m>
                <a:endParaRPr kumimoji="0" lang="en-US" altLang="zh-CN"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endParaRPr>
              </a:p>
              <a:p>
                <a:pPr marL="0" marR="0" lvl="0" indent="0" defTabSz="914400" rtl="0" eaLnBrk="1" fontAlgn="base" latinLnBrk="0" hangingPunct="1">
                  <a:lnSpc>
                    <a:spcPct val="150000"/>
                  </a:lnSpc>
                  <a:spcBef>
                    <a:spcPct val="20000"/>
                  </a:spcBef>
                  <a:spcAft>
                    <a:spcPct val="0"/>
                  </a:spcAft>
                  <a:buClrTx/>
                  <a:buSzTx/>
                  <a:buFontTx/>
                  <a:buNone/>
                  <a:tabLst/>
                  <a:defRPr/>
                </a:pPr>
                <a:endParaRPr kumimoji="0" lang="en-US" altLang="zh-CN"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endParaRPr>
              </a:p>
            </p:txBody>
          </p:sp>
        </mc:Choice>
        <mc:Fallback xmlns="">
          <p:sp>
            <p:nvSpPr>
              <p:cNvPr id="7" name="Rectangle 3"/>
              <p:cNvSpPr txBox="1">
                <a:spLocks noRot="1" noChangeAspect="1" noMove="1" noResize="1" noEditPoints="1" noAdjustHandles="1" noChangeArrowheads="1" noChangeShapeType="1" noTextEdit="1"/>
              </p:cNvSpPr>
              <p:nvPr/>
            </p:nvSpPr>
            <p:spPr bwMode="auto">
              <a:xfrm>
                <a:off x="228600" y="838200"/>
                <a:ext cx="8915400" cy="5867400"/>
              </a:xfrm>
              <a:prstGeom prst="rect">
                <a:avLst/>
              </a:prstGeom>
              <a:blipFill>
                <a:blip r:embed="rId3"/>
                <a:stretch>
                  <a:fillRect l="-177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5" name="Rectangle 2"/>
          <p:cNvSpPr txBox="1">
            <a:spLocks noChangeArrowheads="1"/>
          </p:cNvSpPr>
          <p:nvPr/>
        </p:nvSpPr>
        <p:spPr bwMode="auto">
          <a:xfrm>
            <a:off x="609600" y="762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rPr>
              <a:t>Automatic Transformations</a:t>
            </a:r>
          </a:p>
        </p:txBody>
      </p:sp>
    </p:spTree>
    <p:extLst>
      <p:ext uri="{BB962C8B-B14F-4D97-AF65-F5344CB8AC3E}">
        <p14:creationId xmlns:p14="http://schemas.microsoft.com/office/powerpoint/2010/main" val="3054301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gradFill rotWithShape="0">
          <a:gsLst>
            <a:gs pos="0">
              <a:srgbClr val="C00000"/>
            </a:gs>
            <a:gs pos="50000">
              <a:schemeClr val="tx1"/>
            </a:gs>
            <a:gs pos="100000">
              <a:srgbClr val="C00000"/>
            </a:gs>
          </a:gsLst>
          <a:lin ang="2700000" scaled="0"/>
        </a:gra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Rectangle 3"/>
              <p:cNvSpPr txBox="1">
                <a:spLocks noChangeArrowheads="1"/>
              </p:cNvSpPr>
              <p:nvPr/>
            </p:nvSpPr>
            <p:spPr bwMode="auto">
              <a:xfrm>
                <a:off x="228600" y="838200"/>
                <a:ext cx="8915400" cy="5867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l" defTabSz="914400" rtl="0" eaLnBrk="1" fontAlgn="base" latinLnBrk="0" hangingPunct="1">
                  <a:lnSpc>
                    <a:spcPct val="150000"/>
                  </a:lnSpc>
                  <a:spcBef>
                    <a:spcPct val="20000"/>
                  </a:spcBef>
                  <a:spcAft>
                    <a:spcPct val="0"/>
                  </a:spcAft>
                  <a:buClrTx/>
                  <a:buSzTx/>
                  <a:buFontTx/>
                  <a:buNone/>
                  <a:tabLst/>
                  <a:defRPr/>
                </a:pPr>
                <a:r>
                  <a:rPr kumimoji="0" lang="en-US" altLang="zh-CN" sz="32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rPr>
                  <a:t>Reparametrized T</a:t>
                </a:r>
                <a:r>
                  <a:rPr kumimoji="0" lang="en-US" sz="32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rPr>
                  <a:t>ransformation function</a:t>
                </a:r>
                <a:endParaRPr kumimoji="0" lang="en-US" sz="32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endParaRPr>
              </a:p>
              <a:p>
                <a:pPr marL="742950" marR="0" lvl="1" indent="-285750" algn="l" defTabSz="914400" rtl="0" eaLnBrk="1" fontAlgn="base" latinLnBrk="0" hangingPunct="1">
                  <a:lnSpc>
                    <a:spcPct val="150000"/>
                  </a:lnSpc>
                  <a:spcBef>
                    <a:spcPct val="20000"/>
                  </a:spcBef>
                  <a:spcAft>
                    <a:spcPct val="0"/>
                  </a:spcAft>
                  <a:buClrTx/>
                  <a:buSzTx/>
                  <a:buFont typeface="Arial" pitchFamily="34" charset="0"/>
                  <a:buChar char="•"/>
                  <a:tabLst/>
                  <a:defRPr/>
                </a:pPr>
                <a:r>
                  <a:rPr kumimoji="0" lang="en-US" altLang="zh-CN" sz="28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rPr>
                  <a:t>Positive skewness</a:t>
                </a:r>
              </a:p>
              <a:p>
                <a:pPr marL="457200" marR="0" lvl="1" indent="0" algn="ctr" defTabSz="914400" rtl="0" eaLnBrk="1" fontAlgn="base" latinLnBrk="0" hangingPunct="1">
                  <a:lnSpc>
                    <a:spcPct val="150000"/>
                  </a:lnSpc>
                  <a:spcBef>
                    <a:spcPct val="20000"/>
                  </a:spcBef>
                  <a:spcAft>
                    <a:spcPct val="0"/>
                  </a:spcAft>
                  <a:buClrTx/>
                  <a:buSzTx/>
                  <a:buFontTx/>
                  <a:buNone/>
                  <a:tabLst/>
                  <a:defRPr/>
                </a:pPr>
                <a:r>
                  <a:rPr kumimoji="0" lang="en-US" altLang="zh-CN" sz="2800" b="0" i="0" u="none" strike="noStrike" kern="0" cap="none" spc="0" normalizeH="0" baseline="0" noProof="0" dirty="0" smtClean="0">
                    <a:ln>
                      <a:noFill/>
                    </a:ln>
                    <a:solidFill>
                      <a:srgbClr val="000000"/>
                    </a:solidFill>
                    <a:effectLst/>
                    <a:uLnTx/>
                    <a:uFillTx/>
                    <a:latin typeface="Times New Roman"/>
                    <a:ea typeface="Arial Unicode MS" pitchFamily="34" charset="-128"/>
                    <a:cs typeface="Arial Unicode MS" pitchFamily="34" charset="-128"/>
                  </a:rPr>
                  <a:t>	</a:t>
                </a:r>
                <a14:m>
                  <m:oMath xmlns:m="http://schemas.openxmlformats.org/officeDocument/2006/math">
                    <m:r>
                      <m:rPr>
                        <m:sty m:val="p"/>
                      </m:rPr>
                      <a:rPr kumimoji="0" lang="en-US" altLang="zh-CN" sz="2800" b="0" i="0"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log</m:t>
                    </m:r>
                    <m:r>
                      <a:rPr kumimoji="0" lang="en-US" altLang="zh-CN" sz="28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m:t>
                    </m:r>
                    <m:sSub>
                      <m:sSubPr>
                        <m:ctrlPr>
                          <a:rPr kumimoji="0" lang="en-US" altLang="zh-CN" sz="2800" b="0" i="1" u="none" strike="noStrike" kern="0" cap="none" spc="0" normalizeH="0" baseline="0" noProof="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sSubPr>
                      <m:e>
                        <m:r>
                          <a:rPr kumimoji="0" lang="en-US" altLang="zh-CN" sz="28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𝑥</m:t>
                        </m:r>
                      </m:e>
                      <m:sub>
                        <m:r>
                          <a:rPr kumimoji="0" lang="en-US" altLang="zh-CN" sz="28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𝑖</m:t>
                        </m:r>
                      </m:sub>
                    </m:sSub>
                    <m:r>
                      <a:rPr kumimoji="0" lang="en-US" altLang="zh-CN" sz="2800" b="0" i="0"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m:t>
                    </m:r>
                    <m:r>
                      <m:rPr>
                        <m:sty m:val="p"/>
                      </m:rPr>
                      <a:rPr kumimoji="0" lang="en-US" altLang="zh-CN" sz="2800" b="0" i="0"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min</m:t>
                    </m:r>
                    <m:d>
                      <m:dPr>
                        <m:ctrlPr>
                          <a:rPr kumimoji="0" lang="en-US" altLang="zh-CN" sz="28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dPr>
                      <m:e>
                        <m:sSub>
                          <m:sSubPr>
                            <m:ctrlPr>
                              <a:rPr kumimoji="0" lang="en-US" altLang="zh-CN" sz="2800" b="0" i="1" u="none" strike="noStrike" kern="0" cap="none" spc="0" normalizeH="0" baseline="0" noProof="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sSubPr>
                          <m:e>
                            <m:r>
                              <a:rPr kumimoji="0" lang="en-US" altLang="zh-CN" sz="28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𝑥</m:t>
                            </m:r>
                          </m:e>
                          <m:sub>
                            <m:r>
                              <a:rPr kumimoji="0" lang="en-US" altLang="zh-CN" sz="28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1</m:t>
                            </m:r>
                          </m:sub>
                        </m:sSub>
                        <m:r>
                          <a:rPr kumimoji="0" lang="en-US" altLang="zh-CN" sz="28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  </m:t>
                        </m:r>
                        <m:r>
                          <a:rPr kumimoji="0" lang="en-US" altLang="zh-CN" sz="2800" b="0" i="1" u="none" strike="noStrike" kern="0" cap="none" spc="0" normalizeH="0" baseline="0" noProof="0">
                            <a:ln>
                              <a:noFill/>
                            </a:ln>
                            <a:solidFill>
                              <a:srgbClr val="000000"/>
                            </a:solidFill>
                            <a:effectLst/>
                            <a:uLnTx/>
                            <a:uFillTx/>
                            <a:latin typeface="Cambria Math"/>
                            <a:ea typeface="Cambria Math"/>
                            <a:cs typeface="Arial Unicode MS" pitchFamily="34" charset="-128"/>
                          </a:rPr>
                          <m:t>⋯,</m:t>
                        </m:r>
                        <m:sSub>
                          <m:sSubPr>
                            <m:ctrlPr>
                              <a:rPr kumimoji="0" lang="en-US" altLang="zh-CN" sz="2800" b="0" i="1" u="none" strike="noStrike" kern="0" cap="none" spc="0" normalizeH="0" baseline="0" noProof="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sSubPr>
                          <m:e>
                            <m:r>
                              <a:rPr kumimoji="0" lang="en-US" altLang="zh-CN" sz="28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𝑥</m:t>
                            </m:r>
                          </m:e>
                          <m:sub>
                            <m:r>
                              <a:rPr kumimoji="0" lang="en-US" altLang="zh-CN" sz="28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𝑛</m:t>
                            </m:r>
                          </m:sub>
                        </m:sSub>
                      </m:e>
                    </m:d>
                    <m:r>
                      <a:rPr kumimoji="0" lang="en-US" altLang="zh-CN" sz="2800" b="0" i="0"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m:t>
                    </m:r>
                    <m:d>
                      <m:dPr>
                        <m:begChr m:val="|"/>
                        <m:endChr m:val="|"/>
                        <m:ctrlPr>
                          <a:rPr kumimoji="0" lang="en-US" altLang="zh-CN" sz="28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dPr>
                      <m:e>
                        <m:f>
                          <m:fPr>
                            <m:ctrlPr>
                              <a:rPr kumimoji="0" lang="en-US" altLang="zh-CN" sz="28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fPr>
                          <m:num>
                            <m:r>
                              <a:rPr kumimoji="0" lang="en-US" altLang="zh-CN" sz="28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1</m:t>
                            </m:r>
                          </m:num>
                          <m:den>
                            <m:r>
                              <a:rPr kumimoji="0" lang="zh-CN" altLang="en-US" sz="28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𝛽</m:t>
                            </m:r>
                          </m:den>
                        </m:f>
                      </m:e>
                    </m:d>
                    <m:r>
                      <a:rPr kumimoji="0" lang="en-US" altLang="zh-CN" sz="28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𝑅</m:t>
                    </m:r>
                  </m:oMath>
                </a14:m>
                <a:r>
                  <a:rPr kumimoji="0" lang="en-US" sz="28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rPr>
                  <a:t>) </a:t>
                </a:r>
              </a:p>
              <a:p>
                <a:pPr marL="742950" marR="0" lvl="1" indent="-285750" algn="l" defTabSz="914400" rtl="0" eaLnBrk="1" fontAlgn="base" latinLnBrk="0" hangingPunct="1">
                  <a:lnSpc>
                    <a:spcPct val="150000"/>
                  </a:lnSpc>
                  <a:spcBef>
                    <a:spcPct val="20000"/>
                  </a:spcBef>
                  <a:spcAft>
                    <a:spcPct val="0"/>
                  </a:spcAft>
                  <a:buClrTx/>
                  <a:buSzTx/>
                  <a:buFont typeface="Arial" pitchFamily="34" charset="0"/>
                  <a:buChar char="•"/>
                  <a:tabLst/>
                  <a:defRPr/>
                </a:pPr>
                <a:r>
                  <a:rPr kumimoji="0" lang="en-US" altLang="zh-CN" sz="28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rPr>
                  <a:t>Negative skewness</a:t>
                </a:r>
              </a:p>
              <a:p>
                <a:pPr marL="457200" marR="0" lvl="1" indent="0" algn="ctr" defTabSz="914400" rtl="0" eaLnBrk="1" fontAlgn="base" latinLnBrk="0" hangingPunct="1">
                  <a:lnSpc>
                    <a:spcPct val="150000"/>
                  </a:lnSpc>
                  <a:spcBef>
                    <a:spcPct val="20000"/>
                  </a:spcBef>
                  <a:spcAft>
                    <a:spcPct val="0"/>
                  </a:spcAft>
                  <a:buClrTx/>
                  <a:buSzTx/>
                  <a:buFontTx/>
                  <a:buNone/>
                  <a:tabLst/>
                  <a:defRPr/>
                </a:pPr>
                <a:r>
                  <a:rPr kumimoji="0" lang="en-US" altLang="zh-CN" sz="2800" b="0" i="0" u="none" strike="noStrike" kern="0" cap="none" spc="0" normalizeH="0" baseline="0" noProof="0" dirty="0">
                    <a:ln>
                      <a:noFill/>
                    </a:ln>
                    <a:solidFill>
                      <a:srgbClr val="000000"/>
                    </a:solidFill>
                    <a:effectLst/>
                    <a:uLnTx/>
                    <a:uFillTx/>
                    <a:latin typeface="Times New Roman"/>
                    <a:ea typeface="Arial Unicode MS" pitchFamily="34" charset="-128"/>
                    <a:cs typeface="Arial Unicode MS" pitchFamily="34" charset="-128"/>
                  </a:rPr>
                  <a:t>	</a:t>
                </a:r>
                <a14:m>
                  <m:oMath xmlns:m="http://schemas.openxmlformats.org/officeDocument/2006/math">
                    <m:r>
                      <a:rPr kumimoji="0" lang="en-US" altLang="zh-CN" sz="2800" b="0" i="0"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m:t>
                    </m:r>
                    <m:r>
                      <m:rPr>
                        <m:sty m:val="p"/>
                      </m:rPr>
                      <a:rPr kumimoji="0" lang="en-US" altLang="zh-CN" sz="2800" b="0" i="0"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log</m:t>
                    </m:r>
                    <m:r>
                      <a:rPr kumimoji="0" lang="en-US" altLang="zh-CN" sz="28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m:t>
                    </m:r>
                    <m:func>
                      <m:funcPr>
                        <m:ctrlPr>
                          <a:rPr kumimoji="0" lang="en-US" altLang="zh-CN" sz="28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funcPr>
                      <m:fName>
                        <m:r>
                          <m:rPr>
                            <m:sty m:val="p"/>
                          </m:rPr>
                          <a:rPr kumimoji="0" lang="en-US" altLang="zh-CN" sz="2800" b="0" i="0"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max</m:t>
                        </m:r>
                      </m:fName>
                      <m:e>
                        <m:d>
                          <m:dPr>
                            <m:ctrlPr>
                              <a:rPr kumimoji="0" lang="en-US" altLang="zh-CN" sz="28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dPr>
                          <m:e>
                            <m:sSub>
                              <m:sSubPr>
                                <m:ctrlPr>
                                  <a:rPr kumimoji="0" lang="en-US" altLang="zh-CN" sz="2800" b="0" i="1" u="none" strike="noStrike" kern="0" cap="none" spc="0" normalizeH="0" baseline="0" noProof="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sSubPr>
                              <m:e>
                                <m:r>
                                  <a:rPr kumimoji="0" lang="en-US" altLang="zh-CN" sz="28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𝑥</m:t>
                                </m:r>
                              </m:e>
                              <m:sub>
                                <m:r>
                                  <a:rPr kumimoji="0" lang="en-US" altLang="zh-CN" sz="28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1</m:t>
                                </m:r>
                              </m:sub>
                            </m:sSub>
                            <m:r>
                              <a:rPr kumimoji="0" lang="en-US" altLang="zh-CN" sz="28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  </m:t>
                            </m:r>
                            <m:r>
                              <a:rPr kumimoji="0" lang="en-US" altLang="zh-CN" sz="2800" b="0" i="1" u="none" strike="noStrike" kern="0" cap="none" spc="0" normalizeH="0" baseline="0" noProof="0">
                                <a:ln>
                                  <a:noFill/>
                                </a:ln>
                                <a:solidFill>
                                  <a:srgbClr val="000000"/>
                                </a:solidFill>
                                <a:effectLst/>
                                <a:uLnTx/>
                                <a:uFillTx/>
                                <a:latin typeface="Cambria Math"/>
                                <a:ea typeface="Cambria Math"/>
                                <a:cs typeface="Arial Unicode MS" pitchFamily="34" charset="-128"/>
                              </a:rPr>
                              <m:t>⋯,</m:t>
                            </m:r>
                            <m:sSub>
                              <m:sSubPr>
                                <m:ctrlPr>
                                  <a:rPr kumimoji="0" lang="en-US" altLang="zh-CN" sz="2800" b="0" i="1" u="none" strike="noStrike" kern="0" cap="none" spc="0" normalizeH="0" baseline="0" noProof="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sSubPr>
                              <m:e>
                                <m:r>
                                  <a:rPr kumimoji="0" lang="en-US" altLang="zh-CN" sz="28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𝑥</m:t>
                                </m:r>
                              </m:e>
                              <m:sub>
                                <m:r>
                                  <a:rPr kumimoji="0" lang="en-US" altLang="zh-CN" sz="28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𝑛</m:t>
                                </m:r>
                              </m:sub>
                            </m:sSub>
                          </m:e>
                        </m:d>
                      </m:e>
                    </m:func>
                    <m:r>
                      <a:rPr kumimoji="0" lang="en-US" altLang="zh-CN" sz="28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 </m:t>
                    </m:r>
                    <m:sSub>
                      <m:sSubPr>
                        <m:ctrlPr>
                          <a:rPr kumimoji="0" lang="en-US" altLang="zh-CN" sz="28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sSubPr>
                      <m:e>
                        <m:r>
                          <a:rPr kumimoji="0" lang="en-US" altLang="zh-CN" sz="28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𝑥</m:t>
                        </m:r>
                      </m:e>
                      <m:sub>
                        <m:r>
                          <a:rPr kumimoji="0" lang="en-US" altLang="zh-CN" sz="28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𝑖</m:t>
                        </m:r>
                      </m:sub>
                    </m:sSub>
                    <m:r>
                      <a:rPr kumimoji="0" lang="en-US" altLang="zh-CN" sz="2800" b="0" i="0"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m:t>
                    </m:r>
                    <m:d>
                      <m:dPr>
                        <m:begChr m:val="|"/>
                        <m:endChr m:val="|"/>
                        <m:ctrlPr>
                          <a:rPr kumimoji="0" lang="en-US" altLang="zh-CN" sz="28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dPr>
                      <m:e>
                        <m:f>
                          <m:fPr>
                            <m:ctrlPr>
                              <a:rPr kumimoji="0" lang="en-US" altLang="zh-CN" sz="28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fPr>
                          <m:num>
                            <m:r>
                              <a:rPr kumimoji="0" lang="en-US" altLang="zh-CN" sz="28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1</m:t>
                            </m:r>
                          </m:num>
                          <m:den>
                            <m:r>
                              <a:rPr kumimoji="0" lang="zh-CN" altLang="en-US" sz="28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𝛽</m:t>
                            </m:r>
                          </m:den>
                        </m:f>
                      </m:e>
                    </m:d>
                    <m:r>
                      <a:rPr kumimoji="0" lang="zh-CN" altLang="en-US" sz="28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𝑅</m:t>
                    </m:r>
                  </m:oMath>
                </a14:m>
                <a:r>
                  <a:rPr kumimoji="0" lang="en-US" altLang="zh-CN" sz="28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 </a:t>
                </a:r>
              </a:p>
              <a:p>
                <a:pPr marL="742950" marR="0" lvl="1" indent="-285750" algn="l" defTabSz="914400" rtl="0" eaLnBrk="1" fontAlgn="base" latinLnBrk="0" hangingPunct="1">
                  <a:lnSpc>
                    <a:spcPct val="150000"/>
                  </a:lnSpc>
                  <a:spcBef>
                    <a:spcPct val="20000"/>
                  </a:spcBef>
                  <a:spcAft>
                    <a:spcPct val="0"/>
                  </a:spcAft>
                  <a:buClrTx/>
                  <a:buSzTx/>
                  <a:buFont typeface="Arial" pitchFamily="34" charset="0"/>
                  <a:buChar char="•"/>
                  <a:tabLst/>
                  <a:defRPr/>
                </a:pPr>
                <a:endParaRPr kumimoji="0" lang="en-US" altLang="zh-CN" sz="28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endParaRPr>
              </a:p>
            </p:txBody>
          </p:sp>
        </mc:Choice>
        <mc:Fallback xmlns="">
          <p:sp>
            <p:nvSpPr>
              <p:cNvPr id="7" name="Rectangle 3"/>
              <p:cNvSpPr txBox="1">
                <a:spLocks noRot="1" noChangeAspect="1" noMove="1" noResize="1" noEditPoints="1" noAdjustHandles="1" noChangeArrowheads="1" noChangeShapeType="1" noTextEdit="1"/>
              </p:cNvSpPr>
              <p:nvPr/>
            </p:nvSpPr>
            <p:spPr bwMode="auto">
              <a:xfrm>
                <a:off x="228600" y="838200"/>
                <a:ext cx="8915400" cy="5867400"/>
              </a:xfrm>
              <a:prstGeom prst="rect">
                <a:avLst/>
              </a:prstGeom>
              <a:blipFill>
                <a:blip r:embed="rId3"/>
                <a:stretch>
                  <a:fillRect l="-177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5" name="Rectangle 2"/>
          <p:cNvSpPr txBox="1">
            <a:spLocks noChangeArrowheads="1"/>
          </p:cNvSpPr>
          <p:nvPr/>
        </p:nvSpPr>
        <p:spPr bwMode="auto">
          <a:xfrm>
            <a:off x="609600" y="762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rPr>
              <a:t>Automatic Transformations</a:t>
            </a:r>
          </a:p>
        </p:txBody>
      </p:sp>
    </p:spTree>
    <p:extLst>
      <p:ext uri="{BB962C8B-B14F-4D97-AF65-F5344CB8AC3E}">
        <p14:creationId xmlns:p14="http://schemas.microsoft.com/office/powerpoint/2010/main" val="1952550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gradFill rotWithShape="0">
          <a:gsLst>
            <a:gs pos="0">
              <a:srgbClr val="C00000"/>
            </a:gs>
            <a:gs pos="50000">
              <a:schemeClr val="tx1"/>
            </a:gs>
            <a:gs pos="100000">
              <a:srgbClr val="C00000"/>
            </a:gs>
          </a:gsLst>
          <a:lin ang="2700000" scaled="0"/>
        </a:gra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Rectangle 3"/>
              <p:cNvSpPr txBox="1">
                <a:spLocks noChangeArrowheads="1"/>
              </p:cNvSpPr>
              <p:nvPr/>
            </p:nvSpPr>
            <p:spPr bwMode="auto">
              <a:xfrm>
                <a:off x="0" y="838200"/>
                <a:ext cx="9144000" cy="5867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l" defTabSz="914400" rtl="0" eaLnBrk="1" fontAlgn="base" latinLnBrk="0" hangingPunct="1">
                  <a:lnSpc>
                    <a:spcPct val="150000"/>
                  </a:lnSpc>
                  <a:spcBef>
                    <a:spcPct val="20000"/>
                  </a:spcBef>
                  <a:spcAft>
                    <a:spcPct val="0"/>
                  </a:spcAft>
                  <a:buClrTx/>
                  <a:buSzTx/>
                  <a:buFontTx/>
                  <a:buNone/>
                  <a:tabLst/>
                  <a:defRPr/>
                </a:pPr>
                <a:r>
                  <a:rPr kumimoji="0" lang="en-US" altLang="zh-CN" sz="32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rPr>
                  <a:t>Family </a:t>
                </a:r>
                <a:r>
                  <a:rPr kumimoji="0" lang="en-US" altLang="zh-CN" sz="32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of </a:t>
                </a:r>
                <a:r>
                  <a:rPr kumimoji="0" lang="en-US" altLang="zh-CN" sz="32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rPr>
                  <a:t>transformation functions</a:t>
                </a:r>
              </a:p>
              <a:p>
                <a:pPr marL="0" marR="0" lvl="0" indent="0" algn="l" defTabSz="914400" rtl="0" eaLnBrk="1" fontAlgn="base" latinLnBrk="0" hangingPunct="1">
                  <a:lnSpc>
                    <a:spcPct val="150000"/>
                  </a:lnSpc>
                  <a:spcBef>
                    <a:spcPct val="20000"/>
                  </a:spcBef>
                  <a:spcAft>
                    <a:spcPct val="0"/>
                  </a:spcAft>
                  <a:buClrTx/>
                  <a:buSzTx/>
                  <a:buFontTx/>
                  <a:buNone/>
                  <a:tabLst/>
                  <a:defRPr/>
                </a:pPr>
                <a:endParaRPr kumimoji="0" lang="en-US" altLang="zh-CN" sz="32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endParaRPr>
              </a:p>
              <a:p>
                <a:pPr marL="0" marR="0" lvl="0" indent="0" algn="l" defTabSz="914400" rtl="0" eaLnBrk="1" fontAlgn="base" latinLnBrk="0" hangingPunct="1">
                  <a:lnSpc>
                    <a:spcPct val="150000"/>
                  </a:lnSpc>
                  <a:spcBef>
                    <a:spcPct val="20000"/>
                  </a:spcBef>
                  <a:spcAft>
                    <a:spcPct val="0"/>
                  </a:spcAft>
                  <a:buClrTx/>
                  <a:buSzTx/>
                  <a:buFontTx/>
                  <a:buNone/>
                  <a:tabLst/>
                  <a:defRPr/>
                </a:pPr>
                <a:endParaRPr kumimoji="0" lang="en-US" altLang="zh-CN" sz="32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endParaRPr>
              </a:p>
              <a:p>
                <a:pPr marL="0" marR="0" lvl="0" indent="0" algn="l" defTabSz="914400" rtl="0" eaLnBrk="1" fontAlgn="base" latinLnBrk="0" hangingPunct="1">
                  <a:lnSpc>
                    <a:spcPct val="150000"/>
                  </a:lnSpc>
                  <a:spcBef>
                    <a:spcPct val="20000"/>
                  </a:spcBef>
                  <a:spcAft>
                    <a:spcPct val="0"/>
                  </a:spcAft>
                  <a:buClrTx/>
                  <a:buSzTx/>
                  <a:buFontTx/>
                  <a:buNone/>
                  <a:tabLst/>
                  <a:defRPr/>
                </a:pPr>
                <a:r>
                  <a:rPr kumimoji="0" lang="en-US" altLang="zh-CN" sz="32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rPr>
                  <a:t>Comments</a:t>
                </a:r>
              </a:p>
              <a:p>
                <a:pPr marL="742950" marR="0" lvl="1" indent="-342900" algn="l" defTabSz="914400" rtl="0" eaLnBrk="1" fontAlgn="base" latinLnBrk="0" hangingPunct="1">
                  <a:lnSpc>
                    <a:spcPct val="150000"/>
                  </a:lnSpc>
                  <a:spcBef>
                    <a:spcPct val="20000"/>
                  </a:spcBef>
                  <a:spcAft>
                    <a:spcPct val="0"/>
                  </a:spcAft>
                  <a:buClrTx/>
                  <a:buSzTx/>
                  <a:buFont typeface="Arial" panose="020B0604020202020204" pitchFamily="34" charset="0"/>
                  <a:buChar char="•"/>
                  <a:tabLst/>
                  <a:defRPr/>
                </a:pPr>
                <a:r>
                  <a:rPr kumimoji="0" lang="en-US" altLang="zh-CN" sz="24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rPr>
                  <a:t>Single </a:t>
                </a:r>
                <a:r>
                  <a:rPr kumimoji="0" lang="en-US" altLang="zh-CN" sz="24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family </a:t>
                </a:r>
                <a:r>
                  <a:rPr kumimoji="0" lang="en-US" altLang="zh-CN" sz="24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rPr>
                  <a:t>for both </a:t>
                </a:r>
                <a:r>
                  <a:rPr kumimoji="0" lang="en-US" altLang="zh-CN" sz="24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positive and negative skewness</a:t>
                </a:r>
              </a:p>
              <a:p>
                <a:pPr marL="742950" marR="0" lvl="1" indent="-342900" algn="l" defTabSz="914400" rtl="0" eaLnBrk="1" fontAlgn="base" latinLnBrk="0" hangingPunct="1">
                  <a:lnSpc>
                    <a:spcPct val="150000"/>
                  </a:lnSpc>
                  <a:spcBef>
                    <a:spcPct val="20000"/>
                  </a:spcBef>
                  <a:spcAft>
                    <a:spcPct val="0"/>
                  </a:spcAft>
                  <a:buClrTx/>
                  <a:buSzPct val="60000"/>
                  <a:buFont typeface="Arial" panose="020B0604020202020204" pitchFamily="34" charset="0"/>
                  <a:buChar char="•"/>
                  <a:tabLst/>
                  <a:defRPr/>
                </a:pPr>
                <a:r>
                  <a:rPr kumimoji="0" lang="en-US" altLang="zh-CN" sz="24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rPr>
                  <a:t>Parameter value selection is independent of data magnitude</a:t>
                </a:r>
              </a:p>
              <a:p>
                <a:pPr marL="742950" marR="0" lvl="1" indent="-342900" algn="l" defTabSz="914400" rtl="0" eaLnBrk="1" fontAlgn="base" latinLnBrk="0" hangingPunct="1">
                  <a:lnSpc>
                    <a:spcPct val="150000"/>
                  </a:lnSpc>
                  <a:spcBef>
                    <a:spcPct val="20000"/>
                  </a:spcBef>
                  <a:spcAft>
                    <a:spcPct val="0"/>
                  </a:spcAft>
                  <a:buClrTx/>
                  <a:buSzPct val="60000"/>
                  <a:buFont typeface="Arial" panose="020B0604020202020204" pitchFamily="34" charset="0"/>
                  <a:buChar char="•"/>
                  <a:tabLst/>
                  <a:defRPr/>
                </a:pPr>
                <a:r>
                  <a:rPr kumimoji="0" lang="en-US" altLang="zh-CN" sz="24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rPr>
                  <a:t>As </a:t>
                </a:r>
                <a14:m>
                  <m:oMath xmlns:m="http://schemas.openxmlformats.org/officeDocument/2006/math">
                    <m:r>
                      <a:rPr kumimoji="0" lang="zh-CN" altLang="en-US" sz="2400" b="0" i="0"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𝛽</m:t>
                    </m:r>
                    <m:r>
                      <a:rPr kumimoji="0" lang="zh-CN" altLang="en-US" sz="24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t>→</m:t>
                    </m:r>
                    <m:r>
                      <a:rPr kumimoji="0" lang="en-US" altLang="zh-CN" sz="24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t>0</m:t>
                    </m:r>
                  </m:oMath>
                </a14:m>
                <a:r>
                  <a:rPr kumimoji="0" lang="en-US" altLang="zh-CN" sz="24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rPr>
                  <a:t>:   </a:t>
                </a:r>
                <a:r>
                  <a:rPr kumimoji="0" lang="en-US" altLang="zh-CN" sz="24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transformation + standardization </a:t>
                </a:r>
                <a:r>
                  <a:rPr kumimoji="0" lang="en-US" altLang="zh-CN" sz="24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rPr>
                  <a:t> </a:t>
                </a:r>
                <a14:m>
                  <m:oMath xmlns:m="http://schemas.openxmlformats.org/officeDocument/2006/math">
                    <m:r>
                      <a:rPr kumimoji="0" lang="en-US" altLang="zh-CN" sz="24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Arial Unicode MS" pitchFamily="34" charset="-128"/>
                      </a:rPr>
                      <m:t>→  </m:t>
                    </m:r>
                  </m:oMath>
                </a14:m>
                <a:r>
                  <a:rPr kumimoji="0" lang="en-US" altLang="zh-CN" sz="24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rPr>
                  <a:t> </a:t>
                </a:r>
                <a:endParaRPr kumimoji="0" lang="en-US" altLang="zh-CN" sz="2400" b="0" i="1" u="none" strike="noStrike" kern="0" cap="none" spc="0" normalizeH="0" baseline="0" noProof="0" dirty="0" smtClean="0">
                  <a:ln>
                    <a:noFill/>
                  </a:ln>
                  <a:solidFill>
                    <a:srgbClr val="000000"/>
                  </a:solidFill>
                  <a:effectLst/>
                  <a:uLnTx/>
                  <a:uFillTx/>
                  <a:latin typeface="Cambria Math" panose="02040503050406030204" pitchFamily="18" charset="0"/>
                  <a:ea typeface="Cambria Math" panose="02040503050406030204" pitchFamily="18" charset="0"/>
                  <a:cs typeface="Arial Unicode MS" pitchFamily="34" charset="-128"/>
                </a:endParaRPr>
              </a:p>
              <a:p>
                <a:pPr marL="400050" marR="0" lvl="1" indent="0" algn="l" defTabSz="914400" rtl="0" eaLnBrk="1" fontAlgn="base" latinLnBrk="0" hangingPunct="1">
                  <a:lnSpc>
                    <a:spcPct val="150000"/>
                  </a:lnSpc>
                  <a:spcBef>
                    <a:spcPct val="20000"/>
                  </a:spcBef>
                  <a:spcAft>
                    <a:spcPct val="0"/>
                  </a:spcAft>
                  <a:buClrTx/>
                  <a:buSzPct val="60000"/>
                  <a:buFontTx/>
                  <a:buNone/>
                  <a:tabLst/>
                  <a:defRPr/>
                </a:pPr>
                <a14:m>
                  <m:oMath xmlns:m="http://schemas.openxmlformats.org/officeDocument/2006/math">
                    <m:r>
                      <a:rPr kumimoji="0" lang="en-US" altLang="zh-CN" sz="2400" b="0" i="1" u="none" strike="noStrike" kern="0" cap="none" spc="0" normalizeH="0" baseline="0" noProof="0" dirty="0" smtClean="0">
                        <a:ln>
                          <a:noFill/>
                        </a:ln>
                        <a:solidFill>
                          <a:srgbClr val="000000"/>
                        </a:solidFill>
                        <a:effectLst/>
                        <a:uLnTx/>
                        <a:uFillTx/>
                        <a:latin typeface="Cambria Math" panose="02040503050406030204" pitchFamily="18" charset="0"/>
                        <a:ea typeface="Cambria Math" panose="02040503050406030204" pitchFamily="18" charset="0"/>
                        <a:cs typeface="Arial Unicode MS" pitchFamily="34" charset="-128"/>
                      </a:rPr>
                      <m:t>                                            →</m:t>
                    </m:r>
                  </m:oMath>
                </a14:m>
                <a:r>
                  <a:rPr kumimoji="0" lang="en-US" altLang="zh-CN" sz="24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rPr>
                  <a:t>   standardization </a:t>
                </a:r>
                <a:r>
                  <a:rPr kumimoji="0" lang="en-US" altLang="zh-CN" sz="24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only</a:t>
                </a:r>
                <a:r>
                  <a:rPr kumimoji="0" lang="en-US" altLang="zh-CN" sz="24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rPr>
                  <a:t> </a:t>
                </a:r>
              </a:p>
              <a:p>
                <a:pPr marL="0" marR="0" lvl="0" indent="0" algn="l" defTabSz="914400" rtl="0" eaLnBrk="1" fontAlgn="base" latinLnBrk="0" hangingPunct="1">
                  <a:lnSpc>
                    <a:spcPct val="150000"/>
                  </a:lnSpc>
                  <a:spcBef>
                    <a:spcPct val="20000"/>
                  </a:spcBef>
                  <a:spcAft>
                    <a:spcPct val="0"/>
                  </a:spcAft>
                  <a:buClrTx/>
                  <a:buSzTx/>
                  <a:buFontTx/>
                  <a:buNone/>
                  <a:tabLst/>
                  <a:defRPr/>
                </a:pPr>
                <a:r>
                  <a:rPr kumimoji="0" lang="en-US" altLang="zh-CN" sz="3200" b="0" i="0" u="none" strike="noStrike" kern="0" cap="none" spc="0" normalizeH="0" baseline="0" noProof="0" dirty="0" smtClean="0">
                    <a:ln>
                      <a:noFill/>
                    </a:ln>
                    <a:solidFill>
                      <a:srgbClr val="000000"/>
                    </a:solidFill>
                    <a:effectLst/>
                    <a:uLnTx/>
                    <a:uFillTx/>
                    <a:latin typeface="Times New Roman"/>
                    <a:ea typeface="Arial Unicode MS" pitchFamily="34" charset="-128"/>
                    <a:cs typeface="Arial Unicode MS" pitchFamily="34" charset="-128"/>
                  </a:rPr>
                  <a:t>	</a:t>
                </a:r>
              </a:p>
            </p:txBody>
          </p:sp>
        </mc:Choice>
        <mc:Fallback xmlns="">
          <p:sp>
            <p:nvSpPr>
              <p:cNvPr id="7" name="Rectangle 3"/>
              <p:cNvSpPr txBox="1">
                <a:spLocks noRot="1" noChangeAspect="1" noMove="1" noResize="1" noEditPoints="1" noAdjustHandles="1" noChangeArrowheads="1" noChangeShapeType="1" noTextEdit="1"/>
              </p:cNvSpPr>
              <p:nvPr/>
            </p:nvSpPr>
            <p:spPr bwMode="auto">
              <a:xfrm>
                <a:off x="0" y="838200"/>
                <a:ext cx="9144000" cy="5867400"/>
              </a:xfrm>
              <a:prstGeom prst="rect">
                <a:avLst/>
              </a:prstGeom>
              <a:blipFill>
                <a:blip r:embed="rId3"/>
                <a:stretch>
                  <a:fillRect l="-1667" r="-67" b="-20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0" y="762000"/>
                <a:ext cx="9144000" cy="2797625"/>
              </a:xfrm>
              <a:prstGeom prst="rect">
                <a:avLst/>
              </a:prstGeom>
            </p:spPr>
            <p:txBody>
              <a:bodyPr wrap="square">
                <a:spAutoFit/>
              </a:bodyPr>
              <a:lstStyle/>
              <a:p>
                <a:pPr marL="457200" marR="0" lvl="1" indent="0" algn="l" defTabSz="914400" rtl="0" eaLnBrk="1" fontAlgn="base" latinLnBrk="0" hangingPunct="1">
                  <a:lnSpc>
                    <a:spcPct val="150000"/>
                  </a:lnSpc>
                  <a:spcBef>
                    <a:spcPct val="0"/>
                  </a:spcBef>
                  <a:spcAft>
                    <a:spcPct val="0"/>
                  </a:spcAft>
                  <a:buClrTx/>
                  <a:buSzTx/>
                  <a:buFontTx/>
                  <a:buNone/>
                  <a:tabLst/>
                  <a:defRPr/>
                </a:pPr>
                <a14:m>
                  <m:oMathPara xmlns:m="http://schemas.openxmlformats.org/officeDocument/2006/math">
                    <m:oMathParaPr>
                      <m:jc m:val="center"/>
                    </m:oMathParaPr>
                    <m:oMath xmlns:m="http://schemas.openxmlformats.org/officeDocument/2006/math">
                      <m:sSub>
                        <m:sSubPr>
                          <m:ctrlPr>
                            <a:rPr kumimoji="0" lang="en-US" altLang="zh-CN" sz="26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sSubPr>
                        <m:e>
                          <m:r>
                            <a:rPr kumimoji="0" lang="zh-CN" altLang="en-US" sz="26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𝜙</m:t>
                          </m:r>
                        </m:e>
                        <m:sub>
                          <m:r>
                            <a:rPr kumimoji="0" lang="zh-CN" altLang="en-US" sz="26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𝛽</m:t>
                          </m:r>
                        </m:sub>
                      </m:sSub>
                      <m:d>
                        <m:dPr>
                          <m:ctrlPr>
                            <a:rPr kumimoji="0" lang="en-US" altLang="zh-CN" sz="26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dPr>
                        <m:e>
                          <m:sSub>
                            <m:sSubPr>
                              <m:ctrlPr>
                                <a:rPr kumimoji="0" lang="en-US" altLang="zh-CN" sz="26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sSubPr>
                            <m:e>
                              <m:r>
                                <a:rPr kumimoji="0" lang="en-US" altLang="zh-CN" sz="26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𝑥</m:t>
                              </m:r>
                            </m:e>
                            <m:sub>
                              <m:r>
                                <a:rPr kumimoji="0" lang="en-US" altLang="zh-CN" sz="26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𝑖</m:t>
                              </m:r>
                            </m:sub>
                          </m:sSub>
                        </m:e>
                      </m:d>
                      <m:r>
                        <a:rPr kumimoji="0" lang="en-US" altLang="zh-CN" sz="26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m:t>
                      </m:r>
                      <m:d>
                        <m:dPr>
                          <m:begChr m:val="{"/>
                          <m:endChr m:val=""/>
                          <m:ctrlPr>
                            <a:rPr kumimoji="0" lang="en-US" altLang="zh-CN" sz="26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dPr>
                        <m:e>
                          <m:eqArr>
                            <m:eqArrPr>
                              <m:ctrlPr>
                                <a:rPr kumimoji="0" lang="en-US" altLang="zh-CN" sz="26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eqArrPr>
                            <m:e>
                              <m:r>
                                <m:rPr>
                                  <m:sty m:val="p"/>
                                </m:rPr>
                                <a:rPr kumimoji="0" lang="en-US" altLang="zh-CN" sz="2600" b="0" i="0"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log</m:t>
                              </m:r>
                              <m:r>
                                <a:rPr kumimoji="0" lang="en-US" altLang="zh-CN" sz="26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m:t>
                              </m:r>
                              <m:sSub>
                                <m:sSubPr>
                                  <m:ctrlPr>
                                    <a:rPr kumimoji="0" lang="en-US" altLang="zh-CN" sz="2600" b="0" i="1" u="none" strike="noStrike" kern="0" cap="none" spc="0" normalizeH="0" baseline="0" noProof="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sSubPr>
                                <m:e>
                                  <m:r>
                                    <a:rPr kumimoji="0" lang="en-US" altLang="zh-CN" sz="26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𝑥</m:t>
                                  </m:r>
                                </m:e>
                                <m:sub>
                                  <m:r>
                                    <a:rPr kumimoji="0" lang="en-US" altLang="zh-CN" sz="26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𝑖</m:t>
                                  </m:r>
                                </m:sub>
                              </m:sSub>
                              <m:r>
                                <a:rPr kumimoji="0" lang="en-US" altLang="zh-CN" sz="2600" b="0" i="0"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m:t>
                              </m:r>
                              <m:r>
                                <m:rPr>
                                  <m:sty m:val="p"/>
                                </m:rPr>
                                <a:rPr kumimoji="0" lang="en-US" altLang="zh-CN" sz="2600" b="0" i="0"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min</m:t>
                              </m:r>
                              <m:d>
                                <m:dPr>
                                  <m:ctrlPr>
                                    <a:rPr kumimoji="0" lang="en-US" altLang="zh-CN" sz="2600" b="0" i="1" u="none" strike="noStrike" kern="0" cap="none" spc="0" normalizeH="0" baseline="0" noProof="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dPr>
                                <m:e>
                                  <m:sSub>
                                    <m:sSubPr>
                                      <m:ctrlPr>
                                        <a:rPr kumimoji="0" lang="en-US" altLang="zh-CN" sz="2600" b="0" i="1" u="none" strike="noStrike" kern="0" cap="none" spc="0" normalizeH="0" baseline="0" noProof="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sSubPr>
                                    <m:e>
                                      <m:r>
                                        <a:rPr kumimoji="0" lang="en-US" altLang="zh-CN" sz="26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𝑥</m:t>
                                      </m:r>
                                    </m:e>
                                    <m:sub>
                                      <m:r>
                                        <a:rPr kumimoji="0" lang="en-US" altLang="zh-CN" sz="26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1</m:t>
                                      </m:r>
                                    </m:sub>
                                  </m:sSub>
                                  <m:r>
                                    <a:rPr kumimoji="0" lang="en-US" altLang="zh-CN" sz="26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 </m:t>
                                  </m:r>
                                  <m:r>
                                    <a:rPr kumimoji="0" lang="en-US" altLang="zh-CN" sz="2600" b="0" i="1" u="none" strike="noStrike" kern="0" cap="none" spc="0" normalizeH="0" baseline="0" noProof="0">
                                      <a:ln>
                                        <a:noFill/>
                                      </a:ln>
                                      <a:solidFill>
                                        <a:srgbClr val="000000"/>
                                      </a:solidFill>
                                      <a:effectLst/>
                                      <a:uLnTx/>
                                      <a:uFillTx/>
                                      <a:latin typeface="Cambria Math"/>
                                      <a:ea typeface="Cambria Math"/>
                                      <a:cs typeface="Arial Unicode MS" pitchFamily="34" charset="-128"/>
                                    </a:rPr>
                                    <m:t>⋯,</m:t>
                                  </m:r>
                                  <m:sSub>
                                    <m:sSubPr>
                                      <m:ctrlPr>
                                        <a:rPr kumimoji="0" lang="en-US" altLang="zh-CN" sz="2600" b="0" i="1" u="none" strike="noStrike" kern="0" cap="none" spc="0" normalizeH="0" baseline="0" noProof="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sSubPr>
                                    <m:e>
                                      <m:r>
                                        <a:rPr kumimoji="0" lang="en-US" altLang="zh-CN" sz="26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𝑥</m:t>
                                      </m:r>
                                    </m:e>
                                    <m:sub>
                                      <m:r>
                                        <a:rPr kumimoji="0" lang="en-US" altLang="zh-CN" sz="26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𝑛</m:t>
                                      </m:r>
                                    </m:sub>
                                  </m:sSub>
                                </m:e>
                              </m:d>
                              <m:r>
                                <a:rPr kumimoji="0" lang="en-US" altLang="zh-CN" sz="2600" b="0" i="0"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m:t>
                              </m:r>
                              <m:f>
                                <m:fPr>
                                  <m:ctrlPr>
                                    <a:rPr kumimoji="0" lang="en-US" altLang="zh-CN" sz="2600" b="0" i="1" u="none" strike="noStrike" kern="0" cap="none" spc="0" normalizeH="0" baseline="0" noProof="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fPr>
                                <m:num>
                                  <m:r>
                                    <a:rPr kumimoji="0" lang="en-US" altLang="zh-CN" sz="26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1</m:t>
                                  </m:r>
                                </m:num>
                                <m:den>
                                  <m:r>
                                    <a:rPr kumimoji="0" lang="zh-CN" altLang="en-US" sz="26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𝛽</m:t>
                                  </m:r>
                                </m:den>
                              </m:f>
                              <m:r>
                                <a:rPr kumimoji="0" lang="en-US" altLang="zh-CN" sz="26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𝑅</m:t>
                              </m:r>
                              <m:r>
                                <m:rPr>
                                  <m:nor/>
                                </m:rPr>
                                <a:rPr kumimoji="0" lang="en-US" altLang="zh-CN" sz="26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m:t>)</m:t>
                              </m:r>
                              <m:r>
                                <a:rPr kumimoji="0" lang="en-US" altLang="zh-CN" sz="2600" b="0" i="1" u="none" strike="noStrike" kern="0" cap="none" spc="0" normalizeH="0" baseline="0" noProof="0" dirty="0" smtClean="0">
                                  <a:ln>
                                    <a:noFill/>
                                  </a:ln>
                                  <a:solidFill>
                                    <a:srgbClr val="000000"/>
                                  </a:solidFill>
                                  <a:effectLst/>
                                  <a:uLnTx/>
                                  <a:uFillTx/>
                                  <a:latin typeface="Cambria Math"/>
                                  <a:ea typeface="Arial Unicode MS" pitchFamily="34" charset="-128"/>
                                  <a:cs typeface="Arial Unicode MS" pitchFamily="34" charset="-128"/>
                                </a:rPr>
                                <m:t>, </m:t>
                              </m:r>
                              <m:r>
                                <a:rPr kumimoji="0" lang="zh-CN" altLang="en-US" sz="26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𝛽</m:t>
                              </m:r>
                              <m:r>
                                <a:rPr kumimoji="0" lang="en-US" altLang="zh-CN" sz="26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&gt;0</m:t>
                              </m:r>
                            </m:e>
                            <m:e>
                              <m:r>
                                <a:rPr kumimoji="0" lang="en-US" altLang="zh-CN" sz="2600" b="0" i="0"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m:t>
                              </m:r>
                              <m:r>
                                <m:rPr>
                                  <m:sty m:val="p"/>
                                </m:rPr>
                                <a:rPr kumimoji="0" lang="en-US" altLang="zh-CN" sz="2600" b="0" i="0"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log</m:t>
                              </m:r>
                              <m:r>
                                <a:rPr kumimoji="0" lang="en-US" altLang="zh-CN" sz="26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m:t>
                              </m:r>
                              <m:func>
                                <m:funcPr>
                                  <m:ctrlPr>
                                    <a:rPr kumimoji="0" lang="en-US" altLang="zh-CN" sz="2600" b="0" i="1" u="none" strike="noStrike" kern="0" cap="none" spc="0" normalizeH="0" baseline="0" noProof="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funcPr>
                                <m:fName>
                                  <m:r>
                                    <m:rPr>
                                      <m:sty m:val="p"/>
                                    </m:rPr>
                                    <a:rPr kumimoji="0" lang="en-US" altLang="zh-CN" sz="2600" b="0" i="0"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max</m:t>
                                  </m:r>
                                </m:fName>
                                <m:e>
                                  <m:d>
                                    <m:dPr>
                                      <m:ctrlPr>
                                        <a:rPr kumimoji="0" lang="en-US" altLang="zh-CN" sz="2600" b="0" i="1" u="none" strike="noStrike" kern="0" cap="none" spc="0" normalizeH="0" baseline="0" noProof="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dPr>
                                    <m:e>
                                      <m:sSub>
                                        <m:sSubPr>
                                          <m:ctrlPr>
                                            <a:rPr kumimoji="0" lang="en-US" altLang="zh-CN" sz="2600" b="0" i="1" u="none" strike="noStrike" kern="0" cap="none" spc="0" normalizeH="0" baseline="0" noProof="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sSubPr>
                                        <m:e>
                                          <m:r>
                                            <a:rPr kumimoji="0" lang="en-US" altLang="zh-CN" sz="26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𝑥</m:t>
                                          </m:r>
                                        </m:e>
                                        <m:sub>
                                          <m:r>
                                            <a:rPr kumimoji="0" lang="en-US" altLang="zh-CN" sz="26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1</m:t>
                                          </m:r>
                                        </m:sub>
                                      </m:sSub>
                                      <m:r>
                                        <a:rPr kumimoji="0" lang="en-US" altLang="zh-CN" sz="26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 </m:t>
                                      </m:r>
                                      <m:r>
                                        <a:rPr kumimoji="0" lang="en-US" altLang="zh-CN" sz="2600" b="0" i="1" u="none" strike="noStrike" kern="0" cap="none" spc="0" normalizeH="0" baseline="0" noProof="0">
                                          <a:ln>
                                            <a:noFill/>
                                          </a:ln>
                                          <a:solidFill>
                                            <a:srgbClr val="000000"/>
                                          </a:solidFill>
                                          <a:effectLst/>
                                          <a:uLnTx/>
                                          <a:uFillTx/>
                                          <a:latin typeface="Cambria Math"/>
                                          <a:ea typeface="Cambria Math"/>
                                          <a:cs typeface="Arial Unicode MS" pitchFamily="34" charset="-128"/>
                                        </a:rPr>
                                        <m:t>⋯,</m:t>
                                      </m:r>
                                      <m:sSub>
                                        <m:sSubPr>
                                          <m:ctrlPr>
                                            <a:rPr kumimoji="0" lang="en-US" altLang="zh-CN" sz="2600" b="0" i="1" u="none" strike="noStrike" kern="0" cap="none" spc="0" normalizeH="0" baseline="0" noProof="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sSubPr>
                                        <m:e>
                                          <m:r>
                                            <a:rPr kumimoji="0" lang="en-US" altLang="zh-CN" sz="26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𝑥</m:t>
                                          </m:r>
                                        </m:e>
                                        <m:sub>
                                          <m:r>
                                            <a:rPr kumimoji="0" lang="en-US" altLang="zh-CN" sz="26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𝑛</m:t>
                                          </m:r>
                                        </m:sub>
                                      </m:sSub>
                                    </m:e>
                                  </m:d>
                                </m:e>
                              </m:func>
                              <m:r>
                                <a:rPr kumimoji="0" lang="en-US" altLang="zh-CN" sz="26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 </m:t>
                              </m:r>
                              <m:sSub>
                                <m:sSubPr>
                                  <m:ctrlPr>
                                    <a:rPr kumimoji="0" lang="en-US" altLang="zh-CN" sz="2600" b="0" i="1" u="none" strike="noStrike" kern="0" cap="none" spc="0" normalizeH="0" baseline="0" noProof="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sSubPr>
                                <m:e>
                                  <m:r>
                                    <a:rPr kumimoji="0" lang="en-US" altLang="zh-CN" sz="26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𝑥</m:t>
                                  </m:r>
                                </m:e>
                                <m:sub>
                                  <m:r>
                                    <a:rPr kumimoji="0" lang="en-US" altLang="zh-CN" sz="26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𝑖</m:t>
                                  </m:r>
                                </m:sub>
                              </m:sSub>
                              <m:r>
                                <a:rPr kumimoji="0" lang="en-US" altLang="zh-CN" sz="26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m:t>
                              </m:r>
                              <m:f>
                                <m:fPr>
                                  <m:ctrlPr>
                                    <a:rPr kumimoji="0" lang="en-US" altLang="zh-CN" sz="2600" b="0" i="1" u="none" strike="noStrike" kern="0" cap="none" spc="0" normalizeH="0" baseline="0" noProof="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fPr>
                                <m:num>
                                  <m:r>
                                    <a:rPr kumimoji="0" lang="en-US" altLang="zh-CN" sz="26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1</m:t>
                                  </m:r>
                                </m:num>
                                <m:den>
                                  <m:r>
                                    <a:rPr kumimoji="0" lang="zh-CN" altLang="en-US" sz="26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𝛽</m:t>
                                  </m:r>
                                </m:den>
                              </m:f>
                              <m:r>
                                <a:rPr kumimoji="0" lang="zh-CN" altLang="en-US" sz="26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𝑅</m:t>
                              </m:r>
                              <m:r>
                                <m:rPr>
                                  <m:nor/>
                                </m:rPr>
                                <a:rPr kumimoji="0" lang="en-US" altLang="zh-CN" sz="26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m:t>)</m:t>
                              </m:r>
                              <m:r>
                                <m:rPr>
                                  <m:nor/>
                                </m:rPr>
                                <a:rPr kumimoji="0" lang="en-US" altLang="zh-CN" sz="26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rPr>
                                <m:t>, </m:t>
                              </m:r>
                              <m:r>
                                <a:rPr kumimoji="0" lang="zh-CN" altLang="en-US" sz="26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𝛽</m:t>
                              </m:r>
                              <m:r>
                                <a:rPr kumimoji="0" lang="en-US" altLang="zh-CN" sz="26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&lt;</m:t>
                              </m:r>
                              <m:r>
                                <a:rPr kumimoji="0" lang="en-US" altLang="zh-CN" sz="26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0</m:t>
                              </m:r>
                            </m:e>
                          </m:eqArr>
                        </m:e>
                      </m:d>
                    </m:oMath>
                  </m:oMathPara>
                </a14:m>
                <a:endParaRPr kumimoji="0" lang="en-US" altLang="zh-CN" sz="2600" b="0" i="0" u="none" strike="noStrike" kern="0" cap="none" spc="0" normalizeH="0" baseline="0" noProof="0" dirty="0" smtClean="0">
                  <a:ln>
                    <a:noFill/>
                  </a:ln>
                  <a:solidFill>
                    <a:srgbClr val="000000"/>
                  </a:solidFill>
                  <a:effectLst/>
                  <a:uLnTx/>
                  <a:uFillTx/>
                  <a:latin typeface="Arial" charset="0"/>
                  <a:ea typeface="Arial Unicode MS" pitchFamily="34" charset="-128"/>
                  <a:cs typeface="Arial Unicode MS" pitchFamily="34" charset="-128"/>
                </a:endParaRPr>
              </a:p>
            </p:txBody>
          </p:sp>
        </mc:Choice>
        <mc:Fallback xmlns="">
          <p:sp>
            <p:nvSpPr>
              <p:cNvPr id="2" name="Rectangle 1"/>
              <p:cNvSpPr>
                <a:spLocks noRot="1" noChangeAspect="1" noMove="1" noResize="1" noEditPoints="1" noAdjustHandles="1" noChangeArrowheads="1" noChangeShapeType="1" noTextEdit="1"/>
              </p:cNvSpPr>
              <p:nvPr/>
            </p:nvSpPr>
            <p:spPr>
              <a:xfrm>
                <a:off x="0" y="762000"/>
                <a:ext cx="9144000" cy="2797625"/>
              </a:xfrm>
              <a:prstGeom prst="rect">
                <a:avLst/>
              </a:prstGeom>
              <a:blipFill rotWithShape="1">
                <a:blip r:embed="rId4"/>
                <a:stretch>
                  <a:fillRect/>
                </a:stretch>
              </a:blipFill>
            </p:spPr>
            <p:txBody>
              <a:bodyPr/>
              <a:lstStyle/>
              <a:p>
                <a:r>
                  <a:rPr lang="zh-CN" altLang="en-US">
                    <a:noFill/>
                  </a:rPr>
                  <a:t> </a:t>
                </a:r>
              </a:p>
            </p:txBody>
          </p:sp>
        </mc:Fallback>
      </mc:AlternateContent>
      <p:sp>
        <p:nvSpPr>
          <p:cNvPr id="5" name="Rectangle 2"/>
          <p:cNvSpPr txBox="1">
            <a:spLocks noChangeArrowheads="1"/>
          </p:cNvSpPr>
          <p:nvPr/>
        </p:nvSpPr>
        <p:spPr bwMode="auto">
          <a:xfrm>
            <a:off x="609600" y="762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rPr>
              <a:t>Automatic Transformations</a:t>
            </a:r>
          </a:p>
        </p:txBody>
      </p:sp>
    </p:spTree>
    <p:extLst>
      <p:ext uri="{BB962C8B-B14F-4D97-AF65-F5344CB8AC3E}">
        <p14:creationId xmlns:p14="http://schemas.microsoft.com/office/powerpoint/2010/main" val="3748848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gradFill rotWithShape="0">
          <a:gsLst>
            <a:gs pos="0">
              <a:srgbClr val="C00000"/>
            </a:gs>
            <a:gs pos="50000">
              <a:schemeClr val="tx1"/>
            </a:gs>
            <a:gs pos="100000">
              <a:srgbClr val="C00000"/>
            </a:gs>
          </a:gsLst>
          <a:lin ang="2700000" scaled="0"/>
        </a:gra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Rectangle 3"/>
              <p:cNvSpPr txBox="1">
                <a:spLocks noChangeArrowheads="1"/>
              </p:cNvSpPr>
              <p:nvPr/>
            </p:nvSpPr>
            <p:spPr bwMode="auto">
              <a:xfrm>
                <a:off x="304800" y="838200"/>
                <a:ext cx="8534400" cy="5867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l" defTabSz="914400" rtl="0" eaLnBrk="1" fontAlgn="base" latinLnBrk="0" hangingPunct="1">
                  <a:lnSpc>
                    <a:spcPct val="150000"/>
                  </a:lnSpc>
                  <a:spcBef>
                    <a:spcPct val="20000"/>
                  </a:spcBef>
                  <a:spcAft>
                    <a:spcPct val="0"/>
                  </a:spcAft>
                  <a:buClrTx/>
                  <a:buSzTx/>
                  <a:buFontTx/>
                  <a:buNone/>
                  <a:tabLst/>
                  <a:defRPr/>
                </a:pPr>
                <a:r>
                  <a:rPr kumimoji="0" lang="en-US" altLang="zh-CN" sz="32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rPr>
                  <a:t>Standardization </a:t>
                </a:r>
              </a:p>
              <a:p>
                <a:pPr marL="857250" marR="0" lvl="1" indent="-457200" algn="l" defTabSz="914400" rtl="0" eaLnBrk="1" fontAlgn="base" latinLnBrk="0" hangingPunct="1">
                  <a:lnSpc>
                    <a:spcPct val="150000"/>
                  </a:lnSpc>
                  <a:spcBef>
                    <a:spcPct val="20000"/>
                  </a:spcBef>
                  <a:spcAft>
                    <a:spcPct val="0"/>
                  </a:spcAft>
                  <a:buClrTx/>
                  <a:buSzTx/>
                  <a:buFont typeface="Wingdings" panose="05000000000000000000" pitchFamily="2" charset="2"/>
                  <a:buChar char="Ø"/>
                  <a:tabLst/>
                  <a:defRPr/>
                </a:pPr>
                <a:r>
                  <a:rPr kumimoji="0" lang="en-US" altLang="zh-CN" sz="28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rPr>
                  <a:t>Subtract median  (robust center)</a:t>
                </a:r>
              </a:p>
              <a:p>
                <a:pPr marL="857250" marR="0" lvl="1" indent="-457200" algn="l" defTabSz="914400" rtl="0" eaLnBrk="1" fontAlgn="base" latinLnBrk="0" hangingPunct="1">
                  <a:lnSpc>
                    <a:spcPct val="150000"/>
                  </a:lnSpc>
                  <a:spcBef>
                    <a:spcPct val="20000"/>
                  </a:spcBef>
                  <a:spcAft>
                    <a:spcPct val="0"/>
                  </a:spcAft>
                  <a:buClrTx/>
                  <a:buSzTx/>
                  <a:buFont typeface="Wingdings" panose="05000000000000000000" pitchFamily="2" charset="2"/>
                  <a:buChar char="Ø"/>
                  <a:tabLst/>
                  <a:defRPr/>
                </a:pPr>
                <a:r>
                  <a:rPr kumimoji="0" lang="en-US" altLang="zh-CN" sz="28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rPr>
                  <a:t>Divide by </a:t>
                </a:r>
                <a14:m>
                  <m:oMath xmlns:m="http://schemas.openxmlformats.org/officeDocument/2006/math">
                    <m:rad>
                      <m:radPr>
                        <m:degHide m:val="on"/>
                        <m:ctrlPr>
                          <a:rPr kumimoji="0" lang="en-US" altLang="zh-CN" sz="28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radPr>
                      <m:deg/>
                      <m:e>
                        <m:r>
                          <a:rPr kumimoji="0" lang="zh-CN" altLang="en-US" sz="28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𝜋</m:t>
                        </m:r>
                        <m:r>
                          <a:rPr kumimoji="0" lang="en-US" altLang="zh-CN" sz="28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/2</m:t>
                        </m:r>
                      </m:e>
                    </m:rad>
                  </m:oMath>
                </a14:m>
                <a:r>
                  <a:rPr kumimoji="0" lang="en-US" altLang="zh-CN" sz="28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rPr>
                  <a:t> of the MAD (robust scale)</a:t>
                </a:r>
              </a:p>
              <a:p>
                <a:pPr marL="400050" marR="0" lvl="1" indent="0" algn="ctr" defTabSz="914400" rtl="0" eaLnBrk="1" fontAlgn="base" latinLnBrk="0" hangingPunct="1">
                  <a:lnSpc>
                    <a:spcPct val="150000"/>
                  </a:lnSpc>
                  <a:spcBef>
                    <a:spcPct val="20000"/>
                  </a:spcBef>
                  <a:spcAft>
                    <a:spcPct val="0"/>
                  </a:spcAft>
                  <a:buClrTx/>
                  <a:buSzTx/>
                  <a:buFontTx/>
                  <a:buNone/>
                  <a:tabLst/>
                  <a:defRPr/>
                </a:pPr>
                <a:r>
                  <a:rPr kumimoji="0" lang="en-US" altLang="zh-CN" sz="28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rPr>
                  <a:t>(Mean </a:t>
                </a:r>
                <a:r>
                  <a:rPr kumimoji="0" lang="en-US" altLang="zh-CN" sz="28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A</a:t>
                </a:r>
                <a:r>
                  <a:rPr kumimoji="0" lang="en-US" altLang="zh-CN" sz="28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rPr>
                  <a:t>bsolute </a:t>
                </a:r>
                <a:r>
                  <a:rPr kumimoji="0" lang="en-US" altLang="zh-CN" sz="28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D</a:t>
                </a:r>
                <a:r>
                  <a:rPr kumimoji="0" lang="en-US" altLang="zh-CN" sz="28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rPr>
                  <a:t>eviation from the median)</a:t>
                </a:r>
              </a:p>
              <a:p>
                <a:pPr marL="0" marR="0" lvl="0" indent="0" algn="l" defTabSz="914400" rtl="0" eaLnBrk="1" fontAlgn="base" latinLnBrk="0" hangingPunct="1">
                  <a:lnSpc>
                    <a:spcPct val="150000"/>
                  </a:lnSpc>
                  <a:spcBef>
                    <a:spcPct val="20000"/>
                  </a:spcBef>
                  <a:spcAft>
                    <a:spcPct val="0"/>
                  </a:spcAft>
                  <a:buClrTx/>
                  <a:buSzTx/>
                  <a:buFontTx/>
                  <a:buNone/>
                  <a:tabLst/>
                  <a:defRPr/>
                </a:pPr>
                <a:r>
                  <a:rPr kumimoji="0" lang="en-US" altLang="zh-CN" sz="3200" b="0" i="0" u="none" strike="noStrike" kern="0" cap="none" spc="0" normalizeH="0" baseline="0" noProof="0" dirty="0" err="1" smtClean="0">
                    <a:ln>
                      <a:noFill/>
                    </a:ln>
                    <a:solidFill>
                      <a:srgbClr val="000000"/>
                    </a:solidFill>
                    <a:effectLst/>
                    <a:uLnTx/>
                    <a:uFillTx/>
                    <a:latin typeface="Arial Unicode MS" pitchFamily="34" charset="-128"/>
                    <a:ea typeface="Arial Unicode MS" pitchFamily="34" charset="-128"/>
                    <a:cs typeface="Arial Unicode MS" pitchFamily="34" charset="-128"/>
                  </a:rPr>
                  <a:t>Winsorization</a:t>
                </a:r>
                <a:r>
                  <a:rPr kumimoji="0" lang="en-US" altLang="zh-CN" sz="32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rPr>
                  <a:t> </a:t>
                </a:r>
              </a:p>
              <a:p>
                <a:pPr marL="857250" marR="0" lvl="1" indent="-457200" algn="l" defTabSz="914400" rtl="0" eaLnBrk="1" fontAlgn="base" latinLnBrk="0" hangingPunct="1">
                  <a:lnSpc>
                    <a:spcPct val="150000"/>
                  </a:lnSpc>
                  <a:spcBef>
                    <a:spcPct val="20000"/>
                  </a:spcBef>
                  <a:spcAft>
                    <a:spcPct val="0"/>
                  </a:spcAft>
                  <a:buClrTx/>
                  <a:buSzTx/>
                  <a:buFont typeface="Wingdings" panose="05000000000000000000" pitchFamily="2" charset="2"/>
                  <a:buChar char="Ø"/>
                  <a:tabLst/>
                  <a:defRPr/>
                </a:pPr>
                <a:r>
                  <a:rPr kumimoji="0" lang="en-US" altLang="zh-CN" sz="28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rPr>
                  <a:t>Threshold based on extreme value theory </a:t>
                </a:r>
              </a:p>
              <a:p>
                <a:pPr marL="400050" marR="0" lvl="1" indent="0" algn="ctr" defTabSz="914400" rtl="0" eaLnBrk="1" fontAlgn="base" latinLnBrk="0" hangingPunct="1">
                  <a:lnSpc>
                    <a:spcPct val="150000"/>
                  </a:lnSpc>
                  <a:spcBef>
                    <a:spcPct val="20000"/>
                  </a:spcBef>
                  <a:spcAft>
                    <a:spcPct val="0"/>
                  </a:spcAft>
                  <a:buClrTx/>
                  <a:buSzTx/>
                  <a:buFontTx/>
                  <a:buNone/>
                  <a:tabLst/>
                  <a:defRPr/>
                </a:pPr>
                <a:r>
                  <a:rPr kumimoji="0" lang="en-US" altLang="zh-CN" sz="28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rPr>
                  <a:t>(see </a:t>
                </a:r>
                <a:r>
                  <a:rPr lang="en-US" altLang="zh-CN" kern="0" dirty="0" smtClean="0">
                    <a:solidFill>
                      <a:srgbClr val="000000"/>
                    </a:solidFill>
                    <a:latin typeface="Arial Unicode MS" pitchFamily="34" charset="-128"/>
                    <a:ea typeface="Arial Unicode MS" pitchFamily="34" charset="-128"/>
                    <a:cs typeface="Arial Unicode MS" pitchFamily="34" charset="-128"/>
                  </a:rPr>
                  <a:t>Feng et al (2016)</a:t>
                </a:r>
                <a:r>
                  <a:rPr kumimoji="0" lang="en-US" altLang="zh-CN" sz="28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rPr>
                  <a:t> for details)</a:t>
                </a:r>
                <a:r>
                  <a:rPr kumimoji="0" lang="en-US" altLang="zh-CN" sz="2800" b="0" i="0" u="none" strike="noStrike" kern="0" cap="none" spc="0" normalizeH="0" baseline="0" noProof="0" dirty="0" smtClean="0">
                    <a:ln>
                      <a:noFill/>
                    </a:ln>
                    <a:solidFill>
                      <a:srgbClr val="000000"/>
                    </a:solidFill>
                    <a:effectLst/>
                    <a:uLnTx/>
                    <a:uFillTx/>
                    <a:latin typeface="Times New Roman"/>
                    <a:ea typeface="Arial Unicode MS" pitchFamily="34" charset="-128"/>
                    <a:cs typeface="Arial Unicode MS" pitchFamily="34" charset="-128"/>
                  </a:rPr>
                  <a:t>	</a:t>
                </a:r>
              </a:p>
            </p:txBody>
          </p:sp>
        </mc:Choice>
        <mc:Fallback xmlns="">
          <p:sp>
            <p:nvSpPr>
              <p:cNvPr id="7" name="Rectangle 3"/>
              <p:cNvSpPr txBox="1">
                <a:spLocks noRot="1" noChangeAspect="1" noMove="1" noResize="1" noEditPoints="1" noAdjustHandles="1" noChangeArrowheads="1" noChangeShapeType="1" noTextEdit="1"/>
              </p:cNvSpPr>
              <p:nvPr/>
            </p:nvSpPr>
            <p:spPr bwMode="auto">
              <a:xfrm>
                <a:off x="304800" y="838200"/>
                <a:ext cx="8534400" cy="5867400"/>
              </a:xfrm>
              <a:prstGeom prst="rect">
                <a:avLst/>
              </a:prstGeom>
              <a:blipFill>
                <a:blip r:embed="rId3"/>
                <a:stretch>
                  <a:fillRect l="-178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5" name="Rectangle 2"/>
          <p:cNvSpPr txBox="1">
            <a:spLocks noChangeArrowheads="1"/>
          </p:cNvSpPr>
          <p:nvPr/>
        </p:nvSpPr>
        <p:spPr bwMode="auto">
          <a:xfrm>
            <a:off x="609600" y="762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rPr>
              <a:t>Automatic Transformations</a:t>
            </a:r>
          </a:p>
        </p:txBody>
      </p:sp>
    </p:spTree>
    <p:extLst>
      <p:ext uri="{BB962C8B-B14F-4D97-AF65-F5344CB8AC3E}">
        <p14:creationId xmlns:p14="http://schemas.microsoft.com/office/powerpoint/2010/main" val="3693568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gradFill rotWithShape="0">
          <a:gsLst>
            <a:gs pos="0">
              <a:srgbClr val="C00000"/>
            </a:gs>
            <a:gs pos="50000">
              <a:schemeClr val="tx1"/>
            </a:gs>
            <a:gs pos="100000">
              <a:srgbClr val="C00000"/>
            </a:gs>
          </a:gsLst>
          <a:lin ang="2700000" scaled="0"/>
        </a:gra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Rectangle 3"/>
              <p:cNvSpPr txBox="1">
                <a:spLocks noChangeArrowheads="1"/>
              </p:cNvSpPr>
              <p:nvPr/>
            </p:nvSpPr>
            <p:spPr bwMode="auto">
              <a:xfrm>
                <a:off x="304800" y="838200"/>
                <a:ext cx="8534400" cy="5867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l" defTabSz="914400" rtl="0" eaLnBrk="1" fontAlgn="base" latinLnBrk="0" hangingPunct="1">
                  <a:lnSpc>
                    <a:spcPct val="150000"/>
                  </a:lnSpc>
                  <a:spcBef>
                    <a:spcPct val="20000"/>
                  </a:spcBef>
                  <a:spcAft>
                    <a:spcPct val="0"/>
                  </a:spcAft>
                  <a:buClrTx/>
                  <a:buSzTx/>
                  <a:buFontTx/>
                  <a:buNone/>
                  <a:tabLst/>
                  <a:defRPr/>
                </a:pPr>
                <a:r>
                  <a:rPr kumimoji="0" lang="en-US" altLang="zh-CN" sz="32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rPr>
                  <a:t>Select parameter value </a:t>
                </a:r>
                <a14:m>
                  <m:oMath xmlns:m="http://schemas.openxmlformats.org/officeDocument/2006/math">
                    <m:r>
                      <a:rPr kumimoji="0" lang="zh-CN" altLang="en-US" sz="32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𝛽</m:t>
                    </m:r>
                  </m:oMath>
                </a14:m>
                <a:endParaRPr kumimoji="0" lang="en-US" altLang="zh-CN" sz="32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endParaRPr>
              </a:p>
              <a:p>
                <a:pPr marL="857250" marR="0" lvl="1" indent="-457200" algn="l" defTabSz="914400" rtl="0" eaLnBrk="1" fontAlgn="base" latinLnBrk="0" hangingPunct="1">
                  <a:lnSpc>
                    <a:spcPct val="150000"/>
                  </a:lnSpc>
                  <a:spcBef>
                    <a:spcPct val="20000"/>
                  </a:spcBef>
                  <a:spcAft>
                    <a:spcPct val="0"/>
                  </a:spcAft>
                  <a:buClrTx/>
                  <a:buSzTx/>
                  <a:buFont typeface="Wingdings" panose="05000000000000000000" pitchFamily="2" charset="2"/>
                  <a:buChar char="Ø"/>
                  <a:tabLst/>
                  <a:defRPr/>
                </a:pPr>
                <a:r>
                  <a:rPr kumimoji="0" lang="en-US" altLang="zh-CN" sz="28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rPr>
                  <a:t>Evaluation: Anderson – Darling test statistics</a:t>
                </a:r>
              </a:p>
              <a:p>
                <a:pPr marL="800100" marR="0" lvl="2" indent="0" algn="l" defTabSz="914400" rtl="0" eaLnBrk="1" fontAlgn="base" latinLnBrk="0" hangingPunct="1">
                  <a:lnSpc>
                    <a:spcPct val="150000"/>
                  </a:lnSpc>
                  <a:spcBef>
                    <a:spcPct val="20000"/>
                  </a:spcBef>
                  <a:spcAft>
                    <a:spcPct val="0"/>
                  </a:spcAft>
                  <a:buClrTx/>
                  <a:buSzTx/>
                  <a:buFontTx/>
                  <a:buNone/>
                  <a:tabLst/>
                  <a:defRPr/>
                </a:pPr>
                <a:r>
                  <a:rPr kumimoji="0" lang="en-US" altLang="zh-CN" sz="24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rPr>
                  <a:t>Often Useful Weighting of Tails</a:t>
                </a:r>
              </a:p>
              <a:p>
                <a:pPr marL="800100" marR="0" lvl="2" indent="0" algn="l" defTabSz="914400" rtl="0" eaLnBrk="1" fontAlgn="base" latinLnBrk="0" hangingPunct="1">
                  <a:lnSpc>
                    <a:spcPct val="150000"/>
                  </a:lnSpc>
                  <a:spcBef>
                    <a:spcPct val="20000"/>
                  </a:spcBef>
                  <a:spcAft>
                    <a:spcPct val="0"/>
                  </a:spcAft>
                  <a:buClrTx/>
                  <a:buSzTx/>
                  <a:buFontTx/>
                  <a:buNone/>
                  <a:tabLst/>
                  <a:defRPr/>
                </a:pPr>
                <a:r>
                  <a:rPr kumimoji="0" lang="en-US" altLang="zh-CN" sz="24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rPr>
                  <a:t>Powerful for Important </a:t>
                </a:r>
                <a:r>
                  <a:rPr kumimoji="0" lang="en-US" altLang="zh-CN" sz="24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D</a:t>
                </a:r>
                <a:r>
                  <a:rPr kumimoji="0" lang="en-US" altLang="zh-CN" sz="24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rPr>
                  <a:t>epartures from </a:t>
                </a:r>
                <a:r>
                  <a:rPr kumimoji="0" lang="en-US" altLang="zh-CN" sz="24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N</a:t>
                </a:r>
                <a:r>
                  <a:rPr kumimoji="0" lang="en-US" altLang="zh-CN" sz="24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rPr>
                  <a:t>ormality</a:t>
                </a:r>
              </a:p>
              <a:p>
                <a:pPr marL="800100" marR="0" lvl="2" indent="0" algn="l" defTabSz="914400" rtl="0" eaLnBrk="1" fontAlgn="base" latinLnBrk="0" hangingPunct="1">
                  <a:lnSpc>
                    <a:spcPct val="150000"/>
                  </a:lnSpc>
                  <a:spcBef>
                    <a:spcPct val="20000"/>
                  </a:spcBef>
                  <a:spcAft>
                    <a:spcPct val="0"/>
                  </a:spcAft>
                  <a:buClrTx/>
                  <a:buSzTx/>
                  <a:buFontTx/>
                  <a:buNone/>
                  <a:tabLst/>
                  <a:defRPr/>
                </a:pPr>
                <a:r>
                  <a:rPr kumimoji="0" lang="en-US" altLang="zh-CN" sz="18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rPr>
                  <a:t>Anderson – Darling (1952),      Discussion / Comparison:   Stephens (1974)</a:t>
                </a:r>
              </a:p>
              <a:p>
                <a:pPr marL="857250" marR="0" lvl="1" indent="-457200" algn="l" defTabSz="914400" rtl="0" eaLnBrk="1" fontAlgn="base" latinLnBrk="0" hangingPunct="1">
                  <a:lnSpc>
                    <a:spcPct val="150000"/>
                  </a:lnSpc>
                  <a:spcBef>
                    <a:spcPct val="20000"/>
                  </a:spcBef>
                  <a:spcAft>
                    <a:spcPct val="0"/>
                  </a:spcAft>
                  <a:buClrTx/>
                  <a:buSzTx/>
                  <a:buFont typeface="Wingdings" panose="05000000000000000000" pitchFamily="2" charset="2"/>
                  <a:buChar char="Ø"/>
                  <a:tabLst/>
                  <a:defRPr/>
                </a:pPr>
                <a:r>
                  <a:rPr kumimoji="0" lang="en-US" altLang="zh-CN" sz="28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rPr>
                  <a:t>Algorithm: grid search </a:t>
                </a:r>
              </a:p>
              <a:p>
                <a:pPr marL="800100" marR="0" lvl="2" indent="0" algn="l" defTabSz="914400" rtl="0" eaLnBrk="1" fontAlgn="base" latinLnBrk="0" hangingPunct="1">
                  <a:lnSpc>
                    <a:spcPct val="150000"/>
                  </a:lnSpc>
                  <a:spcBef>
                    <a:spcPct val="20000"/>
                  </a:spcBef>
                  <a:spcAft>
                    <a:spcPct val="0"/>
                  </a:spcAft>
                  <a:buClrTx/>
                  <a:buSzTx/>
                  <a:buFontTx/>
                  <a:buNone/>
                  <a:tabLst/>
                  <a:defRPr/>
                </a:pPr>
                <a:r>
                  <a:rPr kumimoji="0" lang="en-US" altLang="zh-CN" sz="24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rPr>
                  <a:t>Search a value minimizing AD test statistics</a:t>
                </a:r>
              </a:p>
              <a:p>
                <a:pPr marL="800100" marR="0" lvl="2" indent="0" algn="l" defTabSz="914400" rtl="0" eaLnBrk="1" fontAlgn="base" latinLnBrk="0" hangingPunct="1">
                  <a:lnSpc>
                    <a:spcPct val="150000"/>
                  </a:lnSpc>
                  <a:spcBef>
                    <a:spcPct val="20000"/>
                  </a:spcBef>
                  <a:spcAft>
                    <a:spcPct val="0"/>
                  </a:spcAft>
                  <a:buClrTx/>
                  <a:buSzTx/>
                  <a:buFontTx/>
                  <a:buNone/>
                  <a:tabLst/>
                  <a:defRPr/>
                </a:pPr>
                <a:r>
                  <a:rPr kumimoji="0" lang="en-US" altLang="zh-CN" sz="24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rPr>
                  <a:t>Can be computed in parallel</a:t>
                </a:r>
              </a:p>
            </p:txBody>
          </p:sp>
        </mc:Choice>
        <mc:Fallback xmlns="">
          <p:sp>
            <p:nvSpPr>
              <p:cNvPr id="7" name="Rectangle 3"/>
              <p:cNvSpPr txBox="1">
                <a:spLocks noRot="1" noChangeAspect="1" noMove="1" noResize="1" noEditPoints="1" noAdjustHandles="1" noChangeArrowheads="1" noChangeShapeType="1" noTextEdit="1"/>
              </p:cNvSpPr>
              <p:nvPr/>
            </p:nvSpPr>
            <p:spPr bwMode="auto">
              <a:xfrm>
                <a:off x="304800" y="838200"/>
                <a:ext cx="8534400" cy="5867400"/>
              </a:xfrm>
              <a:prstGeom prst="rect">
                <a:avLst/>
              </a:prstGeom>
              <a:blipFill>
                <a:blip r:embed="rId3"/>
                <a:stretch>
                  <a:fillRect l="-1786" r="-92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5" name="Rectangle 2"/>
          <p:cNvSpPr txBox="1">
            <a:spLocks noChangeArrowheads="1"/>
          </p:cNvSpPr>
          <p:nvPr/>
        </p:nvSpPr>
        <p:spPr bwMode="auto">
          <a:xfrm>
            <a:off x="609600" y="762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rPr>
              <a:t>Automatic Transformations</a:t>
            </a:r>
          </a:p>
        </p:txBody>
      </p:sp>
    </p:spTree>
    <p:extLst>
      <p:ext uri="{BB962C8B-B14F-4D97-AF65-F5344CB8AC3E}">
        <p14:creationId xmlns:p14="http://schemas.microsoft.com/office/powerpoint/2010/main" val="4211116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gradFill rotWithShape="0">
          <a:gsLst>
            <a:gs pos="0">
              <a:srgbClr val="C00000"/>
            </a:gs>
            <a:gs pos="50000">
              <a:schemeClr val="tx1"/>
            </a:gs>
            <a:gs pos="100000">
              <a:srgbClr val="C00000"/>
            </a:gs>
          </a:gsLst>
          <a:lin ang="2700000" scaled="0"/>
        </a:gra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09600" y="76200"/>
            <a:ext cx="7772400" cy="762000"/>
          </a:xfrm>
        </p:spPr>
        <p:txBody>
          <a:bodyPr/>
          <a:lstStyle/>
          <a:p>
            <a:pPr eaLnBrk="1" hangingPunct="1"/>
            <a:r>
              <a:rPr lang="en-US" altLang="zh-CN" dirty="0">
                <a:solidFill>
                  <a:schemeClr val="bg2"/>
                </a:solidFill>
                <a:latin typeface="Arial Unicode MS" pitchFamily="34" charset="-128"/>
                <a:ea typeface="Arial Unicode MS" pitchFamily="34" charset="-128"/>
                <a:cs typeface="Arial Unicode MS" pitchFamily="34" charset="-128"/>
              </a:rPr>
              <a:t>Melanoma </a:t>
            </a:r>
            <a:r>
              <a:rPr lang="en-US" altLang="zh-CN" dirty="0" smtClean="0">
                <a:solidFill>
                  <a:schemeClr val="bg2"/>
                </a:solidFill>
                <a:latin typeface="Arial Unicode MS" pitchFamily="34" charset="-128"/>
                <a:ea typeface="Arial Unicode MS" pitchFamily="34" charset="-128"/>
                <a:cs typeface="Arial Unicode MS" pitchFamily="34" charset="-128"/>
              </a:rPr>
              <a:t>Data</a:t>
            </a:r>
            <a:endParaRPr lang="en-US" dirty="0" smtClean="0">
              <a:solidFill>
                <a:schemeClr val="bg2"/>
              </a:solidFill>
              <a:latin typeface="Arial Unicode MS" pitchFamily="34" charset="-128"/>
              <a:ea typeface="Arial Unicode MS" pitchFamily="34" charset="-128"/>
              <a:cs typeface="Arial Unicode MS" pitchFamily="34" charset="-128"/>
            </a:endParaRPr>
          </a:p>
        </p:txBody>
      </p:sp>
      <p:sp>
        <p:nvSpPr>
          <p:cNvPr id="41987" name="Rectangle 3"/>
          <p:cNvSpPr>
            <a:spLocks noGrp="1" noChangeArrowheads="1"/>
          </p:cNvSpPr>
          <p:nvPr>
            <p:ph type="body" idx="1"/>
          </p:nvPr>
        </p:nvSpPr>
        <p:spPr>
          <a:xfrm>
            <a:off x="457200" y="838200"/>
            <a:ext cx="8534400" cy="5867400"/>
          </a:xfrm>
        </p:spPr>
        <p:txBody>
          <a:bodyPr/>
          <a:lstStyle/>
          <a:p>
            <a:pPr marL="0" indent="0" eaLnBrk="1" hangingPunct="1">
              <a:buNone/>
            </a:pPr>
            <a:endParaRPr lang="en-US" dirty="0" smtClean="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dirty="0" smtClean="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dirty="0" smtClean="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dirty="0" smtClean="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sz="2400" dirty="0" smtClean="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r>
              <a:rPr lang="en-US" dirty="0" smtClean="0">
                <a:solidFill>
                  <a:schemeClr val="bg2"/>
                </a:solidFill>
                <a:latin typeface="Arial Unicode MS" pitchFamily="34" charset="-128"/>
                <a:ea typeface="Arial Unicode MS" pitchFamily="34" charset="-128"/>
                <a:cs typeface="Arial Unicode MS" pitchFamily="34" charset="-128"/>
              </a:rPr>
              <a:t>Much Nicer Distributions</a:t>
            </a:r>
          </a:p>
        </p:txBody>
      </p:sp>
      <p:sp>
        <p:nvSpPr>
          <p:cNvPr id="41988" name="Rectangle 4"/>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89" name="Rectangle 5"/>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0" name="Rectangle 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1" name="Rectangle 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2" name="Rectangle 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3" name="Rectangle 9"/>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4" name="Rectangle 10"/>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5" name="Rectangle 11"/>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6" name="Rectangle 12"/>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7" name="Rectangle 13"/>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8" name="Rectangle 1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9" name="Rectangle 15"/>
          <p:cNvSpPr>
            <a:spLocks noChangeArrowheads="1"/>
          </p:cNvSpPr>
          <p:nvPr/>
        </p:nvSpPr>
        <p:spPr bwMode="auto">
          <a:xfrm>
            <a:off x="0" y="302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0" name="Rectangle 16"/>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1" name="Rectangle 17"/>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2" name="Rectangle 18"/>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3" name="Rectangle 19"/>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4" name="Rectangle 20"/>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5" name="Rectangle 21"/>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6" name="Rectangle 22"/>
          <p:cNvSpPr>
            <a:spLocks noChangeArrowheads="1"/>
          </p:cNvSpPr>
          <p:nvPr/>
        </p:nvSpPr>
        <p:spPr bwMode="auto">
          <a:xfrm>
            <a:off x="0"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7" name="Rectangle 23"/>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8" name="Rectangle 2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9" name="Rectangle 25"/>
          <p:cNvSpPr>
            <a:spLocks noChangeArrowheads="1"/>
          </p:cNvSpPr>
          <p:nvPr/>
        </p:nvSpPr>
        <p:spPr bwMode="auto">
          <a:xfrm>
            <a:off x="0" y="3249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0" name="Rectangle 2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1" name="Rectangle 2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2" name="Rectangle 2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3" name="Rectangle 29"/>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4" name="Rectangle 30"/>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5" name="Rectangle 31"/>
          <p:cNvSpPr>
            <a:spLocks noChangeArrowheads="1"/>
          </p:cNvSpPr>
          <p:nvPr/>
        </p:nvSpPr>
        <p:spPr bwMode="auto">
          <a:xfrm>
            <a:off x="0" y="2525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6" name="Rectangle 32"/>
          <p:cNvSpPr>
            <a:spLocks noChangeArrowheads="1"/>
          </p:cNvSpPr>
          <p:nvPr/>
        </p:nvSpPr>
        <p:spPr bwMode="auto">
          <a:xfrm>
            <a:off x="0" y="2982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grpSp>
        <p:nvGrpSpPr>
          <p:cNvPr id="2" name="Group 1"/>
          <p:cNvGrpSpPr/>
          <p:nvPr/>
        </p:nvGrpSpPr>
        <p:grpSpPr>
          <a:xfrm>
            <a:off x="1206062" y="762000"/>
            <a:ext cx="7785538" cy="5299076"/>
            <a:chOff x="2349062" y="3219449"/>
            <a:chExt cx="8213835" cy="3527426"/>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675" t="46842" r="12205"/>
            <a:stretch/>
          </p:blipFill>
          <p:spPr bwMode="auto">
            <a:xfrm>
              <a:off x="2349062" y="3219449"/>
              <a:ext cx="4162097" cy="3527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6675" t="46842" r="12205"/>
            <a:stretch/>
          </p:blipFill>
          <p:spPr bwMode="auto">
            <a:xfrm>
              <a:off x="6400800" y="3219449"/>
              <a:ext cx="4162097" cy="3527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46557105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gradFill rotWithShape="0">
          <a:gsLst>
            <a:gs pos="0">
              <a:srgbClr val="C00000"/>
            </a:gs>
            <a:gs pos="50000">
              <a:schemeClr val="tx1"/>
            </a:gs>
            <a:gs pos="100000">
              <a:srgbClr val="C00000"/>
            </a:gs>
          </a:gsLst>
          <a:lin ang="2700000" scaled="0"/>
        </a:gra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09600" y="76200"/>
            <a:ext cx="7772400" cy="762000"/>
          </a:xfrm>
        </p:spPr>
        <p:txBody>
          <a:bodyPr/>
          <a:lstStyle/>
          <a:p>
            <a:pPr eaLnBrk="1" hangingPunct="1"/>
            <a:r>
              <a:rPr lang="en-US" altLang="zh-CN" dirty="0">
                <a:solidFill>
                  <a:schemeClr val="bg2"/>
                </a:solidFill>
                <a:latin typeface="Arial Unicode MS" pitchFamily="34" charset="-128"/>
                <a:ea typeface="Arial Unicode MS" pitchFamily="34" charset="-128"/>
                <a:cs typeface="Arial Unicode MS" pitchFamily="34" charset="-128"/>
              </a:rPr>
              <a:t>Melanoma </a:t>
            </a:r>
            <a:r>
              <a:rPr lang="en-US" altLang="zh-CN" dirty="0" smtClean="0">
                <a:solidFill>
                  <a:schemeClr val="bg2"/>
                </a:solidFill>
                <a:latin typeface="Arial Unicode MS" pitchFamily="34" charset="-128"/>
                <a:ea typeface="Arial Unicode MS" pitchFamily="34" charset="-128"/>
                <a:cs typeface="Arial Unicode MS" pitchFamily="34" charset="-128"/>
              </a:rPr>
              <a:t>Data</a:t>
            </a:r>
            <a:endParaRPr lang="en-US" dirty="0" smtClean="0">
              <a:solidFill>
                <a:schemeClr val="bg2"/>
              </a:solidFill>
              <a:latin typeface="Arial Unicode MS" pitchFamily="34" charset="-128"/>
              <a:ea typeface="Arial Unicode MS" pitchFamily="34" charset="-128"/>
              <a:cs typeface="Arial Unicode MS" pitchFamily="34" charset="-128"/>
            </a:endParaRPr>
          </a:p>
        </p:txBody>
      </p:sp>
      <mc:AlternateContent xmlns:mc="http://schemas.openxmlformats.org/markup-compatibility/2006" xmlns:a14="http://schemas.microsoft.com/office/drawing/2010/main">
        <mc:Choice Requires="a14">
          <p:sp>
            <p:nvSpPr>
              <p:cNvPr id="41987" name="Rectangle 3"/>
              <p:cNvSpPr>
                <a:spLocks noGrp="1" noChangeArrowheads="1"/>
              </p:cNvSpPr>
              <p:nvPr>
                <p:ph type="body" idx="1"/>
              </p:nvPr>
            </p:nvSpPr>
            <p:spPr>
              <a:xfrm>
                <a:off x="457200" y="838200"/>
                <a:ext cx="8534400" cy="5867400"/>
              </a:xfrm>
            </p:spPr>
            <p:txBody>
              <a:bodyPr/>
              <a:lstStyle/>
              <a:p>
                <a:pPr marL="0" indent="0" eaLnBrk="1" hangingPunct="1">
                  <a:buNone/>
                </a:pPr>
                <a:r>
                  <a:rPr lang="en-US" dirty="0" smtClean="0">
                    <a:solidFill>
                      <a:schemeClr val="bg2"/>
                    </a:solidFill>
                    <a:latin typeface="Arial Unicode MS" pitchFamily="34" charset="-128"/>
                    <a:ea typeface="Arial Unicode MS" pitchFamily="34" charset="-128"/>
                    <a:cs typeface="Arial Unicode MS" pitchFamily="34" charset="-128"/>
                  </a:rPr>
                  <a:t>Q-Q plot Views     (will study in detail later)   </a:t>
                </a:r>
              </a:p>
              <a:p>
                <a:pPr marL="0" indent="0" algn="ctr" eaLnBrk="1" hangingPunct="1">
                  <a:buNone/>
                </a:pPr>
                <a:r>
                  <a:rPr lang="en-US" dirty="0" smtClean="0">
                    <a:solidFill>
                      <a:schemeClr val="bg2"/>
                    </a:solidFill>
                    <a:latin typeface="Arial Unicode MS" pitchFamily="34" charset="-128"/>
                    <a:ea typeface="Arial Unicode MS" pitchFamily="34" charset="-128"/>
                    <a:cs typeface="Arial Unicode MS" pitchFamily="34" charset="-128"/>
                  </a:rPr>
                  <a:t>(</a:t>
                </a:r>
                <a:r>
                  <a:rPr lang="en-US" dirty="0" smtClean="0">
                    <a:solidFill>
                      <a:schemeClr val="bg1"/>
                    </a:solidFill>
                    <a:latin typeface="Arial Unicode MS" pitchFamily="34" charset="-128"/>
                    <a:ea typeface="Arial Unicode MS" pitchFamily="34" charset="-128"/>
                    <a:cs typeface="Arial Unicode MS" pitchFamily="34" charset="-128"/>
                  </a:rPr>
                  <a:t>before</a:t>
                </a:r>
                <a:r>
                  <a:rPr lang="en-US" dirty="0" smtClean="0">
                    <a:solidFill>
                      <a:schemeClr val="bg2"/>
                    </a:solidFill>
                    <a:latin typeface="Arial Unicode MS" pitchFamily="34" charset="-128"/>
                    <a:ea typeface="Arial Unicode MS" pitchFamily="34" charset="-128"/>
                    <a:cs typeface="Arial Unicode MS" pitchFamily="34" charset="-128"/>
                  </a:rPr>
                  <a:t>, </a:t>
                </a:r>
                <a:r>
                  <a:rPr lang="en-US" dirty="0" smtClean="0">
                    <a:solidFill>
                      <a:srgbClr val="00B050"/>
                    </a:solidFill>
                    <a:latin typeface="Arial Unicode MS" pitchFamily="34" charset="-128"/>
                    <a:ea typeface="Arial Unicode MS" pitchFamily="34" charset="-128"/>
                    <a:cs typeface="Arial Unicode MS" pitchFamily="34" charset="-128"/>
                  </a:rPr>
                  <a:t>after</a:t>
                </a:r>
                <a:r>
                  <a:rPr lang="en-US" dirty="0" smtClean="0">
                    <a:solidFill>
                      <a:schemeClr val="bg2"/>
                    </a:solidFill>
                    <a:latin typeface="Arial Unicode MS" pitchFamily="34" charset="-128"/>
                    <a:ea typeface="Arial Unicode MS" pitchFamily="34" charset="-128"/>
                    <a:cs typeface="Arial Unicode MS" pitchFamily="34" charset="-128"/>
                  </a:rPr>
                  <a:t>, </a:t>
                </a:r>
                <a14:m>
                  <m:oMath xmlns:m="http://schemas.openxmlformats.org/officeDocument/2006/math">
                    <m:sSup>
                      <m:sSupPr>
                        <m:ctrlPr>
                          <a:rPr lang="en-US" i="1" smtClean="0">
                            <a:solidFill>
                              <a:srgbClr val="FF0000"/>
                            </a:solidFill>
                            <a:latin typeface="Cambria Math" panose="02040503050406030204" pitchFamily="18" charset="0"/>
                            <a:ea typeface="Arial Unicode MS" pitchFamily="34" charset="-128"/>
                            <a:cs typeface="Arial Unicode MS" pitchFamily="34" charset="-128"/>
                          </a:rPr>
                        </m:ctrlPr>
                      </m:sSupPr>
                      <m:e>
                        <m:r>
                          <a:rPr lang="en-US" b="0" i="1" smtClean="0">
                            <a:solidFill>
                              <a:srgbClr val="FF0000"/>
                            </a:solidFill>
                            <a:latin typeface="Cambria Math" panose="02040503050406030204" pitchFamily="18" charset="0"/>
                            <a:ea typeface="Arial Unicode MS" pitchFamily="34" charset="-128"/>
                            <a:cs typeface="Arial Unicode MS" pitchFamily="34" charset="-128"/>
                          </a:rPr>
                          <m:t>45</m:t>
                        </m:r>
                      </m:e>
                      <m:sup>
                        <m:r>
                          <a:rPr lang="en-US" i="1" smtClean="0">
                            <a:solidFill>
                              <a:srgbClr val="FF0000"/>
                            </a:solidFill>
                            <a:latin typeface="Cambria Math" panose="02040503050406030204" pitchFamily="18" charset="0"/>
                            <a:ea typeface="Cambria Math" panose="02040503050406030204" pitchFamily="18" charset="0"/>
                            <a:cs typeface="Arial Unicode MS" pitchFamily="34" charset="-128"/>
                          </a:rPr>
                          <m:t>°</m:t>
                        </m:r>
                      </m:sup>
                    </m:sSup>
                  </m:oMath>
                </a14:m>
                <a:r>
                  <a:rPr lang="en-US" dirty="0" smtClean="0">
                    <a:solidFill>
                      <a:srgbClr val="FF0000"/>
                    </a:solidFill>
                    <a:latin typeface="Arial Unicode MS" pitchFamily="34" charset="-128"/>
                    <a:ea typeface="Arial Unicode MS" pitchFamily="34" charset="-128"/>
                    <a:cs typeface="Arial Unicode MS" pitchFamily="34" charset="-128"/>
                  </a:rPr>
                  <a:t> line</a:t>
                </a:r>
                <a:r>
                  <a:rPr lang="en-US" dirty="0" smtClean="0">
                    <a:solidFill>
                      <a:schemeClr val="bg2"/>
                    </a:solidFill>
                    <a:latin typeface="Arial Unicode MS" pitchFamily="34" charset="-128"/>
                    <a:ea typeface="Arial Unicode MS" pitchFamily="34" charset="-128"/>
                    <a:cs typeface="Arial Unicode MS" pitchFamily="34" charset="-128"/>
                  </a:rPr>
                  <a:t>)</a:t>
                </a:r>
              </a:p>
            </p:txBody>
          </p:sp>
        </mc:Choice>
        <mc:Fallback xmlns="">
          <p:sp>
            <p:nvSpPr>
              <p:cNvPr id="41987" name="Rectangle 3"/>
              <p:cNvSpPr>
                <a:spLocks noGrp="1" noRot="1" noChangeAspect="1" noMove="1" noResize="1" noEditPoints="1" noAdjustHandles="1" noChangeArrowheads="1" noChangeShapeType="1" noTextEdit="1"/>
              </p:cNvSpPr>
              <p:nvPr>
                <p:ph type="body" idx="1"/>
              </p:nvPr>
            </p:nvSpPr>
            <p:spPr>
              <a:xfrm>
                <a:off x="457200" y="838200"/>
                <a:ext cx="8534400" cy="5867400"/>
              </a:xfrm>
              <a:blipFill>
                <a:blip r:embed="rId3"/>
                <a:stretch>
                  <a:fillRect l="-1786" t="-1351"/>
                </a:stretch>
              </a:blipFill>
            </p:spPr>
            <p:txBody>
              <a:bodyPr/>
              <a:lstStyle/>
              <a:p>
                <a:r>
                  <a:rPr lang="en-US">
                    <a:noFill/>
                  </a:rPr>
                  <a:t> </a:t>
                </a:r>
              </a:p>
            </p:txBody>
          </p:sp>
        </mc:Fallback>
      </mc:AlternateContent>
      <p:sp>
        <p:nvSpPr>
          <p:cNvPr id="41988" name="Rectangle 4"/>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89" name="Rectangle 5"/>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0" name="Rectangle 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1" name="Rectangle 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2" name="Rectangle 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3" name="Rectangle 9"/>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4" name="Rectangle 10"/>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5" name="Rectangle 11"/>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6" name="Rectangle 12"/>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7" name="Rectangle 13"/>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8" name="Rectangle 1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9" name="Rectangle 15"/>
          <p:cNvSpPr>
            <a:spLocks noChangeArrowheads="1"/>
          </p:cNvSpPr>
          <p:nvPr/>
        </p:nvSpPr>
        <p:spPr bwMode="auto">
          <a:xfrm>
            <a:off x="0" y="302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0" name="Rectangle 16"/>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1" name="Rectangle 17"/>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2" name="Rectangle 18"/>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3" name="Rectangle 19"/>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4" name="Rectangle 20"/>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5" name="Rectangle 21"/>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6" name="Rectangle 22"/>
          <p:cNvSpPr>
            <a:spLocks noChangeArrowheads="1"/>
          </p:cNvSpPr>
          <p:nvPr/>
        </p:nvSpPr>
        <p:spPr bwMode="auto">
          <a:xfrm>
            <a:off x="0"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7" name="Rectangle 23"/>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8" name="Rectangle 2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9" name="Rectangle 25"/>
          <p:cNvSpPr>
            <a:spLocks noChangeArrowheads="1"/>
          </p:cNvSpPr>
          <p:nvPr/>
        </p:nvSpPr>
        <p:spPr bwMode="auto">
          <a:xfrm>
            <a:off x="0" y="3249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0" name="Rectangle 2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1" name="Rectangle 2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2" name="Rectangle 2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3" name="Rectangle 29"/>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4" name="Rectangle 30"/>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5" name="Rectangle 31"/>
          <p:cNvSpPr>
            <a:spLocks noChangeArrowheads="1"/>
          </p:cNvSpPr>
          <p:nvPr/>
        </p:nvSpPr>
        <p:spPr bwMode="auto">
          <a:xfrm>
            <a:off x="0" y="2525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6" name="Rectangle 32"/>
          <p:cNvSpPr>
            <a:spLocks noChangeArrowheads="1"/>
          </p:cNvSpPr>
          <p:nvPr/>
        </p:nvSpPr>
        <p:spPr bwMode="auto">
          <a:xfrm>
            <a:off x="0" y="2982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grpSp>
        <p:nvGrpSpPr>
          <p:cNvPr id="3" name="Group 2"/>
          <p:cNvGrpSpPr/>
          <p:nvPr/>
        </p:nvGrpSpPr>
        <p:grpSpPr>
          <a:xfrm>
            <a:off x="685800" y="2076672"/>
            <a:ext cx="8305800" cy="4552728"/>
            <a:chOff x="0" y="1718734"/>
            <a:chExt cx="8305800" cy="3420532"/>
          </a:xfrm>
        </p:grpSpPr>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211" t="24227" r="9747" b="24227"/>
            <a:stretch/>
          </p:blipFill>
          <p:spPr bwMode="auto">
            <a:xfrm>
              <a:off x="4096406" y="1718734"/>
              <a:ext cx="4209394" cy="3420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8211" t="24227" r="9747" b="24227"/>
            <a:stretch/>
          </p:blipFill>
          <p:spPr bwMode="auto">
            <a:xfrm>
              <a:off x="0" y="1718734"/>
              <a:ext cx="4209395" cy="3420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65485350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gradFill rotWithShape="0">
          <a:gsLst>
            <a:gs pos="0">
              <a:srgbClr val="C00000"/>
            </a:gs>
            <a:gs pos="50000">
              <a:schemeClr val="tx1"/>
            </a:gs>
            <a:gs pos="100000">
              <a:srgbClr val="C00000"/>
            </a:gs>
          </a:gsLst>
          <a:lin ang="2700000" scaled="0"/>
        </a:gra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09600" y="76200"/>
            <a:ext cx="7772400" cy="762000"/>
          </a:xfrm>
        </p:spPr>
        <p:txBody>
          <a:bodyPr/>
          <a:lstStyle/>
          <a:p>
            <a:pPr eaLnBrk="1" hangingPunct="1"/>
            <a:r>
              <a:rPr lang="en-US" altLang="zh-CN" dirty="0">
                <a:solidFill>
                  <a:schemeClr val="bg2"/>
                </a:solidFill>
                <a:latin typeface="Arial Unicode MS" pitchFamily="34" charset="-128"/>
                <a:ea typeface="Arial Unicode MS" pitchFamily="34" charset="-128"/>
                <a:cs typeface="Arial Unicode MS" pitchFamily="34" charset="-128"/>
              </a:rPr>
              <a:t>Melanoma </a:t>
            </a:r>
            <a:r>
              <a:rPr lang="en-US" altLang="zh-CN" dirty="0" smtClean="0">
                <a:solidFill>
                  <a:schemeClr val="bg2"/>
                </a:solidFill>
                <a:latin typeface="Arial Unicode MS" pitchFamily="34" charset="-128"/>
                <a:ea typeface="Arial Unicode MS" pitchFamily="34" charset="-128"/>
                <a:cs typeface="Arial Unicode MS" pitchFamily="34" charset="-128"/>
              </a:rPr>
              <a:t>Data</a:t>
            </a:r>
            <a:endParaRPr lang="en-US" dirty="0" smtClean="0">
              <a:solidFill>
                <a:schemeClr val="bg2"/>
              </a:solidFill>
              <a:latin typeface="Arial Unicode MS" pitchFamily="34" charset="-128"/>
              <a:ea typeface="Arial Unicode MS" pitchFamily="34" charset="-128"/>
              <a:cs typeface="Arial Unicode MS" pitchFamily="34" charset="-128"/>
            </a:endParaRPr>
          </a:p>
        </p:txBody>
      </p:sp>
      <p:sp>
        <p:nvSpPr>
          <p:cNvPr id="41987" name="Rectangle 3"/>
          <p:cNvSpPr>
            <a:spLocks noGrp="1" noChangeArrowheads="1"/>
          </p:cNvSpPr>
          <p:nvPr>
            <p:ph type="body" idx="1"/>
          </p:nvPr>
        </p:nvSpPr>
        <p:spPr>
          <a:xfrm>
            <a:off x="457200" y="838200"/>
            <a:ext cx="8534400" cy="5867400"/>
          </a:xfrm>
        </p:spPr>
        <p:txBody>
          <a:bodyPr/>
          <a:lstStyle/>
          <a:p>
            <a:pPr marL="0" indent="0" eaLnBrk="1" hangingPunct="1">
              <a:buNone/>
            </a:pPr>
            <a:endParaRPr lang="en-US" dirty="0" smtClean="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dirty="0" smtClean="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dirty="0" smtClean="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dirty="0" smtClean="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sz="2400" dirty="0" smtClean="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r>
              <a:rPr lang="en-US" dirty="0" smtClean="0">
                <a:solidFill>
                  <a:schemeClr val="bg2"/>
                </a:solidFill>
                <a:latin typeface="Arial Unicode MS" pitchFamily="34" charset="-128"/>
                <a:ea typeface="Arial Unicode MS" pitchFamily="34" charset="-128"/>
                <a:cs typeface="Arial Unicode MS" pitchFamily="34" charset="-128"/>
              </a:rPr>
              <a:t>Much Nicer Distributions</a:t>
            </a:r>
          </a:p>
        </p:txBody>
      </p:sp>
      <p:sp>
        <p:nvSpPr>
          <p:cNvPr id="41988" name="Rectangle 4"/>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89" name="Rectangle 5"/>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0" name="Rectangle 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1" name="Rectangle 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2" name="Rectangle 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3" name="Rectangle 9"/>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4" name="Rectangle 10"/>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5" name="Rectangle 11"/>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6" name="Rectangle 12"/>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7" name="Rectangle 13"/>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8" name="Rectangle 1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9" name="Rectangle 15"/>
          <p:cNvSpPr>
            <a:spLocks noChangeArrowheads="1"/>
          </p:cNvSpPr>
          <p:nvPr/>
        </p:nvSpPr>
        <p:spPr bwMode="auto">
          <a:xfrm>
            <a:off x="0" y="302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0" name="Rectangle 16"/>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1" name="Rectangle 17"/>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2" name="Rectangle 18"/>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3" name="Rectangle 19"/>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4" name="Rectangle 20"/>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5" name="Rectangle 21"/>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6" name="Rectangle 22"/>
          <p:cNvSpPr>
            <a:spLocks noChangeArrowheads="1"/>
          </p:cNvSpPr>
          <p:nvPr/>
        </p:nvSpPr>
        <p:spPr bwMode="auto">
          <a:xfrm>
            <a:off x="0"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7" name="Rectangle 23"/>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8" name="Rectangle 2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9" name="Rectangle 25"/>
          <p:cNvSpPr>
            <a:spLocks noChangeArrowheads="1"/>
          </p:cNvSpPr>
          <p:nvPr/>
        </p:nvSpPr>
        <p:spPr bwMode="auto">
          <a:xfrm>
            <a:off x="0" y="3249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0" name="Rectangle 2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1" name="Rectangle 2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2" name="Rectangle 2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3" name="Rectangle 29"/>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4" name="Rectangle 30"/>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5" name="Rectangle 31"/>
          <p:cNvSpPr>
            <a:spLocks noChangeArrowheads="1"/>
          </p:cNvSpPr>
          <p:nvPr/>
        </p:nvSpPr>
        <p:spPr bwMode="auto">
          <a:xfrm>
            <a:off x="0" y="2525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6" name="Rectangle 32"/>
          <p:cNvSpPr>
            <a:spLocks noChangeArrowheads="1"/>
          </p:cNvSpPr>
          <p:nvPr/>
        </p:nvSpPr>
        <p:spPr bwMode="auto">
          <a:xfrm>
            <a:off x="0" y="2982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4227" b="24227"/>
          <a:stretch/>
        </p:blipFill>
        <p:spPr bwMode="auto">
          <a:xfrm>
            <a:off x="1516252" y="1087999"/>
            <a:ext cx="7512002" cy="500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49374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5">
                <a:lumMod val="50000"/>
              </a:schemeClr>
            </a:gs>
            <a:gs pos="50000">
              <a:schemeClr val="tx1"/>
            </a:gs>
            <a:gs pos="100000">
              <a:schemeClr val="accent5">
                <a:lumMod val="50000"/>
              </a:schemeClr>
            </a:gs>
          </a:gsLst>
          <a:lin ang="0" scaled="0"/>
        </a:gra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762000" y="0"/>
            <a:ext cx="8001000" cy="762000"/>
          </a:xfrm>
        </p:spPr>
        <p:txBody>
          <a:bodyPr/>
          <a:lstStyle/>
          <a:p>
            <a:pPr eaLnBrk="1" hangingPunct="1"/>
            <a:r>
              <a:rPr lang="en-US" altLang="ko-KR" sz="4000" dirty="0" smtClean="0">
                <a:solidFill>
                  <a:schemeClr val="bg2"/>
                </a:solidFill>
                <a:latin typeface="Arial Unicode MS" pitchFamily="34" charset="-128"/>
                <a:ea typeface="Arial Unicode MS" pitchFamily="34" charset="-128"/>
                <a:cs typeface="Arial Unicode MS" pitchFamily="34" charset="-128"/>
              </a:rPr>
              <a:t>Marg. Dist. Plot Data Example</a:t>
            </a:r>
          </a:p>
        </p:txBody>
      </p:sp>
      <p:sp>
        <p:nvSpPr>
          <p:cNvPr id="236547" name="Rectangle 3"/>
          <p:cNvSpPr>
            <a:spLocks noGrp="1" noChangeArrowheads="1"/>
          </p:cNvSpPr>
          <p:nvPr>
            <p:ph type="body" idx="1"/>
          </p:nvPr>
        </p:nvSpPr>
        <p:spPr>
          <a:xfrm>
            <a:off x="304800" y="838200"/>
            <a:ext cx="8610600" cy="5410200"/>
          </a:xfrm>
        </p:spPr>
        <p:txBody>
          <a:bodyPr/>
          <a:lstStyle/>
          <a:p>
            <a:pPr marL="457200" lvl="0" indent="-457200" eaLnBrk="1" hangingPunct="1">
              <a:lnSpc>
                <a:spcPct val="150000"/>
              </a:lnSpc>
              <a:buClr>
                <a:srgbClr val="A50021"/>
              </a:buClr>
              <a:buSzPct val="75000"/>
              <a:buNone/>
            </a:pPr>
            <a:r>
              <a:rPr lang="en-US" altLang="ko-KR" dirty="0" smtClean="0">
                <a:solidFill>
                  <a:srgbClr val="000000"/>
                </a:solidFill>
                <a:latin typeface="Tahoma"/>
              </a:rPr>
              <a:t>Common Practice:</a:t>
            </a:r>
            <a:endParaRPr lang="en-US" altLang="ko-KR" sz="1800" dirty="0">
              <a:solidFill>
                <a:schemeClr val="bg2"/>
              </a:solidFill>
              <a:latin typeface="Arial Unicode MS" pitchFamily="34" charset="-128"/>
              <a:ea typeface="Arial Unicode MS" pitchFamily="34" charset="-128"/>
              <a:cs typeface="Arial Unicode MS" pitchFamily="34" charset="-128"/>
            </a:endParaRPr>
          </a:p>
          <a:p>
            <a:pPr marL="457200" lvl="0" indent="-457200" eaLnBrk="1" hangingPunct="1">
              <a:lnSpc>
                <a:spcPct val="150000"/>
              </a:lnSpc>
              <a:buClr>
                <a:srgbClr val="A50021"/>
              </a:buClr>
              <a:buSzPct val="75000"/>
              <a:buNone/>
            </a:pPr>
            <a:r>
              <a:rPr lang="en-US" altLang="ko-KR" dirty="0" smtClean="0">
                <a:solidFill>
                  <a:srgbClr val="000000"/>
                </a:solidFill>
                <a:latin typeface="Tahoma"/>
              </a:rPr>
              <a:t>Delete “Mostly 0” Variables (little information)</a:t>
            </a:r>
          </a:p>
          <a:p>
            <a:pPr marL="457200" lvl="0" indent="-457200" eaLnBrk="1" hangingPunct="1">
              <a:lnSpc>
                <a:spcPct val="150000"/>
              </a:lnSpc>
              <a:buClr>
                <a:srgbClr val="A50021"/>
              </a:buClr>
              <a:buSzPct val="75000"/>
              <a:buNone/>
            </a:pPr>
            <a:endParaRPr lang="en-US" altLang="ko-KR" dirty="0">
              <a:solidFill>
                <a:srgbClr val="000000"/>
              </a:solidFill>
              <a:latin typeface="Tahoma"/>
            </a:endParaRPr>
          </a:p>
          <a:p>
            <a:pPr marL="457200" lvl="0" indent="-457200" eaLnBrk="1" hangingPunct="1">
              <a:lnSpc>
                <a:spcPct val="150000"/>
              </a:lnSpc>
              <a:buClr>
                <a:srgbClr val="A50021"/>
              </a:buClr>
              <a:buSzPct val="75000"/>
              <a:buNone/>
            </a:pPr>
            <a:r>
              <a:rPr lang="en-US" altLang="ko-KR" dirty="0" smtClean="0">
                <a:solidFill>
                  <a:srgbClr val="000000"/>
                </a:solidFill>
                <a:latin typeface="Tahoma"/>
              </a:rPr>
              <a:t>More Careful Look, </a:t>
            </a:r>
            <a:r>
              <a:rPr lang="en-US" altLang="ko-KR" dirty="0" err="1" smtClean="0">
                <a:solidFill>
                  <a:srgbClr val="000000"/>
                </a:solidFill>
                <a:latin typeface="Tahoma"/>
              </a:rPr>
              <a:t>Borysov</a:t>
            </a:r>
            <a:r>
              <a:rPr lang="en-US" altLang="ko-KR" dirty="0" smtClean="0">
                <a:solidFill>
                  <a:srgbClr val="000000"/>
                </a:solidFill>
                <a:latin typeface="Tahoma"/>
              </a:rPr>
              <a:t> et al (2016)</a:t>
            </a:r>
          </a:p>
          <a:p>
            <a:pPr marL="457200" lvl="0" indent="-457200" algn="ctr" eaLnBrk="1" hangingPunct="1">
              <a:lnSpc>
                <a:spcPct val="150000"/>
              </a:lnSpc>
              <a:buClr>
                <a:srgbClr val="A50021"/>
              </a:buClr>
              <a:buSzPct val="75000"/>
              <a:buNone/>
            </a:pPr>
            <a:r>
              <a:rPr lang="en-US" altLang="ko-KR" dirty="0" smtClean="0">
                <a:solidFill>
                  <a:srgbClr val="000000"/>
                </a:solidFill>
                <a:latin typeface="Tahoma"/>
              </a:rPr>
              <a:t> These </a:t>
            </a:r>
            <a:r>
              <a:rPr lang="en-US" altLang="ko-KR" u="sng" dirty="0" smtClean="0">
                <a:solidFill>
                  <a:srgbClr val="000000"/>
                </a:solidFill>
                <a:latin typeface="Tahoma"/>
              </a:rPr>
              <a:t>Can</a:t>
            </a:r>
            <a:r>
              <a:rPr lang="en-US" altLang="ko-KR" dirty="0" smtClean="0">
                <a:solidFill>
                  <a:srgbClr val="000000"/>
                </a:solidFill>
                <a:latin typeface="Tahoma"/>
              </a:rPr>
              <a:t> Contain Useful Info</a:t>
            </a:r>
          </a:p>
          <a:p>
            <a:pPr marL="457200" lvl="0" indent="-457200" algn="ctr" eaLnBrk="1" hangingPunct="1">
              <a:lnSpc>
                <a:spcPct val="150000"/>
              </a:lnSpc>
              <a:buClr>
                <a:srgbClr val="A50021"/>
              </a:buClr>
              <a:buSzPct val="75000"/>
              <a:buNone/>
            </a:pPr>
            <a:r>
              <a:rPr lang="en-US" altLang="ko-KR" dirty="0" smtClean="0">
                <a:solidFill>
                  <a:srgbClr val="000000"/>
                </a:solidFill>
                <a:latin typeface="Tahoma"/>
              </a:rPr>
              <a:t>(</a:t>
            </a:r>
            <a:r>
              <a:rPr lang="en-US" altLang="ko-KR" dirty="0">
                <a:solidFill>
                  <a:srgbClr val="000000"/>
                </a:solidFill>
                <a:latin typeface="Tahoma"/>
              </a:rPr>
              <a:t>E</a:t>
            </a:r>
            <a:r>
              <a:rPr lang="en-US" altLang="ko-KR" dirty="0" smtClean="0">
                <a:solidFill>
                  <a:srgbClr val="000000"/>
                </a:solidFill>
                <a:latin typeface="Tahoma"/>
              </a:rPr>
              <a:t>specially When So Many)</a:t>
            </a:r>
          </a:p>
        </p:txBody>
      </p:sp>
      <p:grpSp>
        <p:nvGrpSpPr>
          <p:cNvPr id="5" name="Group 4"/>
          <p:cNvGrpSpPr/>
          <p:nvPr/>
        </p:nvGrpSpPr>
        <p:grpSpPr>
          <a:xfrm>
            <a:off x="3048000" y="2362200"/>
            <a:ext cx="4648200" cy="766465"/>
            <a:chOff x="3048000" y="2362200"/>
            <a:chExt cx="4648200" cy="766465"/>
          </a:xfrm>
        </p:grpSpPr>
        <p:sp>
          <p:nvSpPr>
            <p:cNvPr id="2" name="TextBox 1"/>
            <p:cNvSpPr txBox="1"/>
            <p:nvPr/>
          </p:nvSpPr>
          <p:spPr>
            <a:xfrm>
              <a:off x="3650669" y="2667000"/>
              <a:ext cx="4045531" cy="461665"/>
            </a:xfrm>
            <a:prstGeom prst="rect">
              <a:avLst/>
            </a:prstGeom>
            <a:noFill/>
          </p:spPr>
          <p:txBody>
            <a:bodyPr wrap="none" rtlCol="0">
              <a:spAutoFit/>
            </a:bodyPr>
            <a:lstStyle/>
            <a:p>
              <a:r>
                <a:rPr lang="en-US" sz="2400" dirty="0" smtClean="0">
                  <a:solidFill>
                    <a:srgbClr val="000000"/>
                  </a:solidFill>
                </a:rPr>
                <a:t>Not Clear What This Means!</a:t>
              </a:r>
              <a:endParaRPr lang="en-US" sz="2400" dirty="0">
                <a:solidFill>
                  <a:srgbClr val="000000"/>
                </a:solidFill>
              </a:endParaRPr>
            </a:p>
          </p:txBody>
        </p:sp>
        <p:cxnSp>
          <p:nvCxnSpPr>
            <p:cNvPr id="4" name="Straight Arrow Connector 3"/>
            <p:cNvCxnSpPr/>
            <p:nvPr/>
          </p:nvCxnSpPr>
          <p:spPr>
            <a:xfrm flipH="1" flipV="1">
              <a:off x="3048000" y="2362200"/>
              <a:ext cx="685800" cy="381000"/>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a:off x="304800" y="4800600"/>
            <a:ext cx="3354316" cy="1600200"/>
            <a:chOff x="3650669" y="1528465"/>
            <a:chExt cx="3354316" cy="1600200"/>
          </a:xfrm>
        </p:grpSpPr>
        <mc:AlternateContent xmlns:mc="http://schemas.openxmlformats.org/markup-compatibility/2006" xmlns:a14="http://schemas.microsoft.com/office/drawing/2010/main">
          <mc:Choice Requires="a14">
            <p:sp>
              <p:nvSpPr>
                <p:cNvPr id="9" name="TextBox 8"/>
                <p:cNvSpPr txBox="1"/>
                <p:nvPr/>
              </p:nvSpPr>
              <p:spPr>
                <a:xfrm>
                  <a:off x="3650669" y="2667000"/>
                  <a:ext cx="3354316" cy="461665"/>
                </a:xfrm>
                <a:prstGeom prst="rect">
                  <a:avLst/>
                </a:prstGeom>
                <a:noFill/>
              </p:spPr>
              <p:txBody>
                <a:bodyPr wrap="none" rtlCol="0">
                  <a:spAutoFit/>
                </a:bodyPr>
                <a:lstStyle/>
                <a:p>
                  <a:r>
                    <a:rPr lang="en-US" sz="2400" dirty="0" smtClean="0">
                      <a:solidFill>
                        <a:srgbClr val="000000"/>
                      </a:solidFill>
                    </a:rPr>
                    <a:t>Defined as “</a:t>
                  </a:r>
                  <a14:m>
                    <m:oMath xmlns:m="http://schemas.openxmlformats.org/officeDocument/2006/math">
                      <m:r>
                        <a:rPr lang="en-US" sz="2400" i="1" smtClean="0">
                          <a:solidFill>
                            <a:srgbClr val="000000"/>
                          </a:solidFill>
                          <a:latin typeface="Cambria Math" panose="02040503050406030204" pitchFamily="18" charset="0"/>
                          <a:ea typeface="Cambria Math" panose="02040503050406030204" pitchFamily="18" charset="0"/>
                        </a:rPr>
                        <m:t>≥95% 0</m:t>
                      </m:r>
                    </m:oMath>
                  </a14:m>
                  <a:r>
                    <a:rPr lang="en-US" sz="2400" dirty="0" smtClean="0">
                      <a:solidFill>
                        <a:srgbClr val="000000"/>
                      </a:solidFill>
                    </a:rPr>
                    <a:t>s”</a:t>
                  </a:r>
                  <a:endParaRPr lang="en-US" sz="2400" dirty="0">
                    <a:solidFill>
                      <a:srgbClr val="000000"/>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3650669" y="2667000"/>
                  <a:ext cx="3354316" cy="461665"/>
                </a:xfrm>
                <a:prstGeom prst="rect">
                  <a:avLst/>
                </a:prstGeom>
                <a:blipFill>
                  <a:blip r:embed="rId3"/>
                  <a:stretch>
                    <a:fillRect l="-2727" t="-9211" b="-30263"/>
                  </a:stretch>
                </a:blipFill>
              </p:spPr>
              <p:txBody>
                <a:bodyPr/>
                <a:lstStyle/>
                <a:p>
                  <a:r>
                    <a:rPr lang="en-US">
                      <a:noFill/>
                    </a:rPr>
                    <a:t> </a:t>
                  </a:r>
                </a:p>
              </p:txBody>
            </p:sp>
          </mc:Fallback>
        </mc:AlternateContent>
        <p:cxnSp>
          <p:nvCxnSpPr>
            <p:cNvPr id="10" name="Straight Arrow Connector 9"/>
            <p:cNvCxnSpPr/>
            <p:nvPr/>
          </p:nvCxnSpPr>
          <p:spPr>
            <a:xfrm flipV="1">
              <a:off x="5181600" y="1528465"/>
              <a:ext cx="602669" cy="1138536"/>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7197488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gradFill rotWithShape="0">
          <a:gsLst>
            <a:gs pos="0">
              <a:srgbClr val="C00000"/>
            </a:gs>
            <a:gs pos="50000">
              <a:schemeClr val="tx1"/>
            </a:gs>
            <a:gs pos="100000">
              <a:srgbClr val="C00000"/>
            </a:gs>
          </a:gsLst>
          <a:lin ang="2700000" scaled="0"/>
        </a:gra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09600" y="76200"/>
            <a:ext cx="7772400" cy="762000"/>
          </a:xfrm>
        </p:spPr>
        <p:txBody>
          <a:bodyPr/>
          <a:lstStyle/>
          <a:p>
            <a:pPr eaLnBrk="1" hangingPunct="1"/>
            <a:r>
              <a:rPr lang="en-US" altLang="zh-CN" dirty="0" smtClean="0">
                <a:solidFill>
                  <a:schemeClr val="bg2"/>
                </a:solidFill>
                <a:latin typeface="Arial Unicode MS" pitchFamily="34" charset="-128"/>
                <a:ea typeface="Arial Unicode MS" pitchFamily="34" charset="-128"/>
                <a:cs typeface="Arial Unicode MS" pitchFamily="34" charset="-128"/>
              </a:rPr>
              <a:t>Limitations</a:t>
            </a:r>
            <a:endParaRPr lang="en-US" dirty="0" smtClean="0">
              <a:solidFill>
                <a:schemeClr val="bg2"/>
              </a:solidFill>
              <a:latin typeface="Arial Unicode MS" pitchFamily="34" charset="-128"/>
              <a:ea typeface="Arial Unicode MS" pitchFamily="34" charset="-128"/>
              <a:cs typeface="Arial Unicode MS" pitchFamily="34" charset="-128"/>
            </a:endParaRPr>
          </a:p>
        </p:txBody>
      </p:sp>
      <p:sp>
        <p:nvSpPr>
          <p:cNvPr id="41987" name="Rectangle 3"/>
          <p:cNvSpPr>
            <a:spLocks noGrp="1" noChangeArrowheads="1"/>
          </p:cNvSpPr>
          <p:nvPr>
            <p:ph type="body" idx="1"/>
          </p:nvPr>
        </p:nvSpPr>
        <p:spPr>
          <a:xfrm>
            <a:off x="457200" y="838200"/>
            <a:ext cx="8534400" cy="5867400"/>
          </a:xfrm>
        </p:spPr>
        <p:txBody>
          <a:bodyPr/>
          <a:lstStyle/>
          <a:p>
            <a:pPr marL="0" indent="0" eaLnBrk="1" hangingPunct="1">
              <a:lnSpc>
                <a:spcPct val="200000"/>
              </a:lnSpc>
              <a:buNone/>
            </a:pPr>
            <a:endParaRPr lang="en-US" dirty="0" smtClean="0">
              <a:solidFill>
                <a:schemeClr val="bg2"/>
              </a:solidFill>
              <a:latin typeface="Arial Unicode MS" pitchFamily="34" charset="-128"/>
              <a:ea typeface="Arial Unicode MS" pitchFamily="34" charset="-128"/>
              <a:cs typeface="Arial Unicode MS" pitchFamily="34" charset="-128"/>
            </a:endParaRPr>
          </a:p>
          <a:p>
            <a:pPr marL="0" indent="0" eaLnBrk="1" hangingPunct="1">
              <a:lnSpc>
                <a:spcPct val="200000"/>
              </a:lnSpc>
              <a:buNone/>
            </a:pPr>
            <a:r>
              <a:rPr lang="en-US" dirty="0" smtClean="0">
                <a:solidFill>
                  <a:schemeClr val="bg2"/>
                </a:solidFill>
                <a:latin typeface="Arial Unicode MS" pitchFamily="34" charset="-128"/>
                <a:ea typeface="Arial Unicode MS" pitchFamily="34" charset="-128"/>
                <a:cs typeface="Arial Unicode MS" pitchFamily="34" charset="-128"/>
              </a:rPr>
              <a:t>Not Useful for:</a:t>
            </a:r>
          </a:p>
          <a:p>
            <a:pPr marL="857250" lvl="1" indent="-457200" eaLnBrk="1" hangingPunct="1">
              <a:lnSpc>
                <a:spcPct val="200000"/>
              </a:lnSpc>
            </a:pPr>
            <a:r>
              <a:rPr lang="en-US" dirty="0" smtClean="0">
                <a:solidFill>
                  <a:schemeClr val="bg2"/>
                </a:solidFill>
                <a:latin typeface="Arial Unicode MS" pitchFamily="34" charset="-128"/>
                <a:ea typeface="Arial Unicode MS" pitchFamily="34" charset="-128"/>
                <a:cs typeface="Arial Unicode MS" pitchFamily="34" charset="-128"/>
              </a:rPr>
              <a:t>Binary Variables</a:t>
            </a:r>
          </a:p>
          <a:p>
            <a:pPr marL="857250" lvl="1" indent="-457200" eaLnBrk="1" hangingPunct="1">
              <a:lnSpc>
                <a:spcPct val="200000"/>
              </a:lnSpc>
            </a:pPr>
            <a:r>
              <a:rPr lang="en-US" dirty="0">
                <a:solidFill>
                  <a:schemeClr val="bg2"/>
                </a:solidFill>
                <a:latin typeface="Arial Unicode MS" pitchFamily="34" charset="-128"/>
                <a:ea typeface="Arial Unicode MS" pitchFamily="34" charset="-128"/>
                <a:cs typeface="Arial Unicode MS" pitchFamily="34" charset="-128"/>
              </a:rPr>
              <a:t>Symmetric but highly </a:t>
            </a:r>
            <a:r>
              <a:rPr lang="en-US" dirty="0" err="1">
                <a:solidFill>
                  <a:schemeClr val="bg2"/>
                </a:solidFill>
                <a:latin typeface="Arial Unicode MS" pitchFamily="34" charset="-128"/>
                <a:ea typeface="Arial Unicode MS" pitchFamily="34" charset="-128"/>
                <a:cs typeface="Arial Unicode MS" pitchFamily="34" charset="-128"/>
              </a:rPr>
              <a:t>kurtotic</a:t>
            </a:r>
            <a:r>
              <a:rPr lang="en-US" dirty="0">
                <a:solidFill>
                  <a:schemeClr val="bg2"/>
                </a:solidFill>
                <a:latin typeface="Arial Unicode MS" pitchFamily="34" charset="-128"/>
                <a:ea typeface="Arial Unicode MS" pitchFamily="34" charset="-128"/>
                <a:cs typeface="Arial Unicode MS" pitchFamily="34" charset="-128"/>
              </a:rPr>
              <a:t> distribution</a:t>
            </a:r>
          </a:p>
          <a:p>
            <a:pPr marL="0" indent="0" eaLnBrk="1" hangingPunct="1">
              <a:buNone/>
            </a:pPr>
            <a:endParaRPr lang="en-US" sz="2400" dirty="0" smtClean="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dirty="0" smtClean="0">
              <a:solidFill>
                <a:schemeClr val="bg2"/>
              </a:solidFill>
              <a:latin typeface="Arial Unicode MS" pitchFamily="34" charset="-128"/>
              <a:ea typeface="Arial Unicode MS" pitchFamily="34" charset="-128"/>
              <a:cs typeface="Arial Unicode MS" pitchFamily="34" charset="-128"/>
            </a:endParaRPr>
          </a:p>
        </p:txBody>
      </p:sp>
      <p:sp>
        <p:nvSpPr>
          <p:cNvPr id="41988" name="Rectangle 4"/>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89" name="Rectangle 5"/>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0" name="Rectangle 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1" name="Rectangle 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2" name="Rectangle 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3" name="Rectangle 9"/>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4" name="Rectangle 10"/>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5" name="Rectangle 11"/>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6" name="Rectangle 12"/>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7" name="Rectangle 13"/>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8" name="Rectangle 1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9" name="Rectangle 15"/>
          <p:cNvSpPr>
            <a:spLocks noChangeArrowheads="1"/>
          </p:cNvSpPr>
          <p:nvPr/>
        </p:nvSpPr>
        <p:spPr bwMode="auto">
          <a:xfrm>
            <a:off x="0" y="302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0" name="Rectangle 16"/>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1" name="Rectangle 17"/>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2" name="Rectangle 18"/>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3" name="Rectangle 19"/>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4" name="Rectangle 20"/>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5" name="Rectangle 21"/>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6" name="Rectangle 22"/>
          <p:cNvSpPr>
            <a:spLocks noChangeArrowheads="1"/>
          </p:cNvSpPr>
          <p:nvPr/>
        </p:nvSpPr>
        <p:spPr bwMode="auto">
          <a:xfrm>
            <a:off x="0"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7" name="Rectangle 23"/>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8" name="Rectangle 2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9" name="Rectangle 25"/>
          <p:cNvSpPr>
            <a:spLocks noChangeArrowheads="1"/>
          </p:cNvSpPr>
          <p:nvPr/>
        </p:nvSpPr>
        <p:spPr bwMode="auto">
          <a:xfrm>
            <a:off x="0" y="3249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0" name="Rectangle 2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1" name="Rectangle 2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2" name="Rectangle 2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3" name="Rectangle 29"/>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4" name="Rectangle 30"/>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5" name="Rectangle 31"/>
          <p:cNvSpPr>
            <a:spLocks noChangeArrowheads="1"/>
          </p:cNvSpPr>
          <p:nvPr/>
        </p:nvSpPr>
        <p:spPr bwMode="auto">
          <a:xfrm>
            <a:off x="0" y="2525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6" name="Rectangle 32"/>
          <p:cNvSpPr>
            <a:spLocks noChangeArrowheads="1"/>
          </p:cNvSpPr>
          <p:nvPr/>
        </p:nvSpPr>
        <p:spPr bwMode="auto">
          <a:xfrm>
            <a:off x="0" y="2982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162827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00"/>
            </a:gs>
            <a:gs pos="50000">
              <a:schemeClr val="tx1"/>
            </a:gs>
            <a:gs pos="100000">
              <a:srgbClr val="FFFF00"/>
            </a:gs>
          </a:gsLst>
          <a:lin ang="5400000" scaled="0"/>
        </a:gra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t="17708" b="12500"/>
          <a:stretch/>
        </p:blipFill>
        <p:spPr>
          <a:xfrm>
            <a:off x="962025" y="1752600"/>
            <a:ext cx="8181975" cy="5105400"/>
          </a:xfrm>
          <a:prstGeom prst="rect">
            <a:avLst/>
          </a:prstGeom>
        </p:spPr>
      </p:pic>
      <p:sp>
        <p:nvSpPr>
          <p:cNvPr id="94210" name="Rectangle 2"/>
          <p:cNvSpPr>
            <a:spLocks noGrp="1" noChangeArrowheads="1"/>
          </p:cNvSpPr>
          <p:nvPr>
            <p:ph type="title"/>
          </p:nvPr>
        </p:nvSpPr>
        <p:spPr>
          <a:xfrm>
            <a:off x="762000" y="0"/>
            <a:ext cx="8001000" cy="762000"/>
          </a:xfrm>
        </p:spPr>
        <p:txBody>
          <a:bodyPr/>
          <a:lstStyle/>
          <a:p>
            <a:pPr eaLnBrk="1" hangingPunct="1"/>
            <a:r>
              <a:rPr lang="en-US" altLang="ko-KR" sz="4000" dirty="0" smtClean="0">
                <a:solidFill>
                  <a:schemeClr val="bg2"/>
                </a:solidFill>
                <a:latin typeface="Arial Unicode MS" pitchFamily="34" charset="-128"/>
                <a:ea typeface="Arial Unicode MS" pitchFamily="34" charset="-128"/>
                <a:cs typeface="Arial Unicode MS" pitchFamily="34" charset="-128"/>
              </a:rPr>
              <a:t>Recall </a:t>
            </a:r>
            <a:r>
              <a:rPr lang="en-US" altLang="ko-KR" sz="4000" dirty="0" err="1" smtClean="0">
                <a:solidFill>
                  <a:schemeClr val="bg2"/>
                </a:solidFill>
                <a:latin typeface="Arial Unicode MS" pitchFamily="34" charset="-128"/>
                <a:ea typeface="Arial Unicode MS" pitchFamily="34" charset="-128"/>
                <a:cs typeface="Arial Unicode MS" pitchFamily="34" charset="-128"/>
              </a:rPr>
              <a:t>Matlab</a:t>
            </a:r>
            <a:r>
              <a:rPr lang="en-US" altLang="ko-KR" sz="4000" dirty="0" smtClean="0">
                <a:solidFill>
                  <a:schemeClr val="bg2"/>
                </a:solidFill>
                <a:latin typeface="Arial Unicode MS" pitchFamily="34" charset="-128"/>
                <a:ea typeface="Arial Unicode MS" pitchFamily="34" charset="-128"/>
                <a:cs typeface="Arial Unicode MS" pitchFamily="34" charset="-128"/>
              </a:rPr>
              <a:t> Software</a:t>
            </a:r>
          </a:p>
        </p:txBody>
      </p:sp>
      <p:sp>
        <p:nvSpPr>
          <p:cNvPr id="236547" name="Rectangle 3"/>
          <p:cNvSpPr>
            <a:spLocks noGrp="1" noChangeArrowheads="1"/>
          </p:cNvSpPr>
          <p:nvPr>
            <p:ph type="body" idx="1"/>
          </p:nvPr>
        </p:nvSpPr>
        <p:spPr>
          <a:xfrm>
            <a:off x="304800" y="838200"/>
            <a:ext cx="8610600" cy="5410200"/>
          </a:xfrm>
        </p:spPr>
        <p:txBody>
          <a:bodyPr/>
          <a:lstStyle/>
          <a:p>
            <a:pPr marL="0" indent="0" eaLnBrk="1" hangingPunct="1">
              <a:buNone/>
            </a:pPr>
            <a:r>
              <a:rPr lang="en-US" altLang="ko-KR" dirty="0" smtClean="0">
                <a:solidFill>
                  <a:srgbClr val="FF0000"/>
                </a:solidFill>
                <a:latin typeface="Arial Unicode MS" pitchFamily="34" charset="-128"/>
                <a:ea typeface="Arial Unicode MS" pitchFamily="34" charset="-128"/>
                <a:cs typeface="Arial Unicode MS" pitchFamily="34" charset="-128"/>
              </a:rPr>
              <a:t>Again Recall Posted Software for OODA</a:t>
            </a:r>
          </a:p>
        </p:txBody>
      </p:sp>
      <p:sp>
        <p:nvSpPr>
          <p:cNvPr id="2" name="Oval 1"/>
          <p:cNvSpPr/>
          <p:nvPr/>
        </p:nvSpPr>
        <p:spPr>
          <a:xfrm>
            <a:off x="962024" y="5486400"/>
            <a:ext cx="8181975"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cxnSp>
        <p:nvCxnSpPr>
          <p:cNvPr id="4" name="Straight Connector 3"/>
          <p:cNvCxnSpPr>
            <a:endCxn id="2" idx="0"/>
          </p:cNvCxnSpPr>
          <p:nvPr/>
        </p:nvCxnSpPr>
        <p:spPr>
          <a:xfrm>
            <a:off x="3124200" y="1371600"/>
            <a:ext cx="1928812" cy="41148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20571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2"/>
            </a:gs>
            <a:gs pos="50000">
              <a:schemeClr val="tx1"/>
            </a:gs>
            <a:gs pos="100000">
              <a:srgbClr val="FFFF00"/>
            </a:gs>
          </a:gsLst>
          <a:lin ang="5400000" scaled="0"/>
        </a:gra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762000" y="0"/>
            <a:ext cx="8001000" cy="762000"/>
          </a:xfrm>
        </p:spPr>
        <p:txBody>
          <a:bodyPr/>
          <a:lstStyle/>
          <a:p>
            <a:pPr eaLnBrk="1" hangingPunct="1"/>
            <a:r>
              <a:rPr lang="en-US" altLang="ko-KR" sz="4000" dirty="0" smtClean="0">
                <a:solidFill>
                  <a:schemeClr val="bg2"/>
                </a:solidFill>
                <a:latin typeface="Arial Unicode MS" pitchFamily="34" charset="-128"/>
                <a:ea typeface="Arial Unicode MS" pitchFamily="34" charset="-128"/>
                <a:cs typeface="Arial Unicode MS" pitchFamily="34" charset="-128"/>
              </a:rPr>
              <a:t>Automatic Shifted Log Trans.</a:t>
            </a:r>
          </a:p>
        </p:txBody>
      </p:sp>
      <p:sp>
        <p:nvSpPr>
          <p:cNvPr id="236547" name="Rectangle 3"/>
          <p:cNvSpPr>
            <a:spLocks noGrp="1" noChangeArrowheads="1"/>
          </p:cNvSpPr>
          <p:nvPr>
            <p:ph type="body" idx="1"/>
          </p:nvPr>
        </p:nvSpPr>
        <p:spPr>
          <a:xfrm>
            <a:off x="304800" y="838200"/>
            <a:ext cx="8610600" cy="5410200"/>
          </a:xfrm>
        </p:spPr>
        <p:txBody>
          <a:bodyPr/>
          <a:lstStyle/>
          <a:p>
            <a:pPr marL="0" indent="0" eaLnBrk="1" hangingPunct="1">
              <a:lnSpc>
                <a:spcPct val="200000"/>
              </a:lnSpc>
              <a:buNone/>
            </a:pPr>
            <a:endParaRPr lang="en-US" altLang="ko-KR" dirty="0" smtClean="0">
              <a:solidFill>
                <a:schemeClr val="bg2"/>
              </a:solidFill>
              <a:latin typeface="Arial Unicode MS" pitchFamily="34" charset="-128"/>
              <a:ea typeface="Arial Unicode MS" pitchFamily="34" charset="-128"/>
              <a:cs typeface="Arial Unicode MS" pitchFamily="34" charset="-128"/>
            </a:endParaRPr>
          </a:p>
          <a:p>
            <a:pPr marL="0" indent="0" eaLnBrk="1" hangingPunct="1">
              <a:lnSpc>
                <a:spcPct val="200000"/>
              </a:lnSpc>
              <a:buNone/>
            </a:pPr>
            <a:r>
              <a:rPr lang="en-US" altLang="ko-KR" dirty="0" err="1" smtClean="0">
                <a:solidFill>
                  <a:schemeClr val="bg2"/>
                </a:solidFill>
                <a:latin typeface="Arial Unicode MS" pitchFamily="34" charset="-128"/>
                <a:ea typeface="Arial Unicode MS" pitchFamily="34" charset="-128"/>
                <a:cs typeface="Arial Unicode MS" pitchFamily="34" charset="-128"/>
              </a:rPr>
              <a:t>Matlab</a:t>
            </a:r>
            <a:r>
              <a:rPr lang="en-US" altLang="ko-KR" dirty="0" smtClean="0">
                <a:solidFill>
                  <a:schemeClr val="bg2"/>
                </a:solidFill>
                <a:latin typeface="Arial Unicode MS" pitchFamily="34" charset="-128"/>
                <a:ea typeface="Arial Unicode MS" pitchFamily="34" charset="-128"/>
                <a:cs typeface="Arial Unicode MS" pitchFamily="34" charset="-128"/>
              </a:rPr>
              <a:t> Software:</a:t>
            </a:r>
          </a:p>
          <a:p>
            <a:pPr marL="0" indent="0" algn="ctr" eaLnBrk="1" hangingPunct="1">
              <a:lnSpc>
                <a:spcPct val="200000"/>
              </a:lnSpc>
              <a:buNone/>
            </a:pPr>
            <a:r>
              <a:rPr lang="en-US" altLang="ko-KR" dirty="0" err="1">
                <a:solidFill>
                  <a:schemeClr val="bg2"/>
                </a:solidFill>
                <a:latin typeface="Arial Unicode MS" pitchFamily="34" charset="-128"/>
                <a:ea typeface="Arial Unicode MS" pitchFamily="34" charset="-128"/>
                <a:cs typeface="Arial Unicode MS" pitchFamily="34" charset="-128"/>
              </a:rPr>
              <a:t>AutoTransQF.m</a:t>
            </a:r>
            <a:endParaRPr lang="en-US" altLang="ko-KR" dirty="0" smtClean="0">
              <a:solidFill>
                <a:schemeClr val="bg2"/>
              </a:solidFill>
              <a:latin typeface="Arial Unicode MS" pitchFamily="34" charset="-128"/>
              <a:ea typeface="Arial Unicode MS" pitchFamily="34" charset="-128"/>
              <a:cs typeface="Arial Unicode MS" pitchFamily="34" charset="-128"/>
            </a:endParaRPr>
          </a:p>
          <a:p>
            <a:pPr marL="0" indent="0" eaLnBrk="1" hangingPunct="1">
              <a:lnSpc>
                <a:spcPct val="200000"/>
              </a:lnSpc>
              <a:buNone/>
            </a:pPr>
            <a:r>
              <a:rPr lang="en-US" altLang="ko-KR" dirty="0" smtClean="0">
                <a:solidFill>
                  <a:schemeClr val="bg2"/>
                </a:solidFill>
                <a:latin typeface="Arial Unicode MS" pitchFamily="34" charset="-128"/>
                <a:ea typeface="Arial Unicode MS" pitchFamily="34" charset="-128"/>
                <a:cs typeface="Arial Unicode MS" pitchFamily="34" charset="-128"/>
              </a:rPr>
              <a:t>In </a:t>
            </a:r>
            <a:r>
              <a:rPr lang="en-US" altLang="ko-KR" i="1" dirty="0" smtClean="0">
                <a:solidFill>
                  <a:schemeClr val="bg2"/>
                </a:solidFill>
                <a:latin typeface="Arial Unicode MS" pitchFamily="34" charset="-128"/>
                <a:ea typeface="Arial Unicode MS" pitchFamily="34" charset="-128"/>
                <a:cs typeface="Arial Unicode MS" pitchFamily="34" charset="-128"/>
              </a:rPr>
              <a:t>General</a:t>
            </a:r>
            <a:r>
              <a:rPr lang="en-US" altLang="ko-KR" dirty="0" smtClean="0">
                <a:solidFill>
                  <a:schemeClr val="bg2"/>
                </a:solidFill>
                <a:latin typeface="Arial Unicode MS" pitchFamily="34" charset="-128"/>
                <a:ea typeface="Arial Unicode MS" pitchFamily="34" charset="-128"/>
                <a:cs typeface="Arial Unicode MS" pitchFamily="34" charset="-128"/>
              </a:rPr>
              <a:t> Directory</a:t>
            </a:r>
          </a:p>
        </p:txBody>
      </p:sp>
    </p:spTree>
    <p:extLst>
      <p:ext uri="{BB962C8B-B14F-4D97-AF65-F5344CB8AC3E}">
        <p14:creationId xmlns:p14="http://schemas.microsoft.com/office/powerpoint/2010/main" val="128121871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50"/>
            </a:gs>
            <a:gs pos="50000">
              <a:schemeClr val="tx1"/>
            </a:gs>
            <a:gs pos="100000">
              <a:srgbClr val="00B050"/>
            </a:gs>
          </a:gsLst>
          <a:lin ang="8100000" scaled="0"/>
        </a:gra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762000" y="0"/>
            <a:ext cx="8001000" cy="762000"/>
          </a:xfrm>
        </p:spPr>
        <p:txBody>
          <a:bodyPr/>
          <a:lstStyle/>
          <a:p>
            <a:pPr eaLnBrk="1" hangingPunct="1"/>
            <a:r>
              <a:rPr lang="en-US" altLang="ko-KR" sz="4000" dirty="0" smtClean="0">
                <a:solidFill>
                  <a:schemeClr val="bg2"/>
                </a:solidFill>
                <a:latin typeface="Arial Unicode MS" pitchFamily="34" charset="-128"/>
                <a:ea typeface="Arial Unicode MS" pitchFamily="34" charset="-128"/>
                <a:cs typeface="Arial Unicode MS" pitchFamily="34" charset="-128"/>
              </a:rPr>
              <a:t>Revisit Gene Expression</a:t>
            </a:r>
          </a:p>
        </p:txBody>
      </p:sp>
      <p:sp>
        <p:nvSpPr>
          <p:cNvPr id="236547" name="Rectangle 3"/>
          <p:cNvSpPr>
            <a:spLocks noGrp="1" noChangeArrowheads="1"/>
          </p:cNvSpPr>
          <p:nvPr>
            <p:ph type="body" idx="1"/>
          </p:nvPr>
        </p:nvSpPr>
        <p:spPr>
          <a:xfrm>
            <a:off x="304800" y="838200"/>
            <a:ext cx="8610600" cy="5410200"/>
          </a:xfrm>
        </p:spPr>
        <p:txBody>
          <a:bodyPr/>
          <a:lstStyle/>
          <a:p>
            <a:pPr marL="0" indent="0" eaLnBrk="1" hangingPunct="1">
              <a:lnSpc>
                <a:spcPct val="200000"/>
              </a:lnSpc>
              <a:buNone/>
            </a:pPr>
            <a:r>
              <a:rPr lang="en-US" altLang="ko-KR" dirty="0" smtClean="0">
                <a:solidFill>
                  <a:schemeClr val="bg2"/>
                </a:solidFill>
                <a:latin typeface="Arial Unicode MS" pitchFamily="34" charset="-128"/>
                <a:ea typeface="Arial Unicode MS" pitchFamily="34" charset="-128"/>
                <a:cs typeface="Arial Unicode MS" pitchFamily="34" charset="-128"/>
              </a:rPr>
              <a:t>Recall Above </a:t>
            </a:r>
          </a:p>
          <a:p>
            <a:pPr marL="0" indent="0" eaLnBrk="1" hangingPunct="1">
              <a:lnSpc>
                <a:spcPct val="200000"/>
              </a:lnSpc>
              <a:buNone/>
            </a:pPr>
            <a:r>
              <a:rPr lang="en-US" altLang="ko-KR" dirty="0" smtClean="0">
                <a:solidFill>
                  <a:schemeClr val="bg2"/>
                </a:solidFill>
                <a:latin typeface="Arial Unicode MS" pitchFamily="34" charset="-128"/>
                <a:ea typeface="Arial Unicode MS" pitchFamily="34" charset="-128"/>
                <a:cs typeface="Arial Unicode MS" pitchFamily="34" charset="-128"/>
              </a:rPr>
              <a:t>Cancer Data</a:t>
            </a:r>
          </a:p>
          <a:p>
            <a:pPr marL="0" indent="0" eaLnBrk="1" hangingPunct="1">
              <a:lnSpc>
                <a:spcPct val="200000"/>
              </a:lnSpc>
              <a:buNone/>
            </a:pPr>
            <a:endParaRPr lang="en-US" altLang="ko-KR" sz="1200" dirty="0" smtClean="0">
              <a:solidFill>
                <a:schemeClr val="bg2"/>
              </a:solidFill>
              <a:latin typeface="Arial Unicode MS" pitchFamily="34" charset="-128"/>
              <a:ea typeface="Arial Unicode MS" pitchFamily="34" charset="-128"/>
              <a:cs typeface="Arial Unicode MS" pitchFamily="34" charset="-128"/>
            </a:endParaRPr>
          </a:p>
          <a:p>
            <a:pPr marL="0" indent="0" eaLnBrk="1" hangingPunct="1">
              <a:lnSpc>
                <a:spcPct val="200000"/>
              </a:lnSpc>
              <a:buNone/>
            </a:pPr>
            <a:r>
              <a:rPr lang="en-US" altLang="ko-KR" dirty="0" smtClean="0">
                <a:solidFill>
                  <a:schemeClr val="bg2"/>
                </a:solidFill>
                <a:latin typeface="Arial Unicode MS" pitchFamily="34" charset="-128"/>
                <a:ea typeface="Arial Unicode MS" pitchFamily="34" charset="-128"/>
                <a:cs typeface="Arial Unicode MS" pitchFamily="34" charset="-128"/>
              </a:rPr>
              <a:t>Focus On:</a:t>
            </a:r>
          </a:p>
          <a:p>
            <a:pPr marL="0" indent="0" eaLnBrk="1" hangingPunct="1">
              <a:lnSpc>
                <a:spcPct val="200000"/>
              </a:lnSpc>
              <a:buNone/>
            </a:pPr>
            <a:r>
              <a:rPr lang="en-US" altLang="ko-KR" dirty="0" smtClean="0">
                <a:solidFill>
                  <a:schemeClr val="bg2"/>
                </a:solidFill>
                <a:latin typeface="Arial Unicode MS" pitchFamily="34" charset="-128"/>
                <a:ea typeface="Arial Unicode MS" pitchFamily="34" charset="-128"/>
                <a:cs typeface="Arial Unicode MS" pitchFamily="34" charset="-128"/>
              </a:rPr>
              <a:t>Ovarian  &amp; </a:t>
            </a:r>
          </a:p>
          <a:p>
            <a:pPr marL="0" indent="0" eaLnBrk="1" hangingPunct="1">
              <a:lnSpc>
                <a:spcPct val="200000"/>
              </a:lnSpc>
              <a:buNone/>
            </a:pPr>
            <a:r>
              <a:rPr lang="en-US" altLang="ko-KR" dirty="0" smtClean="0">
                <a:solidFill>
                  <a:schemeClr val="bg2"/>
                </a:solidFill>
                <a:latin typeface="Arial Unicode MS" pitchFamily="34" charset="-128"/>
                <a:ea typeface="Arial Unicode MS" pitchFamily="34" charset="-128"/>
                <a:cs typeface="Arial Unicode MS" pitchFamily="34" charset="-128"/>
              </a:rPr>
              <a:t>Uterine Types </a:t>
            </a:r>
          </a:p>
        </p:txBody>
      </p:sp>
      <p:pic>
        <p:nvPicPr>
          <p:cNvPr id="4" name="Picture 3"/>
          <p:cNvPicPr>
            <a:picLocks noChangeAspect="1"/>
          </p:cNvPicPr>
          <p:nvPr/>
        </p:nvPicPr>
        <p:blipFill rotWithShape="1">
          <a:blip r:embed="rId3"/>
          <a:srcRect l="6864" t="40908" r="24510" b="4547"/>
          <a:stretch/>
        </p:blipFill>
        <p:spPr>
          <a:xfrm>
            <a:off x="3276600" y="822960"/>
            <a:ext cx="5867400" cy="6035040"/>
          </a:xfrm>
          <a:prstGeom prst="rect">
            <a:avLst/>
          </a:prstGeom>
        </p:spPr>
      </p:pic>
    </p:spTree>
    <p:extLst>
      <p:ext uri="{BB962C8B-B14F-4D97-AF65-F5344CB8AC3E}">
        <p14:creationId xmlns:p14="http://schemas.microsoft.com/office/powerpoint/2010/main" val="3345295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654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6547">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65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50"/>
            </a:gs>
            <a:gs pos="50000">
              <a:schemeClr val="tx1"/>
            </a:gs>
            <a:gs pos="100000">
              <a:srgbClr val="00B050"/>
            </a:gs>
          </a:gsLst>
          <a:lin ang="8100000" scaled="0"/>
        </a:gra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762000" y="0"/>
            <a:ext cx="8001000" cy="762000"/>
          </a:xfrm>
        </p:spPr>
        <p:txBody>
          <a:bodyPr/>
          <a:lstStyle/>
          <a:p>
            <a:pPr eaLnBrk="1" hangingPunct="1"/>
            <a:r>
              <a:rPr lang="en-US" altLang="ko-KR" sz="4000" dirty="0" smtClean="0">
                <a:solidFill>
                  <a:schemeClr val="bg2"/>
                </a:solidFill>
                <a:latin typeface="Arial Unicode MS" pitchFamily="34" charset="-128"/>
                <a:ea typeface="Arial Unicode MS" pitchFamily="34" charset="-128"/>
                <a:cs typeface="Arial Unicode MS" pitchFamily="34" charset="-128"/>
              </a:rPr>
              <a:t>Revisit Gene Expression</a:t>
            </a:r>
          </a:p>
        </p:txBody>
      </p:sp>
      <p:sp>
        <p:nvSpPr>
          <p:cNvPr id="236547" name="Rectangle 3"/>
          <p:cNvSpPr>
            <a:spLocks noGrp="1" noChangeArrowheads="1"/>
          </p:cNvSpPr>
          <p:nvPr>
            <p:ph type="body" idx="1"/>
          </p:nvPr>
        </p:nvSpPr>
        <p:spPr>
          <a:xfrm>
            <a:off x="304800" y="838200"/>
            <a:ext cx="8610600" cy="5410200"/>
          </a:xfrm>
        </p:spPr>
        <p:txBody>
          <a:bodyPr/>
          <a:lstStyle/>
          <a:p>
            <a:pPr marL="0" indent="0" eaLnBrk="1" hangingPunct="1">
              <a:lnSpc>
                <a:spcPct val="150000"/>
              </a:lnSpc>
              <a:buNone/>
            </a:pPr>
            <a:r>
              <a:rPr lang="en-US" altLang="ko-KR" dirty="0" smtClean="0">
                <a:solidFill>
                  <a:schemeClr val="bg2"/>
                </a:solidFill>
                <a:latin typeface="Arial Unicode MS" pitchFamily="34" charset="-128"/>
                <a:ea typeface="Arial Unicode MS" pitchFamily="34" charset="-128"/>
                <a:cs typeface="Arial Unicode MS" pitchFamily="34" charset="-128"/>
              </a:rPr>
              <a:t>Ovarian (</a:t>
            </a:r>
            <a:r>
              <a:rPr lang="en-US" altLang="ko-KR" b="1" dirty="0" smtClean="0">
                <a:solidFill>
                  <a:srgbClr val="DC00FF"/>
                </a:solidFill>
                <a:latin typeface="Arial Unicode MS" pitchFamily="34" charset="-128"/>
                <a:ea typeface="Arial Unicode MS" pitchFamily="34" charset="-128"/>
                <a:cs typeface="Arial Unicode MS" pitchFamily="34" charset="-128"/>
              </a:rPr>
              <a:t>o</a:t>
            </a:r>
            <a:r>
              <a:rPr lang="en-US" altLang="ko-KR" dirty="0" smtClean="0">
                <a:solidFill>
                  <a:schemeClr val="bg2"/>
                </a:solidFill>
                <a:latin typeface="Arial Unicode MS" pitchFamily="34" charset="-128"/>
                <a:ea typeface="Arial Unicode MS" pitchFamily="34" charset="-128"/>
                <a:cs typeface="Arial Unicode MS" pitchFamily="34" charset="-128"/>
              </a:rPr>
              <a:t>) &amp; Uterine (</a:t>
            </a:r>
            <a:r>
              <a:rPr lang="en-US" altLang="ko-KR" b="1" dirty="0" smtClean="0">
                <a:solidFill>
                  <a:srgbClr val="00B050"/>
                </a:solidFill>
                <a:latin typeface="Arial Unicode MS" pitchFamily="34" charset="-128"/>
                <a:ea typeface="Arial Unicode MS" pitchFamily="34" charset="-128"/>
                <a:cs typeface="Arial Unicode MS" pitchFamily="34" charset="-128"/>
              </a:rPr>
              <a:t>+</a:t>
            </a:r>
            <a:r>
              <a:rPr lang="en-US" altLang="ko-KR" dirty="0" smtClean="0">
                <a:solidFill>
                  <a:schemeClr val="bg2"/>
                </a:solidFill>
                <a:latin typeface="Arial Unicode MS" pitchFamily="34" charset="-128"/>
                <a:ea typeface="Arial Unicode MS" pitchFamily="34" charset="-128"/>
                <a:cs typeface="Arial Unicode MS" pitchFamily="34" charset="-128"/>
              </a:rPr>
              <a:t>)  Cancer Cases</a:t>
            </a:r>
          </a:p>
        </p:txBody>
      </p:sp>
      <p:pic>
        <p:nvPicPr>
          <p:cNvPr id="2" name="Picture 1"/>
          <p:cNvPicPr>
            <a:picLocks noChangeAspect="1"/>
          </p:cNvPicPr>
          <p:nvPr/>
        </p:nvPicPr>
        <p:blipFill rotWithShape="1">
          <a:blip r:embed="rId3"/>
          <a:srcRect l="8825" t="40909" r="48039" b="22727"/>
          <a:stretch/>
        </p:blipFill>
        <p:spPr>
          <a:xfrm>
            <a:off x="4324350" y="1600200"/>
            <a:ext cx="4819650" cy="5257800"/>
          </a:xfrm>
          <a:prstGeom prst="rect">
            <a:avLst/>
          </a:prstGeom>
        </p:spPr>
      </p:pic>
      <p:grpSp>
        <p:nvGrpSpPr>
          <p:cNvPr id="19" name="Group 18"/>
          <p:cNvGrpSpPr/>
          <p:nvPr/>
        </p:nvGrpSpPr>
        <p:grpSpPr>
          <a:xfrm>
            <a:off x="256966" y="1981200"/>
            <a:ext cx="5458034" cy="584775"/>
            <a:chOff x="256966" y="1981200"/>
            <a:chExt cx="5458034" cy="584775"/>
          </a:xfrm>
        </p:grpSpPr>
        <p:sp>
          <p:nvSpPr>
            <p:cNvPr id="3" name="TextBox 2"/>
            <p:cNvSpPr txBox="1"/>
            <p:nvPr/>
          </p:nvSpPr>
          <p:spPr>
            <a:xfrm>
              <a:off x="256966" y="1981200"/>
              <a:ext cx="2943434" cy="584775"/>
            </a:xfrm>
            <a:prstGeom prst="rect">
              <a:avLst/>
            </a:prstGeom>
            <a:noFill/>
          </p:spPr>
          <p:txBody>
            <a:bodyPr wrap="none" rtlCol="0">
              <a:spAutoFit/>
            </a:bodyPr>
            <a:lstStyle/>
            <a:p>
              <a:r>
                <a:rPr lang="en-US" sz="3200" dirty="0" smtClean="0">
                  <a:solidFill>
                    <a:schemeClr val="bg2"/>
                  </a:solidFill>
                </a:rPr>
                <a:t>Raw Data PCA</a:t>
              </a:r>
              <a:endParaRPr lang="en-US" sz="3200" dirty="0">
                <a:solidFill>
                  <a:schemeClr val="bg2"/>
                </a:solidFill>
              </a:endParaRPr>
            </a:p>
          </p:txBody>
        </p:sp>
        <p:cxnSp>
          <p:nvCxnSpPr>
            <p:cNvPr id="5" name="Straight Arrow Connector 4"/>
            <p:cNvCxnSpPr>
              <a:stCxn id="3" idx="3"/>
            </p:cNvCxnSpPr>
            <p:nvPr/>
          </p:nvCxnSpPr>
          <p:spPr>
            <a:xfrm>
              <a:off x="3200400" y="2273588"/>
              <a:ext cx="2514600" cy="292387"/>
            </a:xfrm>
            <a:prstGeom prst="straightConnector1">
              <a:avLst/>
            </a:prstGeom>
            <a:ln w="254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1066800" y="2691825"/>
            <a:ext cx="6629400" cy="584775"/>
            <a:chOff x="1066800" y="2691825"/>
            <a:chExt cx="6629400" cy="584775"/>
          </a:xfrm>
        </p:grpSpPr>
        <p:sp>
          <p:nvSpPr>
            <p:cNvPr id="6" name="TextBox 5"/>
            <p:cNvSpPr txBox="1"/>
            <p:nvPr/>
          </p:nvSpPr>
          <p:spPr>
            <a:xfrm>
              <a:off x="1066800" y="2691825"/>
              <a:ext cx="1686680" cy="584775"/>
            </a:xfrm>
            <a:prstGeom prst="rect">
              <a:avLst/>
            </a:prstGeom>
            <a:noFill/>
          </p:spPr>
          <p:txBody>
            <a:bodyPr wrap="none" rtlCol="0">
              <a:spAutoFit/>
            </a:bodyPr>
            <a:lstStyle/>
            <a:p>
              <a:r>
                <a:rPr lang="en-US" sz="3200" dirty="0" smtClean="0">
                  <a:solidFill>
                    <a:schemeClr val="bg2"/>
                  </a:solidFill>
                </a:rPr>
                <a:t>Zoom In</a:t>
              </a:r>
              <a:endParaRPr lang="en-US" sz="3200" dirty="0">
                <a:solidFill>
                  <a:schemeClr val="bg2"/>
                </a:solidFill>
              </a:endParaRPr>
            </a:p>
          </p:txBody>
        </p:sp>
        <p:cxnSp>
          <p:nvCxnSpPr>
            <p:cNvPr id="11" name="Straight Arrow Connector 10"/>
            <p:cNvCxnSpPr>
              <a:stCxn id="6" idx="3"/>
            </p:cNvCxnSpPr>
            <p:nvPr/>
          </p:nvCxnSpPr>
          <p:spPr>
            <a:xfrm flipV="1">
              <a:off x="2753480" y="2945250"/>
              <a:ext cx="4942720" cy="38963"/>
            </a:xfrm>
            <a:prstGeom prst="straightConnector1">
              <a:avLst/>
            </a:prstGeom>
            <a:ln w="254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1132720" y="5334000"/>
            <a:ext cx="6381750" cy="813375"/>
            <a:chOff x="1132720" y="5334000"/>
            <a:chExt cx="6381750" cy="813375"/>
          </a:xfrm>
        </p:grpSpPr>
        <p:sp>
          <p:nvSpPr>
            <p:cNvPr id="8" name="TextBox 7"/>
            <p:cNvSpPr txBox="1"/>
            <p:nvPr/>
          </p:nvSpPr>
          <p:spPr>
            <a:xfrm>
              <a:off x="1132720" y="5562600"/>
              <a:ext cx="1686680" cy="584775"/>
            </a:xfrm>
            <a:prstGeom prst="rect">
              <a:avLst/>
            </a:prstGeom>
            <a:noFill/>
          </p:spPr>
          <p:txBody>
            <a:bodyPr wrap="none" rtlCol="0">
              <a:spAutoFit/>
            </a:bodyPr>
            <a:lstStyle/>
            <a:p>
              <a:r>
                <a:rPr lang="en-US" sz="3200" dirty="0" smtClean="0">
                  <a:solidFill>
                    <a:schemeClr val="bg2"/>
                  </a:solidFill>
                </a:rPr>
                <a:t>Zoom In</a:t>
              </a:r>
              <a:endParaRPr lang="en-US" sz="3200" dirty="0">
                <a:solidFill>
                  <a:schemeClr val="bg2"/>
                </a:solidFill>
              </a:endParaRPr>
            </a:p>
          </p:txBody>
        </p:sp>
        <p:cxnSp>
          <p:nvCxnSpPr>
            <p:cNvPr id="15" name="Straight Arrow Connector 14"/>
            <p:cNvCxnSpPr>
              <a:stCxn id="8" idx="3"/>
            </p:cNvCxnSpPr>
            <p:nvPr/>
          </p:nvCxnSpPr>
          <p:spPr>
            <a:xfrm flipV="1">
              <a:off x="2819400" y="5334000"/>
              <a:ext cx="4695070" cy="520988"/>
            </a:xfrm>
            <a:prstGeom prst="straightConnector1">
              <a:avLst/>
            </a:prstGeom>
            <a:ln w="254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a:off x="294520" y="4256782"/>
            <a:ext cx="5649080" cy="1077218"/>
            <a:chOff x="294520" y="4256782"/>
            <a:chExt cx="5649080" cy="1077218"/>
          </a:xfrm>
        </p:grpSpPr>
        <p:sp>
          <p:nvSpPr>
            <p:cNvPr id="7" name="TextBox 6"/>
            <p:cNvSpPr txBox="1"/>
            <p:nvPr/>
          </p:nvSpPr>
          <p:spPr>
            <a:xfrm>
              <a:off x="294520" y="4256782"/>
              <a:ext cx="3145413" cy="1077218"/>
            </a:xfrm>
            <a:prstGeom prst="rect">
              <a:avLst/>
            </a:prstGeom>
            <a:noFill/>
          </p:spPr>
          <p:txBody>
            <a:bodyPr wrap="none" rtlCol="0">
              <a:spAutoFit/>
            </a:bodyPr>
            <a:lstStyle/>
            <a:p>
              <a:r>
                <a:rPr lang="en-US" sz="3200" dirty="0" err="1" smtClean="0">
                  <a:solidFill>
                    <a:schemeClr val="bg2"/>
                  </a:solidFill>
                </a:rPr>
                <a:t>Proj’ns</a:t>
              </a:r>
              <a:r>
                <a:rPr lang="en-US" sz="3200" dirty="0" smtClean="0">
                  <a:solidFill>
                    <a:schemeClr val="bg2"/>
                  </a:solidFill>
                </a:rPr>
                <a:t> on Mean</a:t>
              </a:r>
            </a:p>
            <a:p>
              <a:r>
                <a:rPr lang="en-US" sz="3200" dirty="0" smtClean="0">
                  <a:solidFill>
                    <a:schemeClr val="bg2"/>
                  </a:solidFill>
                </a:rPr>
                <a:t>Difference </a:t>
              </a:r>
              <a:r>
                <a:rPr lang="en-US" sz="3200" dirty="0" err="1" smtClean="0">
                  <a:solidFill>
                    <a:schemeClr val="bg2"/>
                  </a:solidFill>
                </a:rPr>
                <a:t>Dir’n</a:t>
              </a:r>
              <a:endParaRPr lang="en-US" sz="3200" dirty="0">
                <a:solidFill>
                  <a:schemeClr val="bg2"/>
                </a:solidFill>
              </a:endParaRPr>
            </a:p>
          </p:txBody>
        </p:sp>
        <p:cxnSp>
          <p:nvCxnSpPr>
            <p:cNvPr id="16" name="Straight Arrow Connector 15"/>
            <p:cNvCxnSpPr>
              <a:stCxn id="7" idx="3"/>
            </p:cNvCxnSpPr>
            <p:nvPr/>
          </p:nvCxnSpPr>
          <p:spPr>
            <a:xfrm>
              <a:off x="3439933" y="4795391"/>
              <a:ext cx="2503667" cy="462409"/>
            </a:xfrm>
            <a:prstGeom prst="straightConnector1">
              <a:avLst/>
            </a:prstGeom>
            <a:ln w="254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58736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50"/>
            </a:gs>
            <a:gs pos="50000">
              <a:schemeClr val="tx1"/>
            </a:gs>
            <a:gs pos="100000">
              <a:srgbClr val="00B050"/>
            </a:gs>
          </a:gsLst>
          <a:lin ang="8100000" scaled="0"/>
        </a:gra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762000" y="0"/>
            <a:ext cx="8001000" cy="762000"/>
          </a:xfrm>
        </p:spPr>
        <p:txBody>
          <a:bodyPr/>
          <a:lstStyle/>
          <a:p>
            <a:pPr eaLnBrk="1" hangingPunct="1"/>
            <a:r>
              <a:rPr lang="en-US" altLang="ko-KR" sz="4000" dirty="0" smtClean="0">
                <a:solidFill>
                  <a:schemeClr val="bg2"/>
                </a:solidFill>
                <a:latin typeface="Arial Unicode MS" pitchFamily="34" charset="-128"/>
                <a:ea typeface="Arial Unicode MS" pitchFamily="34" charset="-128"/>
                <a:cs typeface="Arial Unicode MS" pitchFamily="34" charset="-128"/>
              </a:rPr>
              <a:t>Revisit Gene Expression</a:t>
            </a:r>
          </a:p>
        </p:txBody>
      </p:sp>
      <p:sp>
        <p:nvSpPr>
          <p:cNvPr id="236547" name="Rectangle 3"/>
          <p:cNvSpPr>
            <a:spLocks noGrp="1" noChangeArrowheads="1"/>
          </p:cNvSpPr>
          <p:nvPr>
            <p:ph type="body" idx="1"/>
          </p:nvPr>
        </p:nvSpPr>
        <p:spPr>
          <a:xfrm>
            <a:off x="304800" y="838200"/>
            <a:ext cx="8610600" cy="5410200"/>
          </a:xfrm>
        </p:spPr>
        <p:txBody>
          <a:bodyPr/>
          <a:lstStyle/>
          <a:p>
            <a:pPr marL="0" indent="0" eaLnBrk="1" hangingPunct="1">
              <a:lnSpc>
                <a:spcPct val="150000"/>
              </a:lnSpc>
              <a:buNone/>
            </a:pPr>
            <a:r>
              <a:rPr lang="en-US" altLang="ko-KR" dirty="0" smtClean="0">
                <a:solidFill>
                  <a:schemeClr val="bg2"/>
                </a:solidFill>
                <a:latin typeface="Arial Unicode MS" pitchFamily="34" charset="-128"/>
                <a:ea typeface="Arial Unicode MS" pitchFamily="34" charset="-128"/>
                <a:cs typeface="Arial Unicode MS" pitchFamily="34" charset="-128"/>
              </a:rPr>
              <a:t>Ovarian (</a:t>
            </a:r>
            <a:r>
              <a:rPr lang="en-US" altLang="ko-KR" b="1" dirty="0" smtClean="0">
                <a:solidFill>
                  <a:srgbClr val="DC00FF"/>
                </a:solidFill>
                <a:latin typeface="Arial Unicode MS" pitchFamily="34" charset="-128"/>
                <a:ea typeface="Arial Unicode MS" pitchFamily="34" charset="-128"/>
                <a:cs typeface="Arial Unicode MS" pitchFamily="34" charset="-128"/>
              </a:rPr>
              <a:t>o</a:t>
            </a:r>
            <a:r>
              <a:rPr lang="en-US" altLang="ko-KR" dirty="0" smtClean="0">
                <a:solidFill>
                  <a:schemeClr val="bg2"/>
                </a:solidFill>
                <a:latin typeface="Arial Unicode MS" pitchFamily="34" charset="-128"/>
                <a:ea typeface="Arial Unicode MS" pitchFamily="34" charset="-128"/>
                <a:cs typeface="Arial Unicode MS" pitchFamily="34" charset="-128"/>
              </a:rPr>
              <a:t>) &amp; Uterine (</a:t>
            </a:r>
            <a:r>
              <a:rPr lang="en-US" altLang="ko-KR" b="1" dirty="0" smtClean="0">
                <a:solidFill>
                  <a:srgbClr val="00B050"/>
                </a:solidFill>
                <a:latin typeface="Arial Unicode MS" pitchFamily="34" charset="-128"/>
                <a:ea typeface="Arial Unicode MS" pitchFamily="34" charset="-128"/>
                <a:cs typeface="Arial Unicode MS" pitchFamily="34" charset="-128"/>
              </a:rPr>
              <a:t>+</a:t>
            </a:r>
            <a:r>
              <a:rPr lang="en-US" altLang="ko-KR" dirty="0" smtClean="0">
                <a:solidFill>
                  <a:schemeClr val="bg2"/>
                </a:solidFill>
                <a:latin typeface="Arial Unicode MS" pitchFamily="34" charset="-128"/>
                <a:ea typeface="Arial Unicode MS" pitchFamily="34" charset="-128"/>
                <a:cs typeface="Arial Unicode MS" pitchFamily="34" charset="-128"/>
              </a:rPr>
              <a:t>)  Cancer Cases</a:t>
            </a:r>
          </a:p>
          <a:p>
            <a:pPr marL="0" indent="0" eaLnBrk="1" hangingPunct="1">
              <a:lnSpc>
                <a:spcPct val="150000"/>
              </a:lnSpc>
              <a:buNone/>
            </a:pPr>
            <a:r>
              <a:rPr lang="en-US" altLang="ko-KR" dirty="0" smtClean="0">
                <a:solidFill>
                  <a:schemeClr val="bg2"/>
                </a:solidFill>
                <a:latin typeface="Arial Unicode MS" pitchFamily="34" charset="-128"/>
                <a:ea typeface="Arial Unicode MS" pitchFamily="34" charset="-128"/>
                <a:cs typeface="Arial Unicode MS" pitchFamily="34" charset="-128"/>
              </a:rPr>
              <a:t>Slide</a:t>
            </a:r>
          </a:p>
          <a:p>
            <a:pPr marL="0" indent="0" eaLnBrk="1" hangingPunct="1">
              <a:lnSpc>
                <a:spcPct val="150000"/>
              </a:lnSpc>
              <a:buNone/>
            </a:pPr>
            <a:r>
              <a:rPr lang="en-US" altLang="ko-KR" dirty="0" smtClean="0">
                <a:solidFill>
                  <a:schemeClr val="bg2"/>
                </a:solidFill>
                <a:latin typeface="Arial Unicode MS" pitchFamily="34" charset="-128"/>
                <a:ea typeface="Arial Unicode MS" pitchFamily="34" charset="-128"/>
                <a:cs typeface="Arial Unicode MS" pitchFamily="34" charset="-128"/>
              </a:rPr>
              <a:t>Over</a:t>
            </a:r>
          </a:p>
          <a:p>
            <a:pPr marL="0" indent="0" eaLnBrk="1" hangingPunct="1">
              <a:lnSpc>
                <a:spcPct val="150000"/>
              </a:lnSpc>
              <a:buNone/>
            </a:pPr>
            <a:r>
              <a:rPr lang="en-US" altLang="ko-KR" dirty="0" smtClean="0">
                <a:solidFill>
                  <a:schemeClr val="bg2"/>
                </a:solidFill>
                <a:latin typeface="Arial Unicode MS" pitchFamily="34" charset="-128"/>
                <a:ea typeface="Arial Unicode MS" pitchFamily="34" charset="-128"/>
                <a:cs typeface="Arial Unicode MS" pitchFamily="34" charset="-128"/>
              </a:rPr>
              <a:t>To Look</a:t>
            </a:r>
          </a:p>
          <a:p>
            <a:pPr marL="0" indent="0" eaLnBrk="1" hangingPunct="1">
              <a:lnSpc>
                <a:spcPct val="150000"/>
              </a:lnSpc>
              <a:buNone/>
            </a:pPr>
            <a:r>
              <a:rPr lang="en-US" altLang="ko-KR" dirty="0" smtClean="0">
                <a:solidFill>
                  <a:schemeClr val="bg2"/>
                </a:solidFill>
                <a:latin typeface="Arial Unicode MS" pitchFamily="34" charset="-128"/>
                <a:ea typeface="Arial Unicode MS" pitchFamily="34" charset="-128"/>
                <a:cs typeface="Arial Unicode MS" pitchFamily="34" charset="-128"/>
              </a:rPr>
              <a:t>At Log</a:t>
            </a:r>
          </a:p>
          <a:p>
            <a:pPr marL="0" indent="0" eaLnBrk="1" hangingPunct="1">
              <a:lnSpc>
                <a:spcPct val="150000"/>
              </a:lnSpc>
              <a:buNone/>
            </a:pPr>
            <a:r>
              <a:rPr lang="en-US" altLang="ko-KR" dirty="0" smtClean="0">
                <a:solidFill>
                  <a:schemeClr val="bg2"/>
                </a:solidFill>
                <a:latin typeface="Arial Unicode MS" pitchFamily="34" charset="-128"/>
                <a:ea typeface="Arial Unicode MS" pitchFamily="34" charset="-128"/>
                <a:cs typeface="Arial Unicode MS" pitchFamily="34" charset="-128"/>
              </a:rPr>
              <a:t>Trans.</a:t>
            </a:r>
          </a:p>
        </p:txBody>
      </p:sp>
      <p:pic>
        <p:nvPicPr>
          <p:cNvPr id="2" name="Picture 1"/>
          <p:cNvPicPr>
            <a:picLocks noChangeAspect="1"/>
          </p:cNvPicPr>
          <p:nvPr/>
        </p:nvPicPr>
        <p:blipFill rotWithShape="1">
          <a:blip r:embed="rId3"/>
          <a:srcRect l="8825" t="40909" r="48209" b="22727"/>
          <a:stretch/>
        </p:blipFill>
        <p:spPr>
          <a:xfrm>
            <a:off x="1828800" y="1600200"/>
            <a:ext cx="4800600" cy="5257800"/>
          </a:xfrm>
          <a:prstGeom prst="rect">
            <a:avLst/>
          </a:prstGeom>
        </p:spPr>
      </p:pic>
    </p:spTree>
    <p:extLst>
      <p:ext uri="{BB962C8B-B14F-4D97-AF65-F5344CB8AC3E}">
        <p14:creationId xmlns:p14="http://schemas.microsoft.com/office/powerpoint/2010/main" val="97976641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50"/>
            </a:gs>
            <a:gs pos="50000">
              <a:schemeClr val="tx1"/>
            </a:gs>
            <a:gs pos="100000">
              <a:srgbClr val="00B050"/>
            </a:gs>
          </a:gsLst>
          <a:lin ang="8100000" scaled="0"/>
        </a:gra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762000" y="0"/>
            <a:ext cx="8001000" cy="762000"/>
          </a:xfrm>
        </p:spPr>
        <p:txBody>
          <a:bodyPr/>
          <a:lstStyle/>
          <a:p>
            <a:pPr eaLnBrk="1" hangingPunct="1"/>
            <a:r>
              <a:rPr lang="en-US" altLang="ko-KR" sz="4000" dirty="0" smtClean="0">
                <a:solidFill>
                  <a:schemeClr val="bg2"/>
                </a:solidFill>
                <a:latin typeface="Arial Unicode MS" pitchFamily="34" charset="-128"/>
                <a:ea typeface="Arial Unicode MS" pitchFamily="34" charset="-128"/>
                <a:cs typeface="Arial Unicode MS" pitchFamily="34" charset="-128"/>
              </a:rPr>
              <a:t>Revisit Gene Expression</a:t>
            </a:r>
          </a:p>
        </p:txBody>
      </p:sp>
      <p:sp>
        <p:nvSpPr>
          <p:cNvPr id="236547" name="Rectangle 3"/>
          <p:cNvSpPr>
            <a:spLocks noGrp="1" noChangeArrowheads="1"/>
          </p:cNvSpPr>
          <p:nvPr>
            <p:ph type="body" idx="1"/>
          </p:nvPr>
        </p:nvSpPr>
        <p:spPr>
          <a:xfrm>
            <a:off x="304800" y="838200"/>
            <a:ext cx="8610600" cy="5410200"/>
          </a:xfrm>
        </p:spPr>
        <p:txBody>
          <a:bodyPr/>
          <a:lstStyle/>
          <a:p>
            <a:pPr marL="0" indent="0" eaLnBrk="1" hangingPunct="1">
              <a:lnSpc>
                <a:spcPct val="150000"/>
              </a:lnSpc>
              <a:buNone/>
            </a:pPr>
            <a:r>
              <a:rPr lang="en-US" altLang="ko-KR" dirty="0" smtClean="0">
                <a:solidFill>
                  <a:schemeClr val="bg2"/>
                </a:solidFill>
                <a:latin typeface="Arial Unicode MS" pitchFamily="34" charset="-128"/>
                <a:ea typeface="Arial Unicode MS" pitchFamily="34" charset="-128"/>
                <a:cs typeface="Arial Unicode MS" pitchFamily="34" charset="-128"/>
              </a:rPr>
              <a:t>Ovarian (</a:t>
            </a:r>
            <a:r>
              <a:rPr lang="en-US" altLang="ko-KR" b="1" dirty="0" smtClean="0">
                <a:solidFill>
                  <a:srgbClr val="DC00FF"/>
                </a:solidFill>
                <a:latin typeface="Arial Unicode MS" pitchFamily="34" charset="-128"/>
                <a:ea typeface="Arial Unicode MS" pitchFamily="34" charset="-128"/>
                <a:cs typeface="Arial Unicode MS" pitchFamily="34" charset="-128"/>
              </a:rPr>
              <a:t>o</a:t>
            </a:r>
            <a:r>
              <a:rPr lang="en-US" altLang="ko-KR" dirty="0" smtClean="0">
                <a:solidFill>
                  <a:schemeClr val="bg2"/>
                </a:solidFill>
                <a:latin typeface="Arial Unicode MS" pitchFamily="34" charset="-128"/>
                <a:ea typeface="Arial Unicode MS" pitchFamily="34" charset="-128"/>
                <a:cs typeface="Arial Unicode MS" pitchFamily="34" charset="-128"/>
              </a:rPr>
              <a:t>) &amp; Uterine (</a:t>
            </a:r>
            <a:r>
              <a:rPr lang="en-US" altLang="ko-KR" b="1" dirty="0" smtClean="0">
                <a:solidFill>
                  <a:srgbClr val="00B050"/>
                </a:solidFill>
                <a:latin typeface="Arial Unicode MS" pitchFamily="34" charset="-128"/>
                <a:ea typeface="Arial Unicode MS" pitchFamily="34" charset="-128"/>
                <a:cs typeface="Arial Unicode MS" pitchFamily="34" charset="-128"/>
              </a:rPr>
              <a:t>+</a:t>
            </a:r>
            <a:r>
              <a:rPr lang="en-US" altLang="ko-KR" dirty="0" smtClean="0">
                <a:solidFill>
                  <a:schemeClr val="bg2"/>
                </a:solidFill>
                <a:latin typeface="Arial Unicode MS" pitchFamily="34" charset="-128"/>
                <a:ea typeface="Arial Unicode MS" pitchFamily="34" charset="-128"/>
                <a:cs typeface="Arial Unicode MS" pitchFamily="34" charset="-128"/>
              </a:rPr>
              <a:t>)  Cancer Cases</a:t>
            </a:r>
          </a:p>
        </p:txBody>
      </p:sp>
      <p:pic>
        <p:nvPicPr>
          <p:cNvPr id="2" name="Picture 1"/>
          <p:cNvPicPr>
            <a:picLocks noChangeAspect="1"/>
          </p:cNvPicPr>
          <p:nvPr/>
        </p:nvPicPr>
        <p:blipFill rotWithShape="1">
          <a:blip r:embed="rId3"/>
          <a:srcRect l="8826" t="40909" r="25703" b="22727"/>
          <a:stretch/>
        </p:blipFill>
        <p:spPr>
          <a:xfrm>
            <a:off x="1828800" y="1600200"/>
            <a:ext cx="7315200" cy="5257800"/>
          </a:xfrm>
          <a:prstGeom prst="rect">
            <a:avLst/>
          </a:prstGeom>
        </p:spPr>
      </p:pic>
      <p:sp>
        <p:nvSpPr>
          <p:cNvPr id="8" name="TextBox 7"/>
          <p:cNvSpPr txBox="1"/>
          <p:nvPr/>
        </p:nvSpPr>
        <p:spPr>
          <a:xfrm>
            <a:off x="279089" y="5557391"/>
            <a:ext cx="2165978" cy="1077218"/>
          </a:xfrm>
          <a:prstGeom prst="rect">
            <a:avLst/>
          </a:prstGeom>
          <a:noFill/>
        </p:spPr>
        <p:txBody>
          <a:bodyPr wrap="none" rtlCol="0">
            <a:spAutoFit/>
          </a:bodyPr>
          <a:lstStyle/>
          <a:p>
            <a:r>
              <a:rPr lang="en-US" sz="3200" dirty="0" smtClean="0">
                <a:solidFill>
                  <a:schemeClr val="bg2"/>
                </a:solidFill>
              </a:rPr>
              <a:t>Note Much</a:t>
            </a:r>
          </a:p>
          <a:p>
            <a:r>
              <a:rPr lang="en-US" sz="3200" dirty="0" smtClean="0">
                <a:solidFill>
                  <a:schemeClr val="bg2"/>
                </a:solidFill>
              </a:rPr>
              <a:t>Better</a:t>
            </a:r>
            <a:endParaRPr lang="en-US" sz="3200" dirty="0">
              <a:solidFill>
                <a:schemeClr val="bg2"/>
              </a:solidFill>
            </a:endParaRPr>
          </a:p>
        </p:txBody>
      </p:sp>
      <p:grpSp>
        <p:nvGrpSpPr>
          <p:cNvPr id="14" name="Group 13"/>
          <p:cNvGrpSpPr/>
          <p:nvPr/>
        </p:nvGrpSpPr>
        <p:grpSpPr>
          <a:xfrm>
            <a:off x="256966" y="1981200"/>
            <a:ext cx="7591634" cy="1077218"/>
            <a:chOff x="256966" y="1981200"/>
            <a:chExt cx="7591634" cy="1077218"/>
          </a:xfrm>
        </p:grpSpPr>
        <p:sp>
          <p:nvSpPr>
            <p:cNvPr id="3" name="TextBox 2"/>
            <p:cNvSpPr txBox="1"/>
            <p:nvPr/>
          </p:nvSpPr>
          <p:spPr>
            <a:xfrm>
              <a:off x="256966" y="1981200"/>
              <a:ext cx="4238404" cy="1077218"/>
            </a:xfrm>
            <a:prstGeom prst="rect">
              <a:avLst/>
            </a:prstGeom>
            <a:noFill/>
          </p:spPr>
          <p:txBody>
            <a:bodyPr wrap="none" rtlCol="0">
              <a:spAutoFit/>
            </a:bodyPr>
            <a:lstStyle/>
            <a:p>
              <a:r>
                <a:rPr lang="en-US" sz="3200" dirty="0" smtClean="0">
                  <a:solidFill>
                    <a:schemeClr val="bg2"/>
                  </a:solidFill>
                </a:rPr>
                <a:t>Add In Automatic</a:t>
              </a:r>
            </a:p>
            <a:p>
              <a:r>
                <a:rPr lang="en-US" sz="3200" dirty="0" smtClean="0">
                  <a:solidFill>
                    <a:schemeClr val="bg2"/>
                  </a:solidFill>
                </a:rPr>
                <a:t>Log Transformed PCA</a:t>
              </a:r>
              <a:endParaRPr lang="en-US" sz="3200" dirty="0">
                <a:solidFill>
                  <a:schemeClr val="bg2"/>
                </a:solidFill>
              </a:endParaRPr>
            </a:p>
          </p:txBody>
        </p:sp>
        <p:cxnSp>
          <p:nvCxnSpPr>
            <p:cNvPr id="13" name="Straight Arrow Connector 12"/>
            <p:cNvCxnSpPr>
              <a:stCxn id="3" idx="3"/>
            </p:cNvCxnSpPr>
            <p:nvPr/>
          </p:nvCxnSpPr>
          <p:spPr>
            <a:xfrm>
              <a:off x="4495370" y="2519809"/>
              <a:ext cx="3353230" cy="147191"/>
            </a:xfrm>
            <a:prstGeom prst="straightConnector1">
              <a:avLst/>
            </a:prstGeom>
            <a:ln w="254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256966" y="4068154"/>
            <a:ext cx="7591634" cy="1077218"/>
            <a:chOff x="256966" y="4068154"/>
            <a:chExt cx="7591634" cy="1077218"/>
          </a:xfrm>
        </p:grpSpPr>
        <p:sp>
          <p:nvSpPr>
            <p:cNvPr id="7" name="TextBox 6"/>
            <p:cNvSpPr txBox="1"/>
            <p:nvPr/>
          </p:nvSpPr>
          <p:spPr>
            <a:xfrm>
              <a:off x="256966" y="4068154"/>
              <a:ext cx="3145413" cy="1077218"/>
            </a:xfrm>
            <a:prstGeom prst="rect">
              <a:avLst/>
            </a:prstGeom>
            <a:noFill/>
          </p:spPr>
          <p:txBody>
            <a:bodyPr wrap="none" rtlCol="0">
              <a:spAutoFit/>
            </a:bodyPr>
            <a:lstStyle/>
            <a:p>
              <a:r>
                <a:rPr lang="en-US" sz="3200" dirty="0" err="1" smtClean="0">
                  <a:solidFill>
                    <a:schemeClr val="bg2"/>
                  </a:solidFill>
                </a:rPr>
                <a:t>Proj’ns</a:t>
              </a:r>
              <a:r>
                <a:rPr lang="en-US" sz="3200" dirty="0" smtClean="0">
                  <a:solidFill>
                    <a:schemeClr val="bg2"/>
                  </a:solidFill>
                </a:rPr>
                <a:t> on Mean</a:t>
              </a:r>
            </a:p>
            <a:p>
              <a:r>
                <a:rPr lang="en-US" sz="3200" dirty="0" smtClean="0">
                  <a:solidFill>
                    <a:schemeClr val="bg2"/>
                  </a:solidFill>
                </a:rPr>
                <a:t>Difference </a:t>
              </a:r>
              <a:r>
                <a:rPr lang="en-US" sz="3200" dirty="0" err="1" smtClean="0">
                  <a:solidFill>
                    <a:schemeClr val="bg2"/>
                  </a:solidFill>
                </a:rPr>
                <a:t>Dir’n</a:t>
              </a:r>
              <a:endParaRPr lang="en-US" sz="3200" dirty="0">
                <a:solidFill>
                  <a:schemeClr val="bg2"/>
                </a:solidFill>
              </a:endParaRPr>
            </a:p>
          </p:txBody>
        </p:sp>
        <p:cxnSp>
          <p:nvCxnSpPr>
            <p:cNvPr id="17" name="Straight Arrow Connector 16"/>
            <p:cNvCxnSpPr>
              <a:stCxn id="7" idx="3"/>
            </p:cNvCxnSpPr>
            <p:nvPr/>
          </p:nvCxnSpPr>
          <p:spPr>
            <a:xfrm>
              <a:off x="3402379" y="4606763"/>
              <a:ext cx="4446221" cy="538609"/>
            </a:xfrm>
            <a:prstGeom prst="straightConnector1">
              <a:avLst/>
            </a:prstGeom>
            <a:ln w="254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59940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50"/>
            </a:gs>
            <a:gs pos="50000">
              <a:schemeClr val="tx1"/>
            </a:gs>
            <a:gs pos="100000">
              <a:srgbClr val="00B050"/>
            </a:gs>
          </a:gsLst>
          <a:lin ang="8100000" scaled="0"/>
        </a:gra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762000" y="0"/>
            <a:ext cx="8001000" cy="762000"/>
          </a:xfrm>
        </p:spPr>
        <p:txBody>
          <a:bodyPr/>
          <a:lstStyle/>
          <a:p>
            <a:pPr eaLnBrk="1" hangingPunct="1"/>
            <a:r>
              <a:rPr lang="en-US" altLang="ko-KR" sz="4000" dirty="0" smtClean="0">
                <a:solidFill>
                  <a:schemeClr val="bg2"/>
                </a:solidFill>
                <a:latin typeface="Arial Unicode MS" pitchFamily="34" charset="-128"/>
                <a:ea typeface="Arial Unicode MS" pitchFamily="34" charset="-128"/>
                <a:cs typeface="Arial Unicode MS" pitchFamily="34" charset="-128"/>
              </a:rPr>
              <a:t>Revisit Gene Expression</a:t>
            </a:r>
          </a:p>
        </p:txBody>
      </p:sp>
      <p:sp>
        <p:nvSpPr>
          <p:cNvPr id="236547" name="Rectangle 3"/>
          <p:cNvSpPr>
            <a:spLocks noGrp="1" noChangeArrowheads="1"/>
          </p:cNvSpPr>
          <p:nvPr>
            <p:ph type="body" idx="1"/>
          </p:nvPr>
        </p:nvSpPr>
        <p:spPr>
          <a:xfrm>
            <a:off x="304800" y="838200"/>
            <a:ext cx="8610600" cy="5410200"/>
          </a:xfrm>
        </p:spPr>
        <p:txBody>
          <a:bodyPr/>
          <a:lstStyle/>
          <a:p>
            <a:pPr marL="0" indent="0" eaLnBrk="1" hangingPunct="1">
              <a:lnSpc>
                <a:spcPct val="150000"/>
              </a:lnSpc>
              <a:buNone/>
            </a:pPr>
            <a:r>
              <a:rPr lang="en-US" altLang="ko-KR" dirty="0" smtClean="0">
                <a:solidFill>
                  <a:schemeClr val="bg2"/>
                </a:solidFill>
                <a:latin typeface="Arial Unicode MS" pitchFamily="34" charset="-128"/>
                <a:ea typeface="Arial Unicode MS" pitchFamily="34" charset="-128"/>
                <a:cs typeface="Arial Unicode MS" pitchFamily="34" charset="-128"/>
              </a:rPr>
              <a:t>Ovarian (</a:t>
            </a:r>
            <a:r>
              <a:rPr lang="en-US" altLang="ko-KR" b="1" dirty="0" smtClean="0">
                <a:solidFill>
                  <a:srgbClr val="DC00FF"/>
                </a:solidFill>
                <a:latin typeface="Arial Unicode MS" pitchFamily="34" charset="-128"/>
                <a:ea typeface="Arial Unicode MS" pitchFamily="34" charset="-128"/>
                <a:cs typeface="Arial Unicode MS" pitchFamily="34" charset="-128"/>
              </a:rPr>
              <a:t>o</a:t>
            </a:r>
            <a:r>
              <a:rPr lang="en-US" altLang="ko-KR" dirty="0" smtClean="0">
                <a:solidFill>
                  <a:schemeClr val="bg2"/>
                </a:solidFill>
                <a:latin typeface="Arial Unicode MS" pitchFamily="34" charset="-128"/>
                <a:ea typeface="Arial Unicode MS" pitchFamily="34" charset="-128"/>
                <a:cs typeface="Arial Unicode MS" pitchFamily="34" charset="-128"/>
              </a:rPr>
              <a:t>) &amp; Uterine (</a:t>
            </a:r>
            <a:r>
              <a:rPr lang="en-US" altLang="ko-KR" b="1" dirty="0" smtClean="0">
                <a:solidFill>
                  <a:srgbClr val="00B050"/>
                </a:solidFill>
                <a:latin typeface="Arial Unicode MS" pitchFamily="34" charset="-128"/>
                <a:ea typeface="Arial Unicode MS" pitchFamily="34" charset="-128"/>
                <a:cs typeface="Arial Unicode MS" pitchFamily="34" charset="-128"/>
              </a:rPr>
              <a:t>+</a:t>
            </a:r>
            <a:r>
              <a:rPr lang="en-US" altLang="ko-KR" dirty="0" smtClean="0">
                <a:solidFill>
                  <a:schemeClr val="bg2"/>
                </a:solidFill>
                <a:latin typeface="Arial Unicode MS" pitchFamily="34" charset="-128"/>
                <a:ea typeface="Arial Unicode MS" pitchFamily="34" charset="-128"/>
                <a:cs typeface="Arial Unicode MS" pitchFamily="34" charset="-128"/>
              </a:rPr>
              <a:t>)  Cancer Cases</a:t>
            </a:r>
          </a:p>
        </p:txBody>
      </p:sp>
      <p:pic>
        <p:nvPicPr>
          <p:cNvPr id="2" name="Picture 1"/>
          <p:cNvPicPr>
            <a:picLocks noChangeAspect="1"/>
          </p:cNvPicPr>
          <p:nvPr/>
        </p:nvPicPr>
        <p:blipFill rotWithShape="1">
          <a:blip r:embed="rId3"/>
          <a:srcRect l="8826" t="40909" r="25703" b="22727"/>
          <a:stretch/>
        </p:blipFill>
        <p:spPr>
          <a:xfrm>
            <a:off x="1828800" y="1600200"/>
            <a:ext cx="7315200" cy="5257800"/>
          </a:xfrm>
          <a:prstGeom prst="rect">
            <a:avLst/>
          </a:prstGeom>
        </p:spPr>
      </p:pic>
      <p:grpSp>
        <p:nvGrpSpPr>
          <p:cNvPr id="3" name="Group 2"/>
          <p:cNvGrpSpPr/>
          <p:nvPr/>
        </p:nvGrpSpPr>
        <p:grpSpPr>
          <a:xfrm>
            <a:off x="5075943" y="1630740"/>
            <a:ext cx="3229857" cy="3550860"/>
            <a:chOff x="5075943" y="1630740"/>
            <a:chExt cx="3229857" cy="3550860"/>
          </a:xfrm>
        </p:grpSpPr>
        <p:sp>
          <p:nvSpPr>
            <p:cNvPr id="8" name="TextBox 7"/>
            <p:cNvSpPr txBox="1"/>
            <p:nvPr/>
          </p:nvSpPr>
          <p:spPr>
            <a:xfrm>
              <a:off x="5075943" y="1630740"/>
              <a:ext cx="2848857" cy="1569660"/>
            </a:xfrm>
            <a:prstGeom prst="rect">
              <a:avLst/>
            </a:prstGeom>
            <a:noFill/>
          </p:spPr>
          <p:txBody>
            <a:bodyPr wrap="none" rtlCol="0">
              <a:spAutoFit/>
            </a:bodyPr>
            <a:lstStyle/>
            <a:p>
              <a:r>
                <a:rPr lang="en-US" sz="3200" dirty="0" smtClean="0">
                  <a:solidFill>
                    <a:srgbClr val="C00000"/>
                  </a:solidFill>
                </a:rPr>
                <a:t>Quantification</a:t>
              </a:r>
            </a:p>
            <a:p>
              <a:r>
                <a:rPr lang="en-US" sz="3200" dirty="0" smtClean="0">
                  <a:solidFill>
                    <a:srgbClr val="C00000"/>
                  </a:solidFill>
                </a:rPr>
                <a:t>Of Better</a:t>
              </a:r>
            </a:p>
            <a:p>
              <a:r>
                <a:rPr lang="en-US" sz="3200" dirty="0" smtClean="0">
                  <a:solidFill>
                    <a:srgbClr val="C00000"/>
                  </a:solidFill>
                </a:rPr>
                <a:t>Separation???</a:t>
              </a:r>
              <a:endParaRPr lang="en-US" sz="3200" dirty="0">
                <a:solidFill>
                  <a:srgbClr val="C00000"/>
                </a:solidFill>
              </a:endParaRPr>
            </a:p>
          </p:txBody>
        </p:sp>
        <p:cxnSp>
          <p:nvCxnSpPr>
            <p:cNvPr id="12" name="Straight Arrow Connector 11"/>
            <p:cNvCxnSpPr>
              <a:stCxn id="8" idx="2"/>
            </p:cNvCxnSpPr>
            <p:nvPr/>
          </p:nvCxnSpPr>
          <p:spPr>
            <a:xfrm>
              <a:off x="6500372" y="3200400"/>
              <a:ext cx="1805428" cy="190500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5867400" y="3200400"/>
              <a:ext cx="632972" cy="198120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40063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50"/>
            </a:gs>
            <a:gs pos="50000">
              <a:schemeClr val="tx1"/>
            </a:gs>
            <a:gs pos="100000">
              <a:srgbClr val="00B050"/>
            </a:gs>
          </a:gsLst>
          <a:lin ang="8100000" scaled="0"/>
        </a:gra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762000" y="0"/>
            <a:ext cx="8001000" cy="762000"/>
          </a:xfrm>
        </p:spPr>
        <p:txBody>
          <a:bodyPr/>
          <a:lstStyle/>
          <a:p>
            <a:pPr eaLnBrk="1" hangingPunct="1"/>
            <a:r>
              <a:rPr lang="en-US" altLang="ko-KR" sz="4000" dirty="0" smtClean="0">
                <a:solidFill>
                  <a:schemeClr val="bg2"/>
                </a:solidFill>
                <a:latin typeface="Arial Unicode MS" pitchFamily="34" charset="-128"/>
                <a:ea typeface="Arial Unicode MS" pitchFamily="34" charset="-128"/>
                <a:cs typeface="Arial Unicode MS" pitchFamily="34" charset="-128"/>
              </a:rPr>
              <a:t>Revisit Gene Expression</a:t>
            </a:r>
          </a:p>
        </p:txBody>
      </p:sp>
      <p:sp>
        <p:nvSpPr>
          <p:cNvPr id="236547" name="Rectangle 3"/>
          <p:cNvSpPr>
            <a:spLocks noGrp="1" noChangeArrowheads="1"/>
          </p:cNvSpPr>
          <p:nvPr>
            <p:ph type="body" idx="1"/>
          </p:nvPr>
        </p:nvSpPr>
        <p:spPr>
          <a:xfrm>
            <a:off x="304800" y="838200"/>
            <a:ext cx="8610600" cy="5410200"/>
          </a:xfrm>
        </p:spPr>
        <p:txBody>
          <a:bodyPr/>
          <a:lstStyle/>
          <a:p>
            <a:pPr marL="0" indent="0" eaLnBrk="1" hangingPunct="1">
              <a:lnSpc>
                <a:spcPct val="150000"/>
              </a:lnSpc>
              <a:buNone/>
            </a:pPr>
            <a:r>
              <a:rPr lang="en-US" altLang="ko-KR" dirty="0" smtClean="0">
                <a:solidFill>
                  <a:schemeClr val="bg2"/>
                </a:solidFill>
                <a:latin typeface="Arial Unicode MS" pitchFamily="34" charset="-128"/>
                <a:ea typeface="Arial Unicode MS" pitchFamily="34" charset="-128"/>
                <a:cs typeface="Arial Unicode MS" pitchFamily="34" charset="-128"/>
              </a:rPr>
              <a:t>Quantify</a:t>
            </a:r>
          </a:p>
          <a:p>
            <a:pPr marL="0" indent="0" eaLnBrk="1" hangingPunct="1">
              <a:lnSpc>
                <a:spcPct val="150000"/>
              </a:lnSpc>
              <a:buNone/>
            </a:pPr>
            <a:r>
              <a:rPr lang="en-US" altLang="ko-KR" dirty="0" smtClean="0">
                <a:solidFill>
                  <a:schemeClr val="bg2"/>
                </a:solidFill>
                <a:latin typeface="Arial Unicode MS" pitchFamily="34" charset="-128"/>
                <a:ea typeface="Arial Unicode MS" pitchFamily="34" charset="-128"/>
                <a:cs typeface="Arial Unicode MS" pitchFamily="34" charset="-128"/>
              </a:rPr>
              <a:t>Separation</a:t>
            </a:r>
          </a:p>
          <a:p>
            <a:pPr marL="0" indent="0" eaLnBrk="1" hangingPunct="1">
              <a:lnSpc>
                <a:spcPct val="150000"/>
              </a:lnSpc>
              <a:buNone/>
            </a:pPr>
            <a:r>
              <a:rPr lang="en-US" altLang="ko-KR" dirty="0" smtClean="0">
                <a:solidFill>
                  <a:schemeClr val="bg2"/>
                </a:solidFill>
                <a:latin typeface="Arial Unicode MS" pitchFamily="34" charset="-128"/>
                <a:ea typeface="Arial Unicode MS" pitchFamily="34" charset="-128"/>
                <a:cs typeface="Arial Unicode MS" pitchFamily="34" charset="-128"/>
              </a:rPr>
              <a:t>Of Groups</a:t>
            </a:r>
          </a:p>
          <a:p>
            <a:pPr marL="0" indent="0" eaLnBrk="1" hangingPunct="1">
              <a:lnSpc>
                <a:spcPct val="150000"/>
              </a:lnSpc>
              <a:buNone/>
            </a:pPr>
            <a:r>
              <a:rPr lang="en-US" altLang="ko-KR" dirty="0" smtClean="0">
                <a:solidFill>
                  <a:schemeClr val="bg2"/>
                </a:solidFill>
                <a:latin typeface="Arial Unicode MS" pitchFamily="34" charset="-128"/>
                <a:ea typeface="Arial Unicode MS" pitchFamily="34" charset="-128"/>
                <a:cs typeface="Arial Unicode MS" pitchFamily="34" charset="-128"/>
              </a:rPr>
              <a:t>Using </a:t>
            </a:r>
          </a:p>
          <a:p>
            <a:pPr marL="0" indent="0" eaLnBrk="1" hangingPunct="1">
              <a:lnSpc>
                <a:spcPct val="150000"/>
              </a:lnSpc>
              <a:buNone/>
            </a:pPr>
            <a:r>
              <a:rPr lang="en-US" altLang="ko-KR" dirty="0" smtClean="0">
                <a:solidFill>
                  <a:schemeClr val="bg2"/>
                </a:solidFill>
                <a:latin typeface="Arial Unicode MS" pitchFamily="34" charset="-128"/>
                <a:ea typeface="Arial Unicode MS" pitchFamily="34" charset="-128"/>
                <a:cs typeface="Arial Unicode MS" pitchFamily="34" charset="-128"/>
              </a:rPr>
              <a:t>ROC Curves</a:t>
            </a:r>
          </a:p>
        </p:txBody>
      </p:sp>
      <p:pic>
        <p:nvPicPr>
          <p:cNvPr id="2" name="Picture 1"/>
          <p:cNvPicPr>
            <a:picLocks noChangeAspect="1"/>
          </p:cNvPicPr>
          <p:nvPr/>
        </p:nvPicPr>
        <p:blipFill rotWithShape="1">
          <a:blip r:embed="rId3"/>
          <a:srcRect l="7843" t="40152" r="24511" b="4546"/>
          <a:stretch/>
        </p:blipFill>
        <p:spPr>
          <a:xfrm>
            <a:off x="3454052" y="838200"/>
            <a:ext cx="5689948" cy="6019800"/>
          </a:xfrm>
          <a:prstGeom prst="rect">
            <a:avLst/>
          </a:prstGeom>
        </p:spPr>
      </p:pic>
    </p:spTree>
    <p:extLst>
      <p:ext uri="{BB962C8B-B14F-4D97-AF65-F5344CB8AC3E}">
        <p14:creationId xmlns:p14="http://schemas.microsoft.com/office/powerpoint/2010/main" val="302174371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50000">
              <a:schemeClr val="accent1">
                <a:tint val="44500"/>
                <a:satMod val="160000"/>
              </a:schemeClr>
            </a:gs>
            <a:gs pos="100000">
              <a:srgbClr val="7030A0"/>
            </a:gs>
          </a:gsLst>
          <a:lin ang="27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lstStyle/>
          <a:p>
            <a:r>
              <a:rPr lang="en-US" dirty="0" smtClean="0"/>
              <a:t>ROC Curve</a:t>
            </a:r>
            <a:endParaRPr lang="en-US" dirty="0"/>
          </a:p>
        </p:txBody>
      </p:sp>
      <p:sp>
        <p:nvSpPr>
          <p:cNvPr id="3" name="Content Placeholder 2"/>
          <p:cNvSpPr>
            <a:spLocks noGrp="1"/>
          </p:cNvSpPr>
          <p:nvPr>
            <p:ph idx="1"/>
          </p:nvPr>
        </p:nvSpPr>
        <p:spPr>
          <a:xfrm>
            <a:off x="152400" y="1027886"/>
            <a:ext cx="8534400" cy="5135563"/>
          </a:xfrm>
        </p:spPr>
        <p:txBody>
          <a:bodyPr/>
          <a:lstStyle/>
          <a:p>
            <a:pPr marL="0" indent="0">
              <a:buNone/>
            </a:pPr>
            <a:r>
              <a:rPr lang="en-US" dirty="0" smtClean="0"/>
              <a:t>Challenge:</a:t>
            </a:r>
          </a:p>
          <a:p>
            <a:pPr marL="0" indent="0" algn="ctr">
              <a:buNone/>
            </a:pPr>
            <a:r>
              <a:rPr lang="en-US" dirty="0" smtClean="0"/>
              <a:t>Measure “Goodness of Separation” </a:t>
            </a:r>
          </a:p>
          <a:p>
            <a:pPr marL="0" indent="0">
              <a:buNone/>
            </a:pPr>
            <a:endParaRPr lang="en-US" dirty="0"/>
          </a:p>
          <a:p>
            <a:pPr marL="0" indent="0">
              <a:buNone/>
            </a:pPr>
            <a:r>
              <a:rPr lang="en-US" dirty="0"/>
              <a:t>Approach from </a:t>
            </a:r>
            <a:r>
              <a:rPr lang="en-US" u="sng" dirty="0"/>
              <a:t>Signal Detection</a:t>
            </a:r>
            <a:r>
              <a:rPr lang="en-US" dirty="0"/>
              <a:t>:</a:t>
            </a:r>
          </a:p>
          <a:p>
            <a:pPr marL="0" indent="0" algn="ctr">
              <a:buNone/>
            </a:pPr>
            <a:r>
              <a:rPr lang="en-US" dirty="0"/>
              <a:t>Receiver Operator Characteristic</a:t>
            </a:r>
          </a:p>
          <a:p>
            <a:pPr marL="0" indent="0" algn="ctr">
              <a:buNone/>
            </a:pPr>
            <a:r>
              <a:rPr lang="en-US" dirty="0"/>
              <a:t>(ROC) Curve</a:t>
            </a:r>
          </a:p>
          <a:p>
            <a:pPr marL="0" indent="0" algn="ctr">
              <a:buNone/>
            </a:pPr>
            <a:endParaRPr lang="en-US" dirty="0"/>
          </a:p>
          <a:p>
            <a:pPr marL="0" indent="0">
              <a:buNone/>
            </a:pPr>
            <a:r>
              <a:rPr lang="en-US" dirty="0"/>
              <a:t>Developed in WWII, History in</a:t>
            </a:r>
          </a:p>
          <a:p>
            <a:pPr marL="0" indent="0">
              <a:buNone/>
            </a:pPr>
            <a:r>
              <a:rPr lang="en-US" dirty="0"/>
              <a:t>Green and </a:t>
            </a:r>
            <a:r>
              <a:rPr lang="en-US" dirty="0" err="1"/>
              <a:t>Swets</a:t>
            </a:r>
            <a:r>
              <a:rPr lang="en-US" dirty="0"/>
              <a:t> (1966)</a:t>
            </a:r>
          </a:p>
          <a:p>
            <a:pPr marL="0" indent="0">
              <a:buNone/>
            </a:pPr>
            <a:endParaRPr lang="en-US" dirty="0"/>
          </a:p>
          <a:p>
            <a:pPr marL="0" indent="0">
              <a:buNone/>
            </a:pPr>
            <a:endParaRPr lang="en-US" dirty="0" smtClean="0"/>
          </a:p>
        </p:txBody>
      </p:sp>
    </p:spTree>
    <p:extLst>
      <p:ext uri="{BB962C8B-B14F-4D97-AF65-F5344CB8AC3E}">
        <p14:creationId xmlns:p14="http://schemas.microsoft.com/office/powerpoint/2010/main" val="20479448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5">
                <a:lumMod val="50000"/>
              </a:schemeClr>
            </a:gs>
            <a:gs pos="50000">
              <a:schemeClr val="tx1"/>
            </a:gs>
            <a:gs pos="100000">
              <a:schemeClr val="accent5">
                <a:lumMod val="50000"/>
              </a:schemeClr>
            </a:gs>
          </a:gsLst>
          <a:lin ang="0" scaled="0"/>
        </a:gra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7003" y="1941959"/>
            <a:ext cx="6956997" cy="4916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4210" name="Rectangle 2"/>
          <p:cNvSpPr>
            <a:spLocks noGrp="1" noChangeArrowheads="1"/>
          </p:cNvSpPr>
          <p:nvPr>
            <p:ph type="title"/>
          </p:nvPr>
        </p:nvSpPr>
        <p:spPr>
          <a:xfrm>
            <a:off x="762000" y="0"/>
            <a:ext cx="8001000" cy="762000"/>
          </a:xfrm>
        </p:spPr>
        <p:txBody>
          <a:bodyPr/>
          <a:lstStyle/>
          <a:p>
            <a:pPr eaLnBrk="1" hangingPunct="1"/>
            <a:r>
              <a:rPr lang="en-US" altLang="ko-KR" sz="4000" dirty="0">
                <a:solidFill>
                  <a:schemeClr val="bg2"/>
                </a:solidFill>
                <a:latin typeface="Arial Unicode MS" pitchFamily="34" charset="-128"/>
                <a:ea typeface="Arial Unicode MS" pitchFamily="34" charset="-128"/>
                <a:cs typeface="Arial Unicode MS" pitchFamily="34" charset="-128"/>
              </a:rPr>
              <a:t>Inference for Drug Discovery Data</a:t>
            </a:r>
            <a:endParaRPr lang="en-US" altLang="ko-KR" sz="4000" dirty="0" smtClean="0">
              <a:solidFill>
                <a:schemeClr val="bg2"/>
              </a:solidFill>
              <a:latin typeface="Arial Unicode MS" pitchFamily="34" charset="-128"/>
              <a:ea typeface="Arial Unicode MS" pitchFamily="34" charset="-128"/>
              <a:cs typeface="Arial Unicode MS" pitchFamily="34" charset="-128"/>
            </a:endParaRPr>
          </a:p>
        </p:txBody>
      </p:sp>
      <p:sp>
        <p:nvSpPr>
          <p:cNvPr id="236547" name="Rectangle 3"/>
          <p:cNvSpPr>
            <a:spLocks noGrp="1" noChangeArrowheads="1"/>
          </p:cNvSpPr>
          <p:nvPr>
            <p:ph type="body" idx="1"/>
          </p:nvPr>
        </p:nvSpPr>
        <p:spPr>
          <a:xfrm>
            <a:off x="304800" y="838200"/>
            <a:ext cx="8610600" cy="5410200"/>
          </a:xfrm>
        </p:spPr>
        <p:txBody>
          <a:bodyPr/>
          <a:lstStyle/>
          <a:p>
            <a:pPr marL="0" indent="0" eaLnBrk="1" hangingPunct="1">
              <a:buNone/>
            </a:pPr>
            <a:r>
              <a:rPr lang="en-US" altLang="ko-KR" dirty="0" err="1" smtClean="0">
                <a:solidFill>
                  <a:schemeClr val="bg2"/>
                </a:solidFill>
                <a:latin typeface="Arial Unicode MS" pitchFamily="34" charset="-128"/>
                <a:ea typeface="Arial Unicode MS" pitchFamily="34" charset="-128"/>
                <a:cs typeface="Arial Unicode MS" pitchFamily="34" charset="-128"/>
              </a:rPr>
              <a:t>DiProPerm</a:t>
            </a:r>
            <a:r>
              <a:rPr lang="en-US" altLang="ko-KR" dirty="0" smtClean="0">
                <a:solidFill>
                  <a:schemeClr val="bg2"/>
                </a:solidFill>
                <a:latin typeface="Arial Unicode MS" pitchFamily="34" charset="-128"/>
                <a:ea typeface="Arial Unicode MS" pitchFamily="34" charset="-128"/>
                <a:cs typeface="Arial Unicode MS" pitchFamily="34" charset="-128"/>
              </a:rPr>
              <a:t> test of </a:t>
            </a:r>
            <a:r>
              <a:rPr lang="en-US" altLang="ko-KR" dirty="0" smtClean="0">
                <a:solidFill>
                  <a:schemeClr val="bg1"/>
                </a:solidFill>
                <a:latin typeface="Arial Unicode MS" pitchFamily="34" charset="-128"/>
                <a:ea typeface="Arial Unicode MS" pitchFamily="34" charset="-128"/>
                <a:cs typeface="Arial Unicode MS" pitchFamily="34" charset="-128"/>
              </a:rPr>
              <a:t>Blue </a:t>
            </a:r>
            <a:r>
              <a:rPr lang="en-US" altLang="ko-KR" dirty="0" smtClean="0">
                <a:solidFill>
                  <a:schemeClr val="bg2"/>
                </a:solidFill>
                <a:latin typeface="Arial Unicode MS" pitchFamily="34" charset="-128"/>
                <a:ea typeface="Arial Unicode MS" pitchFamily="34" charset="-128"/>
                <a:cs typeface="Arial Unicode MS" pitchFamily="34" charset="-128"/>
              </a:rPr>
              <a:t>vs.</a:t>
            </a:r>
            <a:r>
              <a:rPr lang="en-US" altLang="ko-KR" dirty="0" smtClean="0">
                <a:solidFill>
                  <a:schemeClr val="bg1"/>
                </a:solidFill>
                <a:latin typeface="Arial Unicode MS" pitchFamily="34" charset="-128"/>
                <a:ea typeface="Arial Unicode MS" pitchFamily="34" charset="-128"/>
                <a:cs typeface="Arial Unicode MS" pitchFamily="34" charset="-128"/>
              </a:rPr>
              <a:t> </a:t>
            </a:r>
            <a:r>
              <a:rPr lang="en-US" altLang="ko-KR" dirty="0" smtClean="0">
                <a:solidFill>
                  <a:srgbClr val="FF0000"/>
                </a:solidFill>
                <a:latin typeface="Arial Unicode MS" pitchFamily="34" charset="-128"/>
                <a:ea typeface="Arial Unicode MS" pitchFamily="34" charset="-128"/>
                <a:cs typeface="Arial Unicode MS" pitchFamily="34" charset="-128"/>
              </a:rPr>
              <a:t>Red</a:t>
            </a:r>
          </a:p>
          <a:p>
            <a:pPr marL="0" indent="0" eaLnBrk="1" hangingPunct="1">
              <a:buNone/>
            </a:pPr>
            <a:r>
              <a:rPr lang="en-US" altLang="ko-KR" dirty="0">
                <a:solidFill>
                  <a:schemeClr val="bg2"/>
                </a:solidFill>
                <a:latin typeface="Arial Unicode MS" pitchFamily="34" charset="-128"/>
                <a:ea typeface="Arial Unicode MS" pitchFamily="34" charset="-128"/>
                <a:cs typeface="Arial Unicode MS" pitchFamily="34" charset="-128"/>
              </a:rPr>
              <a:t>Non-Binary – Standardized</a:t>
            </a:r>
          </a:p>
          <a:p>
            <a:pPr marL="457200" lvl="0" indent="-457200" eaLnBrk="1" hangingPunct="1">
              <a:buClr>
                <a:srgbClr val="A50021"/>
              </a:buClr>
              <a:buSzPct val="75000"/>
              <a:buNone/>
            </a:pPr>
            <a:endParaRPr lang="en-US" altLang="en-US" dirty="0">
              <a:solidFill>
                <a:srgbClr val="000000"/>
              </a:solidFill>
              <a:latin typeface="Tahoma"/>
            </a:endParaRPr>
          </a:p>
          <a:p>
            <a:pPr marL="457200" lvl="0" indent="-457200" eaLnBrk="1" hangingPunct="1">
              <a:buClr>
                <a:srgbClr val="A50021"/>
              </a:buClr>
              <a:buSzPct val="75000"/>
              <a:buNone/>
            </a:pPr>
            <a:r>
              <a:rPr lang="en-US" altLang="en-US" dirty="0">
                <a:solidFill>
                  <a:srgbClr val="000000"/>
                </a:solidFill>
                <a:latin typeface="Tahoma"/>
              </a:rPr>
              <a:t>Z = 17.3</a:t>
            </a:r>
          </a:p>
          <a:p>
            <a:pPr marL="457200" lvl="0" indent="-457200" eaLnBrk="1" hangingPunct="1">
              <a:buClr>
                <a:srgbClr val="A50021"/>
              </a:buClr>
              <a:buSzPct val="75000"/>
              <a:buNone/>
            </a:pPr>
            <a:r>
              <a:rPr lang="en-US" altLang="en-US" dirty="0" smtClean="0">
                <a:solidFill>
                  <a:srgbClr val="000000"/>
                </a:solidFill>
                <a:latin typeface="Tahoma"/>
              </a:rPr>
              <a:t>Stronger</a:t>
            </a:r>
          </a:p>
          <a:p>
            <a:pPr marL="457200" lvl="0" indent="-457200" eaLnBrk="1" hangingPunct="1">
              <a:buClr>
                <a:srgbClr val="A50021"/>
              </a:buClr>
              <a:buSzPct val="75000"/>
              <a:buNone/>
            </a:pPr>
            <a:endParaRPr lang="en-US" altLang="en-US" dirty="0">
              <a:solidFill>
                <a:srgbClr val="000000"/>
              </a:solidFill>
              <a:latin typeface="Tahoma"/>
            </a:endParaRPr>
          </a:p>
          <a:p>
            <a:pPr marL="457200" lvl="0" indent="-457200" eaLnBrk="1" hangingPunct="1">
              <a:buClr>
                <a:srgbClr val="A50021"/>
              </a:buClr>
              <a:buSzPct val="75000"/>
              <a:buNone/>
            </a:pPr>
            <a:r>
              <a:rPr lang="en-US" altLang="en-US" dirty="0" smtClean="0">
                <a:solidFill>
                  <a:srgbClr val="000000"/>
                </a:solidFill>
                <a:latin typeface="Tahoma"/>
              </a:rPr>
              <a:t>Reflects</a:t>
            </a:r>
          </a:p>
          <a:p>
            <a:pPr marL="457200" lvl="0" indent="-457200" eaLnBrk="1" hangingPunct="1">
              <a:buClr>
                <a:srgbClr val="A50021"/>
              </a:buClr>
              <a:buSzPct val="75000"/>
              <a:buNone/>
            </a:pPr>
            <a:r>
              <a:rPr lang="en-US" altLang="en-US" dirty="0" smtClean="0">
                <a:solidFill>
                  <a:srgbClr val="000000"/>
                </a:solidFill>
                <a:latin typeface="Tahoma"/>
              </a:rPr>
              <a:t>More Info</a:t>
            </a:r>
          </a:p>
          <a:p>
            <a:pPr marL="457200" lvl="0" indent="-457200" eaLnBrk="1" hangingPunct="1">
              <a:buClr>
                <a:srgbClr val="A50021"/>
              </a:buClr>
              <a:buSzPct val="75000"/>
              <a:buNone/>
            </a:pPr>
            <a:r>
              <a:rPr lang="en-US" altLang="en-US" dirty="0" smtClean="0">
                <a:solidFill>
                  <a:srgbClr val="000000"/>
                </a:solidFill>
                <a:latin typeface="Tahoma"/>
              </a:rPr>
              <a:t>In Data</a:t>
            </a:r>
            <a:endParaRPr lang="en-US" altLang="en-US" dirty="0">
              <a:solidFill>
                <a:srgbClr val="000000"/>
              </a:solidFill>
              <a:latin typeface="Tahoma"/>
            </a:endParaRPr>
          </a:p>
          <a:p>
            <a:pPr marL="0" indent="0" eaLnBrk="1" hangingPunct="1">
              <a:buNone/>
            </a:pPr>
            <a:endParaRPr lang="en-US" altLang="ko-KR" dirty="0" smtClean="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altLang="ko-KR"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altLang="ko-KR" dirty="0" smtClean="0">
              <a:solidFill>
                <a:schemeClr val="bg2"/>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107181903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50000">
              <a:schemeClr val="accent1">
                <a:tint val="44500"/>
                <a:satMod val="160000"/>
              </a:schemeClr>
            </a:gs>
            <a:gs pos="100000">
              <a:srgbClr val="7030A0"/>
            </a:gs>
          </a:gsLst>
          <a:lin ang="27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lstStyle/>
          <a:p>
            <a:r>
              <a:rPr lang="en-US" dirty="0" smtClean="0"/>
              <a:t>ROC Curve</a:t>
            </a:r>
            <a:endParaRPr lang="en-US" dirty="0"/>
          </a:p>
        </p:txBody>
      </p:sp>
      <p:sp>
        <p:nvSpPr>
          <p:cNvPr id="3" name="Content Placeholder 2"/>
          <p:cNvSpPr>
            <a:spLocks noGrp="1"/>
          </p:cNvSpPr>
          <p:nvPr>
            <p:ph idx="1"/>
          </p:nvPr>
        </p:nvSpPr>
        <p:spPr>
          <a:xfrm>
            <a:off x="152400" y="1027886"/>
            <a:ext cx="8534400" cy="5135563"/>
          </a:xfrm>
        </p:spPr>
        <p:txBody>
          <a:bodyPr/>
          <a:lstStyle/>
          <a:p>
            <a:pPr marL="0" indent="0">
              <a:buNone/>
            </a:pPr>
            <a:r>
              <a:rPr lang="en-US" dirty="0" smtClean="0"/>
              <a:t>Challenge:</a:t>
            </a:r>
          </a:p>
          <a:p>
            <a:pPr marL="0" indent="0" algn="ctr">
              <a:buNone/>
            </a:pPr>
            <a:r>
              <a:rPr lang="en-US" dirty="0" smtClean="0"/>
              <a:t>Measure “Goodness of Separation” </a:t>
            </a:r>
          </a:p>
          <a:p>
            <a:pPr marL="0" indent="0">
              <a:buNone/>
            </a:pPr>
            <a:endParaRPr lang="en-US" dirty="0"/>
          </a:p>
          <a:p>
            <a:pPr marL="0" indent="0">
              <a:buNone/>
            </a:pPr>
            <a:r>
              <a:rPr lang="en-US" dirty="0"/>
              <a:t>Approach from </a:t>
            </a:r>
            <a:r>
              <a:rPr lang="en-US" u="sng" dirty="0"/>
              <a:t>Signal Detection</a:t>
            </a:r>
            <a:r>
              <a:rPr lang="en-US" dirty="0"/>
              <a:t>:</a:t>
            </a:r>
          </a:p>
          <a:p>
            <a:pPr marL="0" indent="0" algn="ctr">
              <a:buNone/>
            </a:pPr>
            <a:r>
              <a:rPr lang="en-US" dirty="0"/>
              <a:t>Receiver Operator Characteristic</a:t>
            </a:r>
          </a:p>
          <a:p>
            <a:pPr marL="0" indent="0" algn="ctr">
              <a:buNone/>
            </a:pPr>
            <a:r>
              <a:rPr lang="en-US" dirty="0"/>
              <a:t>(ROC) Curve</a:t>
            </a:r>
          </a:p>
          <a:p>
            <a:pPr marL="0" indent="0" algn="ctr">
              <a:buNone/>
            </a:pPr>
            <a:endParaRPr lang="en-US" dirty="0"/>
          </a:p>
          <a:p>
            <a:pPr marL="0" indent="0">
              <a:buNone/>
            </a:pPr>
            <a:r>
              <a:rPr lang="en-US" dirty="0" smtClean="0"/>
              <a:t>Good Modern Treatment:</a:t>
            </a:r>
          </a:p>
          <a:p>
            <a:pPr marL="0" indent="0" algn="ctr">
              <a:buNone/>
            </a:pPr>
            <a:r>
              <a:rPr lang="en-US" dirty="0" smtClean="0"/>
              <a:t>DeLong, DeLong </a:t>
            </a:r>
            <a:r>
              <a:rPr lang="en-US" dirty="0"/>
              <a:t>&amp; </a:t>
            </a:r>
            <a:r>
              <a:rPr lang="en-US" dirty="0" smtClean="0"/>
              <a:t>Clarke-Pearson (1988)</a:t>
            </a:r>
            <a:endParaRPr lang="en-US" dirty="0"/>
          </a:p>
          <a:p>
            <a:pPr marL="0" indent="0">
              <a:buNone/>
            </a:pPr>
            <a:endParaRPr lang="en-US" dirty="0"/>
          </a:p>
          <a:p>
            <a:pPr marL="0" indent="0">
              <a:buNone/>
            </a:pPr>
            <a:endParaRPr lang="en-US" dirty="0" smtClean="0"/>
          </a:p>
        </p:txBody>
      </p:sp>
    </p:spTree>
    <p:extLst>
      <p:ext uri="{BB962C8B-B14F-4D97-AF65-F5344CB8AC3E}">
        <p14:creationId xmlns:p14="http://schemas.microsoft.com/office/powerpoint/2010/main" val="713357195"/>
      </p:ext>
    </p:extLst>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50000">
              <a:schemeClr val="accent1">
                <a:tint val="44500"/>
                <a:satMod val="160000"/>
              </a:schemeClr>
            </a:gs>
            <a:gs pos="100000">
              <a:srgbClr val="7030A0"/>
            </a:gs>
          </a:gsLst>
          <a:lin ang="27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lstStyle/>
          <a:p>
            <a:r>
              <a:rPr lang="en-US" dirty="0" smtClean="0"/>
              <a:t>ROC Curve</a:t>
            </a:r>
            <a:endParaRPr lang="en-US" dirty="0"/>
          </a:p>
        </p:txBody>
      </p:sp>
      <p:sp>
        <p:nvSpPr>
          <p:cNvPr id="3" name="Content Placeholder 2"/>
          <p:cNvSpPr>
            <a:spLocks noGrp="1"/>
          </p:cNvSpPr>
          <p:nvPr>
            <p:ph idx="1"/>
          </p:nvPr>
        </p:nvSpPr>
        <p:spPr>
          <a:xfrm>
            <a:off x="152400" y="1027886"/>
            <a:ext cx="8534400" cy="5135563"/>
          </a:xfrm>
        </p:spPr>
        <p:txBody>
          <a:bodyPr/>
          <a:lstStyle/>
          <a:p>
            <a:pPr marL="0" indent="0">
              <a:buNone/>
            </a:pPr>
            <a:r>
              <a:rPr lang="en-US" dirty="0" smtClean="0"/>
              <a:t>Challenge:</a:t>
            </a:r>
          </a:p>
          <a:p>
            <a:pPr marL="0" indent="0" algn="ctr">
              <a:buNone/>
            </a:pPr>
            <a:r>
              <a:rPr lang="en-US" dirty="0" smtClean="0"/>
              <a:t>Measure “Goodness of Separation” </a:t>
            </a:r>
          </a:p>
          <a:p>
            <a:pPr marL="0" indent="0">
              <a:buNone/>
            </a:pPr>
            <a:endParaRPr lang="en-US" dirty="0" smtClean="0"/>
          </a:p>
          <a:p>
            <a:pPr marL="0" indent="0">
              <a:buNone/>
            </a:pPr>
            <a:endParaRPr lang="en-US" dirty="0"/>
          </a:p>
          <a:p>
            <a:pPr marL="0" indent="0">
              <a:buNone/>
            </a:pPr>
            <a:r>
              <a:rPr lang="en-US" dirty="0" smtClean="0"/>
              <a:t>Idea:     For Range of </a:t>
            </a:r>
            <a:r>
              <a:rPr lang="en-US" i="1" dirty="0" smtClean="0"/>
              <a:t>Cutoffs</a:t>
            </a:r>
          </a:p>
          <a:p>
            <a:pPr marL="0" indent="0">
              <a:buNone/>
            </a:pPr>
            <a:r>
              <a:rPr lang="en-US" dirty="0" smtClean="0"/>
              <a:t>Plot: </a:t>
            </a:r>
          </a:p>
          <a:p>
            <a:pPr marL="0" indent="0" algn="ctr">
              <a:buNone/>
            </a:pPr>
            <a:r>
              <a:rPr lang="en-US" dirty="0" err="1" smtClean="0"/>
              <a:t>Prop’n</a:t>
            </a:r>
            <a:r>
              <a:rPr lang="en-US" dirty="0" smtClean="0"/>
              <a:t> +1’s Smaller than Cutoff</a:t>
            </a:r>
          </a:p>
          <a:p>
            <a:pPr marL="0" indent="0" algn="ctr">
              <a:buNone/>
            </a:pPr>
            <a:r>
              <a:rPr lang="en-US" dirty="0" smtClean="0"/>
              <a:t>Vs.</a:t>
            </a:r>
          </a:p>
          <a:p>
            <a:pPr marL="0" indent="0" algn="ctr">
              <a:buNone/>
            </a:pPr>
            <a:r>
              <a:rPr lang="en-US" dirty="0" err="1" smtClean="0"/>
              <a:t>Prop’n</a:t>
            </a:r>
            <a:r>
              <a:rPr lang="en-US" dirty="0" smtClean="0"/>
              <a:t> -1s Smaller than Cutoff</a:t>
            </a:r>
            <a:endParaRPr lang="en-US" dirty="0"/>
          </a:p>
          <a:p>
            <a:pPr marL="0" indent="0">
              <a:buNone/>
            </a:pPr>
            <a:endParaRPr lang="en-US" dirty="0" smtClean="0"/>
          </a:p>
        </p:txBody>
      </p:sp>
    </p:spTree>
    <p:extLst>
      <p:ext uri="{BB962C8B-B14F-4D97-AF65-F5344CB8AC3E}">
        <p14:creationId xmlns:p14="http://schemas.microsoft.com/office/powerpoint/2010/main" val="26217058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50000">
              <a:schemeClr val="accent1">
                <a:tint val="44500"/>
                <a:satMod val="160000"/>
              </a:schemeClr>
            </a:gs>
            <a:gs pos="100000">
              <a:srgbClr val="7030A0"/>
            </a:gs>
          </a:gsLst>
          <a:lin ang="2700000" scaled="0"/>
        </a:gra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9146" y="1027886"/>
            <a:ext cx="7544854" cy="5830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76200"/>
            <a:ext cx="8229600" cy="685800"/>
          </a:xfrm>
        </p:spPr>
        <p:txBody>
          <a:bodyPr/>
          <a:lstStyle/>
          <a:p>
            <a:r>
              <a:rPr lang="en-US" dirty="0" smtClean="0"/>
              <a:t>ROC Curve</a:t>
            </a:r>
            <a:endParaRPr lang="en-US" dirty="0"/>
          </a:p>
        </p:txBody>
      </p:sp>
      <p:sp>
        <p:nvSpPr>
          <p:cNvPr id="3" name="Content Placeholder 2"/>
          <p:cNvSpPr>
            <a:spLocks noGrp="1"/>
          </p:cNvSpPr>
          <p:nvPr>
            <p:ph idx="1"/>
          </p:nvPr>
        </p:nvSpPr>
        <p:spPr>
          <a:xfrm>
            <a:off x="152400" y="1027886"/>
            <a:ext cx="8534400" cy="5135563"/>
          </a:xfrm>
        </p:spPr>
        <p:txBody>
          <a:bodyPr/>
          <a:lstStyle/>
          <a:p>
            <a:pPr marL="0" indent="0">
              <a:buNone/>
            </a:pPr>
            <a:r>
              <a:rPr lang="en-US" dirty="0" smtClean="0"/>
              <a:t>Aim:</a:t>
            </a:r>
          </a:p>
          <a:p>
            <a:pPr marL="0" indent="0">
              <a:buNone/>
            </a:pPr>
            <a:r>
              <a:rPr lang="en-US" dirty="0" smtClean="0"/>
              <a:t>Quantify</a:t>
            </a:r>
          </a:p>
          <a:p>
            <a:pPr marL="0" indent="0">
              <a:buNone/>
            </a:pPr>
            <a:r>
              <a:rPr lang="en-US" dirty="0" smtClean="0"/>
              <a:t>“Overlap”</a:t>
            </a:r>
          </a:p>
          <a:p>
            <a:pPr marL="0" indent="0">
              <a:buNone/>
            </a:pPr>
            <a:endParaRPr lang="en-US" dirty="0"/>
          </a:p>
          <a:p>
            <a:pPr marL="0" indent="0">
              <a:buNone/>
            </a:pPr>
            <a:r>
              <a:rPr lang="en-US" dirty="0" smtClean="0"/>
              <a:t>Approach</a:t>
            </a:r>
          </a:p>
          <a:p>
            <a:pPr marL="0" indent="0">
              <a:buNone/>
            </a:pPr>
            <a:r>
              <a:rPr lang="en-US" dirty="0" smtClean="0"/>
              <a:t>Consider</a:t>
            </a:r>
          </a:p>
          <a:p>
            <a:pPr marL="0" indent="0">
              <a:buNone/>
            </a:pPr>
            <a:r>
              <a:rPr lang="en-US" dirty="0" smtClean="0"/>
              <a:t>Series </a:t>
            </a:r>
          </a:p>
          <a:p>
            <a:pPr marL="0" indent="0">
              <a:buNone/>
            </a:pPr>
            <a:r>
              <a:rPr lang="en-US" dirty="0" smtClean="0"/>
              <a:t>Of </a:t>
            </a:r>
            <a:r>
              <a:rPr lang="en-US" dirty="0" smtClean="0">
                <a:solidFill>
                  <a:srgbClr val="FF00FF"/>
                </a:solidFill>
              </a:rPr>
              <a:t>Cutoffs</a:t>
            </a:r>
          </a:p>
        </p:txBody>
      </p:sp>
      <p:cxnSp>
        <p:nvCxnSpPr>
          <p:cNvPr id="6" name="Straight Arrow Connector 5"/>
          <p:cNvCxnSpPr/>
          <p:nvPr/>
        </p:nvCxnSpPr>
        <p:spPr>
          <a:xfrm>
            <a:off x="1905000" y="2514600"/>
            <a:ext cx="1905000" cy="1143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34827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50000">
              <a:schemeClr val="accent1">
                <a:tint val="44500"/>
                <a:satMod val="160000"/>
              </a:schemeClr>
            </a:gs>
            <a:gs pos="100000">
              <a:srgbClr val="7030A0"/>
            </a:gs>
          </a:gsLst>
          <a:lin ang="2700000" scaled="0"/>
        </a:gra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9146" y="1027886"/>
            <a:ext cx="7544854" cy="5830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76200"/>
            <a:ext cx="8229600" cy="685800"/>
          </a:xfrm>
        </p:spPr>
        <p:txBody>
          <a:bodyPr/>
          <a:lstStyle/>
          <a:p>
            <a:r>
              <a:rPr lang="en-US" dirty="0" smtClean="0"/>
              <a:t>ROC Curve</a:t>
            </a:r>
            <a:endParaRPr lang="en-US" dirty="0"/>
          </a:p>
        </p:txBody>
      </p:sp>
      <p:sp>
        <p:nvSpPr>
          <p:cNvPr id="3" name="Content Placeholder 2"/>
          <p:cNvSpPr>
            <a:spLocks noGrp="1"/>
          </p:cNvSpPr>
          <p:nvPr>
            <p:ph idx="1"/>
          </p:nvPr>
        </p:nvSpPr>
        <p:spPr>
          <a:xfrm>
            <a:off x="152400" y="1027886"/>
            <a:ext cx="8534400" cy="5135563"/>
          </a:xfrm>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dirty="0"/>
              <a:t>Approach</a:t>
            </a:r>
          </a:p>
          <a:p>
            <a:pPr marL="0" indent="0">
              <a:buNone/>
            </a:pPr>
            <a:r>
              <a:rPr lang="en-US" dirty="0"/>
              <a:t>Consider</a:t>
            </a:r>
          </a:p>
          <a:p>
            <a:pPr marL="0" indent="0">
              <a:buNone/>
            </a:pPr>
            <a:r>
              <a:rPr lang="en-US" dirty="0"/>
              <a:t>Series </a:t>
            </a:r>
          </a:p>
          <a:p>
            <a:pPr marL="0" indent="0">
              <a:buNone/>
            </a:pPr>
            <a:r>
              <a:rPr lang="en-US" dirty="0"/>
              <a:t>Of </a:t>
            </a:r>
            <a:r>
              <a:rPr lang="en-US" dirty="0">
                <a:solidFill>
                  <a:srgbClr val="FF00FF"/>
                </a:solidFill>
              </a:rPr>
              <a:t>Cutoffs</a:t>
            </a:r>
          </a:p>
          <a:p>
            <a:pPr marL="0" indent="0">
              <a:buNone/>
            </a:pPr>
            <a:endParaRPr lang="en-US" dirty="0" smtClean="0"/>
          </a:p>
        </p:txBody>
      </p:sp>
      <p:cxnSp>
        <p:nvCxnSpPr>
          <p:cNvPr id="5" name="Straight Arrow Connector 4"/>
          <p:cNvCxnSpPr/>
          <p:nvPr/>
        </p:nvCxnSpPr>
        <p:spPr>
          <a:xfrm flipV="1">
            <a:off x="2133600" y="4953000"/>
            <a:ext cx="838200" cy="533400"/>
          </a:xfrm>
          <a:prstGeom prst="straightConnector1">
            <a:avLst/>
          </a:prstGeom>
          <a:ln w="25400">
            <a:solidFill>
              <a:srgbClr val="FF00FF"/>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6825917"/>
      </p:ext>
    </p:ext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50000">
              <a:schemeClr val="accent1">
                <a:tint val="44500"/>
                <a:satMod val="160000"/>
              </a:schemeClr>
            </a:gs>
            <a:gs pos="100000">
              <a:srgbClr val="7030A0"/>
            </a:gs>
          </a:gsLst>
          <a:lin ang="2700000" scaled="0"/>
        </a:gra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9146" y="1027886"/>
            <a:ext cx="7544854" cy="5830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76200"/>
            <a:ext cx="8229600" cy="685800"/>
          </a:xfrm>
        </p:spPr>
        <p:txBody>
          <a:bodyPr/>
          <a:lstStyle/>
          <a:p>
            <a:r>
              <a:rPr lang="en-US" dirty="0" smtClean="0"/>
              <a:t>ROC Curve</a:t>
            </a:r>
            <a:endParaRPr lang="en-US" dirty="0"/>
          </a:p>
        </p:txBody>
      </p:sp>
      <p:sp>
        <p:nvSpPr>
          <p:cNvPr id="3" name="Content Placeholder 2"/>
          <p:cNvSpPr>
            <a:spLocks noGrp="1"/>
          </p:cNvSpPr>
          <p:nvPr>
            <p:ph idx="1"/>
          </p:nvPr>
        </p:nvSpPr>
        <p:spPr>
          <a:xfrm>
            <a:off x="152400" y="1027886"/>
            <a:ext cx="8534400" cy="5135563"/>
          </a:xfrm>
        </p:spPr>
        <p:txBody>
          <a:bodyPr/>
          <a:lstStyle/>
          <a:p>
            <a:pPr marL="0" indent="0">
              <a:buNone/>
            </a:pPr>
            <a:r>
              <a:rPr lang="en-US" dirty="0" smtClean="0"/>
              <a:t>X-</a:t>
            </a:r>
            <a:r>
              <a:rPr lang="en-US" dirty="0" err="1" smtClean="0"/>
              <a:t>coord</a:t>
            </a:r>
            <a:endParaRPr lang="en-US" dirty="0" smtClean="0"/>
          </a:p>
          <a:p>
            <a:pPr marL="0" indent="0">
              <a:buNone/>
            </a:pPr>
            <a:r>
              <a:rPr lang="en-US" dirty="0" smtClean="0"/>
              <a:t>Is </a:t>
            </a:r>
            <a:r>
              <a:rPr lang="en-US" dirty="0" err="1" smtClean="0"/>
              <a:t>Prop’n</a:t>
            </a:r>
            <a:endParaRPr lang="en-US" dirty="0" smtClean="0"/>
          </a:p>
          <a:p>
            <a:pPr marL="0" indent="0">
              <a:buNone/>
            </a:pPr>
            <a:r>
              <a:rPr lang="en-US" dirty="0" smtClean="0"/>
              <a:t>Of </a:t>
            </a:r>
            <a:r>
              <a:rPr lang="en-US" dirty="0" smtClean="0">
                <a:solidFill>
                  <a:srgbClr val="FF0000"/>
                </a:solidFill>
              </a:rPr>
              <a:t>Reds</a:t>
            </a:r>
          </a:p>
          <a:p>
            <a:pPr marL="0" indent="0">
              <a:buNone/>
            </a:pPr>
            <a:r>
              <a:rPr lang="en-US" dirty="0" smtClean="0"/>
              <a:t>Smaller</a:t>
            </a:r>
            <a:endParaRPr lang="en-US" dirty="0"/>
          </a:p>
          <a:p>
            <a:pPr marL="0" indent="0">
              <a:buNone/>
            </a:pPr>
            <a:endParaRPr lang="en-US" dirty="0" smtClean="0"/>
          </a:p>
        </p:txBody>
      </p:sp>
      <p:cxnSp>
        <p:nvCxnSpPr>
          <p:cNvPr id="5" name="Straight Arrow Connector 4"/>
          <p:cNvCxnSpPr/>
          <p:nvPr/>
        </p:nvCxnSpPr>
        <p:spPr>
          <a:xfrm>
            <a:off x="1905000" y="2514600"/>
            <a:ext cx="990600" cy="12954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2895600" y="3810000"/>
            <a:ext cx="2971273" cy="1229436"/>
          </a:xfrm>
          <a:prstGeom prst="straightConnector1">
            <a:avLst/>
          </a:prstGeom>
          <a:ln w="254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4449782"/>
      </p:ext>
    </p:extLst>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50000">
              <a:schemeClr val="accent1">
                <a:tint val="44500"/>
                <a:satMod val="160000"/>
              </a:schemeClr>
            </a:gs>
            <a:gs pos="100000">
              <a:srgbClr val="7030A0"/>
            </a:gs>
          </a:gsLst>
          <a:lin ang="2700000" scaled="0"/>
        </a:gra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9146" y="1027886"/>
            <a:ext cx="7544854" cy="5830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76200"/>
            <a:ext cx="8229600" cy="685800"/>
          </a:xfrm>
        </p:spPr>
        <p:txBody>
          <a:bodyPr/>
          <a:lstStyle/>
          <a:p>
            <a:r>
              <a:rPr lang="en-US" dirty="0" smtClean="0"/>
              <a:t>ROC Curve</a:t>
            </a:r>
            <a:endParaRPr lang="en-US" dirty="0"/>
          </a:p>
        </p:txBody>
      </p:sp>
      <p:sp>
        <p:nvSpPr>
          <p:cNvPr id="3" name="Content Placeholder 2"/>
          <p:cNvSpPr>
            <a:spLocks noGrp="1"/>
          </p:cNvSpPr>
          <p:nvPr>
            <p:ph idx="1"/>
          </p:nvPr>
        </p:nvSpPr>
        <p:spPr>
          <a:xfrm>
            <a:off x="152400" y="1027886"/>
            <a:ext cx="8534400" cy="5135563"/>
          </a:xfrm>
        </p:spPr>
        <p:txBody>
          <a:bodyPr/>
          <a:lstStyle/>
          <a:p>
            <a:pPr marL="0" indent="0">
              <a:buNone/>
            </a:pPr>
            <a:r>
              <a:rPr lang="en-US" dirty="0" smtClean="0"/>
              <a:t>X-</a:t>
            </a:r>
            <a:r>
              <a:rPr lang="en-US" dirty="0" err="1" smtClean="0"/>
              <a:t>coord</a:t>
            </a:r>
            <a:endParaRPr lang="en-US" dirty="0" smtClean="0"/>
          </a:p>
          <a:p>
            <a:pPr marL="0" indent="0">
              <a:buNone/>
            </a:pPr>
            <a:r>
              <a:rPr lang="en-US" dirty="0" smtClean="0"/>
              <a:t>Is </a:t>
            </a:r>
            <a:r>
              <a:rPr lang="en-US" dirty="0" err="1" smtClean="0"/>
              <a:t>Prop’n</a:t>
            </a:r>
            <a:endParaRPr lang="en-US" dirty="0" smtClean="0"/>
          </a:p>
          <a:p>
            <a:pPr marL="0" indent="0">
              <a:buNone/>
            </a:pPr>
            <a:r>
              <a:rPr lang="en-US" dirty="0" smtClean="0"/>
              <a:t>Of </a:t>
            </a:r>
            <a:r>
              <a:rPr lang="en-US" dirty="0" smtClean="0">
                <a:solidFill>
                  <a:srgbClr val="FF0000"/>
                </a:solidFill>
              </a:rPr>
              <a:t>Reds</a:t>
            </a:r>
          </a:p>
          <a:p>
            <a:pPr marL="0" indent="0">
              <a:buNone/>
            </a:pPr>
            <a:r>
              <a:rPr lang="en-US" dirty="0" smtClean="0"/>
              <a:t>Smaller</a:t>
            </a:r>
            <a:endParaRPr lang="en-US" dirty="0"/>
          </a:p>
          <a:p>
            <a:pPr marL="0" indent="0">
              <a:buNone/>
            </a:pPr>
            <a:endParaRPr lang="en-US" dirty="0" smtClean="0"/>
          </a:p>
          <a:p>
            <a:pPr marL="0" indent="0">
              <a:buNone/>
            </a:pPr>
            <a:r>
              <a:rPr lang="en-US" dirty="0" smtClean="0"/>
              <a:t>Y-</a:t>
            </a:r>
            <a:r>
              <a:rPr lang="en-US" dirty="0" err="1" smtClean="0"/>
              <a:t>coord</a:t>
            </a:r>
            <a:endParaRPr lang="en-US" dirty="0" smtClean="0"/>
          </a:p>
          <a:p>
            <a:pPr marL="0" indent="0">
              <a:buNone/>
            </a:pPr>
            <a:r>
              <a:rPr lang="en-US" dirty="0" smtClean="0"/>
              <a:t>Is </a:t>
            </a:r>
            <a:r>
              <a:rPr lang="en-US" dirty="0" err="1" smtClean="0"/>
              <a:t>Prop’n</a:t>
            </a:r>
            <a:endParaRPr lang="en-US" dirty="0" smtClean="0"/>
          </a:p>
          <a:p>
            <a:pPr marL="0" indent="0">
              <a:buNone/>
            </a:pPr>
            <a:r>
              <a:rPr lang="en-US" dirty="0" smtClean="0"/>
              <a:t>Of </a:t>
            </a:r>
            <a:r>
              <a:rPr lang="en-US" dirty="0" smtClean="0">
                <a:solidFill>
                  <a:srgbClr val="0070C0"/>
                </a:solidFill>
              </a:rPr>
              <a:t>Blues</a:t>
            </a:r>
          </a:p>
          <a:p>
            <a:pPr marL="0" indent="0">
              <a:buNone/>
            </a:pPr>
            <a:r>
              <a:rPr lang="en-US" dirty="0" smtClean="0"/>
              <a:t>Smaller</a:t>
            </a:r>
          </a:p>
        </p:txBody>
      </p:sp>
      <p:cxnSp>
        <p:nvCxnSpPr>
          <p:cNvPr id="7" name="Straight Arrow Connector 6"/>
          <p:cNvCxnSpPr/>
          <p:nvPr/>
        </p:nvCxnSpPr>
        <p:spPr>
          <a:xfrm flipV="1">
            <a:off x="1905000" y="3505200"/>
            <a:ext cx="990600" cy="1905000"/>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971800" y="3456432"/>
            <a:ext cx="3352800" cy="1066800"/>
          </a:xfrm>
          <a:prstGeom prst="straightConnector1">
            <a:avLst/>
          </a:prstGeom>
          <a:ln w="25400">
            <a:solidFill>
              <a:srgbClr val="0070C0"/>
            </a:solidFill>
            <a:prstDash val="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8700216"/>
      </p:ext>
    </p:extLst>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50000">
              <a:schemeClr val="accent1">
                <a:tint val="44500"/>
                <a:satMod val="160000"/>
              </a:schemeClr>
            </a:gs>
            <a:gs pos="100000">
              <a:srgbClr val="7030A0"/>
            </a:gs>
          </a:gsLst>
          <a:lin ang="27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lstStyle/>
          <a:p>
            <a:r>
              <a:rPr lang="en-US" dirty="0" smtClean="0"/>
              <a:t>ROC Curve</a:t>
            </a:r>
            <a:endParaRPr lang="en-US" dirty="0"/>
          </a:p>
        </p:txBody>
      </p:sp>
      <p:sp>
        <p:nvSpPr>
          <p:cNvPr id="3" name="Content Placeholder 2"/>
          <p:cNvSpPr>
            <a:spLocks noGrp="1"/>
          </p:cNvSpPr>
          <p:nvPr>
            <p:ph idx="1"/>
          </p:nvPr>
        </p:nvSpPr>
        <p:spPr>
          <a:xfrm>
            <a:off x="152400" y="1027886"/>
            <a:ext cx="8534400" cy="5135563"/>
          </a:xfrm>
        </p:spPr>
        <p:txBody>
          <a:bodyPr/>
          <a:lstStyle/>
          <a:p>
            <a:pPr marL="0" indent="0">
              <a:buNone/>
            </a:pPr>
            <a:r>
              <a:rPr lang="en-US" dirty="0" smtClean="0"/>
              <a:t>Slide</a:t>
            </a:r>
          </a:p>
          <a:p>
            <a:pPr marL="0" indent="0">
              <a:buNone/>
            </a:pPr>
            <a:r>
              <a:rPr lang="en-US" dirty="0" smtClean="0">
                <a:solidFill>
                  <a:srgbClr val="FF00FF"/>
                </a:solidFill>
              </a:rPr>
              <a:t>Cutoff</a:t>
            </a:r>
          </a:p>
          <a:p>
            <a:pPr marL="0" indent="0">
              <a:buNone/>
            </a:pPr>
            <a:r>
              <a:rPr lang="en-US" dirty="0" smtClean="0"/>
              <a:t>To </a:t>
            </a:r>
          </a:p>
          <a:p>
            <a:pPr marL="0" indent="0">
              <a:buNone/>
            </a:pPr>
            <a:r>
              <a:rPr lang="en-US" dirty="0" smtClean="0"/>
              <a:t>Trace</a:t>
            </a:r>
          </a:p>
          <a:p>
            <a:pPr marL="0" indent="0">
              <a:buNone/>
            </a:pPr>
            <a:r>
              <a:rPr lang="en-US" dirty="0" smtClean="0"/>
              <a:t>Out </a:t>
            </a:r>
          </a:p>
          <a:p>
            <a:pPr marL="0" indent="0">
              <a:buNone/>
            </a:pPr>
            <a:r>
              <a:rPr lang="en-US" dirty="0" smtClean="0">
                <a:solidFill>
                  <a:srgbClr val="FF00FF"/>
                </a:solidFill>
              </a:rPr>
              <a:t>Curve</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9146" y="1027886"/>
            <a:ext cx="7544854" cy="5830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85923"/>
      </p:ext>
    </p:extLst>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50000">
              <a:schemeClr val="accent1">
                <a:tint val="44500"/>
                <a:satMod val="160000"/>
              </a:schemeClr>
            </a:gs>
            <a:gs pos="100000">
              <a:srgbClr val="7030A0"/>
            </a:gs>
          </a:gsLst>
          <a:lin ang="27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lstStyle/>
          <a:p>
            <a:r>
              <a:rPr lang="en-US" dirty="0" smtClean="0"/>
              <a:t>ROC Curve</a:t>
            </a:r>
            <a:endParaRPr lang="en-US" dirty="0"/>
          </a:p>
        </p:txBody>
      </p:sp>
      <p:sp>
        <p:nvSpPr>
          <p:cNvPr id="3" name="Content Placeholder 2"/>
          <p:cNvSpPr>
            <a:spLocks noGrp="1"/>
          </p:cNvSpPr>
          <p:nvPr>
            <p:ph idx="1"/>
          </p:nvPr>
        </p:nvSpPr>
        <p:spPr>
          <a:xfrm>
            <a:off x="152400" y="1027886"/>
            <a:ext cx="8534400" cy="5135563"/>
          </a:xfrm>
        </p:spPr>
        <p:txBody>
          <a:bodyPr/>
          <a:lstStyle/>
          <a:p>
            <a:pPr marL="0" indent="0">
              <a:buNone/>
            </a:pPr>
            <a:r>
              <a:rPr lang="en-US" dirty="0"/>
              <a:t>Slide</a:t>
            </a:r>
          </a:p>
          <a:p>
            <a:pPr marL="0" indent="0">
              <a:buNone/>
            </a:pPr>
            <a:r>
              <a:rPr lang="en-US" dirty="0">
                <a:solidFill>
                  <a:srgbClr val="FF00FF"/>
                </a:solidFill>
              </a:rPr>
              <a:t>Cutoff</a:t>
            </a:r>
          </a:p>
          <a:p>
            <a:pPr marL="0" indent="0">
              <a:buNone/>
            </a:pPr>
            <a:r>
              <a:rPr lang="en-US" dirty="0"/>
              <a:t>To </a:t>
            </a:r>
          </a:p>
          <a:p>
            <a:pPr marL="0" indent="0">
              <a:buNone/>
            </a:pPr>
            <a:r>
              <a:rPr lang="en-US" dirty="0"/>
              <a:t>Trace</a:t>
            </a:r>
          </a:p>
          <a:p>
            <a:pPr marL="0" indent="0">
              <a:buNone/>
            </a:pPr>
            <a:r>
              <a:rPr lang="en-US" dirty="0"/>
              <a:t>Out </a:t>
            </a:r>
          </a:p>
          <a:p>
            <a:pPr marL="0" indent="0">
              <a:buNone/>
            </a:pPr>
            <a:r>
              <a:rPr lang="en-US" dirty="0">
                <a:solidFill>
                  <a:srgbClr val="FF00FF"/>
                </a:solidFill>
              </a:rPr>
              <a:t>Curve</a:t>
            </a:r>
          </a:p>
          <a:p>
            <a:pPr marL="0" indent="0">
              <a:buNone/>
            </a:pPr>
            <a:endParaRPr lang="en-US" dirty="0" smtClean="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9146" y="1027886"/>
            <a:ext cx="7544854" cy="5830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5066253"/>
      </p:ext>
    </p:extLst>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50000">
              <a:schemeClr val="accent1">
                <a:tint val="44500"/>
                <a:satMod val="160000"/>
              </a:schemeClr>
            </a:gs>
            <a:gs pos="100000">
              <a:srgbClr val="7030A0"/>
            </a:gs>
          </a:gsLst>
          <a:lin ang="27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lstStyle/>
          <a:p>
            <a:r>
              <a:rPr lang="en-US" dirty="0" smtClean="0"/>
              <a:t>ROC Curve</a:t>
            </a:r>
            <a:endParaRPr lang="en-US" dirty="0"/>
          </a:p>
        </p:txBody>
      </p:sp>
      <p:sp>
        <p:nvSpPr>
          <p:cNvPr id="3" name="Content Placeholder 2"/>
          <p:cNvSpPr>
            <a:spLocks noGrp="1"/>
          </p:cNvSpPr>
          <p:nvPr>
            <p:ph idx="1"/>
          </p:nvPr>
        </p:nvSpPr>
        <p:spPr>
          <a:xfrm>
            <a:off x="152400" y="1027886"/>
            <a:ext cx="8534400" cy="5135563"/>
          </a:xfrm>
        </p:spPr>
        <p:txBody>
          <a:bodyPr/>
          <a:lstStyle/>
          <a:p>
            <a:pPr marL="0" indent="0">
              <a:buNone/>
            </a:pPr>
            <a:r>
              <a:rPr lang="en-US" dirty="0"/>
              <a:t>Slide</a:t>
            </a:r>
          </a:p>
          <a:p>
            <a:pPr marL="0" indent="0">
              <a:buNone/>
            </a:pPr>
            <a:r>
              <a:rPr lang="en-US" dirty="0">
                <a:solidFill>
                  <a:srgbClr val="FF00FF"/>
                </a:solidFill>
              </a:rPr>
              <a:t>Cutoff</a:t>
            </a:r>
          </a:p>
          <a:p>
            <a:pPr marL="0" indent="0">
              <a:buNone/>
            </a:pPr>
            <a:r>
              <a:rPr lang="en-US" dirty="0"/>
              <a:t>To </a:t>
            </a:r>
          </a:p>
          <a:p>
            <a:pPr marL="0" indent="0">
              <a:buNone/>
            </a:pPr>
            <a:r>
              <a:rPr lang="en-US" dirty="0"/>
              <a:t>Trace</a:t>
            </a:r>
          </a:p>
          <a:p>
            <a:pPr marL="0" indent="0">
              <a:buNone/>
            </a:pPr>
            <a:r>
              <a:rPr lang="en-US" dirty="0"/>
              <a:t>Out </a:t>
            </a:r>
          </a:p>
          <a:p>
            <a:pPr marL="0" indent="0">
              <a:buNone/>
            </a:pPr>
            <a:r>
              <a:rPr lang="en-US" dirty="0">
                <a:solidFill>
                  <a:srgbClr val="FF00FF"/>
                </a:solidFill>
              </a:rPr>
              <a:t>Curve</a:t>
            </a:r>
          </a:p>
          <a:p>
            <a:pPr marL="0" indent="0">
              <a:buNone/>
            </a:pPr>
            <a:endParaRPr lang="en-US" dirty="0" smtClean="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9146" y="1027886"/>
            <a:ext cx="7544854" cy="5830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971419"/>
      </p:ext>
    </p:extLst>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50000">
              <a:schemeClr val="accent1">
                <a:tint val="44500"/>
                <a:satMod val="160000"/>
              </a:schemeClr>
            </a:gs>
            <a:gs pos="100000">
              <a:srgbClr val="7030A0"/>
            </a:gs>
          </a:gsLst>
          <a:lin ang="27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lstStyle/>
          <a:p>
            <a:r>
              <a:rPr lang="en-US" dirty="0" smtClean="0"/>
              <a:t>ROC Curve</a:t>
            </a:r>
            <a:endParaRPr lang="en-US" dirty="0"/>
          </a:p>
        </p:txBody>
      </p:sp>
      <p:sp>
        <p:nvSpPr>
          <p:cNvPr id="3" name="Content Placeholder 2"/>
          <p:cNvSpPr>
            <a:spLocks noGrp="1"/>
          </p:cNvSpPr>
          <p:nvPr>
            <p:ph idx="1"/>
          </p:nvPr>
        </p:nvSpPr>
        <p:spPr>
          <a:xfrm>
            <a:off x="152400" y="1027886"/>
            <a:ext cx="8534400" cy="5135563"/>
          </a:xfrm>
        </p:spPr>
        <p:txBody>
          <a:bodyPr/>
          <a:lstStyle/>
          <a:p>
            <a:pPr marL="0" indent="0">
              <a:buNone/>
            </a:pPr>
            <a:r>
              <a:rPr lang="en-US" dirty="0"/>
              <a:t>Slide</a:t>
            </a:r>
          </a:p>
          <a:p>
            <a:pPr marL="0" indent="0">
              <a:buNone/>
            </a:pPr>
            <a:r>
              <a:rPr lang="en-US" dirty="0">
                <a:solidFill>
                  <a:srgbClr val="FF00FF"/>
                </a:solidFill>
              </a:rPr>
              <a:t>Cutoff</a:t>
            </a:r>
          </a:p>
          <a:p>
            <a:pPr marL="0" indent="0">
              <a:buNone/>
            </a:pPr>
            <a:r>
              <a:rPr lang="en-US" dirty="0"/>
              <a:t>To </a:t>
            </a:r>
          </a:p>
          <a:p>
            <a:pPr marL="0" indent="0">
              <a:buNone/>
            </a:pPr>
            <a:r>
              <a:rPr lang="en-US" dirty="0"/>
              <a:t>Trace</a:t>
            </a:r>
          </a:p>
          <a:p>
            <a:pPr marL="0" indent="0">
              <a:buNone/>
            </a:pPr>
            <a:r>
              <a:rPr lang="en-US" dirty="0"/>
              <a:t>Out </a:t>
            </a:r>
          </a:p>
          <a:p>
            <a:pPr marL="0" indent="0">
              <a:buNone/>
            </a:pPr>
            <a:r>
              <a:rPr lang="en-US" dirty="0">
                <a:solidFill>
                  <a:srgbClr val="FF00FF"/>
                </a:solidFill>
              </a:rPr>
              <a:t>Curve</a:t>
            </a:r>
          </a:p>
          <a:p>
            <a:pPr marL="0" indent="0">
              <a:buNone/>
            </a:pPr>
            <a:endParaRPr lang="en-US" dirty="0" smtClean="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9146" y="1027886"/>
            <a:ext cx="7544854" cy="5830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093501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5">
                <a:lumMod val="50000"/>
              </a:schemeClr>
            </a:gs>
            <a:gs pos="50000">
              <a:schemeClr val="tx1"/>
            </a:gs>
            <a:gs pos="100000">
              <a:schemeClr val="accent5">
                <a:lumMod val="50000"/>
              </a:schemeClr>
            </a:gs>
          </a:gsLst>
          <a:lin ang="0" scaled="0"/>
        </a:gra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762000" y="0"/>
            <a:ext cx="8001000" cy="762000"/>
          </a:xfrm>
        </p:spPr>
        <p:txBody>
          <a:bodyPr/>
          <a:lstStyle/>
          <a:p>
            <a:pPr eaLnBrk="1" hangingPunct="1"/>
            <a:r>
              <a:rPr lang="en-US" altLang="ko-KR" sz="4000" dirty="0">
                <a:solidFill>
                  <a:schemeClr val="bg2"/>
                </a:solidFill>
                <a:latin typeface="Arial Unicode MS" pitchFamily="34" charset="-128"/>
                <a:ea typeface="Arial Unicode MS" pitchFamily="34" charset="-128"/>
                <a:cs typeface="Arial Unicode MS" pitchFamily="34" charset="-128"/>
              </a:rPr>
              <a:t>Inference for Drug Discovery Data</a:t>
            </a:r>
            <a:endParaRPr lang="en-US" altLang="ko-KR" sz="4000" dirty="0" smtClean="0">
              <a:solidFill>
                <a:schemeClr val="bg2"/>
              </a:solidFill>
              <a:latin typeface="Arial Unicode MS" pitchFamily="34" charset="-128"/>
              <a:ea typeface="Arial Unicode MS" pitchFamily="34" charset="-128"/>
              <a:cs typeface="Arial Unicode MS" pitchFamily="34" charset="-128"/>
            </a:endParaRPr>
          </a:p>
        </p:txBody>
      </p:sp>
      <p:sp>
        <p:nvSpPr>
          <p:cNvPr id="236547" name="Rectangle 3"/>
          <p:cNvSpPr>
            <a:spLocks noGrp="1" noChangeArrowheads="1"/>
          </p:cNvSpPr>
          <p:nvPr>
            <p:ph type="body" idx="1"/>
          </p:nvPr>
        </p:nvSpPr>
        <p:spPr>
          <a:xfrm>
            <a:off x="304800" y="838200"/>
            <a:ext cx="8610600" cy="5410200"/>
          </a:xfrm>
        </p:spPr>
        <p:txBody>
          <a:bodyPr/>
          <a:lstStyle/>
          <a:p>
            <a:pPr marL="0" indent="0" eaLnBrk="1" hangingPunct="1">
              <a:buNone/>
            </a:pPr>
            <a:r>
              <a:rPr lang="en-US" altLang="ko-KR" dirty="0" err="1" smtClean="0">
                <a:solidFill>
                  <a:schemeClr val="bg2"/>
                </a:solidFill>
                <a:latin typeface="Arial Unicode MS" pitchFamily="34" charset="-128"/>
                <a:ea typeface="Arial Unicode MS" pitchFamily="34" charset="-128"/>
                <a:cs typeface="Arial Unicode MS" pitchFamily="34" charset="-128"/>
              </a:rPr>
              <a:t>DiProPerm</a:t>
            </a:r>
            <a:r>
              <a:rPr lang="en-US" altLang="ko-KR" dirty="0" smtClean="0">
                <a:solidFill>
                  <a:schemeClr val="bg2"/>
                </a:solidFill>
                <a:latin typeface="Arial Unicode MS" pitchFamily="34" charset="-128"/>
                <a:ea typeface="Arial Unicode MS" pitchFamily="34" charset="-128"/>
                <a:cs typeface="Arial Unicode MS" pitchFamily="34" charset="-128"/>
              </a:rPr>
              <a:t> test of </a:t>
            </a:r>
            <a:r>
              <a:rPr lang="en-US" altLang="ko-KR" dirty="0" smtClean="0">
                <a:solidFill>
                  <a:schemeClr val="bg1"/>
                </a:solidFill>
                <a:latin typeface="Arial Unicode MS" pitchFamily="34" charset="-128"/>
                <a:ea typeface="Arial Unicode MS" pitchFamily="34" charset="-128"/>
                <a:cs typeface="Arial Unicode MS" pitchFamily="34" charset="-128"/>
              </a:rPr>
              <a:t>Blue </a:t>
            </a:r>
            <a:r>
              <a:rPr lang="en-US" altLang="ko-KR" dirty="0" smtClean="0">
                <a:solidFill>
                  <a:schemeClr val="bg2"/>
                </a:solidFill>
                <a:latin typeface="Arial Unicode MS" pitchFamily="34" charset="-128"/>
                <a:ea typeface="Arial Unicode MS" pitchFamily="34" charset="-128"/>
                <a:cs typeface="Arial Unicode MS" pitchFamily="34" charset="-128"/>
              </a:rPr>
              <a:t>vs.</a:t>
            </a:r>
            <a:r>
              <a:rPr lang="en-US" altLang="ko-KR" dirty="0" smtClean="0">
                <a:solidFill>
                  <a:schemeClr val="bg1"/>
                </a:solidFill>
                <a:latin typeface="Arial Unicode MS" pitchFamily="34" charset="-128"/>
                <a:ea typeface="Arial Unicode MS" pitchFamily="34" charset="-128"/>
                <a:cs typeface="Arial Unicode MS" pitchFamily="34" charset="-128"/>
              </a:rPr>
              <a:t> </a:t>
            </a:r>
            <a:r>
              <a:rPr lang="en-US" altLang="ko-KR" dirty="0" smtClean="0">
                <a:solidFill>
                  <a:srgbClr val="FF0000"/>
                </a:solidFill>
                <a:latin typeface="Arial Unicode MS" pitchFamily="34" charset="-128"/>
                <a:ea typeface="Arial Unicode MS" pitchFamily="34" charset="-128"/>
                <a:cs typeface="Arial Unicode MS" pitchFamily="34" charset="-128"/>
              </a:rPr>
              <a:t>Red</a:t>
            </a:r>
          </a:p>
          <a:p>
            <a:pPr marL="457200" lvl="0" indent="-457200" eaLnBrk="1" hangingPunct="1">
              <a:buClr>
                <a:srgbClr val="A50021"/>
              </a:buClr>
              <a:buSzPct val="75000"/>
              <a:buNone/>
            </a:pPr>
            <a:r>
              <a:rPr lang="en-US" altLang="en-US" dirty="0">
                <a:solidFill>
                  <a:srgbClr val="000000"/>
                </a:solidFill>
                <a:latin typeface="Tahoma"/>
              </a:rPr>
              <a:t>Non-Binary – Shifted Log </a:t>
            </a:r>
            <a:r>
              <a:rPr lang="en-US" altLang="en-US" dirty="0" smtClean="0">
                <a:solidFill>
                  <a:srgbClr val="000000"/>
                </a:solidFill>
                <a:latin typeface="Tahoma"/>
              </a:rPr>
              <a:t>Transforms</a:t>
            </a:r>
            <a:endParaRPr lang="en-US" altLang="en-US" dirty="0">
              <a:solidFill>
                <a:srgbClr val="000000"/>
              </a:solidFill>
              <a:latin typeface="Tahoma"/>
            </a:endParaRPr>
          </a:p>
          <a:p>
            <a:pPr marL="457200" lvl="0" indent="-457200" eaLnBrk="1" hangingPunct="1">
              <a:buClr>
                <a:srgbClr val="A50021"/>
              </a:buClr>
              <a:buSzPct val="75000"/>
              <a:buNone/>
            </a:pPr>
            <a:endParaRPr lang="en-US" altLang="en-US" dirty="0" smtClean="0">
              <a:solidFill>
                <a:srgbClr val="000000"/>
              </a:solidFill>
              <a:latin typeface="Tahoma"/>
            </a:endParaRPr>
          </a:p>
          <a:p>
            <a:pPr marL="457200" lvl="0" indent="-457200" eaLnBrk="1" hangingPunct="1">
              <a:buClr>
                <a:srgbClr val="A50021"/>
              </a:buClr>
              <a:buSzPct val="75000"/>
              <a:buNone/>
            </a:pPr>
            <a:endParaRPr lang="en-US" altLang="en-US" dirty="0">
              <a:solidFill>
                <a:srgbClr val="000000"/>
              </a:solidFill>
              <a:latin typeface="Tahoma"/>
            </a:endParaRPr>
          </a:p>
          <a:p>
            <a:pPr marL="457200" lvl="0" indent="-457200" eaLnBrk="1" hangingPunct="1">
              <a:buClr>
                <a:srgbClr val="A50021"/>
              </a:buClr>
              <a:buSzPct val="75000"/>
              <a:buNone/>
            </a:pPr>
            <a:r>
              <a:rPr lang="en-US" altLang="en-US" dirty="0">
                <a:solidFill>
                  <a:srgbClr val="000000"/>
                </a:solidFill>
                <a:latin typeface="Tahoma"/>
              </a:rPr>
              <a:t>Z = 17.9</a:t>
            </a:r>
          </a:p>
          <a:p>
            <a:pPr marL="457200" lvl="0" indent="-457200" eaLnBrk="1" hangingPunct="1">
              <a:buClr>
                <a:srgbClr val="A50021"/>
              </a:buClr>
              <a:buSzPct val="75000"/>
              <a:buNone/>
            </a:pPr>
            <a:r>
              <a:rPr lang="en-US" altLang="en-US" dirty="0">
                <a:solidFill>
                  <a:srgbClr val="000000"/>
                </a:solidFill>
                <a:latin typeface="Tahoma"/>
              </a:rPr>
              <a:t>Slightly</a:t>
            </a:r>
          </a:p>
          <a:p>
            <a:pPr marL="457200" lvl="0" indent="-457200" eaLnBrk="1" hangingPunct="1">
              <a:buClr>
                <a:srgbClr val="A50021"/>
              </a:buClr>
              <a:buSzPct val="75000"/>
              <a:buNone/>
            </a:pPr>
            <a:r>
              <a:rPr lang="en-US" altLang="en-US" dirty="0">
                <a:solidFill>
                  <a:srgbClr val="000000"/>
                </a:solidFill>
                <a:latin typeface="Tahoma"/>
              </a:rPr>
              <a:t>Stronger</a:t>
            </a:r>
          </a:p>
          <a:p>
            <a:pPr marL="457200" lvl="0" indent="-457200" eaLnBrk="1" hangingPunct="1">
              <a:buClr>
                <a:srgbClr val="A50021"/>
              </a:buClr>
              <a:buSzPct val="75000"/>
              <a:buNone/>
            </a:pPr>
            <a:endParaRPr lang="en-US" altLang="en-US" dirty="0">
              <a:solidFill>
                <a:srgbClr val="000000"/>
              </a:solidFill>
              <a:latin typeface="Tahoma"/>
            </a:endParaRPr>
          </a:p>
          <a:p>
            <a:pPr marL="0" indent="0" eaLnBrk="1" hangingPunct="1">
              <a:buNone/>
            </a:pPr>
            <a:endParaRPr lang="en-US" altLang="ko-KR" dirty="0" smtClean="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altLang="ko-KR" dirty="0" smtClean="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altLang="ko-KR"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altLang="ko-KR" dirty="0" smtClean="0">
              <a:solidFill>
                <a:schemeClr val="bg2"/>
              </a:solidFill>
              <a:latin typeface="Arial Unicode MS" pitchFamily="34" charset="-128"/>
              <a:ea typeface="Arial Unicode MS" pitchFamily="34" charset="-128"/>
              <a:cs typeface="Arial Unicode MS" pitchFamily="34" charset="-128"/>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7003" y="1941959"/>
            <a:ext cx="6956997" cy="4916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4"/>
          <p:cNvGrpSpPr/>
          <p:nvPr/>
        </p:nvGrpSpPr>
        <p:grpSpPr>
          <a:xfrm>
            <a:off x="6858000" y="457200"/>
            <a:ext cx="1640193" cy="1143000"/>
            <a:chOff x="228600" y="5874603"/>
            <a:chExt cx="1640193" cy="1143000"/>
          </a:xfrm>
        </p:grpSpPr>
        <p:sp>
          <p:nvSpPr>
            <p:cNvPr id="6" name="TextBox 5"/>
            <p:cNvSpPr txBox="1"/>
            <p:nvPr/>
          </p:nvSpPr>
          <p:spPr>
            <a:xfrm>
              <a:off x="228600" y="5874603"/>
              <a:ext cx="1640193" cy="830997"/>
            </a:xfrm>
            <a:prstGeom prst="rect">
              <a:avLst/>
            </a:prstGeom>
            <a:noFill/>
          </p:spPr>
          <p:txBody>
            <a:bodyPr wrap="none" rtlCol="0">
              <a:spAutoFit/>
            </a:bodyPr>
            <a:lstStyle/>
            <a:p>
              <a:pPr>
                <a:defRPr/>
              </a:pPr>
              <a:r>
                <a:rPr lang="en-US" sz="2400" dirty="0" smtClean="0">
                  <a:solidFill>
                    <a:srgbClr val="000000"/>
                  </a:solidFill>
                </a:rPr>
                <a:t>Introduced</a:t>
              </a:r>
            </a:p>
            <a:p>
              <a:pPr>
                <a:defRPr/>
              </a:pPr>
              <a:r>
                <a:rPr lang="en-US" sz="2400" dirty="0" smtClean="0">
                  <a:solidFill>
                    <a:srgbClr val="000000"/>
                  </a:solidFill>
                </a:rPr>
                <a:t>Very Soon</a:t>
              </a:r>
              <a:endParaRPr lang="en-US" sz="2400" dirty="0">
                <a:solidFill>
                  <a:srgbClr val="000000"/>
                </a:solidFill>
              </a:endParaRPr>
            </a:p>
          </p:txBody>
        </p:sp>
        <p:cxnSp>
          <p:nvCxnSpPr>
            <p:cNvPr id="8" name="Straight Arrow Connector 7"/>
            <p:cNvCxnSpPr>
              <a:stCxn id="6" idx="2"/>
            </p:cNvCxnSpPr>
            <p:nvPr/>
          </p:nvCxnSpPr>
          <p:spPr>
            <a:xfrm flipH="1">
              <a:off x="228600" y="6705600"/>
              <a:ext cx="820097" cy="312003"/>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3883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50000">
              <a:schemeClr val="accent1">
                <a:tint val="44500"/>
                <a:satMod val="160000"/>
              </a:schemeClr>
            </a:gs>
            <a:gs pos="100000">
              <a:srgbClr val="7030A0"/>
            </a:gs>
          </a:gsLst>
          <a:lin ang="2700000" scaled="0"/>
        </a:gradFill>
        <a:effectLst/>
      </p:bgPr>
    </p:bg>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9146" y="1027886"/>
            <a:ext cx="7544854" cy="5830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76200"/>
            <a:ext cx="8229600" cy="685800"/>
          </a:xfrm>
        </p:spPr>
        <p:txBody>
          <a:bodyPr/>
          <a:lstStyle/>
          <a:p>
            <a:r>
              <a:rPr lang="en-US" dirty="0" smtClean="0"/>
              <a:t>ROC Curve</a:t>
            </a:r>
            <a:endParaRPr lang="en-US" dirty="0"/>
          </a:p>
        </p:txBody>
      </p:sp>
      <p:sp>
        <p:nvSpPr>
          <p:cNvPr id="3" name="Content Placeholder 2"/>
          <p:cNvSpPr>
            <a:spLocks noGrp="1"/>
          </p:cNvSpPr>
          <p:nvPr>
            <p:ph idx="1"/>
          </p:nvPr>
        </p:nvSpPr>
        <p:spPr>
          <a:xfrm>
            <a:off x="152400" y="1027886"/>
            <a:ext cx="8534400" cy="5135563"/>
          </a:xfrm>
        </p:spPr>
        <p:txBody>
          <a:bodyPr/>
          <a:lstStyle/>
          <a:p>
            <a:pPr marL="0" indent="0">
              <a:buNone/>
            </a:pPr>
            <a:r>
              <a:rPr lang="en-US" dirty="0" smtClean="0"/>
              <a:t>Better</a:t>
            </a:r>
          </a:p>
          <a:p>
            <a:pPr marL="0" indent="0">
              <a:buNone/>
            </a:pPr>
            <a:r>
              <a:rPr lang="en-US" dirty="0" smtClean="0"/>
              <a:t>Separation</a:t>
            </a:r>
          </a:p>
          <a:p>
            <a:pPr marL="0" indent="0">
              <a:buNone/>
            </a:pPr>
            <a:r>
              <a:rPr lang="en-US" dirty="0" smtClean="0"/>
              <a:t>Is “More</a:t>
            </a:r>
          </a:p>
          <a:p>
            <a:pPr marL="0" indent="0">
              <a:buNone/>
            </a:pPr>
            <a:r>
              <a:rPr lang="en-US" dirty="0" smtClean="0"/>
              <a:t>To Upper</a:t>
            </a:r>
          </a:p>
          <a:p>
            <a:pPr marL="0" indent="0">
              <a:buNone/>
            </a:pPr>
            <a:r>
              <a:rPr lang="en-US" dirty="0" smtClean="0"/>
              <a:t>Left”</a:t>
            </a:r>
          </a:p>
        </p:txBody>
      </p:sp>
    </p:spTree>
    <p:extLst>
      <p:ext uri="{BB962C8B-B14F-4D97-AF65-F5344CB8AC3E}">
        <p14:creationId xmlns:p14="http://schemas.microsoft.com/office/powerpoint/2010/main" val="2373204478"/>
      </p:ext>
    </p:extLst>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50000">
              <a:schemeClr val="accent1">
                <a:tint val="44500"/>
                <a:satMod val="160000"/>
              </a:schemeClr>
            </a:gs>
            <a:gs pos="100000">
              <a:srgbClr val="7030A0"/>
            </a:gs>
          </a:gsLst>
          <a:lin ang="2700000" scaled="0"/>
        </a:gradFill>
        <a:effectLst/>
      </p:bgPr>
    </p:bg>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9146" y="1027886"/>
            <a:ext cx="7544854" cy="5830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76200"/>
            <a:ext cx="8229600" cy="685800"/>
          </a:xfrm>
        </p:spPr>
        <p:txBody>
          <a:bodyPr/>
          <a:lstStyle/>
          <a:p>
            <a:r>
              <a:rPr lang="en-US" dirty="0" smtClean="0"/>
              <a:t>ROC Curve</a:t>
            </a:r>
            <a:endParaRPr lang="en-US" dirty="0"/>
          </a:p>
        </p:txBody>
      </p:sp>
      <p:sp>
        <p:nvSpPr>
          <p:cNvPr id="3" name="Content Placeholder 2"/>
          <p:cNvSpPr>
            <a:spLocks noGrp="1"/>
          </p:cNvSpPr>
          <p:nvPr>
            <p:ph idx="1"/>
          </p:nvPr>
        </p:nvSpPr>
        <p:spPr>
          <a:xfrm>
            <a:off x="152400" y="1027886"/>
            <a:ext cx="8534400" cy="5135563"/>
          </a:xfrm>
        </p:spPr>
        <p:txBody>
          <a:bodyPr/>
          <a:lstStyle/>
          <a:p>
            <a:pPr marL="0" indent="0">
              <a:buNone/>
            </a:pPr>
            <a:endParaRPr lang="en-US" dirty="0" smtClean="0"/>
          </a:p>
          <a:p>
            <a:pPr marL="0" indent="0">
              <a:buNone/>
            </a:pPr>
            <a:r>
              <a:rPr lang="en-US" dirty="0" smtClean="0"/>
              <a:t>Summarize</a:t>
            </a:r>
          </a:p>
          <a:p>
            <a:pPr marL="0" indent="0">
              <a:buNone/>
            </a:pPr>
            <a:r>
              <a:rPr lang="en-US" dirty="0" smtClean="0"/>
              <a:t>&amp; Compare</a:t>
            </a:r>
          </a:p>
          <a:p>
            <a:pPr marL="0" indent="0">
              <a:buNone/>
            </a:pPr>
            <a:r>
              <a:rPr lang="en-US" dirty="0" smtClean="0"/>
              <a:t>Using</a:t>
            </a:r>
          </a:p>
          <a:p>
            <a:pPr marL="0" indent="0">
              <a:buNone/>
            </a:pPr>
            <a:r>
              <a:rPr lang="en-US" i="1" dirty="0" smtClean="0"/>
              <a:t>Area</a:t>
            </a:r>
          </a:p>
          <a:p>
            <a:pPr marL="0" indent="0">
              <a:buNone/>
            </a:pPr>
            <a:r>
              <a:rPr lang="en-US" i="1" dirty="0" smtClean="0"/>
              <a:t>Under </a:t>
            </a:r>
          </a:p>
          <a:p>
            <a:pPr marL="0" indent="0">
              <a:buNone/>
            </a:pPr>
            <a:r>
              <a:rPr lang="en-US" i="1" dirty="0" smtClean="0"/>
              <a:t>Curve</a:t>
            </a:r>
          </a:p>
          <a:p>
            <a:pPr marL="0" indent="0">
              <a:buNone/>
            </a:pPr>
            <a:r>
              <a:rPr lang="en-US" dirty="0" smtClean="0"/>
              <a:t>(AUC)</a:t>
            </a:r>
          </a:p>
        </p:txBody>
      </p:sp>
      <p:cxnSp>
        <p:nvCxnSpPr>
          <p:cNvPr id="5" name="Straight Arrow Connector 4"/>
          <p:cNvCxnSpPr/>
          <p:nvPr/>
        </p:nvCxnSpPr>
        <p:spPr>
          <a:xfrm flipV="1">
            <a:off x="1447800" y="3942943"/>
            <a:ext cx="6019800" cy="1467257"/>
          </a:xfrm>
          <a:prstGeom prst="straightConnector1">
            <a:avLst/>
          </a:prstGeom>
          <a:ln w="25400">
            <a:solidFill>
              <a:srgbClr val="0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5164158"/>
      </p:ext>
    </p:extLst>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50000">
              <a:schemeClr val="accent1">
                <a:tint val="44500"/>
                <a:satMod val="160000"/>
              </a:schemeClr>
            </a:gs>
            <a:gs pos="100000">
              <a:srgbClr val="7030A0"/>
            </a:gs>
          </a:gsLst>
          <a:lin ang="2700000" scaled="0"/>
        </a:gra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9146" y="1027886"/>
            <a:ext cx="7544854" cy="5830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76200"/>
            <a:ext cx="8229600" cy="685800"/>
          </a:xfrm>
        </p:spPr>
        <p:txBody>
          <a:bodyPr/>
          <a:lstStyle/>
          <a:p>
            <a:r>
              <a:rPr lang="en-US" dirty="0" smtClean="0"/>
              <a:t>ROC Curve</a:t>
            </a:r>
            <a:endParaRPr lang="en-US" dirty="0"/>
          </a:p>
        </p:txBody>
      </p:sp>
      <p:sp>
        <p:nvSpPr>
          <p:cNvPr id="3" name="Content Placeholder 2"/>
          <p:cNvSpPr>
            <a:spLocks noGrp="1"/>
          </p:cNvSpPr>
          <p:nvPr>
            <p:ph idx="1"/>
          </p:nvPr>
        </p:nvSpPr>
        <p:spPr>
          <a:xfrm>
            <a:off x="152400" y="1027886"/>
            <a:ext cx="8534400" cy="5135563"/>
          </a:xfrm>
        </p:spPr>
        <p:txBody>
          <a:bodyPr/>
          <a:lstStyle/>
          <a:p>
            <a:pPr marL="0" indent="0">
              <a:buNone/>
            </a:pPr>
            <a:r>
              <a:rPr lang="en-US" dirty="0" smtClean="0"/>
              <a:t>Toy</a:t>
            </a:r>
          </a:p>
          <a:p>
            <a:pPr marL="0" indent="0">
              <a:buNone/>
            </a:pPr>
            <a:r>
              <a:rPr lang="en-US" dirty="0" smtClean="0"/>
              <a:t>Example</a:t>
            </a:r>
          </a:p>
          <a:p>
            <a:pPr marL="0" indent="0">
              <a:buNone/>
            </a:pPr>
            <a:endParaRPr lang="en-US" dirty="0"/>
          </a:p>
          <a:p>
            <a:pPr marL="0" indent="0">
              <a:buNone/>
            </a:pPr>
            <a:r>
              <a:rPr lang="en-US" dirty="0" smtClean="0"/>
              <a:t>Perfect</a:t>
            </a:r>
          </a:p>
          <a:p>
            <a:pPr marL="0" indent="0">
              <a:buNone/>
            </a:pPr>
            <a:r>
              <a:rPr lang="en-US" dirty="0" smtClean="0"/>
              <a:t>Separation</a:t>
            </a:r>
          </a:p>
        </p:txBody>
      </p:sp>
    </p:spTree>
    <p:extLst>
      <p:ext uri="{BB962C8B-B14F-4D97-AF65-F5344CB8AC3E}">
        <p14:creationId xmlns:p14="http://schemas.microsoft.com/office/powerpoint/2010/main" val="2772241767"/>
      </p:ext>
    </p:extLst>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50000">
              <a:schemeClr val="accent1">
                <a:tint val="44500"/>
                <a:satMod val="160000"/>
              </a:schemeClr>
            </a:gs>
            <a:gs pos="100000">
              <a:srgbClr val="7030A0"/>
            </a:gs>
          </a:gsLst>
          <a:lin ang="2700000" scaled="0"/>
        </a:gra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9146" y="1027886"/>
            <a:ext cx="7544854" cy="5830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76200"/>
            <a:ext cx="8229600" cy="685800"/>
          </a:xfrm>
        </p:spPr>
        <p:txBody>
          <a:bodyPr/>
          <a:lstStyle/>
          <a:p>
            <a:r>
              <a:rPr lang="en-US" dirty="0" smtClean="0"/>
              <a:t>ROC Curve</a:t>
            </a:r>
            <a:endParaRPr lang="en-US" dirty="0"/>
          </a:p>
        </p:txBody>
      </p:sp>
      <p:sp>
        <p:nvSpPr>
          <p:cNvPr id="3" name="Content Placeholder 2"/>
          <p:cNvSpPr>
            <a:spLocks noGrp="1"/>
          </p:cNvSpPr>
          <p:nvPr>
            <p:ph idx="1"/>
          </p:nvPr>
        </p:nvSpPr>
        <p:spPr>
          <a:xfrm>
            <a:off x="152400" y="1027886"/>
            <a:ext cx="8534400" cy="5135563"/>
          </a:xfrm>
        </p:spPr>
        <p:txBody>
          <a:bodyPr/>
          <a:lstStyle/>
          <a:p>
            <a:pPr marL="0" indent="0">
              <a:buNone/>
            </a:pPr>
            <a:r>
              <a:rPr lang="en-US" dirty="0" smtClean="0"/>
              <a:t>Toy</a:t>
            </a:r>
          </a:p>
          <a:p>
            <a:pPr marL="0" indent="0">
              <a:buNone/>
            </a:pPr>
            <a:r>
              <a:rPr lang="en-US" dirty="0" smtClean="0"/>
              <a:t>Example</a:t>
            </a:r>
          </a:p>
          <a:p>
            <a:pPr marL="0" indent="0">
              <a:buNone/>
            </a:pPr>
            <a:endParaRPr lang="en-US" dirty="0"/>
          </a:p>
          <a:p>
            <a:pPr marL="0" indent="0">
              <a:buNone/>
            </a:pPr>
            <a:endParaRPr lang="en-US" dirty="0" smtClean="0"/>
          </a:p>
          <a:p>
            <a:pPr marL="0" indent="0">
              <a:buNone/>
            </a:pPr>
            <a:r>
              <a:rPr lang="en-US" dirty="0" smtClean="0"/>
              <a:t>Very </a:t>
            </a:r>
          </a:p>
          <a:p>
            <a:pPr marL="0" indent="0">
              <a:buNone/>
            </a:pPr>
            <a:r>
              <a:rPr lang="en-US" dirty="0" smtClean="0"/>
              <a:t>Slight</a:t>
            </a:r>
          </a:p>
          <a:p>
            <a:pPr marL="0" indent="0">
              <a:buNone/>
            </a:pPr>
            <a:r>
              <a:rPr lang="en-US" dirty="0" smtClean="0"/>
              <a:t>Overlap</a:t>
            </a:r>
          </a:p>
        </p:txBody>
      </p:sp>
    </p:spTree>
    <p:extLst>
      <p:ext uri="{BB962C8B-B14F-4D97-AF65-F5344CB8AC3E}">
        <p14:creationId xmlns:p14="http://schemas.microsoft.com/office/powerpoint/2010/main" val="496793079"/>
      </p:ext>
    </p:extLst>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50000">
              <a:schemeClr val="accent1">
                <a:tint val="44500"/>
                <a:satMod val="160000"/>
              </a:schemeClr>
            </a:gs>
            <a:gs pos="100000">
              <a:srgbClr val="7030A0"/>
            </a:gs>
          </a:gsLst>
          <a:lin ang="2700000" scaled="0"/>
        </a:gra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9146" y="1027886"/>
            <a:ext cx="7544854" cy="5830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76200"/>
            <a:ext cx="8229600" cy="685800"/>
          </a:xfrm>
        </p:spPr>
        <p:txBody>
          <a:bodyPr/>
          <a:lstStyle/>
          <a:p>
            <a:r>
              <a:rPr lang="en-US" dirty="0" smtClean="0"/>
              <a:t>ROC Curve</a:t>
            </a:r>
            <a:endParaRPr lang="en-US" dirty="0"/>
          </a:p>
        </p:txBody>
      </p:sp>
      <p:sp>
        <p:nvSpPr>
          <p:cNvPr id="3" name="Content Placeholder 2"/>
          <p:cNvSpPr>
            <a:spLocks noGrp="1"/>
          </p:cNvSpPr>
          <p:nvPr>
            <p:ph idx="1"/>
          </p:nvPr>
        </p:nvSpPr>
        <p:spPr>
          <a:xfrm>
            <a:off x="152400" y="1027886"/>
            <a:ext cx="8534400" cy="5135563"/>
          </a:xfrm>
        </p:spPr>
        <p:txBody>
          <a:bodyPr/>
          <a:lstStyle/>
          <a:p>
            <a:pPr marL="0" indent="0">
              <a:buNone/>
            </a:pPr>
            <a:r>
              <a:rPr lang="en-US" dirty="0" smtClean="0"/>
              <a:t>Toy</a:t>
            </a:r>
          </a:p>
          <a:p>
            <a:pPr marL="0" indent="0">
              <a:buNone/>
            </a:pPr>
            <a:r>
              <a:rPr lang="en-US" dirty="0" smtClean="0"/>
              <a:t>Example</a:t>
            </a:r>
          </a:p>
          <a:p>
            <a:pPr marL="0" indent="0">
              <a:buNone/>
            </a:pPr>
            <a:endParaRPr lang="en-US" dirty="0"/>
          </a:p>
          <a:p>
            <a:pPr marL="0" indent="0">
              <a:buNone/>
            </a:pPr>
            <a:r>
              <a:rPr lang="en-US" dirty="0" smtClean="0"/>
              <a:t>Little </a:t>
            </a:r>
          </a:p>
          <a:p>
            <a:pPr marL="0" indent="0">
              <a:buNone/>
            </a:pPr>
            <a:r>
              <a:rPr lang="en-US" dirty="0" smtClean="0"/>
              <a:t>More </a:t>
            </a:r>
          </a:p>
          <a:p>
            <a:pPr marL="0" indent="0">
              <a:buNone/>
            </a:pPr>
            <a:r>
              <a:rPr lang="en-US" dirty="0" smtClean="0"/>
              <a:t>Overlap</a:t>
            </a:r>
          </a:p>
        </p:txBody>
      </p:sp>
    </p:spTree>
    <p:extLst>
      <p:ext uri="{BB962C8B-B14F-4D97-AF65-F5344CB8AC3E}">
        <p14:creationId xmlns:p14="http://schemas.microsoft.com/office/powerpoint/2010/main" val="301954669"/>
      </p:ext>
    </p:extLst>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50000">
              <a:schemeClr val="accent1">
                <a:tint val="44500"/>
                <a:satMod val="160000"/>
              </a:schemeClr>
            </a:gs>
            <a:gs pos="100000">
              <a:srgbClr val="7030A0"/>
            </a:gs>
          </a:gsLst>
          <a:lin ang="2700000" scaled="0"/>
        </a:gradFill>
        <a:effectLst/>
      </p:bgPr>
    </p:bg>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9146" y="1027886"/>
            <a:ext cx="7544854" cy="5830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76200"/>
            <a:ext cx="8229600" cy="685800"/>
          </a:xfrm>
        </p:spPr>
        <p:txBody>
          <a:bodyPr/>
          <a:lstStyle/>
          <a:p>
            <a:r>
              <a:rPr lang="en-US" dirty="0" smtClean="0"/>
              <a:t>ROC Curve</a:t>
            </a:r>
            <a:endParaRPr lang="en-US" dirty="0"/>
          </a:p>
        </p:txBody>
      </p:sp>
      <p:sp>
        <p:nvSpPr>
          <p:cNvPr id="3" name="Content Placeholder 2"/>
          <p:cNvSpPr>
            <a:spLocks noGrp="1"/>
          </p:cNvSpPr>
          <p:nvPr>
            <p:ph idx="1"/>
          </p:nvPr>
        </p:nvSpPr>
        <p:spPr>
          <a:xfrm>
            <a:off x="152400" y="1027886"/>
            <a:ext cx="8534400" cy="5135563"/>
          </a:xfrm>
        </p:spPr>
        <p:txBody>
          <a:bodyPr/>
          <a:lstStyle/>
          <a:p>
            <a:pPr marL="0" indent="0">
              <a:buNone/>
            </a:pPr>
            <a:r>
              <a:rPr lang="en-US" dirty="0" smtClean="0"/>
              <a:t>Toy</a:t>
            </a:r>
          </a:p>
          <a:p>
            <a:pPr marL="0" indent="0">
              <a:buNone/>
            </a:pPr>
            <a:r>
              <a:rPr lang="en-US" dirty="0" smtClean="0"/>
              <a:t>Example</a:t>
            </a:r>
          </a:p>
          <a:p>
            <a:pPr marL="0" indent="0">
              <a:buNone/>
            </a:pPr>
            <a:endParaRPr lang="en-US" dirty="0"/>
          </a:p>
          <a:p>
            <a:pPr marL="0" indent="0">
              <a:buNone/>
            </a:pPr>
            <a:endParaRPr lang="en-US" dirty="0" smtClean="0"/>
          </a:p>
          <a:p>
            <a:pPr marL="0" indent="0">
              <a:buNone/>
            </a:pPr>
            <a:r>
              <a:rPr lang="en-US" dirty="0" smtClean="0"/>
              <a:t>More</a:t>
            </a:r>
          </a:p>
          <a:p>
            <a:pPr marL="0" indent="0">
              <a:buNone/>
            </a:pPr>
            <a:r>
              <a:rPr lang="en-US" dirty="0" smtClean="0"/>
              <a:t>Overlap</a:t>
            </a:r>
          </a:p>
        </p:txBody>
      </p:sp>
    </p:spTree>
    <p:extLst>
      <p:ext uri="{BB962C8B-B14F-4D97-AF65-F5344CB8AC3E}">
        <p14:creationId xmlns:p14="http://schemas.microsoft.com/office/powerpoint/2010/main" val="3155508074"/>
      </p:ext>
    </p:extLst>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50000">
              <a:schemeClr val="accent1">
                <a:tint val="44500"/>
                <a:satMod val="160000"/>
              </a:schemeClr>
            </a:gs>
            <a:gs pos="100000">
              <a:srgbClr val="7030A0"/>
            </a:gs>
          </a:gsLst>
          <a:lin ang="2700000" scaled="0"/>
        </a:gra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9146" y="1027886"/>
            <a:ext cx="7544854" cy="5830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76200"/>
            <a:ext cx="8229600" cy="685800"/>
          </a:xfrm>
        </p:spPr>
        <p:txBody>
          <a:bodyPr/>
          <a:lstStyle/>
          <a:p>
            <a:r>
              <a:rPr lang="en-US" dirty="0" smtClean="0"/>
              <a:t>ROC Curve</a:t>
            </a:r>
            <a:endParaRPr lang="en-US" dirty="0"/>
          </a:p>
        </p:txBody>
      </p:sp>
      <p:sp>
        <p:nvSpPr>
          <p:cNvPr id="3" name="Content Placeholder 2"/>
          <p:cNvSpPr>
            <a:spLocks noGrp="1"/>
          </p:cNvSpPr>
          <p:nvPr>
            <p:ph idx="1"/>
          </p:nvPr>
        </p:nvSpPr>
        <p:spPr>
          <a:xfrm>
            <a:off x="152400" y="1027886"/>
            <a:ext cx="8534400" cy="5135563"/>
          </a:xfrm>
        </p:spPr>
        <p:txBody>
          <a:bodyPr/>
          <a:lstStyle/>
          <a:p>
            <a:pPr marL="0" indent="0">
              <a:buNone/>
            </a:pPr>
            <a:r>
              <a:rPr lang="en-US" dirty="0" smtClean="0"/>
              <a:t>Toy</a:t>
            </a:r>
          </a:p>
          <a:p>
            <a:pPr marL="0" indent="0">
              <a:buNone/>
            </a:pPr>
            <a:r>
              <a:rPr lang="en-US" dirty="0" smtClean="0"/>
              <a:t>Example</a:t>
            </a:r>
          </a:p>
          <a:p>
            <a:pPr marL="0" indent="0">
              <a:buNone/>
            </a:pPr>
            <a:endParaRPr lang="en-US" dirty="0"/>
          </a:p>
          <a:p>
            <a:pPr marL="0" indent="0">
              <a:buNone/>
            </a:pPr>
            <a:r>
              <a:rPr lang="en-US" dirty="0" smtClean="0"/>
              <a:t>Much </a:t>
            </a:r>
          </a:p>
          <a:p>
            <a:pPr marL="0" indent="0">
              <a:buNone/>
            </a:pPr>
            <a:r>
              <a:rPr lang="en-US" dirty="0" smtClean="0"/>
              <a:t>More </a:t>
            </a:r>
          </a:p>
          <a:p>
            <a:pPr marL="0" indent="0">
              <a:buNone/>
            </a:pPr>
            <a:r>
              <a:rPr lang="en-US" dirty="0" smtClean="0"/>
              <a:t>Overlap</a:t>
            </a:r>
          </a:p>
        </p:txBody>
      </p:sp>
    </p:spTree>
    <p:extLst>
      <p:ext uri="{BB962C8B-B14F-4D97-AF65-F5344CB8AC3E}">
        <p14:creationId xmlns:p14="http://schemas.microsoft.com/office/powerpoint/2010/main" val="3862823586"/>
      </p:ext>
    </p:extLst>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50000">
              <a:schemeClr val="accent1">
                <a:tint val="44500"/>
                <a:satMod val="160000"/>
              </a:schemeClr>
            </a:gs>
            <a:gs pos="100000">
              <a:srgbClr val="7030A0"/>
            </a:gs>
          </a:gsLst>
          <a:lin ang="2700000" scaled="0"/>
        </a:gra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9146" y="1027886"/>
            <a:ext cx="7544854" cy="5830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76200"/>
            <a:ext cx="8229600" cy="685800"/>
          </a:xfrm>
        </p:spPr>
        <p:txBody>
          <a:bodyPr/>
          <a:lstStyle/>
          <a:p>
            <a:r>
              <a:rPr lang="en-US" dirty="0" smtClean="0"/>
              <a:t>ROC Curve</a:t>
            </a:r>
            <a:endParaRPr lang="en-US" dirty="0"/>
          </a:p>
        </p:txBody>
      </p:sp>
      <p:sp>
        <p:nvSpPr>
          <p:cNvPr id="3" name="Content Placeholder 2"/>
          <p:cNvSpPr>
            <a:spLocks noGrp="1"/>
          </p:cNvSpPr>
          <p:nvPr>
            <p:ph idx="1"/>
          </p:nvPr>
        </p:nvSpPr>
        <p:spPr>
          <a:xfrm>
            <a:off x="152400" y="1027886"/>
            <a:ext cx="8534400" cy="5135563"/>
          </a:xfrm>
        </p:spPr>
        <p:txBody>
          <a:bodyPr/>
          <a:lstStyle/>
          <a:p>
            <a:pPr marL="0" indent="0">
              <a:buNone/>
            </a:pPr>
            <a:r>
              <a:rPr lang="en-US" dirty="0" smtClean="0"/>
              <a:t>Toy</a:t>
            </a:r>
          </a:p>
          <a:p>
            <a:pPr marL="0" indent="0">
              <a:buNone/>
            </a:pPr>
            <a:r>
              <a:rPr lang="en-US" dirty="0" smtClean="0"/>
              <a:t>Example</a:t>
            </a:r>
          </a:p>
          <a:p>
            <a:pPr marL="0" indent="0">
              <a:buNone/>
            </a:pPr>
            <a:endParaRPr lang="en-US" dirty="0"/>
          </a:p>
          <a:p>
            <a:pPr marL="0" indent="0">
              <a:buNone/>
            </a:pPr>
            <a:endParaRPr lang="en-US" dirty="0" smtClean="0"/>
          </a:p>
          <a:p>
            <a:pPr marL="0" indent="0">
              <a:buNone/>
            </a:pPr>
            <a:endParaRPr lang="en-US" dirty="0"/>
          </a:p>
          <a:p>
            <a:pPr marL="0" indent="0">
              <a:buNone/>
            </a:pPr>
            <a:r>
              <a:rPr lang="en-US" dirty="0" smtClean="0"/>
              <a:t>Complete</a:t>
            </a:r>
          </a:p>
          <a:p>
            <a:pPr marL="0" indent="0">
              <a:buNone/>
            </a:pPr>
            <a:r>
              <a:rPr lang="en-US" dirty="0" smtClean="0"/>
              <a:t>Overlap</a:t>
            </a:r>
          </a:p>
          <a:p>
            <a:pPr marL="0" indent="0">
              <a:buNone/>
            </a:pPr>
            <a:endParaRPr lang="en-US" dirty="0" smtClean="0"/>
          </a:p>
        </p:txBody>
      </p:sp>
    </p:spTree>
    <p:extLst>
      <p:ext uri="{BB962C8B-B14F-4D97-AF65-F5344CB8AC3E}">
        <p14:creationId xmlns:p14="http://schemas.microsoft.com/office/powerpoint/2010/main" val="650644505"/>
      </p:ext>
    </p:extLst>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50000">
              <a:schemeClr val="accent1">
                <a:tint val="44500"/>
                <a:satMod val="160000"/>
              </a:schemeClr>
            </a:gs>
            <a:gs pos="100000">
              <a:srgbClr val="7030A0"/>
            </a:gs>
          </a:gsLst>
          <a:lin ang="2700000" scaled="0"/>
        </a:gra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9146" y="1027886"/>
            <a:ext cx="7544854" cy="5830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76200"/>
            <a:ext cx="8229600" cy="685800"/>
          </a:xfrm>
        </p:spPr>
        <p:txBody>
          <a:bodyPr/>
          <a:lstStyle/>
          <a:p>
            <a:r>
              <a:rPr lang="en-US" dirty="0" smtClean="0"/>
              <a:t>ROC Curve</a:t>
            </a:r>
            <a:endParaRPr lang="en-US" dirty="0"/>
          </a:p>
        </p:txBody>
      </p:sp>
      <p:sp>
        <p:nvSpPr>
          <p:cNvPr id="3" name="Content Placeholder 2"/>
          <p:cNvSpPr>
            <a:spLocks noGrp="1"/>
          </p:cNvSpPr>
          <p:nvPr>
            <p:ph idx="1"/>
          </p:nvPr>
        </p:nvSpPr>
        <p:spPr>
          <a:xfrm>
            <a:off x="152400" y="1027886"/>
            <a:ext cx="8534400" cy="5135563"/>
          </a:xfrm>
        </p:spPr>
        <p:txBody>
          <a:bodyPr/>
          <a:lstStyle/>
          <a:p>
            <a:pPr marL="0" indent="0">
              <a:buNone/>
            </a:pPr>
            <a:r>
              <a:rPr lang="en-US" dirty="0" smtClean="0"/>
              <a:t>Toy</a:t>
            </a:r>
          </a:p>
          <a:p>
            <a:pPr marL="0" indent="0">
              <a:buNone/>
            </a:pPr>
            <a:r>
              <a:rPr lang="en-US" dirty="0" smtClean="0"/>
              <a:t>Example</a:t>
            </a:r>
          </a:p>
          <a:p>
            <a:pPr marL="0" indent="0">
              <a:buNone/>
            </a:pPr>
            <a:endParaRPr lang="en-US" dirty="0"/>
          </a:p>
          <a:p>
            <a:pPr marL="0" indent="0">
              <a:buNone/>
            </a:pPr>
            <a:endParaRPr lang="en-US" dirty="0" smtClean="0"/>
          </a:p>
          <a:p>
            <a:pPr marL="0" indent="0">
              <a:buNone/>
            </a:pPr>
            <a:endParaRPr lang="en-US" dirty="0"/>
          </a:p>
          <a:p>
            <a:pPr marL="0" indent="0">
              <a:buNone/>
            </a:pPr>
            <a:r>
              <a:rPr lang="en-US" dirty="0" smtClean="0"/>
              <a:t>Complete</a:t>
            </a:r>
          </a:p>
          <a:p>
            <a:pPr marL="0" indent="0">
              <a:buNone/>
            </a:pPr>
            <a:r>
              <a:rPr lang="en-US" dirty="0" smtClean="0"/>
              <a:t>Overlap</a:t>
            </a:r>
          </a:p>
          <a:p>
            <a:pPr marL="0" indent="0">
              <a:buNone/>
            </a:pPr>
            <a:endParaRPr lang="en-US" dirty="0" smtClean="0"/>
          </a:p>
          <a:p>
            <a:pPr marL="0" indent="0">
              <a:buNone/>
            </a:pPr>
            <a:endParaRPr lang="en-US" sz="1600" dirty="0" smtClean="0"/>
          </a:p>
          <a:p>
            <a:pPr marL="0" indent="0">
              <a:buNone/>
            </a:pPr>
            <a:r>
              <a:rPr lang="en-US" dirty="0" smtClean="0"/>
              <a:t>AUC ≈ 0.5        Reflects “Coin Tossing”</a:t>
            </a:r>
          </a:p>
        </p:txBody>
      </p:sp>
      <p:cxnSp>
        <p:nvCxnSpPr>
          <p:cNvPr id="5" name="Straight Arrow Connector 4"/>
          <p:cNvCxnSpPr/>
          <p:nvPr/>
        </p:nvCxnSpPr>
        <p:spPr>
          <a:xfrm flipV="1">
            <a:off x="2133600" y="3942944"/>
            <a:ext cx="5791200" cy="2220505"/>
          </a:xfrm>
          <a:prstGeom prst="straightConnector1">
            <a:avLst/>
          </a:prstGeom>
          <a:ln w="25400">
            <a:solidFill>
              <a:srgbClr val="0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9954812"/>
      </p:ext>
    </p:extLst>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50000">
              <a:schemeClr val="accent1">
                <a:tint val="44500"/>
                <a:satMod val="160000"/>
              </a:schemeClr>
            </a:gs>
            <a:gs pos="100000">
              <a:srgbClr val="7030A0"/>
            </a:gs>
          </a:gsLst>
          <a:lin ang="2700000" scaled="0"/>
        </a:gra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9146" y="1027886"/>
            <a:ext cx="7544854" cy="5830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76200"/>
            <a:ext cx="8229600" cy="685800"/>
          </a:xfrm>
        </p:spPr>
        <p:txBody>
          <a:bodyPr/>
          <a:lstStyle/>
          <a:p>
            <a:r>
              <a:rPr lang="en-US" dirty="0" smtClean="0"/>
              <a:t>ROC Curve</a:t>
            </a:r>
            <a:endParaRPr lang="en-US" dirty="0"/>
          </a:p>
        </p:txBody>
      </p:sp>
      <p:sp>
        <p:nvSpPr>
          <p:cNvPr id="3" name="Content Placeholder 2"/>
          <p:cNvSpPr>
            <a:spLocks noGrp="1"/>
          </p:cNvSpPr>
          <p:nvPr>
            <p:ph idx="1"/>
          </p:nvPr>
        </p:nvSpPr>
        <p:spPr>
          <a:xfrm>
            <a:off x="152400" y="1027886"/>
            <a:ext cx="8534400" cy="5135563"/>
          </a:xfrm>
        </p:spPr>
        <p:txBody>
          <a:bodyPr/>
          <a:lstStyle/>
          <a:p>
            <a:pPr marL="0" indent="0">
              <a:buNone/>
            </a:pPr>
            <a:r>
              <a:rPr lang="en-US" dirty="0" smtClean="0"/>
              <a:t>Toy</a:t>
            </a:r>
          </a:p>
          <a:p>
            <a:pPr marL="0" indent="0">
              <a:buNone/>
            </a:pPr>
            <a:r>
              <a:rPr lang="en-US" dirty="0" smtClean="0"/>
              <a:t>Example</a:t>
            </a:r>
          </a:p>
          <a:p>
            <a:pPr marL="0" indent="0">
              <a:buNone/>
            </a:pPr>
            <a:endParaRPr lang="en-US" dirty="0"/>
          </a:p>
          <a:p>
            <a:pPr marL="0" indent="0">
              <a:buNone/>
            </a:pPr>
            <a:r>
              <a:rPr lang="en-US" dirty="0" smtClean="0"/>
              <a:t>Can</a:t>
            </a:r>
          </a:p>
          <a:p>
            <a:pPr marL="0" indent="0">
              <a:buNone/>
            </a:pPr>
            <a:r>
              <a:rPr lang="en-US" dirty="0" smtClean="0"/>
              <a:t>Reflect</a:t>
            </a:r>
          </a:p>
          <a:p>
            <a:pPr marL="0" indent="0">
              <a:buNone/>
            </a:pPr>
            <a:r>
              <a:rPr lang="en-US" dirty="0" smtClean="0"/>
              <a:t>“Worse</a:t>
            </a:r>
          </a:p>
          <a:p>
            <a:pPr marL="0" indent="0">
              <a:buNone/>
            </a:pPr>
            <a:r>
              <a:rPr lang="en-US" dirty="0" smtClean="0"/>
              <a:t>Than Coin</a:t>
            </a:r>
          </a:p>
          <a:p>
            <a:pPr marL="0" indent="0">
              <a:buNone/>
            </a:pPr>
            <a:r>
              <a:rPr lang="en-US" dirty="0" smtClean="0"/>
              <a:t>Tossing”</a:t>
            </a:r>
          </a:p>
          <a:p>
            <a:pPr marL="0" indent="0">
              <a:buNone/>
            </a:pPr>
            <a:endParaRPr lang="en-US" dirty="0" smtClean="0"/>
          </a:p>
        </p:txBody>
      </p:sp>
    </p:spTree>
    <p:extLst>
      <p:ext uri="{BB962C8B-B14F-4D97-AF65-F5344CB8AC3E}">
        <p14:creationId xmlns:p14="http://schemas.microsoft.com/office/powerpoint/2010/main" val="323114341"/>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2_Default Design">
  <a:themeElements>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11991</TotalTime>
  <Words>3250</Words>
  <Application>Microsoft Office PowerPoint</Application>
  <PresentationFormat>On-screen Show (4:3)</PresentationFormat>
  <Paragraphs>942</Paragraphs>
  <Slides>101</Slides>
  <Notes>79</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101</vt:i4>
      </vt:variant>
    </vt:vector>
  </HeadingPairs>
  <TitlesOfParts>
    <vt:vector size="114" baseType="lpstr">
      <vt:lpstr>Arial Unicode MS</vt:lpstr>
      <vt:lpstr>Gulim</vt:lpstr>
      <vt:lpstr>宋体</vt:lpstr>
      <vt:lpstr>Arial</vt:lpstr>
      <vt:lpstr>Cambria Math</vt:lpstr>
      <vt:lpstr>Courier New</vt:lpstr>
      <vt:lpstr>DejaVu LGC Sans</vt:lpstr>
      <vt:lpstr>Tahoma</vt:lpstr>
      <vt:lpstr>Times New Roman</vt:lpstr>
      <vt:lpstr>Wingdings</vt:lpstr>
      <vt:lpstr>Default Design</vt:lpstr>
      <vt:lpstr>2_Default Design</vt:lpstr>
      <vt:lpstr>12_Default Design</vt:lpstr>
      <vt:lpstr>Participant Presentations</vt:lpstr>
      <vt:lpstr>Big Picture Data Visualization</vt:lpstr>
      <vt:lpstr>Marginal Distribution Plots</vt:lpstr>
      <vt:lpstr>Marg. Dist. Plot Data Example</vt:lpstr>
      <vt:lpstr>Marg. Dist. Plot Data Example</vt:lpstr>
      <vt:lpstr>Marg. Dist. Plot Data Example</vt:lpstr>
      <vt:lpstr>Marg. Dist. Plot Data Example</vt:lpstr>
      <vt:lpstr>Inference for Drug Discovery Data</vt:lpstr>
      <vt:lpstr>Inference for Drug Discovery Data</vt:lpstr>
      <vt:lpstr>Limitation of PCA</vt:lpstr>
      <vt:lpstr>Correlation PCA</vt:lpstr>
      <vt:lpstr>Correlation PCA</vt:lpstr>
      <vt:lpstr>Correlation PCA</vt:lpstr>
      <vt:lpstr>Correlation PCA</vt:lpstr>
      <vt:lpstr>Correlation PCA</vt:lpstr>
      <vt:lpstr>Correlation PCA</vt:lpstr>
      <vt:lpstr>Correlation PCA</vt:lpstr>
      <vt:lpstr>Correlation PCA</vt:lpstr>
      <vt:lpstr>Correlation PCA</vt:lpstr>
      <vt:lpstr>Correlation PCA</vt:lpstr>
      <vt:lpstr>Correlation PCA</vt:lpstr>
      <vt:lpstr>Correlation PCA</vt:lpstr>
      <vt:lpstr>Correlation PCA</vt:lpstr>
      <vt:lpstr>Correlation PCA</vt:lpstr>
      <vt:lpstr>Correlation PCA</vt:lpstr>
      <vt:lpstr>Correlation PCA</vt:lpstr>
      <vt:lpstr>Correlation PCA</vt:lpstr>
      <vt:lpstr>Transformations</vt:lpstr>
      <vt:lpstr>Transformations</vt:lpstr>
      <vt:lpstr>Transformations</vt:lpstr>
      <vt:lpstr>Transformations</vt:lpstr>
      <vt:lpstr>Transformations</vt:lpstr>
      <vt:lpstr>Transformations</vt:lpstr>
      <vt:lpstr>Transformations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Transformations</vt:lpstr>
      <vt:lpstr>Transformations</vt:lpstr>
      <vt:lpstr>Transformations</vt:lpstr>
      <vt:lpstr>Transformations</vt:lpstr>
      <vt:lpstr>Transformations</vt:lpstr>
      <vt:lpstr>Transformations</vt:lpstr>
      <vt:lpstr>Transformations</vt:lpstr>
      <vt:lpstr>Transformations</vt:lpstr>
      <vt:lpstr>Transformations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Melanoma Data</vt:lpstr>
      <vt:lpstr>Melanoma Data</vt:lpstr>
      <vt:lpstr>Melanoma Data</vt:lpstr>
      <vt:lpstr>Limitations</vt:lpstr>
      <vt:lpstr>Recall Matlab Software</vt:lpstr>
      <vt:lpstr>Automatic Shifted Log Trans.</vt:lpstr>
      <vt:lpstr>Revisit Gene Expression</vt:lpstr>
      <vt:lpstr>Revisit Gene Expression</vt:lpstr>
      <vt:lpstr>Revisit Gene Expression</vt:lpstr>
      <vt:lpstr>Revisit Gene Expression</vt:lpstr>
      <vt:lpstr>Revisit Gene Expression</vt:lpstr>
      <vt:lpstr>Revisit Gene Expression</vt:lpstr>
      <vt:lpstr>ROC Curve</vt:lpstr>
      <vt:lpstr>ROC Curve</vt:lpstr>
      <vt:lpstr>ROC Curve</vt:lpstr>
      <vt:lpstr>ROC Curve</vt:lpstr>
      <vt:lpstr>ROC Curve</vt:lpstr>
      <vt:lpstr>ROC Curve</vt:lpstr>
      <vt:lpstr>ROC Curve</vt:lpstr>
      <vt:lpstr>ROC Curve</vt:lpstr>
      <vt:lpstr>ROC Curve</vt:lpstr>
      <vt:lpstr>ROC Curve</vt:lpstr>
      <vt:lpstr>ROC Curve</vt:lpstr>
      <vt:lpstr>ROC Curve</vt:lpstr>
      <vt:lpstr>ROC Curve</vt:lpstr>
      <vt:lpstr>ROC Curve</vt:lpstr>
      <vt:lpstr>ROC Curve</vt:lpstr>
      <vt:lpstr>ROC Curve</vt:lpstr>
      <vt:lpstr>ROC Curve</vt:lpstr>
      <vt:lpstr>ROC Curve</vt:lpstr>
      <vt:lpstr>ROC Curve</vt:lpstr>
      <vt:lpstr>ROC Curve</vt:lpstr>
      <vt:lpstr>ROC Curve</vt:lpstr>
      <vt:lpstr>ROC Curve</vt:lpstr>
      <vt:lpstr>Revisit Gene Expression</vt:lpstr>
    </vt:vector>
  </TitlesOfParts>
  <Company>Dell Computer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Preferred Customer</dc:creator>
  <cp:lastModifiedBy>Marron, James Stephen</cp:lastModifiedBy>
  <cp:revision>461</cp:revision>
  <dcterms:created xsi:type="dcterms:W3CDTF">2001-06-08T01:38:43Z</dcterms:created>
  <dcterms:modified xsi:type="dcterms:W3CDTF">2019-09-12T18:36:01Z</dcterms:modified>
</cp:coreProperties>
</file>