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908" r:id="rId2"/>
    <p:sldMasterId id="2147483921" r:id="rId3"/>
    <p:sldMasterId id="2147483935" r:id="rId4"/>
    <p:sldMasterId id="2147483950" r:id="rId5"/>
  </p:sldMasterIdLst>
  <p:notesMasterIdLst>
    <p:notesMasterId r:id="rId117"/>
  </p:notesMasterIdLst>
  <p:sldIdLst>
    <p:sldId id="3577" r:id="rId6"/>
    <p:sldId id="3590" r:id="rId7"/>
    <p:sldId id="3594" r:id="rId8"/>
    <p:sldId id="3595" r:id="rId9"/>
    <p:sldId id="3596" r:id="rId10"/>
    <p:sldId id="3597" r:id="rId11"/>
    <p:sldId id="3600" r:id="rId12"/>
    <p:sldId id="3604" r:id="rId13"/>
    <p:sldId id="3605" r:id="rId14"/>
    <p:sldId id="3610" r:id="rId15"/>
    <p:sldId id="3614" r:id="rId16"/>
    <p:sldId id="3617" r:id="rId17"/>
    <p:sldId id="3623" r:id="rId18"/>
    <p:sldId id="3624" r:id="rId19"/>
    <p:sldId id="3629" r:id="rId20"/>
    <p:sldId id="3631" r:id="rId21"/>
    <p:sldId id="3632" r:id="rId22"/>
    <p:sldId id="3639" r:id="rId23"/>
    <p:sldId id="3640" r:id="rId24"/>
    <p:sldId id="3642" r:id="rId25"/>
    <p:sldId id="3644" r:id="rId26"/>
    <p:sldId id="3651" r:id="rId27"/>
    <p:sldId id="3652" r:id="rId28"/>
    <p:sldId id="3664" r:id="rId29"/>
    <p:sldId id="3665" r:id="rId30"/>
    <p:sldId id="3666" r:id="rId31"/>
    <p:sldId id="3667" r:id="rId32"/>
    <p:sldId id="3668" r:id="rId33"/>
    <p:sldId id="3669" r:id="rId34"/>
    <p:sldId id="3670" r:id="rId35"/>
    <p:sldId id="3671" r:id="rId36"/>
    <p:sldId id="3672" r:id="rId37"/>
    <p:sldId id="3673" r:id="rId38"/>
    <p:sldId id="3674" r:id="rId39"/>
    <p:sldId id="3675" r:id="rId40"/>
    <p:sldId id="3676" r:id="rId41"/>
    <p:sldId id="3677" r:id="rId42"/>
    <p:sldId id="3678" r:id="rId43"/>
    <p:sldId id="3679" r:id="rId44"/>
    <p:sldId id="3680" r:id="rId45"/>
    <p:sldId id="3681" r:id="rId46"/>
    <p:sldId id="3682" r:id="rId47"/>
    <p:sldId id="3683" r:id="rId48"/>
    <p:sldId id="3684" r:id="rId49"/>
    <p:sldId id="3685" r:id="rId50"/>
    <p:sldId id="3686" r:id="rId51"/>
    <p:sldId id="3687" r:id="rId52"/>
    <p:sldId id="3688" r:id="rId53"/>
    <p:sldId id="3689" r:id="rId54"/>
    <p:sldId id="3690" r:id="rId55"/>
    <p:sldId id="3691" r:id="rId56"/>
    <p:sldId id="3692" r:id="rId57"/>
    <p:sldId id="3693" r:id="rId58"/>
    <p:sldId id="3694" r:id="rId59"/>
    <p:sldId id="3695" r:id="rId60"/>
    <p:sldId id="3696" r:id="rId61"/>
    <p:sldId id="3697" r:id="rId62"/>
    <p:sldId id="3698" r:id="rId63"/>
    <p:sldId id="3699" r:id="rId64"/>
    <p:sldId id="3700" r:id="rId65"/>
    <p:sldId id="3701" r:id="rId66"/>
    <p:sldId id="3702" r:id="rId67"/>
    <p:sldId id="3703" r:id="rId68"/>
    <p:sldId id="3704" r:id="rId69"/>
    <p:sldId id="3705" r:id="rId70"/>
    <p:sldId id="3706" r:id="rId71"/>
    <p:sldId id="3707" r:id="rId72"/>
    <p:sldId id="3708" r:id="rId73"/>
    <p:sldId id="3709" r:id="rId74"/>
    <p:sldId id="3710" r:id="rId75"/>
    <p:sldId id="3711" r:id="rId76"/>
    <p:sldId id="3712" r:id="rId77"/>
    <p:sldId id="3713" r:id="rId78"/>
    <p:sldId id="3714" r:id="rId79"/>
    <p:sldId id="3715" r:id="rId80"/>
    <p:sldId id="3716" r:id="rId81"/>
    <p:sldId id="3717" r:id="rId82"/>
    <p:sldId id="3718" r:id="rId83"/>
    <p:sldId id="3719" r:id="rId84"/>
    <p:sldId id="3720" r:id="rId85"/>
    <p:sldId id="3721" r:id="rId86"/>
    <p:sldId id="3722" r:id="rId87"/>
    <p:sldId id="3723" r:id="rId88"/>
    <p:sldId id="3724" r:id="rId89"/>
    <p:sldId id="3725" r:id="rId90"/>
    <p:sldId id="3726" r:id="rId91"/>
    <p:sldId id="3727" r:id="rId92"/>
    <p:sldId id="3728" r:id="rId93"/>
    <p:sldId id="3729" r:id="rId94"/>
    <p:sldId id="3730" r:id="rId95"/>
    <p:sldId id="3731" r:id="rId96"/>
    <p:sldId id="3732" r:id="rId97"/>
    <p:sldId id="3733" r:id="rId98"/>
    <p:sldId id="3734" r:id="rId99"/>
    <p:sldId id="3735" r:id="rId100"/>
    <p:sldId id="3736" r:id="rId101"/>
    <p:sldId id="3468" r:id="rId102"/>
    <p:sldId id="3469" r:id="rId103"/>
    <p:sldId id="3470" r:id="rId104"/>
    <p:sldId id="3471" r:id="rId105"/>
    <p:sldId id="3472" r:id="rId106"/>
    <p:sldId id="3473" r:id="rId107"/>
    <p:sldId id="3571" r:id="rId108"/>
    <p:sldId id="3572" r:id="rId109"/>
    <p:sldId id="3573" r:id="rId110"/>
    <p:sldId id="3574" r:id="rId111"/>
    <p:sldId id="3575" r:id="rId112"/>
    <p:sldId id="3576" r:id="rId113"/>
    <p:sldId id="3475" r:id="rId114"/>
    <p:sldId id="3476" r:id="rId115"/>
    <p:sldId id="3567" r:id="rId1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D9D9FF"/>
    <a:srgbClr val="00E7E7"/>
    <a:srgbClr val="DA71FF"/>
    <a:srgbClr val="000000"/>
    <a:srgbClr val="EBE600"/>
    <a:srgbClr val="D357FF"/>
    <a:srgbClr val="FFDCD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3750" autoAdjust="0"/>
  </p:normalViewPr>
  <p:slideViewPr>
    <p:cSldViewPr>
      <p:cViewPr varScale="1">
        <p:scale>
          <a:sx n="98" d="100"/>
          <a:sy n="98" d="100"/>
        </p:scale>
        <p:origin x="159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13" Type="http://schemas.openxmlformats.org/officeDocument/2006/relationships/slide" Target="slides/slide108.xml"/><Relationship Id="rId11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16" Type="http://schemas.openxmlformats.org/officeDocument/2006/relationships/slide" Target="slides/slide11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11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14" Type="http://schemas.openxmlformats.org/officeDocument/2006/relationships/slide" Target="slides/slide109.xml"/><Relationship Id="rId119" Type="http://schemas.openxmlformats.org/officeDocument/2006/relationships/viewProps" Target="view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B8D27CA-2D5D-489C-9D1E-0057729DA34A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302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5D691C2A-7075-459F-A4ED-E9CF106EF5D9}" type="slidenum">
              <a:rPr lang="ko-KR" altLang="en-US" smtClean="0">
                <a:solidFill>
                  <a:srgbClr val="000000"/>
                </a:solidFill>
                <a:ea typeface="굴림" pitchFamily="34" charset="-127"/>
              </a:rPr>
              <a:pPr>
                <a:defRPr/>
              </a:pPr>
              <a:t>26</a:t>
            </a:fld>
            <a:endParaRPr lang="en-US" altLang="ko-KR" smtClean="0">
              <a:solidFill>
                <a:srgbClr val="000000"/>
              </a:solidFill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50820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5D691C2A-7075-459F-A4ED-E9CF106EF5D9}" type="slidenum">
              <a:rPr lang="ko-KR" altLang="en-US" smtClean="0">
                <a:solidFill>
                  <a:srgbClr val="000000"/>
                </a:solidFill>
                <a:ea typeface="굴림" pitchFamily="34" charset="-127"/>
              </a:rPr>
              <a:pPr>
                <a:defRPr/>
              </a:pPr>
              <a:t>27</a:t>
            </a:fld>
            <a:endParaRPr lang="en-US" altLang="ko-KR" smtClean="0">
              <a:solidFill>
                <a:srgbClr val="000000"/>
              </a:solidFill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5842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5D691C2A-7075-459F-A4ED-E9CF106EF5D9}" type="slidenum">
              <a:rPr lang="ko-KR" altLang="en-US" smtClean="0">
                <a:solidFill>
                  <a:srgbClr val="000000"/>
                </a:solidFill>
                <a:ea typeface="굴림" pitchFamily="34" charset="-127"/>
              </a:rPr>
              <a:pPr>
                <a:defRPr/>
              </a:pPr>
              <a:t>28</a:t>
            </a:fld>
            <a:endParaRPr lang="en-US" altLang="ko-KR" smtClean="0">
              <a:solidFill>
                <a:srgbClr val="000000"/>
              </a:solidFill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65565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5D691C2A-7075-459F-A4ED-E9CF106EF5D9}" type="slidenum">
              <a:rPr lang="ko-KR" altLang="en-US" smtClean="0">
                <a:solidFill>
                  <a:srgbClr val="000000"/>
                </a:solidFill>
                <a:ea typeface="굴림" pitchFamily="34" charset="-127"/>
              </a:rPr>
              <a:pPr>
                <a:defRPr/>
              </a:pPr>
              <a:t>29</a:t>
            </a:fld>
            <a:endParaRPr lang="en-US" altLang="ko-KR" smtClean="0">
              <a:solidFill>
                <a:srgbClr val="000000"/>
              </a:solidFill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098100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5D691C2A-7075-459F-A4ED-E9CF106EF5D9}" type="slidenum">
              <a:rPr lang="ko-KR" altLang="en-US" smtClean="0">
                <a:solidFill>
                  <a:srgbClr val="000000"/>
                </a:solidFill>
                <a:ea typeface="굴림" pitchFamily="34" charset="-127"/>
              </a:rPr>
              <a:pPr>
                <a:defRPr/>
              </a:pPr>
              <a:t>30</a:t>
            </a:fld>
            <a:endParaRPr lang="en-US" altLang="ko-KR" smtClean="0">
              <a:solidFill>
                <a:srgbClr val="000000"/>
              </a:solidFill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58559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5D691C2A-7075-459F-A4ED-E9CF106EF5D9}" type="slidenum">
              <a:rPr lang="ko-KR" altLang="en-US" smtClean="0">
                <a:solidFill>
                  <a:srgbClr val="000000"/>
                </a:solidFill>
                <a:ea typeface="굴림" pitchFamily="34" charset="-127"/>
              </a:rPr>
              <a:pPr>
                <a:defRPr/>
              </a:pPr>
              <a:t>31</a:t>
            </a:fld>
            <a:endParaRPr lang="en-US" altLang="ko-KR" smtClean="0">
              <a:solidFill>
                <a:srgbClr val="000000"/>
              </a:solidFill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1710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5D691C2A-7075-459F-A4ED-E9CF106EF5D9}" type="slidenum">
              <a:rPr lang="ko-KR" altLang="en-US" smtClean="0">
                <a:solidFill>
                  <a:srgbClr val="000000"/>
                </a:solidFill>
                <a:ea typeface="굴림" pitchFamily="34" charset="-127"/>
              </a:rPr>
              <a:pPr>
                <a:defRPr/>
              </a:pPr>
              <a:t>32</a:t>
            </a:fld>
            <a:endParaRPr lang="en-US" altLang="ko-KR" smtClean="0">
              <a:solidFill>
                <a:srgbClr val="000000"/>
              </a:solidFill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83173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958AF1F-EF00-4F71-B8E3-65707DF9B24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697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BF4CE04-5D85-4B83-8569-BD5EFB7450F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6636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0B56E0A-A0B3-45CC-B292-1927BE3745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765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18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37974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AD65F07-43F8-483C-AC97-D4C7BDB77F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6121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71A3EF9-7893-46C5-B111-2C72302CA91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7071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2215204-2484-473D-977C-8541D7BA78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483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A9A96F5-50E3-4737-9687-FA85A8DA73E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8469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14A36A04-176C-4564-84DA-6757ADC76B7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40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2046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14A36A04-176C-4564-84DA-6757ADC76B7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41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8873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14A36A04-176C-4564-84DA-6757ADC76B7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42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5493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14A36A04-176C-4564-84DA-6757ADC76B7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43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06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14A36A04-176C-4564-84DA-6757ADC76B7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44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301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4BA8D15-60F8-46C1-BE4A-A67CE5678DA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85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19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31219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180C554-1E22-4337-8AB1-E7C1223E53B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CCMsciznormRaw.avi</a:t>
            </a:r>
          </a:p>
        </p:txBody>
      </p:sp>
    </p:spTree>
    <p:extLst>
      <p:ext uri="{BB962C8B-B14F-4D97-AF65-F5344CB8AC3E}">
        <p14:creationId xmlns:p14="http://schemas.microsoft.com/office/powerpoint/2010/main" val="16927837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9A8F2DD-49FC-4936-A5E3-BAD77B1D76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CCMsciznormRaw.avi</a:t>
            </a:r>
          </a:p>
        </p:txBody>
      </p:sp>
    </p:spTree>
    <p:extLst>
      <p:ext uri="{BB962C8B-B14F-4D97-AF65-F5344CB8AC3E}">
        <p14:creationId xmlns:p14="http://schemas.microsoft.com/office/powerpoint/2010/main" val="27145721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9A8F2DD-49FC-4936-A5E3-BAD77B1D76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CCMsciznormRaw.avi</a:t>
            </a:r>
          </a:p>
        </p:txBody>
      </p:sp>
    </p:spTree>
    <p:extLst>
      <p:ext uri="{BB962C8B-B14F-4D97-AF65-F5344CB8AC3E}">
        <p14:creationId xmlns:p14="http://schemas.microsoft.com/office/powerpoint/2010/main" val="31234028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9A8F2DD-49FC-4936-A5E3-BAD77B1D76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CCMsciznormRaw.avi</a:t>
            </a:r>
          </a:p>
        </p:txBody>
      </p:sp>
    </p:spTree>
    <p:extLst>
      <p:ext uri="{BB962C8B-B14F-4D97-AF65-F5344CB8AC3E}">
        <p14:creationId xmlns:p14="http://schemas.microsoft.com/office/powerpoint/2010/main" val="21478269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8B43FF2-1884-4456-BC9B-C5A4F5884013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2715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8B43FF2-1884-4456-BC9B-C5A4F5884013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2092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8B43FF2-1884-4456-BC9B-C5A4F5884013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4514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8B43FF2-1884-4456-BC9B-C5A4F5884013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6448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8B43FF2-1884-4456-BC9B-C5A4F5884013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8135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DF58C0F-5F02-401F-AFB7-F5578D3BA861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94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20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53094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DF58C0F-5F02-401F-AFB7-F5578D3BA861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7868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DF58C0F-5F02-401F-AFB7-F5578D3BA861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2396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DF58C0F-5F02-401F-AFB7-F5578D3BA861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2415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DF58C0F-5F02-401F-AFB7-F5578D3BA861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5366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D6396EE-6807-4235-842A-8916BC35363E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092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61F7D68-FB5C-4CAD-B7E1-546D877ADEC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8894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4AB7B64-D446-4035-90EA-4D13A702BE52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1182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FD31C4-2F53-4951-845C-F9BB92F450F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OODA.ppt</a:t>
            </a:r>
          </a:p>
        </p:txBody>
      </p:sp>
    </p:spTree>
    <p:extLst>
      <p:ext uri="{BB962C8B-B14F-4D97-AF65-F5344CB8AC3E}">
        <p14:creationId xmlns:p14="http://schemas.microsoft.com/office/powerpoint/2010/main" val="36756849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FD31C4-2F53-4951-845C-F9BB92F450F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OODA.ppt</a:t>
            </a:r>
          </a:p>
        </p:txBody>
      </p:sp>
    </p:spTree>
    <p:extLst>
      <p:ext uri="{BB962C8B-B14F-4D97-AF65-F5344CB8AC3E}">
        <p14:creationId xmlns:p14="http://schemas.microsoft.com/office/powerpoint/2010/main" val="283416783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FD31C4-2F53-4951-845C-F9BB92F450F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OODA.ppt</a:t>
            </a:r>
          </a:p>
        </p:txBody>
      </p:sp>
    </p:spTree>
    <p:extLst>
      <p:ext uri="{BB962C8B-B14F-4D97-AF65-F5344CB8AC3E}">
        <p14:creationId xmlns:p14="http://schemas.microsoft.com/office/powerpoint/2010/main" val="3777270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8024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FD31C4-2F53-4951-845C-F9BB92F450F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OODA.ppt</a:t>
            </a:r>
          </a:p>
        </p:txBody>
      </p:sp>
    </p:spTree>
    <p:extLst>
      <p:ext uri="{BB962C8B-B14F-4D97-AF65-F5344CB8AC3E}">
        <p14:creationId xmlns:p14="http://schemas.microsoft.com/office/powerpoint/2010/main" val="337968645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BA9471A-CCCC-49AF-BDFA-C5B5273FF44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fletcher_thesis.pdf</a:t>
            </a:r>
          </a:p>
        </p:txBody>
      </p:sp>
    </p:spTree>
    <p:extLst>
      <p:ext uri="{BB962C8B-B14F-4D97-AF65-F5344CB8AC3E}">
        <p14:creationId xmlns:p14="http://schemas.microsoft.com/office/powerpoint/2010/main" val="328729797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BA9471A-CCCC-49AF-BDFA-C5B5273FF44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fletcher_thesis.pdf</a:t>
            </a:r>
          </a:p>
        </p:txBody>
      </p:sp>
    </p:spTree>
    <p:extLst>
      <p:ext uri="{BB962C8B-B14F-4D97-AF65-F5344CB8AC3E}">
        <p14:creationId xmlns:p14="http://schemas.microsoft.com/office/powerpoint/2010/main" val="13107411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B80FD6D-0166-4B7A-8D21-DB710CFEE09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22217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2F08658-679B-4198-B0F4-3B3FFEEC094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70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58573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CA7CB44-767F-4572-9419-215B28BA815E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71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73816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CA7CB44-767F-4572-9419-215B28BA815E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72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73561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CA7CB44-767F-4572-9419-215B28BA815E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73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70422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CA7CB44-767F-4572-9419-215B28BA815E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74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17265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CA7CB44-767F-4572-9419-215B28BA815E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75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76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60972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B9BD649-CF21-4C71-AA1D-1860E0CF31A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76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18530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A4452E05-ACC4-4F30-839C-F27A8F69C699}" type="slidenum">
              <a:rPr lang="ko-KR" altLang="en-US" smtClean="0">
                <a:solidFill>
                  <a:prstClr val="black"/>
                </a:solidFill>
                <a:ea typeface="굴림" pitchFamily="34" charset="-127"/>
              </a:rPr>
              <a:pPr>
                <a:defRPr/>
              </a:pPr>
              <a:t>77</a:t>
            </a:fld>
            <a:endParaRPr lang="en-US" altLang="ko-KR" smtClean="0">
              <a:solidFill>
                <a:prstClr val="black"/>
              </a:solidFill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924622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A4452E05-ACC4-4F30-839C-F27A8F69C699}" type="slidenum">
              <a:rPr lang="ko-KR" altLang="en-US" smtClean="0">
                <a:solidFill>
                  <a:prstClr val="black"/>
                </a:solidFill>
                <a:ea typeface="굴림" pitchFamily="34" charset="-127"/>
              </a:rPr>
              <a:pPr>
                <a:defRPr/>
              </a:pPr>
              <a:t>78</a:t>
            </a:fld>
            <a:endParaRPr lang="en-US" altLang="ko-KR" smtClean="0">
              <a:solidFill>
                <a:prstClr val="black"/>
              </a:solidFill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830050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A4452E05-ACC4-4F30-839C-F27A8F69C699}" type="slidenum">
              <a:rPr lang="ko-KR" altLang="en-US" smtClean="0">
                <a:solidFill>
                  <a:prstClr val="black"/>
                </a:solidFill>
                <a:ea typeface="굴림" pitchFamily="34" charset="-127"/>
              </a:rPr>
              <a:pPr>
                <a:defRPr/>
              </a:pPr>
              <a:t>79</a:t>
            </a:fld>
            <a:endParaRPr lang="en-US" altLang="ko-KR" smtClean="0">
              <a:solidFill>
                <a:prstClr val="black"/>
              </a:solidFill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932702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A4452E05-ACC4-4F30-839C-F27A8F69C699}" type="slidenum">
              <a:rPr lang="ko-KR" altLang="en-US" smtClean="0">
                <a:solidFill>
                  <a:prstClr val="black"/>
                </a:solidFill>
                <a:ea typeface="굴림" pitchFamily="34" charset="-127"/>
              </a:rPr>
              <a:pPr>
                <a:defRPr/>
              </a:pPr>
              <a:t>80</a:t>
            </a:fld>
            <a:endParaRPr lang="en-US" altLang="ko-KR" smtClean="0">
              <a:solidFill>
                <a:prstClr val="black"/>
              </a:solidFill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463230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A4452E05-ACC4-4F30-839C-F27A8F69C699}" type="slidenum">
              <a:rPr lang="ko-KR" altLang="en-US" smtClean="0">
                <a:solidFill>
                  <a:prstClr val="black"/>
                </a:solidFill>
                <a:ea typeface="굴림" pitchFamily="34" charset="-127"/>
              </a:rPr>
              <a:pPr>
                <a:defRPr/>
              </a:pPr>
              <a:t>81</a:t>
            </a:fld>
            <a:endParaRPr lang="en-US" altLang="ko-KR" smtClean="0">
              <a:solidFill>
                <a:prstClr val="black"/>
              </a:solidFill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930054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A4452E05-ACC4-4F30-839C-F27A8F69C699}" type="slidenum">
              <a:rPr lang="ko-KR" altLang="en-US" smtClean="0">
                <a:solidFill>
                  <a:prstClr val="black"/>
                </a:solidFill>
                <a:ea typeface="굴림" pitchFamily="34" charset="-127"/>
              </a:rPr>
              <a:pPr>
                <a:defRPr/>
              </a:pPr>
              <a:t>82</a:t>
            </a:fld>
            <a:endParaRPr lang="en-US" altLang="ko-KR" smtClean="0">
              <a:solidFill>
                <a:prstClr val="black"/>
              </a:solidFill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047585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A4452E05-ACC4-4F30-839C-F27A8F69C699}" type="slidenum">
              <a:rPr lang="ko-KR" altLang="en-US" smtClean="0">
                <a:solidFill>
                  <a:prstClr val="black"/>
                </a:solidFill>
                <a:ea typeface="굴림" pitchFamily="34" charset="-127"/>
              </a:rPr>
              <a:pPr>
                <a:defRPr/>
              </a:pPr>
              <a:t>83</a:t>
            </a:fld>
            <a:endParaRPr lang="en-US" altLang="ko-KR" smtClean="0">
              <a:solidFill>
                <a:prstClr val="black"/>
              </a:solidFill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852218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84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336481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85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03879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279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86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821654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87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764154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88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397097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89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214334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90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9617092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91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740647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92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5193219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93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689364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94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95489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95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7082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24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848986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96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187766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00256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64910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66738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9825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19940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75999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66160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34719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34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5D691C2A-7075-459F-A4ED-E9CF106EF5D9}" type="slidenum">
              <a:rPr lang="ko-KR" altLang="en-US" smtClean="0">
                <a:solidFill>
                  <a:srgbClr val="000000"/>
                </a:solidFill>
                <a:ea typeface="굴림" pitchFamily="34" charset="-127"/>
              </a:rPr>
              <a:pPr>
                <a:defRPr/>
              </a:pPr>
              <a:t>25</a:t>
            </a:fld>
            <a:endParaRPr lang="en-US" altLang="ko-KR" smtClean="0">
              <a:solidFill>
                <a:srgbClr val="000000"/>
              </a:solidFill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075549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52153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56131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927504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15613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34817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154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9875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5749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947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6964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9968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6FF9A-CBEC-43E1-BD80-C677356D636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848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8B061-0C82-4CA1-AEDB-81395224065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05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176CB-423E-48DF-B26B-96ADFA4311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457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908212-AE63-47BC-BBFD-1EA8964648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299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170FC-7CAD-4550-BDCC-7FC7ADD844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023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DA4DA1-2180-4F52-892D-F9774BDD570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40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5779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C1FCE-78EB-45F6-A960-4F010E4A59B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50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93E6D0-343A-4DAF-B265-DB5E818B562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13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FC54C-3EEB-4C4A-885E-75C9ADA196E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5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873ADB-DBE5-443C-87ED-EED2B878558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68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354A0-EE46-4152-B43E-3204690EF0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6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0675835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8317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98963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38942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1703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6176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9401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82988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4073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76499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12367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36992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8288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8659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0558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3802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0951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9460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130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2938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949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315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9936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553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3486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43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1208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5969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3042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324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3801F-20D4-4556-823C-027B25E8000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1072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3397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4683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86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8714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303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75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60614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7370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4582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591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551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670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0951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21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712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1342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318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13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CFF53A8E-80C6-4FE0-BFCF-ED1C2DA6FF4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644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2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64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0278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528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5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5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8.png"/><Relationship Id="rId4" Type="http://schemas.openxmlformats.org/officeDocument/2006/relationships/image" Target="../media/image23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5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5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5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5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5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9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5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metry.caltech.edu/pubs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3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9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9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9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7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75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6.wmf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76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6.w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5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5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Today: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1: 35    Benjamin </a:t>
            </a:r>
            <a:r>
              <a:rPr lang="en-US" dirty="0" err="1" smtClean="0"/>
              <a:t>Leinwand</a:t>
            </a: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1:40    Keerthi Anand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 smtClean="0"/>
              <a:t>Notes: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Can Use USB Device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Or Remote Log-In, </a:t>
            </a:r>
            <a:r>
              <a:rPr lang="en-US" u="sng" dirty="0" smtClean="0"/>
              <a:t>Set Up Before Class</a:t>
            </a:r>
            <a:r>
              <a:rPr lang="en-US" dirty="0" smtClean="0"/>
              <a:t> 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Have Title Page With: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Your Name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 Your Affiliation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324600" y="2893993"/>
            <a:ext cx="25955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Check Website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For Schedule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495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Heat-Map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Which Data View Is “Best”???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Simon </a:t>
            </a:r>
            <a:r>
              <a:rPr lang="en-US" dirty="0" err="1" smtClean="0"/>
              <a:t>Sheather</a:t>
            </a:r>
            <a:r>
              <a:rPr lang="en-US" dirty="0" smtClean="0"/>
              <a:t> Quote: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/>
              <a:t>“Every Dog Has His Day”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209800"/>
            <a:ext cx="12382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30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Geodesics: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Idea:   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Along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Manifold </a:t>
            </a:r>
            <a:r>
              <a:rPr lang="en-US" u="sng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ithout Turning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(Defined in Tangent Plane)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E.g. Surface of the Earth:   Great Circle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E.g. Lines of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ongitude (Not Latitude…)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350419"/>
            <a:ext cx="1681162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52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Geodesic Distance: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Given Points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&amp;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𝑦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, define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𝑔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: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𝑔𝑒𝑜𝑑𝑒𝑠𝑖𝑐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𝑓𝑟𝑜𝑚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𝑡𝑜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𝑙𝑒𝑛𝑔𝑡h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Can Show: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is a metric (distance)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76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Fr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échet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Mean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of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Numbers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  <m:t>𝑋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𝑎𝑟𝑔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err="1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Fréchet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Mean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in Euclidean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Space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):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accPr>
                        <m:e>
                          <m:bar>
                            <m:barPr>
                              <m:ctrlPr>
                                <a:rPr lang="en-US" sz="24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barPr>
                            <m:e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𝑋</m:t>
                              </m:r>
                            </m:e>
                          </m:bar>
                        </m:e>
                      </m:acc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𝑎𝑟𝑔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400" i="1" smtClean="0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" pitchFamily="34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" pitchFamily="34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  <m:t>−</m:t>
                                      </m:r>
                                      <m:bar>
                                        <m:bar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𝑎𝑟𝑔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𝑑</m:t>
                                  </m:r>
                                  <m:d>
                                    <m:dPr>
                                      <m:ctrlPr>
                                        <a:rPr lang="en-US" sz="24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" pitchFamily="34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" pitchFamily="34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  <m:t>,</m:t>
                                      </m:r>
                                      <m:bar>
                                        <m:barPr>
                                          <m:ctrlP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(Intrinsic)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Fréchet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Mean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on a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Manifold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: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Replace Euclidean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" pitchFamily="34" charset="0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 by 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Geodesic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" pitchFamily="34" charset="0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t="-1508" b="-2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99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Extrinsic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vs.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Intrinsic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Centerpoints</a:t>
                </a: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Compare on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Unit Circle,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6200" y="1676400"/>
            <a:ext cx="4183966" cy="1524000"/>
            <a:chOff x="76200" y="1676400"/>
            <a:chExt cx="4183966" cy="1524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76200" y="2215194"/>
                  <a:ext cx="4183966" cy="985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Ambient Space </a:t>
                  </a: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</m:ctrlPr>
                        </m:acc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  <m:t>𝑋</m:t>
                          </m:r>
                        </m:e>
                      </m:acc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  <m:t>𝑖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  <m:t>=1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&amp; Project Back to Manifold</a:t>
                  </a: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2215194"/>
                  <a:ext cx="4183966" cy="985206"/>
                </a:xfrm>
                <a:prstGeom prst="rect">
                  <a:avLst/>
                </a:prstGeom>
                <a:blipFill>
                  <a:blip r:embed="rId5"/>
                  <a:stretch>
                    <a:fillRect l="-2332" b="-135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/>
            <p:nvPr/>
          </p:nvCxnSpPr>
          <p:spPr>
            <a:xfrm flipH="1" flipV="1">
              <a:off x="1219200" y="1676400"/>
              <a:ext cx="304800" cy="1093788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170392" y="1676400"/>
            <a:ext cx="2715808" cy="2743200"/>
            <a:chOff x="1170392" y="1676400"/>
            <a:chExt cx="2715808" cy="2743200"/>
          </a:xfrm>
        </p:grpSpPr>
        <p:sp>
          <p:nvSpPr>
            <p:cNvPr id="26" name="TextBox 25"/>
            <p:cNvSpPr txBox="1"/>
            <p:nvPr/>
          </p:nvSpPr>
          <p:spPr>
            <a:xfrm>
              <a:off x="1170392" y="3957935"/>
              <a:ext cx="27158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E.g.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Fr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 Unicode MS" pitchFamily="34" charset="-128"/>
                  <a:cs typeface="Arial Unicode MS" pitchFamily="34" charset="-128"/>
                </a:rPr>
                <a:t>échet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Mean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29" name="Straight Arrow Connector 28"/>
            <p:cNvCxnSpPr>
              <a:stCxn id="26" idx="0"/>
            </p:cNvCxnSpPr>
            <p:nvPr/>
          </p:nvCxnSpPr>
          <p:spPr>
            <a:xfrm flipV="1">
              <a:off x="2528296" y="1676400"/>
              <a:ext cx="672104" cy="2281535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300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Extrinsic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vs.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Intrinsic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Centerpoints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Often Similar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Note Big Difference!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Which is Better?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1175" t="65151" r="24505" b="10607"/>
          <a:stretch/>
        </p:blipFill>
        <p:spPr>
          <a:xfrm>
            <a:off x="4953000" y="3026229"/>
            <a:ext cx="4191000" cy="3831771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600200" y="1676400"/>
            <a:ext cx="6019800" cy="20574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352800" y="1600200"/>
            <a:ext cx="4876800" cy="304800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92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1175" t="65151" r="24505" b="10607"/>
          <a:stretch/>
        </p:blipFill>
        <p:spPr>
          <a:xfrm>
            <a:off x="4953000" y="3026229"/>
            <a:ext cx="4191000" cy="3831771"/>
          </a:xfrm>
          <a:prstGeom prst="rect">
            <a:avLst/>
          </a:prstGeom>
        </p:spPr>
      </p:pic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Extrinsic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vs.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Intrinsic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Centerpoints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endParaRPr lang="en-US" sz="12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Which is Better?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Intrinsic “More Like Mean”?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Intrinsic More Stable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Shifting a Green Down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Extrinsic More Stable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Shifting Greens Left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13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Extrinsic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vs.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Intrinsic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Centerpoints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endParaRPr lang="en-US" sz="12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Which is Better?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Problem as Hard as 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“Center” of Bimodal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Distribution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3"/>
          <a:stretch>
            <a:fillRect/>
          </a:stretch>
        </p:blipFill>
        <p:spPr bwMode="auto">
          <a:xfrm>
            <a:off x="4076700" y="2324100"/>
            <a:ext cx="50673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419600" y="4876800"/>
            <a:ext cx="941283" cy="685800"/>
            <a:chOff x="4419600" y="4876800"/>
            <a:chExt cx="941283" cy="685800"/>
          </a:xfrm>
        </p:grpSpPr>
        <p:sp>
          <p:nvSpPr>
            <p:cNvPr id="3" name="TextBox 2"/>
            <p:cNvSpPr txBox="1"/>
            <p:nvPr/>
          </p:nvSpPr>
          <p:spPr>
            <a:xfrm>
              <a:off x="4419600" y="4876800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Median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5" name="Straight Arrow Connector 4"/>
            <p:cNvCxnSpPr>
              <a:stCxn id="3" idx="2"/>
            </p:cNvCxnSpPr>
            <p:nvPr/>
          </p:nvCxnSpPr>
          <p:spPr>
            <a:xfrm>
              <a:off x="4890242" y="5246132"/>
              <a:ext cx="470641" cy="31646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 flipH="1">
            <a:off x="6553200" y="4876800"/>
            <a:ext cx="990599" cy="647700"/>
            <a:chOff x="4419600" y="4876800"/>
            <a:chExt cx="941283" cy="685800"/>
          </a:xfrm>
        </p:grpSpPr>
        <p:sp>
          <p:nvSpPr>
            <p:cNvPr id="31" name="TextBox 30"/>
            <p:cNvSpPr txBox="1"/>
            <p:nvPr/>
          </p:nvSpPr>
          <p:spPr>
            <a:xfrm>
              <a:off x="4419600" y="48768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Mean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32" name="Straight Arrow Connector 31"/>
            <p:cNvCxnSpPr>
              <a:stCxn id="31" idx="2"/>
            </p:cNvCxnSpPr>
            <p:nvPr/>
          </p:nvCxnSpPr>
          <p:spPr>
            <a:xfrm>
              <a:off x="4800474" y="5246132"/>
              <a:ext cx="560409" cy="316468"/>
            </a:xfrm>
            <a:prstGeom prst="straightConnector1">
              <a:avLst/>
            </a:prstGeom>
            <a:ln w="25400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076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Extrinsic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vs.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Intrinsic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Centerpoints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endParaRPr lang="en-US" sz="12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Which is Better?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Problem as Hard as 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“Center” of Bimodal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Distribution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3"/>
          <a:stretch>
            <a:fillRect/>
          </a:stretch>
        </p:blipFill>
        <p:spPr bwMode="auto">
          <a:xfrm>
            <a:off x="4076700" y="2324100"/>
            <a:ext cx="50673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86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Extrinsic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vs.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Intrinsic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Centerpoints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endParaRPr lang="en-US" sz="12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Which is Better?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Problem as Hard as 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“Center” of Bimodal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Distribution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3"/>
          <a:stretch>
            <a:fillRect/>
          </a:stretch>
        </p:blipFill>
        <p:spPr bwMode="auto">
          <a:xfrm>
            <a:off x="4076700" y="2324100"/>
            <a:ext cx="50673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26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Directional Data Examples of 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Fr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échet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Mean:</a:t>
            </a: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Not always </a:t>
            </a:r>
            <a:r>
              <a:rPr lang="en-US" u="sng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easily </a:t>
            </a:r>
            <a:r>
              <a:rPr lang="en-US" u="sng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interpretable</a:t>
            </a:r>
            <a:endParaRPr lang="en-US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EGGeodMean2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0" y="2286000"/>
            <a:ext cx="5283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2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DC8FF"/>
            </a:gs>
            <a:gs pos="50000">
              <a:schemeClr val="bg1"/>
            </a:gs>
            <a:gs pos="100000">
              <a:srgbClr val="2DC8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Scatterplot Views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Summarize Other Directions to Project On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 Classification Directions (e.g. DWD)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/>
                  <a:t> </a:t>
                </a:r>
                <a:r>
                  <a:rPr lang="en-US" dirty="0" smtClean="0"/>
                  <a:t>Independent Component Analysis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/>
                  <a:t> </a:t>
                </a:r>
                <a:r>
                  <a:rPr lang="en-US" dirty="0" smtClean="0"/>
                  <a:t>Fourier Basis Directions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/>
                  <a:t> </a:t>
                </a:r>
                <a:r>
                  <a:rPr lang="en-US" dirty="0" smtClean="0"/>
                  <a:t>Wavelet Basis Directions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/>
                  <a:t> </a:t>
                </a:r>
                <a:r>
                  <a:rPr lang="en-US" dirty="0" smtClean="0"/>
                  <a:t>Nonnegative Matrix Factorization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</a:t>
                </a:r>
                <a14:m>
                  <m:oMath xmlns:m="http://schemas.openxmlformats.org/officeDocument/2006/math">
                    <m:r>
                      <a:rPr lang="en-US" sz="5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endParaRPr lang="en-US" sz="54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 b="-12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6705600" y="2590800"/>
            <a:ext cx="1752600" cy="3200400"/>
            <a:chOff x="6705600" y="2590800"/>
            <a:chExt cx="1752600" cy="3200400"/>
          </a:xfrm>
        </p:grpSpPr>
        <p:sp>
          <p:nvSpPr>
            <p:cNvPr id="4" name="Right Brace 3"/>
            <p:cNvSpPr/>
            <p:nvPr/>
          </p:nvSpPr>
          <p:spPr>
            <a:xfrm>
              <a:off x="6705600" y="2590800"/>
              <a:ext cx="533400" cy="3200400"/>
            </a:xfrm>
            <a:prstGeom prst="rightBrac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94713" y="3581400"/>
              <a:ext cx="126348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Might</a:t>
              </a:r>
            </a:p>
            <a:p>
              <a:r>
                <a:rPr lang="en-US" sz="2400" dirty="0" smtClean="0">
                  <a:solidFill>
                    <a:srgbClr val="C00000"/>
                  </a:solidFill>
                </a:rPr>
                <a:t>Discuss</a:t>
              </a:r>
            </a:p>
            <a:p>
              <a:r>
                <a:rPr lang="en-US" sz="2400" dirty="0" smtClean="0">
                  <a:solidFill>
                    <a:srgbClr val="C00000"/>
                  </a:solidFill>
                </a:rPr>
                <a:t>Later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0030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  <a:t>Directional Data Examples of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  <a:t>Fr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échet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Mean: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 always </a:t>
                </a:r>
                <a:r>
                  <a:rPr lang="en-US" u="sng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easily interpretable</a:t>
                </a: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Think about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distances </a:t>
                </a:r>
                <a:r>
                  <a:rPr lang="en-US" i="1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along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arc</a:t>
                </a:r>
                <a:endParaRPr lang="en-US" i="1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 about  “points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”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Sum of </a:t>
                </a:r>
                <a:r>
                  <a:rPr lang="en-US" i="1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squared distances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  <a:endParaRPr lang="en-US" dirty="0" smtClean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400050" lvl="1" indent="0" algn="ctr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strongly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feels the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largest</a:t>
                </a:r>
                <a:endParaRPr lang="en-US" u="sng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 always </a:t>
                </a:r>
                <a:r>
                  <a:rPr lang="en-US" u="sng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unique</a:t>
                </a: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But unique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with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probability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one 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Non-unique requires strong symmetry</a:t>
                </a: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But possible to have </a:t>
                </a:r>
                <a:r>
                  <a:rPr lang="en-US" i="1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many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means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 t="-1508" b="-4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80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Benjamin </a:t>
            </a:r>
            <a:r>
              <a:rPr lang="en-US" dirty="0" err="1" smtClean="0"/>
              <a:t>Leinwand</a:t>
            </a: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/>
              <a:t>Longitudinal Brain Scans</a:t>
            </a:r>
            <a:endParaRPr lang="en-US" dirty="0" smtClean="0"/>
          </a:p>
          <a:p>
            <a:pPr algn="ctr"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Keerthi Anand</a:t>
            </a:r>
          </a:p>
          <a:p>
            <a:pPr algn="ctr" eaLnBrk="1" hangingPunct="1">
              <a:buFontTx/>
              <a:buNone/>
            </a:pPr>
            <a:r>
              <a:rPr lang="en-US" dirty="0"/>
              <a:t>Blind Source Separation</a:t>
            </a:r>
            <a:endParaRPr lang="en-US" dirty="0" smtClean="0"/>
          </a:p>
          <a:p>
            <a:pPr algn="ctr" eaLnBrk="1" hangingPunct="1">
              <a:buFontTx/>
              <a:buNone/>
            </a:pPr>
            <a:endParaRPr lang="en-US" sz="1600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4086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Distance Methods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Given a metric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  on the Object Space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And Data Objects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Define </a:t>
                </a:r>
                <a:r>
                  <a:rPr lang="en-US" u="sng" dirty="0" smtClean="0"/>
                  <a:t>Distance Matrix</a:t>
                </a:r>
                <a:r>
                  <a:rPr lang="en-US" dirty="0" smtClean="0"/>
                  <a:t>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85130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8826" t="73483" r="24512" b="1518"/>
          <a:stretch/>
        </p:blipFill>
        <p:spPr>
          <a:xfrm>
            <a:off x="1524000" y="3840401"/>
            <a:ext cx="6217897" cy="3017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Distance Methods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Fréchet</a:t>
                </a:r>
                <a:r>
                  <a:rPr lang="en-US" dirty="0"/>
                  <a:t> </a:t>
                </a:r>
                <a:r>
                  <a:rPr lang="en-US" dirty="0" smtClean="0"/>
                  <a:t>Sample Mean,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Toy Example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3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762000" y="3047999"/>
            <a:ext cx="3507462" cy="2658505"/>
            <a:chOff x="304800" y="4191000"/>
            <a:chExt cx="3812262" cy="2735288"/>
          </a:xfrm>
        </p:grpSpPr>
        <p:sp>
          <p:nvSpPr>
            <p:cNvPr id="4" name="TextBox 3"/>
            <p:cNvSpPr txBox="1"/>
            <p:nvPr/>
          </p:nvSpPr>
          <p:spPr>
            <a:xfrm>
              <a:off x="304800" y="4191000"/>
              <a:ext cx="3812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Start With Candidate Point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3866138" y="4652665"/>
              <a:ext cx="172462" cy="2273623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672974" y="2140803"/>
            <a:ext cx="3242426" cy="2812197"/>
            <a:chOff x="304800" y="4191000"/>
            <a:chExt cx="3242426" cy="2812197"/>
          </a:xfrm>
        </p:grpSpPr>
        <p:sp>
          <p:nvSpPr>
            <p:cNvPr id="9" name="TextBox 8"/>
            <p:cNvSpPr txBox="1"/>
            <p:nvPr/>
          </p:nvSpPr>
          <p:spPr>
            <a:xfrm>
              <a:off x="304800" y="4191000"/>
              <a:ext cx="324242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Move Around to Min</a:t>
              </a:r>
            </a:p>
            <a:p>
              <a:r>
                <a:rPr lang="en-US" sz="2400" dirty="0" smtClean="0">
                  <a:solidFill>
                    <a:srgbClr val="0000FF"/>
                  </a:solidFill>
                </a:rPr>
                <a:t>Sum of Squared </a:t>
              </a:r>
              <a:r>
                <a:rPr lang="en-US" sz="2400" dirty="0" err="1" smtClean="0">
                  <a:solidFill>
                    <a:srgbClr val="0000FF"/>
                  </a:solidFill>
                </a:rPr>
                <a:t>Dist’s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651626" y="4606498"/>
              <a:ext cx="2059663" cy="2396699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7261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8826" t="73483" r="24512" b="1518"/>
          <a:stretch/>
        </p:blipFill>
        <p:spPr>
          <a:xfrm>
            <a:off x="1524000" y="3840401"/>
            <a:ext cx="6217897" cy="3017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Distance Methods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Fréchet</a:t>
                </a:r>
                <a:r>
                  <a:rPr lang="en-US" dirty="0"/>
                  <a:t> </a:t>
                </a:r>
                <a:r>
                  <a:rPr lang="en-US" dirty="0" smtClean="0"/>
                  <a:t>Sample Mean,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Toy Example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3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4800600" y="1905000"/>
            <a:ext cx="2600392" cy="3048000"/>
            <a:chOff x="304800" y="4191000"/>
            <a:chExt cx="2600392" cy="3048000"/>
          </a:xfrm>
        </p:grpSpPr>
        <p:sp>
          <p:nvSpPr>
            <p:cNvPr id="9" name="TextBox 8"/>
            <p:cNvSpPr txBox="1"/>
            <p:nvPr/>
          </p:nvSpPr>
          <p:spPr>
            <a:xfrm>
              <a:off x="304800" y="4191000"/>
              <a:ext cx="26003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7030A0"/>
                  </a:solidFill>
                </a:rPr>
                <a:t>Min Looks Like</a:t>
              </a:r>
            </a:p>
            <a:p>
              <a:r>
                <a:rPr lang="en-US" sz="2400" dirty="0" smtClean="0">
                  <a:solidFill>
                    <a:srgbClr val="7030A0"/>
                  </a:solidFill>
                </a:rPr>
                <a:t>Sample Mean???</a:t>
              </a:r>
              <a:endParaRPr lang="en-US" sz="2400" dirty="0">
                <a:solidFill>
                  <a:srgbClr val="7030A0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9" idx="2"/>
            </p:cNvCxnSpPr>
            <p:nvPr/>
          </p:nvCxnSpPr>
          <p:spPr>
            <a:xfrm flipH="1">
              <a:off x="1447800" y="5021997"/>
              <a:ext cx="157196" cy="2217003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93693" y="2729069"/>
            <a:ext cx="5968428" cy="2230089"/>
            <a:chOff x="393693" y="2729069"/>
            <a:chExt cx="5968428" cy="2230089"/>
          </a:xfrm>
        </p:grpSpPr>
        <p:sp>
          <p:nvSpPr>
            <p:cNvPr id="4" name="TextBox 3"/>
            <p:cNvSpPr txBox="1"/>
            <p:nvPr/>
          </p:nvSpPr>
          <p:spPr>
            <a:xfrm>
              <a:off x="393693" y="2729069"/>
              <a:ext cx="452880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7030A0"/>
                  </a:solidFill>
                </a:rPr>
                <a:t>Note:  Outlier Pulls Mean Out of</a:t>
              </a:r>
            </a:p>
            <a:p>
              <a:r>
                <a:rPr lang="en-US" sz="2400" dirty="0" smtClean="0">
                  <a:solidFill>
                    <a:srgbClr val="7030A0"/>
                  </a:solidFill>
                </a:rPr>
                <a:t>Convex Hull Of Other 4 Points</a:t>
              </a:r>
              <a:endParaRPr lang="en-US" sz="2400" dirty="0">
                <a:solidFill>
                  <a:srgbClr val="7030A0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 rot="19452910">
              <a:off x="5031188" y="4522673"/>
              <a:ext cx="1330933" cy="436485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9" name="Straight Connector 18"/>
            <p:cNvCxnSpPr>
              <a:endCxn id="17" idx="0"/>
            </p:cNvCxnSpPr>
            <p:nvPr/>
          </p:nvCxnSpPr>
          <p:spPr>
            <a:xfrm>
              <a:off x="4648200" y="3505200"/>
              <a:ext cx="920839" cy="1058673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724467" y="3805535"/>
            <a:ext cx="7886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Known Problem with Mean:  Not Robust Against Outliers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2609671"/>
            <a:ext cx="23583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Recall “Center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Of Mass” </a:t>
            </a:r>
          </a:p>
          <a:p>
            <a:r>
              <a:rPr lang="en-US" sz="2400" dirty="0" err="1" smtClean="0">
                <a:solidFill>
                  <a:srgbClr val="7030A0"/>
                </a:solidFill>
              </a:rPr>
              <a:t>Interpretretation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533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846" t="74243" r="24511" b="1517"/>
          <a:stretch/>
        </p:blipFill>
        <p:spPr>
          <a:xfrm>
            <a:off x="1295400" y="3932018"/>
            <a:ext cx="6309400" cy="29259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Distance Methods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Fréchet</a:t>
                </a:r>
                <a:r>
                  <a:rPr lang="en-US" dirty="0" smtClean="0"/>
                  <a:t> Sample Median,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Toy Example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3"/>
                <a:stretch>
                  <a:fillRect r="-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974415" y="1676400"/>
            <a:ext cx="3130985" cy="3946872"/>
            <a:chOff x="304800" y="4191000"/>
            <a:chExt cx="3403069" cy="4060865"/>
          </a:xfrm>
        </p:grpSpPr>
        <p:sp>
          <p:nvSpPr>
            <p:cNvPr id="4" name="TextBox 3"/>
            <p:cNvSpPr txBox="1"/>
            <p:nvPr/>
          </p:nvSpPr>
          <p:spPr>
            <a:xfrm>
              <a:off x="304800" y="4191000"/>
              <a:ext cx="3403069" cy="1234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7030A0"/>
                  </a:solidFill>
                </a:rPr>
                <a:t>Distance Depends on</a:t>
              </a:r>
            </a:p>
            <a:p>
              <a:r>
                <a:rPr lang="en-US" sz="2400" dirty="0" smtClean="0">
                  <a:solidFill>
                    <a:srgbClr val="7030A0"/>
                  </a:solidFill>
                </a:rPr>
                <a:t>Coordinates, Called</a:t>
              </a:r>
            </a:p>
            <a:p>
              <a:r>
                <a:rPr lang="en-US" sz="2400" dirty="0" smtClean="0">
                  <a:solidFill>
                    <a:srgbClr val="7030A0"/>
                  </a:solidFill>
                </a:rPr>
                <a:t>“Manhattan Distance”</a:t>
              </a:r>
              <a:endParaRPr lang="en-US" sz="2400" dirty="0">
                <a:solidFill>
                  <a:srgbClr val="7030A0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1471680" y="5425997"/>
              <a:ext cx="507062" cy="282586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672974" y="2140803"/>
            <a:ext cx="2134559" cy="2583597"/>
            <a:chOff x="304800" y="4191000"/>
            <a:chExt cx="2134559" cy="2583597"/>
          </a:xfrm>
        </p:grpSpPr>
        <p:sp>
          <p:nvSpPr>
            <p:cNvPr id="9" name="TextBox 8"/>
            <p:cNvSpPr txBox="1"/>
            <p:nvPr/>
          </p:nvSpPr>
          <p:spPr>
            <a:xfrm>
              <a:off x="304800" y="4191000"/>
              <a:ext cx="213455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7030A0"/>
                  </a:solidFill>
                </a:rPr>
                <a:t>Result Is Also </a:t>
              </a:r>
            </a:p>
            <a:p>
              <a:r>
                <a:rPr lang="en-US" sz="2400" dirty="0" smtClean="0">
                  <a:solidFill>
                    <a:srgbClr val="7030A0"/>
                  </a:solidFill>
                </a:rPr>
                <a:t>Very Robust</a:t>
              </a:r>
              <a:endParaRPr lang="en-US" sz="2400" dirty="0">
                <a:solidFill>
                  <a:srgbClr val="7030A0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9" idx="2"/>
            </p:cNvCxnSpPr>
            <p:nvPr/>
          </p:nvCxnSpPr>
          <p:spPr>
            <a:xfrm flipH="1">
              <a:off x="423038" y="5021997"/>
              <a:ext cx="949042" cy="17526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4625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Distance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Recall General Approach: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/>
              <a:t>Replace Linear Op’s with Optimization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Distance Based Version of PCA?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0187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Distance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Multi Dimensional Scaling (MDS)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Name &amp; Psychometric References: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 err="1" smtClean="0"/>
              <a:t>Torgersen</a:t>
            </a:r>
            <a:r>
              <a:rPr lang="en-US" sz="2400" dirty="0" smtClean="0"/>
              <a:t> (1952, 1958),  Gower (1966)</a:t>
            </a:r>
            <a:endParaRPr lang="en-US" sz="2400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Earlier Versions of Ideas: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 err="1" smtClean="0"/>
              <a:t>Eckart</a:t>
            </a:r>
            <a:r>
              <a:rPr lang="en-US" sz="2400" dirty="0" smtClean="0"/>
              <a:t> &amp; Young (1936),  Young and Householder (1938)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3937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Object Oriented Data Analysis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Have done detailed study of Data Objects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 Euclidean Space,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Next:  OODA in Non-Euclidean Spaces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219426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Several Different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Notions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of Shape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Oldest and Best Known (in Statistics):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44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Landmark Based</a:t>
            </a:r>
            <a:endParaRPr lang="en-US" sz="4400" i="1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Shapes As Data Objects</a:t>
            </a:r>
          </a:p>
        </p:txBody>
      </p:sp>
    </p:spTree>
    <p:extLst>
      <p:ext uri="{BB962C8B-B14F-4D97-AF65-F5344CB8AC3E}">
        <p14:creationId xmlns:p14="http://schemas.microsoft.com/office/powerpoint/2010/main" val="314084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Data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Overview of Visualization Methods: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 Curve Views (FDA)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 Scatterplot Matrices (Shows Relationships)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 Marginal Distributions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 Heat-Map Views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09600" y="4419600"/>
            <a:ext cx="3429000" cy="762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3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Landmark Based Shape Analysis: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Kendall et al. (1999)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Bookstein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(1991)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Dryden &amp; Mardia (2016)</a:t>
            </a:r>
          </a:p>
          <a:p>
            <a:pPr marL="0" indent="0" eaLnBrk="1" hangingPunct="1">
              <a:lnSpc>
                <a:spcPct val="140000"/>
              </a:lnSpc>
              <a:buNone/>
            </a:pPr>
            <a:endParaRPr lang="en-US" sz="12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4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4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		Recommended as Most Accessible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Shapes As Data Objects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3733800" y="4038600"/>
            <a:ext cx="3352800" cy="13716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68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Landmark Based Shape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1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Start by Representing </a:t>
                </a:r>
                <a:r>
                  <a:rPr lang="en-US" i="1" dirty="0" smtClean="0"/>
                  <a:t>Shapes</a:t>
                </a:r>
                <a:r>
                  <a:rPr lang="en-US" dirty="0" smtClean="0"/>
                  <a:t> by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u="sng" dirty="0" smtClean="0"/>
                  <a:t>Landmarks</a:t>
                </a:r>
                <a:r>
                  <a:rPr lang="en-US" dirty="0" smtClean="0"/>
                  <a:t> (points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34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 bwMode="auto">
          <a:xfrm>
            <a:off x="1981200" y="3429000"/>
            <a:ext cx="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1981200" y="5105400"/>
            <a:ext cx="3733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981200" y="3429000"/>
            <a:ext cx="373380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0600" y="3043535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043535"/>
                <a:ext cx="1066800" cy="461665"/>
              </a:xfrm>
              <a:prstGeom prst="rect">
                <a:avLst/>
              </a:prstGeom>
              <a:blipFill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90600" y="5024735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024735"/>
                <a:ext cx="1066800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57800" y="5029200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5029200"/>
                <a:ext cx="1066800" cy="461665"/>
              </a:xfrm>
              <a:prstGeom prst="rect">
                <a:avLst/>
              </a:prstGeom>
              <a:blipFill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4800600" y="5410200"/>
            <a:ext cx="2871107" cy="1194375"/>
            <a:chOff x="1219200" y="5410200"/>
            <a:chExt cx="2871107" cy="1194375"/>
          </a:xfrm>
        </p:grpSpPr>
        <p:sp>
          <p:nvSpPr>
            <p:cNvPr id="19" name="TextBox 18"/>
            <p:cNvSpPr txBox="1"/>
            <p:nvPr/>
          </p:nvSpPr>
          <p:spPr>
            <a:xfrm>
              <a:off x="1219200" y="6019800"/>
              <a:ext cx="28711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3200" dirty="0" smtClean="0">
                  <a:solidFill>
                    <a:srgbClr val="00B050"/>
                  </a:solidFill>
                </a:rPr>
                <a:t>Feature Vector</a:t>
              </a:r>
              <a:endParaRPr lang="en-US" sz="3200" dirty="0">
                <a:solidFill>
                  <a:srgbClr val="00B050"/>
                </a:solidFill>
              </a:endParaRPr>
            </a:p>
          </p:txBody>
        </p:sp>
        <p:cxnSp>
          <p:nvCxnSpPr>
            <p:cNvPr id="20" name="Straight Arrow Connector 19"/>
            <p:cNvCxnSpPr>
              <a:stCxn id="19" idx="0"/>
            </p:cNvCxnSpPr>
            <p:nvPr/>
          </p:nvCxnSpPr>
          <p:spPr bwMode="auto">
            <a:xfrm flipV="1">
              <a:off x="2654754" y="5410200"/>
              <a:ext cx="621846" cy="609600"/>
            </a:xfrm>
            <a:prstGeom prst="straightConnector1">
              <a:avLst/>
            </a:prstGeom>
            <a:noFill/>
            <a:ln w="508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2057400" y="2971800"/>
            <a:ext cx="6705600" cy="2704458"/>
            <a:chOff x="2057400" y="2971800"/>
            <a:chExt cx="6705600" cy="2704458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2057400" y="3274367"/>
              <a:ext cx="4731918" cy="154633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>
              <a:endCxn id="2" idx="1"/>
            </p:cNvCxnSpPr>
            <p:nvPr/>
          </p:nvCxnSpPr>
          <p:spPr bwMode="auto">
            <a:xfrm flipV="1">
              <a:off x="2133600" y="4324029"/>
              <a:ext cx="4655718" cy="1007739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V="1">
              <a:off x="6400800" y="5257800"/>
              <a:ext cx="457200" cy="73967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6789318" y="2971800"/>
                  <a:ext cx="1973682" cy="27044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32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320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20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320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20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32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320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20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320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20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32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320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20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320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20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oMath>
                    </m:oMathPara>
                  </a14:m>
                  <a:endParaRPr lang="en-US" sz="32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9318" y="2971800"/>
                  <a:ext cx="1973682" cy="270445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09455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Approach:  </a:t>
            </a:r>
            <a:r>
              <a:rPr lang="en-US" u="sng" dirty="0" smtClean="0"/>
              <a:t>Identify</a:t>
            </a:r>
            <a:r>
              <a:rPr lang="en-US" dirty="0" smtClean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/>
              <a:t>Scalings</a:t>
            </a: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of each other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62745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Approach:  </a:t>
            </a:r>
            <a:r>
              <a:rPr lang="en-US" u="sng" dirty="0" smtClean="0"/>
              <a:t>Identify</a:t>
            </a:r>
            <a:r>
              <a:rPr lang="en-US" dirty="0" smtClean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/>
              <a:t>Scalings</a:t>
            </a: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of each other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Mathematics:    </a:t>
            </a:r>
            <a:r>
              <a:rPr lang="en-US" i="1" dirty="0" smtClean="0"/>
              <a:t>Equivalence Relation</a:t>
            </a: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7203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  Group Transformations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Mathematical Terminology: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Quotient Operation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Set of Equiv. Classes  = 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Quotient Space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Denoted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𝐺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377958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Approach:  </a:t>
            </a:r>
            <a:r>
              <a:rPr lang="en-US" u="sng" dirty="0" smtClean="0"/>
              <a:t>Identify</a:t>
            </a:r>
            <a:r>
              <a:rPr lang="en-US" dirty="0" smtClean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/>
              <a:t>Scalings</a:t>
            </a: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of each other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3048000" y="2057400"/>
            <a:ext cx="4873331" cy="1828800"/>
            <a:chOff x="3048000" y="2057400"/>
            <a:chExt cx="4873331" cy="1828800"/>
          </a:xfrm>
        </p:grpSpPr>
        <p:sp>
          <p:nvSpPr>
            <p:cNvPr id="2" name="Right Brace 1"/>
            <p:cNvSpPr/>
            <p:nvPr/>
          </p:nvSpPr>
          <p:spPr>
            <a:xfrm>
              <a:off x="3048000" y="2057400"/>
              <a:ext cx="533400" cy="1828800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657600" y="2677180"/>
              <a:ext cx="4263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Group of Transformations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71366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Approach:  </a:t>
            </a:r>
            <a:r>
              <a:rPr lang="en-US" u="sng" dirty="0" smtClean="0"/>
              <a:t>Identify</a:t>
            </a:r>
            <a:r>
              <a:rPr lang="en-US" dirty="0" smtClean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/>
              <a:t>Scalings</a:t>
            </a: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of each other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Mathematics:    </a:t>
            </a:r>
            <a:r>
              <a:rPr lang="en-US" i="1" dirty="0" smtClean="0"/>
              <a:t>Equivalence Relation</a:t>
            </a: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Results in:    </a:t>
            </a:r>
            <a:r>
              <a:rPr lang="en-US" u="sng" dirty="0" smtClean="0"/>
              <a:t>Equivalence Classes</a:t>
            </a:r>
            <a:r>
              <a:rPr lang="en-US" dirty="0" smtClean="0"/>
              <a:t> (i.e. Orbits)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Which become the </a:t>
            </a:r>
            <a:r>
              <a:rPr lang="en-US" i="1" dirty="0" smtClean="0"/>
              <a:t>Data Objects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0538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 smtClean="0"/>
              <a:t>Equivalence Classes </a:t>
            </a:r>
            <a:r>
              <a:rPr lang="en-US" dirty="0" smtClean="0"/>
              <a:t>become </a:t>
            </a:r>
            <a:r>
              <a:rPr lang="en-US" i="1" dirty="0" smtClean="0"/>
              <a:t>Data Objects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Mathematics:    Called “Quotient Space”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Intuitive Representation:     Manifold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(curved surface)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462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Triangle Shape Space:  Represent as Sphere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2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955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Landmark Based Shape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1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1" y="1371600"/>
                <a:ext cx="8421688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Triangle Shape Space:  Represent as Sphere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 smtClean="0">
                    <a:sym typeface="Wingdings" pitchFamily="2" charset="2"/>
                  </a:rPr>
                  <a:t>  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endParaRPr lang="en-US" dirty="0" smtClean="0"/>
              </a:p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 smtClean="0"/>
                  <a:t>  Translation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					 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                                        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sz="1200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134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1" y="1371600"/>
                <a:ext cx="8421688" cy="5181600"/>
              </a:xfrm>
              <a:blipFill>
                <a:blip r:embed="rId3"/>
                <a:stretch>
                  <a:fillRect l="-1809" t="-1412" r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38" name="Straight Arrow Connector 8"/>
          <p:cNvCxnSpPr>
            <a:cxnSpLocks noChangeShapeType="1"/>
          </p:cNvCxnSpPr>
          <p:nvPr/>
        </p:nvCxnSpPr>
        <p:spPr bwMode="auto">
          <a:xfrm flipV="1">
            <a:off x="1669473" y="2613819"/>
            <a:ext cx="83127" cy="9525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674000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Heat-Map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84237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Some Principles: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Ordering Rows and Columns Really Matters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Clustering Columns &amp; Rows is Crucial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824" t="77273" r="25491" b="5304"/>
          <a:stretch/>
        </p:blipFill>
        <p:spPr>
          <a:xfrm>
            <a:off x="76200" y="3771331"/>
            <a:ext cx="8991600" cy="308666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828800" y="914400"/>
            <a:ext cx="6176065" cy="3733800"/>
            <a:chOff x="1828800" y="914400"/>
            <a:chExt cx="6176065" cy="3733800"/>
          </a:xfrm>
        </p:grpSpPr>
        <p:sp>
          <p:nvSpPr>
            <p:cNvPr id="4" name="TextBox 3"/>
            <p:cNvSpPr txBox="1"/>
            <p:nvPr/>
          </p:nvSpPr>
          <p:spPr>
            <a:xfrm>
              <a:off x="4191000" y="914400"/>
              <a:ext cx="38138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Population Structure</a:t>
              </a:r>
            </a:p>
            <a:p>
              <a:r>
                <a:rPr lang="en-US" sz="2400" dirty="0" smtClean="0">
                  <a:solidFill>
                    <a:srgbClr val="00B050"/>
                  </a:solidFill>
                </a:rPr>
                <a:t>Invisible w/ Random Order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6400800" y="1295400"/>
              <a:ext cx="1066800" cy="327660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4" idx="2"/>
            </p:cNvCxnSpPr>
            <p:nvPr/>
          </p:nvCxnSpPr>
          <p:spPr>
            <a:xfrm flipH="1">
              <a:off x="1828800" y="1745397"/>
              <a:ext cx="4269133" cy="2902803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3361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Landmark Based Shape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1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1" y="1371600"/>
                <a:ext cx="8421688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Triangle Shape Space:  Represent as Sphere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 smtClean="0">
                    <a:sym typeface="Wingdings" pitchFamily="2" charset="2"/>
                  </a:rPr>
                  <a:t>  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 smtClean="0"/>
                  <a:t>  </a:t>
                </a:r>
                <a:r>
                  <a:rPr lang="en-US" dirty="0" smtClean="0">
                    <a:sym typeface="Wingdings" pitchFamily="2" charset="2"/>
                  </a:rPr>
                  <a:t>  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endParaRPr lang="en-US" dirty="0" smtClean="0"/>
              </a:p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			rotation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					 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                                        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sz="1200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134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1" y="1371600"/>
                <a:ext cx="8421688" cy="5181600"/>
              </a:xfrm>
              <a:blipFill>
                <a:blip r:embed="rId3"/>
                <a:stretch>
                  <a:fillRect l="-1809" t="-1412" r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38" name="Straight Arrow Connector 8"/>
          <p:cNvCxnSpPr>
            <a:cxnSpLocks noChangeShapeType="1"/>
          </p:cNvCxnSpPr>
          <p:nvPr/>
        </p:nvCxnSpPr>
        <p:spPr bwMode="auto">
          <a:xfrm flipV="1">
            <a:off x="2895600" y="2667000"/>
            <a:ext cx="228600" cy="8382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4010419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Landmark Based Shape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1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1" y="1371600"/>
                <a:ext cx="8421688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Triangle Shape Space:  Represent as Sphere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 smtClean="0">
                    <a:sym typeface="Wingdings" pitchFamily="2" charset="2"/>
                  </a:rPr>
                  <a:t>  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 smtClean="0"/>
                  <a:t>  </a:t>
                </a:r>
                <a:r>
                  <a:rPr lang="en-US" dirty="0" smtClean="0">
                    <a:sym typeface="Wingdings" pitchFamily="2" charset="2"/>
                  </a:rPr>
                  <a:t>  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>
                    <a:sym typeface="Wingdings" pitchFamily="2" charset="2"/>
                  </a:rPr>
                  <a:t> </a:t>
                </a:r>
                <a:r>
                  <a:rPr lang="en-US" dirty="0" smtClean="0"/>
                  <a:t>  </a:t>
                </a:r>
                <a:r>
                  <a:rPr lang="en-US" dirty="0" smtClean="0">
                    <a:sym typeface="Wingdings" pitchFamily="2" charset="2"/>
                  </a:rPr>
                  <a:t> </a:t>
                </a: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					scaling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                                           </a:t>
                </a:r>
                <a:r>
                  <a:rPr lang="en-US" sz="1400" dirty="0" smtClean="0"/>
                  <a:t>(thanks to Wikipedia)</a:t>
                </a: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sz="1200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134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1" y="1371600"/>
                <a:ext cx="8421688" cy="5181600"/>
              </a:xfrm>
              <a:blipFill>
                <a:blip r:embed="rId3"/>
                <a:stretch>
                  <a:fillRect l="-1809" t="-1412" r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37" name="Straight Arrow Connector 8"/>
          <p:cNvCxnSpPr>
            <a:cxnSpLocks noChangeShapeType="1"/>
          </p:cNvCxnSpPr>
          <p:nvPr/>
        </p:nvCxnSpPr>
        <p:spPr bwMode="auto">
          <a:xfrm flipV="1">
            <a:off x="4724400" y="2590800"/>
            <a:ext cx="0" cy="7620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pic>
        <p:nvPicPr>
          <p:cNvPr id="16916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1905000"/>
            <a:ext cx="1681162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207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Triangle Shape Space:  Represent as Sphere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cxnSp>
        <p:nvCxnSpPr>
          <p:cNvPr id="37" name="Straight Arrow Connector 8"/>
          <p:cNvCxnSpPr>
            <a:cxnSpLocks noChangeShapeType="1"/>
          </p:cNvCxnSpPr>
          <p:nvPr/>
        </p:nvCxnSpPr>
        <p:spPr bwMode="auto">
          <a:xfrm flipV="1">
            <a:off x="4724400" y="2590800"/>
            <a:ext cx="76200" cy="6858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pic>
        <p:nvPicPr>
          <p:cNvPr id="1691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38400"/>
            <a:ext cx="3657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6553200" y="3581400"/>
            <a:ext cx="25987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Hemispheres</a:t>
            </a:r>
          </a:p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Are </a:t>
            </a:r>
          </a:p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Reflections</a:t>
            </a:r>
          </a:p>
        </p:txBody>
      </p:sp>
      <p:grpSp>
        <p:nvGrpSpPr>
          <p:cNvPr id="1691650" name="Group 1691649"/>
          <p:cNvGrpSpPr/>
          <p:nvPr/>
        </p:nvGrpSpPr>
        <p:grpSpPr>
          <a:xfrm>
            <a:off x="152400" y="2057400"/>
            <a:ext cx="4572000" cy="1077218"/>
            <a:chOff x="152400" y="2057400"/>
            <a:chExt cx="4572000" cy="1077218"/>
          </a:xfrm>
        </p:grpSpPr>
        <p:sp>
          <p:nvSpPr>
            <p:cNvPr id="4" name="TextBox 3"/>
            <p:cNvSpPr txBox="1"/>
            <p:nvPr/>
          </p:nvSpPr>
          <p:spPr>
            <a:xfrm>
              <a:off x="152400" y="2057400"/>
              <a:ext cx="212109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3200" dirty="0" smtClean="0">
                  <a:solidFill>
                    <a:srgbClr val="00B050"/>
                  </a:solidFill>
                </a:rPr>
                <a:t>Equilateral</a:t>
              </a:r>
            </a:p>
            <a:p>
              <a:pPr>
                <a:defRPr/>
              </a:pPr>
              <a:r>
                <a:rPr lang="en-US" sz="3200" dirty="0" smtClean="0">
                  <a:solidFill>
                    <a:srgbClr val="00B050"/>
                  </a:solidFill>
                </a:rPr>
                <a:t>Triangles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2286000" y="2590800"/>
              <a:ext cx="2438400" cy="7620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1651" name="Group 1691650"/>
          <p:cNvGrpSpPr/>
          <p:nvPr/>
        </p:nvGrpSpPr>
        <p:grpSpPr>
          <a:xfrm>
            <a:off x="76200" y="4409182"/>
            <a:ext cx="5410200" cy="1077218"/>
            <a:chOff x="76200" y="4409182"/>
            <a:chExt cx="5410200" cy="1077218"/>
          </a:xfrm>
        </p:grpSpPr>
        <p:sp>
          <p:nvSpPr>
            <p:cNvPr id="38" name="TextBox 37"/>
            <p:cNvSpPr txBox="1"/>
            <p:nvPr/>
          </p:nvSpPr>
          <p:spPr>
            <a:xfrm>
              <a:off x="76200" y="4409182"/>
              <a:ext cx="243983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3200" dirty="0" smtClean="0">
                  <a:solidFill>
                    <a:srgbClr val="0000FF"/>
                  </a:solidFill>
                </a:rPr>
                <a:t>Co-Linear</a:t>
              </a:r>
            </a:p>
            <a:p>
              <a:pPr>
                <a:defRPr/>
              </a:pPr>
              <a:r>
                <a:rPr lang="en-US" sz="3200" dirty="0" smtClean="0">
                  <a:solidFill>
                    <a:srgbClr val="0000FF"/>
                  </a:solidFill>
                </a:rPr>
                <a:t>Point Triples</a:t>
              </a:r>
            </a:p>
          </p:txBody>
        </p:sp>
        <p:cxnSp>
          <p:nvCxnSpPr>
            <p:cNvPr id="41" name="Straight Arrow Connector 40"/>
            <p:cNvCxnSpPr>
              <a:stCxn id="38" idx="3"/>
            </p:cNvCxnSpPr>
            <p:nvPr/>
          </p:nvCxnSpPr>
          <p:spPr>
            <a:xfrm flipV="1">
              <a:off x="2516035" y="4449762"/>
              <a:ext cx="455765" cy="498029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8" idx="3"/>
            </p:cNvCxnSpPr>
            <p:nvPr/>
          </p:nvCxnSpPr>
          <p:spPr>
            <a:xfrm>
              <a:off x="2516035" y="4947791"/>
              <a:ext cx="2970365" cy="203269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19184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OODA in Image Analysis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First Generation Problems: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Denoising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Segmentation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Registration</a:t>
            </a:r>
          </a:p>
          <a:p>
            <a:pPr marL="609600" indent="-609600" eaLnBrk="1" hangingPunct="1">
              <a:lnSpc>
                <a:spcPct val="140000"/>
              </a:lnSpc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(all about single images,</a:t>
            </a: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interesting challenges)</a:t>
            </a:r>
          </a:p>
        </p:txBody>
      </p:sp>
    </p:spTree>
    <p:extLst>
      <p:ext uri="{BB962C8B-B14F-4D97-AF65-F5344CB8AC3E}">
        <p14:creationId xmlns:p14="http://schemas.microsoft.com/office/powerpoint/2010/main" val="326403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OODA in Image Analysis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Second Generation Problems: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Populations of Images</a:t>
            </a:r>
          </a:p>
          <a:p>
            <a:pPr marL="1104900" lvl="1" indent="-5334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Population Variation </a:t>
            </a:r>
          </a:p>
          <a:p>
            <a:pPr marL="1104900" lvl="1" indent="-5334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Discrimination (a.k.a. Classification)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Complex Data Structures (&amp; Spaces)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Statistics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52600" y="5715000"/>
            <a:ext cx="5140522" cy="766465"/>
            <a:chOff x="1752600" y="5715000"/>
            <a:chExt cx="5140522" cy="766465"/>
          </a:xfrm>
        </p:grpSpPr>
        <p:sp>
          <p:nvSpPr>
            <p:cNvPr id="2" name="TextBox 1"/>
            <p:cNvSpPr txBox="1"/>
            <p:nvPr/>
          </p:nvSpPr>
          <p:spPr>
            <a:xfrm>
              <a:off x="1981200" y="6019800"/>
              <a:ext cx="4911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High Dimension, Low Sample Size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  <p:cxnSp>
          <p:nvCxnSpPr>
            <p:cNvPr id="4" name="Straight Arrow Connector 3"/>
            <p:cNvCxnSpPr>
              <a:stCxn id="2" idx="1"/>
            </p:cNvCxnSpPr>
            <p:nvPr/>
          </p:nvCxnSpPr>
          <p:spPr>
            <a:xfrm flipH="1" flipV="1">
              <a:off x="1752600" y="5715000"/>
              <a:ext cx="228600" cy="535633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65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Image Object Representation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Approaches for Image Data Objects: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  <a:endParaRPr lang="en-US" sz="36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158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 Representations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Landmarks for 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ly 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ing Data: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16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1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                                                 Thanks to George Gilchrist</a:t>
            </a:r>
            <a:endParaRPr lang="en-US" sz="1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" t="32564" r="6575" b="20840"/>
          <a:stretch>
            <a:fillRect/>
          </a:stretch>
        </p:blipFill>
        <p:spPr bwMode="auto">
          <a:xfrm>
            <a:off x="1143000" y="2743200"/>
            <a:ext cx="7064375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14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 Representations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Drawback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Landmarks: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to always find each landmark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same relationship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Landmarks need to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Often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fails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medical images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How many corresponding landmarks on a set of kidneys, livers or brains???</a:t>
            </a:r>
          </a:p>
        </p:txBody>
      </p:sp>
    </p:spTree>
    <p:extLst>
      <p:ext uri="{BB962C8B-B14F-4D97-AF65-F5344CB8AC3E}">
        <p14:creationId xmlns:p14="http://schemas.microsoft.com/office/powerpoint/2010/main" val="297935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Traditional Major 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ets of Ideas: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Triangular Meshes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Survey:  Owen (1998)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Active Shape Models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Cootes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et al (1993)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Fourier Boundary Representations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Keleman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et al (1997 &amp; 1999)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35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 of triangular mesh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rep’n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16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" charset="0"/>
              </a:rPr>
              <a:t>From:</a:t>
            </a:r>
            <a:r>
              <a:rPr lang="en-US" sz="1600" dirty="0" err="1" smtClean="0">
                <a:solidFill>
                  <a:schemeClr val="bg2"/>
                </a:solidFill>
                <a:latin typeface="Arial" charset="0"/>
                <a:cs typeface="Arial" charset="0"/>
                <a:hlinkClick r:id="rId3"/>
              </a:rPr>
              <a:t>www.geometry.caltech.edu</a:t>
            </a:r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  <a:hlinkClick r:id="rId3"/>
              </a:rPr>
              <a:t>/pubs.html</a:t>
            </a:r>
            <a:endParaRPr lang="en-US" sz="1600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484" name="Picture 5" descr="A high-genus buddha simplified down to 2K triangles, with and without topology filt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47700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52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Heat-Map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84237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Some Principles: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u="sng" dirty="0" smtClean="0"/>
              <a:t>Color Scale</a:t>
            </a:r>
            <a:r>
              <a:rPr lang="en-US" dirty="0" smtClean="0"/>
              <a:t> is Also Critical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0" y="2691825"/>
            <a:ext cx="6309400" cy="4166175"/>
            <a:chOff x="0" y="2691825"/>
            <a:chExt cx="6309400" cy="41661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8826" t="71211" r="23531" b="2276"/>
            <a:stretch/>
          </p:blipFill>
          <p:spPr>
            <a:xfrm>
              <a:off x="0" y="3657648"/>
              <a:ext cx="6309400" cy="320035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52400" y="2691825"/>
              <a:ext cx="2590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00"/>
                  </a:solidFill>
                </a:rPr>
                <a:t>Toy Example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72000" y="845403"/>
            <a:ext cx="4427030" cy="3726597"/>
            <a:chOff x="4572000" y="845403"/>
            <a:chExt cx="4427030" cy="3726597"/>
          </a:xfrm>
        </p:grpSpPr>
        <p:sp>
          <p:nvSpPr>
            <p:cNvPr id="8" name="TextBox 7"/>
            <p:cNvSpPr txBox="1"/>
            <p:nvPr/>
          </p:nvSpPr>
          <p:spPr>
            <a:xfrm>
              <a:off x="5105400" y="845403"/>
              <a:ext cx="38936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0000"/>
                  </a:solidFill>
                </a:rPr>
                <a:t>Dist’n</a:t>
              </a:r>
              <a:r>
                <a:rPr lang="en-US" sz="2400" dirty="0" smtClean="0">
                  <a:solidFill>
                    <a:srgbClr val="000000"/>
                  </a:solidFill>
                </a:rPr>
                <a:t> of Values, with Usual</a:t>
              </a:r>
            </a:p>
            <a:p>
              <a:r>
                <a:rPr lang="en-US" sz="2400" dirty="0" smtClean="0">
                  <a:solidFill>
                    <a:srgbClr val="000000"/>
                  </a:solidFill>
                </a:rPr>
                <a:t>Jitter Plot + Smooth </a:t>
              </a:r>
              <a:r>
                <a:rPr lang="en-US" sz="2400" dirty="0" err="1" smtClean="0">
                  <a:solidFill>
                    <a:srgbClr val="000000"/>
                  </a:solidFill>
                </a:rPr>
                <a:t>Histo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8" idx="2"/>
            </p:cNvCxnSpPr>
            <p:nvPr/>
          </p:nvCxnSpPr>
          <p:spPr>
            <a:xfrm flipH="1">
              <a:off x="4572000" y="1676400"/>
              <a:ext cx="2480215" cy="2895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733800" y="3295471"/>
            <a:ext cx="4880798" cy="2068692"/>
            <a:chOff x="3733800" y="3295471"/>
            <a:chExt cx="4880798" cy="2068692"/>
          </a:xfrm>
        </p:grpSpPr>
        <p:sp>
          <p:nvSpPr>
            <p:cNvPr id="12" name="TextBox 11"/>
            <p:cNvSpPr txBox="1"/>
            <p:nvPr/>
          </p:nvSpPr>
          <p:spPr>
            <a:xfrm>
              <a:off x="6553200" y="3295471"/>
              <a:ext cx="206139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7030A0"/>
                  </a:solidFill>
                </a:rPr>
                <a:t>Many Small </a:t>
              </a:r>
            </a:p>
            <a:p>
              <a:r>
                <a:rPr lang="en-US" sz="2400" dirty="0" smtClean="0">
                  <a:solidFill>
                    <a:srgbClr val="7030A0"/>
                  </a:solidFill>
                </a:rPr>
                <a:t>Values &amp; Few</a:t>
              </a:r>
            </a:p>
            <a:p>
              <a:r>
                <a:rPr lang="en-US" sz="2400" dirty="0" smtClean="0">
                  <a:solidFill>
                    <a:srgbClr val="7030A0"/>
                  </a:solidFill>
                </a:rPr>
                <a:t>Large Ones</a:t>
              </a:r>
              <a:endParaRPr lang="en-US" sz="2400" dirty="0">
                <a:solidFill>
                  <a:srgbClr val="7030A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3733800" y="3895635"/>
              <a:ext cx="2841442" cy="146852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2" idx="2"/>
            </p:cNvCxnSpPr>
            <p:nvPr/>
          </p:nvCxnSpPr>
          <p:spPr>
            <a:xfrm flipH="1">
              <a:off x="5287727" y="4495800"/>
              <a:ext cx="2296172" cy="45724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656285" y="2209800"/>
            <a:ext cx="3523699" cy="1828800"/>
            <a:chOff x="5656285" y="2209800"/>
            <a:chExt cx="3523699" cy="1828800"/>
          </a:xfrm>
        </p:grpSpPr>
        <p:sp>
          <p:nvSpPr>
            <p:cNvPr id="21" name="TextBox 20"/>
            <p:cNvSpPr txBox="1"/>
            <p:nvPr/>
          </p:nvSpPr>
          <p:spPr>
            <a:xfrm>
              <a:off x="6477000" y="2209800"/>
              <a:ext cx="27029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Equal </a:t>
              </a:r>
              <a:r>
                <a:rPr lang="en-US" sz="2400" i="1" dirty="0" smtClean="0">
                  <a:solidFill>
                    <a:srgbClr val="000000"/>
                  </a:solidFill>
                </a:rPr>
                <a:t>Bin</a:t>
              </a:r>
              <a:r>
                <a:rPr lang="en-US" sz="2400" dirty="0" smtClean="0">
                  <a:solidFill>
                    <a:srgbClr val="000000"/>
                  </a:solidFill>
                </a:rPr>
                <a:t> Spacing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cxnSp>
          <p:nvCxnSpPr>
            <p:cNvPr id="22" name="Straight Arrow Connector 21"/>
            <p:cNvCxnSpPr>
              <a:stCxn id="21" idx="2"/>
            </p:cNvCxnSpPr>
            <p:nvPr/>
          </p:nvCxnSpPr>
          <p:spPr>
            <a:xfrm flipH="1">
              <a:off x="5656285" y="2671465"/>
              <a:ext cx="2172207" cy="13671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209800" y="5334096"/>
            <a:ext cx="6658354" cy="1135701"/>
            <a:chOff x="2209800" y="5334096"/>
            <a:chExt cx="6658354" cy="1135701"/>
          </a:xfrm>
        </p:grpSpPr>
        <p:sp>
          <p:nvSpPr>
            <p:cNvPr id="26" name="TextBox 25"/>
            <p:cNvSpPr txBox="1"/>
            <p:nvPr/>
          </p:nvSpPr>
          <p:spPr>
            <a:xfrm>
              <a:off x="6629400" y="5638800"/>
              <a:ext cx="223875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Results in Very</a:t>
              </a:r>
            </a:p>
            <a:p>
              <a:r>
                <a:rPr lang="en-US" sz="2400" dirty="0" smtClean="0">
                  <a:solidFill>
                    <a:srgbClr val="C00000"/>
                  </a:solidFill>
                </a:rPr>
                <a:t>Poor </a:t>
              </a:r>
              <a:r>
                <a:rPr lang="en-US" sz="2400" i="1" dirty="0" smtClean="0">
                  <a:solidFill>
                    <a:srgbClr val="C00000"/>
                  </a:solidFill>
                </a:rPr>
                <a:t>Contrast</a:t>
              </a:r>
              <a:endParaRPr lang="en-US" sz="2400" i="1" dirty="0">
                <a:solidFill>
                  <a:srgbClr val="C00000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 flipV="1">
              <a:off x="2209800" y="5334096"/>
              <a:ext cx="4402314" cy="71155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6249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Drawback: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Correspondence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OODA (on vectors of parameters):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to “match up points”</a:t>
            </a:r>
          </a:p>
        </p:txBody>
      </p:sp>
    </p:spTree>
    <p:extLst>
      <p:ext uri="{BB962C8B-B14F-4D97-AF65-F5344CB8AC3E}">
        <p14:creationId xmlns:p14="http://schemas.microsoft.com/office/powerpoint/2010/main" val="1670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Drawback: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Correspondence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OODA (on vectors of parameters):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to “match up points”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Easy to find triangular mesh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Lots of research on this driven by gamers</a:t>
            </a:r>
          </a:p>
        </p:txBody>
      </p:sp>
    </p:spTree>
    <p:extLst>
      <p:ext uri="{BB962C8B-B14F-4D97-AF65-F5344CB8AC3E}">
        <p14:creationId xmlns:p14="http://schemas.microsoft.com/office/powerpoint/2010/main" val="220167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Drawback: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Correspondence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OODA (on vectors of parameters):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to “match up points”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Easy to find triangular mesh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Lots of research on this driven by gamers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Challenge to match mesh across objects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are some interesting ideas…</a:t>
            </a:r>
          </a:p>
        </p:txBody>
      </p:sp>
    </p:spTree>
    <p:extLst>
      <p:ext uri="{BB962C8B-B14F-4D97-AF65-F5344CB8AC3E}">
        <p14:creationId xmlns:p14="http://schemas.microsoft.com/office/powerpoint/2010/main" val="103418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Correspondence for Mesh Objects:</a:t>
            </a:r>
          </a:p>
          <a:p>
            <a:pPr marL="609600" indent="-609600" eaLnBrk="1" hangingPunct="1">
              <a:lnSpc>
                <a:spcPct val="120000"/>
              </a:lnSpc>
              <a:buFontTx/>
              <a:buAutoNum type="arabicPeriod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Active Shape Models (PCA – like)</a:t>
            </a:r>
          </a:p>
          <a:p>
            <a:pPr marL="0" indent="0" algn="ctr" eaLnBrk="1" hangingPunct="1">
              <a:lnSpc>
                <a:spcPct val="120000"/>
              </a:lnSpc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719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Correspondence for Mesh Objects:</a:t>
            </a:r>
          </a:p>
          <a:p>
            <a:pPr marL="609600" indent="-609600" eaLnBrk="1" hangingPunct="1">
              <a:lnSpc>
                <a:spcPct val="120000"/>
              </a:lnSpc>
              <a:buFontTx/>
              <a:buAutoNum type="arabicPeriod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Active Shape Models (PCA – like)</a:t>
            </a:r>
          </a:p>
          <a:p>
            <a:pPr marL="609600" indent="-609600" eaLnBrk="1" hangingPunct="1">
              <a:lnSpc>
                <a:spcPct val="120000"/>
              </a:lnSpc>
              <a:buFontTx/>
              <a:buAutoNum type="arabicPeriod"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AutoNum type="arabicPeriod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Automatic Landmark Choice</a:t>
            </a:r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Cates, et al (2007)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Based on Optimization Problem:</a:t>
            </a:r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Correspondence &amp; Separation</a:t>
            </a:r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(Formulate via Entropy)</a:t>
            </a:r>
          </a:p>
          <a:p>
            <a:pPr marL="0" indent="0" algn="ctr" eaLnBrk="1" hangingPunct="1">
              <a:lnSpc>
                <a:spcPct val="120000"/>
              </a:lnSpc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830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 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 Objects as: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Discretized skeletons (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atoms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Plus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spokes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 center to edge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imply a boundary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accessible early reference:</a:t>
            </a:r>
          </a:p>
          <a:p>
            <a:pPr marL="609600" indent="-609600" eaLnBrk="1" hangingPunct="1"/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Yushkevich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et al  (2001)</a:t>
            </a:r>
            <a:endParaRPr lang="en-US" sz="36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036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Representations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S-Rep Example:  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Corpus Callosum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Yushkevich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pic>
        <p:nvPicPr>
          <p:cNvPr id="3" name="CCMsciznormRaw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4649" y="2362200"/>
            <a:ext cx="6237663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8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S-Rep Example:  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Corpus Callosum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Yushkevich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Atoms</a:t>
            </a: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 t="26643" r="10844" b="11668"/>
          <a:stretch>
            <a:fillRect/>
          </a:stretch>
        </p:blipFill>
        <p:spPr>
          <a:xfrm>
            <a:off x="3135313" y="2671763"/>
            <a:ext cx="5307012" cy="3714750"/>
          </a:xfrm>
          <a:noFill/>
        </p:spPr>
      </p:pic>
      <p:sp>
        <p:nvSpPr>
          <p:cNvPr id="24581" name="Line 6"/>
          <p:cNvSpPr>
            <a:spLocks noChangeShapeType="1"/>
          </p:cNvSpPr>
          <p:nvPr/>
        </p:nvSpPr>
        <p:spPr bwMode="auto">
          <a:xfrm>
            <a:off x="1676400" y="3810000"/>
            <a:ext cx="259080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4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Representations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S-Rep Example:  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Corpus Callosum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Yushkevich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Atoms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Spokes</a:t>
            </a: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 t="26643" r="10844" b="11668"/>
          <a:stretch>
            <a:fillRect/>
          </a:stretch>
        </p:blipFill>
        <p:spPr>
          <a:xfrm>
            <a:off x="3135313" y="2671763"/>
            <a:ext cx="5307012" cy="3714750"/>
          </a:xfrm>
          <a:noFill/>
        </p:spPr>
      </p:pic>
      <p:sp>
        <p:nvSpPr>
          <p:cNvPr id="24581" name="Line 6"/>
          <p:cNvSpPr>
            <a:spLocks noChangeShapeType="1"/>
          </p:cNvSpPr>
          <p:nvPr/>
        </p:nvSpPr>
        <p:spPr bwMode="auto">
          <a:xfrm>
            <a:off x="1676400" y="3810000"/>
            <a:ext cx="259080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>
            <a:off x="1752600" y="4343400"/>
            <a:ext cx="24384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 flipH="1" flipV="1">
            <a:off x="4114800" y="4114800"/>
            <a:ext cx="76200" cy="381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 flipV="1">
            <a:off x="4191000" y="4419600"/>
            <a:ext cx="228600" cy="76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3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Representations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S-Rep Example:  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Corpus Callosum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Yushkevich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Atoms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Spokes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Implied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</a:t>
            </a:r>
            <a:endParaRPr lang="en-US" sz="36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 t="26643" r="10844" b="11668"/>
          <a:stretch>
            <a:fillRect/>
          </a:stretch>
        </p:blipFill>
        <p:spPr>
          <a:xfrm>
            <a:off x="3135313" y="2671763"/>
            <a:ext cx="5307012" cy="3714750"/>
          </a:xfrm>
          <a:noFill/>
        </p:spPr>
      </p:pic>
      <p:sp>
        <p:nvSpPr>
          <p:cNvPr id="24581" name="Line 6"/>
          <p:cNvSpPr>
            <a:spLocks noChangeShapeType="1"/>
          </p:cNvSpPr>
          <p:nvPr/>
        </p:nvSpPr>
        <p:spPr bwMode="auto">
          <a:xfrm>
            <a:off x="1676400" y="3810000"/>
            <a:ext cx="259080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>
            <a:off x="1752600" y="4343400"/>
            <a:ext cx="24384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 flipH="1" flipV="1">
            <a:off x="4114800" y="4114800"/>
            <a:ext cx="76200" cy="381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 flipV="1">
            <a:off x="4191000" y="4419600"/>
            <a:ext cx="228600" cy="76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5" name="Line 10"/>
          <p:cNvSpPr>
            <a:spLocks noChangeShapeType="1"/>
          </p:cNvSpPr>
          <p:nvPr/>
        </p:nvSpPr>
        <p:spPr bwMode="auto">
          <a:xfrm flipV="1">
            <a:off x="2286000" y="5334000"/>
            <a:ext cx="1066800" cy="2286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8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Heat-Map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84237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Natural Approach (to Skewed </a:t>
            </a:r>
            <a:r>
              <a:rPr lang="en-US" dirty="0" err="1" smtClean="0"/>
              <a:t>Dist’n</a:t>
            </a:r>
            <a:r>
              <a:rPr lang="en-US" dirty="0" smtClean="0"/>
              <a:t>):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Log Transformation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2654259"/>
            <a:ext cx="6309400" cy="4203741"/>
            <a:chOff x="0" y="2654259"/>
            <a:chExt cx="6309400" cy="4203741"/>
          </a:xfrm>
        </p:grpSpPr>
        <p:sp>
          <p:nvSpPr>
            <p:cNvPr id="6" name="TextBox 5"/>
            <p:cNvSpPr txBox="1"/>
            <p:nvPr/>
          </p:nvSpPr>
          <p:spPr>
            <a:xfrm>
              <a:off x="150031" y="2654259"/>
              <a:ext cx="3733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00"/>
                  </a:solidFill>
                </a:rPr>
                <a:t>Same Toy Example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8826" t="70453" r="23531" b="2276"/>
            <a:stretch/>
          </p:blipFill>
          <p:spPr>
            <a:xfrm>
              <a:off x="0" y="3566150"/>
              <a:ext cx="6309400" cy="329185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4572004" y="1619913"/>
            <a:ext cx="4135953" cy="3028287"/>
            <a:chOff x="4572004" y="3295471"/>
            <a:chExt cx="4135953" cy="3028287"/>
          </a:xfrm>
        </p:grpSpPr>
        <p:sp>
          <p:nvSpPr>
            <p:cNvPr id="12" name="TextBox 11"/>
            <p:cNvSpPr txBox="1"/>
            <p:nvPr/>
          </p:nvSpPr>
          <p:spPr>
            <a:xfrm>
              <a:off x="6553200" y="3295471"/>
              <a:ext cx="215475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7030A0"/>
                  </a:solidFill>
                </a:rPr>
                <a:t>Much Better </a:t>
              </a:r>
            </a:p>
            <a:p>
              <a:r>
                <a:rPr lang="en-US" sz="2400" dirty="0" smtClean="0">
                  <a:solidFill>
                    <a:srgbClr val="7030A0"/>
                  </a:solidFill>
                </a:rPr>
                <a:t>Scaling, Using</a:t>
              </a:r>
            </a:p>
            <a:p>
              <a:r>
                <a:rPr lang="en-US" sz="2400" dirty="0" smtClean="0">
                  <a:solidFill>
                    <a:srgbClr val="7030A0"/>
                  </a:solidFill>
                </a:rPr>
                <a:t>More of the</a:t>
              </a:r>
            </a:p>
            <a:p>
              <a:r>
                <a:rPr lang="en-US" sz="2400" dirty="0" smtClean="0">
                  <a:solidFill>
                    <a:srgbClr val="7030A0"/>
                  </a:solidFill>
                </a:rPr>
                <a:t>Color Range</a:t>
              </a:r>
              <a:endParaRPr lang="en-US" sz="2400" dirty="0">
                <a:solidFill>
                  <a:srgbClr val="7030A0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2" idx="2"/>
            </p:cNvCxnSpPr>
            <p:nvPr/>
          </p:nvCxnSpPr>
          <p:spPr>
            <a:xfrm flipH="1">
              <a:off x="4572004" y="4865131"/>
              <a:ext cx="3058575" cy="1458627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133600" y="5212075"/>
            <a:ext cx="6716280" cy="1206147"/>
            <a:chOff x="2133600" y="5632982"/>
            <a:chExt cx="6716280" cy="1206147"/>
          </a:xfrm>
        </p:grpSpPr>
        <p:sp>
          <p:nvSpPr>
            <p:cNvPr id="26" name="TextBox 25"/>
            <p:cNvSpPr txBox="1"/>
            <p:nvPr/>
          </p:nvSpPr>
          <p:spPr>
            <a:xfrm>
              <a:off x="6629400" y="5638800"/>
              <a:ext cx="222048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Much Better </a:t>
              </a:r>
            </a:p>
            <a:p>
              <a:r>
                <a:rPr lang="en-US" sz="2400" i="1" dirty="0" smtClean="0">
                  <a:solidFill>
                    <a:srgbClr val="C00000"/>
                  </a:solidFill>
                </a:rPr>
                <a:t>Contrast</a:t>
              </a:r>
              <a:r>
                <a:rPr lang="en-US" sz="2400" dirty="0" smtClean="0">
                  <a:solidFill>
                    <a:srgbClr val="C00000"/>
                  </a:solidFill>
                </a:rPr>
                <a:t>, Now </a:t>
              </a:r>
            </a:p>
            <a:p>
              <a:r>
                <a:rPr lang="en-US" sz="2400" dirty="0" smtClean="0">
                  <a:solidFill>
                    <a:srgbClr val="C00000"/>
                  </a:solidFill>
                </a:rPr>
                <a:t>See 4 Peaks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 flipV="1">
              <a:off x="2133600" y="5632982"/>
              <a:ext cx="4478514" cy="41267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9985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 Challenging Example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</a:t>
            </a:r>
          </a:p>
          <a:p>
            <a:pPr marL="1009650" lvl="1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Bladder – Prostate – Rectum</a:t>
            </a:r>
          </a:p>
        </p:txBody>
      </p:sp>
      <p:pic>
        <p:nvPicPr>
          <p:cNvPr id="4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3657600"/>
            <a:ext cx="2592388" cy="28956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>
            <a:off x="2514600" y="2438400"/>
            <a:ext cx="4724400" cy="182880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791200" y="2438400"/>
            <a:ext cx="1447800" cy="29718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20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 Challenging Example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</a:t>
            </a:r>
          </a:p>
          <a:p>
            <a:pPr marL="1009650" lvl="1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Bladder – Prostate – Rectum</a:t>
            </a:r>
          </a:p>
        </p:txBody>
      </p:sp>
      <p:pic>
        <p:nvPicPr>
          <p:cNvPr id="4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3657600"/>
            <a:ext cx="2592388" cy="2895600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1010895" y="2362200"/>
            <a:ext cx="3942105" cy="2133600"/>
            <a:chOff x="4668495" y="1590020"/>
            <a:chExt cx="3942105" cy="2133600"/>
          </a:xfrm>
        </p:grpSpPr>
        <p:sp>
          <p:nvSpPr>
            <p:cNvPr id="6" name="TextBox 5"/>
            <p:cNvSpPr txBox="1"/>
            <p:nvPr/>
          </p:nvSpPr>
          <p:spPr>
            <a:xfrm>
              <a:off x="4668495" y="3200400"/>
              <a:ext cx="39421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Attached to the Bladder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6" idx="0"/>
            </p:cNvCxnSpPr>
            <p:nvPr/>
          </p:nvCxnSpPr>
          <p:spPr>
            <a:xfrm flipV="1">
              <a:off x="6639548" y="1590020"/>
              <a:ext cx="828052" cy="161038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228600" y="4648200"/>
            <a:ext cx="5703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Common Area for Cancer in Males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95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 Challenging Example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</a:t>
            </a:r>
          </a:p>
          <a:p>
            <a:pPr marL="1009650" lvl="1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Bladder – Prostate – Rectum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Common Area for Cancer in Males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Useful Approach:  Radiation 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Challenge: Design Treatment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Hit Prostate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Miss Bladder &amp; Rectum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Over Many Days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3657600"/>
            <a:ext cx="2592388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590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 Challenging Example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Radiation Treatment in Male Pelvis</a:t>
            </a:r>
          </a:p>
          <a:p>
            <a:pPr marL="1009650" lvl="1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Bladder – Prostate – Rectum</a:t>
            </a:r>
          </a:p>
          <a:p>
            <a:pPr marL="1009650" lvl="1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Central Question:</a:t>
            </a:r>
          </a:p>
          <a:p>
            <a:pPr marL="400050" lvl="1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How do they move over time (days)?</a:t>
            </a:r>
          </a:p>
          <a:p>
            <a:pPr marL="400050" lvl="1" indent="0" algn="ctr" eaLnBrk="1" hangingPunct="1"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Work with 3-d CT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/>
            <a:endParaRPr lang="en-US" sz="1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(“Computed Tomography”,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= 3d version of X-ray)</a:t>
            </a:r>
          </a:p>
        </p:txBody>
      </p:sp>
    </p:spTree>
    <p:extLst>
      <p:ext uri="{BB962C8B-B14F-4D97-AF65-F5344CB8AC3E}">
        <p14:creationId xmlns:p14="http://schemas.microsoft.com/office/powerpoint/2010/main" val="58054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 Challenging Example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Radiation Treatment in Male Pelvis</a:t>
            </a:r>
          </a:p>
          <a:p>
            <a:pPr marL="1009650" lvl="1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Bladder – Prostate – Rectum</a:t>
            </a:r>
          </a:p>
          <a:p>
            <a:pPr marL="1009650" lvl="1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Central Question:</a:t>
            </a:r>
          </a:p>
          <a:p>
            <a:pPr marL="400050" lvl="1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How do they move over time (days)?</a:t>
            </a:r>
          </a:p>
          <a:p>
            <a:pPr marL="400050" lvl="1" indent="0" algn="ctr" eaLnBrk="1" hangingPunct="1"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Work with 3-d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CT</a:t>
            </a:r>
          </a:p>
          <a:p>
            <a:pPr marL="1009650" lvl="1" indent="-609600" eaLnBrk="1" hangingPunct="1"/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Very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Challenging to Segment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Find boundary of each object?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Represent each Object?</a:t>
            </a:r>
          </a:p>
          <a:p>
            <a:pPr marL="609600" indent="-609600" eaLnBrk="1" hangingPunct="1"/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68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971800" cy="476885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One CT Slice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(in 3d image)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Like X-ray: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White = Dense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(Bone)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Black = Gas</a:t>
            </a:r>
          </a:p>
        </p:txBody>
      </p:sp>
      <p:pic>
        <p:nvPicPr>
          <p:cNvPr id="29700" name="Picture 3" descr="BladderProstateRectumRaw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17091" r="1566" b="17091"/>
          <a:stretch>
            <a:fillRect/>
          </a:stretch>
        </p:blipFill>
        <p:spPr bwMode="auto">
          <a:xfrm>
            <a:off x="3200400" y="1981200"/>
            <a:ext cx="565626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71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667000" cy="476885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One CT Slice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(in 3d image)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12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Tail Bone</a:t>
            </a:r>
          </a:p>
        </p:txBody>
      </p:sp>
      <p:pic>
        <p:nvPicPr>
          <p:cNvPr id="29700" name="Picture 3" descr="BladderProstateRectumRaw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17091" r="1566" b="17091"/>
          <a:stretch>
            <a:fillRect/>
          </a:stretch>
        </p:blipFill>
        <p:spPr bwMode="auto">
          <a:xfrm>
            <a:off x="3200400" y="1981200"/>
            <a:ext cx="565626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1" name="Straight Arrow Connector 5"/>
          <p:cNvCxnSpPr>
            <a:cxnSpLocks noChangeShapeType="1"/>
          </p:cNvCxnSpPr>
          <p:nvPr/>
        </p:nvCxnSpPr>
        <p:spPr bwMode="auto">
          <a:xfrm flipV="1">
            <a:off x="2209800" y="3200400"/>
            <a:ext cx="5867400" cy="6858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9642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667000" cy="476885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One CT Slice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(in 3d image)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12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Tail Bone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Rectum</a:t>
            </a:r>
          </a:p>
        </p:txBody>
      </p:sp>
      <p:pic>
        <p:nvPicPr>
          <p:cNvPr id="29700" name="Picture 3" descr="BladderProstateRectumRaw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17091" r="1566" b="17091"/>
          <a:stretch>
            <a:fillRect/>
          </a:stretch>
        </p:blipFill>
        <p:spPr bwMode="auto">
          <a:xfrm>
            <a:off x="3200400" y="1981200"/>
            <a:ext cx="565626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1" name="Straight Arrow Connector 5"/>
          <p:cNvCxnSpPr>
            <a:cxnSpLocks noChangeShapeType="1"/>
          </p:cNvCxnSpPr>
          <p:nvPr/>
        </p:nvCxnSpPr>
        <p:spPr bwMode="auto">
          <a:xfrm flipV="1">
            <a:off x="2209800" y="3200400"/>
            <a:ext cx="5867400" cy="6858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5"/>
          <p:cNvCxnSpPr>
            <a:cxnSpLocks noChangeShapeType="1"/>
          </p:cNvCxnSpPr>
          <p:nvPr/>
        </p:nvCxnSpPr>
        <p:spPr bwMode="auto">
          <a:xfrm flipV="1">
            <a:off x="1761331" y="4267200"/>
            <a:ext cx="5706269" cy="4572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8182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667000" cy="476885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One CT Slice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(in 3d image)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12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Tail Bone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Rectum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Bladder</a:t>
            </a:r>
          </a:p>
        </p:txBody>
      </p:sp>
      <p:pic>
        <p:nvPicPr>
          <p:cNvPr id="29700" name="Picture 3" descr="BladderProstateRectumRaw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17091" r="1566" b="17091"/>
          <a:stretch>
            <a:fillRect/>
          </a:stretch>
        </p:blipFill>
        <p:spPr bwMode="auto">
          <a:xfrm>
            <a:off x="3200400" y="1981200"/>
            <a:ext cx="565626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1" name="Straight Arrow Connector 5"/>
          <p:cNvCxnSpPr>
            <a:cxnSpLocks noChangeShapeType="1"/>
          </p:cNvCxnSpPr>
          <p:nvPr/>
        </p:nvCxnSpPr>
        <p:spPr bwMode="auto">
          <a:xfrm flipV="1">
            <a:off x="2209800" y="3200400"/>
            <a:ext cx="5867400" cy="6858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2" name="Straight Arrow Connector 9"/>
          <p:cNvCxnSpPr>
            <a:cxnSpLocks noChangeShapeType="1"/>
          </p:cNvCxnSpPr>
          <p:nvPr/>
        </p:nvCxnSpPr>
        <p:spPr bwMode="auto">
          <a:xfrm flipV="1">
            <a:off x="1761331" y="4094162"/>
            <a:ext cx="3725069" cy="1468438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5"/>
          <p:cNvCxnSpPr>
            <a:cxnSpLocks noChangeShapeType="1"/>
          </p:cNvCxnSpPr>
          <p:nvPr/>
        </p:nvCxnSpPr>
        <p:spPr bwMode="auto">
          <a:xfrm flipV="1">
            <a:off x="1761331" y="4267200"/>
            <a:ext cx="5706269" cy="4572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392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667000" cy="476885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One CT Slice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(in 3d image)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12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Tail Bone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Rectum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Bladder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Prostate</a:t>
            </a:r>
          </a:p>
        </p:txBody>
      </p:sp>
      <p:pic>
        <p:nvPicPr>
          <p:cNvPr id="29700" name="Picture 3" descr="BladderProstateRectumRaw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17091" r="1566" b="17091"/>
          <a:stretch>
            <a:fillRect/>
          </a:stretch>
        </p:blipFill>
        <p:spPr bwMode="auto">
          <a:xfrm>
            <a:off x="3200400" y="1981200"/>
            <a:ext cx="565626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1" name="Straight Arrow Connector 5"/>
          <p:cNvCxnSpPr>
            <a:cxnSpLocks noChangeShapeType="1"/>
          </p:cNvCxnSpPr>
          <p:nvPr/>
        </p:nvCxnSpPr>
        <p:spPr bwMode="auto">
          <a:xfrm flipV="1">
            <a:off x="2209800" y="3200400"/>
            <a:ext cx="5867400" cy="6858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2" name="Straight Arrow Connector 9"/>
          <p:cNvCxnSpPr>
            <a:cxnSpLocks noChangeShapeType="1"/>
          </p:cNvCxnSpPr>
          <p:nvPr/>
        </p:nvCxnSpPr>
        <p:spPr bwMode="auto">
          <a:xfrm flipV="1">
            <a:off x="1761331" y="4094162"/>
            <a:ext cx="3725069" cy="1468438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3" name="Straight Arrow Connector 10"/>
          <p:cNvCxnSpPr>
            <a:cxnSpLocks noChangeShapeType="1"/>
          </p:cNvCxnSpPr>
          <p:nvPr/>
        </p:nvCxnSpPr>
        <p:spPr bwMode="auto">
          <a:xfrm flipV="1">
            <a:off x="1905000" y="4953000"/>
            <a:ext cx="4648200" cy="15240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5"/>
          <p:cNvCxnSpPr>
            <a:cxnSpLocks noChangeShapeType="1"/>
          </p:cNvCxnSpPr>
          <p:nvPr/>
        </p:nvCxnSpPr>
        <p:spPr bwMode="auto">
          <a:xfrm flipV="1">
            <a:off x="1761331" y="4267200"/>
            <a:ext cx="5706269" cy="4572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1470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Heat-Map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84237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Natural Approach (to Skewed </a:t>
            </a:r>
            <a:r>
              <a:rPr lang="en-US" dirty="0" err="1" smtClean="0"/>
              <a:t>Dist’n</a:t>
            </a:r>
            <a:r>
              <a:rPr lang="en-US" dirty="0" smtClean="0"/>
              <a:t>):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Quantile Scaling (= #s in Each Bin)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1652" y="2524653"/>
            <a:ext cx="6309400" cy="4333347"/>
            <a:chOff x="-1652" y="2524653"/>
            <a:chExt cx="6309400" cy="4333347"/>
          </a:xfrm>
        </p:grpSpPr>
        <p:sp>
          <p:nvSpPr>
            <p:cNvPr id="6" name="TextBox 5"/>
            <p:cNvSpPr txBox="1"/>
            <p:nvPr/>
          </p:nvSpPr>
          <p:spPr>
            <a:xfrm>
              <a:off x="137699" y="2524653"/>
              <a:ext cx="3733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00"/>
                  </a:solidFill>
                </a:rPr>
                <a:t>Same Toy Example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8826" t="70453" r="23531" b="2276"/>
            <a:stretch/>
          </p:blipFill>
          <p:spPr>
            <a:xfrm>
              <a:off x="-1652" y="3566150"/>
              <a:ext cx="6309400" cy="329185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4050132" y="2419802"/>
            <a:ext cx="3679212" cy="1737785"/>
            <a:chOff x="4062020" y="4128773"/>
            <a:chExt cx="3679212" cy="1737785"/>
          </a:xfrm>
        </p:grpSpPr>
        <p:sp>
          <p:nvSpPr>
            <p:cNvPr id="12" name="TextBox 11"/>
            <p:cNvSpPr txBox="1"/>
            <p:nvPr/>
          </p:nvSpPr>
          <p:spPr>
            <a:xfrm>
              <a:off x="4062020" y="4128773"/>
              <a:ext cx="36792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7030A0"/>
                  </a:solidFill>
                </a:rPr>
                <a:t>Non-Equally Spaced Bins</a:t>
              </a:r>
              <a:endParaRPr lang="en-US" sz="2400" dirty="0">
                <a:solidFill>
                  <a:srgbClr val="7030A0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2" idx="2"/>
            </p:cNvCxnSpPr>
            <p:nvPr/>
          </p:nvCxnSpPr>
          <p:spPr>
            <a:xfrm flipH="1">
              <a:off x="4267200" y="4590438"/>
              <a:ext cx="1634426" cy="127612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286000" y="3434818"/>
            <a:ext cx="5861764" cy="872290"/>
            <a:chOff x="2286000" y="5638800"/>
            <a:chExt cx="5861764" cy="872290"/>
          </a:xfrm>
        </p:grpSpPr>
        <p:sp>
          <p:nvSpPr>
            <p:cNvPr id="26" name="TextBox 25"/>
            <p:cNvSpPr txBox="1"/>
            <p:nvPr/>
          </p:nvSpPr>
          <p:spPr>
            <a:xfrm>
              <a:off x="6629400" y="5638800"/>
              <a:ext cx="15183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Far More </a:t>
              </a:r>
            </a:p>
            <a:p>
              <a:r>
                <a:rPr lang="en-US" sz="2400" i="1" dirty="0" smtClean="0">
                  <a:solidFill>
                    <a:srgbClr val="C00000"/>
                  </a:solidFill>
                </a:rPr>
                <a:t>Contrast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27" name="Straight Arrow Connector 26"/>
            <p:cNvCxnSpPr>
              <a:stCxn id="26" idx="1"/>
            </p:cNvCxnSpPr>
            <p:nvPr/>
          </p:nvCxnSpPr>
          <p:spPr>
            <a:xfrm flipH="1">
              <a:off x="2286000" y="6054299"/>
              <a:ext cx="4343400" cy="45679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905000" y="5257800"/>
            <a:ext cx="6902457" cy="1200329"/>
            <a:chOff x="1905000" y="5257800"/>
            <a:chExt cx="6902457" cy="1200329"/>
          </a:xfrm>
        </p:grpSpPr>
        <p:sp>
          <p:nvSpPr>
            <p:cNvPr id="14" name="TextBox 13"/>
            <p:cNvSpPr txBox="1"/>
            <p:nvPr/>
          </p:nvSpPr>
          <p:spPr>
            <a:xfrm>
              <a:off x="6705600" y="5257800"/>
              <a:ext cx="210185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Good or Bad?</a:t>
              </a:r>
            </a:p>
            <a:p>
              <a:r>
                <a:rPr lang="en-US" sz="2400" dirty="0" smtClean="0">
                  <a:solidFill>
                    <a:srgbClr val="0000FF"/>
                  </a:solidFill>
                </a:rPr>
                <a:t>Peaks Less</a:t>
              </a:r>
            </a:p>
            <a:p>
              <a:r>
                <a:rPr lang="en-US" sz="2400" dirty="0" smtClean="0">
                  <a:solidFill>
                    <a:srgbClr val="0000FF"/>
                  </a:solidFill>
                </a:rPr>
                <a:t>Prominent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cxnSp>
          <p:nvCxnSpPr>
            <p:cNvPr id="20" name="Straight Arrow Connector 19"/>
            <p:cNvCxnSpPr>
              <a:stCxn id="14" idx="1"/>
            </p:cNvCxnSpPr>
            <p:nvPr/>
          </p:nvCxnSpPr>
          <p:spPr>
            <a:xfrm flipH="1" flipV="1">
              <a:off x="1905000" y="5588153"/>
              <a:ext cx="4800600" cy="269812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724400" y="472015"/>
            <a:ext cx="4495800" cy="4244773"/>
            <a:chOff x="2587432" y="4128773"/>
            <a:chExt cx="4495800" cy="4244773"/>
          </a:xfrm>
        </p:grpSpPr>
        <p:sp>
          <p:nvSpPr>
            <p:cNvPr id="17" name="TextBox 16"/>
            <p:cNvSpPr txBox="1"/>
            <p:nvPr/>
          </p:nvSpPr>
          <p:spPr>
            <a:xfrm>
              <a:off x="4062020" y="4128773"/>
              <a:ext cx="302121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Can Look at </a:t>
              </a:r>
              <a:r>
                <a:rPr lang="en-US" sz="2400" u="sng" dirty="0" smtClean="0">
                  <a:solidFill>
                    <a:srgbClr val="00B050"/>
                  </a:solidFill>
                </a:rPr>
                <a:t>Either</a:t>
              </a:r>
              <a:r>
                <a:rPr lang="en-US" sz="2400" dirty="0" smtClean="0">
                  <a:solidFill>
                    <a:srgbClr val="00B050"/>
                  </a:solidFill>
                </a:rPr>
                <a:t> </a:t>
              </a:r>
            </a:p>
            <a:p>
              <a:r>
                <a:rPr lang="en-US" sz="2400" dirty="0" smtClean="0">
                  <a:solidFill>
                    <a:srgbClr val="00B050"/>
                  </a:solidFill>
                </a:rPr>
                <a:t>Original</a:t>
              </a:r>
              <a:r>
                <a:rPr lang="en-US" sz="2400" dirty="0">
                  <a:solidFill>
                    <a:srgbClr val="00B050"/>
                  </a:solidFill>
                </a:rPr>
                <a:t> </a:t>
              </a:r>
              <a:r>
                <a:rPr lang="en-US" sz="2400" dirty="0" smtClean="0">
                  <a:solidFill>
                    <a:srgbClr val="00B050"/>
                  </a:solidFill>
                </a:rPr>
                <a:t>Or Log View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2587432" y="4959770"/>
              <a:ext cx="2954004" cy="341377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9420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667000" cy="476885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Bladder: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manual segmentation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Slice by slice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Reassembled</a:t>
            </a:r>
          </a:p>
        </p:txBody>
      </p:sp>
      <p:pic>
        <p:nvPicPr>
          <p:cNvPr id="30724" name="Picture 7" descr="BladderProstateRectumCTHandSegm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24577" r="1575" b="5783"/>
          <a:stretch>
            <a:fillRect/>
          </a:stretch>
        </p:blipFill>
        <p:spPr bwMode="auto">
          <a:xfrm>
            <a:off x="3216275" y="1782763"/>
            <a:ext cx="56261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19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4648200" cy="514985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Bladder: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Slices: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	Reassembled in 3d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u="sng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How to represent?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Thanks:  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Ja-Yeon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Jeong</a:t>
            </a:r>
            <a:endParaRPr lang="en-US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8" name="Picture 4" descr="BladderProstateRectumHandSegm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4" t="18517" r="1566" b="7121"/>
          <a:stretch>
            <a:fillRect/>
          </a:stretch>
        </p:blipFill>
        <p:spPr bwMode="auto">
          <a:xfrm>
            <a:off x="4983163" y="1627188"/>
            <a:ext cx="3735387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1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Object Representation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Above Shape Approaches: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Landmarks (hard to find)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Boundary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(no correspondence)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Skeletal Representations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3000" y="3886200"/>
            <a:ext cx="4953000" cy="685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2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14400"/>
            <a:ext cx="83820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S-Rep Example:    From Ja-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Jeong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Bladder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Prostate - Rectum  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Atoms           (yellow dots)</a:t>
            </a:r>
            <a:endParaRPr lang="en-US" sz="36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604" name="Picture 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590800"/>
            <a:ext cx="2592388" cy="2895600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1066800" y="3657600"/>
            <a:ext cx="609600" cy="2590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9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14400"/>
            <a:ext cx="83820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S-Rep Example:    From Ja-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Jeong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Bladder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Prostate - Rectum  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Atoms   -   Spokes              (line segments)</a:t>
            </a:r>
            <a:endParaRPr lang="en-US" sz="36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604" name="Picture 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590800"/>
            <a:ext cx="2592388" cy="2895600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1981200" y="3657600"/>
            <a:ext cx="1219200" cy="2514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16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14400"/>
            <a:ext cx="83820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S-Rep Example:    From Ja-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Jeong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Bladder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Prostate - Rectum  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Atoms   -   Spokes   -   Implied Boundary</a:t>
            </a:r>
            <a:endParaRPr lang="en-US" sz="36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604" name="Picture 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590800"/>
            <a:ext cx="2592388" cy="2895600"/>
          </a:xfrm>
          <a:noFill/>
        </p:spPr>
      </p:pic>
      <p:pic>
        <p:nvPicPr>
          <p:cNvPr id="2560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260985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4876800" y="4572000"/>
            <a:ext cx="1676400" cy="1752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38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14400"/>
            <a:ext cx="83820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S-Rep Example:    From Ja-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Jeong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Bladder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Prostate - Rectum  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Atoms   -   Spokes   -   Implied Boundary</a:t>
            </a:r>
            <a:endParaRPr lang="en-US" sz="36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604" name="Picture 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590800"/>
            <a:ext cx="2592388" cy="2895600"/>
          </a:xfrm>
          <a:noFill/>
        </p:spPr>
      </p:pic>
      <p:pic>
        <p:nvPicPr>
          <p:cNvPr id="2560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260985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2590800"/>
            <a:ext cx="2592388" cy="2895600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6553200" y="4876800"/>
            <a:ext cx="533400" cy="1447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48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Representations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S-reps:   there are several variations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Two choices: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Fletcher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(2004)</a:t>
            </a:r>
            <a:endParaRPr lang="en-US" sz="36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66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 t="22137" r="6442" b="12650"/>
          <a:stretch>
            <a:fillRect/>
          </a:stretch>
        </p:blipFill>
        <p:spPr>
          <a:xfrm>
            <a:off x="2971800" y="2133600"/>
            <a:ext cx="5732463" cy="4373563"/>
          </a:xfrm>
          <a:noFill/>
        </p:spPr>
      </p:pic>
    </p:spTree>
    <p:extLst>
      <p:ext uri="{BB962C8B-B14F-4D97-AF65-F5344CB8AC3E}">
        <p14:creationId xmlns:p14="http://schemas.microsoft.com/office/powerpoint/2010/main" val="260973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Representations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Detailed discussion of mathematics of S-reps: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Siddiqi</a:t>
            </a:r>
            <a:r>
              <a:rPr lang="en-US" sz="32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&amp; Pizer </a:t>
            </a:r>
            <a:r>
              <a:rPr lang="en-US" sz="32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en-US" sz="3200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2008)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More Applications of S-reps in Imaging: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Pizer &amp; Marron (2017)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85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0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Statistical Challenge</a:t>
                </a:r>
              </a:p>
              <a:p>
                <a:pPr marL="609600" indent="-609600" eaLnBrk="1" hangingPunct="1"/>
                <a:r>
                  <a:rPr lang="en-US" sz="36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</a:t>
                </a:r>
                <a:r>
                  <a:rPr lang="en-US" sz="36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-rep parameters are:</a:t>
                </a:r>
              </a:p>
              <a:p>
                <a:pPr marL="1104900" lvl="1" indent="-5334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Locations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∈ 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1104900" lvl="1" indent="-5334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Radii   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&gt;0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1104900" lvl="1" indent="-5334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Angles     (not comparable)</a:t>
                </a:r>
              </a:p>
              <a:p>
                <a:pPr marL="609600" indent="-609600" eaLnBrk="1" hangingPunct="1"/>
                <a:r>
                  <a:rPr lang="en-US" sz="36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Stuffed into a long vector</a:t>
                </a:r>
              </a:p>
              <a:p>
                <a:pPr marL="609600" indent="-609600" eaLnBrk="1" hangingPunct="1"/>
                <a:r>
                  <a:rPr lang="en-US" sz="36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many </a:t>
                </a:r>
                <a:r>
                  <a:rPr lang="en-US" sz="36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direct products</a:t>
                </a:r>
                <a:r>
                  <a:rPr lang="en-US" sz="36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 these</a:t>
                </a:r>
              </a:p>
            </p:txBody>
          </p:sp>
        </mc:Choice>
        <mc:Fallback xmlns="">
          <p:sp>
            <p:nvSpPr>
              <p:cNvPr id="103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2500" t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4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Heat-Map Views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027886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Color Choice </a:t>
                </a:r>
                <a:r>
                  <a:rPr lang="en-US" u="sng" dirty="0" smtClean="0"/>
                  <a:t>When 0 Needs Highlighting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A Recommendation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 smtClean="0"/>
                  <a:t> Many):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Important:      Middle White Highlights 0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Shade Indicates </a:t>
                </a:r>
                <a:r>
                  <a:rPr lang="en-US" i="1" dirty="0" smtClean="0"/>
                  <a:t>Magnitude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Red for &lt;0?  (Econ.)      for &gt;0?  (Climatology)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027886"/>
                <a:ext cx="8534400" cy="5135563"/>
              </a:xfrm>
              <a:blipFill>
                <a:blip r:embed="rId2"/>
                <a:stretch>
                  <a:fillRect l="-1786" r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7035" t="43222" r="32055" b="9190"/>
          <a:stretch/>
        </p:blipFill>
        <p:spPr>
          <a:xfrm rot="5400000">
            <a:off x="4297680" y="1181100"/>
            <a:ext cx="609600" cy="37338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599432" y="3352800"/>
            <a:ext cx="0" cy="4572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906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Statistical Challenge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Many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direct products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of:</a:t>
                </a:r>
              </a:p>
              <a:p>
                <a:pPr marL="1104900" lvl="1" indent="-5334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Locations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∈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 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1104900" lvl="1" indent="-5334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Radii    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&gt;0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1104900" lvl="1" indent="-5334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Angles     (not comparable)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Appropriate View: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Data Lie on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Curved Manifold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Embedded in higher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dim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Eucl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Space  </a:t>
                </a:r>
              </a:p>
            </p:txBody>
          </p:sp>
        </mc:Choice>
        <mc:Fallback xmlns="">
          <p:sp>
            <p:nvSpPr>
              <p:cNvPr id="410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2143" t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0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3-d s-reps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28600" y="1295400"/>
            <a:ext cx="8610600" cy="489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0000"/>
                </a:solidFill>
              </a:rPr>
              <a:t>S-rep model fitting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Easy, when starting from </a:t>
            </a:r>
            <a:r>
              <a:rPr lang="en-US" i="1" dirty="0" smtClean="0">
                <a:solidFill>
                  <a:srgbClr val="000000"/>
                </a:solidFill>
              </a:rPr>
              <a:t>binary</a:t>
            </a:r>
            <a:r>
              <a:rPr lang="en-US" dirty="0" smtClean="0">
                <a:solidFill>
                  <a:srgbClr val="000000"/>
                </a:solidFill>
              </a:rPr>
              <a:t> (blue)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But very expensive (30 – 40 minutes technician’s time)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Want </a:t>
            </a:r>
            <a:r>
              <a:rPr lang="en-US" i="1" dirty="0" smtClean="0">
                <a:solidFill>
                  <a:srgbClr val="000000"/>
                </a:solidFill>
              </a:rPr>
              <a:t>automatic approach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Challenging, because of poor contrast, noise, …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Need to borrow information across training sample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Use Bayes approach:   prior &amp; likelihood 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  posterior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dirty="0">
              <a:solidFill>
                <a:srgbClr val="000000"/>
              </a:solidFill>
              <a:sym typeface="Wingdings" pitchFamily="2" charset="2"/>
            </a:endParaRPr>
          </a:p>
          <a:p>
            <a:pPr marL="0" indent="0" algn="ctr"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(A surrogate for “anatomical knowledge”)</a:t>
            </a:r>
          </a:p>
        </p:txBody>
      </p:sp>
    </p:spTree>
    <p:extLst>
      <p:ext uri="{BB962C8B-B14F-4D97-AF65-F5344CB8AC3E}">
        <p14:creationId xmlns:p14="http://schemas.microsoft.com/office/powerpoint/2010/main" val="153324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3-d s-reps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28600" y="1295400"/>
            <a:ext cx="8610600" cy="54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-rep model fitting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Easy, when starting from </a:t>
            </a:r>
            <a:r>
              <a:rPr lang="en-US" i="1" dirty="0" smtClean="0">
                <a:solidFill>
                  <a:srgbClr val="000000"/>
                </a:solidFill>
              </a:rPr>
              <a:t>binary</a:t>
            </a:r>
            <a:r>
              <a:rPr lang="en-US" dirty="0" smtClean="0">
                <a:solidFill>
                  <a:srgbClr val="000000"/>
                </a:solidFill>
              </a:rPr>
              <a:t> (blue)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But very expensive (30 – 40 minutes technician’s time)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Want </a:t>
            </a:r>
            <a:r>
              <a:rPr lang="en-US" i="1" dirty="0" smtClean="0">
                <a:solidFill>
                  <a:srgbClr val="000000"/>
                </a:solidFill>
              </a:rPr>
              <a:t>automatic approach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Challenging, because of poor contrast, noise, …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Need to borrow information across training sample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Use Bayes approach:   prior &amp; likelihood 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  posterior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~Conjugate Gaussians</a:t>
            </a:r>
            <a:endParaRPr lang="en-US" dirty="0">
              <a:solidFill>
                <a:srgbClr val="000000"/>
              </a:solidFill>
              <a:sym typeface="Wingdings" pitchFamily="2" charset="2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0" indent="0" algn="ctr"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sym typeface="Wingdings" pitchFamily="2" charset="2"/>
              </a:rPr>
              <a:t>Embarassingly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Straightforward?)</a:t>
            </a:r>
          </a:p>
        </p:txBody>
      </p:sp>
    </p:spTree>
    <p:extLst>
      <p:ext uri="{BB962C8B-B14F-4D97-AF65-F5344CB8AC3E}">
        <p14:creationId xmlns:p14="http://schemas.microsoft.com/office/powerpoint/2010/main" val="152421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3-d s-reps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28600" y="1295400"/>
            <a:ext cx="86106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-rep model fitting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Easy, when starting from </a:t>
            </a:r>
            <a:r>
              <a:rPr lang="en-US" i="1" dirty="0" smtClean="0">
                <a:solidFill>
                  <a:srgbClr val="000000"/>
                </a:solidFill>
              </a:rPr>
              <a:t>binary</a:t>
            </a:r>
            <a:r>
              <a:rPr lang="en-US" dirty="0" smtClean="0">
                <a:solidFill>
                  <a:srgbClr val="000000"/>
                </a:solidFill>
              </a:rPr>
              <a:t> (blue)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But very expensive (30 – 40 minutes technician’s time)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Want </a:t>
            </a:r>
            <a:r>
              <a:rPr lang="en-US" i="1" dirty="0" smtClean="0">
                <a:solidFill>
                  <a:srgbClr val="000000"/>
                </a:solidFill>
              </a:rPr>
              <a:t>automatic approach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Challenging, because of poor contrast, noise, …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Need to borrow information across training sample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Use Bayes approach:   prior &amp; likelihood 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  posterior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~Conjugate Gaussians, but there are issues: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Major</a:t>
            </a:r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FF00"/>
                </a:solidFill>
                <a:sym typeface="Wingdings" pitchFamily="2" charset="2"/>
              </a:rPr>
              <a:t>HLDSS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challenges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Manifold aspect of data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79831" y="5710535"/>
            <a:ext cx="4287969" cy="461665"/>
          </a:xfrm>
          <a:prstGeom prst="rect">
            <a:avLst/>
          </a:prstGeom>
          <a:noFill/>
          <a:ln w="2540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Handle With Variation on PCA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0082" y="6243935"/>
            <a:ext cx="4141518" cy="461665"/>
          </a:xfrm>
          <a:prstGeom prst="rect">
            <a:avLst/>
          </a:prstGeom>
          <a:noFill/>
          <a:ln w="2540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Careful Handling Very Useful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44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3-d s-reps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28600" y="1295400"/>
            <a:ext cx="8610600" cy="157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-rep model fitting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Very Successful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Jeong</a:t>
            </a:r>
            <a:r>
              <a:rPr lang="en-US" dirty="0" smtClean="0">
                <a:solidFill>
                  <a:srgbClr val="000000"/>
                </a:solidFill>
              </a:rPr>
              <a:t> (2009)</a:t>
            </a:r>
          </a:p>
        </p:txBody>
      </p:sp>
    </p:spTree>
    <p:extLst>
      <p:ext uri="{BB962C8B-B14F-4D97-AF65-F5344CB8AC3E}">
        <p14:creationId xmlns:p14="http://schemas.microsoft.com/office/powerpoint/2010/main" val="370774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3-d s-reps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28600" y="1295400"/>
            <a:ext cx="8610600" cy="21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-rep model fitting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Very Successful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Jeong</a:t>
            </a:r>
            <a:r>
              <a:rPr lang="en-US" dirty="0" smtClean="0">
                <a:solidFill>
                  <a:srgbClr val="000000"/>
                </a:solidFill>
              </a:rPr>
              <a:t> (2009)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Basis of Startup Company:    </a:t>
            </a:r>
            <a:r>
              <a:rPr lang="en-US" dirty="0" err="1" smtClean="0">
                <a:solidFill>
                  <a:srgbClr val="FF0000"/>
                </a:solidFill>
              </a:rPr>
              <a:t>Morphormics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9" b="-1271"/>
          <a:stretch/>
        </p:blipFill>
        <p:spPr bwMode="auto">
          <a:xfrm>
            <a:off x="476250" y="3733800"/>
            <a:ext cx="83629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6096000" y="5638800"/>
            <a:ext cx="1524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55929" y="1818941"/>
            <a:ext cx="3283271" cy="1077218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0000FF">
                    <a:lumMod val="75000"/>
                  </a:srgbClr>
                </a:solidFill>
              </a:rPr>
              <a:t>Since Purchased</a:t>
            </a:r>
          </a:p>
          <a:p>
            <a:pPr>
              <a:defRPr/>
            </a:pPr>
            <a:r>
              <a:rPr lang="en-US" sz="3200" dirty="0" smtClean="0">
                <a:solidFill>
                  <a:srgbClr val="0000FF">
                    <a:lumMod val="75000"/>
                  </a:srgbClr>
                </a:solidFill>
              </a:rPr>
              <a:t>By </a:t>
            </a:r>
            <a:r>
              <a:rPr lang="en-US" sz="3200" dirty="0" err="1" smtClean="0">
                <a:solidFill>
                  <a:srgbClr val="0000FF">
                    <a:lumMod val="75000"/>
                  </a:srgbClr>
                </a:solidFill>
              </a:rPr>
              <a:t>Accuray</a:t>
            </a:r>
            <a:endParaRPr lang="en-US" sz="3200" dirty="0">
              <a:solidFill>
                <a:srgbClr val="0000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64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tx1"/>
            </a:gs>
            <a:gs pos="100000">
              <a:schemeClr val="bg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Mildly Non-Euclidean Spaces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Analysis of S-rep Data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Recall: Many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 products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Locations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Radii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Angles   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View: Data Objects on Curved 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anifold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in non-Euclidean Space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only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mildly non-Euclidean</a:t>
            </a:r>
          </a:p>
        </p:txBody>
      </p:sp>
    </p:spTree>
    <p:extLst>
      <p:ext uri="{BB962C8B-B14F-4D97-AF65-F5344CB8AC3E}">
        <p14:creationId xmlns:p14="http://schemas.microsoft.com/office/powerpoint/2010/main" val="29804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7" y="457200"/>
            <a:ext cx="7148513" cy="492125"/>
          </a:xfrm>
        </p:spPr>
        <p:txBody>
          <a:bodyPr/>
          <a:lstStyle/>
          <a:p>
            <a:pPr eaLnBrk="1" hangingPunct="1"/>
            <a:r>
              <a:rPr lang="en-US" dirty="0" smtClean="0"/>
              <a:t>Data Lying On a Manifold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</p:spPr>
            <p:txBody>
              <a:bodyPr/>
              <a:lstStyle/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Major issue:  s-reps live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(locations, radii and angles)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 smtClean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 smtClean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Note on Terminology: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Manifold Data    ≠    Manifold Learning</a:t>
                </a:r>
              </a:p>
            </p:txBody>
          </p:sp>
        </mc:Choice>
        <mc:Fallback xmlns=""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  <a:blipFill>
                <a:blip r:embed="rId3"/>
                <a:stretch>
                  <a:fillRect l="-1590" t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718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</p:spPr>
            <p:txBody>
              <a:bodyPr/>
              <a:lstStyle/>
              <a:p>
                <a:pPr marL="0" indent="0" algn="l" eaLnBrk="1" hangingPunct="1">
                  <a:buNone/>
                </a:pPr>
                <a:r>
                  <a:rPr lang="en-US" sz="2800" dirty="0" smtClean="0"/>
                  <a:t>Major issue:  s-reps live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(locations, radii and angles)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 smtClean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 smtClean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Note on Terminology: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Manifold Data    ≠    Manifold Learning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 smtClean="0">
                    <a:solidFill>
                      <a:srgbClr val="00B050"/>
                    </a:solidFill>
                  </a:rPr>
                  <a:t>Data Naturally Lie on </a:t>
                </a:r>
                <a:r>
                  <a:rPr lang="en-US" sz="2800" u="sng" dirty="0" smtClean="0">
                    <a:solidFill>
                      <a:srgbClr val="00B050"/>
                    </a:solidFill>
                  </a:rPr>
                  <a:t>Known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 Manifold</a:t>
                </a:r>
              </a:p>
            </p:txBody>
          </p:sp>
        </mc:Choice>
        <mc:Fallback xmlns=""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  <a:blipFill>
                <a:blip r:embed="rId3"/>
                <a:stretch>
                  <a:fillRect l="-1590" t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 bwMode="auto">
          <a:xfrm>
            <a:off x="381000" y="3962400"/>
            <a:ext cx="2971800" cy="6858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7" y="457200"/>
            <a:ext cx="7148513" cy="492125"/>
          </a:xfrm>
        </p:spPr>
        <p:txBody>
          <a:bodyPr/>
          <a:lstStyle/>
          <a:p>
            <a:pPr eaLnBrk="1" hangingPunct="1"/>
            <a:r>
              <a:rPr lang="en-US" dirty="0" smtClean="0"/>
              <a:t>Data Lying On a Manifold</a:t>
            </a:r>
          </a:p>
        </p:txBody>
      </p:sp>
    </p:spTree>
    <p:extLst>
      <p:ext uri="{BB962C8B-B14F-4D97-AF65-F5344CB8AC3E}">
        <p14:creationId xmlns:p14="http://schemas.microsoft.com/office/powerpoint/2010/main" val="116157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</p:spPr>
            <p:txBody>
              <a:bodyPr/>
              <a:lstStyle/>
              <a:p>
                <a:pPr marL="0" indent="0" algn="l" eaLnBrk="1" hangingPunct="1">
                  <a:buNone/>
                </a:pPr>
                <a:r>
                  <a:rPr lang="en-US" sz="2800" dirty="0" smtClean="0"/>
                  <a:t>Major issue:  s-reps live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(locations, radii and angles)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 smtClean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 smtClean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Note on Terminology: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Manifold Data    ≠    Manifold Learning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 smtClean="0">
                  <a:solidFill>
                    <a:srgbClr val="00B050"/>
                  </a:solidFill>
                </a:endParaRPr>
              </a:p>
              <a:p>
                <a:pPr marL="0" indent="0" algn="r" eaLnBrk="1" hangingPunct="1">
                  <a:buFont typeface="Wingdings" pitchFamily="2" charset="2"/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Try to </a:t>
                </a:r>
                <a:r>
                  <a:rPr lang="en-US" sz="2800" u="sng" dirty="0" smtClean="0">
                    <a:solidFill>
                      <a:srgbClr val="FF0000"/>
                    </a:solidFill>
                  </a:rPr>
                  <a:t>Find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Low-d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Aprox’ing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Manifold</a:t>
                </a:r>
              </a:p>
            </p:txBody>
          </p:sp>
        </mc:Choice>
        <mc:Fallback xmlns=""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  <a:blipFill>
                <a:blip r:embed="rId3"/>
                <a:stretch>
                  <a:fillRect l="-1590" t="-1407" r="-1514" b="-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 bwMode="auto">
          <a:xfrm>
            <a:off x="3581400" y="3962400"/>
            <a:ext cx="35814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7" y="457200"/>
            <a:ext cx="7148513" cy="492125"/>
          </a:xfrm>
        </p:spPr>
        <p:txBody>
          <a:bodyPr/>
          <a:lstStyle/>
          <a:p>
            <a:pPr eaLnBrk="1" hangingPunct="1"/>
            <a:r>
              <a:rPr lang="en-US" dirty="0" smtClean="0"/>
              <a:t>Data Lying On a Manifold</a:t>
            </a:r>
          </a:p>
        </p:txBody>
      </p:sp>
    </p:spTree>
    <p:extLst>
      <p:ext uri="{BB962C8B-B14F-4D97-AF65-F5344CB8AC3E}">
        <p14:creationId xmlns:p14="http://schemas.microsoft.com/office/powerpoint/2010/main" val="221747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Heat-Map Views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Larger Example: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en-US" dirty="0" smtClean="0"/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=20,000</m:t>
                    </m:r>
                  </m:oMath>
                </a14:m>
                <a:endParaRPr lang="en-US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Simple Approach Here:   Study 1</a:t>
                </a:r>
                <a:r>
                  <a:rPr lang="en-US" baseline="30000" dirty="0" smtClean="0"/>
                  <a:t>st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200</m:t>
                    </m:r>
                  </m:oMath>
                </a14:m>
                <a:r>
                  <a:rPr lang="en-US" dirty="0" smtClean="0"/>
                  <a:t> Rows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Looks Totally Random?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Have Done Both Column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And Row Clustering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534400" cy="5135563"/>
              </a:xfrm>
              <a:blipFill>
                <a:blip r:embed="rId2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866" t="40152" r="25492" b="5306"/>
          <a:stretch/>
        </p:blipFill>
        <p:spPr>
          <a:xfrm>
            <a:off x="5105400" y="2643808"/>
            <a:ext cx="4038600" cy="421419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248400" y="228600"/>
            <a:ext cx="2805380" cy="1828800"/>
            <a:chOff x="6248400" y="228600"/>
            <a:chExt cx="2805380" cy="1828800"/>
          </a:xfrm>
        </p:grpSpPr>
        <p:sp>
          <p:nvSpPr>
            <p:cNvPr id="6" name="TextBox 5"/>
            <p:cNvSpPr txBox="1"/>
            <p:nvPr/>
          </p:nvSpPr>
          <p:spPr>
            <a:xfrm>
              <a:off x="7010400" y="228600"/>
              <a:ext cx="204338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Will See OK</a:t>
              </a:r>
            </a:p>
            <a:p>
              <a:r>
                <a:rPr lang="en-US" sz="2400" dirty="0" smtClean="0">
                  <a:solidFill>
                    <a:srgbClr val="00B050"/>
                  </a:solidFill>
                </a:rPr>
                <a:t>For </a:t>
              </a:r>
              <a:r>
                <a:rPr lang="en-US" sz="2400" u="sng" dirty="0" smtClean="0">
                  <a:solidFill>
                    <a:srgbClr val="00B050"/>
                  </a:solidFill>
                </a:rPr>
                <a:t>This</a:t>
              </a:r>
              <a:r>
                <a:rPr lang="en-US" sz="2400" dirty="0" smtClean="0">
                  <a:solidFill>
                    <a:srgbClr val="00B050"/>
                  </a:solidFill>
                </a:rPr>
                <a:t> Data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6" idx="1"/>
            </p:cNvCxnSpPr>
            <p:nvPr/>
          </p:nvCxnSpPr>
          <p:spPr>
            <a:xfrm flipH="1">
              <a:off x="6248400" y="644099"/>
              <a:ext cx="762000" cy="1413301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5728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</p:spPr>
            <p:txBody>
              <a:bodyPr/>
              <a:lstStyle/>
              <a:p>
                <a:pPr marL="0" indent="0" algn="l" eaLnBrk="1" hangingPunct="1">
                  <a:buNone/>
                </a:pPr>
                <a:r>
                  <a:rPr lang="en-US" sz="2800" dirty="0" smtClean="0"/>
                  <a:t>Major issue:  s-reps live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(locations, radii and angles)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 smtClean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E.g. “average” of: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358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359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 smtClean="0"/>
                  <a:t> ???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 smtClean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 smtClean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/>
                  <a:t>  ?  </a:t>
                </a:r>
              </a:p>
            </p:txBody>
          </p:sp>
        </mc:Choice>
        <mc:Fallback xmlns=""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  <a:blipFill>
                <a:blip r:embed="rId3"/>
                <a:stretch>
                  <a:fillRect l="-1590" t="-1407" b="-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28687" y="457200"/>
            <a:ext cx="71485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>
                <a:solidFill>
                  <a:srgbClr val="000000"/>
                </a:solidFill>
              </a:rPr>
              <a:t>Data Lying On a Manifold</a:t>
            </a:r>
          </a:p>
        </p:txBody>
      </p:sp>
    </p:spTree>
    <p:extLst>
      <p:ext uri="{BB962C8B-B14F-4D97-AF65-F5344CB8AC3E}">
        <p14:creationId xmlns:p14="http://schemas.microsoft.com/office/powerpoint/2010/main" val="343828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</p:spPr>
            <p:txBody>
              <a:bodyPr/>
              <a:lstStyle/>
              <a:p>
                <a:pPr marL="0" indent="0" algn="l" eaLnBrk="1" hangingPunct="1">
                  <a:buNone/>
                </a:pPr>
                <a:r>
                  <a:rPr lang="en-US" sz="2800" dirty="0" smtClean="0"/>
                  <a:t>Major issue:  s-reps live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(locations, radii and angles)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 smtClean="0"/>
              </a:p>
              <a:p>
                <a:pPr marL="0" indent="0" eaLnBrk="1" hangingPunct="1">
                  <a:buNone/>
                </a:pPr>
                <a:r>
                  <a:rPr lang="en-US" sz="2800" dirty="0" smtClean="0"/>
                  <a:t>E.g. “average” of: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358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359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???</a:t>
                </a:r>
              </a:p>
              <a:p>
                <a:pPr marL="0" indent="0" eaLnBrk="1" hangingPunct="1">
                  <a:buNone/>
                </a:pPr>
                <a:endParaRPr lang="en-US" sz="2800" dirty="0"/>
              </a:p>
              <a:p>
                <a:pPr marL="0" indent="0" eaLnBrk="1" hangingPunct="1">
                  <a:buNone/>
                </a:pPr>
                <a:endParaRPr lang="en-US" sz="2800" dirty="0"/>
              </a:p>
              <a:p>
                <a:pPr marL="0" indent="0" eaLnBrk="1" hangingPunct="1">
                  <a:buNone/>
                </a:pPr>
                <a:endParaRPr lang="en-US" sz="2800" dirty="0"/>
              </a:p>
              <a:p>
                <a:pPr marL="0" indent="0" eaLnBrk="1" hangingPunct="1">
                  <a:buNone/>
                </a:pPr>
                <a:endParaRPr lang="en-US" sz="2800" dirty="0"/>
              </a:p>
              <a:p>
                <a:pPr marL="0" indent="0" eaLnBrk="1" hangingPunct="1"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/>
                  <a:t>    </a:t>
                </a:r>
                <a:endParaRPr lang="en-US" sz="28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  <a:blipFill>
                <a:blip r:embed="rId3"/>
                <a:stretch>
                  <a:fillRect l="-1590" t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 bwMode="auto">
          <a:xfrm>
            <a:off x="2895600" y="3581400"/>
            <a:ext cx="3124200" cy="3124200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457700" y="3352800"/>
            <a:ext cx="0" cy="350520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743200" y="5105400"/>
            <a:ext cx="3505200" cy="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 rot="5400000">
            <a:off x="5899666" y="48445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  <a:latin typeface="Tahoma" pitchFamily="34" charset="0"/>
              </a:rPr>
              <a:t>x</a:t>
            </a:r>
            <a:endParaRPr lang="en-US" dirty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5400000">
            <a:off x="5899666" y="47683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  <a:latin typeface="Tahoma" pitchFamily="34" charset="0"/>
              </a:rPr>
              <a:t>x</a:t>
            </a:r>
            <a:endParaRPr lang="en-US" dirty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5400000">
            <a:off x="5911334" y="49969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  <a:latin typeface="Tahoma" pitchFamily="34" charset="0"/>
              </a:rPr>
              <a:t>x</a:t>
            </a:r>
            <a:endParaRPr lang="en-US" dirty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>
            <a:off x="5899666" y="50731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  <a:latin typeface="Tahoma" pitchFamily="34" charset="0"/>
              </a:rPr>
              <a:t>x</a:t>
            </a:r>
            <a:endParaRPr lang="en-US" dirty="0">
              <a:solidFill>
                <a:srgbClr val="0000FF"/>
              </a:solidFill>
              <a:latin typeface="Tahoma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1981200" y="5143500"/>
            <a:ext cx="914400" cy="64770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7" y="457200"/>
            <a:ext cx="7148513" cy="492125"/>
          </a:xfrm>
        </p:spPr>
        <p:txBody>
          <a:bodyPr/>
          <a:lstStyle/>
          <a:p>
            <a:pPr eaLnBrk="1" hangingPunct="1"/>
            <a:r>
              <a:rPr lang="en-US" dirty="0" smtClean="0"/>
              <a:t>Data Lying On a Manifold</a:t>
            </a:r>
          </a:p>
        </p:txBody>
      </p:sp>
    </p:spTree>
    <p:extLst>
      <p:ext uri="{BB962C8B-B14F-4D97-AF65-F5344CB8AC3E}">
        <p14:creationId xmlns:p14="http://schemas.microsoft.com/office/powerpoint/2010/main" val="358215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</p:spPr>
            <p:txBody>
              <a:bodyPr/>
              <a:lstStyle/>
              <a:p>
                <a:pPr marL="0" indent="0" algn="l" eaLnBrk="1" hangingPunct="1">
                  <a:buNone/>
                </a:pPr>
                <a:r>
                  <a:rPr lang="en-US" sz="2800" dirty="0" smtClean="0"/>
                  <a:t>Major issue:  s-reps live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(locations, radii and angles)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 smtClean="0"/>
              </a:p>
              <a:p>
                <a:pPr marL="0" indent="0" eaLnBrk="1" hangingPunct="1">
                  <a:buNone/>
                </a:pPr>
                <a:r>
                  <a:rPr lang="en-US" sz="2800" dirty="0" smtClean="0"/>
                  <a:t>E.g. “average” of: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358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359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???</a:t>
                </a: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							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Should</a:t>
                </a:r>
                <a:endParaRPr lang="en-US" sz="2800" dirty="0">
                  <a:solidFill>
                    <a:srgbClr val="00B050"/>
                  </a:solidFill>
                </a:endParaRPr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 smtClean="0">
                    <a:solidFill>
                      <a:srgbClr val="00B050"/>
                    </a:solidFill>
                  </a:rPr>
                  <a:t>							Use Unit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 smtClean="0">
                    <a:solidFill>
                      <a:srgbClr val="00B050"/>
                    </a:solidFill>
                  </a:rPr>
                  <a:t>							Circle</a:t>
                </a:r>
                <a:endParaRPr lang="en-US" sz="2800" dirty="0">
                  <a:solidFill>
                    <a:srgbClr val="00B050"/>
                  </a:solidFill>
                </a:endParaRPr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 smtClean="0">
                    <a:solidFill>
                      <a:srgbClr val="00B050"/>
                    </a:solidFill>
                  </a:rPr>
                  <a:t>							Structure</a:t>
                </a:r>
              </a:p>
            </p:txBody>
          </p:sp>
        </mc:Choice>
        <mc:Fallback xmlns=""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  <a:blipFill>
                <a:blip r:embed="rId3"/>
                <a:stretch>
                  <a:fillRect l="-1590" t="-1407" r="-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 bwMode="auto">
          <a:xfrm>
            <a:off x="2895600" y="3581400"/>
            <a:ext cx="3124200" cy="3124200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457700" y="3352800"/>
            <a:ext cx="0" cy="350520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743200" y="5105400"/>
            <a:ext cx="3505200" cy="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 rot="5400000">
            <a:off x="5899666" y="48445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  <a:latin typeface="Tahoma" pitchFamily="34" charset="0"/>
              </a:rPr>
              <a:t>x</a:t>
            </a:r>
            <a:endParaRPr lang="en-US" dirty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5400000">
            <a:off x="5899666" y="47683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  <a:latin typeface="Tahoma" pitchFamily="34" charset="0"/>
              </a:rPr>
              <a:t>x</a:t>
            </a:r>
            <a:endParaRPr lang="en-US" dirty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5400000">
            <a:off x="5911334" y="49969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  <a:latin typeface="Tahoma" pitchFamily="34" charset="0"/>
              </a:rPr>
              <a:t>x</a:t>
            </a:r>
            <a:endParaRPr lang="en-US" dirty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>
            <a:off x="5899666" y="50731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  <a:latin typeface="Tahoma" pitchFamily="34" charset="0"/>
              </a:rPr>
              <a:t>x</a:t>
            </a:r>
            <a:endParaRPr lang="en-US" dirty="0">
              <a:solidFill>
                <a:srgbClr val="0000FF"/>
              </a:solidFill>
              <a:latin typeface="Tahoma" pitchFamily="34" charset="0"/>
            </a:endParaRPr>
          </a:p>
        </p:txBody>
      </p:sp>
      <p:cxnSp>
        <p:nvCxnSpPr>
          <p:cNvPr id="14" name="Straight Arrow Connector 13"/>
          <p:cNvCxnSpPr>
            <a:endCxn id="17" idx="1"/>
          </p:cNvCxnSpPr>
          <p:nvPr/>
        </p:nvCxnSpPr>
        <p:spPr bwMode="auto">
          <a:xfrm flipH="1">
            <a:off x="6063734" y="4800600"/>
            <a:ext cx="1022866" cy="228600"/>
          </a:xfrm>
          <a:prstGeom prst="straightConnector1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7" y="457200"/>
            <a:ext cx="7148513" cy="492125"/>
          </a:xfrm>
        </p:spPr>
        <p:txBody>
          <a:bodyPr/>
          <a:lstStyle/>
          <a:p>
            <a:pPr eaLnBrk="1" hangingPunct="1"/>
            <a:r>
              <a:rPr lang="en-US" dirty="0" smtClean="0"/>
              <a:t>Data Lying On a Manifold</a:t>
            </a:r>
          </a:p>
        </p:txBody>
      </p:sp>
    </p:spTree>
    <p:extLst>
      <p:ext uri="{BB962C8B-B14F-4D97-AF65-F5344CB8AC3E}">
        <p14:creationId xmlns:p14="http://schemas.microsoft.com/office/powerpoint/2010/main" val="51111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</p:spPr>
            <p:txBody>
              <a:bodyPr/>
              <a:lstStyle/>
              <a:p>
                <a:pPr marL="0" indent="0" algn="l" eaLnBrk="1" hangingPunct="1">
                  <a:buNone/>
                </a:pPr>
                <a:r>
                  <a:rPr lang="en-US" sz="2800" dirty="0" smtClean="0"/>
                  <a:t>Major issue:  s-reps live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(locations, radii and angles)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 smtClean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E.g. “average” of: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358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359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 smtClean="0"/>
                  <a:t> ???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eaLnBrk="1" hangingPunct="1">
                  <a:buNone/>
                </a:pPr>
                <a:r>
                  <a:rPr lang="en-US" sz="2800" dirty="0" smtClean="0"/>
                  <a:t>Natural </a:t>
                </a:r>
                <a:r>
                  <a:rPr lang="en-US" sz="2800" dirty="0"/>
                  <a:t>Data Space is:</a:t>
                </a:r>
              </a:p>
              <a:p>
                <a:pPr marL="0" indent="0" eaLnBrk="1" hangingPunct="1">
                  <a:buNone/>
                </a:pPr>
                <a:r>
                  <a:rPr lang="en-US" sz="2800" dirty="0"/>
                  <a:t>Smooth, Curved Manifold</a:t>
                </a:r>
              </a:p>
              <a:p>
                <a:pPr marL="0" indent="0" eaLnBrk="1" hangingPunct="1">
                  <a:buNone/>
                </a:pPr>
                <a:r>
                  <a:rPr lang="en-US" sz="2800" dirty="0"/>
                  <a:t>(Differential Geometry)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  </a:t>
                </a:r>
              </a:p>
            </p:txBody>
          </p:sp>
        </mc:Choice>
        <mc:Fallback xmlns=""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  <a:blipFill>
                <a:blip r:embed="rId3"/>
                <a:stretch>
                  <a:fillRect l="-1590" t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28687" y="457200"/>
            <a:ext cx="71485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>
                <a:solidFill>
                  <a:srgbClr val="000000"/>
                </a:solidFill>
              </a:rPr>
              <a:t>Data Lying On a Manifold</a:t>
            </a:r>
          </a:p>
        </p:txBody>
      </p:sp>
    </p:spTree>
    <p:extLst>
      <p:ext uri="{BB962C8B-B14F-4D97-AF65-F5344CB8AC3E}">
        <p14:creationId xmlns:p14="http://schemas.microsoft.com/office/powerpoint/2010/main" val="205604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Standard Statistical Example: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Directional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(aka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Circular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  <a:endParaRPr lang="en-US" sz="16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Idea:   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Angles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as Data Objects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Wind Directions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Magnetic Compass Headings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Cracks in Mines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Feature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66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Standard Statistical Example: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Directional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(aka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Circular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  <a:endParaRPr lang="en-US" sz="16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Classical References: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Mardia (2014),  Fisher (1995),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Jammalamadaka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Sen Gupta (2001)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86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Standard Statistical Example: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Directional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(aka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Circular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Reasonable View: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Points on Unit Circle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5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Main Idea: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Curved Surface,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With “Approximating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Tangent Plane”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At Each Point,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𝑝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(In Limit of Shrinking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Neighborhoods)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37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Important Mappings: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Plane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Surface: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𝑒𝑥𝑝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 flipH="1">
            <a:off x="5867400" y="2590800"/>
            <a:ext cx="76200" cy="2230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48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Important Mappings: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Plane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Surface: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𝑒𝑥𝑝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Important Point: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7030A0"/>
                    </a:solidFill>
                    <a:latin typeface="Arial" charset="0"/>
                    <a:cs typeface="Arial" charset="0"/>
                  </a:rPr>
                  <a:t>Common Length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(along surface)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7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 flipV="1">
            <a:off x="3429000" y="2854722"/>
            <a:ext cx="2819400" cy="247927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17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Heat-Map Views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Larger Example: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en-US" dirty="0" smtClean="0"/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=20,000</m:t>
                    </m:r>
                  </m:oMath>
                </a14:m>
                <a:endParaRPr lang="en-US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Revisit With Scatterplot Matrix View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534400" cy="5135563"/>
              </a:xfrm>
              <a:blipFill>
                <a:blip r:embed="rId2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863" t="40906" r="48042" b="22733"/>
          <a:stretch/>
        </p:blipFill>
        <p:spPr>
          <a:xfrm>
            <a:off x="1" y="2961862"/>
            <a:ext cx="3733800" cy="38961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5688" y="2590800"/>
            <a:ext cx="4799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Colored </a:t>
            </a:r>
            <a:r>
              <a:rPr lang="en-US" sz="3200" dirty="0" smtClean="0">
                <a:solidFill>
                  <a:srgbClr val="DC00FF"/>
                </a:solidFill>
              </a:rPr>
              <a:t>1</a:t>
            </a:r>
            <a:r>
              <a:rPr lang="en-US" sz="3200" baseline="30000" dirty="0" smtClean="0">
                <a:solidFill>
                  <a:srgbClr val="DC00FF"/>
                </a:solidFill>
              </a:rPr>
              <a:t>st</a:t>
            </a:r>
            <a:r>
              <a:rPr lang="en-US" sz="3200" dirty="0" smtClean="0">
                <a:solidFill>
                  <a:srgbClr val="DC00FF"/>
                </a:solidFill>
              </a:rPr>
              <a:t> 100</a:t>
            </a:r>
            <a:r>
              <a:rPr lang="en-US" sz="3200" dirty="0" smtClean="0">
                <a:solidFill>
                  <a:srgbClr val="000000"/>
                </a:solidFill>
              </a:rPr>
              <a:t> &amp; </a:t>
            </a:r>
            <a:r>
              <a:rPr lang="en-US" sz="3200" dirty="0" smtClean="0">
                <a:solidFill>
                  <a:srgbClr val="00FF00"/>
                </a:solidFill>
              </a:rPr>
              <a:t>2</a:t>
            </a:r>
            <a:r>
              <a:rPr lang="en-US" sz="3200" baseline="30000" dirty="0" smtClean="0">
                <a:solidFill>
                  <a:srgbClr val="00FF00"/>
                </a:solidFill>
              </a:rPr>
              <a:t>nd</a:t>
            </a:r>
            <a:r>
              <a:rPr lang="en-US" sz="3200" dirty="0" smtClean="0">
                <a:solidFill>
                  <a:srgbClr val="00FF00"/>
                </a:solidFill>
              </a:rPr>
              <a:t> 100</a:t>
            </a:r>
            <a:endParaRPr lang="en-US" sz="3200" dirty="0">
              <a:solidFill>
                <a:srgbClr val="00FF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352800" y="3352800"/>
            <a:ext cx="5114474" cy="1569660"/>
            <a:chOff x="3352800" y="3352800"/>
            <a:chExt cx="5114474" cy="1569660"/>
          </a:xfrm>
        </p:grpSpPr>
        <p:sp>
          <p:nvSpPr>
            <p:cNvPr id="6" name="TextBox 5"/>
            <p:cNvSpPr txBox="1"/>
            <p:nvPr/>
          </p:nvSpPr>
          <p:spPr>
            <a:xfrm>
              <a:off x="4114800" y="3352800"/>
              <a:ext cx="435247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0000"/>
                  </a:solidFill>
                </a:rPr>
                <a:t>Clear Cluster Structure</a:t>
              </a:r>
            </a:p>
            <a:p>
              <a:r>
                <a:rPr lang="en-US" sz="3200" dirty="0" smtClean="0">
                  <a:solidFill>
                    <a:srgbClr val="000000"/>
                  </a:solidFill>
                </a:rPr>
                <a:t>Hidden by Noise in</a:t>
              </a:r>
            </a:p>
            <a:p>
              <a:r>
                <a:rPr lang="en-US" sz="3200" dirty="0" err="1" smtClean="0">
                  <a:solidFill>
                    <a:srgbClr val="000000"/>
                  </a:solidFill>
                </a:rPr>
                <a:t>Heatmap</a:t>
              </a:r>
              <a:r>
                <a:rPr lang="en-US" sz="3200" dirty="0" smtClean="0">
                  <a:solidFill>
                    <a:srgbClr val="000000"/>
                  </a:solidFill>
                </a:rPr>
                <a:t> View!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6" idx="1"/>
            </p:cNvCxnSpPr>
            <p:nvPr/>
          </p:nvCxnSpPr>
          <p:spPr>
            <a:xfrm flipH="1" flipV="1">
              <a:off x="3352800" y="3886200"/>
              <a:ext cx="762000" cy="2514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4114800" y="5181600"/>
            <a:ext cx="4686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Is This Real (or Artifact)?</a:t>
            </a:r>
            <a:endParaRPr lang="en-US" sz="3200" dirty="0">
              <a:solidFill>
                <a:srgbClr val="00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14800" y="6019800"/>
                <a:ext cx="44558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DC00FF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200" i="1" smtClean="0">
                        <a:solidFill>
                          <a:srgbClr val="DC00FF"/>
                        </a:solidFill>
                        <a:latin typeface="Cambria Math" panose="02040503050406030204" pitchFamily="18" charset="0"/>
                      </a:rPr>
                      <m:t>(−0.04,1)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</a:rPr>
                  <a:t> &amp;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200" i="1" smtClean="0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(0.04,1)</m:t>
                    </m:r>
                  </m:oMath>
                </a14:m>
                <a:endParaRPr lang="en-US" sz="3200" dirty="0">
                  <a:solidFill>
                    <a:srgbClr val="00FF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6019800"/>
                <a:ext cx="4455835" cy="584775"/>
              </a:xfrm>
              <a:prstGeom prst="rect">
                <a:avLst/>
              </a:prstGeom>
              <a:blipFill>
                <a:blip r:embed="rId4"/>
                <a:stretch>
                  <a:fillRect t="-13684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858000" y="1466671"/>
            <a:ext cx="19030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Conclude:  Heat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Map Worse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Than Scatterplot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In </a:t>
            </a:r>
            <a:r>
              <a:rPr lang="en-US" u="sng" dirty="0" smtClean="0">
                <a:solidFill>
                  <a:srgbClr val="0000FF"/>
                </a:solidFill>
              </a:rPr>
              <a:t>This</a:t>
            </a:r>
            <a:r>
              <a:rPr lang="en-US" dirty="0" smtClean="0">
                <a:solidFill>
                  <a:srgbClr val="0000FF"/>
                </a:solidFill>
              </a:rPr>
              <a:t> Case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456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Important Mappings: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Plane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Surface: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𝑒𝑥𝑝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Surface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 Plane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V="1">
            <a:off x="5867400" y="2590800"/>
            <a:ext cx="76200" cy="1793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81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5105400" y="2057400"/>
            <a:ext cx="3048000" cy="2784476"/>
          </a:xfrm>
          <a:prstGeom prst="arc">
            <a:avLst>
              <a:gd name="adj1" fmla="val 18684128"/>
              <a:gd name="adj2" fmla="val 0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Log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Exp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Memory Device: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Complex Numbers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Exponential: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Tangent Plane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 Manifold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7030A0"/>
                </a:solidFill>
                <a:latin typeface="Arial" charset="0"/>
                <a:cs typeface="Arial" charset="0"/>
                <a:sym typeface="Wingdings" pitchFamily="2" charset="2"/>
              </a:rPr>
              <a:t>(Note:  Common Length)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257800" y="2057400"/>
            <a:ext cx="2895600" cy="28194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153400" y="1676400"/>
            <a:ext cx="0" cy="3200400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705600" y="1676400"/>
            <a:ext cx="1447800" cy="1790700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3467100"/>
            <a:ext cx="35814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8153400" y="2057400"/>
            <a:ext cx="457200" cy="1409700"/>
          </a:xfrm>
          <a:prstGeom prst="rightBrace">
            <a:avLst>
              <a:gd name="adj1" fmla="val 35199"/>
              <a:gd name="adj2" fmla="val 50000"/>
            </a:avLst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6872785" y="3056183"/>
          <a:ext cx="366215" cy="44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4" imgW="126720" imgH="177480" progId="Equation.3">
                  <p:embed/>
                </p:oleObj>
              </mc:Choice>
              <mc:Fallback>
                <p:oleObj name="Equation" r:id="rId4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2785" y="3056183"/>
                        <a:ext cx="366215" cy="4490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8594725" y="2522538"/>
          <a:ext cx="55086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6" imgW="190440" imgH="177480" progId="Equation.3">
                  <p:embed/>
                </p:oleObj>
              </mc:Choice>
              <mc:Fallback>
                <p:oleObj name="Equation" r:id="rId6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4725" y="2522538"/>
                        <a:ext cx="550863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6742019" y="838200"/>
          <a:ext cx="812869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8" imgW="203040" imgH="203040" progId="Equation.3">
                  <p:embed/>
                </p:oleObj>
              </mc:Choice>
              <mc:Fallback>
                <p:oleObj name="Equation" r:id="rId8" imgW="203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019" y="838200"/>
                        <a:ext cx="812869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Arrow Connector 36"/>
          <p:cNvCxnSpPr>
            <a:stCxn id="14" idx="2"/>
          </p:cNvCxnSpPr>
          <p:nvPr/>
        </p:nvCxnSpPr>
        <p:spPr>
          <a:xfrm>
            <a:off x="7148453" y="1547813"/>
            <a:ext cx="471547" cy="814387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7620000" y="2057400"/>
            <a:ext cx="533400" cy="3048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2"/>
          </p:cNvCxnSpPr>
          <p:nvPr/>
        </p:nvCxnSpPr>
        <p:spPr>
          <a:xfrm flipV="1">
            <a:off x="8153400" y="2057400"/>
            <a:ext cx="0" cy="1392238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8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Log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Exp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Memory Device: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Complex Numbers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Exponential: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Tangent Plane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  <a:sym typeface="Wingdings" pitchFamily="2" charset="2"/>
              </a:rPr>
              <a:t> Manifold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Logarithm: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Manifold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 Tangent Plane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257800" y="2057400"/>
            <a:ext cx="2895600" cy="28194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153400" y="1676400"/>
            <a:ext cx="0" cy="3200400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705600" y="1676400"/>
            <a:ext cx="1447800" cy="1790700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3467100"/>
            <a:ext cx="35814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8153400" y="2057400"/>
            <a:ext cx="457200" cy="1409700"/>
          </a:xfrm>
          <a:prstGeom prst="rightBrace">
            <a:avLst>
              <a:gd name="adj1" fmla="val 35199"/>
              <a:gd name="adj2" fmla="val 50000"/>
            </a:avLst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6872785" y="3056183"/>
          <a:ext cx="366215" cy="44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4" imgW="126720" imgH="177480" progId="Equation.3">
                  <p:embed/>
                </p:oleObj>
              </mc:Choice>
              <mc:Fallback>
                <p:oleObj name="Equation" r:id="rId4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2785" y="3056183"/>
                        <a:ext cx="366215" cy="4490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8594725" y="2522538"/>
          <a:ext cx="55086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6" imgW="190440" imgH="177480" progId="Equation.3">
                  <p:embed/>
                </p:oleObj>
              </mc:Choice>
              <mc:Fallback>
                <p:oleObj name="Equation" r:id="rId6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4725" y="2522538"/>
                        <a:ext cx="550863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6742019" y="838200"/>
          <a:ext cx="812869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8" imgW="203040" imgH="203040" progId="Equation.3">
                  <p:embed/>
                </p:oleObj>
              </mc:Choice>
              <mc:Fallback>
                <p:oleObj name="Equation" r:id="rId8" imgW="203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019" y="838200"/>
                        <a:ext cx="812869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Arrow Connector 36"/>
          <p:cNvCxnSpPr>
            <a:stCxn id="14" idx="2"/>
          </p:cNvCxnSpPr>
          <p:nvPr/>
        </p:nvCxnSpPr>
        <p:spPr>
          <a:xfrm>
            <a:off x="7148453" y="1547813"/>
            <a:ext cx="471547" cy="814387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7620000" y="2057400"/>
            <a:ext cx="533400" cy="3048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c 33"/>
          <p:cNvSpPr/>
          <p:nvPr/>
        </p:nvSpPr>
        <p:spPr>
          <a:xfrm>
            <a:off x="5105400" y="2057400"/>
            <a:ext cx="3048000" cy="2784476"/>
          </a:xfrm>
          <a:prstGeom prst="arc">
            <a:avLst>
              <a:gd name="adj1" fmla="val 18684128"/>
              <a:gd name="adj2" fmla="val 0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8153400" y="2057400"/>
            <a:ext cx="0" cy="1392238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19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Important Mappings: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Plane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Surface: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𝑒𝑥𝑝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Surface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 Plane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(matrix versions)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53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Natural Choice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𝑝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Data Analysis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 “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Centerpoint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”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Hard To Use: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7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Extrinsic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Centerpoint</a:t>
                </a: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Compute: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Anyway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And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Project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Back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To Manifold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81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Intrinsic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Centerpoint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Work “Really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Inside” The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Manifold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37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Recall Useful Center in Metric Spaces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Fr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échet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Mean </a:t>
            </a: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Fr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échet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(1948)</a:t>
            </a: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Works in Any Metric Space (e.g. Manifolds)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81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Fr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échet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Mean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of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Numbers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  <m:t>𝑋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𝑎𝑟𝑔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err="1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Fréchet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Mean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in Euclidean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Space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):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accPr>
                        <m:e>
                          <m:bar>
                            <m:barPr>
                              <m:ctrlPr>
                                <a:rPr lang="en-US" sz="24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barPr>
                            <m:e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𝑋</m:t>
                              </m:r>
                            </m:e>
                          </m:bar>
                        </m:e>
                      </m:acc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𝑎𝑟𝑔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400" i="1" smtClean="0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" pitchFamily="34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" pitchFamily="34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  <m:t>−</m:t>
                                      </m:r>
                                      <m:bar>
                                        <m:bar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𝑎𝑟𝑔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𝑑</m:t>
                                  </m:r>
                                  <m:d>
                                    <m:dPr>
                                      <m:ctrlPr>
                                        <a:rPr lang="en-US" sz="24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" pitchFamily="34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" pitchFamily="34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  <m:t>,</m:t>
                                      </m:r>
                                      <m:bar>
                                        <m:barPr>
                                          <m:ctrlP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(Intrinsic)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Fréchet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Mean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on a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Manifold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: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Replace Euclidean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" pitchFamily="34" charset="0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 by 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Geodesic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" pitchFamily="34" charset="0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t="-1508" b="-2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73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/>
          <a:srcRect l="10620" t="22137" r="8850" b="9488"/>
          <a:stretch>
            <a:fillRect/>
          </a:stretch>
        </p:blipFill>
        <p:spPr bwMode="auto">
          <a:xfrm>
            <a:off x="5739841" y="3618578"/>
            <a:ext cx="3327959" cy="316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Geodesics: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Idea:   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Along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Manifold </a:t>
            </a:r>
            <a:r>
              <a:rPr lang="en-US" u="sng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ithout Turning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(Defined in Tangent Plane)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90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200" dirty="0" smtClean="0"/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15171</TotalTime>
  <Words>2663</Words>
  <Application>Microsoft Office PowerPoint</Application>
  <PresentationFormat>On-screen Show (4:3)</PresentationFormat>
  <Paragraphs>1000</Paragraphs>
  <Slides>111</Slides>
  <Notes>95</Notes>
  <HiddenSlides>0</HiddenSlides>
  <MMClips>2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111</vt:i4>
      </vt:variant>
    </vt:vector>
  </HeadingPairs>
  <TitlesOfParts>
    <vt:vector size="126" baseType="lpstr">
      <vt:lpstr>Arial Unicode MS</vt:lpstr>
      <vt:lpstr>Gulim</vt:lpstr>
      <vt:lpstr>Gulim</vt:lpstr>
      <vt:lpstr>맑은 고딕</vt:lpstr>
      <vt:lpstr>Arial</vt:lpstr>
      <vt:lpstr>Cambria Math</vt:lpstr>
      <vt:lpstr>Tahoma</vt:lpstr>
      <vt:lpstr>Times New Roman</vt:lpstr>
      <vt:lpstr>Wingdings</vt:lpstr>
      <vt:lpstr>1_Default Design</vt:lpstr>
      <vt:lpstr>3_Default Design</vt:lpstr>
      <vt:lpstr>2_Default Design</vt:lpstr>
      <vt:lpstr>Default Design</vt:lpstr>
      <vt:lpstr>12_Default Design</vt:lpstr>
      <vt:lpstr>Equation</vt:lpstr>
      <vt:lpstr>Participant Presentations</vt:lpstr>
      <vt:lpstr>Data Visualization</vt:lpstr>
      <vt:lpstr>Heat-Map Views</vt:lpstr>
      <vt:lpstr>Heat-Map Views</vt:lpstr>
      <vt:lpstr>Heat-Map Views</vt:lpstr>
      <vt:lpstr>Heat-Map Views</vt:lpstr>
      <vt:lpstr>Heat-Map Views</vt:lpstr>
      <vt:lpstr>Heat-Map Views</vt:lpstr>
      <vt:lpstr>Heat-Map Views</vt:lpstr>
      <vt:lpstr>Heat-Map Views</vt:lpstr>
      <vt:lpstr>Scatterplot Views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Big Picture</vt:lpstr>
      <vt:lpstr>Shapes As Data Objects</vt:lpstr>
      <vt:lpstr>Shapes As Data Objects</vt:lpstr>
      <vt:lpstr>Landmark Based Shape Analysis</vt:lpstr>
      <vt:lpstr>Landmark Based Shape Analysis</vt:lpstr>
      <vt:lpstr>Landmark Based Shape Analysis</vt:lpstr>
      <vt:lpstr>Equivalence Relations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OODA in Image Analysis</vt:lpstr>
      <vt:lpstr>OODA in Image Analysis</vt:lpstr>
      <vt:lpstr>Image Object Representation</vt:lpstr>
      <vt:lpstr>Landmark Representations</vt:lpstr>
      <vt:lpstr>Landmark Representations</vt:lpstr>
      <vt:lpstr>Boundary Representations</vt:lpstr>
      <vt:lpstr>Boundary Representations</vt:lpstr>
      <vt:lpstr>Boundary Representations</vt:lpstr>
      <vt:lpstr>Boundary Representations</vt:lpstr>
      <vt:lpstr>Boundary Representations</vt:lpstr>
      <vt:lpstr>Boundary Representations</vt:lpstr>
      <vt:lpstr>Boundary Representations</vt:lpstr>
      <vt:lpstr>Skeletal Representations</vt:lpstr>
      <vt:lpstr>Skeletal Representations</vt:lpstr>
      <vt:lpstr>Skeletal Representations</vt:lpstr>
      <vt:lpstr>Skeletal Representations</vt:lpstr>
      <vt:lpstr>Skeletal Representations</vt:lpstr>
      <vt:lpstr>A Challenging Example</vt:lpstr>
      <vt:lpstr>A Challenging Example</vt:lpstr>
      <vt:lpstr>A Challenging Example</vt:lpstr>
      <vt:lpstr>A Challenging Example</vt:lpstr>
      <vt:lpstr>A Challenging Example</vt:lpstr>
      <vt:lpstr>Male Pelvis – Raw Data</vt:lpstr>
      <vt:lpstr>Male Pelvis – Raw Data</vt:lpstr>
      <vt:lpstr>Male Pelvis – Raw Data</vt:lpstr>
      <vt:lpstr>Male Pelvis – Raw Data</vt:lpstr>
      <vt:lpstr>Male Pelvis – Raw Data</vt:lpstr>
      <vt:lpstr>Male Pelvis – Raw Data</vt:lpstr>
      <vt:lpstr>Male Pelvis – Raw Data</vt:lpstr>
      <vt:lpstr>Object Representation</vt:lpstr>
      <vt:lpstr>Skeletal Representations</vt:lpstr>
      <vt:lpstr>Skeletal Representations</vt:lpstr>
      <vt:lpstr>Skeletal Representations</vt:lpstr>
      <vt:lpstr>Skeletal Representations</vt:lpstr>
      <vt:lpstr>Skeletal Representations</vt:lpstr>
      <vt:lpstr>Skeletal Representations</vt:lpstr>
      <vt:lpstr>Skeletal Representations</vt:lpstr>
      <vt:lpstr>Skeletal Representations</vt:lpstr>
      <vt:lpstr>3-d s-reps</vt:lpstr>
      <vt:lpstr>3-d s-reps</vt:lpstr>
      <vt:lpstr>3-d s-reps</vt:lpstr>
      <vt:lpstr>3-d s-reps</vt:lpstr>
      <vt:lpstr>3-d s-reps</vt:lpstr>
      <vt:lpstr>Mildly Non-Euclidean Spaces</vt:lpstr>
      <vt:lpstr>Data Lying On a Manifold</vt:lpstr>
      <vt:lpstr>Data Lying On a Manifold</vt:lpstr>
      <vt:lpstr>Data Lying On a Manifold</vt:lpstr>
      <vt:lpstr>PowerPoint Presentation</vt:lpstr>
      <vt:lpstr>Data Lying On a Manifold</vt:lpstr>
      <vt:lpstr>Data Lying On a Manifold</vt:lpstr>
      <vt:lpstr>PowerPoint Presentation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Participant Presentations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487</cp:revision>
  <dcterms:created xsi:type="dcterms:W3CDTF">2001-06-08T01:38:43Z</dcterms:created>
  <dcterms:modified xsi:type="dcterms:W3CDTF">2019-09-19T18:11:01Z</dcterms:modified>
</cp:coreProperties>
</file>